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56" r:id="rId2"/>
    <p:sldId id="360" r:id="rId3"/>
    <p:sldId id="384" r:id="rId4"/>
    <p:sldId id="386" r:id="rId5"/>
    <p:sldId id="370" r:id="rId6"/>
    <p:sldId id="387" r:id="rId7"/>
    <p:sldId id="388" r:id="rId8"/>
    <p:sldId id="389" r:id="rId9"/>
    <p:sldId id="391" r:id="rId10"/>
    <p:sldId id="392" r:id="rId11"/>
    <p:sldId id="375" r:id="rId12"/>
    <p:sldId id="394" r:id="rId13"/>
    <p:sldId id="376" r:id="rId14"/>
    <p:sldId id="396" r:id="rId15"/>
    <p:sldId id="393" r:id="rId16"/>
    <p:sldId id="385" r:id="rId17"/>
    <p:sldId id="377" r:id="rId18"/>
    <p:sldId id="397" r:id="rId19"/>
    <p:sldId id="398" r:id="rId20"/>
  </p:sldIdLst>
  <p:sldSz cx="9144000" cy="6858000" type="screen4x3"/>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2880" autoAdjust="0"/>
  </p:normalViewPr>
  <p:slideViewPr>
    <p:cSldViewPr>
      <p:cViewPr varScale="1">
        <p:scale>
          <a:sx n="109" d="100"/>
          <a:sy n="109" d="100"/>
        </p:scale>
        <p:origin x="-121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1187450" y="684213"/>
            <a:ext cx="45593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Cont. Lec08c-Deadlock Detection </a:t>
            </a:r>
            <a:r>
              <a:rPr lang="en-US" sz="1200" kern="1200" smtClean="0">
                <a:solidFill>
                  <a:schemeClr val="tx1"/>
                </a:solidFill>
                <a:effectLst/>
                <a:latin typeface="Times New Roman" pitchFamily="18" charset="0"/>
                <a:ea typeface="ＭＳ Ｐゴシック" charset="0"/>
                <a:cs typeface="+mn-cs"/>
              </a:rPr>
              <a:t>Slides </a:t>
            </a:r>
            <a:r>
              <a:rPr lang="en-US" sz="1200" kern="1200" smtClean="0">
                <a:solidFill>
                  <a:schemeClr val="tx1"/>
                </a:solidFill>
                <a:effectLst/>
                <a:latin typeface="Times New Roman" pitchFamily="18" charset="0"/>
                <a:ea typeface="ＭＳ Ｐゴシック" charset="0"/>
                <a:cs typeface="+mn-cs"/>
              </a:rPr>
              <a:t>15-</a:t>
            </a:r>
            <a:r>
              <a:rPr lang="en-US" sz="1200" kern="1200" dirty="0" smtClean="0">
                <a:solidFill>
                  <a:schemeClr val="tx1"/>
                </a:solidFill>
                <a:effectLst/>
                <a:latin typeface="Times New Roman" pitchFamily="18" charset="0"/>
                <a:ea typeface="ＭＳ Ｐゴシック" charset="0"/>
                <a:cs typeface="+mn-cs"/>
              </a:rPr>
              <a:t>19</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effectLst/>
                <a:latin typeface="Times New Roman" pitchFamily="18" charset="0"/>
                <a:ea typeface="ＭＳ Ｐゴシック" charset="0"/>
                <a:cs typeface="+mn-cs"/>
              </a:rPr>
              <a:t>40</a:t>
            </a:r>
            <a:r>
              <a:rPr lang="en-US" altLang="zh-CN" sz="1200" kern="1200" baseline="0" dirty="0" smtClean="0">
                <a:solidFill>
                  <a:schemeClr val="tx1"/>
                </a:solidFill>
                <a:effectLst/>
                <a:latin typeface="Times New Roman" pitchFamily="18" charset="0"/>
                <a:ea typeface="ＭＳ Ｐゴシック" charset="0"/>
                <a:cs typeface="+mn-cs"/>
              </a:rPr>
              <a:t> Minuets: </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1189038" y="684213"/>
            <a:ext cx="4559300" cy="341947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11</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12</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13</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14</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r>
              <a:rPr lang="en-US" altLang="zh-CN" dirty="0" smtClean="0">
                <a:latin typeface="Times New Roman" charset="0"/>
                <a:ea typeface="宋体" charset="0"/>
                <a:cs typeface="宋体" charset="0"/>
              </a:rPr>
              <a:t>MPIS control executions</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15</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16</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17</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18</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19</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Your home directory will have permissions 711 by default.</a:t>
            </a:r>
            <a:br>
              <a:rPr lang="en-US" sz="1200" dirty="0" smtClean="0"/>
            </a:br>
            <a:r>
              <a:rPr lang="en-US" sz="1200" dirty="0" smtClean="0"/>
              <a:t>These permissions mean the following:</a:t>
            </a:r>
            <a:br>
              <a:rPr lang="en-US" sz="1200" dirty="0" smtClean="0"/>
            </a:br>
            <a:r>
              <a:rPr lang="en-US" sz="1200" dirty="0" smtClean="0"/>
              <a:t>7 = 4+2+1:You (the owner) can read/write/execute</a:t>
            </a:r>
            <a:br>
              <a:rPr lang="en-US" sz="1200" dirty="0" smtClean="0"/>
            </a:br>
            <a:r>
              <a:rPr lang="en-US" sz="1200" dirty="0" smtClean="0"/>
              <a:t>1 = 1:Other users in your group can cd/execute but not read or write </a:t>
            </a:r>
            <a:br>
              <a:rPr lang="en-US" sz="1200" dirty="0" smtClean="0"/>
            </a:br>
            <a:r>
              <a:rPr lang="en-US" sz="1200" dirty="0" smtClean="0"/>
              <a:t>1 = 1:Other users not in your group can cd/execute but not read or </a:t>
            </a:r>
            <a:br>
              <a:rPr lang="en-US" sz="1200" dirty="0" smtClean="0"/>
            </a:br>
            <a:r>
              <a:rPr lang="en-US" sz="1200" dirty="0" smtClean="0"/>
              <a:t>write</a:t>
            </a:r>
            <a:endParaRPr lang="en-US" sz="1200" dirty="0" smtClean="0">
              <a:solidFill>
                <a:srgbClr val="FF0000"/>
              </a:solidFill>
              <a:latin typeface="Calibri"/>
              <a:cs typeface="Calibri"/>
            </a:endParaRPr>
          </a:p>
          <a:p>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Your home directory will have permissions 711 by default.</a:t>
            </a:r>
            <a:br>
              <a:rPr lang="en-US" sz="1200" dirty="0" smtClean="0"/>
            </a:br>
            <a:r>
              <a:rPr lang="en-US" sz="1200" dirty="0" smtClean="0"/>
              <a:t>These permissions mean the following:</a:t>
            </a:r>
            <a:br>
              <a:rPr lang="en-US" sz="1200" dirty="0" smtClean="0"/>
            </a:br>
            <a:r>
              <a:rPr lang="en-US" sz="1200" dirty="0" smtClean="0"/>
              <a:t>7 = 4+2+1:You (the owner) can read/write/execute</a:t>
            </a:r>
            <a:br>
              <a:rPr lang="en-US" sz="1200" dirty="0" smtClean="0"/>
            </a:br>
            <a:r>
              <a:rPr lang="en-US" sz="1200" dirty="0" smtClean="0"/>
              <a:t>1 = 1:Other users in your group can cd/execute but not read or write </a:t>
            </a:r>
            <a:br>
              <a:rPr lang="en-US" sz="1200" dirty="0" smtClean="0"/>
            </a:br>
            <a:r>
              <a:rPr lang="en-US" sz="1200" dirty="0" smtClean="0"/>
              <a:t>1 = 1:Other users not in your group can cd/execute but not read or </a:t>
            </a:r>
            <a:br>
              <a:rPr lang="en-US" sz="1200" dirty="0" smtClean="0"/>
            </a:br>
            <a:r>
              <a:rPr lang="en-US" sz="1200" dirty="0" smtClean="0"/>
              <a:t>write</a:t>
            </a:r>
            <a:endParaRPr lang="en-US" sz="1200" dirty="0" smtClean="0">
              <a:solidFill>
                <a:srgbClr val="FF0000"/>
              </a:solidFill>
              <a:latin typeface="Calibri"/>
              <a:cs typeface="Calibri"/>
            </a:endParaRPr>
          </a:p>
          <a:p>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7</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Your home directory will have permissions 711 by default.</a:t>
            </a:r>
            <a:br>
              <a:rPr lang="en-US" sz="1200" dirty="0" smtClean="0"/>
            </a:br>
            <a:r>
              <a:rPr lang="en-US" sz="1200" dirty="0" smtClean="0"/>
              <a:t>These permissions mean the following:</a:t>
            </a:r>
            <a:br>
              <a:rPr lang="en-US" sz="1200" dirty="0" smtClean="0"/>
            </a:br>
            <a:r>
              <a:rPr lang="en-US" sz="1200" dirty="0" smtClean="0"/>
              <a:t>7 = 4+2+1:You (the owner) can read/write/execute</a:t>
            </a:r>
            <a:br>
              <a:rPr lang="en-US" sz="1200" dirty="0" smtClean="0"/>
            </a:br>
            <a:r>
              <a:rPr lang="en-US" sz="1200" dirty="0" smtClean="0"/>
              <a:t>1 = 1:Other users in your group can cd/execute but not read or write </a:t>
            </a:r>
            <a:br>
              <a:rPr lang="en-US" sz="1200" dirty="0" smtClean="0"/>
            </a:br>
            <a:r>
              <a:rPr lang="en-US" sz="1200" dirty="0" smtClean="0"/>
              <a:t>1 = 1:Other users not in your group can cd/execute but not read or </a:t>
            </a:r>
            <a:br>
              <a:rPr lang="en-US" sz="1200" dirty="0" smtClean="0"/>
            </a:br>
            <a:r>
              <a:rPr lang="en-US" sz="1200" dirty="0" smtClean="0"/>
              <a:t>write</a:t>
            </a:r>
            <a:endParaRPr lang="en-US" sz="1200" dirty="0" smtClean="0">
              <a:solidFill>
                <a:srgbClr val="FF0000"/>
              </a:solidFill>
              <a:latin typeface="Calibri"/>
              <a:cs typeface="Calibri"/>
            </a:endParaRPr>
          </a:p>
          <a:p>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8</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9</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10</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533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a:t>
            </a:r>
            <a:r>
              <a:rPr lang="en-US" altLang="zh-CN" sz="4000" dirty="0" smtClean="0">
                <a:solidFill>
                  <a:schemeClr val="accent2"/>
                </a:solidFill>
                <a:latin typeface="Calibri" charset="0"/>
                <a:ea typeface="宋体" charset="0"/>
                <a:cs typeface="宋体" charset="0"/>
              </a:rPr>
              <a:t>Systems</a:t>
            </a:r>
            <a:br>
              <a:rPr lang="en-US" altLang="zh-CN" sz="4000" dirty="0" smtClean="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smtClean="0">
                <a:solidFill>
                  <a:schemeClr val="accent2"/>
                </a:solidFill>
                <a:latin typeface="Calibri" charset="0"/>
                <a:ea typeface="宋体" charset="0"/>
                <a:cs typeface="宋体" charset="0"/>
              </a:rPr>
              <a:t/>
            </a:r>
            <a:br>
              <a:rPr lang="en-US" altLang="zh-CN" sz="3600" dirty="0" smtClean="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Overview</a:t>
            </a:r>
            <a:endParaRPr lang="en-US" altLang="zh-CN" sz="3600" dirty="0">
              <a:solidFill>
                <a:schemeClr val="accent2"/>
              </a:solidFill>
              <a:latin typeface="Calibri" charset="0"/>
              <a:ea typeface="宋体" charset="0"/>
              <a:cs typeface="宋体" charset="0"/>
            </a:endParaRPr>
          </a:p>
        </p:txBody>
      </p:sp>
      <p:sp>
        <p:nvSpPr>
          <p:cNvPr id="2052" name="Text Box 3"/>
          <p:cNvSpPr txBox="1">
            <a:spLocks noChangeArrowheads="1"/>
          </p:cNvSpPr>
          <p:nvPr/>
        </p:nvSpPr>
        <p:spPr bwMode="auto">
          <a:xfrm>
            <a:off x="2057400" y="4183063"/>
            <a:ext cx="4953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tx1"/>
                </a:solidFill>
                <a:latin typeface="Calibri" charset="0"/>
                <a:ea typeface="宋体" charset="0"/>
                <a:cs typeface="宋体" charset="0"/>
              </a:rPr>
              <a:t>Dr. Xiao Qin</a:t>
            </a:r>
          </a:p>
          <a:p>
            <a:pPr algn="ctr" eaLnBrk="0" hangingPunct="0">
              <a:spcBef>
                <a:spcPct val="50000"/>
              </a:spcBef>
            </a:pPr>
            <a:r>
              <a:rPr kumimoji="1" lang="en-US" sz="2400" i="1" dirty="0">
                <a:solidFill>
                  <a:schemeClr val="tx2"/>
                </a:solidFill>
                <a:latin typeface="Calibri" charset="0"/>
              </a:rPr>
              <a:t>Auburn University</a:t>
            </a:r>
            <a:br>
              <a:rPr kumimoji="1" lang="en-US" sz="2400" i="1" dirty="0">
                <a:solidFill>
                  <a:schemeClr val="tx2"/>
                </a:solidFill>
                <a:latin typeface="Calibri" charset="0"/>
              </a:rPr>
            </a:br>
            <a:r>
              <a:rPr kumimoji="1" lang="en-US" sz="2400" i="1" dirty="0">
                <a:solidFill>
                  <a:schemeClr val="tx2"/>
                </a:solidFill>
                <a:latin typeface="Calibri" charset="0"/>
              </a:rPr>
              <a:t>http://</a:t>
            </a:r>
            <a:r>
              <a:rPr kumimoji="1" lang="en-US" sz="2400" i="1" dirty="0" err="1">
                <a:solidFill>
                  <a:schemeClr val="tx2"/>
                </a:solidFill>
                <a:latin typeface="Calibri" charset="0"/>
              </a:rPr>
              <a:t>www.eng.auburn.edu</a:t>
            </a:r>
            <a:r>
              <a:rPr kumimoji="1" lang="en-US" sz="2400" i="1" dirty="0">
                <a:solidFill>
                  <a:schemeClr val="tx2"/>
                </a:solidFill>
                <a:latin typeface="Calibri" charset="0"/>
              </a:rPr>
              <a:t>/~</a:t>
            </a:r>
            <a:r>
              <a:rPr kumimoji="1" lang="en-US" sz="2400" i="1" dirty="0" err="1">
                <a:solidFill>
                  <a:schemeClr val="tx2"/>
                </a:solidFill>
                <a:latin typeface="Calibri" charset="0"/>
              </a:rPr>
              <a:t>xqin</a:t>
            </a:r>
            <a:endParaRPr kumimoji="1" lang="en-US" sz="2400" i="1" dirty="0">
              <a:solidFill>
                <a:schemeClr val="tx2"/>
              </a:solidFill>
              <a:latin typeface="Calibri" charset="0"/>
            </a:endParaRPr>
          </a:p>
          <a:p>
            <a:pPr algn="ctr" eaLnBrk="0" hangingPunct="0">
              <a:lnSpc>
                <a:spcPct val="50000"/>
              </a:lnSpc>
              <a:spcBef>
                <a:spcPct val="50000"/>
              </a:spcBef>
            </a:pPr>
            <a:r>
              <a:rPr kumimoji="1" lang="en-US" sz="2400" i="1" dirty="0" err="1">
                <a:solidFill>
                  <a:schemeClr val="tx2"/>
                </a:solidFill>
                <a:latin typeface="Calibri" charset="0"/>
              </a:rPr>
              <a:t>xqin@auburn.edu</a:t>
            </a:r>
            <a:endParaRPr kumimoji="1" lang="en-US" altLang="zh-CN" sz="2400" i="1" dirty="0">
              <a:solidFill>
                <a:schemeClr val="tx2"/>
              </a:solidFill>
              <a:latin typeface="Calibri" charset="0"/>
              <a:ea typeface="宋体" charset="0"/>
              <a:cs typeface="宋体"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152400"/>
            <a:ext cx="7753350" cy="129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How does a user program work?</a:t>
            </a:r>
            <a:endParaRPr lang="en-US" altLang="zh-CN" dirty="0">
              <a:latin typeface="Calibri" charset="0"/>
              <a:ea typeface="宋体" charset="0"/>
              <a:cs typeface="宋体" charset="0"/>
            </a:endParaRPr>
          </a:p>
        </p:txBody>
      </p:sp>
      <p:sp>
        <p:nvSpPr>
          <p:cNvPr id="5" name="Rectangle 4"/>
          <p:cNvSpPr>
            <a:spLocks noChangeArrowheads="1"/>
          </p:cNvSpPr>
          <p:nvPr/>
        </p:nvSpPr>
        <p:spPr bwMode="auto">
          <a:xfrm>
            <a:off x="914400" y="1981200"/>
            <a:ext cx="6934200" cy="1077860"/>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Existing User Programs</a:t>
            </a:r>
          </a:p>
          <a:p>
            <a:pPr algn="ctr"/>
            <a:r>
              <a:rPr lang="en-US" sz="3200" dirty="0" smtClean="0">
                <a:solidFill>
                  <a:srgbClr val="000681"/>
                </a:solidFill>
                <a:latin typeface="Courier New"/>
                <a:cs typeface="Courier New"/>
              </a:rPr>
              <a:t>~/cs161/</a:t>
            </a:r>
            <a:r>
              <a:rPr lang="en-US" sz="3200" dirty="0" err="1" smtClean="0">
                <a:solidFill>
                  <a:srgbClr val="000681"/>
                </a:solidFill>
                <a:latin typeface="Courier New"/>
                <a:cs typeface="Courier New"/>
              </a:rPr>
              <a:t>src</a:t>
            </a:r>
            <a:r>
              <a:rPr lang="en-US" sz="3200" dirty="0" smtClean="0">
                <a:solidFill>
                  <a:srgbClr val="000681"/>
                </a:solidFill>
                <a:latin typeface="Courier New"/>
                <a:cs typeface="Courier New"/>
              </a:rPr>
              <a:t>/</a:t>
            </a:r>
            <a:r>
              <a:rPr lang="en-US" sz="3200" dirty="0" err="1" smtClean="0">
                <a:solidFill>
                  <a:srgbClr val="000681"/>
                </a:solidFill>
                <a:latin typeface="Courier New"/>
                <a:cs typeface="Courier New"/>
              </a:rPr>
              <a:t>sbin</a:t>
            </a:r>
            <a:endParaRPr lang="en-US" sz="3200" dirty="0" smtClean="0">
              <a:solidFill>
                <a:srgbClr val="000681"/>
              </a:solidFill>
              <a:latin typeface="Courier New"/>
              <a:cs typeface="Courier New"/>
            </a:endParaRPr>
          </a:p>
        </p:txBody>
      </p:sp>
      <p:sp>
        <p:nvSpPr>
          <p:cNvPr id="6" name="Rectangle 5"/>
          <p:cNvSpPr>
            <a:spLocks noChangeArrowheads="1"/>
          </p:cNvSpPr>
          <p:nvPr/>
        </p:nvSpPr>
        <p:spPr bwMode="auto">
          <a:xfrm>
            <a:off x="914400" y="3834182"/>
            <a:ext cx="69342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Reboot, halt, </a:t>
            </a:r>
            <a:r>
              <a:rPr lang="en-US" sz="3200" dirty="0" err="1" smtClean="0">
                <a:solidFill>
                  <a:srgbClr val="000681"/>
                </a:solidFill>
                <a:latin typeface="Calibri"/>
                <a:cs typeface="Calibri"/>
              </a:rPr>
              <a:t>poweroff</a:t>
            </a:r>
            <a:endParaRPr lang="en-US" sz="3200" dirty="0">
              <a:solidFill>
                <a:srgbClr val="000681"/>
              </a:solidFill>
              <a:latin typeface="Calibri"/>
              <a:cs typeface="Calibri"/>
            </a:endParaRPr>
          </a:p>
        </p:txBody>
      </p:sp>
      <p:sp>
        <p:nvSpPr>
          <p:cNvPr id="3" name="Down Arrow 2"/>
          <p:cNvSpPr/>
          <p:nvPr/>
        </p:nvSpPr>
        <p:spPr>
          <a:xfrm>
            <a:off x="4191000" y="3124200"/>
            <a:ext cx="457200" cy="6858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57200" y="1371600"/>
            <a:ext cx="8098148" cy="5057523"/>
          </a:xfrm>
          <a:prstGeom prst="rect">
            <a:avLst/>
          </a:prstGeom>
        </p:spPr>
      </p:pic>
    </p:spTree>
    <p:extLst>
      <p:ext uri="{BB962C8B-B14F-4D97-AF65-F5344CB8AC3E}">
        <p14:creationId xmlns:p14="http://schemas.microsoft.com/office/powerpoint/2010/main" val="29876066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More about </a:t>
            </a:r>
            <a:r>
              <a:rPr lang="en-US" dirty="0" smtClean="0">
                <a:latin typeface="Courier New"/>
                <a:cs typeface="Courier New"/>
              </a:rPr>
              <a:t>reboot</a:t>
            </a:r>
            <a:endParaRPr lang="en-US" altLang="zh-CN" dirty="0">
              <a:latin typeface="Courier New"/>
              <a:ea typeface="宋体" charset="0"/>
              <a:cs typeface="Courier New"/>
            </a:endParaRPr>
          </a:p>
        </p:txBody>
      </p:sp>
      <p:sp>
        <p:nvSpPr>
          <p:cNvPr id="4099" name="Rectangle 3"/>
          <p:cNvSpPr>
            <a:spLocks noGrp="1" noChangeArrowheads="1"/>
          </p:cNvSpPr>
          <p:nvPr>
            <p:ph type="body" idx="1"/>
          </p:nvPr>
        </p:nvSpPr>
        <p:spPr>
          <a:xfrm>
            <a:off x="457200" y="13716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ourier New"/>
                <a:cs typeface="Courier New"/>
              </a:rPr>
              <a:t>~/cs161/</a:t>
            </a:r>
            <a:r>
              <a:rPr lang="en-US" dirty="0" err="1" smtClean="0">
                <a:latin typeface="Courier New"/>
                <a:cs typeface="Courier New"/>
              </a:rPr>
              <a:t>src</a:t>
            </a:r>
            <a:r>
              <a:rPr lang="en-US" dirty="0" smtClean="0">
                <a:latin typeface="Courier New"/>
                <a:cs typeface="Courier New"/>
              </a:rPr>
              <a:t>/kern/main/</a:t>
            </a:r>
            <a:r>
              <a:rPr lang="en-US" dirty="0" err="1" smtClean="0">
                <a:latin typeface="Courier New"/>
                <a:cs typeface="Courier New"/>
              </a:rPr>
              <a:t>main.c</a:t>
            </a:r>
            <a:endParaRPr lang="en-US" dirty="0" smtClean="0">
              <a:latin typeface="Courier New"/>
              <a:cs typeface="Courier New"/>
            </a:endParaRPr>
          </a:p>
          <a:p>
            <a:endParaRPr lang="en-US" dirty="0">
              <a:latin typeface="Calibri"/>
              <a:cs typeface="Calibri"/>
            </a:endParaRPr>
          </a:p>
          <a:p>
            <a:endParaRPr lang="en-US" sz="2800" dirty="0">
              <a:latin typeface="Calibri"/>
              <a:cs typeface="Calibri"/>
            </a:endParaRPr>
          </a:p>
          <a:p>
            <a:endParaRPr lang="en-US" sz="2800" dirty="0" smtClean="0">
              <a:latin typeface="Calibri"/>
              <a:cs typeface="Calibri"/>
            </a:endParaRPr>
          </a:p>
          <a:p>
            <a:endParaRPr lang="en-US" altLang="zh-CN" sz="2800" dirty="0">
              <a:latin typeface="Calibri"/>
              <a:ea typeface="宋体" charset="0"/>
              <a:cs typeface="Calibri"/>
            </a:endParaRPr>
          </a:p>
        </p:txBody>
      </p:sp>
      <p:pic>
        <p:nvPicPr>
          <p:cNvPr id="2" name="Picture 1"/>
          <p:cNvPicPr>
            <a:picLocks noChangeAspect="1"/>
          </p:cNvPicPr>
          <p:nvPr/>
        </p:nvPicPr>
        <p:blipFill>
          <a:blip r:embed="rId3"/>
          <a:stretch>
            <a:fillRect/>
          </a:stretch>
        </p:blipFill>
        <p:spPr>
          <a:xfrm>
            <a:off x="1219200" y="0"/>
            <a:ext cx="6697109" cy="6858000"/>
          </a:xfrm>
          <a:prstGeom prst="rect">
            <a:avLst/>
          </a:prstGeom>
        </p:spPr>
      </p:pic>
    </p:spTree>
    <p:extLst>
      <p:ext uri="{BB962C8B-B14F-4D97-AF65-F5344CB8AC3E}">
        <p14:creationId xmlns:p14="http://schemas.microsoft.com/office/powerpoint/2010/main" val="22856452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152400"/>
            <a:ext cx="7753350" cy="129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How to run a user program?</a:t>
            </a:r>
            <a:endParaRPr lang="en-US" altLang="zh-CN" dirty="0">
              <a:latin typeface="Calibri" charset="0"/>
              <a:ea typeface="宋体" charset="0"/>
              <a:cs typeface="宋体" charset="0"/>
            </a:endParaRPr>
          </a:p>
        </p:txBody>
      </p:sp>
      <p:sp>
        <p:nvSpPr>
          <p:cNvPr id="5" name="Rectangle 4"/>
          <p:cNvSpPr>
            <a:spLocks noChangeArrowheads="1"/>
          </p:cNvSpPr>
          <p:nvPr/>
        </p:nvSpPr>
        <p:spPr bwMode="auto">
          <a:xfrm>
            <a:off x="914400" y="1981200"/>
            <a:ext cx="6934200" cy="1077860"/>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Run </a:t>
            </a:r>
            <a:r>
              <a:rPr lang="en-US" sz="3200" dirty="0">
                <a:solidFill>
                  <a:srgbClr val="000681"/>
                </a:solidFill>
                <a:latin typeface="Calibri"/>
                <a:cs typeface="Calibri"/>
              </a:rPr>
              <a:t>normal programs compiled from C on the System/161 simulator </a:t>
            </a:r>
            <a:endParaRPr lang="en-US" sz="3200" dirty="0" smtClean="0">
              <a:solidFill>
                <a:srgbClr val="000681"/>
              </a:solidFill>
              <a:latin typeface="Courier New"/>
              <a:cs typeface="Courier New"/>
            </a:endParaRPr>
          </a:p>
        </p:txBody>
      </p:sp>
      <p:sp>
        <p:nvSpPr>
          <p:cNvPr id="6" name="Rectangle 5"/>
          <p:cNvSpPr>
            <a:spLocks noChangeArrowheads="1"/>
          </p:cNvSpPr>
          <p:nvPr/>
        </p:nvSpPr>
        <p:spPr bwMode="auto">
          <a:xfrm>
            <a:off x="2895600" y="3834182"/>
            <a:ext cx="28194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hu-HU" sz="3200" dirty="0">
                <a:solidFill>
                  <a:srgbClr val="000681"/>
                </a:solidFill>
                <a:latin typeface="Courier New"/>
                <a:cs typeface="Courier New"/>
              </a:rPr>
              <a:t>cs161-gcc </a:t>
            </a:r>
            <a:endParaRPr lang="en-US" sz="3200" dirty="0">
              <a:solidFill>
                <a:srgbClr val="000681"/>
              </a:solidFill>
              <a:latin typeface="Courier New"/>
              <a:cs typeface="Courier New"/>
            </a:endParaRPr>
          </a:p>
        </p:txBody>
      </p:sp>
      <p:sp>
        <p:nvSpPr>
          <p:cNvPr id="3" name="Down Arrow 2"/>
          <p:cNvSpPr/>
          <p:nvPr/>
        </p:nvSpPr>
        <p:spPr>
          <a:xfrm>
            <a:off x="4191000" y="3124200"/>
            <a:ext cx="457200" cy="6858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4880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1: Read Source Code</a:t>
            </a:r>
            <a:endParaRPr lang="en-US" altLang="zh-CN" dirty="0">
              <a:solidFill>
                <a:srgbClr val="FF0000"/>
              </a:solidFill>
              <a:latin typeface="Calibri" charset="0"/>
              <a:ea typeface="宋体" charset="0"/>
              <a:cs typeface="宋体" charset="0"/>
            </a:endParaRPr>
          </a:p>
        </p:txBody>
      </p:sp>
      <p:sp>
        <p:nvSpPr>
          <p:cNvPr id="4099" name="Rectangle 3"/>
          <p:cNvSpPr>
            <a:spLocks noGrp="1" noChangeArrowheads="1"/>
          </p:cNvSpPr>
          <p:nvPr>
            <p:ph type="body" idx="1"/>
          </p:nvPr>
        </p:nvSpPr>
        <p:spPr>
          <a:xfrm>
            <a:off x="457200" y="12954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sz="2800" dirty="0"/>
              <a:t>You do not need to submit your answers to these </a:t>
            </a:r>
            <a:r>
              <a:rPr lang="en-US" sz="2800" dirty="0" smtClean="0"/>
              <a:t>questions</a:t>
            </a:r>
          </a:p>
          <a:p>
            <a:pPr lvl="0"/>
            <a:endParaRPr lang="en-US" sz="2800" dirty="0"/>
          </a:p>
          <a:p>
            <a:pPr lvl="0"/>
            <a:r>
              <a:rPr lang="en-US" sz="2800" dirty="0" smtClean="0"/>
              <a:t>You </a:t>
            </a:r>
            <a:r>
              <a:rPr lang="en-US" sz="2800" dirty="0"/>
              <a:t>must make an effort to answer them. </a:t>
            </a:r>
            <a:endParaRPr lang="en-US" sz="2800" dirty="0" smtClean="0">
              <a:latin typeface="Calibri"/>
              <a:cs typeface="Calibri"/>
            </a:endParaRPr>
          </a:p>
          <a:p>
            <a:pPr lvl="0"/>
            <a:endParaRPr lang="en-US" sz="2800" dirty="0">
              <a:latin typeface="Calibri"/>
              <a:cs typeface="Calibri"/>
            </a:endParaRPr>
          </a:p>
        </p:txBody>
      </p:sp>
    </p:spTree>
    <p:extLst>
      <p:ext uri="{BB962C8B-B14F-4D97-AF65-F5344CB8AC3E}">
        <p14:creationId xmlns:p14="http://schemas.microsoft.com/office/powerpoint/2010/main" val="6062258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1: Read Source Code</a:t>
            </a:r>
            <a:endParaRPr lang="en-US" altLang="zh-CN" dirty="0">
              <a:solidFill>
                <a:srgbClr val="FF0000"/>
              </a:solidFill>
              <a:latin typeface="Calibri" charset="0"/>
              <a:ea typeface="宋体" charset="0"/>
              <a:cs typeface="宋体" charset="0"/>
            </a:endParaRPr>
          </a:p>
        </p:txBody>
      </p:sp>
      <p:sp>
        <p:nvSpPr>
          <p:cNvPr id="4099" name="Rectangle 3"/>
          <p:cNvSpPr>
            <a:spLocks noGrp="1" noChangeArrowheads="1"/>
          </p:cNvSpPr>
          <p:nvPr>
            <p:ph type="body" idx="1"/>
          </p:nvPr>
        </p:nvSpPr>
        <p:spPr>
          <a:xfrm>
            <a:off x="457200" y="12954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z="2800" dirty="0"/>
              <a:t>kern/</a:t>
            </a:r>
            <a:r>
              <a:rPr lang="en-US" sz="2800" dirty="0" err="1"/>
              <a:t>userprog</a:t>
            </a:r>
            <a:r>
              <a:rPr lang="en-US" sz="2800" dirty="0"/>
              <a:t>:  the user </a:t>
            </a:r>
            <a:r>
              <a:rPr lang="en-US" sz="2800" dirty="0" smtClean="0"/>
              <a:t>program</a:t>
            </a:r>
          </a:p>
          <a:p>
            <a:pPr lvl="1"/>
            <a:r>
              <a:rPr lang="en-US" sz="2400" dirty="0" err="1">
                <a:latin typeface="Courier New"/>
                <a:cs typeface="Courier New"/>
              </a:rPr>
              <a:t>loadelf.c</a:t>
            </a:r>
            <a:r>
              <a:rPr lang="en-US" sz="2400" dirty="0">
                <a:latin typeface="Courier New"/>
                <a:cs typeface="Courier New"/>
              </a:rPr>
              <a:t>, </a:t>
            </a:r>
            <a:r>
              <a:rPr lang="en-US" sz="2400" dirty="0" err="1">
                <a:latin typeface="Courier New"/>
                <a:cs typeface="Courier New"/>
              </a:rPr>
              <a:t>runprogram.c</a:t>
            </a:r>
            <a:r>
              <a:rPr lang="en-US" sz="2400" dirty="0">
                <a:latin typeface="Courier New"/>
                <a:cs typeface="Courier New"/>
              </a:rPr>
              <a:t>, </a:t>
            </a:r>
            <a:r>
              <a:rPr lang="en-US" sz="2400" dirty="0" err="1">
                <a:latin typeface="Courier New"/>
                <a:cs typeface="Courier New"/>
              </a:rPr>
              <a:t>anduio.c</a:t>
            </a:r>
            <a:r>
              <a:rPr lang="en-US" sz="2400" dirty="0">
                <a:latin typeface="Courier New"/>
                <a:cs typeface="Courier New"/>
              </a:rPr>
              <a:t> </a:t>
            </a:r>
            <a:r>
              <a:rPr lang="en-US" sz="2400" dirty="0" smtClean="0"/>
              <a:t> </a:t>
            </a:r>
          </a:p>
          <a:p>
            <a:pPr lvl="0"/>
            <a:endParaRPr lang="en-US" sz="2800" dirty="0"/>
          </a:p>
          <a:p>
            <a:r>
              <a:rPr lang="en-US" sz="2800" dirty="0"/>
              <a:t>kern/arch/</a:t>
            </a:r>
            <a:r>
              <a:rPr lang="en-US" sz="2800" dirty="0" err="1"/>
              <a:t>mips</a:t>
            </a:r>
            <a:r>
              <a:rPr lang="en-US" sz="2800" dirty="0"/>
              <a:t>/</a:t>
            </a:r>
            <a:r>
              <a:rPr lang="en-US" sz="2800" dirty="0" err="1"/>
              <a:t>mips</a:t>
            </a:r>
            <a:r>
              <a:rPr lang="en-US" sz="2800" dirty="0"/>
              <a:t>: traps and </a:t>
            </a:r>
            <a:r>
              <a:rPr lang="en-US" sz="2800" dirty="0" err="1"/>
              <a:t>syscalls</a:t>
            </a:r>
            <a:r>
              <a:rPr lang="en-US" sz="2800" dirty="0"/>
              <a:t> </a:t>
            </a:r>
            <a:endParaRPr lang="en-US" sz="2800" dirty="0" smtClean="0"/>
          </a:p>
          <a:p>
            <a:pPr lvl="1"/>
            <a:r>
              <a:rPr lang="en-US" sz="2400" dirty="0" err="1" smtClean="0">
                <a:latin typeface="Courier New"/>
                <a:cs typeface="Courier New"/>
              </a:rPr>
              <a:t>syscall.c</a:t>
            </a:r>
            <a:r>
              <a:rPr lang="en-US" sz="2400" dirty="0" smtClean="0">
                <a:latin typeface="Courier New"/>
                <a:cs typeface="Courier New"/>
              </a:rPr>
              <a:t>: </a:t>
            </a:r>
            <a:r>
              <a:rPr lang="en-US" sz="2400" dirty="0"/>
              <a:t>handles traps that happen to be </a:t>
            </a:r>
            <a:r>
              <a:rPr lang="en-US" sz="2400" dirty="0" err="1"/>
              <a:t>syscalls</a:t>
            </a:r>
            <a:r>
              <a:rPr lang="en-US" sz="2400" dirty="0"/>
              <a:t> </a:t>
            </a:r>
            <a:endParaRPr lang="en-US" sz="2400" dirty="0" smtClean="0"/>
          </a:p>
          <a:p>
            <a:pPr lvl="1"/>
            <a:endParaRPr lang="en-US" sz="2400" dirty="0">
              <a:latin typeface="Courier New"/>
              <a:cs typeface="Courier New"/>
            </a:endParaRPr>
          </a:p>
          <a:p>
            <a:r>
              <a:rPr lang="en-US" dirty="0">
                <a:latin typeface="Courier New"/>
                <a:cs typeface="Courier New"/>
              </a:rPr>
              <a:t>~/cs161/</a:t>
            </a:r>
            <a:r>
              <a:rPr lang="en-US" dirty="0" err="1">
                <a:latin typeface="Courier New"/>
                <a:cs typeface="Courier New"/>
              </a:rPr>
              <a:t>src</a:t>
            </a:r>
            <a:r>
              <a:rPr lang="en-US" dirty="0">
                <a:latin typeface="Courier New"/>
                <a:cs typeface="Courier New"/>
              </a:rPr>
              <a:t>/lib/crt0: </a:t>
            </a:r>
            <a:r>
              <a:rPr lang="en-US" dirty="0" smtClean="0">
                <a:latin typeface="Calibri"/>
                <a:cs typeface="Calibri"/>
              </a:rPr>
              <a:t>user </a:t>
            </a:r>
            <a:r>
              <a:rPr lang="en-US" dirty="0">
                <a:latin typeface="Calibri"/>
                <a:cs typeface="Calibri"/>
              </a:rPr>
              <a:t>program startup </a:t>
            </a:r>
            <a:endParaRPr lang="en-US" dirty="0" smtClean="0">
              <a:latin typeface="Calibri"/>
              <a:cs typeface="Calibri"/>
            </a:endParaRPr>
          </a:p>
          <a:p>
            <a:pPr lvl="1"/>
            <a:r>
              <a:rPr lang="en-US" dirty="0">
                <a:latin typeface="Calibri"/>
                <a:cs typeface="Calibri"/>
              </a:rPr>
              <a:t>It invokes the user program's main() </a:t>
            </a:r>
            <a:endParaRPr lang="en-US" dirty="0" smtClean="0">
              <a:latin typeface="Calibri"/>
              <a:cs typeface="Calibri"/>
            </a:endParaRPr>
          </a:p>
          <a:p>
            <a:pPr lvl="0"/>
            <a:endParaRPr lang="en-US" sz="2800" dirty="0">
              <a:latin typeface="Calibri"/>
              <a:cs typeface="Calibri"/>
            </a:endParaRPr>
          </a:p>
        </p:txBody>
      </p:sp>
    </p:spTree>
    <p:extLst>
      <p:ext uri="{BB962C8B-B14F-4D97-AF65-F5344CB8AC3E}">
        <p14:creationId xmlns:p14="http://schemas.microsoft.com/office/powerpoint/2010/main" val="37441572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2: Design Your Project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3716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Who will be responsible </a:t>
            </a:r>
            <a:r>
              <a:rPr lang="en-US" dirty="0">
                <a:latin typeface="Calibri"/>
                <a:cs typeface="Calibri"/>
              </a:rPr>
              <a:t>for </a:t>
            </a:r>
            <a:r>
              <a:rPr lang="en-US" dirty="0" smtClean="0">
                <a:latin typeface="Calibri"/>
                <a:cs typeface="Calibri"/>
              </a:rPr>
              <a:t>which </a:t>
            </a:r>
            <a:r>
              <a:rPr lang="en-US" dirty="0">
                <a:latin typeface="Calibri"/>
                <a:cs typeface="Calibri"/>
              </a:rPr>
              <a:t>parts of your </a:t>
            </a:r>
            <a:r>
              <a:rPr lang="en-US" dirty="0" smtClean="0">
                <a:latin typeface="Calibri"/>
                <a:cs typeface="Calibri"/>
              </a:rPr>
              <a:t>implementation?</a:t>
            </a:r>
          </a:p>
          <a:p>
            <a:endParaRPr lang="en-US" dirty="0">
              <a:latin typeface="Calibri"/>
              <a:cs typeface="Calibri"/>
            </a:endParaRPr>
          </a:p>
          <a:p>
            <a:r>
              <a:rPr lang="en-US" dirty="0" smtClean="0">
                <a:latin typeface="Calibri"/>
                <a:cs typeface="Calibri"/>
              </a:rPr>
              <a:t>Data structures</a:t>
            </a:r>
          </a:p>
          <a:p>
            <a:endParaRPr lang="en-US" dirty="0">
              <a:latin typeface="Calibri"/>
              <a:cs typeface="Calibri"/>
            </a:endParaRPr>
          </a:p>
          <a:p>
            <a:r>
              <a:rPr lang="en-US" dirty="0" smtClean="0">
                <a:latin typeface="Calibri"/>
                <a:cs typeface="Calibri"/>
              </a:rPr>
              <a:t>Global and local variables</a:t>
            </a:r>
            <a:endParaRPr lang="en-US" dirty="0">
              <a:latin typeface="Calibri"/>
              <a:cs typeface="Calibri"/>
            </a:endParaRPr>
          </a:p>
          <a:p>
            <a:endParaRPr lang="en-US" dirty="0" smtClean="0">
              <a:latin typeface="Calibri"/>
              <a:cs typeface="Calibri"/>
            </a:endParaRPr>
          </a:p>
          <a:p>
            <a:r>
              <a:rPr lang="en-US" dirty="0" smtClean="0">
                <a:latin typeface="Calibri"/>
                <a:cs typeface="Calibri"/>
              </a:rPr>
              <a:t>Algorithms for the system calls</a:t>
            </a:r>
            <a:endParaRPr lang="en-US" sz="2800" dirty="0">
              <a:latin typeface="Calibri"/>
              <a:cs typeface="Calibri"/>
            </a:endParaRPr>
          </a:p>
          <a:p>
            <a:endParaRPr lang="en-US" sz="2800" dirty="0" smtClean="0">
              <a:latin typeface="Calibri"/>
              <a:cs typeface="Calibri"/>
            </a:endParaRPr>
          </a:p>
          <a:p>
            <a:endParaRPr lang="en-US" altLang="zh-CN" sz="2800" dirty="0">
              <a:latin typeface="Calibri"/>
              <a:ea typeface="宋体" charset="0"/>
              <a:cs typeface="Calibri"/>
            </a:endParaRPr>
          </a:p>
        </p:txBody>
      </p:sp>
    </p:spTree>
    <p:extLst>
      <p:ext uri="{BB962C8B-B14F-4D97-AF65-F5344CB8AC3E}">
        <p14:creationId xmlns:p14="http://schemas.microsoft.com/office/powerpoint/2010/main" val="10137576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charset="0"/>
              </a:rPr>
              <a:t>Task 2: Sample Design Questions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2192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z="2800" dirty="0">
                <a:latin typeface="Calibri"/>
                <a:cs typeface="Calibri"/>
              </a:rPr>
              <a:t>What </a:t>
            </a:r>
            <a:r>
              <a:rPr lang="en-US" sz="2800" dirty="0" smtClean="0">
                <a:latin typeface="Calibri"/>
                <a:cs typeface="Calibri"/>
              </a:rPr>
              <a:t>data </a:t>
            </a:r>
            <a:r>
              <a:rPr lang="en-US" sz="2800" dirty="0">
                <a:latin typeface="Calibri"/>
                <a:cs typeface="Calibri"/>
              </a:rPr>
              <a:t>structures will you need to manage multiple processes</a:t>
            </a:r>
            <a:r>
              <a:rPr lang="en-US" sz="2800" dirty="0" smtClean="0">
                <a:latin typeface="Calibri"/>
                <a:cs typeface="Calibri"/>
              </a:rPr>
              <a:t>?</a:t>
            </a:r>
          </a:p>
          <a:p>
            <a:endParaRPr lang="en-US" sz="2800" dirty="0">
              <a:latin typeface="Calibri"/>
              <a:cs typeface="Calibri"/>
            </a:endParaRPr>
          </a:p>
          <a:p>
            <a:r>
              <a:rPr lang="en-US" sz="2800" dirty="0">
                <a:latin typeface="Calibri"/>
                <a:cs typeface="Calibri"/>
              </a:rPr>
              <a:t>What relationships do </a:t>
            </a:r>
            <a:r>
              <a:rPr lang="en-US" sz="2800" dirty="0" smtClean="0">
                <a:latin typeface="Calibri"/>
                <a:cs typeface="Calibri"/>
              </a:rPr>
              <a:t>your new data </a:t>
            </a:r>
            <a:r>
              <a:rPr lang="en-US" sz="2800" dirty="0">
                <a:latin typeface="Calibri"/>
                <a:cs typeface="Calibri"/>
              </a:rPr>
              <a:t>structures have with the </a:t>
            </a:r>
            <a:r>
              <a:rPr lang="en-US" sz="2800" dirty="0" smtClean="0">
                <a:latin typeface="Calibri"/>
                <a:cs typeface="Calibri"/>
              </a:rPr>
              <a:t>OS/161?</a:t>
            </a:r>
          </a:p>
          <a:p>
            <a:endParaRPr lang="en-US" sz="2800" dirty="0">
              <a:latin typeface="Calibri"/>
              <a:cs typeface="Calibri"/>
            </a:endParaRPr>
          </a:p>
          <a:p>
            <a:r>
              <a:rPr lang="en-US" sz="2800" dirty="0">
                <a:latin typeface="Calibri"/>
                <a:cs typeface="Calibri"/>
              </a:rPr>
              <a:t>How will you manage file accesses? </a:t>
            </a:r>
            <a:endParaRPr lang="en-US" sz="2800" dirty="0" smtClean="0">
              <a:latin typeface="Calibri"/>
              <a:cs typeface="Calibri"/>
            </a:endParaRPr>
          </a:p>
          <a:p>
            <a:pPr lvl="1"/>
            <a:r>
              <a:rPr lang="en-US" sz="2400" dirty="0" smtClean="0">
                <a:latin typeface="Calibri"/>
                <a:cs typeface="Calibri"/>
              </a:rPr>
              <a:t>When </a:t>
            </a:r>
            <a:r>
              <a:rPr lang="en-US" sz="2400" dirty="0">
                <a:latin typeface="Calibri"/>
                <a:cs typeface="Calibri"/>
              </a:rPr>
              <a:t>the shell invokes the </a:t>
            </a:r>
            <a:r>
              <a:rPr lang="en-US" sz="2400" dirty="0">
                <a:latin typeface="Courier New" panose="02070309020205020404" pitchFamily="49" charset="0"/>
                <a:cs typeface="Courier New" panose="02070309020205020404" pitchFamily="49" charset="0"/>
              </a:rPr>
              <a:t>cat</a:t>
            </a:r>
            <a:r>
              <a:rPr lang="en-US" sz="2400" dirty="0">
                <a:latin typeface="Calibri"/>
                <a:cs typeface="Calibri"/>
              </a:rPr>
              <a:t> command, and </a:t>
            </a:r>
            <a:r>
              <a:rPr lang="en-US" sz="2400" dirty="0" smtClean="0">
                <a:latin typeface="Courier New" panose="02070309020205020404" pitchFamily="49" charset="0"/>
                <a:cs typeface="Courier New" panose="02070309020205020404" pitchFamily="49" charset="0"/>
              </a:rPr>
              <a:t>cat</a:t>
            </a:r>
            <a:r>
              <a:rPr lang="en-US" sz="2400" dirty="0" smtClean="0">
                <a:latin typeface="Calibri"/>
                <a:cs typeface="Calibri"/>
              </a:rPr>
              <a:t> starts </a:t>
            </a:r>
            <a:r>
              <a:rPr lang="en-US" sz="2400" dirty="0">
                <a:latin typeface="Calibri"/>
                <a:cs typeface="Calibri"/>
              </a:rPr>
              <a:t>to read file1, what will happen if another program also tries to read file1? </a:t>
            </a:r>
            <a:endParaRPr lang="en-US" sz="2400" dirty="0" smtClean="0">
              <a:latin typeface="Calibri"/>
              <a:cs typeface="Calibri"/>
            </a:endParaRPr>
          </a:p>
          <a:p>
            <a:pPr lvl="1"/>
            <a:r>
              <a:rPr lang="en-US" sz="2400" dirty="0" smtClean="0">
                <a:latin typeface="Calibri"/>
                <a:cs typeface="Calibri"/>
              </a:rPr>
              <a:t>What </a:t>
            </a:r>
            <a:r>
              <a:rPr lang="en-US" sz="2400" dirty="0">
                <a:latin typeface="Calibri"/>
                <a:cs typeface="Calibri"/>
              </a:rPr>
              <a:t>would you like to happen?</a:t>
            </a:r>
          </a:p>
        </p:txBody>
      </p:sp>
    </p:spTree>
    <p:extLst>
      <p:ext uri="{BB962C8B-B14F-4D97-AF65-F5344CB8AC3E}">
        <p14:creationId xmlns:p14="http://schemas.microsoft.com/office/powerpoint/2010/main" val="23975425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Task 3-1: </a:t>
            </a:r>
            <a:r>
              <a:rPr lang="en-US" dirty="0">
                <a:solidFill>
                  <a:srgbClr val="FF0000"/>
                </a:solidFill>
                <a:latin typeface="Calibri"/>
                <a:cs typeface="Calibri"/>
              </a:rPr>
              <a:t>System Calls </a:t>
            </a:r>
            <a:endParaRPr lang="en-US" altLang="zh-CN" dirty="0">
              <a:solidFill>
                <a:srgbClr val="FF0000"/>
              </a:solidFill>
              <a:latin typeface="Calibri"/>
              <a:ea typeface="宋体" charset="0"/>
              <a:cs typeface="Calibri"/>
            </a:endParaRPr>
          </a:p>
        </p:txBody>
      </p:sp>
      <p:sp>
        <p:nvSpPr>
          <p:cNvPr id="4099" name="Rectangle 3"/>
          <p:cNvSpPr>
            <a:spLocks noGrp="1" noChangeArrowheads="1"/>
          </p:cNvSpPr>
          <p:nvPr>
            <p:ph type="body" idx="1"/>
          </p:nvPr>
        </p:nvSpPr>
        <p:spPr>
          <a:xfrm>
            <a:off x="457200" y="1371600"/>
            <a:ext cx="8143875" cy="487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sz="2800" dirty="0"/>
              <a:t>open, read, write, </a:t>
            </a:r>
            <a:r>
              <a:rPr lang="en-US" sz="2800" dirty="0" err="1"/>
              <a:t>lseek</a:t>
            </a:r>
            <a:r>
              <a:rPr lang="en-US" sz="2800" dirty="0"/>
              <a:t>, close, dup2</a:t>
            </a:r>
          </a:p>
          <a:p>
            <a:pPr lvl="0"/>
            <a:r>
              <a:rPr lang="en-US" sz="2800" dirty="0" err="1"/>
              <a:t>getpid</a:t>
            </a:r>
            <a:endParaRPr lang="en-US" sz="2800" dirty="0"/>
          </a:p>
          <a:p>
            <a:pPr lvl="0"/>
            <a:r>
              <a:rPr lang="en-US" sz="2800" dirty="0"/>
              <a:t>fork, </a:t>
            </a:r>
            <a:r>
              <a:rPr lang="en-US" sz="2800" dirty="0" err="1"/>
              <a:t>execv</a:t>
            </a:r>
            <a:r>
              <a:rPr lang="en-US" sz="2800" dirty="0"/>
              <a:t>, </a:t>
            </a:r>
            <a:r>
              <a:rPr lang="en-US" sz="2800" dirty="0" err="1"/>
              <a:t>waitpid</a:t>
            </a:r>
            <a:r>
              <a:rPr lang="en-US" sz="2800" dirty="0"/>
              <a:t>, _exit</a:t>
            </a:r>
          </a:p>
          <a:p>
            <a:pPr lvl="0"/>
            <a:endParaRPr lang="en-US" sz="2800" dirty="0">
              <a:latin typeface="Calibri"/>
              <a:cs typeface="Calibri"/>
            </a:endParaRPr>
          </a:p>
        </p:txBody>
      </p:sp>
    </p:spTree>
    <p:extLst>
      <p:ext uri="{BB962C8B-B14F-4D97-AF65-F5344CB8AC3E}">
        <p14:creationId xmlns:p14="http://schemas.microsoft.com/office/powerpoint/2010/main" val="3328813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Task 3-2: </a:t>
            </a:r>
            <a:r>
              <a:rPr lang="en-US" dirty="0">
                <a:solidFill>
                  <a:srgbClr val="FF0000"/>
                </a:solidFill>
                <a:latin typeface="Calibri"/>
                <a:cs typeface="Calibri"/>
              </a:rPr>
              <a:t>System Calls </a:t>
            </a:r>
            <a:endParaRPr lang="en-US" altLang="zh-CN" dirty="0">
              <a:solidFill>
                <a:srgbClr val="FF0000"/>
              </a:solidFill>
              <a:latin typeface="Calibri"/>
              <a:ea typeface="宋体" charset="0"/>
              <a:cs typeface="Calibri"/>
            </a:endParaRPr>
          </a:p>
        </p:txBody>
      </p:sp>
      <p:sp>
        <p:nvSpPr>
          <p:cNvPr id="4099" name="Rectangle 3"/>
          <p:cNvSpPr>
            <a:spLocks noGrp="1" noChangeArrowheads="1"/>
          </p:cNvSpPr>
          <p:nvPr>
            <p:ph type="body" idx="1"/>
          </p:nvPr>
        </p:nvSpPr>
        <p:spPr>
          <a:xfrm>
            <a:off x="457200" y="1371600"/>
            <a:ext cx="8143875" cy="487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sz="2400" b="1" dirty="0"/>
              <a:t>open(</a:t>
            </a:r>
            <a:r>
              <a:rPr lang="en-US" sz="2400" b="1" dirty="0" err="1"/>
              <a:t>const</a:t>
            </a:r>
            <a:r>
              <a:rPr lang="en-US" sz="2400" b="1" dirty="0"/>
              <a:t> char *path, </a:t>
            </a:r>
            <a:r>
              <a:rPr lang="en-US" sz="2400" b="1" dirty="0" err="1"/>
              <a:t>int</a:t>
            </a:r>
            <a:r>
              <a:rPr lang="en-US" sz="2400" b="1" dirty="0"/>
              <a:t> </a:t>
            </a:r>
            <a:r>
              <a:rPr lang="en-US" sz="2400" b="1" dirty="0" err="1"/>
              <a:t>oflag</a:t>
            </a:r>
            <a:r>
              <a:rPr lang="en-US" sz="2400" b="1" dirty="0"/>
              <a:t>, </a:t>
            </a:r>
            <a:r>
              <a:rPr lang="en-US" sz="2400" b="1" dirty="0" err="1"/>
              <a:t>mode_t</a:t>
            </a:r>
            <a:r>
              <a:rPr lang="en-US" sz="2400" b="1" dirty="0"/>
              <a:t> mode)</a:t>
            </a:r>
            <a:r>
              <a:rPr lang="en-US" sz="2400" dirty="0"/>
              <a:t>: It  should be as simple as it seems.</a:t>
            </a:r>
          </a:p>
          <a:p>
            <a:pPr lvl="0"/>
            <a:r>
              <a:rPr lang="en-US" sz="2400" b="1" dirty="0"/>
              <a:t>read(</a:t>
            </a:r>
            <a:r>
              <a:rPr lang="en-US" sz="2400" b="1" dirty="0" err="1"/>
              <a:t>int</a:t>
            </a:r>
            <a:r>
              <a:rPr lang="en-US" sz="2400" b="1" dirty="0"/>
              <a:t> </a:t>
            </a:r>
            <a:r>
              <a:rPr lang="en-US" sz="2400" b="1" dirty="0" err="1"/>
              <a:t>fd</a:t>
            </a:r>
            <a:r>
              <a:rPr lang="en-US" sz="2400" b="1" dirty="0"/>
              <a:t>, void *</a:t>
            </a:r>
            <a:r>
              <a:rPr lang="en-US" sz="2400" b="1" dirty="0" err="1"/>
              <a:t>buf</a:t>
            </a:r>
            <a:r>
              <a:rPr lang="en-US" sz="2400" b="1" dirty="0"/>
              <a:t>, </a:t>
            </a:r>
            <a:r>
              <a:rPr lang="en-US" sz="2400" b="1" dirty="0" err="1"/>
              <a:t>size_t</a:t>
            </a:r>
            <a:r>
              <a:rPr lang="en-US" sz="2400" b="1" dirty="0"/>
              <a:t> </a:t>
            </a:r>
            <a:r>
              <a:rPr lang="en-US" sz="2400" b="1" dirty="0" err="1"/>
              <a:t>nbytes</a:t>
            </a:r>
            <a:r>
              <a:rPr lang="en-US" sz="2400" b="1" dirty="0"/>
              <a:t>)</a:t>
            </a:r>
            <a:r>
              <a:rPr lang="en-US" sz="2400" dirty="0"/>
              <a:t>: You can use </a:t>
            </a:r>
            <a:r>
              <a:rPr lang="en-US" sz="2400" dirty="0" err="1"/>
              <a:t>struct</a:t>
            </a:r>
            <a:r>
              <a:rPr lang="en-US" sz="2400" dirty="0"/>
              <a:t> </a:t>
            </a:r>
            <a:r>
              <a:rPr lang="en-US" sz="2400" dirty="0" err="1"/>
              <a:t>uios</a:t>
            </a:r>
            <a:r>
              <a:rPr lang="en-US" sz="2400" dirty="0"/>
              <a:t>, and make use you understand it. You also can check out VOP_READ.</a:t>
            </a:r>
          </a:p>
          <a:p>
            <a:pPr lvl="0"/>
            <a:r>
              <a:rPr lang="en-US" sz="2400" b="1" dirty="0"/>
              <a:t>write(</a:t>
            </a:r>
            <a:r>
              <a:rPr lang="en-US" sz="2400" b="1" dirty="0" err="1"/>
              <a:t>int</a:t>
            </a:r>
            <a:r>
              <a:rPr lang="en-US" sz="2400" b="1" dirty="0"/>
              <a:t> </a:t>
            </a:r>
            <a:r>
              <a:rPr lang="en-US" sz="2400" b="1" dirty="0" err="1"/>
              <a:t>fd</a:t>
            </a:r>
            <a:r>
              <a:rPr lang="en-US" sz="2400" b="1" dirty="0"/>
              <a:t>, </a:t>
            </a:r>
            <a:r>
              <a:rPr lang="en-US" sz="2400" b="1" dirty="0" err="1"/>
              <a:t>const</a:t>
            </a:r>
            <a:r>
              <a:rPr lang="en-US" sz="2400" b="1" dirty="0"/>
              <a:t> void *</a:t>
            </a:r>
            <a:r>
              <a:rPr lang="en-US" sz="2400" b="1" dirty="0" err="1"/>
              <a:t>buf</a:t>
            </a:r>
            <a:r>
              <a:rPr lang="en-US" sz="2400" b="1" dirty="0"/>
              <a:t>, </a:t>
            </a:r>
            <a:r>
              <a:rPr lang="en-US" sz="2400" b="1" dirty="0" err="1"/>
              <a:t>size_t</a:t>
            </a:r>
            <a:r>
              <a:rPr lang="en-US" sz="2400" b="1" dirty="0"/>
              <a:t> </a:t>
            </a:r>
            <a:r>
              <a:rPr lang="en-US" sz="2400" b="1" dirty="0" err="1"/>
              <a:t>nbytes</a:t>
            </a:r>
            <a:r>
              <a:rPr lang="en-US" sz="2400" b="1" dirty="0"/>
              <a:t>)</a:t>
            </a:r>
            <a:r>
              <a:rPr lang="en-US" sz="2400" dirty="0"/>
              <a:t>: Involves I/O to </a:t>
            </a:r>
            <a:r>
              <a:rPr lang="en-US" sz="2400" dirty="0" err="1"/>
              <a:t>userland</a:t>
            </a:r>
            <a:r>
              <a:rPr lang="en-US" sz="2400" dirty="0"/>
              <a:t>. You can use </a:t>
            </a:r>
            <a:r>
              <a:rPr lang="en-US" sz="2400" dirty="0" err="1"/>
              <a:t>struct</a:t>
            </a:r>
            <a:r>
              <a:rPr lang="en-US" sz="2400" dirty="0"/>
              <a:t> </a:t>
            </a:r>
            <a:r>
              <a:rPr lang="en-US" sz="2400" dirty="0" err="1"/>
              <a:t>uios</a:t>
            </a:r>
            <a:r>
              <a:rPr lang="en-US" sz="2400" dirty="0"/>
              <a:t> again. Please check out VOP_WRITE</a:t>
            </a:r>
            <a:r>
              <a:rPr lang="en-US" sz="2400" dirty="0" smtClean="0"/>
              <a:t>.</a:t>
            </a:r>
            <a:endParaRPr lang="en-US" sz="2400" dirty="0"/>
          </a:p>
        </p:txBody>
      </p:sp>
    </p:spTree>
    <p:extLst>
      <p:ext uri="{BB962C8B-B14F-4D97-AF65-F5344CB8AC3E}">
        <p14:creationId xmlns:p14="http://schemas.microsoft.com/office/powerpoint/2010/main" val="820016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cs typeface="Calibri"/>
              </a:rPr>
              <a:t>Task 3-2: </a:t>
            </a:r>
            <a:r>
              <a:rPr lang="en-US" dirty="0">
                <a:solidFill>
                  <a:srgbClr val="FF0000"/>
                </a:solidFill>
                <a:latin typeface="Calibri"/>
                <a:cs typeface="Calibri"/>
              </a:rPr>
              <a:t>System Calls </a:t>
            </a:r>
            <a:endParaRPr lang="en-US" altLang="zh-CN" dirty="0">
              <a:solidFill>
                <a:srgbClr val="FF0000"/>
              </a:solidFill>
              <a:latin typeface="Calibri"/>
              <a:ea typeface="宋体" charset="0"/>
              <a:cs typeface="Calibri"/>
            </a:endParaRPr>
          </a:p>
        </p:txBody>
      </p:sp>
      <p:sp>
        <p:nvSpPr>
          <p:cNvPr id="4099" name="Rectangle 3"/>
          <p:cNvSpPr>
            <a:spLocks noGrp="1" noChangeArrowheads="1"/>
          </p:cNvSpPr>
          <p:nvPr>
            <p:ph type="body" idx="1"/>
          </p:nvPr>
        </p:nvSpPr>
        <p:spPr>
          <a:xfrm>
            <a:off x="457200" y="1371600"/>
            <a:ext cx="8143875" cy="487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sz="2400" b="1" dirty="0" err="1" smtClean="0"/>
              <a:t>lseek</a:t>
            </a:r>
            <a:r>
              <a:rPr lang="en-US" sz="2400" b="1" dirty="0"/>
              <a:t>(</a:t>
            </a:r>
            <a:r>
              <a:rPr lang="en-US" sz="2400" b="1" dirty="0" err="1"/>
              <a:t>int</a:t>
            </a:r>
            <a:r>
              <a:rPr lang="en-US" sz="2400" b="1" dirty="0"/>
              <a:t> </a:t>
            </a:r>
            <a:r>
              <a:rPr lang="en-US" sz="2400" b="1" dirty="0" err="1"/>
              <a:t>fd</a:t>
            </a:r>
            <a:r>
              <a:rPr lang="en-US" sz="2400" b="1" dirty="0"/>
              <a:t>, </a:t>
            </a:r>
            <a:r>
              <a:rPr lang="en-US" sz="2400" b="1" dirty="0" err="1"/>
              <a:t>off_t</a:t>
            </a:r>
            <a:r>
              <a:rPr lang="en-US" sz="2400" b="1" dirty="0"/>
              <a:t> offset, </a:t>
            </a:r>
            <a:r>
              <a:rPr lang="en-US" sz="2400" b="1" dirty="0" err="1"/>
              <a:t>int</a:t>
            </a:r>
            <a:r>
              <a:rPr lang="en-US" sz="2400" b="1" dirty="0"/>
              <a:t> whence)</a:t>
            </a:r>
            <a:r>
              <a:rPr lang="en-US" sz="2400" dirty="0"/>
              <a:t>: Can we always perform an </a:t>
            </a:r>
            <a:r>
              <a:rPr lang="en-US" sz="2400" dirty="0" err="1"/>
              <a:t>lseek</a:t>
            </a:r>
            <a:r>
              <a:rPr lang="en-US" sz="2400" dirty="0"/>
              <a:t>? For example, can we perform </a:t>
            </a:r>
            <a:r>
              <a:rPr lang="en-US" sz="2400" dirty="0" err="1"/>
              <a:t>lseek</a:t>
            </a:r>
            <a:r>
              <a:rPr lang="en-US" sz="2400" dirty="0"/>
              <a:t>() beyond the end of a file? Please use VOP_TRYSEEK.</a:t>
            </a:r>
          </a:p>
          <a:p>
            <a:pPr lvl="0"/>
            <a:r>
              <a:rPr lang="en-US" sz="2400" b="1" dirty="0"/>
              <a:t>close(</a:t>
            </a:r>
            <a:r>
              <a:rPr lang="en-US" sz="2400" b="1" dirty="0" err="1"/>
              <a:t>int</a:t>
            </a:r>
            <a:r>
              <a:rPr lang="en-US" sz="2400" b="1" dirty="0"/>
              <a:t> </a:t>
            </a:r>
            <a:r>
              <a:rPr lang="en-US" sz="2400" b="1" dirty="0" err="1"/>
              <a:t>fd</a:t>
            </a:r>
            <a:r>
              <a:rPr lang="en-US" sz="2400" b="1" dirty="0"/>
              <a:t>)</a:t>
            </a:r>
            <a:r>
              <a:rPr lang="en-US" sz="2400" dirty="0"/>
              <a:t>: It may be interesting because of the </a:t>
            </a:r>
            <a:r>
              <a:rPr lang="en-US" sz="2400" dirty="0" err="1"/>
              <a:t>refcounting</a:t>
            </a:r>
            <a:r>
              <a:rPr lang="en-US" sz="2400" dirty="0"/>
              <a:t> issue (think about garbage collection)! </a:t>
            </a:r>
          </a:p>
          <a:p>
            <a:pPr lvl="0"/>
            <a:r>
              <a:rPr lang="en-US" sz="2400" b="1" dirty="0"/>
              <a:t>dup2(</a:t>
            </a:r>
            <a:r>
              <a:rPr lang="en-US" sz="2400" b="1" dirty="0" err="1"/>
              <a:t>int</a:t>
            </a:r>
            <a:r>
              <a:rPr lang="en-US" sz="2400" b="1" dirty="0"/>
              <a:t> </a:t>
            </a:r>
            <a:r>
              <a:rPr lang="en-US" sz="2400" b="1" dirty="0" err="1"/>
              <a:t>oldfd</a:t>
            </a:r>
            <a:r>
              <a:rPr lang="en-US" sz="2400" b="1" dirty="0"/>
              <a:t>, </a:t>
            </a:r>
            <a:r>
              <a:rPr lang="en-US" sz="2400" b="1" dirty="0" err="1"/>
              <a:t>int</a:t>
            </a:r>
            <a:r>
              <a:rPr lang="en-US" sz="2400" b="1" dirty="0"/>
              <a:t> </a:t>
            </a:r>
            <a:r>
              <a:rPr lang="en-US" sz="2400" b="1" dirty="0" err="1"/>
              <a:t>newfd</a:t>
            </a:r>
            <a:r>
              <a:rPr lang="en-US" sz="2400" b="1" dirty="0"/>
              <a:t>)</a:t>
            </a:r>
            <a:r>
              <a:rPr lang="en-US" sz="2400" dirty="0"/>
              <a:t>: If </a:t>
            </a:r>
            <a:r>
              <a:rPr lang="en-US" sz="2400" dirty="0" err="1"/>
              <a:t>newfd</a:t>
            </a:r>
            <a:r>
              <a:rPr lang="en-US" sz="2400" dirty="0"/>
              <a:t> is already opened, close it. Upon successful completion, both file descriptors refer to the same file table object and share all properties of the object.</a:t>
            </a:r>
          </a:p>
        </p:txBody>
      </p:sp>
    </p:spTree>
    <p:extLst>
      <p:ext uri="{BB962C8B-B14F-4D97-AF65-F5344CB8AC3E}">
        <p14:creationId xmlns:p14="http://schemas.microsoft.com/office/powerpoint/2010/main" val="4198630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152400"/>
            <a:ext cx="8229600" cy="1143000"/>
          </a:xfrm>
        </p:spPr>
        <p:txBody>
          <a:bodyPr/>
          <a:lstStyle/>
          <a:p>
            <a:pPr eaLnBrk="1" hangingPunct="1"/>
            <a:r>
              <a:rPr lang="en-US" sz="4000" dirty="0" smtClean="0">
                <a:latin typeface="Calibri" charset="0"/>
                <a:ea typeface="MS PGothic" charset="0"/>
                <a:cs typeface="MS PGothic" charset="0"/>
              </a:rPr>
              <a:t>Project Objectives</a:t>
            </a:r>
            <a:endParaRPr lang="en-US" sz="4000" dirty="0">
              <a:latin typeface="Calibri" charset="0"/>
              <a:ea typeface="MS PGothic" charset="0"/>
              <a:cs typeface="MS PGothic" charset="0"/>
            </a:endParaRPr>
          </a:p>
        </p:txBody>
      </p:sp>
      <p:sp>
        <p:nvSpPr>
          <p:cNvPr id="3075" name="Rectangle 3"/>
          <p:cNvSpPr>
            <a:spLocks noGrp="1"/>
          </p:cNvSpPr>
          <p:nvPr>
            <p:ph type="body" idx="4294967295"/>
          </p:nvPr>
        </p:nvSpPr>
        <p:spPr>
          <a:xfrm>
            <a:off x="457200" y="1219200"/>
            <a:ext cx="8229600" cy="3962399"/>
          </a:xfrm>
        </p:spPr>
        <p:txBody>
          <a:bodyPr/>
          <a:lstStyle/>
          <a:p>
            <a:pPr lvl="0"/>
            <a:r>
              <a:rPr lang="en-US" dirty="0" smtClean="0">
                <a:latin typeface="Calibri"/>
                <a:cs typeface="Calibri"/>
              </a:rPr>
              <a:t>To </a:t>
            </a:r>
            <a:r>
              <a:rPr lang="en-US" dirty="0">
                <a:latin typeface="Calibri"/>
                <a:cs typeface="Calibri"/>
              </a:rPr>
              <a:t>collaborate with your group members using CVS</a:t>
            </a:r>
          </a:p>
          <a:p>
            <a:pPr lvl="0"/>
            <a:r>
              <a:rPr lang="en-US" dirty="0" smtClean="0">
                <a:latin typeface="Calibri"/>
                <a:cs typeface="Calibri"/>
              </a:rPr>
              <a:t>To </a:t>
            </a:r>
            <a:r>
              <a:rPr lang="en-US" dirty="0">
                <a:latin typeface="Calibri"/>
                <a:cs typeface="Calibri"/>
              </a:rPr>
              <a:t>start building a multi-tasking operating system</a:t>
            </a:r>
          </a:p>
          <a:p>
            <a:pPr lvl="0"/>
            <a:r>
              <a:rPr lang="en-US" dirty="0" smtClean="0">
                <a:latin typeface="Calibri"/>
                <a:cs typeface="Calibri"/>
              </a:rPr>
              <a:t>To </a:t>
            </a:r>
            <a:r>
              <a:rPr lang="en-US" dirty="0">
                <a:latin typeface="Calibri"/>
                <a:cs typeface="Calibri"/>
              </a:rPr>
              <a:t>develop system calls to manage processes</a:t>
            </a:r>
          </a:p>
          <a:p>
            <a:pPr lvl="0"/>
            <a:r>
              <a:rPr lang="en-US" dirty="0" smtClean="0">
                <a:latin typeface="Calibri"/>
                <a:cs typeface="Calibri"/>
              </a:rPr>
              <a:t>To </a:t>
            </a:r>
            <a:r>
              <a:rPr lang="en-US" dirty="0">
                <a:latin typeface="Calibri"/>
                <a:cs typeface="Calibri"/>
              </a:rPr>
              <a:t>develop system calls to manage file system states</a:t>
            </a:r>
          </a:p>
          <a:p>
            <a:pPr lvl="0"/>
            <a:r>
              <a:rPr lang="en-US" dirty="0" smtClean="0">
                <a:latin typeface="Calibri"/>
                <a:cs typeface="Calibri"/>
              </a:rPr>
              <a:t>Use </a:t>
            </a:r>
            <a:r>
              <a:rPr lang="en-US" dirty="0">
                <a:latin typeface="Calibri"/>
                <a:cs typeface="Calibri"/>
              </a:rPr>
              <a:t>GDB to debug OS/161</a:t>
            </a:r>
          </a:p>
          <a:p>
            <a:endParaRPr lang="en-US" dirty="0">
              <a:latin typeface="Calibri"/>
              <a:ea typeface="MS PGothic" charset="0"/>
              <a:cs typeface="Calibri"/>
            </a:endParaRPr>
          </a:p>
        </p:txBody>
      </p:sp>
      <p:sp>
        <p:nvSpPr>
          <p:cNvPr id="5" name="Rectangle 4"/>
          <p:cNvSpPr>
            <a:spLocks noChangeArrowheads="1"/>
          </p:cNvSpPr>
          <p:nvPr/>
        </p:nvSpPr>
        <p:spPr bwMode="auto">
          <a:xfrm>
            <a:off x="762000" y="5769960"/>
            <a:ext cx="78486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a:latin typeface="Calibri"/>
                <a:cs typeface="Calibri"/>
              </a:rPr>
              <a:t>Three weeks to achieve the above objectives!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How to collaborate?</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524000"/>
            <a:ext cx="8143875"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smtClean="0">
                <a:latin typeface="Calibri"/>
                <a:cs typeface="Calibri"/>
              </a:rPr>
              <a:t>Naming </a:t>
            </a:r>
            <a:r>
              <a:rPr lang="en-US" dirty="0">
                <a:latin typeface="Calibri"/>
                <a:cs typeface="Calibri"/>
              </a:rPr>
              <a:t>global variables</a:t>
            </a:r>
            <a:endParaRPr lang="en-US" dirty="0" smtClean="0">
              <a:latin typeface="Calibri"/>
              <a:cs typeface="Calibri"/>
            </a:endParaRPr>
          </a:p>
          <a:p>
            <a:pPr marL="0" lvl="0" indent="0">
              <a:buNone/>
            </a:pPr>
            <a:endParaRPr lang="en-US" dirty="0" smtClean="0">
              <a:latin typeface="Calibri"/>
              <a:cs typeface="Calibri"/>
            </a:endParaRPr>
          </a:p>
          <a:p>
            <a:pPr lvl="0"/>
            <a:r>
              <a:rPr lang="en-US" dirty="0" smtClean="0">
                <a:latin typeface="Calibri"/>
                <a:cs typeface="Calibri"/>
              </a:rPr>
              <a:t>A </a:t>
            </a:r>
            <a:r>
              <a:rPr lang="en-US" dirty="0">
                <a:latin typeface="Calibri"/>
                <a:cs typeface="Calibri"/>
              </a:rPr>
              <a:t>consistent way of writing function </a:t>
            </a:r>
            <a:r>
              <a:rPr lang="en-US" dirty="0" smtClean="0">
                <a:latin typeface="Calibri"/>
                <a:cs typeface="Calibri"/>
              </a:rPr>
              <a:t>and variable names</a:t>
            </a:r>
          </a:p>
          <a:p>
            <a:pPr marL="0" lvl="0" indent="0">
              <a:buNone/>
            </a:pPr>
            <a:endParaRPr lang="en-US" sz="2400" dirty="0">
              <a:latin typeface="Calibri"/>
              <a:cs typeface="Calibri"/>
            </a:endParaRPr>
          </a:p>
          <a:p>
            <a:pPr lvl="0"/>
            <a:r>
              <a:rPr lang="en-US" dirty="0" smtClean="0">
                <a:latin typeface="Calibri"/>
                <a:cs typeface="Calibri"/>
              </a:rPr>
              <a:t>How </a:t>
            </a:r>
            <a:r>
              <a:rPr lang="en-US" dirty="0">
                <a:latin typeface="Calibri"/>
                <a:cs typeface="Calibri"/>
              </a:rPr>
              <a:t>often to commit </a:t>
            </a:r>
            <a:r>
              <a:rPr lang="en-US" dirty="0" smtClean="0">
                <a:latin typeface="Calibri"/>
                <a:cs typeface="Calibri"/>
              </a:rPr>
              <a:t>changes to CVS?</a:t>
            </a:r>
          </a:p>
          <a:p>
            <a:pPr lvl="0"/>
            <a:endParaRPr lang="en-US" dirty="0" smtClean="0">
              <a:latin typeface="Calibri"/>
              <a:cs typeface="Calibri"/>
            </a:endParaRPr>
          </a:p>
          <a:p>
            <a:pPr lvl="0"/>
            <a:r>
              <a:rPr lang="en-US" dirty="0" smtClean="0">
                <a:latin typeface="Calibri"/>
                <a:cs typeface="Calibri"/>
              </a:rPr>
              <a:t>Ensure a </a:t>
            </a:r>
            <a:r>
              <a:rPr lang="en-US" dirty="0">
                <a:latin typeface="Calibri"/>
                <a:cs typeface="Calibri"/>
              </a:rPr>
              <a:t>working version </a:t>
            </a:r>
            <a:r>
              <a:rPr lang="en-US" dirty="0" smtClean="0">
                <a:latin typeface="Calibri"/>
                <a:cs typeface="Calibri"/>
              </a:rPr>
              <a:t>from </a:t>
            </a:r>
            <a:r>
              <a:rPr lang="en-US" dirty="0">
                <a:latin typeface="Calibri"/>
                <a:cs typeface="Calibri"/>
              </a:rPr>
              <a:t>CVS</a:t>
            </a:r>
          </a:p>
          <a:p>
            <a:pPr lvl="0"/>
            <a:endParaRPr lang="en-US" dirty="0" smtClean="0">
              <a:latin typeface="Calibri"/>
              <a:cs typeface="Calibri"/>
            </a:endParaRPr>
          </a:p>
          <a:p>
            <a:pPr lvl="0"/>
            <a:endParaRPr lang="en-US" sz="2400" dirty="0">
              <a:solidFill>
                <a:srgbClr val="FF0000"/>
              </a:solidFill>
              <a:latin typeface="Calibri"/>
              <a:cs typeface="Calibri"/>
            </a:endParaRPr>
          </a:p>
        </p:txBody>
      </p:sp>
    </p:spTree>
    <p:extLst>
      <p:ext uri="{BB962C8B-B14F-4D97-AF65-F5344CB8AC3E}">
        <p14:creationId xmlns:p14="http://schemas.microsoft.com/office/powerpoint/2010/main" val="2575719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Partnership</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524000"/>
            <a:ext cx="8143875"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smtClean="0">
                <a:latin typeface="Calibri" panose="020F0502020204030204" pitchFamily="34" charset="0"/>
                <a:cs typeface="Calibri"/>
              </a:rPr>
              <a:t>To manage your partnership</a:t>
            </a:r>
          </a:p>
          <a:p>
            <a:pPr lvl="0"/>
            <a:endParaRPr lang="en-US" dirty="0" smtClean="0">
              <a:latin typeface="Calibri" panose="020F0502020204030204" pitchFamily="34" charset="0"/>
              <a:cs typeface="Calibri"/>
            </a:endParaRPr>
          </a:p>
          <a:p>
            <a:pPr lvl="0"/>
            <a:r>
              <a:rPr lang="en-US" dirty="0" smtClean="0">
                <a:latin typeface="Calibri" panose="020F0502020204030204" pitchFamily="34" charset="0"/>
                <a:cs typeface="Calibri"/>
              </a:rPr>
              <a:t>If you and your group members have </a:t>
            </a:r>
            <a:r>
              <a:rPr lang="en-US" dirty="0">
                <a:latin typeface="Calibri" panose="020F0502020204030204" pitchFamily="34" charset="0"/>
                <a:cs typeface="Calibri"/>
              </a:rPr>
              <a:t>difficulty working together, please </a:t>
            </a:r>
            <a:r>
              <a:rPr lang="en-US" dirty="0" smtClean="0">
                <a:latin typeface="Calibri" panose="020F0502020204030204" pitchFamily="34" charset="0"/>
                <a:cs typeface="Calibri"/>
              </a:rPr>
              <a:t>talk </a:t>
            </a:r>
            <a:r>
              <a:rPr lang="en-US" dirty="0">
                <a:latin typeface="Calibri" panose="020F0502020204030204" pitchFamily="34" charset="0"/>
                <a:cs typeface="Calibri"/>
              </a:rPr>
              <a:t>with the TA or </a:t>
            </a:r>
            <a:r>
              <a:rPr lang="en-US" dirty="0" smtClean="0">
                <a:latin typeface="Calibri" panose="020F0502020204030204" pitchFamily="34" charset="0"/>
                <a:cs typeface="Calibri"/>
              </a:rPr>
              <a:t>Dr. Qin</a:t>
            </a:r>
          </a:p>
          <a:p>
            <a:pPr lvl="0"/>
            <a:endParaRPr lang="en-US" dirty="0">
              <a:latin typeface="Calibri" panose="020F0502020204030204" pitchFamily="34" charset="0"/>
              <a:cs typeface="Calibri"/>
            </a:endParaRPr>
          </a:p>
          <a:p>
            <a:pPr lvl="0"/>
            <a:r>
              <a:rPr lang="en-US" dirty="0" smtClean="0">
                <a:latin typeface="Calibri" panose="020F0502020204030204" pitchFamily="34" charset="0"/>
                <a:cs typeface="Calibri"/>
              </a:rPr>
              <a:t>We </a:t>
            </a:r>
            <a:r>
              <a:rPr lang="en-US" dirty="0">
                <a:latin typeface="Calibri" panose="020F0502020204030204" pitchFamily="34" charset="0"/>
                <a:cs typeface="Calibri"/>
              </a:rPr>
              <a:t>will </a:t>
            </a:r>
            <a:r>
              <a:rPr lang="en-US" dirty="0" smtClean="0">
                <a:latin typeface="Calibri" panose="020F0502020204030204" pitchFamily="34" charset="0"/>
                <a:cs typeface="Calibri"/>
              </a:rPr>
              <a:t>help </a:t>
            </a:r>
            <a:r>
              <a:rPr lang="en-US" dirty="0">
                <a:latin typeface="Calibri" panose="020F0502020204030204" pitchFamily="34" charset="0"/>
                <a:cs typeface="Calibri"/>
              </a:rPr>
              <a:t>your partnership work more </a:t>
            </a:r>
            <a:r>
              <a:rPr lang="en-US" dirty="0" smtClean="0">
                <a:latin typeface="Calibri" panose="020F0502020204030204" pitchFamily="34" charset="0"/>
                <a:cs typeface="Calibri"/>
              </a:rPr>
              <a:t>effectively</a:t>
            </a:r>
          </a:p>
          <a:p>
            <a:pPr lvl="0"/>
            <a:endParaRPr lang="en-US" sz="2400" dirty="0">
              <a:solidFill>
                <a:srgbClr val="FF0000"/>
              </a:solidFill>
              <a:latin typeface="Calibri"/>
              <a:cs typeface="Calibri"/>
            </a:endParaRPr>
          </a:p>
        </p:txBody>
      </p:sp>
    </p:spTree>
    <p:extLst>
      <p:ext uri="{BB962C8B-B14F-4D97-AF65-F5344CB8AC3E}">
        <p14:creationId xmlns:p14="http://schemas.microsoft.com/office/powerpoint/2010/main" val="26733567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91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Before add a file to CVS …</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295400"/>
            <a:ext cx="8143875"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lvl="0" indent="0">
              <a:buNone/>
            </a:pP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640 or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644</a:t>
            </a:r>
            <a:r>
              <a:rPr lang="en-US" sz="2400"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lvl="0"/>
            <a:r>
              <a:rPr lang="en-US" dirty="0">
                <a:latin typeface="Calibri"/>
                <a:cs typeface="Calibri"/>
              </a:rPr>
              <a:t>A word about permissions:</a:t>
            </a:r>
          </a:p>
          <a:p>
            <a:pPr marL="800100" lvl="2" indent="0">
              <a:buNone/>
            </a:pPr>
            <a:r>
              <a:rPr lang="en-US" dirty="0">
                <a:latin typeface="Calibri"/>
                <a:cs typeface="Calibri"/>
              </a:rPr>
              <a:t>0 = no operations allowed</a:t>
            </a:r>
          </a:p>
          <a:p>
            <a:pPr marL="800100" lvl="2" indent="0">
              <a:buNone/>
            </a:pPr>
            <a:r>
              <a:rPr lang="en-US" dirty="0">
                <a:latin typeface="Calibri"/>
                <a:cs typeface="Calibri"/>
              </a:rPr>
              <a:t>1 = execute permission or the ability to cd in the case of a directory</a:t>
            </a:r>
          </a:p>
          <a:p>
            <a:pPr marL="800100" lvl="2" indent="0">
              <a:buNone/>
            </a:pPr>
            <a:r>
              <a:rPr lang="en-US" dirty="0">
                <a:latin typeface="Calibri"/>
                <a:cs typeface="Calibri"/>
              </a:rPr>
              <a:t>2 = write permission</a:t>
            </a:r>
          </a:p>
          <a:p>
            <a:pPr marL="800100" lvl="2" indent="0">
              <a:buNone/>
            </a:pPr>
            <a:r>
              <a:rPr lang="en-US" dirty="0">
                <a:latin typeface="Calibri"/>
                <a:cs typeface="Calibri"/>
              </a:rPr>
              <a:t>4 = read permission</a:t>
            </a:r>
            <a:endParaRPr lang="en-US" sz="1600" dirty="0" smtClean="0">
              <a:latin typeface="Calibri"/>
              <a:cs typeface="Calibri"/>
            </a:endParaRPr>
          </a:p>
          <a:p>
            <a:pPr lvl="0"/>
            <a:r>
              <a:rPr lang="en-US" dirty="0" smtClean="0">
                <a:latin typeface="Calibri"/>
                <a:cs typeface="Calibri"/>
              </a:rPr>
              <a:t>Default value 711</a:t>
            </a:r>
          </a:p>
          <a:p>
            <a:pPr lvl="0"/>
            <a:r>
              <a:rPr lang="en-US" dirty="0" smtClean="0">
                <a:latin typeface="Calibri"/>
                <a:cs typeface="Calibri"/>
              </a:rPr>
              <a:t>Owner, Group Members, non-group members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129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To Build a </a:t>
            </a:r>
            <a:r>
              <a:rPr lang="en-US" altLang="zh-CN" dirty="0">
                <a:latin typeface="Calibri" charset="0"/>
              </a:rPr>
              <a:t>Real Multi-tasking Operating System</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457200" y="1676400"/>
            <a:ext cx="8143875"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smtClean="0">
                <a:latin typeface="Calibri"/>
                <a:cs typeface="Calibri"/>
              </a:rPr>
              <a:t>In project 3, Cats-Mice program:</a:t>
            </a:r>
          </a:p>
          <a:p>
            <a:pPr lvl="1"/>
            <a:r>
              <a:rPr lang="en-US" dirty="0" smtClean="0">
                <a:latin typeface="Calibri"/>
                <a:cs typeface="Calibri"/>
              </a:rPr>
              <a:t>Functions linked </a:t>
            </a:r>
            <a:r>
              <a:rPr lang="en-US" dirty="0">
                <a:latin typeface="Calibri"/>
                <a:cs typeface="Calibri"/>
              </a:rPr>
              <a:t>into the kernel </a:t>
            </a:r>
            <a:endParaRPr lang="en-US" dirty="0" smtClean="0">
              <a:latin typeface="Calibri"/>
              <a:cs typeface="Calibri"/>
            </a:endParaRPr>
          </a:p>
          <a:p>
            <a:pPr lvl="1"/>
            <a:r>
              <a:rPr lang="en-US" dirty="0" smtClean="0">
                <a:latin typeface="Calibri"/>
                <a:cs typeface="Calibri"/>
              </a:rPr>
              <a:t>Run </a:t>
            </a:r>
            <a:r>
              <a:rPr lang="en-US" dirty="0">
                <a:latin typeface="Calibri"/>
                <a:cs typeface="Calibri"/>
              </a:rPr>
              <a:t>inside the </a:t>
            </a:r>
            <a:r>
              <a:rPr lang="en-US" dirty="0" smtClean="0">
                <a:latin typeface="Calibri"/>
                <a:cs typeface="Calibri"/>
              </a:rPr>
              <a:t>kernel</a:t>
            </a:r>
          </a:p>
          <a:p>
            <a:pPr lvl="1"/>
            <a:r>
              <a:rPr lang="en-US" dirty="0" smtClean="0">
                <a:solidFill>
                  <a:srgbClr val="FF0000"/>
                </a:solidFill>
                <a:latin typeface="Calibri"/>
                <a:cs typeface="Calibri"/>
              </a:rPr>
              <a:t>Reason?</a:t>
            </a:r>
            <a:r>
              <a:rPr lang="en-US" dirty="0" smtClean="0">
                <a:latin typeface="Calibri"/>
                <a:cs typeface="Calibri"/>
              </a:rPr>
              <a:t> </a:t>
            </a:r>
            <a:r>
              <a:rPr lang="en-US" dirty="0">
                <a:latin typeface="Calibri"/>
                <a:cs typeface="Calibri"/>
              </a:rPr>
              <a:t>unable to run user-space </a:t>
            </a:r>
            <a:r>
              <a:rPr lang="en-US" dirty="0" smtClean="0">
                <a:latin typeface="Calibri"/>
                <a:cs typeface="Calibri"/>
              </a:rPr>
              <a:t>code</a:t>
            </a:r>
            <a:endParaRPr lang="en-US" dirty="0">
              <a:latin typeface="Calibri"/>
              <a:cs typeface="Calibri"/>
            </a:endParaRPr>
          </a:p>
        </p:txBody>
      </p:sp>
      <p:sp>
        <p:nvSpPr>
          <p:cNvPr id="2" name="Rectangle 1"/>
          <p:cNvSpPr/>
          <p:nvPr/>
        </p:nvSpPr>
        <p:spPr>
          <a:xfrm>
            <a:off x="2590800" y="3200400"/>
            <a:ext cx="44958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a:spLocks noChangeArrowheads="1"/>
          </p:cNvSpPr>
          <p:nvPr/>
        </p:nvSpPr>
        <p:spPr bwMode="auto">
          <a:xfrm>
            <a:off x="533400" y="4572000"/>
            <a:ext cx="78486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a:solidFill>
                  <a:srgbClr val="000681"/>
                </a:solidFill>
                <a:latin typeface="Calibri"/>
                <a:cs typeface="Calibri"/>
              </a:rPr>
              <a:t>Goal: Make OS/161 run user-space programs</a:t>
            </a:r>
          </a:p>
        </p:txBody>
      </p:sp>
    </p:spTree>
    <p:extLst>
      <p:ext uri="{BB962C8B-B14F-4D97-AF65-F5344CB8AC3E}">
        <p14:creationId xmlns:p14="http://schemas.microsoft.com/office/powerpoint/2010/main" val="24819101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1066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a:latin typeface="Calibri"/>
                <a:cs typeface="Calibri"/>
              </a:rPr>
              <a:t>Current </a:t>
            </a:r>
            <a:r>
              <a:rPr lang="en-US" dirty="0" smtClean="0">
                <a:latin typeface="Calibri"/>
                <a:cs typeface="Calibri"/>
              </a:rPr>
              <a:t>Version</a:t>
            </a:r>
            <a:endParaRPr lang="en-US" dirty="0">
              <a:latin typeface="Calibri"/>
              <a:cs typeface="Calibri"/>
            </a:endParaRPr>
          </a:p>
        </p:txBody>
      </p:sp>
      <p:sp>
        <p:nvSpPr>
          <p:cNvPr id="4099" name="Rectangle 3"/>
          <p:cNvSpPr>
            <a:spLocks noGrp="1" noChangeArrowheads="1"/>
          </p:cNvSpPr>
          <p:nvPr>
            <p:ph type="body" idx="1"/>
          </p:nvPr>
        </p:nvSpPr>
        <p:spPr>
          <a:xfrm>
            <a:off x="457200" y="1447800"/>
            <a:ext cx="8143875" cy="4191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ourier New" panose="02070309020205020404" pitchFamily="49" charset="0"/>
                <a:cs typeface="Courier New" panose="02070309020205020404" pitchFamily="49" charset="0"/>
              </a:rPr>
              <a:t>Reboot</a:t>
            </a:r>
            <a:r>
              <a:rPr lang="en-US" dirty="0" smtClean="0">
                <a:latin typeface="Calibri"/>
                <a:cs typeface="Calibri"/>
              </a:rPr>
              <a:t> is the only </a:t>
            </a:r>
            <a:r>
              <a:rPr lang="en-US" dirty="0">
                <a:latin typeface="Calibri"/>
                <a:cs typeface="Calibri"/>
              </a:rPr>
              <a:t>working system call available to user-space </a:t>
            </a:r>
            <a:r>
              <a:rPr lang="en-US" dirty="0" smtClean="0">
                <a:latin typeface="Calibri"/>
                <a:cs typeface="Calibri"/>
              </a:rPr>
              <a:t>code</a:t>
            </a:r>
          </a:p>
          <a:p>
            <a:r>
              <a:rPr lang="en-US" dirty="0">
                <a:latin typeface="Calibri"/>
                <a:cs typeface="Calibri"/>
              </a:rPr>
              <a:t>The kernel </a:t>
            </a:r>
            <a:r>
              <a:rPr lang="en-US" dirty="0" smtClean="0">
                <a:latin typeface="Calibri"/>
                <a:cs typeface="Calibri"/>
              </a:rPr>
              <a:t>does NOT understand </a:t>
            </a:r>
            <a:r>
              <a:rPr lang="en-US" dirty="0">
                <a:latin typeface="Calibri"/>
                <a:cs typeface="Calibri"/>
              </a:rPr>
              <a:t>what </a:t>
            </a:r>
            <a:r>
              <a:rPr lang="en-US" dirty="0" smtClean="0">
                <a:latin typeface="Calibri"/>
                <a:cs typeface="Calibri"/>
              </a:rPr>
              <a:t>a </a:t>
            </a:r>
            <a:r>
              <a:rPr lang="en-US" dirty="0">
                <a:latin typeface="Calibri"/>
                <a:cs typeface="Calibri"/>
              </a:rPr>
              <a:t>process </a:t>
            </a:r>
            <a:r>
              <a:rPr lang="en-US" dirty="0" smtClean="0">
                <a:latin typeface="Calibri"/>
                <a:cs typeface="Calibri"/>
              </a:rPr>
              <a:t>is</a:t>
            </a:r>
          </a:p>
          <a:p>
            <a:r>
              <a:rPr lang="en-US" dirty="0">
                <a:latin typeface="Calibri"/>
                <a:cs typeface="Calibri"/>
              </a:rPr>
              <a:t>The kernel does NOT</a:t>
            </a:r>
            <a:r>
              <a:rPr lang="en-US" dirty="0" smtClean="0">
                <a:latin typeface="Calibri"/>
                <a:cs typeface="Calibri"/>
              </a:rPr>
              <a:t> maintain </a:t>
            </a:r>
            <a:r>
              <a:rPr lang="en-US" dirty="0">
                <a:latin typeface="Calibri"/>
                <a:cs typeface="Calibri"/>
              </a:rPr>
              <a:t>any per-process </a:t>
            </a:r>
            <a:r>
              <a:rPr lang="en-US" dirty="0" smtClean="0">
                <a:latin typeface="Calibri"/>
                <a:cs typeface="Calibri"/>
              </a:rPr>
              <a:t>state</a:t>
            </a:r>
          </a:p>
          <a:p>
            <a:r>
              <a:rPr lang="en-US" dirty="0" err="1">
                <a:latin typeface="Calibri"/>
                <a:cs typeface="Calibri"/>
              </a:rPr>
              <a:t>Ninimal</a:t>
            </a:r>
            <a:r>
              <a:rPr lang="en-US" dirty="0">
                <a:latin typeface="Calibri"/>
                <a:cs typeface="Calibri"/>
              </a:rPr>
              <a:t> support for running executables</a:t>
            </a:r>
          </a:p>
        </p:txBody>
      </p:sp>
      <p:sp>
        <p:nvSpPr>
          <p:cNvPr id="6" name="Rectangle 5"/>
          <p:cNvSpPr>
            <a:spLocks noChangeArrowheads="1"/>
          </p:cNvSpPr>
          <p:nvPr/>
        </p:nvSpPr>
        <p:spPr bwMode="auto">
          <a:xfrm>
            <a:off x="914400" y="5510582"/>
            <a:ext cx="69342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Objectives: Solve the above problems</a:t>
            </a:r>
            <a:endParaRPr lang="en-US" sz="3200" dirty="0">
              <a:solidFill>
                <a:srgbClr val="000681"/>
              </a:solidFill>
              <a:latin typeface="Calibri"/>
              <a:cs typeface="Calibri"/>
            </a:endParaRPr>
          </a:p>
        </p:txBody>
      </p:sp>
    </p:spTree>
    <p:extLst>
      <p:ext uri="{BB962C8B-B14F-4D97-AF65-F5344CB8AC3E}">
        <p14:creationId xmlns:p14="http://schemas.microsoft.com/office/powerpoint/2010/main" val="18218296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129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Project 4 is a foundation for future projects … </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381000" y="1905000"/>
            <a:ext cx="8305800" cy="4267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0"/>
            <a:r>
              <a:rPr lang="en-US" dirty="0">
                <a:latin typeface="Calibri"/>
                <a:cs typeface="Calibri"/>
              </a:rPr>
              <a:t>OS/161 will </a:t>
            </a:r>
            <a:r>
              <a:rPr lang="en-US" dirty="0" smtClean="0">
                <a:latin typeface="Calibri"/>
                <a:cs typeface="Calibri"/>
              </a:rPr>
              <a:t>to </a:t>
            </a:r>
            <a:r>
              <a:rPr lang="en-US" dirty="0">
                <a:latin typeface="Calibri"/>
                <a:cs typeface="Calibri"/>
              </a:rPr>
              <a:t>run multiple processes simultaneously from actual compiled </a:t>
            </a:r>
            <a:r>
              <a:rPr lang="en-US" dirty="0" smtClean="0">
                <a:latin typeface="Calibri"/>
                <a:cs typeface="Calibri"/>
              </a:rPr>
              <a:t>programs</a:t>
            </a:r>
          </a:p>
          <a:p>
            <a:pPr lvl="0"/>
            <a:r>
              <a:rPr lang="en-US" dirty="0" smtClean="0">
                <a:latin typeface="Calibri"/>
                <a:cs typeface="Calibri"/>
              </a:rPr>
              <a:t>Programs </a:t>
            </a:r>
            <a:r>
              <a:rPr lang="en-US" dirty="0">
                <a:latin typeface="Calibri"/>
                <a:cs typeface="Calibri"/>
              </a:rPr>
              <a:t>will be </a:t>
            </a:r>
            <a:r>
              <a:rPr lang="en-US" dirty="0">
                <a:solidFill>
                  <a:srgbClr val="FF0000"/>
                </a:solidFill>
                <a:latin typeface="Calibri"/>
                <a:cs typeface="Calibri"/>
              </a:rPr>
              <a:t>loaded</a:t>
            </a:r>
            <a:r>
              <a:rPr lang="en-US" dirty="0">
                <a:latin typeface="Calibri"/>
                <a:cs typeface="Calibri"/>
              </a:rPr>
              <a:t> into your </a:t>
            </a:r>
            <a:r>
              <a:rPr lang="en-US" dirty="0" smtClean="0">
                <a:latin typeface="Calibri"/>
                <a:cs typeface="Calibri"/>
              </a:rPr>
              <a:t>OS/161</a:t>
            </a:r>
          </a:p>
          <a:p>
            <a:pPr lvl="0"/>
            <a:r>
              <a:rPr lang="en-US" dirty="0">
                <a:latin typeface="Calibri"/>
                <a:cs typeface="Calibri"/>
              </a:rPr>
              <a:t>Programs will be </a:t>
            </a:r>
            <a:r>
              <a:rPr lang="en-US" dirty="0" smtClean="0">
                <a:solidFill>
                  <a:srgbClr val="FF0000"/>
                </a:solidFill>
                <a:latin typeface="Calibri"/>
                <a:cs typeface="Calibri"/>
              </a:rPr>
              <a:t>executed</a:t>
            </a:r>
            <a:r>
              <a:rPr lang="en-US" dirty="0" smtClean="0">
                <a:latin typeface="Calibri"/>
                <a:cs typeface="Calibri"/>
              </a:rPr>
              <a:t> </a:t>
            </a:r>
            <a:r>
              <a:rPr lang="en-US" dirty="0">
                <a:latin typeface="Calibri"/>
                <a:cs typeface="Calibri"/>
              </a:rPr>
              <a:t>in user mode by the System/161. </a:t>
            </a:r>
            <a:endParaRPr lang="en-US" dirty="0" smtClean="0">
              <a:latin typeface="Calibri"/>
              <a:cs typeface="Calibri"/>
            </a:endParaRPr>
          </a:p>
          <a:p>
            <a:pPr lvl="0"/>
            <a:r>
              <a:rPr lang="en-US" dirty="0" smtClean="0">
                <a:latin typeface="Calibri"/>
                <a:cs typeface="Calibri"/>
              </a:rPr>
              <a:t>Be </a:t>
            </a:r>
            <a:r>
              <a:rPr lang="en-US" dirty="0" smtClean="0">
                <a:solidFill>
                  <a:srgbClr val="FF0000"/>
                </a:solidFill>
                <a:latin typeface="Calibri"/>
                <a:cs typeface="Calibri"/>
              </a:rPr>
              <a:t>controlled</a:t>
            </a:r>
            <a:r>
              <a:rPr lang="en-US" dirty="0" smtClean="0">
                <a:latin typeface="Calibri"/>
                <a:cs typeface="Calibri"/>
              </a:rPr>
              <a:t> by your </a:t>
            </a:r>
            <a:r>
              <a:rPr lang="en-US" dirty="0">
                <a:latin typeface="Calibri"/>
                <a:cs typeface="Calibri"/>
              </a:rPr>
              <a:t>kernel and the command shell in </a:t>
            </a:r>
            <a:r>
              <a:rPr lang="en-US" dirty="0">
                <a:latin typeface="Courier New"/>
                <a:cs typeface="Courier New"/>
              </a:rPr>
              <a:t>bin/</a:t>
            </a:r>
            <a:r>
              <a:rPr lang="en-US" dirty="0" err="1" smtClean="0">
                <a:latin typeface="Courier New"/>
                <a:cs typeface="Courier New"/>
              </a:rPr>
              <a:t>sh</a:t>
            </a:r>
            <a:endParaRPr lang="en-US" dirty="0">
              <a:latin typeface="Calibri"/>
              <a:cs typeface="Calibri"/>
            </a:endParaRPr>
          </a:p>
        </p:txBody>
      </p:sp>
    </p:spTree>
    <p:extLst>
      <p:ext uri="{BB962C8B-B14F-4D97-AF65-F5344CB8AC3E}">
        <p14:creationId xmlns:p14="http://schemas.microsoft.com/office/powerpoint/2010/main" val="35529560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304800"/>
            <a:ext cx="7448550" cy="129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dirty="0" smtClean="0">
                <a:latin typeface="Calibri" charset="0"/>
              </a:rPr>
              <a:t>Project 4 is a foundation for future projects … </a:t>
            </a:r>
            <a:endParaRPr lang="en-US" altLang="zh-CN" dirty="0">
              <a:latin typeface="Calibri" charset="0"/>
              <a:ea typeface="宋体" charset="0"/>
              <a:cs typeface="宋体" charset="0"/>
            </a:endParaRPr>
          </a:p>
        </p:txBody>
      </p:sp>
      <p:sp>
        <p:nvSpPr>
          <p:cNvPr id="5" name="Rectangle 4"/>
          <p:cNvSpPr>
            <a:spLocks noChangeArrowheads="1"/>
          </p:cNvSpPr>
          <p:nvPr/>
        </p:nvSpPr>
        <p:spPr bwMode="auto">
          <a:xfrm>
            <a:off x="914400" y="2286000"/>
            <a:ext cx="6934200" cy="1077860"/>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To implement an interface between user programs and the kernel</a:t>
            </a:r>
            <a:endParaRPr lang="en-US" sz="3200" dirty="0">
              <a:solidFill>
                <a:srgbClr val="000681"/>
              </a:solidFill>
              <a:latin typeface="Calibri"/>
              <a:cs typeface="Calibri"/>
            </a:endParaRPr>
          </a:p>
        </p:txBody>
      </p:sp>
      <p:sp>
        <p:nvSpPr>
          <p:cNvPr id="6" name="Rectangle 5"/>
          <p:cNvSpPr>
            <a:spLocks noChangeArrowheads="1"/>
          </p:cNvSpPr>
          <p:nvPr/>
        </p:nvSpPr>
        <p:spPr bwMode="auto">
          <a:xfrm>
            <a:off x="914400" y="4513421"/>
            <a:ext cx="6934200" cy="58541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3200" dirty="0" smtClean="0">
                <a:solidFill>
                  <a:srgbClr val="000681"/>
                </a:solidFill>
                <a:latin typeface="Calibri"/>
                <a:cs typeface="Calibri"/>
              </a:rPr>
              <a:t>System Calls</a:t>
            </a:r>
            <a:endParaRPr lang="en-US" sz="3200" dirty="0">
              <a:solidFill>
                <a:srgbClr val="000681"/>
              </a:solidFill>
              <a:latin typeface="Calibri"/>
              <a:cs typeface="Calibri"/>
            </a:endParaRPr>
          </a:p>
        </p:txBody>
      </p:sp>
      <p:sp>
        <p:nvSpPr>
          <p:cNvPr id="3" name="Down Arrow 2"/>
          <p:cNvSpPr/>
          <p:nvPr/>
        </p:nvSpPr>
        <p:spPr>
          <a:xfrm>
            <a:off x="3962400" y="3429000"/>
            <a:ext cx="457200" cy="10668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943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1944</TotalTime>
  <Words>1221</Words>
  <Application>Microsoft Macintosh PowerPoint</Application>
  <PresentationFormat>On-screen Show (4:3)</PresentationFormat>
  <Paragraphs>135</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1_Default Design</vt:lpstr>
      <vt:lpstr>COMP 3500  Introduction to Operating Systems  Project 4 – Processes and System Calls  Overview</vt:lpstr>
      <vt:lpstr>Project Objectives</vt:lpstr>
      <vt:lpstr>How to collaborate?</vt:lpstr>
      <vt:lpstr>Partnership</vt:lpstr>
      <vt:lpstr>Before add a file to CVS …</vt:lpstr>
      <vt:lpstr>To Build a Real Multi-tasking Operating System</vt:lpstr>
      <vt:lpstr>Current Version</vt:lpstr>
      <vt:lpstr>Project 4 is a foundation for future projects … </vt:lpstr>
      <vt:lpstr>Project 4 is a foundation for future projects … </vt:lpstr>
      <vt:lpstr>How does a user program work?</vt:lpstr>
      <vt:lpstr>More about reboot</vt:lpstr>
      <vt:lpstr>How to run a user program?</vt:lpstr>
      <vt:lpstr>Task 1: Read Source Code</vt:lpstr>
      <vt:lpstr>Task 1: Read Source Code</vt:lpstr>
      <vt:lpstr>Task 2: Design Your Project</vt:lpstr>
      <vt:lpstr>Task 2: Sample Design Questions</vt:lpstr>
      <vt:lpstr>Task 3-1: System Calls </vt:lpstr>
      <vt:lpstr>Task 3-2: System Calls </vt:lpstr>
      <vt:lpstr>Task 3-2: System Calls </vt:lpstr>
    </vt:vector>
  </TitlesOfParts>
  <Company>New Mexico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257</cp:revision>
  <dcterms:created xsi:type="dcterms:W3CDTF">2006-08-22T22:53:10Z</dcterms:created>
  <dcterms:modified xsi:type="dcterms:W3CDTF">2015-10-12T15:36:55Z</dcterms:modified>
</cp:coreProperties>
</file>