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1"/>
  </p:notesMasterIdLst>
  <p:handoutMasterIdLst>
    <p:handoutMasterId r:id="rId42"/>
  </p:handoutMasterIdLst>
  <p:sldIdLst>
    <p:sldId id="557" r:id="rId2"/>
    <p:sldId id="665" r:id="rId3"/>
    <p:sldId id="667" r:id="rId4"/>
    <p:sldId id="668" r:id="rId5"/>
    <p:sldId id="669" r:id="rId6"/>
    <p:sldId id="666" r:id="rId7"/>
    <p:sldId id="672" r:id="rId8"/>
    <p:sldId id="673" r:id="rId9"/>
    <p:sldId id="703" r:id="rId10"/>
    <p:sldId id="674" r:id="rId11"/>
    <p:sldId id="675" r:id="rId12"/>
    <p:sldId id="676" r:id="rId13"/>
    <p:sldId id="677" r:id="rId14"/>
    <p:sldId id="678" r:id="rId15"/>
    <p:sldId id="679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7" r:id="rId24"/>
    <p:sldId id="688" r:id="rId25"/>
    <p:sldId id="689" r:id="rId26"/>
    <p:sldId id="690" r:id="rId27"/>
    <p:sldId id="691" r:id="rId28"/>
    <p:sldId id="692" r:id="rId29"/>
    <p:sldId id="693" r:id="rId30"/>
    <p:sldId id="694" r:id="rId31"/>
    <p:sldId id="695" r:id="rId32"/>
    <p:sldId id="696" r:id="rId33"/>
    <p:sldId id="697" r:id="rId34"/>
    <p:sldId id="698" r:id="rId35"/>
    <p:sldId id="699" r:id="rId36"/>
    <p:sldId id="700" r:id="rId37"/>
    <p:sldId id="701" r:id="rId38"/>
    <p:sldId id="671" r:id="rId39"/>
    <p:sldId id="70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66" autoAdjust="0"/>
  </p:normalViewPr>
  <p:slideViewPr>
    <p:cSldViewPr>
      <p:cViewPr varScale="1">
        <p:scale>
          <a:sx n="138" d="100"/>
          <a:sy n="138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DE167-B388-5B48-8733-3C2F48689057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18582A06-4597-F94A-A96F-A0DB88A41119}">
      <dgm:prSet phldrT="[Text]"/>
      <dgm:spPr>
        <a:effectLst/>
      </dgm:spPr>
      <dgm:t>
        <a:bodyPr/>
        <a:lstStyle/>
        <a:p>
          <a:r>
            <a:rPr lang="en-NZ" dirty="0" smtClean="0"/>
            <a:t>long term scheduling</a:t>
          </a:r>
          <a:endParaRPr lang="en-US" dirty="0"/>
        </a:p>
      </dgm:t>
    </dgm:pt>
    <dgm:pt modelId="{07C49605-9092-1340-8E13-4FCE1C70E829}" type="parTrans" cxnId="{A06C933B-CA9A-0A4E-B6D8-3BA876978C1D}">
      <dgm:prSet/>
      <dgm:spPr/>
      <dgm:t>
        <a:bodyPr/>
        <a:lstStyle/>
        <a:p>
          <a:endParaRPr lang="en-US"/>
        </a:p>
      </dgm:t>
    </dgm:pt>
    <dgm:pt modelId="{AB6097E5-5393-4449-BCFE-B0AE600FA83E}" type="sibTrans" cxnId="{A06C933B-CA9A-0A4E-B6D8-3BA876978C1D}">
      <dgm:prSet/>
      <dgm:spPr/>
      <dgm:t>
        <a:bodyPr/>
        <a:lstStyle/>
        <a:p>
          <a:endParaRPr lang="en-US"/>
        </a:p>
      </dgm:t>
    </dgm:pt>
    <dgm:pt modelId="{FCF8077D-84AD-554A-B11C-D74FA362D76D}">
      <dgm:prSet/>
      <dgm:spPr>
        <a:effectLst/>
      </dgm:spPr>
      <dgm:t>
        <a:bodyPr/>
        <a:lstStyle/>
        <a:p>
          <a:r>
            <a:rPr lang="en-NZ" dirty="0" smtClean="0"/>
            <a:t>medium term scheduling</a:t>
          </a:r>
        </a:p>
      </dgm:t>
    </dgm:pt>
    <dgm:pt modelId="{C9AB015E-6767-CF47-BBF9-A6713CE07B98}" type="parTrans" cxnId="{B1FB1387-434A-E34A-BFCF-7E6BACF3E30B}">
      <dgm:prSet/>
      <dgm:spPr/>
      <dgm:t>
        <a:bodyPr/>
        <a:lstStyle/>
        <a:p>
          <a:endParaRPr lang="en-US"/>
        </a:p>
      </dgm:t>
    </dgm:pt>
    <dgm:pt modelId="{9E7217D2-03EC-3D4C-9070-5BD30F646863}" type="sibTrans" cxnId="{B1FB1387-434A-E34A-BFCF-7E6BACF3E30B}">
      <dgm:prSet/>
      <dgm:spPr/>
      <dgm:t>
        <a:bodyPr/>
        <a:lstStyle/>
        <a:p>
          <a:endParaRPr lang="en-US"/>
        </a:p>
      </dgm:t>
    </dgm:pt>
    <dgm:pt modelId="{786E057A-07C6-8343-8CB9-C94DEC19B0BB}">
      <dgm:prSet/>
      <dgm:spPr>
        <a:effectLst/>
      </dgm:spPr>
      <dgm:t>
        <a:bodyPr/>
        <a:lstStyle/>
        <a:p>
          <a:r>
            <a:rPr lang="en-NZ" dirty="0" smtClean="0"/>
            <a:t>short term scheduling</a:t>
          </a:r>
        </a:p>
      </dgm:t>
    </dgm:pt>
    <dgm:pt modelId="{70D3975C-F522-2E4B-8BE6-DB0B1D7921E4}" type="parTrans" cxnId="{ACB76DB7-D147-2140-AA8E-5CC8F089CF45}">
      <dgm:prSet/>
      <dgm:spPr/>
      <dgm:t>
        <a:bodyPr/>
        <a:lstStyle/>
        <a:p>
          <a:endParaRPr lang="en-US"/>
        </a:p>
      </dgm:t>
    </dgm:pt>
    <dgm:pt modelId="{F853FA99-B390-F241-A55D-9C7A16D90EC8}" type="sibTrans" cxnId="{ACB76DB7-D147-2140-AA8E-5CC8F089CF45}">
      <dgm:prSet/>
      <dgm:spPr/>
      <dgm:t>
        <a:bodyPr/>
        <a:lstStyle/>
        <a:p>
          <a:endParaRPr lang="en-US"/>
        </a:p>
      </dgm:t>
    </dgm:pt>
    <dgm:pt modelId="{4D3B04C8-4CD6-C441-A562-951DABC0B27F}" type="pres">
      <dgm:prSet presAssocID="{8F1DE167-B388-5B48-8733-3C2F48689057}" presName="Name0" presStyleCnt="0">
        <dgm:presLayoutVars>
          <dgm:dir/>
          <dgm:animLvl val="lvl"/>
          <dgm:resizeHandles val="exact"/>
        </dgm:presLayoutVars>
      </dgm:prSet>
      <dgm:spPr/>
    </dgm:pt>
    <dgm:pt modelId="{666AA844-3720-4245-A2DA-613ABC9CCD30}" type="pres">
      <dgm:prSet presAssocID="{18582A06-4597-F94A-A96F-A0DB88A4111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8F692-5BD5-8648-B961-BE6FB0582140}" type="pres">
      <dgm:prSet presAssocID="{AB6097E5-5393-4449-BCFE-B0AE600FA83E}" presName="parTxOnlySpace" presStyleCnt="0"/>
      <dgm:spPr/>
    </dgm:pt>
    <dgm:pt modelId="{4DE30D96-52DA-F045-88D6-746455960E86}" type="pres">
      <dgm:prSet presAssocID="{FCF8077D-84AD-554A-B11C-D74FA362D76D}" presName="parTxOnly" presStyleLbl="node1" presStyleIdx="1" presStyleCnt="3" custScaleX="96996" custScaleY="116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A1724-0B09-934F-8DCB-B741C1D8713E}" type="pres">
      <dgm:prSet presAssocID="{9E7217D2-03EC-3D4C-9070-5BD30F646863}" presName="parTxOnlySpace" presStyleCnt="0"/>
      <dgm:spPr/>
    </dgm:pt>
    <dgm:pt modelId="{A6C26BAB-A284-0B43-906D-751377F5446C}" type="pres">
      <dgm:prSet presAssocID="{786E057A-07C6-8343-8CB9-C94DEC19B0B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A37D32-0B88-3041-8168-AF631155FD8B}" type="presOf" srcId="{8F1DE167-B388-5B48-8733-3C2F48689057}" destId="{4D3B04C8-4CD6-C441-A562-951DABC0B27F}" srcOrd="0" destOrd="0" presId="urn:microsoft.com/office/officeart/2005/8/layout/chevron1"/>
    <dgm:cxn modelId="{A06C933B-CA9A-0A4E-B6D8-3BA876978C1D}" srcId="{8F1DE167-B388-5B48-8733-3C2F48689057}" destId="{18582A06-4597-F94A-A96F-A0DB88A41119}" srcOrd="0" destOrd="0" parTransId="{07C49605-9092-1340-8E13-4FCE1C70E829}" sibTransId="{AB6097E5-5393-4449-BCFE-B0AE600FA83E}"/>
    <dgm:cxn modelId="{E32BB179-95E8-CE40-AA04-B70EFB4FA3B3}" type="presOf" srcId="{786E057A-07C6-8343-8CB9-C94DEC19B0BB}" destId="{A6C26BAB-A284-0B43-906D-751377F5446C}" srcOrd="0" destOrd="0" presId="urn:microsoft.com/office/officeart/2005/8/layout/chevron1"/>
    <dgm:cxn modelId="{A8CE1296-A2D9-4C49-877C-E5EE75ABE434}" type="presOf" srcId="{18582A06-4597-F94A-A96F-A0DB88A41119}" destId="{666AA844-3720-4245-A2DA-613ABC9CCD30}" srcOrd="0" destOrd="0" presId="urn:microsoft.com/office/officeart/2005/8/layout/chevron1"/>
    <dgm:cxn modelId="{35E92AF2-5723-B14B-8FA8-D4082DC44B0E}" type="presOf" srcId="{FCF8077D-84AD-554A-B11C-D74FA362D76D}" destId="{4DE30D96-52DA-F045-88D6-746455960E86}" srcOrd="0" destOrd="0" presId="urn:microsoft.com/office/officeart/2005/8/layout/chevron1"/>
    <dgm:cxn modelId="{B1FB1387-434A-E34A-BFCF-7E6BACF3E30B}" srcId="{8F1DE167-B388-5B48-8733-3C2F48689057}" destId="{FCF8077D-84AD-554A-B11C-D74FA362D76D}" srcOrd="1" destOrd="0" parTransId="{C9AB015E-6767-CF47-BBF9-A6713CE07B98}" sibTransId="{9E7217D2-03EC-3D4C-9070-5BD30F646863}"/>
    <dgm:cxn modelId="{ACB76DB7-D147-2140-AA8E-5CC8F089CF45}" srcId="{8F1DE167-B388-5B48-8733-3C2F48689057}" destId="{786E057A-07C6-8343-8CB9-C94DEC19B0BB}" srcOrd="2" destOrd="0" parTransId="{70D3975C-F522-2E4B-8BE6-DB0B1D7921E4}" sibTransId="{F853FA99-B390-F241-A55D-9C7A16D90EC8}"/>
    <dgm:cxn modelId="{EA30FD48-B044-FD46-8E1D-A69224C06336}" type="presParOf" srcId="{4D3B04C8-4CD6-C441-A562-951DABC0B27F}" destId="{666AA844-3720-4245-A2DA-613ABC9CCD30}" srcOrd="0" destOrd="0" presId="urn:microsoft.com/office/officeart/2005/8/layout/chevron1"/>
    <dgm:cxn modelId="{C063BB3E-0ED2-8646-9555-B314A4576240}" type="presParOf" srcId="{4D3B04C8-4CD6-C441-A562-951DABC0B27F}" destId="{8AB8F692-5BD5-8648-B961-BE6FB0582140}" srcOrd="1" destOrd="0" presId="urn:microsoft.com/office/officeart/2005/8/layout/chevron1"/>
    <dgm:cxn modelId="{D9BDD377-3A81-9849-A0EE-441B6C6E8E76}" type="presParOf" srcId="{4D3B04C8-4CD6-C441-A562-951DABC0B27F}" destId="{4DE30D96-52DA-F045-88D6-746455960E86}" srcOrd="2" destOrd="0" presId="urn:microsoft.com/office/officeart/2005/8/layout/chevron1"/>
    <dgm:cxn modelId="{3ADCDCDA-EE0A-A74C-BF60-71560665B35A}" type="presParOf" srcId="{4D3B04C8-4CD6-C441-A562-951DABC0B27F}" destId="{DCBA1724-0B09-934F-8DCB-B741C1D8713E}" srcOrd="3" destOrd="0" presId="urn:microsoft.com/office/officeart/2005/8/layout/chevron1"/>
    <dgm:cxn modelId="{F064F7A5-235C-234F-9B95-B2A954EC97F4}" type="presParOf" srcId="{4D3B04C8-4CD6-C441-A562-951DABC0B27F}" destId="{A6C26BAB-A284-0B43-906D-751377F5446C}" srcOrd="4" destOrd="0" presId="urn:microsoft.com/office/officeart/2005/8/layout/chevron1"/>
  </dgm:cxnLst>
  <dgm:bg>
    <a:effectLst>
      <a:softEdge rad="1524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9ADD03-CF28-4D42-B716-D02570F17010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737A3-A669-164D-B89F-C2D1F9B925FD}">
      <dgm:prSet phldrT="[Text]"/>
      <dgm:spPr/>
      <dgm:t>
        <a:bodyPr/>
        <a:lstStyle/>
        <a:p>
          <a:r>
            <a:rPr lang="en-US" dirty="0" smtClean="0"/>
            <a:t>Criteria can be classified into:</a:t>
          </a:r>
          <a:endParaRPr lang="en-US" dirty="0"/>
        </a:p>
      </dgm:t>
    </dgm:pt>
    <dgm:pt modelId="{29BDAA69-80F0-6F4B-9D6F-2AB8E11FFBBE}" type="parTrans" cxnId="{501B010E-2B06-6044-92D5-79A7AA7B84B2}">
      <dgm:prSet/>
      <dgm:spPr/>
      <dgm:t>
        <a:bodyPr/>
        <a:lstStyle/>
        <a:p>
          <a:endParaRPr lang="en-US"/>
        </a:p>
      </dgm:t>
    </dgm:pt>
    <dgm:pt modelId="{41CD046D-A3FA-644A-B69E-E23685407466}" type="sibTrans" cxnId="{501B010E-2B06-6044-92D5-79A7AA7B84B2}">
      <dgm:prSet/>
      <dgm:spPr/>
      <dgm:t>
        <a:bodyPr/>
        <a:lstStyle/>
        <a:p>
          <a:endParaRPr lang="en-US"/>
        </a:p>
      </dgm:t>
    </dgm:pt>
    <dgm:pt modelId="{7FFE5A6B-E193-8D48-A4A7-7D2D2332B8F7}">
      <dgm:prSet/>
      <dgm:spPr/>
      <dgm:t>
        <a:bodyPr/>
        <a:lstStyle/>
        <a:p>
          <a:r>
            <a:rPr lang="en-US" dirty="0" smtClean="0"/>
            <a:t>Performance-related</a:t>
          </a:r>
        </a:p>
      </dgm:t>
    </dgm:pt>
    <dgm:pt modelId="{1E419DEE-3991-D549-91FA-DB17020A9242}" type="parTrans" cxnId="{3C4C7B54-9BFC-9245-BE17-A35B75BACA96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E92B3E93-58C5-2947-A940-6DD394281A10}" type="sibTrans" cxnId="{3C4C7B54-9BFC-9245-BE17-A35B75BACA96}">
      <dgm:prSet/>
      <dgm:spPr/>
      <dgm:t>
        <a:bodyPr/>
        <a:lstStyle/>
        <a:p>
          <a:endParaRPr lang="en-US"/>
        </a:p>
      </dgm:t>
    </dgm:pt>
    <dgm:pt modelId="{4627CC2D-E830-8941-A9CA-6CC9D3ED3540}">
      <dgm:prSet/>
      <dgm:spPr/>
      <dgm:t>
        <a:bodyPr/>
        <a:lstStyle/>
        <a:p>
          <a:r>
            <a:rPr lang="en-US" smtClean="0"/>
            <a:t>quantitative</a:t>
          </a:r>
          <a:endParaRPr lang="en-US" dirty="0" smtClean="0"/>
        </a:p>
      </dgm:t>
    </dgm:pt>
    <dgm:pt modelId="{244C79BC-75FF-6E4C-B44D-DF61C829BAC0}" type="parTrans" cxnId="{8A52CA41-42EF-0E48-9173-3DC9776F2E53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E83147FE-BEBD-5840-8CA7-D308DB494BA8}" type="sibTrans" cxnId="{8A52CA41-42EF-0E48-9173-3DC9776F2E53}">
      <dgm:prSet/>
      <dgm:spPr/>
      <dgm:t>
        <a:bodyPr/>
        <a:lstStyle/>
        <a:p>
          <a:endParaRPr lang="en-US"/>
        </a:p>
      </dgm:t>
    </dgm:pt>
    <dgm:pt modelId="{A27E3963-FC5B-394E-9399-D88985B2932F}">
      <dgm:prSet/>
      <dgm:spPr/>
      <dgm:t>
        <a:bodyPr/>
        <a:lstStyle/>
        <a:p>
          <a:r>
            <a:rPr lang="en-US" smtClean="0"/>
            <a:t>easily measured</a:t>
          </a:r>
          <a:endParaRPr lang="en-US" dirty="0" smtClean="0"/>
        </a:p>
      </dgm:t>
    </dgm:pt>
    <dgm:pt modelId="{37FB7A77-AEA7-AD46-A0E6-C9A8333E0BD9}" type="parTrans" cxnId="{0C29799E-AA63-E546-BEBA-E6168386F10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D778FFB7-A839-6C40-BC7E-19024E629116}" type="sibTrans" cxnId="{0C29799E-AA63-E546-BEBA-E6168386F10E}">
      <dgm:prSet/>
      <dgm:spPr/>
      <dgm:t>
        <a:bodyPr/>
        <a:lstStyle/>
        <a:p>
          <a:endParaRPr lang="en-US"/>
        </a:p>
      </dgm:t>
    </dgm:pt>
    <dgm:pt modelId="{47862039-3BA1-164C-85D3-82B3ACAB9ABC}">
      <dgm:prSet/>
      <dgm:spPr/>
      <dgm:t>
        <a:bodyPr/>
        <a:lstStyle/>
        <a:p>
          <a:r>
            <a:rPr lang="en-US" dirty="0" smtClean="0"/>
            <a:t>Non-performance related</a:t>
          </a:r>
        </a:p>
      </dgm:t>
    </dgm:pt>
    <dgm:pt modelId="{D0EF65DB-995F-0149-BEA9-68065D98DE0E}" type="parTrans" cxnId="{77BA37A4-ABE0-C448-9957-F6BEB5F179D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8B986C98-E167-B141-9D87-F3620EB5BA0A}" type="sibTrans" cxnId="{77BA37A4-ABE0-C448-9957-F6BEB5F179D7}">
      <dgm:prSet/>
      <dgm:spPr/>
      <dgm:t>
        <a:bodyPr/>
        <a:lstStyle/>
        <a:p>
          <a:endParaRPr lang="en-US"/>
        </a:p>
      </dgm:t>
    </dgm:pt>
    <dgm:pt modelId="{75DC0DF0-239B-D54A-A378-75701404FF29}">
      <dgm:prSet/>
      <dgm:spPr/>
      <dgm:t>
        <a:bodyPr/>
        <a:lstStyle/>
        <a:p>
          <a:r>
            <a:rPr lang="en-NZ" smtClean="0"/>
            <a:t>qualitative</a:t>
          </a:r>
          <a:endParaRPr lang="en-US" dirty="0" smtClean="0"/>
        </a:p>
      </dgm:t>
    </dgm:pt>
    <dgm:pt modelId="{40490A03-FB31-5D4E-BBB5-AB615DD9A181}" type="parTrans" cxnId="{56D66BAC-C154-B546-927F-1E5F96F90F8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65F56368-DD65-AA45-9857-709AC46D119F}" type="sibTrans" cxnId="{56D66BAC-C154-B546-927F-1E5F96F90F84}">
      <dgm:prSet/>
      <dgm:spPr/>
      <dgm:t>
        <a:bodyPr/>
        <a:lstStyle/>
        <a:p>
          <a:endParaRPr lang="en-US"/>
        </a:p>
      </dgm:t>
    </dgm:pt>
    <dgm:pt modelId="{B2D96ABD-2ED4-6642-94B4-DE16BF8EF5DC}">
      <dgm:prSet/>
      <dgm:spPr/>
      <dgm:t>
        <a:bodyPr/>
        <a:lstStyle/>
        <a:p>
          <a:r>
            <a:rPr lang="en-US" smtClean="0"/>
            <a:t>hard to measure</a:t>
          </a:r>
          <a:endParaRPr lang="en-US" dirty="0" smtClean="0"/>
        </a:p>
      </dgm:t>
    </dgm:pt>
    <dgm:pt modelId="{1D69965A-A1BE-214C-A0F2-B8E85A64E9D7}" type="parTrans" cxnId="{679C0830-7152-6B4C-B938-583B938B2D9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571AD6BB-DE95-1846-9186-3371BC3B78EE}" type="sibTrans" cxnId="{679C0830-7152-6B4C-B938-583B938B2D9B}">
      <dgm:prSet/>
      <dgm:spPr/>
      <dgm:t>
        <a:bodyPr/>
        <a:lstStyle/>
        <a:p>
          <a:endParaRPr lang="en-US"/>
        </a:p>
      </dgm:t>
    </dgm:pt>
    <dgm:pt modelId="{196CB068-6783-D649-A4AF-F02EA51285E3}" type="pres">
      <dgm:prSet presAssocID="{249ADD03-CF28-4D42-B716-D02570F170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C1AD5F-4998-B54D-81B8-A790DC586BF6}" type="pres">
      <dgm:prSet presAssocID="{C89737A3-A669-164D-B89F-C2D1F9B925FD}" presName="hierRoot1" presStyleCnt="0"/>
      <dgm:spPr/>
    </dgm:pt>
    <dgm:pt modelId="{B2287179-FCE1-5048-ABC9-2E4E97011E11}" type="pres">
      <dgm:prSet presAssocID="{C89737A3-A669-164D-B89F-C2D1F9B925FD}" presName="composite" presStyleCnt="0"/>
      <dgm:spPr/>
    </dgm:pt>
    <dgm:pt modelId="{9EB50CE1-088C-684E-B1F5-1BDB342321F1}" type="pres">
      <dgm:prSet presAssocID="{C89737A3-A669-164D-B89F-C2D1F9B925FD}" presName="background" presStyleLbl="node0" presStyleIdx="0" presStyleCnt="1"/>
      <dgm:spPr/>
    </dgm:pt>
    <dgm:pt modelId="{4693DA4B-B99E-B64F-B5C9-AF6FE5480C73}" type="pres">
      <dgm:prSet presAssocID="{C89737A3-A669-164D-B89F-C2D1F9B925F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B2C977-E89A-3643-8D65-F9525F5FF117}" type="pres">
      <dgm:prSet presAssocID="{C89737A3-A669-164D-B89F-C2D1F9B925FD}" presName="hierChild2" presStyleCnt="0"/>
      <dgm:spPr/>
    </dgm:pt>
    <dgm:pt modelId="{532FE228-F493-4041-8FD9-25F2D05BF23F}" type="pres">
      <dgm:prSet presAssocID="{1E419DEE-3991-D549-91FA-DB17020A924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70159CD-AC04-434C-AEA7-9A4537E19993}" type="pres">
      <dgm:prSet presAssocID="{7FFE5A6B-E193-8D48-A4A7-7D2D2332B8F7}" presName="hierRoot2" presStyleCnt="0"/>
      <dgm:spPr/>
    </dgm:pt>
    <dgm:pt modelId="{3CB49F2F-4752-2148-8C6A-8D66446EB6E3}" type="pres">
      <dgm:prSet presAssocID="{7FFE5A6B-E193-8D48-A4A7-7D2D2332B8F7}" presName="composite2" presStyleCnt="0"/>
      <dgm:spPr/>
    </dgm:pt>
    <dgm:pt modelId="{C27BA367-92FE-F047-A643-F22FD292C223}" type="pres">
      <dgm:prSet presAssocID="{7FFE5A6B-E193-8D48-A4A7-7D2D2332B8F7}" presName="background2" presStyleLbl="node2" presStyleIdx="0" presStyleCnt="2"/>
      <dgm:spPr/>
    </dgm:pt>
    <dgm:pt modelId="{91F3BB07-984F-5C4A-B3DB-9D5C935CA639}" type="pres">
      <dgm:prSet presAssocID="{7FFE5A6B-E193-8D48-A4A7-7D2D2332B8F7}" presName="text2" presStyleLbl="fgAcc2" presStyleIdx="0" presStyleCnt="2" custScaleX="1916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2F6957-F3F0-E541-833E-88D8FF491A3F}" type="pres">
      <dgm:prSet presAssocID="{7FFE5A6B-E193-8D48-A4A7-7D2D2332B8F7}" presName="hierChild3" presStyleCnt="0"/>
      <dgm:spPr/>
    </dgm:pt>
    <dgm:pt modelId="{E1FAB45A-3A3E-354A-AEB6-1A4FD81F66BE}" type="pres">
      <dgm:prSet presAssocID="{244C79BC-75FF-6E4C-B44D-DF61C829BAC0}" presName="Name17" presStyleLbl="parChTrans1D3" presStyleIdx="0" presStyleCnt="4"/>
      <dgm:spPr/>
      <dgm:t>
        <a:bodyPr/>
        <a:lstStyle/>
        <a:p>
          <a:endParaRPr lang="en-US"/>
        </a:p>
      </dgm:t>
    </dgm:pt>
    <dgm:pt modelId="{59D936F0-C903-174B-A089-E7DB7E9759CF}" type="pres">
      <dgm:prSet presAssocID="{4627CC2D-E830-8941-A9CA-6CC9D3ED3540}" presName="hierRoot3" presStyleCnt="0"/>
      <dgm:spPr/>
    </dgm:pt>
    <dgm:pt modelId="{550735CD-C30C-2F4E-B217-CBD6CA48EA0E}" type="pres">
      <dgm:prSet presAssocID="{4627CC2D-E830-8941-A9CA-6CC9D3ED3540}" presName="composite3" presStyleCnt="0"/>
      <dgm:spPr/>
    </dgm:pt>
    <dgm:pt modelId="{5729489C-8499-B549-A7AB-1D9E6D188049}" type="pres">
      <dgm:prSet presAssocID="{4627CC2D-E830-8941-A9CA-6CC9D3ED3540}" presName="background3" presStyleLbl="node3" presStyleIdx="0" presStyleCnt="4"/>
      <dgm:spPr/>
    </dgm:pt>
    <dgm:pt modelId="{EEF7B55A-F44A-C04E-878B-509894A3B254}" type="pres">
      <dgm:prSet presAssocID="{4627CC2D-E830-8941-A9CA-6CC9D3ED3540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AD948-347C-E448-A6C9-9691945A666F}" type="pres">
      <dgm:prSet presAssocID="{4627CC2D-E830-8941-A9CA-6CC9D3ED3540}" presName="hierChild4" presStyleCnt="0"/>
      <dgm:spPr/>
    </dgm:pt>
    <dgm:pt modelId="{ACA31F55-4FAB-6849-87CC-F4B4975148FE}" type="pres">
      <dgm:prSet presAssocID="{37FB7A77-AEA7-AD46-A0E6-C9A8333E0BD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51F2D546-1573-4649-A8AD-0D1A7914FCC7}" type="pres">
      <dgm:prSet presAssocID="{A27E3963-FC5B-394E-9399-D88985B2932F}" presName="hierRoot3" presStyleCnt="0"/>
      <dgm:spPr/>
    </dgm:pt>
    <dgm:pt modelId="{F6756088-524E-5F42-8134-EAA3757B7920}" type="pres">
      <dgm:prSet presAssocID="{A27E3963-FC5B-394E-9399-D88985B2932F}" presName="composite3" presStyleCnt="0"/>
      <dgm:spPr/>
    </dgm:pt>
    <dgm:pt modelId="{A842DFCB-14B6-3845-B54E-FC0634B026C0}" type="pres">
      <dgm:prSet presAssocID="{A27E3963-FC5B-394E-9399-D88985B2932F}" presName="background3" presStyleLbl="node3" presStyleIdx="1" presStyleCnt="4"/>
      <dgm:spPr/>
    </dgm:pt>
    <dgm:pt modelId="{429FADA5-6796-114A-A660-A3934C1C1B94}" type="pres">
      <dgm:prSet presAssocID="{A27E3963-FC5B-394E-9399-D88985B2932F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F18BDF-912C-EE48-869F-F435CBC9B3BF}" type="pres">
      <dgm:prSet presAssocID="{A27E3963-FC5B-394E-9399-D88985B2932F}" presName="hierChild4" presStyleCnt="0"/>
      <dgm:spPr/>
    </dgm:pt>
    <dgm:pt modelId="{9E1C7EB2-94B3-C349-AD95-C3AB367E4B7A}" type="pres">
      <dgm:prSet presAssocID="{D0EF65DB-995F-0149-BEA9-68065D98DE0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30569B1-FEDB-7F41-8D37-7A5A560CD6E1}" type="pres">
      <dgm:prSet presAssocID="{47862039-3BA1-164C-85D3-82B3ACAB9ABC}" presName="hierRoot2" presStyleCnt="0"/>
      <dgm:spPr/>
    </dgm:pt>
    <dgm:pt modelId="{4C2F2DD1-62AE-DC49-968F-FDF312C52974}" type="pres">
      <dgm:prSet presAssocID="{47862039-3BA1-164C-85D3-82B3ACAB9ABC}" presName="composite2" presStyleCnt="0"/>
      <dgm:spPr/>
    </dgm:pt>
    <dgm:pt modelId="{742444C6-C9F1-774B-8C05-41FC48E915ED}" type="pres">
      <dgm:prSet presAssocID="{47862039-3BA1-164C-85D3-82B3ACAB9ABC}" presName="background2" presStyleLbl="node2" presStyleIdx="1" presStyleCnt="2"/>
      <dgm:spPr/>
    </dgm:pt>
    <dgm:pt modelId="{AF0E3303-E12F-304C-9EE5-63D631C35B6B}" type="pres">
      <dgm:prSet presAssocID="{47862039-3BA1-164C-85D3-82B3ACAB9ABC}" presName="text2" presStyleLbl="fgAcc2" presStyleIdx="1" presStyleCnt="2" custScaleX="1705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22838-B14F-F34D-8702-F9E13214DDF8}" type="pres">
      <dgm:prSet presAssocID="{47862039-3BA1-164C-85D3-82B3ACAB9ABC}" presName="hierChild3" presStyleCnt="0"/>
      <dgm:spPr/>
    </dgm:pt>
    <dgm:pt modelId="{FBB58091-7F3C-6643-934B-D47EBD468A62}" type="pres">
      <dgm:prSet presAssocID="{40490A03-FB31-5D4E-BBB5-AB615DD9A18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C8F905EE-EF08-184D-BB71-674E41A0152E}" type="pres">
      <dgm:prSet presAssocID="{75DC0DF0-239B-D54A-A378-75701404FF29}" presName="hierRoot3" presStyleCnt="0"/>
      <dgm:spPr/>
    </dgm:pt>
    <dgm:pt modelId="{EBE38DF6-BBD8-D246-93EA-C537A00167DA}" type="pres">
      <dgm:prSet presAssocID="{75DC0DF0-239B-D54A-A378-75701404FF29}" presName="composite3" presStyleCnt="0"/>
      <dgm:spPr/>
    </dgm:pt>
    <dgm:pt modelId="{5C1E0D6E-21AB-134A-B443-0A5F99EF9A0C}" type="pres">
      <dgm:prSet presAssocID="{75DC0DF0-239B-D54A-A378-75701404FF29}" presName="background3" presStyleLbl="node3" presStyleIdx="2" presStyleCnt="4"/>
      <dgm:spPr/>
    </dgm:pt>
    <dgm:pt modelId="{3537DBD8-DDD0-5D42-B89A-90AD8C28A900}" type="pres">
      <dgm:prSet presAssocID="{75DC0DF0-239B-D54A-A378-75701404FF29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A7FB79-0933-6D4A-86D4-11855EB44786}" type="pres">
      <dgm:prSet presAssocID="{75DC0DF0-239B-D54A-A378-75701404FF29}" presName="hierChild4" presStyleCnt="0"/>
      <dgm:spPr/>
    </dgm:pt>
    <dgm:pt modelId="{B6D7AD82-6020-7443-9ADA-8FBE90976EFE}" type="pres">
      <dgm:prSet presAssocID="{1D69965A-A1BE-214C-A0F2-B8E85A64E9D7}" presName="Name17" presStyleLbl="parChTrans1D3" presStyleIdx="3" presStyleCnt="4"/>
      <dgm:spPr/>
      <dgm:t>
        <a:bodyPr/>
        <a:lstStyle/>
        <a:p>
          <a:endParaRPr lang="en-US"/>
        </a:p>
      </dgm:t>
    </dgm:pt>
    <dgm:pt modelId="{02FD4213-409B-9146-874E-7A0333F7CFA8}" type="pres">
      <dgm:prSet presAssocID="{B2D96ABD-2ED4-6642-94B4-DE16BF8EF5DC}" presName="hierRoot3" presStyleCnt="0"/>
      <dgm:spPr/>
    </dgm:pt>
    <dgm:pt modelId="{10EAA6F1-C4F2-2B46-9547-3DAB07955136}" type="pres">
      <dgm:prSet presAssocID="{B2D96ABD-2ED4-6642-94B4-DE16BF8EF5DC}" presName="composite3" presStyleCnt="0"/>
      <dgm:spPr/>
    </dgm:pt>
    <dgm:pt modelId="{4F8DA242-FD46-DD41-816F-0663C9FE9BDE}" type="pres">
      <dgm:prSet presAssocID="{B2D96ABD-2ED4-6642-94B4-DE16BF8EF5DC}" presName="background3" presStyleLbl="node3" presStyleIdx="3" presStyleCnt="4"/>
      <dgm:spPr/>
    </dgm:pt>
    <dgm:pt modelId="{78949ABC-4921-D24E-8101-77ADD1F39A52}" type="pres">
      <dgm:prSet presAssocID="{B2D96ABD-2ED4-6642-94B4-DE16BF8EF5D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FBB377-E6AE-2640-BA1B-E40F5F4C4718}" type="pres">
      <dgm:prSet presAssocID="{B2D96ABD-2ED4-6642-94B4-DE16BF8EF5DC}" presName="hierChild4" presStyleCnt="0"/>
      <dgm:spPr/>
    </dgm:pt>
  </dgm:ptLst>
  <dgm:cxnLst>
    <dgm:cxn modelId="{0C29799E-AA63-E546-BEBA-E6168386F10E}" srcId="{7FFE5A6B-E193-8D48-A4A7-7D2D2332B8F7}" destId="{A27E3963-FC5B-394E-9399-D88985B2932F}" srcOrd="1" destOrd="0" parTransId="{37FB7A77-AEA7-AD46-A0E6-C9A8333E0BD9}" sibTransId="{D778FFB7-A839-6C40-BC7E-19024E629116}"/>
    <dgm:cxn modelId="{2CF8CED7-6277-F44D-A810-E76174A1C147}" type="presOf" srcId="{1D69965A-A1BE-214C-A0F2-B8E85A64E9D7}" destId="{B6D7AD82-6020-7443-9ADA-8FBE90976EFE}" srcOrd="0" destOrd="0" presId="urn:microsoft.com/office/officeart/2005/8/layout/hierarchy1"/>
    <dgm:cxn modelId="{679C0830-7152-6B4C-B938-583B938B2D9B}" srcId="{47862039-3BA1-164C-85D3-82B3ACAB9ABC}" destId="{B2D96ABD-2ED4-6642-94B4-DE16BF8EF5DC}" srcOrd="1" destOrd="0" parTransId="{1D69965A-A1BE-214C-A0F2-B8E85A64E9D7}" sibTransId="{571AD6BB-DE95-1846-9186-3371BC3B78EE}"/>
    <dgm:cxn modelId="{501B010E-2B06-6044-92D5-79A7AA7B84B2}" srcId="{249ADD03-CF28-4D42-B716-D02570F17010}" destId="{C89737A3-A669-164D-B89F-C2D1F9B925FD}" srcOrd="0" destOrd="0" parTransId="{29BDAA69-80F0-6F4B-9D6F-2AB8E11FFBBE}" sibTransId="{41CD046D-A3FA-644A-B69E-E23685407466}"/>
    <dgm:cxn modelId="{170991A6-2592-9642-9301-972F899E3CBC}" type="presOf" srcId="{C89737A3-A669-164D-B89F-C2D1F9B925FD}" destId="{4693DA4B-B99E-B64F-B5C9-AF6FE5480C73}" srcOrd="0" destOrd="0" presId="urn:microsoft.com/office/officeart/2005/8/layout/hierarchy1"/>
    <dgm:cxn modelId="{29059523-C95E-EA4D-8E81-934E8281D18B}" type="presOf" srcId="{D0EF65DB-995F-0149-BEA9-68065D98DE0E}" destId="{9E1C7EB2-94B3-C349-AD95-C3AB367E4B7A}" srcOrd="0" destOrd="0" presId="urn:microsoft.com/office/officeart/2005/8/layout/hierarchy1"/>
    <dgm:cxn modelId="{8A52CA41-42EF-0E48-9173-3DC9776F2E53}" srcId="{7FFE5A6B-E193-8D48-A4A7-7D2D2332B8F7}" destId="{4627CC2D-E830-8941-A9CA-6CC9D3ED3540}" srcOrd="0" destOrd="0" parTransId="{244C79BC-75FF-6E4C-B44D-DF61C829BAC0}" sibTransId="{E83147FE-BEBD-5840-8CA7-D308DB494BA8}"/>
    <dgm:cxn modelId="{0B74573E-A956-7E40-8D7E-0064B0D7D0AD}" type="presOf" srcId="{B2D96ABD-2ED4-6642-94B4-DE16BF8EF5DC}" destId="{78949ABC-4921-D24E-8101-77ADD1F39A52}" srcOrd="0" destOrd="0" presId="urn:microsoft.com/office/officeart/2005/8/layout/hierarchy1"/>
    <dgm:cxn modelId="{1D36C671-2011-9344-BFF9-923DD031351A}" type="presOf" srcId="{244C79BC-75FF-6E4C-B44D-DF61C829BAC0}" destId="{E1FAB45A-3A3E-354A-AEB6-1A4FD81F66BE}" srcOrd="0" destOrd="0" presId="urn:microsoft.com/office/officeart/2005/8/layout/hierarchy1"/>
    <dgm:cxn modelId="{16B75209-2CE2-CA4B-A9B6-149CE7B22AA6}" type="presOf" srcId="{1E419DEE-3991-D549-91FA-DB17020A9242}" destId="{532FE228-F493-4041-8FD9-25F2D05BF23F}" srcOrd="0" destOrd="0" presId="urn:microsoft.com/office/officeart/2005/8/layout/hierarchy1"/>
    <dgm:cxn modelId="{2AAB2F6C-ED12-5642-A408-638D5E35F732}" type="presOf" srcId="{7FFE5A6B-E193-8D48-A4A7-7D2D2332B8F7}" destId="{91F3BB07-984F-5C4A-B3DB-9D5C935CA639}" srcOrd="0" destOrd="0" presId="urn:microsoft.com/office/officeart/2005/8/layout/hierarchy1"/>
    <dgm:cxn modelId="{56D66BAC-C154-B546-927F-1E5F96F90F84}" srcId="{47862039-3BA1-164C-85D3-82B3ACAB9ABC}" destId="{75DC0DF0-239B-D54A-A378-75701404FF29}" srcOrd="0" destOrd="0" parTransId="{40490A03-FB31-5D4E-BBB5-AB615DD9A181}" sibTransId="{65F56368-DD65-AA45-9857-709AC46D119F}"/>
    <dgm:cxn modelId="{EAA5F1B0-8533-424C-9EA6-CFED46E61017}" type="presOf" srcId="{40490A03-FB31-5D4E-BBB5-AB615DD9A181}" destId="{FBB58091-7F3C-6643-934B-D47EBD468A62}" srcOrd="0" destOrd="0" presId="urn:microsoft.com/office/officeart/2005/8/layout/hierarchy1"/>
    <dgm:cxn modelId="{1000B0D3-4A8B-A44C-A614-210A10799103}" type="presOf" srcId="{249ADD03-CF28-4D42-B716-D02570F17010}" destId="{196CB068-6783-D649-A4AF-F02EA51285E3}" srcOrd="0" destOrd="0" presId="urn:microsoft.com/office/officeart/2005/8/layout/hierarchy1"/>
    <dgm:cxn modelId="{77BA37A4-ABE0-C448-9957-F6BEB5F179D7}" srcId="{C89737A3-A669-164D-B89F-C2D1F9B925FD}" destId="{47862039-3BA1-164C-85D3-82B3ACAB9ABC}" srcOrd="1" destOrd="0" parTransId="{D0EF65DB-995F-0149-BEA9-68065D98DE0E}" sibTransId="{8B986C98-E167-B141-9D87-F3620EB5BA0A}"/>
    <dgm:cxn modelId="{7988774B-04ED-B749-A138-081F8EC97757}" type="presOf" srcId="{37FB7A77-AEA7-AD46-A0E6-C9A8333E0BD9}" destId="{ACA31F55-4FAB-6849-87CC-F4B4975148FE}" srcOrd="0" destOrd="0" presId="urn:microsoft.com/office/officeart/2005/8/layout/hierarchy1"/>
    <dgm:cxn modelId="{EA6C75E3-8E9F-9A4F-A05E-07707C174289}" type="presOf" srcId="{4627CC2D-E830-8941-A9CA-6CC9D3ED3540}" destId="{EEF7B55A-F44A-C04E-878B-509894A3B254}" srcOrd="0" destOrd="0" presId="urn:microsoft.com/office/officeart/2005/8/layout/hierarchy1"/>
    <dgm:cxn modelId="{5A808136-7F8E-3C40-A736-E2B08542C0DC}" type="presOf" srcId="{A27E3963-FC5B-394E-9399-D88985B2932F}" destId="{429FADA5-6796-114A-A660-A3934C1C1B94}" srcOrd="0" destOrd="0" presId="urn:microsoft.com/office/officeart/2005/8/layout/hierarchy1"/>
    <dgm:cxn modelId="{32136005-211F-834B-A282-93B1FA15BB5B}" type="presOf" srcId="{47862039-3BA1-164C-85D3-82B3ACAB9ABC}" destId="{AF0E3303-E12F-304C-9EE5-63D631C35B6B}" srcOrd="0" destOrd="0" presId="urn:microsoft.com/office/officeart/2005/8/layout/hierarchy1"/>
    <dgm:cxn modelId="{3C4C7B54-9BFC-9245-BE17-A35B75BACA96}" srcId="{C89737A3-A669-164D-B89F-C2D1F9B925FD}" destId="{7FFE5A6B-E193-8D48-A4A7-7D2D2332B8F7}" srcOrd="0" destOrd="0" parTransId="{1E419DEE-3991-D549-91FA-DB17020A9242}" sibTransId="{E92B3E93-58C5-2947-A940-6DD394281A10}"/>
    <dgm:cxn modelId="{DD14B39A-6C31-B74B-869F-D99D7BA68E0A}" type="presOf" srcId="{75DC0DF0-239B-D54A-A378-75701404FF29}" destId="{3537DBD8-DDD0-5D42-B89A-90AD8C28A900}" srcOrd="0" destOrd="0" presId="urn:microsoft.com/office/officeart/2005/8/layout/hierarchy1"/>
    <dgm:cxn modelId="{32D383DD-0EC2-B444-BE55-C40FB9601EB9}" type="presParOf" srcId="{196CB068-6783-D649-A4AF-F02EA51285E3}" destId="{28C1AD5F-4998-B54D-81B8-A790DC586BF6}" srcOrd="0" destOrd="0" presId="urn:microsoft.com/office/officeart/2005/8/layout/hierarchy1"/>
    <dgm:cxn modelId="{743C5CD7-1488-0E41-8848-F90015BE3A2E}" type="presParOf" srcId="{28C1AD5F-4998-B54D-81B8-A790DC586BF6}" destId="{B2287179-FCE1-5048-ABC9-2E4E97011E11}" srcOrd="0" destOrd="0" presId="urn:microsoft.com/office/officeart/2005/8/layout/hierarchy1"/>
    <dgm:cxn modelId="{97D84D17-0EFB-114A-BFEF-C69B893E8CCD}" type="presParOf" srcId="{B2287179-FCE1-5048-ABC9-2E4E97011E11}" destId="{9EB50CE1-088C-684E-B1F5-1BDB342321F1}" srcOrd="0" destOrd="0" presId="urn:microsoft.com/office/officeart/2005/8/layout/hierarchy1"/>
    <dgm:cxn modelId="{2F7EE6AB-B941-F345-9C94-632D2D7CA87F}" type="presParOf" srcId="{B2287179-FCE1-5048-ABC9-2E4E97011E11}" destId="{4693DA4B-B99E-B64F-B5C9-AF6FE5480C73}" srcOrd="1" destOrd="0" presId="urn:microsoft.com/office/officeart/2005/8/layout/hierarchy1"/>
    <dgm:cxn modelId="{3C0F56EE-86E2-7947-8035-8194F348112D}" type="presParOf" srcId="{28C1AD5F-4998-B54D-81B8-A790DC586BF6}" destId="{96B2C977-E89A-3643-8D65-F9525F5FF117}" srcOrd="1" destOrd="0" presId="urn:microsoft.com/office/officeart/2005/8/layout/hierarchy1"/>
    <dgm:cxn modelId="{F97B1554-00B4-C04F-BF20-3D4C20384C1D}" type="presParOf" srcId="{96B2C977-E89A-3643-8D65-F9525F5FF117}" destId="{532FE228-F493-4041-8FD9-25F2D05BF23F}" srcOrd="0" destOrd="0" presId="urn:microsoft.com/office/officeart/2005/8/layout/hierarchy1"/>
    <dgm:cxn modelId="{22A80149-F914-4B4F-A8D5-8A963883CA37}" type="presParOf" srcId="{96B2C977-E89A-3643-8D65-F9525F5FF117}" destId="{F70159CD-AC04-434C-AEA7-9A4537E19993}" srcOrd="1" destOrd="0" presId="urn:microsoft.com/office/officeart/2005/8/layout/hierarchy1"/>
    <dgm:cxn modelId="{C115C93F-A2A1-8047-A9CF-68A756C10115}" type="presParOf" srcId="{F70159CD-AC04-434C-AEA7-9A4537E19993}" destId="{3CB49F2F-4752-2148-8C6A-8D66446EB6E3}" srcOrd="0" destOrd="0" presId="urn:microsoft.com/office/officeart/2005/8/layout/hierarchy1"/>
    <dgm:cxn modelId="{37EB5D9D-7F6D-F746-8562-8B2FA7E5CB3F}" type="presParOf" srcId="{3CB49F2F-4752-2148-8C6A-8D66446EB6E3}" destId="{C27BA367-92FE-F047-A643-F22FD292C223}" srcOrd="0" destOrd="0" presId="urn:microsoft.com/office/officeart/2005/8/layout/hierarchy1"/>
    <dgm:cxn modelId="{0E2FDAF5-CD61-6D46-9886-F62B9CF6F41D}" type="presParOf" srcId="{3CB49F2F-4752-2148-8C6A-8D66446EB6E3}" destId="{91F3BB07-984F-5C4A-B3DB-9D5C935CA639}" srcOrd="1" destOrd="0" presId="urn:microsoft.com/office/officeart/2005/8/layout/hierarchy1"/>
    <dgm:cxn modelId="{9CD098C0-B148-6041-808B-298F5C05BEC9}" type="presParOf" srcId="{F70159CD-AC04-434C-AEA7-9A4537E19993}" destId="{6F2F6957-F3F0-E541-833E-88D8FF491A3F}" srcOrd="1" destOrd="0" presId="urn:microsoft.com/office/officeart/2005/8/layout/hierarchy1"/>
    <dgm:cxn modelId="{98DAF97B-AB8E-E649-82DE-BFCDDEB0FE35}" type="presParOf" srcId="{6F2F6957-F3F0-E541-833E-88D8FF491A3F}" destId="{E1FAB45A-3A3E-354A-AEB6-1A4FD81F66BE}" srcOrd="0" destOrd="0" presId="urn:microsoft.com/office/officeart/2005/8/layout/hierarchy1"/>
    <dgm:cxn modelId="{3814B2FB-990B-2443-A148-DEA37083D5AA}" type="presParOf" srcId="{6F2F6957-F3F0-E541-833E-88D8FF491A3F}" destId="{59D936F0-C903-174B-A089-E7DB7E9759CF}" srcOrd="1" destOrd="0" presId="urn:microsoft.com/office/officeart/2005/8/layout/hierarchy1"/>
    <dgm:cxn modelId="{445B8EF4-F715-6544-A0CE-F490A1908208}" type="presParOf" srcId="{59D936F0-C903-174B-A089-E7DB7E9759CF}" destId="{550735CD-C30C-2F4E-B217-CBD6CA48EA0E}" srcOrd="0" destOrd="0" presId="urn:microsoft.com/office/officeart/2005/8/layout/hierarchy1"/>
    <dgm:cxn modelId="{05FCCA10-069A-AD4C-8C57-92F71C635C8D}" type="presParOf" srcId="{550735CD-C30C-2F4E-B217-CBD6CA48EA0E}" destId="{5729489C-8499-B549-A7AB-1D9E6D188049}" srcOrd="0" destOrd="0" presId="urn:microsoft.com/office/officeart/2005/8/layout/hierarchy1"/>
    <dgm:cxn modelId="{73E88FEE-41F5-6D4D-9CF5-4382294ABDA4}" type="presParOf" srcId="{550735CD-C30C-2F4E-B217-CBD6CA48EA0E}" destId="{EEF7B55A-F44A-C04E-878B-509894A3B254}" srcOrd="1" destOrd="0" presId="urn:microsoft.com/office/officeart/2005/8/layout/hierarchy1"/>
    <dgm:cxn modelId="{EF040F69-3AC3-3449-875F-D6FB334D438D}" type="presParOf" srcId="{59D936F0-C903-174B-A089-E7DB7E9759CF}" destId="{947AD948-347C-E448-A6C9-9691945A666F}" srcOrd="1" destOrd="0" presId="urn:microsoft.com/office/officeart/2005/8/layout/hierarchy1"/>
    <dgm:cxn modelId="{B2A6054E-1B15-534B-926E-BB7D996BFD17}" type="presParOf" srcId="{6F2F6957-F3F0-E541-833E-88D8FF491A3F}" destId="{ACA31F55-4FAB-6849-87CC-F4B4975148FE}" srcOrd="2" destOrd="0" presId="urn:microsoft.com/office/officeart/2005/8/layout/hierarchy1"/>
    <dgm:cxn modelId="{57AD3E1B-B0F4-9846-8951-543983BDAAF1}" type="presParOf" srcId="{6F2F6957-F3F0-E541-833E-88D8FF491A3F}" destId="{51F2D546-1573-4649-A8AD-0D1A7914FCC7}" srcOrd="3" destOrd="0" presId="urn:microsoft.com/office/officeart/2005/8/layout/hierarchy1"/>
    <dgm:cxn modelId="{C1EFC0F4-36BE-C34D-BD48-7000F901CF41}" type="presParOf" srcId="{51F2D546-1573-4649-A8AD-0D1A7914FCC7}" destId="{F6756088-524E-5F42-8134-EAA3757B7920}" srcOrd="0" destOrd="0" presId="urn:microsoft.com/office/officeart/2005/8/layout/hierarchy1"/>
    <dgm:cxn modelId="{45906D5F-C494-2D49-AF1B-5CAC029DFD7E}" type="presParOf" srcId="{F6756088-524E-5F42-8134-EAA3757B7920}" destId="{A842DFCB-14B6-3845-B54E-FC0634B026C0}" srcOrd="0" destOrd="0" presId="urn:microsoft.com/office/officeart/2005/8/layout/hierarchy1"/>
    <dgm:cxn modelId="{AC8BCC06-FD87-1B4E-BFDB-64E876A3BA56}" type="presParOf" srcId="{F6756088-524E-5F42-8134-EAA3757B7920}" destId="{429FADA5-6796-114A-A660-A3934C1C1B94}" srcOrd="1" destOrd="0" presId="urn:microsoft.com/office/officeart/2005/8/layout/hierarchy1"/>
    <dgm:cxn modelId="{C1D64852-6478-A646-985A-88BA6F3E3EF9}" type="presParOf" srcId="{51F2D546-1573-4649-A8AD-0D1A7914FCC7}" destId="{12F18BDF-912C-EE48-869F-F435CBC9B3BF}" srcOrd="1" destOrd="0" presId="urn:microsoft.com/office/officeart/2005/8/layout/hierarchy1"/>
    <dgm:cxn modelId="{84D1046E-1232-0E4F-95E4-DD0C31C1D7FA}" type="presParOf" srcId="{96B2C977-E89A-3643-8D65-F9525F5FF117}" destId="{9E1C7EB2-94B3-C349-AD95-C3AB367E4B7A}" srcOrd="2" destOrd="0" presId="urn:microsoft.com/office/officeart/2005/8/layout/hierarchy1"/>
    <dgm:cxn modelId="{D3954D3B-7F15-FA49-B152-F45A6CBBA51B}" type="presParOf" srcId="{96B2C977-E89A-3643-8D65-F9525F5FF117}" destId="{230569B1-FEDB-7F41-8D37-7A5A560CD6E1}" srcOrd="3" destOrd="0" presId="urn:microsoft.com/office/officeart/2005/8/layout/hierarchy1"/>
    <dgm:cxn modelId="{C5556AB9-C607-E743-8306-26B91088515D}" type="presParOf" srcId="{230569B1-FEDB-7F41-8D37-7A5A560CD6E1}" destId="{4C2F2DD1-62AE-DC49-968F-FDF312C52974}" srcOrd="0" destOrd="0" presId="urn:microsoft.com/office/officeart/2005/8/layout/hierarchy1"/>
    <dgm:cxn modelId="{2EB370AD-1B23-5943-9897-35004DFD5E71}" type="presParOf" srcId="{4C2F2DD1-62AE-DC49-968F-FDF312C52974}" destId="{742444C6-C9F1-774B-8C05-41FC48E915ED}" srcOrd="0" destOrd="0" presId="urn:microsoft.com/office/officeart/2005/8/layout/hierarchy1"/>
    <dgm:cxn modelId="{FC7C3866-C0D5-244C-A1EC-AD4A8C5F53F4}" type="presParOf" srcId="{4C2F2DD1-62AE-DC49-968F-FDF312C52974}" destId="{AF0E3303-E12F-304C-9EE5-63D631C35B6B}" srcOrd="1" destOrd="0" presId="urn:microsoft.com/office/officeart/2005/8/layout/hierarchy1"/>
    <dgm:cxn modelId="{1A7967D1-45C3-0D40-AC18-E66A537E5401}" type="presParOf" srcId="{230569B1-FEDB-7F41-8D37-7A5A560CD6E1}" destId="{48322838-B14F-F34D-8702-F9E13214DDF8}" srcOrd="1" destOrd="0" presId="urn:microsoft.com/office/officeart/2005/8/layout/hierarchy1"/>
    <dgm:cxn modelId="{4426A1E5-260B-824D-A23C-43459F9671A2}" type="presParOf" srcId="{48322838-B14F-F34D-8702-F9E13214DDF8}" destId="{FBB58091-7F3C-6643-934B-D47EBD468A62}" srcOrd="0" destOrd="0" presId="urn:microsoft.com/office/officeart/2005/8/layout/hierarchy1"/>
    <dgm:cxn modelId="{C624BED3-89D9-274D-B041-AB081C870978}" type="presParOf" srcId="{48322838-B14F-F34D-8702-F9E13214DDF8}" destId="{C8F905EE-EF08-184D-BB71-674E41A0152E}" srcOrd="1" destOrd="0" presId="urn:microsoft.com/office/officeart/2005/8/layout/hierarchy1"/>
    <dgm:cxn modelId="{8DCA34B7-A0C2-F84F-8469-4534AAD6371C}" type="presParOf" srcId="{C8F905EE-EF08-184D-BB71-674E41A0152E}" destId="{EBE38DF6-BBD8-D246-93EA-C537A00167DA}" srcOrd="0" destOrd="0" presId="urn:microsoft.com/office/officeart/2005/8/layout/hierarchy1"/>
    <dgm:cxn modelId="{48378DF7-85D9-7C44-9620-9F3D192DFAE6}" type="presParOf" srcId="{EBE38DF6-BBD8-D246-93EA-C537A00167DA}" destId="{5C1E0D6E-21AB-134A-B443-0A5F99EF9A0C}" srcOrd="0" destOrd="0" presId="urn:microsoft.com/office/officeart/2005/8/layout/hierarchy1"/>
    <dgm:cxn modelId="{06966CBB-8D4E-9949-9CEC-51E7D89FBF0C}" type="presParOf" srcId="{EBE38DF6-BBD8-D246-93EA-C537A00167DA}" destId="{3537DBD8-DDD0-5D42-B89A-90AD8C28A900}" srcOrd="1" destOrd="0" presId="urn:microsoft.com/office/officeart/2005/8/layout/hierarchy1"/>
    <dgm:cxn modelId="{5EBBEF97-46EE-0F47-B6B4-6E43E8B6C83A}" type="presParOf" srcId="{C8F905EE-EF08-184D-BB71-674E41A0152E}" destId="{F4A7FB79-0933-6D4A-86D4-11855EB44786}" srcOrd="1" destOrd="0" presId="urn:microsoft.com/office/officeart/2005/8/layout/hierarchy1"/>
    <dgm:cxn modelId="{2547F894-E386-C744-A16D-137DBF0F141E}" type="presParOf" srcId="{48322838-B14F-F34D-8702-F9E13214DDF8}" destId="{B6D7AD82-6020-7443-9ADA-8FBE90976EFE}" srcOrd="2" destOrd="0" presId="urn:microsoft.com/office/officeart/2005/8/layout/hierarchy1"/>
    <dgm:cxn modelId="{D5FBFEF2-C42B-0F4A-80F6-7E526F841238}" type="presParOf" srcId="{48322838-B14F-F34D-8702-F9E13214DDF8}" destId="{02FD4213-409B-9146-874E-7A0333F7CFA8}" srcOrd="3" destOrd="0" presId="urn:microsoft.com/office/officeart/2005/8/layout/hierarchy1"/>
    <dgm:cxn modelId="{61AE3B60-0A11-574F-A2AB-8C245C4D938C}" type="presParOf" srcId="{02FD4213-409B-9146-874E-7A0333F7CFA8}" destId="{10EAA6F1-C4F2-2B46-9547-3DAB07955136}" srcOrd="0" destOrd="0" presId="urn:microsoft.com/office/officeart/2005/8/layout/hierarchy1"/>
    <dgm:cxn modelId="{2FB987EC-0EBD-3A4D-9707-9D9F90577CC1}" type="presParOf" srcId="{10EAA6F1-C4F2-2B46-9547-3DAB07955136}" destId="{4F8DA242-FD46-DD41-816F-0663C9FE9BDE}" srcOrd="0" destOrd="0" presId="urn:microsoft.com/office/officeart/2005/8/layout/hierarchy1"/>
    <dgm:cxn modelId="{F1D49665-EF2D-DC4B-8E55-F45ADE088E91}" type="presParOf" srcId="{10EAA6F1-C4F2-2B46-9547-3DAB07955136}" destId="{78949ABC-4921-D24E-8101-77ADD1F39A52}" srcOrd="1" destOrd="0" presId="urn:microsoft.com/office/officeart/2005/8/layout/hierarchy1"/>
    <dgm:cxn modelId="{1A0E0E63-B1F6-DF42-96B7-E8DE05B81AA2}" type="presParOf" srcId="{02FD4213-409B-9146-874E-7A0333F7CFA8}" destId="{2CFBB377-E6AE-2640-BA1B-E40F5F4C47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6380C2-B682-404B-ABBB-299978A827EE}" type="doc">
      <dgm:prSet loTypeId="urn:microsoft.com/office/officeart/2005/8/layout/default#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75381-7150-4A44-AB8A-A6B84E50A993}">
      <dgm:prSet phldrT="[Text]"/>
      <dgm:spPr>
        <a:solidFill>
          <a:schemeClr val="accent6"/>
        </a:solidFill>
        <a:effectLst/>
      </dgm:spPr>
      <dgm:t>
        <a:bodyPr/>
        <a:lstStyle/>
        <a:p>
          <a:r>
            <a:rPr lang="en-US" dirty="0" smtClean="0"/>
            <a:t>example:</a:t>
          </a:r>
          <a:endParaRPr lang="en-US" dirty="0"/>
        </a:p>
      </dgm:t>
    </dgm:pt>
    <dgm:pt modelId="{62122A9E-363E-7945-A3CA-C86EEFAA5780}" type="parTrans" cxnId="{D6B08B9B-A933-694B-BDD5-83DCB6DD8BAC}">
      <dgm:prSet/>
      <dgm:spPr/>
      <dgm:t>
        <a:bodyPr/>
        <a:lstStyle/>
        <a:p>
          <a:endParaRPr lang="en-US"/>
        </a:p>
      </dgm:t>
    </dgm:pt>
    <dgm:pt modelId="{6EC7E354-25F6-C648-9ECF-A523103A888A}" type="sibTrans" cxnId="{D6B08B9B-A933-694B-BDD5-83DCB6DD8BAC}">
      <dgm:prSet/>
      <dgm:spPr/>
      <dgm:t>
        <a:bodyPr/>
        <a:lstStyle/>
        <a:p>
          <a:endParaRPr lang="en-US"/>
        </a:p>
      </dgm:t>
    </dgm:pt>
    <dgm:pt modelId="{069A3847-4543-234B-AC40-3F98A16935B8}">
      <dgm:prSet/>
      <dgm:spPr>
        <a:solidFill>
          <a:schemeClr val="accent6"/>
        </a:solidFill>
        <a:effectLst/>
      </dgm:spPr>
      <dgm:t>
        <a:bodyPr/>
        <a:lstStyle/>
        <a:p>
          <a:r>
            <a:rPr lang="en-US" dirty="0" smtClean="0"/>
            <a:t>Predictability</a:t>
          </a:r>
        </a:p>
      </dgm:t>
    </dgm:pt>
    <dgm:pt modelId="{92E4A28B-3BD6-2F4D-BA9D-6B47AE9A7098}" type="parTrans" cxnId="{AE02FBA2-CCAB-6247-B179-154BADE3EDF6}">
      <dgm:prSet/>
      <dgm:spPr/>
      <dgm:t>
        <a:bodyPr/>
        <a:lstStyle/>
        <a:p>
          <a:endParaRPr lang="en-US"/>
        </a:p>
      </dgm:t>
    </dgm:pt>
    <dgm:pt modelId="{EFD1667F-9FF9-4E43-8CC0-5402320BAEF5}" type="sibTrans" cxnId="{AE02FBA2-CCAB-6247-B179-154BADE3EDF6}">
      <dgm:prSet/>
      <dgm:spPr/>
      <dgm:t>
        <a:bodyPr/>
        <a:lstStyle/>
        <a:p>
          <a:endParaRPr lang="en-US"/>
        </a:p>
      </dgm:t>
    </dgm:pt>
    <dgm:pt modelId="{955C6DD4-FE47-B044-96CE-50C419EC9957}">
      <dgm:prSet/>
      <dgm:spPr>
        <a:solidFill>
          <a:schemeClr val="accent6"/>
        </a:solidFill>
        <a:effectLst/>
      </dgm:spPr>
      <dgm:t>
        <a:bodyPr/>
        <a:lstStyle/>
        <a:p>
          <a:r>
            <a:rPr lang="en-US" dirty="0" smtClean="0"/>
            <a:t>Usability</a:t>
          </a:r>
        </a:p>
      </dgm:t>
    </dgm:pt>
    <dgm:pt modelId="{458B1908-8071-E84E-B697-AEA7551D60D1}" type="parTrans" cxnId="{A02FCE4D-871B-9E48-8EE9-22190C9885DF}">
      <dgm:prSet/>
      <dgm:spPr/>
      <dgm:t>
        <a:bodyPr/>
        <a:lstStyle/>
        <a:p>
          <a:endParaRPr lang="en-US"/>
        </a:p>
      </dgm:t>
    </dgm:pt>
    <dgm:pt modelId="{EEC10145-57CD-4740-9528-C2AEC35C8B4A}" type="sibTrans" cxnId="{A02FCE4D-871B-9E48-8EE9-22190C9885DF}">
      <dgm:prSet/>
      <dgm:spPr/>
      <dgm:t>
        <a:bodyPr/>
        <a:lstStyle/>
        <a:p>
          <a:endParaRPr lang="en-US"/>
        </a:p>
      </dgm:t>
    </dgm:pt>
    <dgm:pt modelId="{294472D3-4BFB-A041-B3CF-5BB26A17C56B}" type="pres">
      <dgm:prSet presAssocID="{3E6380C2-B682-404B-ABBB-299978A827E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E7D388-18B6-4D4E-9C29-FE311E81E73F}" type="pres">
      <dgm:prSet presAssocID="{B3875381-7150-4A44-AB8A-A6B84E50A993}" presName="node" presStyleLbl="node1" presStyleIdx="0" presStyleCnt="1" custScaleY="120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02FBA2-CCAB-6247-B179-154BADE3EDF6}" srcId="{B3875381-7150-4A44-AB8A-A6B84E50A993}" destId="{069A3847-4543-234B-AC40-3F98A16935B8}" srcOrd="0" destOrd="0" parTransId="{92E4A28B-3BD6-2F4D-BA9D-6B47AE9A7098}" sibTransId="{EFD1667F-9FF9-4E43-8CC0-5402320BAEF5}"/>
    <dgm:cxn modelId="{A11EC798-3BFE-8B46-A37E-CB39B48F8EE8}" type="presOf" srcId="{B3875381-7150-4A44-AB8A-A6B84E50A993}" destId="{11E7D388-18B6-4D4E-9C29-FE311E81E73F}" srcOrd="0" destOrd="0" presId="urn:microsoft.com/office/officeart/2005/8/layout/default#2"/>
    <dgm:cxn modelId="{A02FCE4D-871B-9E48-8EE9-22190C9885DF}" srcId="{B3875381-7150-4A44-AB8A-A6B84E50A993}" destId="{955C6DD4-FE47-B044-96CE-50C419EC9957}" srcOrd="1" destOrd="0" parTransId="{458B1908-8071-E84E-B697-AEA7551D60D1}" sibTransId="{EEC10145-57CD-4740-9528-C2AEC35C8B4A}"/>
    <dgm:cxn modelId="{174ADCDA-6B0A-1C4D-B948-4B3E8B701BA0}" type="presOf" srcId="{955C6DD4-FE47-B044-96CE-50C419EC9957}" destId="{11E7D388-18B6-4D4E-9C29-FE311E81E73F}" srcOrd="0" destOrd="2" presId="urn:microsoft.com/office/officeart/2005/8/layout/default#2"/>
    <dgm:cxn modelId="{D6B08B9B-A933-694B-BDD5-83DCB6DD8BAC}" srcId="{3E6380C2-B682-404B-ABBB-299978A827EE}" destId="{B3875381-7150-4A44-AB8A-A6B84E50A993}" srcOrd="0" destOrd="0" parTransId="{62122A9E-363E-7945-A3CA-C86EEFAA5780}" sibTransId="{6EC7E354-25F6-C648-9ECF-A523103A888A}"/>
    <dgm:cxn modelId="{1FA1402D-2255-E644-91B2-9DC575EF741F}" type="presOf" srcId="{069A3847-4543-234B-AC40-3F98A16935B8}" destId="{11E7D388-18B6-4D4E-9C29-FE311E81E73F}" srcOrd="0" destOrd="1" presId="urn:microsoft.com/office/officeart/2005/8/layout/default#2"/>
    <dgm:cxn modelId="{D9C5281A-E517-E24E-9D46-D9137665D4A6}" type="presOf" srcId="{3E6380C2-B682-404B-ABBB-299978A827EE}" destId="{294472D3-4BFB-A041-B3CF-5BB26A17C56B}" srcOrd="0" destOrd="0" presId="urn:microsoft.com/office/officeart/2005/8/layout/default#2"/>
    <dgm:cxn modelId="{68FDA0FB-1767-FC43-BB1A-1F4EE56FE091}" type="presParOf" srcId="{294472D3-4BFB-A041-B3CF-5BB26A17C56B}" destId="{11E7D388-18B6-4D4E-9C29-FE311E81E73F}" srcOrd="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AA844-3720-4245-A2DA-613ABC9CCD30}">
      <dsp:nvSpPr>
        <dsp:cNvPr id="0" name=""/>
        <dsp:cNvSpPr/>
      </dsp:nvSpPr>
      <dsp:spPr>
        <a:xfrm>
          <a:off x="1487" y="1592064"/>
          <a:ext cx="2199679" cy="879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long term scheduling</a:t>
          </a:r>
          <a:endParaRPr lang="en-US" sz="1800" kern="1200" dirty="0"/>
        </a:p>
      </dsp:txBody>
      <dsp:txXfrm>
        <a:off x="441423" y="1592064"/>
        <a:ext cx="1319808" cy="879871"/>
      </dsp:txXfrm>
    </dsp:sp>
    <dsp:sp modelId="{4DE30D96-52DA-F045-88D6-746455960E86}">
      <dsp:nvSpPr>
        <dsp:cNvPr id="0" name=""/>
        <dsp:cNvSpPr/>
      </dsp:nvSpPr>
      <dsp:spPr>
        <a:xfrm>
          <a:off x="1981199" y="1518440"/>
          <a:ext cx="2133601" cy="10271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medium term scheduling</a:t>
          </a:r>
        </a:p>
      </dsp:txBody>
      <dsp:txXfrm>
        <a:off x="2494758" y="1518440"/>
        <a:ext cx="1106483" cy="1027118"/>
      </dsp:txXfrm>
    </dsp:sp>
    <dsp:sp modelId="{A6C26BAB-A284-0B43-906D-751377F5446C}">
      <dsp:nvSpPr>
        <dsp:cNvPr id="0" name=""/>
        <dsp:cNvSpPr/>
      </dsp:nvSpPr>
      <dsp:spPr>
        <a:xfrm>
          <a:off x="3894832" y="1592064"/>
          <a:ext cx="2199679" cy="879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short term scheduling</a:t>
          </a:r>
        </a:p>
      </dsp:txBody>
      <dsp:txXfrm>
        <a:off x="4334768" y="1592064"/>
        <a:ext cx="1319808" cy="879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7AD82-6020-7443-9ADA-8FBE90976EFE}">
      <dsp:nvSpPr>
        <dsp:cNvPr id="0" name=""/>
        <dsp:cNvSpPr/>
      </dsp:nvSpPr>
      <dsp:spPr>
        <a:xfrm>
          <a:off x="5102646" y="2754658"/>
          <a:ext cx="876672" cy="41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320"/>
              </a:lnTo>
              <a:lnTo>
                <a:pt x="876672" y="284320"/>
              </a:lnTo>
              <a:lnTo>
                <a:pt x="876672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58091-7F3C-6643-934B-D47EBD468A62}">
      <dsp:nvSpPr>
        <dsp:cNvPr id="0" name=""/>
        <dsp:cNvSpPr/>
      </dsp:nvSpPr>
      <dsp:spPr>
        <a:xfrm>
          <a:off x="4225974" y="2754658"/>
          <a:ext cx="876672" cy="417216"/>
        </a:xfrm>
        <a:custGeom>
          <a:avLst/>
          <a:gdLst/>
          <a:ahLst/>
          <a:cxnLst/>
          <a:rect l="0" t="0" r="0" b="0"/>
          <a:pathLst>
            <a:path>
              <a:moveTo>
                <a:pt x="876672" y="0"/>
              </a:moveTo>
              <a:lnTo>
                <a:pt x="876672" y="284320"/>
              </a:lnTo>
              <a:lnTo>
                <a:pt x="0" y="284320"/>
              </a:lnTo>
              <a:lnTo>
                <a:pt x="0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C7EB2-94B3-C349-AD95-C3AB367E4B7A}">
      <dsp:nvSpPr>
        <dsp:cNvPr id="0" name=""/>
        <dsp:cNvSpPr/>
      </dsp:nvSpPr>
      <dsp:spPr>
        <a:xfrm>
          <a:off x="3273844" y="1426500"/>
          <a:ext cx="1828801" cy="41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320"/>
              </a:lnTo>
              <a:lnTo>
                <a:pt x="1828801" y="284320"/>
              </a:lnTo>
              <a:lnTo>
                <a:pt x="1828801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31F55-4FAB-6849-87CC-F4B4975148FE}">
      <dsp:nvSpPr>
        <dsp:cNvPr id="0" name=""/>
        <dsp:cNvSpPr/>
      </dsp:nvSpPr>
      <dsp:spPr>
        <a:xfrm>
          <a:off x="1595958" y="2754658"/>
          <a:ext cx="876672" cy="41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320"/>
              </a:lnTo>
              <a:lnTo>
                <a:pt x="876672" y="284320"/>
              </a:lnTo>
              <a:lnTo>
                <a:pt x="876672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AB45A-3A3E-354A-AEB6-1A4FD81F66BE}">
      <dsp:nvSpPr>
        <dsp:cNvPr id="0" name=""/>
        <dsp:cNvSpPr/>
      </dsp:nvSpPr>
      <dsp:spPr>
        <a:xfrm>
          <a:off x="719286" y="2754658"/>
          <a:ext cx="876672" cy="417216"/>
        </a:xfrm>
        <a:custGeom>
          <a:avLst/>
          <a:gdLst/>
          <a:ahLst/>
          <a:cxnLst/>
          <a:rect l="0" t="0" r="0" b="0"/>
          <a:pathLst>
            <a:path>
              <a:moveTo>
                <a:pt x="876672" y="0"/>
              </a:moveTo>
              <a:lnTo>
                <a:pt x="876672" y="284320"/>
              </a:lnTo>
              <a:lnTo>
                <a:pt x="0" y="284320"/>
              </a:lnTo>
              <a:lnTo>
                <a:pt x="0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FE228-F493-4041-8FD9-25F2D05BF23F}">
      <dsp:nvSpPr>
        <dsp:cNvPr id="0" name=""/>
        <dsp:cNvSpPr/>
      </dsp:nvSpPr>
      <dsp:spPr>
        <a:xfrm>
          <a:off x="1595958" y="1426500"/>
          <a:ext cx="1677886" cy="417216"/>
        </a:xfrm>
        <a:custGeom>
          <a:avLst/>
          <a:gdLst/>
          <a:ahLst/>
          <a:cxnLst/>
          <a:rect l="0" t="0" r="0" b="0"/>
          <a:pathLst>
            <a:path>
              <a:moveTo>
                <a:pt x="1677886" y="0"/>
              </a:moveTo>
              <a:lnTo>
                <a:pt x="1677886" y="284320"/>
              </a:lnTo>
              <a:lnTo>
                <a:pt x="0" y="284320"/>
              </a:lnTo>
              <a:lnTo>
                <a:pt x="0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50CE1-088C-684E-B1F5-1BDB342321F1}">
      <dsp:nvSpPr>
        <dsp:cNvPr id="0" name=""/>
        <dsp:cNvSpPr/>
      </dsp:nvSpPr>
      <dsp:spPr>
        <a:xfrm>
          <a:off x="2556567" y="515558"/>
          <a:ext cx="1434554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3DA4B-B99E-B64F-B5C9-AF6FE5480C73}">
      <dsp:nvSpPr>
        <dsp:cNvPr id="0" name=""/>
        <dsp:cNvSpPr/>
      </dsp:nvSpPr>
      <dsp:spPr>
        <a:xfrm>
          <a:off x="2715962" y="666983"/>
          <a:ext cx="1434554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Criteria can be classified into:</a:t>
          </a:r>
          <a:endParaRPr lang="en-US" sz="1700" kern="1200" dirty="0"/>
        </a:p>
      </dsp:txBody>
      <dsp:txXfrm>
        <a:off x="2742643" y="693664"/>
        <a:ext cx="1381192" cy="857579"/>
      </dsp:txXfrm>
    </dsp:sp>
    <dsp:sp modelId="{C27BA367-92FE-F047-A643-F22FD292C223}">
      <dsp:nvSpPr>
        <dsp:cNvPr id="0" name=""/>
        <dsp:cNvSpPr/>
      </dsp:nvSpPr>
      <dsp:spPr>
        <a:xfrm>
          <a:off x="221605" y="1843716"/>
          <a:ext cx="2748706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F3BB07-984F-5C4A-B3DB-9D5C935CA639}">
      <dsp:nvSpPr>
        <dsp:cNvPr id="0" name=""/>
        <dsp:cNvSpPr/>
      </dsp:nvSpPr>
      <dsp:spPr>
        <a:xfrm>
          <a:off x="381000" y="1995141"/>
          <a:ext cx="2748706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Performance-related</a:t>
          </a:r>
        </a:p>
      </dsp:txBody>
      <dsp:txXfrm>
        <a:off x="407681" y="2021822"/>
        <a:ext cx="2695344" cy="857579"/>
      </dsp:txXfrm>
    </dsp:sp>
    <dsp:sp modelId="{5729489C-8499-B549-A7AB-1D9E6D188049}">
      <dsp:nvSpPr>
        <dsp:cNvPr id="0" name=""/>
        <dsp:cNvSpPr/>
      </dsp:nvSpPr>
      <dsp:spPr>
        <a:xfrm>
          <a:off x="2009" y="3171874"/>
          <a:ext cx="1434554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7B55A-F44A-C04E-878B-509894A3B254}">
      <dsp:nvSpPr>
        <dsp:cNvPr id="0" name=""/>
        <dsp:cNvSpPr/>
      </dsp:nvSpPr>
      <dsp:spPr>
        <a:xfrm>
          <a:off x="161404" y="3323299"/>
          <a:ext cx="1434554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quantitative</a:t>
          </a:r>
          <a:endParaRPr lang="en-US" sz="1700" kern="1200" dirty="0" smtClean="0"/>
        </a:p>
      </dsp:txBody>
      <dsp:txXfrm>
        <a:off x="188085" y="3349980"/>
        <a:ext cx="1381192" cy="857579"/>
      </dsp:txXfrm>
    </dsp:sp>
    <dsp:sp modelId="{A842DFCB-14B6-3845-B54E-FC0634B026C0}">
      <dsp:nvSpPr>
        <dsp:cNvPr id="0" name=""/>
        <dsp:cNvSpPr/>
      </dsp:nvSpPr>
      <dsp:spPr>
        <a:xfrm>
          <a:off x="1755353" y="3171874"/>
          <a:ext cx="1434554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9FADA5-6796-114A-A660-A3934C1C1B94}">
      <dsp:nvSpPr>
        <dsp:cNvPr id="0" name=""/>
        <dsp:cNvSpPr/>
      </dsp:nvSpPr>
      <dsp:spPr>
        <a:xfrm>
          <a:off x="1914748" y="3323299"/>
          <a:ext cx="1434554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easily measured</a:t>
          </a:r>
          <a:endParaRPr lang="en-US" sz="1700" kern="1200" dirty="0" smtClean="0"/>
        </a:p>
      </dsp:txBody>
      <dsp:txXfrm>
        <a:off x="1941429" y="3349980"/>
        <a:ext cx="1381192" cy="857579"/>
      </dsp:txXfrm>
    </dsp:sp>
    <dsp:sp modelId="{742444C6-C9F1-774B-8C05-41FC48E915ED}">
      <dsp:nvSpPr>
        <dsp:cNvPr id="0" name=""/>
        <dsp:cNvSpPr/>
      </dsp:nvSpPr>
      <dsp:spPr>
        <a:xfrm>
          <a:off x="3879208" y="1843716"/>
          <a:ext cx="2446876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E3303-E12F-304C-9EE5-63D631C35B6B}">
      <dsp:nvSpPr>
        <dsp:cNvPr id="0" name=""/>
        <dsp:cNvSpPr/>
      </dsp:nvSpPr>
      <dsp:spPr>
        <a:xfrm>
          <a:off x="4038603" y="1995141"/>
          <a:ext cx="2446876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Non-performance related</a:t>
          </a:r>
        </a:p>
      </dsp:txBody>
      <dsp:txXfrm>
        <a:off x="4065284" y="2021822"/>
        <a:ext cx="2393514" cy="857579"/>
      </dsp:txXfrm>
    </dsp:sp>
    <dsp:sp modelId="{5C1E0D6E-21AB-134A-B443-0A5F99EF9A0C}">
      <dsp:nvSpPr>
        <dsp:cNvPr id="0" name=""/>
        <dsp:cNvSpPr/>
      </dsp:nvSpPr>
      <dsp:spPr>
        <a:xfrm>
          <a:off x="3508697" y="3171874"/>
          <a:ext cx="1434554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7DBD8-DDD0-5D42-B89A-90AD8C28A900}">
      <dsp:nvSpPr>
        <dsp:cNvPr id="0" name=""/>
        <dsp:cNvSpPr/>
      </dsp:nvSpPr>
      <dsp:spPr>
        <a:xfrm>
          <a:off x="3668092" y="3323299"/>
          <a:ext cx="1434554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700" kern="1200" smtClean="0"/>
            <a:t>qualitative</a:t>
          </a:r>
          <a:endParaRPr lang="en-US" sz="1700" kern="1200" dirty="0" smtClean="0"/>
        </a:p>
      </dsp:txBody>
      <dsp:txXfrm>
        <a:off x="3694773" y="3349980"/>
        <a:ext cx="1381192" cy="857579"/>
      </dsp:txXfrm>
    </dsp:sp>
    <dsp:sp modelId="{4F8DA242-FD46-DD41-816F-0663C9FE9BDE}">
      <dsp:nvSpPr>
        <dsp:cNvPr id="0" name=""/>
        <dsp:cNvSpPr/>
      </dsp:nvSpPr>
      <dsp:spPr>
        <a:xfrm>
          <a:off x="5262041" y="3171874"/>
          <a:ext cx="1434554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949ABC-4921-D24E-8101-77ADD1F39A52}">
      <dsp:nvSpPr>
        <dsp:cNvPr id="0" name=""/>
        <dsp:cNvSpPr/>
      </dsp:nvSpPr>
      <dsp:spPr>
        <a:xfrm>
          <a:off x="5421436" y="3323299"/>
          <a:ext cx="1434554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hard to measure</a:t>
          </a:r>
          <a:endParaRPr lang="en-US" sz="1700" kern="1200" dirty="0" smtClean="0"/>
        </a:p>
      </dsp:txBody>
      <dsp:txXfrm>
        <a:off x="5448117" y="3349980"/>
        <a:ext cx="1381192" cy="857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7D388-18B6-4D4E-9C29-FE311E81E73F}">
      <dsp:nvSpPr>
        <dsp:cNvPr id="0" name=""/>
        <dsp:cNvSpPr/>
      </dsp:nvSpPr>
      <dsp:spPr>
        <a:xfrm>
          <a:off x="21394" y="2"/>
          <a:ext cx="1709811" cy="1238994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example: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Predictability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Usability</a:t>
          </a:r>
        </a:p>
      </dsp:txBody>
      <dsp:txXfrm>
        <a:off x="21394" y="2"/>
        <a:ext cx="1709811" cy="1238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50 Min: slides 1-14</a:t>
            </a:r>
          </a:p>
        </p:txBody>
      </p:sp>
      <p:sp>
        <p:nvSpPr>
          <p:cNvPr id="8194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A priority number (integer) is associated with each process</a:t>
            </a:r>
          </a:p>
          <a:p>
            <a:endParaRPr lang="en-US" sz="800" dirty="0" smtClean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The CPU is allocated to the process with the highest priority (smallest integer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 highest priority)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Preemptive</a:t>
            </a:r>
          </a:p>
          <a:p>
            <a:pPr lvl="1"/>
            <a:r>
              <a:rPr lang="en-US" dirty="0" err="1" smtClean="0">
                <a:latin typeface="Helvetica" charset="0"/>
                <a:ea typeface="MS PGothic" charset="0"/>
              </a:rPr>
              <a:t>Nonpreemptive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lvl="1"/>
            <a:endParaRPr lang="en-US" sz="800" dirty="0" smtClean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SJF is priority scheduling where priority is the inverse of predicted next CPU burst time</a:t>
            </a:r>
          </a:p>
          <a:p>
            <a:endParaRPr lang="en-US" sz="800" dirty="0" smtClean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Problem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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Starvation</a:t>
            </a:r>
            <a:r>
              <a:rPr lang="en-US" b="1" dirty="0" smtClean="0"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– low priority processes may never execute</a:t>
            </a:r>
          </a:p>
          <a:p>
            <a:endParaRPr lang="en-US" sz="800" dirty="0" smtClean="0">
              <a:latin typeface="Helvetica" charset="0"/>
              <a:ea typeface="MS PGothic" charset="0"/>
              <a:sym typeface="Symbol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Solution 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Aging</a:t>
            </a:r>
            <a:r>
              <a:rPr lang="en-US" b="1" dirty="0" smtClean="0"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– as time progresses increase the priority of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5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Each process gets a small unit of CPU time (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time</a:t>
            </a:r>
            <a:r>
              <a:rPr lang="en-US" b="1" dirty="0" smtClean="0">
                <a:latin typeface="Helvetica" charset="0"/>
                <a:ea typeface="MS PGothic" charset="0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quantum</a:t>
            </a:r>
            <a:r>
              <a:rPr lang="en-US" b="1" dirty="0" smtClean="0">
                <a:latin typeface="Helvetica" charset="0"/>
                <a:ea typeface="MS PGothic" charset="0"/>
              </a:rPr>
              <a:t> </a:t>
            </a:r>
            <a:r>
              <a:rPr lang="en-US" i="1" dirty="0" smtClean="0">
                <a:latin typeface="Helvetica" charset="0"/>
                <a:ea typeface="MS PGothic" charset="0"/>
              </a:rPr>
              <a:t>q</a:t>
            </a:r>
            <a:r>
              <a:rPr lang="en-US" dirty="0" smtClean="0">
                <a:latin typeface="Helvetica" charset="0"/>
                <a:ea typeface="MS PGothic" charset="0"/>
              </a:rPr>
              <a:t>), usually 10-100 milliseconds.  After this time has elapsed, the process is preempted and added to the end of the ready queue.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If there are </a:t>
            </a:r>
            <a:r>
              <a:rPr lang="en-US" i="1" dirty="0" smtClean="0">
                <a:latin typeface="Helvetica" charset="0"/>
                <a:ea typeface="MS PGothic" charset="0"/>
              </a:rPr>
              <a:t>n</a:t>
            </a:r>
            <a:r>
              <a:rPr lang="en-US" dirty="0" smtClean="0">
                <a:latin typeface="Helvetica" charset="0"/>
                <a:ea typeface="MS PGothic" charset="0"/>
              </a:rPr>
              <a:t> processes in the ready queue and the time quantum is </a:t>
            </a:r>
            <a:r>
              <a:rPr lang="en-US" i="1" dirty="0" smtClean="0">
                <a:latin typeface="Helvetica" charset="0"/>
                <a:ea typeface="MS PGothic" charset="0"/>
              </a:rPr>
              <a:t>q</a:t>
            </a:r>
            <a:r>
              <a:rPr lang="en-US" dirty="0" smtClean="0">
                <a:latin typeface="Helvetica" charset="0"/>
                <a:ea typeface="MS PGothic" charset="0"/>
              </a:rPr>
              <a:t>, then each process gets 1/</a:t>
            </a:r>
            <a:r>
              <a:rPr lang="en-US" i="1" dirty="0" smtClean="0">
                <a:latin typeface="Helvetica" charset="0"/>
                <a:ea typeface="MS PGothic" charset="0"/>
              </a:rPr>
              <a:t>n</a:t>
            </a:r>
            <a:r>
              <a:rPr lang="en-US" dirty="0" smtClean="0">
                <a:latin typeface="Helvetica" charset="0"/>
                <a:ea typeface="MS PGothic" charset="0"/>
              </a:rPr>
              <a:t> of the CPU time in chunks of at most </a:t>
            </a:r>
            <a:r>
              <a:rPr lang="en-US" i="1" dirty="0" smtClean="0">
                <a:latin typeface="Helvetica" charset="0"/>
                <a:ea typeface="MS PGothic" charset="0"/>
              </a:rPr>
              <a:t>q</a:t>
            </a:r>
            <a:r>
              <a:rPr lang="en-US" dirty="0" smtClean="0">
                <a:latin typeface="Helvetica" charset="0"/>
                <a:ea typeface="MS PGothic" charset="0"/>
              </a:rPr>
              <a:t> time units at once.  No process waits more than (</a:t>
            </a:r>
            <a:r>
              <a:rPr lang="en-US" i="1" dirty="0" smtClean="0">
                <a:latin typeface="Helvetica" charset="0"/>
                <a:ea typeface="MS PGothic" charset="0"/>
              </a:rPr>
              <a:t>n</a:t>
            </a:r>
            <a:r>
              <a:rPr lang="en-US" dirty="0" smtClean="0">
                <a:latin typeface="Helvetica" charset="0"/>
                <a:ea typeface="MS PGothic" charset="0"/>
              </a:rPr>
              <a:t>-1)</a:t>
            </a:r>
            <a:r>
              <a:rPr lang="en-US" i="1" dirty="0" smtClean="0">
                <a:latin typeface="Helvetica" charset="0"/>
                <a:ea typeface="MS PGothic" charset="0"/>
              </a:rPr>
              <a:t>q </a:t>
            </a:r>
            <a:r>
              <a:rPr lang="en-US" dirty="0" smtClean="0">
                <a:latin typeface="Helvetica" charset="0"/>
                <a:ea typeface="MS PGothic" charset="0"/>
              </a:rPr>
              <a:t>time units.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Timer interrupts every quantum to schedule next process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Performance</a:t>
            </a:r>
          </a:p>
          <a:p>
            <a:pPr lvl="1"/>
            <a:r>
              <a:rPr lang="en-US" i="1" dirty="0" smtClean="0">
                <a:latin typeface="Helvetica" charset="0"/>
                <a:ea typeface="MS PGothic" charset="0"/>
              </a:rPr>
              <a:t>q</a:t>
            </a:r>
            <a:r>
              <a:rPr lang="en-US" dirty="0" smtClean="0">
                <a:latin typeface="Helvetica" charset="0"/>
                <a:ea typeface="MS PGothic" charset="0"/>
              </a:rPr>
              <a:t> large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 FIFO</a:t>
            </a:r>
          </a:p>
          <a:p>
            <a:pPr lvl="1"/>
            <a:r>
              <a:rPr lang="en-US" i="1" dirty="0" smtClean="0">
                <a:latin typeface="Helvetica" charset="0"/>
                <a:ea typeface="MS PGothic" charset="0"/>
                <a:sym typeface="Symbol" charset="0"/>
              </a:rPr>
              <a:t>q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small  </a:t>
            </a:r>
            <a:r>
              <a:rPr lang="en-US" i="1" dirty="0" smtClean="0">
                <a:latin typeface="Helvetica" charset="0"/>
                <a:ea typeface="MS PGothic" charset="0"/>
                <a:sym typeface="Symbol" charset="0"/>
              </a:rPr>
              <a:t>q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must be large with respect to context switch, otherwise overhead is too high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4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323DC5-07FA-7247-BEE2-5A3FC8D2D900}" type="slidenum">
              <a:rPr lang="en-US">
                <a:latin typeface="Times New Roman" charset="0"/>
              </a:rPr>
              <a:pPr/>
              <a:t>38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aim of processor scheduling is to assign processes to be executed by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processors over time, in a way that meets system objectives, such as response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throughput, and processor efficiency. In many systems, this scheduling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down into three separate functions: long-, medium-, and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scheduling. The names suggest the relative time scales with which these functions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aim of processor scheduling is to assign processes to be executed by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processors over time, in a way that meets system objectives, such as response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throughput, and processor efficiency. In many systems, this scheduling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down into three separate functions: long-, medium-, and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scheduling. The names suggest the relative time scales with which these functions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out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for I/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preempted</a:t>
            </a:r>
          </a:p>
          <a:p>
            <a:pPr marL="228600" indent="-228600">
              <a:buAutoNum type="arabicPeriod" startAt="4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for event (synchronization)</a:t>
            </a:r>
          </a:p>
          <a:p>
            <a:pPr marL="228600" indent="-228600">
              <a:buAutoNum type="arabicPeriod" startAt="4"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aim of processor scheduling is to assign processes to be executed by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processors over time, in a way that meets system objectives, such as response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throughput, and processor efficiency. In many systems, this scheduling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down into three separate functions: long-, medium-, and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scheduling. The names suggest the relative time scales with which these functions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323DC5-07FA-7247-BEE2-5A3FC8D2D900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CA79E92-E9F2-5148-845C-89846B45AC14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See also Exercise 1.</a:t>
            </a:r>
          </a:p>
          <a:p>
            <a:endParaRPr lang="en-US" dirty="0" smtClean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Max </a:t>
            </a:r>
            <a:r>
              <a:rPr lang="en-US" dirty="0" smtClean="0">
                <a:latin typeface="Helvetica" charset="0"/>
                <a:ea typeface="MS PGothic" charset="0"/>
              </a:rPr>
              <a:t>CPU utilization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Max throughput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Min turnaround time 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Min waiting time 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Min response time</a:t>
            </a:r>
          </a:p>
          <a:p>
            <a:endParaRPr lang="en-US" dirty="0" smtClean="0">
              <a:latin typeface="Helvetica" charset="0"/>
              <a:ea typeface="MS PGothic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main objective of short-term scheduling is to allocate processor time in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 way as to optimize one or more aspects of system behavior. Generally, a set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criteria is established against which various scheduling policies may be evaluated.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commonly used criteria can be categorized along two dimensions.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we can make a distinction between user-oriented and system-oriented criteria.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User-oriented criteria relate to the behavior of the system as perceived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individual user or process. An example is response time in an interactive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Response time is the elapsed time between the submission of a request until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response begins to appear as output. This quantity is visible to the user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naturally of interest to the user. We would like a scheduling policy that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“good” service to various users. In the case of response time, a threshold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defined, say two seconds. Then a goal of the scheduling mechanism should be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maximize the number of users who experience an average response time of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seconds or less.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Other criteria are system oriented. That is, the focus is on effective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efficient utilization of the processor. An example is throughput, which is the 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 which processes are completed. This is certainly a worthwhile measure of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performance and one that we would like to maximize. However, it focuses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system performance rather than service provided to the user. Thus, throughput is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concern to a system administrator but not to the user population.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Whereas user-oriented criteria are important on virtually all systems, system-oriented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criteria are generally of minor importance on single-user systems.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single-user system, it probably is not important to achieve high processor utilization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or high throughput as long as the responsiveness of the system to user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is acceptable.</a:t>
            </a:r>
            <a:endParaRPr lang="en-NZ" dirty="0" smtClean="0"/>
          </a:p>
          <a:p>
            <a:endParaRPr lang="en-US" dirty="0" smtClean="0">
              <a:latin typeface="Helvetica" charset="0"/>
              <a:ea typeface="MS PGothic" charset="0"/>
            </a:endParaRPr>
          </a:p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CA79E92-E9F2-5148-845C-89846B45AC14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Max CPU utilization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Max throughput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Min turnaround time 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Min waiting time 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Min response time</a:t>
            </a:r>
          </a:p>
          <a:p>
            <a:endParaRPr lang="en-US" dirty="0" smtClean="0">
              <a:latin typeface="Helvetica" charset="0"/>
              <a:ea typeface="MS PGothic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main objective of short-term scheduling is to allocate processor time in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 way as to optimize one or more aspects of system behavior. Generally, a set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criteria is established against which various scheduling policies may be evaluated.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commonly used criteria can be categorized along two dimensions.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we can make a distinction between user-oriented and system-oriented criteria.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User-oriented criteria relate to the behavior of the system as perceived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individual user or process. An example is response time in an interactive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Response time is the elapsed time between the submission of a request until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response begins to appear as output. This quantity is visible to the user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naturally of interest to the user. We would like a scheduling policy that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“good” service to various users. In the case of response time, a threshold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defined, say two seconds. Then a goal of the scheduling mechanism should be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maximize the number of users who experience an average response time of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seconds or less.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Other criteria are system oriented. That is, the focus is on effective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efficient utilization of the processor. An example is throughput, which is the 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 which processes are completed. This is certainly a worthwhile measure of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performance and one that we would like to maximize. However, it focuses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system performance rather than service provided to the user. Thus, throughput is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concern to a system administrator but not to the user population.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Whereas user-oriented criteria are important on virtually all systems, system-oriented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criteria are generally of minor importance on single-user systems.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single-user system, it probably is not important to achieve high processor utilization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or high throughput as long as the responsiveness of the system to user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is acceptable.</a:t>
            </a:r>
            <a:endParaRPr lang="en-NZ" smtClean="0"/>
          </a:p>
          <a:p>
            <a:endParaRPr lang="en-US" dirty="0" smtClean="0">
              <a:latin typeface="Helvetica" charset="0"/>
              <a:ea typeface="MS PGothic" charset="0"/>
            </a:endParaRPr>
          </a:p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Associate with each process the length of its next CPU burst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 Use these lengths to schedule the process with the shortest time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SJF is optimal – gives minimum average waiting time for a given set of processes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The difficulty is knowing the length of the next CPU request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Could ask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1066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A3D6-8C1B-B547-85DF-557C25BCE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248400"/>
            <a:ext cx="12192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2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2832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250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02D5005-9489-224F-AF47-8B2B33C0EFAF}" type="datetime1">
              <a:rPr lang="en-US" smtClean="0"/>
              <a:t>10/14/15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97012834-41A2-49E3-8762-B14EE3F5CFB1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8227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2" r:id="rId3"/>
    <p:sldLayoutId id="2147484283" r:id="rId4"/>
    <p:sldLayoutId id="21474842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304800" y="533399"/>
            <a:ext cx="8686800" cy="34004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/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CPU </a:t>
            </a:r>
            <a:r>
              <a:rPr lang="en-US" dirty="0" smtClean="0">
                <a:latin typeface="Calibri" charset="0"/>
              </a:rPr>
              <a:t>Scheduling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057400" y="4162425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1371600" y="6324600"/>
            <a:ext cx="640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Slides are adopted </a:t>
            </a:r>
            <a:r>
              <a:rPr lang="en-US" sz="1400" dirty="0" smtClean="0">
                <a:latin typeface="+mn-lt"/>
              </a:rPr>
              <a:t>and </a:t>
            </a:r>
            <a:r>
              <a:rPr lang="en-US" sz="1400" dirty="0" smtClean="0">
                <a:latin typeface="+mn-lt"/>
              </a:rPr>
              <a:t>modified </a:t>
            </a:r>
            <a:r>
              <a:rPr lang="en-US" sz="1400" dirty="0" smtClean="0">
                <a:latin typeface="+mn-lt"/>
              </a:rPr>
              <a:t>from </a:t>
            </a:r>
            <a:r>
              <a:rPr lang="en-US" sz="1400" dirty="0">
                <a:latin typeface="+mn-lt"/>
              </a:rPr>
              <a:t>Drs. </a:t>
            </a:r>
            <a:r>
              <a:rPr lang="en-US" sz="1400" dirty="0" smtClean="0">
                <a:latin typeface="+mn-lt"/>
              </a:rPr>
              <a:t>Stallings, </a:t>
            </a:r>
            <a:r>
              <a:rPr lang="en-US" sz="1400" dirty="0" err="1" smtClean="0">
                <a:latin typeface="+mn-lt"/>
              </a:rPr>
              <a:t>Silberschatz</a:t>
            </a:r>
            <a:r>
              <a:rPr lang="en-US" sz="1400" dirty="0" smtClean="0">
                <a:latin typeface="+mn-lt"/>
              </a:rPr>
              <a:t>, Galvin, and Gagne 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First-Come-First-Served</a:t>
            </a:r>
          </a:p>
        </p:txBody>
      </p:sp>
      <p:sp>
        <p:nvSpPr>
          <p:cNvPr id="71885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2743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2503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5715000" y="4038600"/>
            <a:ext cx="1325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 =  0</a:t>
            </a:r>
          </a:p>
        </p:txBody>
      </p:sp>
      <p:sp>
        <p:nvSpPr>
          <p:cNvPr id="718855" name="Freeform 7"/>
          <p:cNvSpPr>
            <a:spLocks/>
          </p:cNvSpPr>
          <p:nvPr/>
        </p:nvSpPr>
        <p:spPr bwMode="auto">
          <a:xfrm>
            <a:off x="1752600" y="1905000"/>
            <a:ext cx="1524000" cy="1371600"/>
          </a:xfrm>
          <a:custGeom>
            <a:avLst/>
            <a:gdLst>
              <a:gd name="T0" fmla="*/ 0 w 960"/>
              <a:gd name="T1" fmla="*/ 0 h 864"/>
              <a:gd name="T2" fmla="*/ 960 w 960"/>
              <a:gd name="T3" fmla="*/ 0 h 864"/>
              <a:gd name="T4" fmla="*/ 960 w 960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864">
                <a:moveTo>
                  <a:pt x="0" y="0"/>
                </a:moveTo>
                <a:lnTo>
                  <a:pt x="960" y="0"/>
                </a:lnTo>
                <a:lnTo>
                  <a:pt x="960" y="864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2667000" y="2971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35814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350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577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First-Come-First-Served</a:t>
            </a:r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2743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19877" name="Rectangle 5"/>
          <p:cNvSpPr>
            <a:spLocks noChangeArrowheads="1"/>
          </p:cNvSpPr>
          <p:nvPr/>
        </p:nvSpPr>
        <p:spPr bwMode="auto">
          <a:xfrm>
            <a:off x="3886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19878" name="Text Box 6"/>
          <p:cNvSpPr txBox="1">
            <a:spLocks noChangeArrowheads="1"/>
          </p:cNvSpPr>
          <p:nvPr/>
        </p:nvSpPr>
        <p:spPr bwMode="auto">
          <a:xfrm>
            <a:off x="457200" y="4038600"/>
            <a:ext cx="4962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)) = 125+350 = 475</a:t>
            </a:r>
          </a:p>
        </p:txBody>
      </p:sp>
      <p:sp>
        <p:nvSpPr>
          <p:cNvPr id="719879" name="Text Box 7"/>
          <p:cNvSpPr txBox="1">
            <a:spLocks noChangeArrowheads="1"/>
          </p:cNvSpPr>
          <p:nvPr/>
        </p:nvSpPr>
        <p:spPr bwMode="auto">
          <a:xfrm>
            <a:off x="5715000" y="4038600"/>
            <a:ext cx="2695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 = 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 = 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</p:txBody>
      </p:sp>
      <p:sp>
        <p:nvSpPr>
          <p:cNvPr id="719880" name="Freeform 8"/>
          <p:cNvSpPr>
            <a:spLocks/>
          </p:cNvSpPr>
          <p:nvPr/>
        </p:nvSpPr>
        <p:spPr bwMode="auto">
          <a:xfrm>
            <a:off x="1752600" y="2133600"/>
            <a:ext cx="2362200" cy="1143000"/>
          </a:xfrm>
          <a:custGeom>
            <a:avLst/>
            <a:gdLst>
              <a:gd name="T0" fmla="*/ 0 w 960"/>
              <a:gd name="T1" fmla="*/ 0 h 864"/>
              <a:gd name="T2" fmla="*/ 960 w 960"/>
              <a:gd name="T3" fmla="*/ 0 h 864"/>
              <a:gd name="T4" fmla="*/ 960 w 960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864">
                <a:moveTo>
                  <a:pt x="0" y="0"/>
                </a:moveTo>
                <a:lnTo>
                  <a:pt x="960" y="0"/>
                </a:lnTo>
                <a:lnTo>
                  <a:pt x="960" y="864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81" name="Text Box 9"/>
          <p:cNvSpPr txBox="1">
            <a:spLocks noChangeArrowheads="1"/>
          </p:cNvSpPr>
          <p:nvPr/>
        </p:nvSpPr>
        <p:spPr bwMode="auto">
          <a:xfrm>
            <a:off x="41910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475</a:t>
            </a:r>
            <a:endParaRPr lang="en-US"/>
          </a:p>
        </p:txBody>
      </p:sp>
      <p:sp>
        <p:nvSpPr>
          <p:cNvPr id="719882" name="Text Box 10"/>
          <p:cNvSpPr txBox="1">
            <a:spLocks noChangeArrowheads="1"/>
          </p:cNvSpPr>
          <p:nvPr/>
        </p:nvSpPr>
        <p:spPr bwMode="auto">
          <a:xfrm>
            <a:off x="35814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350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07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First-Come-First-Served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0900" name="Rectangle 4"/>
          <p:cNvSpPr>
            <a:spLocks noChangeArrowheads="1"/>
          </p:cNvSpPr>
          <p:nvPr/>
        </p:nvSpPr>
        <p:spPr bwMode="auto">
          <a:xfrm>
            <a:off x="2743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20901" name="Rectangle 5"/>
          <p:cNvSpPr>
            <a:spLocks noChangeArrowheads="1"/>
          </p:cNvSpPr>
          <p:nvPr/>
        </p:nvSpPr>
        <p:spPr bwMode="auto">
          <a:xfrm>
            <a:off x="3886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44196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57200" y="4038600"/>
            <a:ext cx="4962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)) = 125+350 = 475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)) = 475+475 = 950</a:t>
            </a:r>
          </a:p>
        </p:txBody>
      </p:sp>
      <p:sp>
        <p:nvSpPr>
          <p:cNvPr id="720904" name="Text Box 8"/>
          <p:cNvSpPr txBox="1">
            <a:spLocks noChangeArrowheads="1"/>
          </p:cNvSpPr>
          <p:nvPr/>
        </p:nvSpPr>
        <p:spPr bwMode="auto">
          <a:xfrm>
            <a:off x="5715000" y="4038600"/>
            <a:ext cx="2695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 = 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 = 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 = 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475</a:t>
            </a:r>
          </a:p>
        </p:txBody>
      </p:sp>
      <p:sp>
        <p:nvSpPr>
          <p:cNvPr id="720905" name="Freeform 9"/>
          <p:cNvSpPr>
            <a:spLocks/>
          </p:cNvSpPr>
          <p:nvPr/>
        </p:nvSpPr>
        <p:spPr bwMode="auto">
          <a:xfrm>
            <a:off x="1752600" y="2438400"/>
            <a:ext cx="3581400" cy="838200"/>
          </a:xfrm>
          <a:custGeom>
            <a:avLst/>
            <a:gdLst>
              <a:gd name="T0" fmla="*/ 0 w 960"/>
              <a:gd name="T1" fmla="*/ 0 h 864"/>
              <a:gd name="T2" fmla="*/ 960 w 960"/>
              <a:gd name="T3" fmla="*/ 0 h 864"/>
              <a:gd name="T4" fmla="*/ 960 w 960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864">
                <a:moveTo>
                  <a:pt x="0" y="0"/>
                </a:moveTo>
                <a:lnTo>
                  <a:pt x="960" y="0"/>
                </a:lnTo>
                <a:lnTo>
                  <a:pt x="960" y="864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06" name="Text Box 10"/>
          <p:cNvSpPr txBox="1">
            <a:spLocks noChangeArrowheads="1"/>
          </p:cNvSpPr>
          <p:nvPr/>
        </p:nvSpPr>
        <p:spPr bwMode="auto">
          <a:xfrm>
            <a:off x="41910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475</a:t>
            </a:r>
            <a:endParaRPr lang="en-US"/>
          </a:p>
        </p:txBody>
      </p:sp>
      <p:sp>
        <p:nvSpPr>
          <p:cNvPr id="720907" name="Text Box 11"/>
          <p:cNvSpPr txBox="1">
            <a:spLocks noChangeArrowheads="1"/>
          </p:cNvSpPr>
          <p:nvPr/>
        </p:nvSpPr>
        <p:spPr bwMode="auto">
          <a:xfrm>
            <a:off x="58674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950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56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First-Come-First-Served</a:t>
            </a:r>
          </a:p>
        </p:txBody>
      </p:sp>
      <p:sp>
        <p:nvSpPr>
          <p:cNvPr id="721923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2743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21925" name="Rectangle 5"/>
          <p:cNvSpPr>
            <a:spLocks noChangeArrowheads="1"/>
          </p:cNvSpPr>
          <p:nvPr/>
        </p:nvSpPr>
        <p:spPr bwMode="auto">
          <a:xfrm>
            <a:off x="3886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21926" name="Rectangle 6"/>
          <p:cNvSpPr>
            <a:spLocks noChangeArrowheads="1"/>
          </p:cNvSpPr>
          <p:nvPr/>
        </p:nvSpPr>
        <p:spPr bwMode="auto">
          <a:xfrm>
            <a:off x="44196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21927" name="Rectangle 7"/>
          <p:cNvSpPr>
            <a:spLocks noChangeArrowheads="1"/>
          </p:cNvSpPr>
          <p:nvPr/>
        </p:nvSpPr>
        <p:spPr bwMode="auto">
          <a:xfrm>
            <a:off x="617220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21928" name="Text Box 8"/>
          <p:cNvSpPr txBox="1">
            <a:spLocks noChangeArrowheads="1"/>
          </p:cNvSpPr>
          <p:nvPr/>
        </p:nvSpPr>
        <p:spPr bwMode="auto">
          <a:xfrm>
            <a:off x="457200" y="4038600"/>
            <a:ext cx="50895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)) = 125+350 = 475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)) = 475+475 = 950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)) = 250+950 = 1200</a:t>
            </a:r>
          </a:p>
        </p:txBody>
      </p:sp>
      <p:sp>
        <p:nvSpPr>
          <p:cNvPr id="721929" name="Text Box 9"/>
          <p:cNvSpPr txBox="1">
            <a:spLocks noChangeArrowheads="1"/>
          </p:cNvSpPr>
          <p:nvPr/>
        </p:nvSpPr>
        <p:spPr bwMode="auto">
          <a:xfrm>
            <a:off x="5991225" y="4038600"/>
            <a:ext cx="2695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0</a:t>
            </a:r>
            <a:r>
              <a:rPr lang="en-US" sz="2000" dirty="0"/>
              <a:t>)  =  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1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 = 350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2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 = 475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3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2</a:t>
            </a:r>
            <a:r>
              <a:rPr lang="en-US" sz="2000" dirty="0"/>
              <a:t>) = 950</a:t>
            </a:r>
          </a:p>
        </p:txBody>
      </p:sp>
      <p:sp>
        <p:nvSpPr>
          <p:cNvPr id="721930" name="Freeform 10"/>
          <p:cNvSpPr>
            <a:spLocks/>
          </p:cNvSpPr>
          <p:nvPr/>
        </p:nvSpPr>
        <p:spPr bwMode="auto">
          <a:xfrm>
            <a:off x="1752600" y="2743200"/>
            <a:ext cx="4800600" cy="533400"/>
          </a:xfrm>
          <a:custGeom>
            <a:avLst/>
            <a:gdLst>
              <a:gd name="T0" fmla="*/ 0 w 960"/>
              <a:gd name="T1" fmla="*/ 0 h 864"/>
              <a:gd name="T2" fmla="*/ 960 w 960"/>
              <a:gd name="T3" fmla="*/ 0 h 864"/>
              <a:gd name="T4" fmla="*/ 960 w 960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864">
                <a:moveTo>
                  <a:pt x="0" y="0"/>
                </a:moveTo>
                <a:lnTo>
                  <a:pt x="960" y="0"/>
                </a:lnTo>
                <a:lnTo>
                  <a:pt x="960" y="864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931" name="Text Box 11"/>
          <p:cNvSpPr txBox="1">
            <a:spLocks noChangeArrowheads="1"/>
          </p:cNvSpPr>
          <p:nvPr/>
        </p:nvSpPr>
        <p:spPr bwMode="auto">
          <a:xfrm>
            <a:off x="6629400" y="2971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1200</a:t>
            </a:r>
            <a:endParaRPr lang="en-US"/>
          </a:p>
        </p:txBody>
      </p:sp>
      <p:sp>
        <p:nvSpPr>
          <p:cNvPr id="721932" name="Text Box 12"/>
          <p:cNvSpPr txBox="1">
            <a:spLocks noChangeArrowheads="1"/>
          </p:cNvSpPr>
          <p:nvPr/>
        </p:nvSpPr>
        <p:spPr bwMode="auto">
          <a:xfrm>
            <a:off x="58674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950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07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First-Come-First-Served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2743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22949" name="Rectangle 5"/>
          <p:cNvSpPr>
            <a:spLocks noChangeArrowheads="1"/>
          </p:cNvSpPr>
          <p:nvPr/>
        </p:nvSpPr>
        <p:spPr bwMode="auto">
          <a:xfrm>
            <a:off x="3886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22950" name="Rectangle 6"/>
          <p:cNvSpPr>
            <a:spLocks noChangeArrowheads="1"/>
          </p:cNvSpPr>
          <p:nvPr/>
        </p:nvSpPr>
        <p:spPr bwMode="auto">
          <a:xfrm>
            <a:off x="44196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22951" name="Rectangle 7"/>
          <p:cNvSpPr>
            <a:spLocks noChangeArrowheads="1"/>
          </p:cNvSpPr>
          <p:nvPr/>
        </p:nvSpPr>
        <p:spPr bwMode="auto">
          <a:xfrm>
            <a:off x="617220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701040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22953" name="Text Box 9"/>
          <p:cNvSpPr txBox="1">
            <a:spLocks noChangeArrowheads="1"/>
          </p:cNvSpPr>
          <p:nvPr/>
        </p:nvSpPr>
        <p:spPr bwMode="auto">
          <a:xfrm>
            <a:off x="457200" y="4038600"/>
            <a:ext cx="50895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)) = 125+350 = 475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)) = 475+475 = 950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)) = 250+950 = 1200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)) = 75+1200 = 1275</a:t>
            </a:r>
          </a:p>
        </p:txBody>
      </p:sp>
      <p:sp>
        <p:nvSpPr>
          <p:cNvPr id="722954" name="Text Box 10"/>
          <p:cNvSpPr txBox="1">
            <a:spLocks noChangeArrowheads="1"/>
          </p:cNvSpPr>
          <p:nvPr/>
        </p:nvSpPr>
        <p:spPr bwMode="auto">
          <a:xfrm>
            <a:off x="5940425" y="4038600"/>
            <a:ext cx="28225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0</a:t>
            </a:r>
            <a:r>
              <a:rPr lang="en-US" sz="2000" dirty="0"/>
              <a:t>)  =  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1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 = 350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2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 = 475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3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2</a:t>
            </a:r>
            <a:r>
              <a:rPr lang="en-US" sz="2000" dirty="0"/>
              <a:t>) = 950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4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 = 1200</a:t>
            </a:r>
          </a:p>
        </p:txBody>
      </p:sp>
      <p:sp>
        <p:nvSpPr>
          <p:cNvPr id="722955" name="Freeform 11"/>
          <p:cNvSpPr>
            <a:spLocks/>
          </p:cNvSpPr>
          <p:nvPr/>
        </p:nvSpPr>
        <p:spPr bwMode="auto">
          <a:xfrm>
            <a:off x="1752600" y="3048000"/>
            <a:ext cx="5486400" cy="228600"/>
          </a:xfrm>
          <a:custGeom>
            <a:avLst/>
            <a:gdLst>
              <a:gd name="T0" fmla="*/ 0 w 960"/>
              <a:gd name="T1" fmla="*/ 0 h 864"/>
              <a:gd name="T2" fmla="*/ 960 w 960"/>
              <a:gd name="T3" fmla="*/ 0 h 864"/>
              <a:gd name="T4" fmla="*/ 960 w 960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864">
                <a:moveTo>
                  <a:pt x="0" y="0"/>
                </a:moveTo>
                <a:lnTo>
                  <a:pt x="960" y="0"/>
                </a:lnTo>
                <a:lnTo>
                  <a:pt x="960" y="864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956" name="Text Box 12"/>
          <p:cNvSpPr txBox="1">
            <a:spLocks noChangeArrowheads="1"/>
          </p:cNvSpPr>
          <p:nvPr/>
        </p:nvSpPr>
        <p:spPr bwMode="auto">
          <a:xfrm>
            <a:off x="6629400" y="2971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1200</a:t>
            </a:r>
            <a:endParaRPr lang="en-US"/>
          </a:p>
        </p:txBody>
      </p:sp>
      <p:sp>
        <p:nvSpPr>
          <p:cNvPr id="722957" name="Text Box 13"/>
          <p:cNvSpPr txBox="1">
            <a:spLocks noChangeArrowheads="1"/>
          </p:cNvSpPr>
          <p:nvPr/>
        </p:nvSpPr>
        <p:spPr bwMode="auto">
          <a:xfrm>
            <a:off x="7239000" y="2971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1275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54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1837"/>
            <a:ext cx="7696200" cy="411163"/>
          </a:xfrm>
        </p:spPr>
        <p:txBody>
          <a:bodyPr/>
          <a:lstStyle/>
          <a:p>
            <a:r>
              <a:rPr lang="en-US" dirty="0">
                <a:latin typeface="+mj-lt"/>
              </a:rPr>
              <a:t>FCFS Average Wait Time</a:t>
            </a: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685800" y="2041525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3972" name="Rectangle 4"/>
          <p:cNvSpPr>
            <a:spLocks noChangeArrowheads="1"/>
          </p:cNvSpPr>
          <p:nvPr/>
        </p:nvSpPr>
        <p:spPr bwMode="auto">
          <a:xfrm>
            <a:off x="2743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23973" name="Rectangle 5"/>
          <p:cNvSpPr>
            <a:spLocks noChangeArrowheads="1"/>
          </p:cNvSpPr>
          <p:nvPr/>
        </p:nvSpPr>
        <p:spPr bwMode="auto">
          <a:xfrm>
            <a:off x="3886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44196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23975" name="Rectangle 7"/>
          <p:cNvSpPr>
            <a:spLocks noChangeArrowheads="1"/>
          </p:cNvSpPr>
          <p:nvPr/>
        </p:nvSpPr>
        <p:spPr bwMode="auto">
          <a:xfrm>
            <a:off x="617220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23976" name="Rectangle 8"/>
          <p:cNvSpPr>
            <a:spLocks noChangeArrowheads="1"/>
          </p:cNvSpPr>
          <p:nvPr/>
        </p:nvSpPr>
        <p:spPr bwMode="auto">
          <a:xfrm>
            <a:off x="701040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457200" y="4038600"/>
            <a:ext cx="50895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)) = 125+350 = 475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)) = 475+475 = 950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)) = 250+950 = 1200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)) = 75+1200 = 1275</a:t>
            </a: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5943600" y="4038600"/>
            <a:ext cx="28225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0</a:t>
            </a:r>
            <a:r>
              <a:rPr lang="en-US" sz="2000" dirty="0"/>
              <a:t>)  = 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1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 = 350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2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 = 475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3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2</a:t>
            </a:r>
            <a:r>
              <a:rPr lang="en-US" sz="2000" dirty="0"/>
              <a:t>) = 950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4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 = 1200</a:t>
            </a: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2514600" y="5867400"/>
            <a:ext cx="5272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>
                <a:solidFill>
                  <a:srgbClr val="FF0000"/>
                </a:solidFill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</a:rPr>
              <a:t>avg</a:t>
            </a:r>
            <a:r>
              <a:rPr lang="en-US" sz="2000" dirty="0">
                <a:solidFill>
                  <a:srgbClr val="FF0000"/>
                </a:solidFill>
              </a:rPr>
              <a:t> = (0+350+475+950+1200)/5 = 2974/5 = 595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7239000" y="2971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1275</a:t>
            </a:r>
            <a:endParaRPr lang="en-US"/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6705600" y="2971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1200</a:t>
            </a:r>
            <a:endParaRPr lang="en-US"/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58674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900</a:t>
            </a:r>
            <a:endParaRPr lang="en-US"/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41148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475</a:t>
            </a:r>
            <a:endParaRPr lang="en-US"/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35052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350</a:t>
            </a:r>
            <a:endParaRPr lang="en-US"/>
          </a:p>
        </p:txBody>
      </p:sp>
      <p:sp>
        <p:nvSpPr>
          <p:cNvPr id="723985" name="Text Box 17"/>
          <p:cNvSpPr txBox="1">
            <a:spLocks noChangeArrowheads="1"/>
          </p:cNvSpPr>
          <p:nvPr/>
        </p:nvSpPr>
        <p:spPr bwMode="auto">
          <a:xfrm>
            <a:off x="2590800" y="2971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4800600" y="1676400"/>
            <a:ext cx="3506088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buFont typeface="Arial"/>
              <a:buChar char="•"/>
            </a:pPr>
            <a:r>
              <a:rPr lang="en-US" sz="2400" i="1" u="sng" dirty="0">
                <a:latin typeface="+mj-lt"/>
              </a:rPr>
              <a:t>Easy to implement</a:t>
            </a:r>
          </a:p>
          <a:p>
            <a:pPr marL="285750" indent="-28575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Ignores service time, </a:t>
            </a:r>
            <a:r>
              <a:rPr lang="en-US" sz="2400" dirty="0" err="1">
                <a:latin typeface="+mj-lt"/>
              </a:rPr>
              <a:t>etc</a:t>
            </a:r>
            <a:endParaRPr lang="en-US" sz="2400" dirty="0">
              <a:latin typeface="+mj-lt"/>
            </a:endParaRPr>
          </a:p>
          <a:p>
            <a:pPr marL="285750" indent="-28575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Not a great performer</a:t>
            </a:r>
          </a:p>
        </p:txBody>
      </p:sp>
      <p:sp>
        <p:nvSpPr>
          <p:cNvPr id="723987" name="Text Box 19"/>
          <p:cNvSpPr txBox="1">
            <a:spLocks noChangeArrowheads="1"/>
          </p:cNvSpPr>
          <p:nvPr/>
        </p:nvSpPr>
        <p:spPr bwMode="auto">
          <a:xfrm>
            <a:off x="2133600" y="1752600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Q5: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Pros </a:t>
            </a:r>
            <a:r>
              <a:rPr lang="en-US" sz="2400" dirty="0">
                <a:solidFill>
                  <a:srgbClr val="0000FF"/>
                </a:solidFill>
                <a:latin typeface="+mj-lt"/>
              </a:rPr>
              <a:t>and Cons</a:t>
            </a:r>
          </a:p>
        </p:txBody>
      </p:sp>
      <p:sp>
        <p:nvSpPr>
          <p:cNvPr id="723989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184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TRand_avg</a:t>
            </a:r>
            <a:r>
              <a:rPr lang="en-US" sz="2000">
                <a:solidFill>
                  <a:srgbClr val="FF0000"/>
                </a:solidFill>
              </a:rPr>
              <a:t> = 850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784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6" grpId="0"/>
      <p:bldP spid="7239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ChangeArrowheads="1"/>
          </p:cNvSpPr>
          <p:nvPr/>
        </p:nvSpPr>
        <p:spPr bwMode="auto">
          <a:xfrm>
            <a:off x="679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Ex3: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 Shortest </a:t>
            </a:r>
            <a:r>
              <a:rPr lang="en-US" sz="4400" dirty="0">
                <a:solidFill>
                  <a:srgbClr val="0000FF"/>
                </a:solidFill>
                <a:latin typeface="+mj-lt"/>
              </a:rPr>
              <a:t>Job Next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67945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/>
              <a:t>i</a:t>
            </a:r>
            <a:r>
              <a:rPr lang="en-US" sz="2000" dirty="0"/>
              <a:t>   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 eaLnBrk="0" hangingPunct="0"/>
            <a:r>
              <a:rPr lang="en-US" sz="2000" dirty="0"/>
              <a:t>0    350</a:t>
            </a:r>
          </a:p>
          <a:p>
            <a:pPr eaLnBrk="0" hangingPunct="0"/>
            <a:r>
              <a:rPr lang="en-US" sz="2000" dirty="0"/>
              <a:t>1    125</a:t>
            </a:r>
          </a:p>
          <a:p>
            <a:pPr eaLnBrk="0" hangingPunct="0"/>
            <a:r>
              <a:rPr lang="en-US" sz="2000" dirty="0"/>
              <a:t>2    475</a:t>
            </a:r>
          </a:p>
          <a:p>
            <a:pPr eaLnBrk="0" hangingPunct="0"/>
            <a:r>
              <a:rPr lang="en-US" sz="2000" dirty="0"/>
              <a:t>3    250</a:t>
            </a:r>
          </a:p>
          <a:p>
            <a:pPr eaLnBrk="0" hangingPunct="0"/>
            <a:r>
              <a:rPr lang="en-US" sz="2000" dirty="0"/>
              <a:t>4      75</a:t>
            </a:r>
            <a:endParaRPr lang="en-US" dirty="0"/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273685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222250" y="4044950"/>
            <a:ext cx="23764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75</a:t>
            </a: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7558088" y="4038600"/>
            <a:ext cx="11985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0</a:t>
            </a: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2889250" y="2971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75</a:t>
            </a:r>
            <a:endParaRPr lang="en-US"/>
          </a:p>
        </p:txBody>
      </p:sp>
      <p:sp>
        <p:nvSpPr>
          <p:cNvPr id="726024" name="Text Box 8"/>
          <p:cNvSpPr txBox="1">
            <a:spLocks noChangeArrowheads="1"/>
          </p:cNvSpPr>
          <p:nvPr/>
        </p:nvSpPr>
        <p:spPr bwMode="auto">
          <a:xfrm>
            <a:off x="2584450" y="2971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26025" name="Freeform 9"/>
          <p:cNvSpPr>
            <a:spLocks/>
          </p:cNvSpPr>
          <p:nvPr/>
        </p:nvSpPr>
        <p:spPr bwMode="auto">
          <a:xfrm>
            <a:off x="1752600" y="3048000"/>
            <a:ext cx="1143000" cy="228600"/>
          </a:xfrm>
          <a:custGeom>
            <a:avLst/>
            <a:gdLst>
              <a:gd name="T0" fmla="*/ 0 w 2976"/>
              <a:gd name="T1" fmla="*/ 0 h 528"/>
              <a:gd name="T2" fmla="*/ 2976 w 2976"/>
              <a:gd name="T3" fmla="*/ 0 h 528"/>
              <a:gd name="T4" fmla="*/ 2976 w 297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528">
                <a:moveTo>
                  <a:pt x="0" y="0"/>
                </a:moveTo>
                <a:lnTo>
                  <a:pt x="2976" y="0"/>
                </a:lnTo>
                <a:lnTo>
                  <a:pt x="2976" y="52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95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ChangeArrowheads="1"/>
          </p:cNvSpPr>
          <p:nvPr/>
        </p:nvSpPr>
        <p:spPr bwMode="auto">
          <a:xfrm>
            <a:off x="679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rgbClr val="0000FF"/>
                </a:solidFill>
                <a:latin typeface="+mj-lt"/>
              </a:rPr>
              <a:t>Shortest Job Next</a:t>
            </a: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67945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311785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27045" name="Rectangle 5"/>
          <p:cNvSpPr>
            <a:spLocks noChangeArrowheads="1"/>
          </p:cNvSpPr>
          <p:nvPr/>
        </p:nvSpPr>
        <p:spPr bwMode="auto">
          <a:xfrm>
            <a:off x="273685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222250" y="4044950"/>
            <a:ext cx="41830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125+75 = 200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75</a:t>
            </a:r>
          </a:p>
        </p:txBody>
      </p:sp>
      <p:sp>
        <p:nvSpPr>
          <p:cNvPr id="727047" name="Text Box 7"/>
          <p:cNvSpPr txBox="1">
            <a:spLocks noChangeArrowheads="1"/>
          </p:cNvSpPr>
          <p:nvPr/>
        </p:nvSpPr>
        <p:spPr bwMode="auto">
          <a:xfrm>
            <a:off x="7558088" y="4038600"/>
            <a:ext cx="13255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75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0</a:t>
            </a:r>
          </a:p>
        </p:txBody>
      </p:sp>
      <p:sp>
        <p:nvSpPr>
          <p:cNvPr id="727048" name="Text Box 8"/>
          <p:cNvSpPr txBox="1">
            <a:spLocks noChangeArrowheads="1"/>
          </p:cNvSpPr>
          <p:nvPr/>
        </p:nvSpPr>
        <p:spPr bwMode="auto">
          <a:xfrm>
            <a:off x="342265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27049" name="Text Box 9"/>
          <p:cNvSpPr txBox="1">
            <a:spLocks noChangeArrowheads="1"/>
          </p:cNvSpPr>
          <p:nvPr/>
        </p:nvSpPr>
        <p:spPr bwMode="auto">
          <a:xfrm>
            <a:off x="2889250" y="2971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75</a:t>
            </a:r>
            <a:endParaRPr lang="en-US"/>
          </a:p>
        </p:txBody>
      </p:sp>
      <p:sp>
        <p:nvSpPr>
          <p:cNvPr id="727050" name="Text Box 10"/>
          <p:cNvSpPr txBox="1">
            <a:spLocks noChangeArrowheads="1"/>
          </p:cNvSpPr>
          <p:nvPr/>
        </p:nvSpPr>
        <p:spPr bwMode="auto">
          <a:xfrm>
            <a:off x="2584450" y="2971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27051" name="Freeform 11"/>
          <p:cNvSpPr>
            <a:spLocks/>
          </p:cNvSpPr>
          <p:nvPr/>
        </p:nvSpPr>
        <p:spPr bwMode="auto">
          <a:xfrm>
            <a:off x="1752600" y="2209800"/>
            <a:ext cx="1600200" cy="1066800"/>
          </a:xfrm>
          <a:custGeom>
            <a:avLst/>
            <a:gdLst>
              <a:gd name="T0" fmla="*/ 0 w 2976"/>
              <a:gd name="T1" fmla="*/ 0 h 528"/>
              <a:gd name="T2" fmla="*/ 2976 w 2976"/>
              <a:gd name="T3" fmla="*/ 0 h 528"/>
              <a:gd name="T4" fmla="*/ 2976 w 297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528">
                <a:moveTo>
                  <a:pt x="0" y="0"/>
                </a:moveTo>
                <a:lnTo>
                  <a:pt x="2976" y="0"/>
                </a:lnTo>
                <a:lnTo>
                  <a:pt x="2976" y="52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69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ChangeArrowheads="1"/>
          </p:cNvSpPr>
          <p:nvPr/>
        </p:nvSpPr>
        <p:spPr bwMode="auto">
          <a:xfrm>
            <a:off x="679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Shortest Job Next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67945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311785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365125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28070" name="Rectangle 6"/>
          <p:cNvSpPr>
            <a:spLocks noChangeArrowheads="1"/>
          </p:cNvSpPr>
          <p:nvPr/>
        </p:nvSpPr>
        <p:spPr bwMode="auto">
          <a:xfrm>
            <a:off x="273685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28071" name="Text Box 7"/>
          <p:cNvSpPr txBox="1">
            <a:spLocks noChangeArrowheads="1"/>
          </p:cNvSpPr>
          <p:nvPr/>
        </p:nvSpPr>
        <p:spPr bwMode="auto">
          <a:xfrm>
            <a:off x="222250" y="4044950"/>
            <a:ext cx="53387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125+75 = 200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250+125+75 = 450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75</a:t>
            </a:r>
          </a:p>
        </p:txBody>
      </p:sp>
      <p:sp>
        <p:nvSpPr>
          <p:cNvPr id="728072" name="Text Box 8"/>
          <p:cNvSpPr txBox="1">
            <a:spLocks noChangeArrowheads="1"/>
          </p:cNvSpPr>
          <p:nvPr/>
        </p:nvSpPr>
        <p:spPr bwMode="auto">
          <a:xfrm>
            <a:off x="7558088" y="4038600"/>
            <a:ext cx="14525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75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200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0</a:t>
            </a:r>
          </a:p>
        </p:txBody>
      </p:sp>
      <p:sp>
        <p:nvSpPr>
          <p:cNvPr id="728073" name="Text Box 9"/>
          <p:cNvSpPr txBox="1">
            <a:spLocks noChangeArrowheads="1"/>
          </p:cNvSpPr>
          <p:nvPr/>
        </p:nvSpPr>
        <p:spPr bwMode="auto">
          <a:xfrm>
            <a:off x="426085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450</a:t>
            </a:r>
            <a:endParaRPr lang="en-US"/>
          </a:p>
        </p:txBody>
      </p:sp>
      <p:sp>
        <p:nvSpPr>
          <p:cNvPr id="728074" name="Text Box 10"/>
          <p:cNvSpPr txBox="1">
            <a:spLocks noChangeArrowheads="1"/>
          </p:cNvSpPr>
          <p:nvPr/>
        </p:nvSpPr>
        <p:spPr bwMode="auto">
          <a:xfrm>
            <a:off x="342265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28075" name="Text Box 11"/>
          <p:cNvSpPr txBox="1">
            <a:spLocks noChangeArrowheads="1"/>
          </p:cNvSpPr>
          <p:nvPr/>
        </p:nvSpPr>
        <p:spPr bwMode="auto">
          <a:xfrm>
            <a:off x="2889250" y="2971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75</a:t>
            </a:r>
            <a:endParaRPr lang="en-US"/>
          </a:p>
        </p:txBody>
      </p:sp>
      <p:sp>
        <p:nvSpPr>
          <p:cNvPr id="728076" name="Text Box 12"/>
          <p:cNvSpPr txBox="1">
            <a:spLocks noChangeArrowheads="1"/>
          </p:cNvSpPr>
          <p:nvPr/>
        </p:nvSpPr>
        <p:spPr bwMode="auto">
          <a:xfrm>
            <a:off x="2584450" y="2971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28077" name="Freeform 13"/>
          <p:cNvSpPr>
            <a:spLocks/>
          </p:cNvSpPr>
          <p:nvPr/>
        </p:nvSpPr>
        <p:spPr bwMode="auto">
          <a:xfrm>
            <a:off x="1752600" y="2743200"/>
            <a:ext cx="2286000" cy="533400"/>
          </a:xfrm>
          <a:custGeom>
            <a:avLst/>
            <a:gdLst>
              <a:gd name="T0" fmla="*/ 0 w 2976"/>
              <a:gd name="T1" fmla="*/ 0 h 528"/>
              <a:gd name="T2" fmla="*/ 2976 w 2976"/>
              <a:gd name="T3" fmla="*/ 0 h 528"/>
              <a:gd name="T4" fmla="*/ 2976 w 297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528">
                <a:moveTo>
                  <a:pt x="0" y="0"/>
                </a:moveTo>
                <a:lnTo>
                  <a:pt x="2976" y="0"/>
                </a:lnTo>
                <a:lnTo>
                  <a:pt x="2976" y="52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19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ChangeArrowheads="1"/>
          </p:cNvSpPr>
          <p:nvPr/>
        </p:nvSpPr>
        <p:spPr bwMode="auto">
          <a:xfrm>
            <a:off x="679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Shortest Job Next</a:t>
            </a:r>
          </a:p>
        </p:txBody>
      </p:sp>
      <p:sp>
        <p:nvSpPr>
          <p:cNvPr id="729091" name="Text Box 3"/>
          <p:cNvSpPr txBox="1">
            <a:spLocks noChangeArrowheads="1"/>
          </p:cNvSpPr>
          <p:nvPr/>
        </p:nvSpPr>
        <p:spPr bwMode="auto">
          <a:xfrm>
            <a:off x="67945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448945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29093" name="Rectangle 5"/>
          <p:cNvSpPr>
            <a:spLocks noChangeArrowheads="1"/>
          </p:cNvSpPr>
          <p:nvPr/>
        </p:nvSpPr>
        <p:spPr bwMode="auto">
          <a:xfrm>
            <a:off x="311785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365125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273685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29096" name="Text Box 8"/>
          <p:cNvSpPr txBox="1">
            <a:spLocks noChangeArrowheads="1"/>
          </p:cNvSpPr>
          <p:nvPr/>
        </p:nvSpPr>
        <p:spPr bwMode="auto">
          <a:xfrm>
            <a:off x="222250" y="4038600"/>
            <a:ext cx="64944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350+250+125+75 = 800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125+75 = 200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250+125+75 = 450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75</a:t>
            </a:r>
          </a:p>
        </p:txBody>
      </p:sp>
      <p:sp>
        <p:nvSpPr>
          <p:cNvPr id="729097" name="Text Box 9"/>
          <p:cNvSpPr txBox="1">
            <a:spLocks noChangeArrowheads="1"/>
          </p:cNvSpPr>
          <p:nvPr/>
        </p:nvSpPr>
        <p:spPr bwMode="auto">
          <a:xfrm>
            <a:off x="7558088" y="4038600"/>
            <a:ext cx="14525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450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75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200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0</a:t>
            </a:r>
          </a:p>
        </p:txBody>
      </p:sp>
      <p:sp>
        <p:nvSpPr>
          <p:cNvPr id="729098" name="Text Box 10"/>
          <p:cNvSpPr txBox="1">
            <a:spLocks noChangeArrowheads="1"/>
          </p:cNvSpPr>
          <p:nvPr/>
        </p:nvSpPr>
        <p:spPr bwMode="auto">
          <a:xfrm>
            <a:off x="532765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800</a:t>
            </a:r>
            <a:endParaRPr lang="en-US"/>
          </a:p>
        </p:txBody>
      </p:sp>
      <p:sp>
        <p:nvSpPr>
          <p:cNvPr id="729099" name="Text Box 11"/>
          <p:cNvSpPr txBox="1">
            <a:spLocks noChangeArrowheads="1"/>
          </p:cNvSpPr>
          <p:nvPr/>
        </p:nvSpPr>
        <p:spPr bwMode="auto">
          <a:xfrm>
            <a:off x="426085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450</a:t>
            </a:r>
            <a:endParaRPr lang="en-US"/>
          </a:p>
        </p:txBody>
      </p:sp>
      <p:sp>
        <p:nvSpPr>
          <p:cNvPr id="729100" name="Text Box 12"/>
          <p:cNvSpPr txBox="1">
            <a:spLocks noChangeArrowheads="1"/>
          </p:cNvSpPr>
          <p:nvPr/>
        </p:nvSpPr>
        <p:spPr bwMode="auto">
          <a:xfrm>
            <a:off x="342265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29101" name="Text Box 13"/>
          <p:cNvSpPr txBox="1">
            <a:spLocks noChangeArrowheads="1"/>
          </p:cNvSpPr>
          <p:nvPr/>
        </p:nvSpPr>
        <p:spPr bwMode="auto">
          <a:xfrm>
            <a:off x="2889250" y="2971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75</a:t>
            </a:r>
            <a:endParaRPr lang="en-US"/>
          </a:p>
        </p:txBody>
      </p:sp>
      <p:sp>
        <p:nvSpPr>
          <p:cNvPr id="729102" name="Text Box 14"/>
          <p:cNvSpPr txBox="1">
            <a:spLocks noChangeArrowheads="1"/>
          </p:cNvSpPr>
          <p:nvPr/>
        </p:nvSpPr>
        <p:spPr bwMode="auto">
          <a:xfrm>
            <a:off x="2584450" y="2971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29103" name="Freeform 15"/>
          <p:cNvSpPr>
            <a:spLocks/>
          </p:cNvSpPr>
          <p:nvPr/>
        </p:nvSpPr>
        <p:spPr bwMode="auto">
          <a:xfrm>
            <a:off x="1752600" y="1905000"/>
            <a:ext cx="3200400" cy="1371600"/>
          </a:xfrm>
          <a:custGeom>
            <a:avLst/>
            <a:gdLst>
              <a:gd name="T0" fmla="*/ 0 w 2976"/>
              <a:gd name="T1" fmla="*/ 0 h 528"/>
              <a:gd name="T2" fmla="*/ 2976 w 2976"/>
              <a:gd name="T3" fmla="*/ 0 h 528"/>
              <a:gd name="T4" fmla="*/ 2976 w 297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528">
                <a:moveTo>
                  <a:pt x="0" y="0"/>
                </a:moveTo>
                <a:lnTo>
                  <a:pt x="2976" y="0"/>
                </a:lnTo>
                <a:lnTo>
                  <a:pt x="2976" y="52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36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1"/>
            <a:ext cx="7824788" cy="1066800"/>
          </a:xfrm>
        </p:spPr>
        <p:txBody>
          <a:bodyPr/>
          <a:lstStyle/>
          <a:p>
            <a:r>
              <a:rPr lang="en-NZ" dirty="0" smtClean="0">
                <a:solidFill>
                  <a:srgbClr val="FF0000"/>
                </a:solidFill>
                <a:latin typeface="+mj-lt"/>
              </a:rPr>
              <a:t>Ex1:</a:t>
            </a:r>
            <a:r>
              <a:rPr lang="en-NZ" dirty="0" smtClean="0">
                <a:latin typeface="+mj-lt"/>
              </a:rPr>
              <a:t> Processor </a:t>
            </a:r>
            <a:r>
              <a:rPr lang="en-NZ" dirty="0">
                <a:latin typeface="+mj-lt"/>
              </a:rPr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7848600" cy="38861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Goal: to assign processes to be executed by the processor in a way that meets system objectives, </a:t>
            </a:r>
            <a:r>
              <a:rPr lang="en-NZ" sz="2800" dirty="0" smtClean="0">
                <a:solidFill>
                  <a:srgbClr val="FF0000"/>
                </a:solidFill>
              </a:rPr>
              <a:t>such as?</a:t>
            </a:r>
            <a:r>
              <a:rPr lang="en-NZ" sz="2800" dirty="0" smtClean="0"/>
              <a:t> </a:t>
            </a:r>
          </a:p>
          <a:p>
            <a:endParaRPr lang="en-NZ" sz="2800" dirty="0" smtClean="0"/>
          </a:p>
          <a:p>
            <a:endParaRPr lang="en-NZ" sz="2800" dirty="0" smtClean="0"/>
          </a:p>
          <a:p>
            <a:r>
              <a:rPr lang="en-NZ" sz="2800" dirty="0" smtClean="0"/>
              <a:t>Broken down into three separate functions: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945644"/>
              </p:ext>
            </p:extLst>
          </p:nvPr>
        </p:nvGraphicFramePr>
        <p:xfrm>
          <a:off x="1447800" y="3124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9718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latin typeface="+mn-lt"/>
              </a:rPr>
              <a:t>Response </a:t>
            </a:r>
            <a:r>
              <a:rPr lang="en-NZ" sz="2400" dirty="0">
                <a:latin typeface="+mn-lt"/>
              </a:rPr>
              <a:t>time, throughput, and processor </a:t>
            </a:r>
            <a:r>
              <a:rPr lang="en-NZ" sz="2400" dirty="0" smtClean="0">
                <a:latin typeface="+mn-lt"/>
              </a:rPr>
              <a:t>efficiency</a:t>
            </a:r>
            <a:endParaRPr lang="en-NZ" sz="24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9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ChangeArrowheads="1"/>
          </p:cNvSpPr>
          <p:nvPr/>
        </p:nvSpPr>
        <p:spPr bwMode="auto">
          <a:xfrm>
            <a:off x="679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Shortest Job Next</a:t>
            </a:r>
          </a:p>
        </p:txBody>
      </p:sp>
      <p:sp>
        <p:nvSpPr>
          <p:cNvPr id="730115" name="Text Box 3"/>
          <p:cNvSpPr txBox="1">
            <a:spLocks noChangeArrowheads="1"/>
          </p:cNvSpPr>
          <p:nvPr/>
        </p:nvSpPr>
        <p:spPr bwMode="auto">
          <a:xfrm>
            <a:off x="67945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448945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311785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563245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30119" name="Rectangle 7"/>
          <p:cNvSpPr>
            <a:spLocks noChangeArrowheads="1"/>
          </p:cNvSpPr>
          <p:nvPr/>
        </p:nvSpPr>
        <p:spPr bwMode="auto">
          <a:xfrm>
            <a:off x="365125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30120" name="Rectangle 8"/>
          <p:cNvSpPr>
            <a:spLocks noChangeArrowheads="1"/>
          </p:cNvSpPr>
          <p:nvPr/>
        </p:nvSpPr>
        <p:spPr bwMode="auto">
          <a:xfrm>
            <a:off x="273685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30121" name="Text Box 9"/>
          <p:cNvSpPr txBox="1">
            <a:spLocks noChangeArrowheads="1"/>
          </p:cNvSpPr>
          <p:nvPr/>
        </p:nvSpPr>
        <p:spPr bwMode="auto">
          <a:xfrm>
            <a:off x="222250" y="4038600"/>
            <a:ext cx="69992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350+250+125+75 = 800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125+75 = 200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475+350+250+125+75</a:t>
            </a:r>
          </a:p>
          <a:p>
            <a:pPr eaLnBrk="0" hangingPunct="0"/>
            <a:r>
              <a:rPr lang="en-US" sz="2000"/>
              <a:t>               = 1275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250+125+75 = 450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75</a:t>
            </a:r>
          </a:p>
        </p:txBody>
      </p:sp>
      <p:sp>
        <p:nvSpPr>
          <p:cNvPr id="730122" name="Text Box 10"/>
          <p:cNvSpPr txBox="1">
            <a:spLocks noChangeArrowheads="1"/>
          </p:cNvSpPr>
          <p:nvPr/>
        </p:nvSpPr>
        <p:spPr bwMode="auto">
          <a:xfrm>
            <a:off x="7558088" y="4038600"/>
            <a:ext cx="14525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450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75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800</a:t>
            </a:r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200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0</a:t>
            </a:r>
          </a:p>
        </p:txBody>
      </p:sp>
      <p:sp>
        <p:nvSpPr>
          <p:cNvPr id="730123" name="Text Box 11"/>
          <p:cNvSpPr txBox="1">
            <a:spLocks noChangeArrowheads="1"/>
          </p:cNvSpPr>
          <p:nvPr/>
        </p:nvSpPr>
        <p:spPr bwMode="auto">
          <a:xfrm>
            <a:off x="7232650" y="2971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1275</a:t>
            </a:r>
            <a:endParaRPr lang="en-US"/>
          </a:p>
        </p:txBody>
      </p:sp>
      <p:sp>
        <p:nvSpPr>
          <p:cNvPr id="730124" name="Text Box 12"/>
          <p:cNvSpPr txBox="1">
            <a:spLocks noChangeArrowheads="1"/>
          </p:cNvSpPr>
          <p:nvPr/>
        </p:nvSpPr>
        <p:spPr bwMode="auto">
          <a:xfrm>
            <a:off x="532765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800</a:t>
            </a:r>
            <a:endParaRPr lang="en-US"/>
          </a:p>
        </p:txBody>
      </p:sp>
      <p:sp>
        <p:nvSpPr>
          <p:cNvPr id="730125" name="Text Box 13"/>
          <p:cNvSpPr txBox="1">
            <a:spLocks noChangeArrowheads="1"/>
          </p:cNvSpPr>
          <p:nvPr/>
        </p:nvSpPr>
        <p:spPr bwMode="auto">
          <a:xfrm>
            <a:off x="426085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450</a:t>
            </a:r>
            <a:endParaRPr lang="en-US"/>
          </a:p>
        </p:txBody>
      </p:sp>
      <p:sp>
        <p:nvSpPr>
          <p:cNvPr id="730126" name="Text Box 14"/>
          <p:cNvSpPr txBox="1">
            <a:spLocks noChangeArrowheads="1"/>
          </p:cNvSpPr>
          <p:nvPr/>
        </p:nvSpPr>
        <p:spPr bwMode="auto">
          <a:xfrm>
            <a:off x="342265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30127" name="Text Box 15"/>
          <p:cNvSpPr txBox="1">
            <a:spLocks noChangeArrowheads="1"/>
          </p:cNvSpPr>
          <p:nvPr/>
        </p:nvSpPr>
        <p:spPr bwMode="auto">
          <a:xfrm>
            <a:off x="2889250" y="2971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75</a:t>
            </a:r>
            <a:endParaRPr lang="en-US"/>
          </a:p>
        </p:txBody>
      </p:sp>
      <p:sp>
        <p:nvSpPr>
          <p:cNvPr id="730128" name="Text Box 16"/>
          <p:cNvSpPr txBox="1">
            <a:spLocks noChangeArrowheads="1"/>
          </p:cNvSpPr>
          <p:nvPr/>
        </p:nvSpPr>
        <p:spPr bwMode="auto">
          <a:xfrm>
            <a:off x="2584450" y="2971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30129" name="Freeform 17"/>
          <p:cNvSpPr>
            <a:spLocks/>
          </p:cNvSpPr>
          <p:nvPr/>
        </p:nvSpPr>
        <p:spPr bwMode="auto">
          <a:xfrm>
            <a:off x="1752600" y="2438400"/>
            <a:ext cx="4724400" cy="838200"/>
          </a:xfrm>
          <a:custGeom>
            <a:avLst/>
            <a:gdLst>
              <a:gd name="T0" fmla="*/ 0 w 2976"/>
              <a:gd name="T1" fmla="*/ 0 h 528"/>
              <a:gd name="T2" fmla="*/ 2976 w 2976"/>
              <a:gd name="T3" fmla="*/ 0 h 528"/>
              <a:gd name="T4" fmla="*/ 2976 w 297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528">
                <a:moveTo>
                  <a:pt x="0" y="0"/>
                </a:moveTo>
                <a:lnTo>
                  <a:pt x="2976" y="0"/>
                </a:lnTo>
                <a:lnTo>
                  <a:pt x="2976" y="52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81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ChangeArrowheads="1"/>
          </p:cNvSpPr>
          <p:nvPr/>
        </p:nvSpPr>
        <p:spPr bwMode="auto"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Shortest Job Next</a:t>
            </a:r>
          </a:p>
        </p:txBody>
      </p:sp>
      <p:sp>
        <p:nvSpPr>
          <p:cNvPr id="73113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44958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31141" name="Rectangle 5"/>
          <p:cNvSpPr>
            <a:spLocks noChangeArrowheads="1"/>
          </p:cNvSpPr>
          <p:nvPr/>
        </p:nvSpPr>
        <p:spPr bwMode="auto">
          <a:xfrm>
            <a:off x="3124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31142" name="Rectangle 6"/>
          <p:cNvSpPr>
            <a:spLocks noChangeArrowheads="1"/>
          </p:cNvSpPr>
          <p:nvPr/>
        </p:nvSpPr>
        <p:spPr bwMode="auto">
          <a:xfrm>
            <a:off x="56388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31143" name="Rectangle 7"/>
          <p:cNvSpPr>
            <a:spLocks noChangeArrowheads="1"/>
          </p:cNvSpPr>
          <p:nvPr/>
        </p:nvSpPr>
        <p:spPr bwMode="auto">
          <a:xfrm>
            <a:off x="365760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31144" name="Rectangle 8"/>
          <p:cNvSpPr>
            <a:spLocks noChangeArrowheads="1"/>
          </p:cNvSpPr>
          <p:nvPr/>
        </p:nvSpPr>
        <p:spPr bwMode="auto">
          <a:xfrm>
            <a:off x="274320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228600" y="4038600"/>
            <a:ext cx="69992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 =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350+250+125+75 = 800</a:t>
            </a:r>
          </a:p>
          <a:p>
            <a:pPr eaLnBrk="0" hangingPunct="0"/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 =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125+75 = 200</a:t>
            </a:r>
          </a:p>
          <a:p>
            <a:pPr eaLnBrk="0" hangingPunct="0"/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2</a:t>
            </a:r>
            <a:r>
              <a:rPr lang="en-US" sz="2000" dirty="0"/>
              <a:t>) =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2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475+350+250+125+75</a:t>
            </a:r>
          </a:p>
          <a:p>
            <a:pPr eaLnBrk="0" hangingPunct="0"/>
            <a:r>
              <a:rPr lang="en-US" sz="2000" dirty="0"/>
              <a:t>               = 1275</a:t>
            </a:r>
          </a:p>
          <a:p>
            <a:pPr eaLnBrk="0" hangingPunct="0"/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 =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250+125+75 = 450</a:t>
            </a:r>
          </a:p>
          <a:p>
            <a:pPr eaLnBrk="0" hangingPunct="0"/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75</a:t>
            </a:r>
          </a:p>
        </p:txBody>
      </p:sp>
      <p:sp>
        <p:nvSpPr>
          <p:cNvPr id="731146" name="Text Box 10"/>
          <p:cNvSpPr txBox="1">
            <a:spLocks noChangeArrowheads="1"/>
          </p:cNvSpPr>
          <p:nvPr/>
        </p:nvSpPr>
        <p:spPr bwMode="auto">
          <a:xfrm>
            <a:off x="7564438" y="4038600"/>
            <a:ext cx="14525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0</a:t>
            </a:r>
            <a:r>
              <a:rPr lang="en-US" sz="2000" dirty="0"/>
              <a:t>) = 450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1</a:t>
            </a:r>
            <a:r>
              <a:rPr lang="en-US" sz="2000" dirty="0"/>
              <a:t>) = 75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2</a:t>
            </a:r>
            <a:r>
              <a:rPr lang="en-US" sz="2000" dirty="0"/>
              <a:t>) = 800</a:t>
            </a:r>
          </a:p>
          <a:p>
            <a:pPr eaLnBrk="0" hangingPunct="0"/>
            <a:endParaRPr lang="en-US" sz="2000" dirty="0"/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3</a:t>
            </a:r>
            <a:r>
              <a:rPr lang="en-US" sz="2000" dirty="0"/>
              <a:t>) = 200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4</a:t>
            </a:r>
            <a:r>
              <a:rPr lang="en-US" sz="2000" dirty="0"/>
              <a:t>) = 0</a:t>
            </a: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3059113" y="6019800"/>
            <a:ext cx="5018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>
                <a:solidFill>
                  <a:srgbClr val="FF0000"/>
                </a:solidFill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</a:rPr>
              <a:t>avg</a:t>
            </a:r>
            <a:r>
              <a:rPr lang="en-US" sz="2000" dirty="0">
                <a:solidFill>
                  <a:srgbClr val="FF0000"/>
                </a:solidFill>
              </a:rPr>
              <a:t> = (450+75+800+200+0)/5 = 1525/5 = 305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7239000" y="2971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1275</a:t>
            </a:r>
            <a:endParaRPr lang="en-US"/>
          </a:p>
        </p:txBody>
      </p:sp>
      <p:sp>
        <p:nvSpPr>
          <p:cNvPr id="731149" name="Text Box 13"/>
          <p:cNvSpPr txBox="1">
            <a:spLocks noChangeArrowheads="1"/>
          </p:cNvSpPr>
          <p:nvPr/>
        </p:nvSpPr>
        <p:spPr bwMode="auto">
          <a:xfrm>
            <a:off x="53340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800</a:t>
            </a:r>
            <a:endParaRPr lang="en-US"/>
          </a:p>
        </p:txBody>
      </p:sp>
      <p:sp>
        <p:nvSpPr>
          <p:cNvPr id="731150" name="Text Box 14"/>
          <p:cNvSpPr txBox="1">
            <a:spLocks noChangeArrowheads="1"/>
          </p:cNvSpPr>
          <p:nvPr/>
        </p:nvSpPr>
        <p:spPr bwMode="auto">
          <a:xfrm>
            <a:off x="42672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450</a:t>
            </a:r>
            <a:endParaRPr lang="en-US"/>
          </a:p>
        </p:txBody>
      </p:sp>
      <p:sp>
        <p:nvSpPr>
          <p:cNvPr id="731151" name="Text Box 15"/>
          <p:cNvSpPr txBox="1">
            <a:spLocks noChangeArrowheads="1"/>
          </p:cNvSpPr>
          <p:nvPr/>
        </p:nvSpPr>
        <p:spPr bwMode="auto">
          <a:xfrm>
            <a:off x="34290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31152" name="Text Box 16"/>
          <p:cNvSpPr txBox="1">
            <a:spLocks noChangeArrowheads="1"/>
          </p:cNvSpPr>
          <p:nvPr/>
        </p:nvSpPr>
        <p:spPr bwMode="auto">
          <a:xfrm>
            <a:off x="2895600" y="2971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75</a:t>
            </a:r>
            <a:endParaRPr lang="en-US"/>
          </a:p>
        </p:txBody>
      </p:sp>
      <p:sp>
        <p:nvSpPr>
          <p:cNvPr id="731153" name="Text Box 17"/>
          <p:cNvSpPr txBox="1">
            <a:spLocks noChangeArrowheads="1"/>
          </p:cNvSpPr>
          <p:nvPr/>
        </p:nvSpPr>
        <p:spPr bwMode="auto">
          <a:xfrm>
            <a:off x="2590800" y="2971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31154" name="Text Box 18"/>
          <p:cNvSpPr txBox="1">
            <a:spLocks noChangeArrowheads="1"/>
          </p:cNvSpPr>
          <p:nvPr/>
        </p:nvSpPr>
        <p:spPr bwMode="auto">
          <a:xfrm>
            <a:off x="5334000" y="1447800"/>
            <a:ext cx="362150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Arial"/>
              <a:buChar char="•"/>
            </a:pPr>
            <a:r>
              <a:rPr lang="en-US" sz="2400" i="1" u="sng" dirty="0">
                <a:latin typeface="+mj-lt"/>
              </a:rPr>
              <a:t>Minimizes wait time</a:t>
            </a:r>
            <a:endParaRPr lang="en-US" sz="2400" dirty="0">
              <a:latin typeface="+mj-lt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May starve large jobs</a:t>
            </a:r>
          </a:p>
          <a:p>
            <a:pPr marL="342900" indent="-34290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Must know service times</a:t>
            </a:r>
          </a:p>
        </p:txBody>
      </p:sp>
      <p:sp>
        <p:nvSpPr>
          <p:cNvPr id="731155" name="Text Box 19"/>
          <p:cNvSpPr txBox="1">
            <a:spLocks noChangeArrowheads="1"/>
          </p:cNvSpPr>
          <p:nvPr/>
        </p:nvSpPr>
        <p:spPr bwMode="auto">
          <a:xfrm>
            <a:off x="2286000" y="1676400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Q6: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Pros </a:t>
            </a:r>
            <a:r>
              <a:rPr lang="en-US" sz="2400" dirty="0">
                <a:solidFill>
                  <a:srgbClr val="0000FF"/>
                </a:solidFill>
                <a:latin typeface="+mj-lt"/>
              </a:rPr>
              <a:t>and Cons</a:t>
            </a:r>
          </a:p>
        </p:txBody>
      </p:sp>
      <p:sp>
        <p:nvSpPr>
          <p:cNvPr id="731156" name="Text Box 20"/>
          <p:cNvSpPr txBox="1">
            <a:spLocks noChangeArrowheads="1"/>
          </p:cNvSpPr>
          <p:nvPr/>
        </p:nvSpPr>
        <p:spPr bwMode="auto">
          <a:xfrm>
            <a:off x="838200" y="6019800"/>
            <a:ext cx="184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>
                <a:solidFill>
                  <a:srgbClr val="FF0000"/>
                </a:solidFill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</a:rPr>
              <a:t>TRand_avg</a:t>
            </a:r>
            <a:r>
              <a:rPr lang="en-US" sz="2000" dirty="0">
                <a:solidFill>
                  <a:srgbClr val="FF0000"/>
                </a:solidFill>
              </a:rPr>
              <a:t> = 560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9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54" grpId="0"/>
      <p:bldP spid="7311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ChangeArrowheads="1"/>
          </p:cNvSpPr>
          <p:nvPr/>
        </p:nvSpPr>
        <p:spPr bwMode="auto">
          <a:xfrm>
            <a:off x="679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Priority Scheduling</a:t>
            </a:r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679450" y="1371600"/>
            <a:ext cx="13906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  Pri</a:t>
            </a:r>
          </a:p>
          <a:p>
            <a:pPr eaLnBrk="0" hangingPunct="0"/>
            <a:r>
              <a:rPr lang="en-US" sz="2000"/>
              <a:t>0    350     5</a:t>
            </a:r>
          </a:p>
          <a:p>
            <a:pPr eaLnBrk="0" hangingPunct="0"/>
            <a:r>
              <a:rPr lang="en-US" sz="2000"/>
              <a:t>1    125     2</a:t>
            </a:r>
          </a:p>
          <a:p>
            <a:pPr eaLnBrk="0" hangingPunct="0"/>
            <a:r>
              <a:rPr lang="en-US" sz="2000"/>
              <a:t>2    475     3</a:t>
            </a:r>
          </a:p>
          <a:p>
            <a:pPr eaLnBrk="0" hangingPunct="0"/>
            <a:r>
              <a:rPr lang="en-US" sz="2000"/>
              <a:t>3    250     1</a:t>
            </a:r>
          </a:p>
          <a:p>
            <a:pPr eaLnBrk="0" hangingPunct="0"/>
            <a:r>
              <a:rPr lang="en-US" sz="2000"/>
              <a:t>4      75     4</a:t>
            </a:r>
            <a:endParaRPr lang="en-US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2484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35814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41148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32167" name="Rectangle 7"/>
          <p:cNvSpPr>
            <a:spLocks noChangeArrowheads="1"/>
          </p:cNvSpPr>
          <p:nvPr/>
        </p:nvSpPr>
        <p:spPr bwMode="auto">
          <a:xfrm>
            <a:off x="274320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32168" name="Rectangle 8"/>
          <p:cNvSpPr>
            <a:spLocks noChangeArrowheads="1"/>
          </p:cNvSpPr>
          <p:nvPr/>
        </p:nvSpPr>
        <p:spPr bwMode="auto">
          <a:xfrm>
            <a:off x="586740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32169" name="Text Box 9"/>
          <p:cNvSpPr txBox="1">
            <a:spLocks noChangeArrowheads="1"/>
          </p:cNvSpPr>
          <p:nvPr/>
        </p:nvSpPr>
        <p:spPr bwMode="auto">
          <a:xfrm>
            <a:off x="304800" y="3962400"/>
            <a:ext cx="71469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350+75+475+125+250</a:t>
            </a:r>
          </a:p>
          <a:p>
            <a:pPr eaLnBrk="0" hangingPunct="0"/>
            <a:r>
              <a:rPr lang="en-US" sz="2000"/>
              <a:t>               = 1275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125+250 = 375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475+125+250 = 850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250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)+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)+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75+475+125+250 = 925</a:t>
            </a:r>
          </a:p>
        </p:txBody>
      </p:sp>
      <p:sp>
        <p:nvSpPr>
          <p:cNvPr id="732170" name="Text Box 10"/>
          <p:cNvSpPr txBox="1">
            <a:spLocks noChangeArrowheads="1"/>
          </p:cNvSpPr>
          <p:nvPr/>
        </p:nvSpPr>
        <p:spPr bwMode="auto">
          <a:xfrm>
            <a:off x="7558088" y="4038600"/>
            <a:ext cx="14525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925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250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375</a:t>
            </a:r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850</a:t>
            </a:r>
          </a:p>
        </p:txBody>
      </p:sp>
      <p:sp>
        <p:nvSpPr>
          <p:cNvPr id="732171" name="Text Box 11"/>
          <p:cNvSpPr txBox="1">
            <a:spLocks noChangeArrowheads="1"/>
          </p:cNvSpPr>
          <p:nvPr/>
        </p:nvSpPr>
        <p:spPr bwMode="auto">
          <a:xfrm>
            <a:off x="2322513" y="6096000"/>
            <a:ext cx="5145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avg</a:t>
            </a:r>
            <a:r>
              <a:rPr lang="en-US" sz="2000">
                <a:solidFill>
                  <a:srgbClr val="FF0000"/>
                </a:solidFill>
              </a:rPr>
              <a:t> = (925+250+375+0+850)/5 = 2400/5 = 480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32172" name="Text Box 12"/>
          <p:cNvSpPr txBox="1">
            <a:spLocks noChangeArrowheads="1"/>
          </p:cNvSpPr>
          <p:nvPr/>
        </p:nvSpPr>
        <p:spPr bwMode="auto">
          <a:xfrm>
            <a:off x="7232650" y="2971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1275</a:t>
            </a:r>
            <a:endParaRPr lang="en-US"/>
          </a:p>
        </p:txBody>
      </p:sp>
      <p:sp>
        <p:nvSpPr>
          <p:cNvPr id="732173" name="Text Box 13"/>
          <p:cNvSpPr txBox="1">
            <a:spLocks noChangeArrowheads="1"/>
          </p:cNvSpPr>
          <p:nvPr/>
        </p:nvSpPr>
        <p:spPr bwMode="auto">
          <a:xfrm>
            <a:off x="60960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925</a:t>
            </a:r>
            <a:endParaRPr lang="en-US"/>
          </a:p>
        </p:txBody>
      </p:sp>
      <p:sp>
        <p:nvSpPr>
          <p:cNvPr id="732174" name="Text Box 14"/>
          <p:cNvSpPr txBox="1">
            <a:spLocks noChangeArrowheads="1"/>
          </p:cNvSpPr>
          <p:nvPr/>
        </p:nvSpPr>
        <p:spPr bwMode="auto">
          <a:xfrm>
            <a:off x="54864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850</a:t>
            </a:r>
            <a:endParaRPr lang="en-US"/>
          </a:p>
        </p:txBody>
      </p:sp>
      <p:sp>
        <p:nvSpPr>
          <p:cNvPr id="732175" name="Text Box 15"/>
          <p:cNvSpPr txBox="1">
            <a:spLocks noChangeArrowheads="1"/>
          </p:cNvSpPr>
          <p:nvPr/>
        </p:nvSpPr>
        <p:spPr bwMode="auto">
          <a:xfrm>
            <a:off x="38862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375</a:t>
            </a:r>
            <a:endParaRPr lang="en-US"/>
          </a:p>
        </p:txBody>
      </p:sp>
      <p:sp>
        <p:nvSpPr>
          <p:cNvPr id="732176" name="Text Box 16"/>
          <p:cNvSpPr txBox="1">
            <a:spLocks noChangeArrowheads="1"/>
          </p:cNvSpPr>
          <p:nvPr/>
        </p:nvSpPr>
        <p:spPr bwMode="auto">
          <a:xfrm>
            <a:off x="3352800" y="2971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250</a:t>
            </a:r>
            <a:endParaRPr lang="en-US"/>
          </a:p>
        </p:txBody>
      </p:sp>
      <p:sp>
        <p:nvSpPr>
          <p:cNvPr id="732177" name="Text Box 17"/>
          <p:cNvSpPr txBox="1">
            <a:spLocks noChangeArrowheads="1"/>
          </p:cNvSpPr>
          <p:nvPr/>
        </p:nvSpPr>
        <p:spPr bwMode="auto">
          <a:xfrm>
            <a:off x="2584450" y="2971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32178" name="Text Box 18"/>
          <p:cNvSpPr txBox="1">
            <a:spLocks noChangeArrowheads="1"/>
          </p:cNvSpPr>
          <p:nvPr/>
        </p:nvSpPr>
        <p:spPr bwMode="auto">
          <a:xfrm>
            <a:off x="3733800" y="1752600"/>
            <a:ext cx="485261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buFont typeface="Arial"/>
              <a:buChar char="•"/>
            </a:pPr>
            <a:r>
              <a:rPr lang="en-US" sz="2400" i="1" u="sng" dirty="0">
                <a:latin typeface="+mj-lt"/>
              </a:rPr>
              <a:t>Reflects importance of external use</a:t>
            </a:r>
            <a:endParaRPr lang="en-US" sz="2400" dirty="0">
              <a:latin typeface="+mj-lt"/>
            </a:endParaRPr>
          </a:p>
          <a:p>
            <a:pPr marL="285750" indent="-28575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May cause starvation</a:t>
            </a:r>
          </a:p>
          <a:p>
            <a:pPr marL="285750" indent="-28575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Can address starvation with aging</a:t>
            </a:r>
          </a:p>
        </p:txBody>
      </p:sp>
      <p:sp>
        <p:nvSpPr>
          <p:cNvPr id="732179" name="Text Box 19"/>
          <p:cNvSpPr txBox="1">
            <a:spLocks noChangeArrowheads="1"/>
          </p:cNvSpPr>
          <p:nvPr/>
        </p:nvSpPr>
        <p:spPr bwMode="auto">
          <a:xfrm>
            <a:off x="3733800" y="1371600"/>
            <a:ext cx="281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Q7: </a:t>
            </a:r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Pros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and Cons</a:t>
            </a:r>
          </a:p>
        </p:txBody>
      </p:sp>
      <p:sp>
        <p:nvSpPr>
          <p:cNvPr id="732180" name="Text Box 20"/>
          <p:cNvSpPr txBox="1">
            <a:spLocks noChangeArrowheads="1"/>
          </p:cNvSpPr>
          <p:nvPr/>
        </p:nvSpPr>
        <p:spPr bwMode="auto">
          <a:xfrm>
            <a:off x="228600" y="6096000"/>
            <a:ext cx="184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TRand_avg</a:t>
            </a:r>
            <a:r>
              <a:rPr lang="en-US" sz="2000">
                <a:solidFill>
                  <a:srgbClr val="FF0000"/>
                </a:solidFill>
              </a:rPr>
              <a:t> = 735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74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78" grpId="0"/>
      <p:bldP spid="7321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ChangeArrowheads="1"/>
          </p:cNvSpPr>
          <p:nvPr/>
        </p:nvSpPr>
        <p:spPr bwMode="auto">
          <a:xfrm>
            <a:off x="679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Deadline Scheduling</a:t>
            </a:r>
          </a:p>
        </p:txBody>
      </p:sp>
      <p:sp>
        <p:nvSpPr>
          <p:cNvPr id="733187" name="Text Box 3"/>
          <p:cNvSpPr txBox="1">
            <a:spLocks noChangeArrowheads="1"/>
          </p:cNvSpPr>
          <p:nvPr/>
        </p:nvSpPr>
        <p:spPr bwMode="auto">
          <a:xfrm>
            <a:off x="679450" y="1371600"/>
            <a:ext cx="20034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  Deadline</a:t>
            </a:r>
          </a:p>
          <a:p>
            <a:pPr eaLnBrk="0" hangingPunct="0"/>
            <a:r>
              <a:rPr lang="en-US" sz="2000"/>
              <a:t>0    350        575</a:t>
            </a:r>
          </a:p>
          <a:p>
            <a:pPr eaLnBrk="0" hangingPunct="0"/>
            <a:r>
              <a:rPr lang="en-US" sz="2000"/>
              <a:t>1    125        550</a:t>
            </a:r>
          </a:p>
          <a:p>
            <a:pPr eaLnBrk="0" hangingPunct="0"/>
            <a:r>
              <a:rPr lang="en-US" sz="2000"/>
              <a:t>2    475      1050</a:t>
            </a:r>
          </a:p>
          <a:p>
            <a:pPr eaLnBrk="0" hangingPunct="0"/>
            <a:r>
              <a:rPr lang="en-US" sz="2000"/>
              <a:t>3    250     (none)</a:t>
            </a:r>
          </a:p>
          <a:p>
            <a:pPr eaLnBrk="0" hangingPunct="0"/>
            <a:r>
              <a:rPr lang="en-US" sz="2000"/>
              <a:t>4      75        200</a:t>
            </a:r>
            <a:endParaRPr lang="en-US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3657600" y="3657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2743200" y="3657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33190" name="Rectangle 6"/>
          <p:cNvSpPr>
            <a:spLocks noChangeArrowheads="1"/>
          </p:cNvSpPr>
          <p:nvPr/>
        </p:nvSpPr>
        <p:spPr bwMode="auto">
          <a:xfrm>
            <a:off x="4800600" y="3657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33191" name="Rectangle 7"/>
          <p:cNvSpPr>
            <a:spLocks noChangeArrowheads="1"/>
          </p:cNvSpPr>
          <p:nvPr/>
        </p:nvSpPr>
        <p:spPr bwMode="auto">
          <a:xfrm>
            <a:off x="6553200" y="3657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33192" name="Rectangle 8"/>
          <p:cNvSpPr>
            <a:spLocks noChangeArrowheads="1"/>
          </p:cNvSpPr>
          <p:nvPr/>
        </p:nvSpPr>
        <p:spPr bwMode="auto">
          <a:xfrm>
            <a:off x="3276600" y="3657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7232650" y="3352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1275</a:t>
            </a:r>
            <a:endParaRPr lang="en-US"/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6400800" y="3124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1050</a:t>
            </a:r>
            <a:endParaRPr lang="en-US"/>
          </a:p>
        </p:txBody>
      </p:sp>
      <p:sp>
        <p:nvSpPr>
          <p:cNvPr id="733195" name="Text Box 11"/>
          <p:cNvSpPr txBox="1">
            <a:spLocks noChangeArrowheads="1"/>
          </p:cNvSpPr>
          <p:nvPr/>
        </p:nvSpPr>
        <p:spPr bwMode="auto">
          <a:xfrm>
            <a:off x="4343400" y="31242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550</a:t>
            </a:r>
            <a:endParaRPr lang="en-US"/>
          </a:p>
        </p:txBody>
      </p:sp>
      <p:sp>
        <p:nvSpPr>
          <p:cNvPr id="733196" name="Text Box 12"/>
          <p:cNvSpPr txBox="1">
            <a:spLocks noChangeArrowheads="1"/>
          </p:cNvSpPr>
          <p:nvPr/>
        </p:nvSpPr>
        <p:spPr bwMode="auto">
          <a:xfrm>
            <a:off x="3352800" y="31242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33197" name="Text Box 13"/>
          <p:cNvSpPr txBox="1">
            <a:spLocks noChangeArrowheads="1"/>
          </p:cNvSpPr>
          <p:nvPr/>
        </p:nvSpPr>
        <p:spPr bwMode="auto">
          <a:xfrm>
            <a:off x="2584450" y="3352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33198" name="Text Box 14"/>
          <p:cNvSpPr txBox="1">
            <a:spLocks noChangeArrowheads="1"/>
          </p:cNvSpPr>
          <p:nvPr/>
        </p:nvSpPr>
        <p:spPr bwMode="auto">
          <a:xfrm>
            <a:off x="3962400" y="1371600"/>
            <a:ext cx="3848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i="1" u="sng"/>
              <a:t>Allocates service by deadline</a:t>
            </a:r>
            <a:endParaRPr lang="en-US"/>
          </a:p>
          <a:p>
            <a:pPr eaLnBrk="0" hangingPunct="0">
              <a:buFontTx/>
              <a:buChar char="•"/>
            </a:pPr>
            <a:r>
              <a:rPr lang="en-US"/>
              <a:t>May not be feasible</a:t>
            </a:r>
          </a:p>
        </p:txBody>
      </p:sp>
      <p:sp>
        <p:nvSpPr>
          <p:cNvPr id="733199" name="Rectangle 15"/>
          <p:cNvSpPr>
            <a:spLocks noChangeArrowheads="1"/>
          </p:cNvSpPr>
          <p:nvPr/>
        </p:nvSpPr>
        <p:spPr bwMode="auto">
          <a:xfrm>
            <a:off x="3657600" y="46482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33200" name="Rectangle 16"/>
          <p:cNvSpPr>
            <a:spLocks noChangeArrowheads="1"/>
          </p:cNvSpPr>
          <p:nvPr/>
        </p:nvSpPr>
        <p:spPr bwMode="auto">
          <a:xfrm>
            <a:off x="3124200" y="46482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33201" name="Rectangle 17"/>
          <p:cNvSpPr>
            <a:spLocks noChangeArrowheads="1"/>
          </p:cNvSpPr>
          <p:nvPr/>
        </p:nvSpPr>
        <p:spPr bwMode="auto">
          <a:xfrm>
            <a:off x="4800600" y="46482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33202" name="Rectangle 18"/>
          <p:cNvSpPr>
            <a:spLocks noChangeArrowheads="1"/>
          </p:cNvSpPr>
          <p:nvPr/>
        </p:nvSpPr>
        <p:spPr bwMode="auto">
          <a:xfrm>
            <a:off x="6553200" y="46482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33203" name="Rectangle 19"/>
          <p:cNvSpPr>
            <a:spLocks noChangeArrowheads="1"/>
          </p:cNvSpPr>
          <p:nvPr/>
        </p:nvSpPr>
        <p:spPr bwMode="auto">
          <a:xfrm>
            <a:off x="2743200" y="46482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33204" name="Rectangle 20"/>
          <p:cNvSpPr>
            <a:spLocks noChangeArrowheads="1"/>
          </p:cNvSpPr>
          <p:nvPr/>
        </p:nvSpPr>
        <p:spPr bwMode="auto">
          <a:xfrm>
            <a:off x="3124200" y="57150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33205" name="Rectangle 21"/>
          <p:cNvSpPr>
            <a:spLocks noChangeArrowheads="1"/>
          </p:cNvSpPr>
          <p:nvPr/>
        </p:nvSpPr>
        <p:spPr bwMode="auto">
          <a:xfrm>
            <a:off x="4267200" y="57150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33206" name="Rectangle 22"/>
          <p:cNvSpPr>
            <a:spLocks noChangeArrowheads="1"/>
          </p:cNvSpPr>
          <p:nvPr/>
        </p:nvSpPr>
        <p:spPr bwMode="auto">
          <a:xfrm>
            <a:off x="4800600" y="57150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33207" name="Rectangle 23"/>
          <p:cNvSpPr>
            <a:spLocks noChangeArrowheads="1"/>
          </p:cNvSpPr>
          <p:nvPr/>
        </p:nvSpPr>
        <p:spPr bwMode="auto">
          <a:xfrm>
            <a:off x="6553200" y="57150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33208" name="Rectangle 24"/>
          <p:cNvSpPr>
            <a:spLocks noChangeArrowheads="1"/>
          </p:cNvSpPr>
          <p:nvPr/>
        </p:nvSpPr>
        <p:spPr bwMode="auto">
          <a:xfrm>
            <a:off x="2743200" y="5715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33209" name="Line 25"/>
          <p:cNvSpPr>
            <a:spLocks noChangeShapeType="1"/>
          </p:cNvSpPr>
          <p:nvPr/>
        </p:nvSpPr>
        <p:spPr bwMode="auto">
          <a:xfrm>
            <a:off x="3657600" y="3505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3210" name="Line 26"/>
          <p:cNvSpPr>
            <a:spLocks noChangeShapeType="1"/>
          </p:cNvSpPr>
          <p:nvPr/>
        </p:nvSpPr>
        <p:spPr bwMode="auto">
          <a:xfrm>
            <a:off x="4800600" y="3505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3211" name="Text Box 27"/>
          <p:cNvSpPr txBox="1">
            <a:spLocks noChangeArrowheads="1"/>
          </p:cNvSpPr>
          <p:nvPr/>
        </p:nvSpPr>
        <p:spPr bwMode="auto">
          <a:xfrm>
            <a:off x="4876800" y="31242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575</a:t>
            </a:r>
            <a:endParaRPr lang="en-US"/>
          </a:p>
        </p:txBody>
      </p:sp>
      <p:sp>
        <p:nvSpPr>
          <p:cNvPr id="733212" name="Line 28"/>
          <p:cNvSpPr>
            <a:spLocks noChangeShapeType="1"/>
          </p:cNvSpPr>
          <p:nvPr/>
        </p:nvSpPr>
        <p:spPr bwMode="auto">
          <a:xfrm>
            <a:off x="4953000" y="3505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3213" name="Line 29"/>
          <p:cNvSpPr>
            <a:spLocks noChangeShapeType="1"/>
          </p:cNvSpPr>
          <p:nvPr/>
        </p:nvSpPr>
        <p:spPr bwMode="auto">
          <a:xfrm>
            <a:off x="6629400" y="3429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3214" name="Text Box 30"/>
          <p:cNvSpPr txBox="1">
            <a:spLocks noChangeArrowheads="1"/>
          </p:cNvSpPr>
          <p:nvPr/>
        </p:nvSpPr>
        <p:spPr bwMode="auto">
          <a:xfrm>
            <a:off x="3352800" y="2667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d4</a:t>
            </a:r>
          </a:p>
        </p:txBody>
      </p:sp>
      <p:sp>
        <p:nvSpPr>
          <p:cNvPr id="733215" name="Text Box 31"/>
          <p:cNvSpPr txBox="1">
            <a:spLocks noChangeArrowheads="1"/>
          </p:cNvSpPr>
          <p:nvPr/>
        </p:nvSpPr>
        <p:spPr bwMode="auto">
          <a:xfrm>
            <a:off x="4267200" y="2667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d1</a:t>
            </a:r>
          </a:p>
        </p:txBody>
      </p:sp>
      <p:sp>
        <p:nvSpPr>
          <p:cNvPr id="733216" name="Text Box 32"/>
          <p:cNvSpPr txBox="1">
            <a:spLocks noChangeArrowheads="1"/>
          </p:cNvSpPr>
          <p:nvPr/>
        </p:nvSpPr>
        <p:spPr bwMode="auto">
          <a:xfrm>
            <a:off x="4876800" y="2667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d0</a:t>
            </a:r>
          </a:p>
        </p:txBody>
      </p:sp>
      <p:sp>
        <p:nvSpPr>
          <p:cNvPr id="733217" name="Text Box 33"/>
          <p:cNvSpPr txBox="1">
            <a:spLocks noChangeArrowheads="1"/>
          </p:cNvSpPr>
          <p:nvPr/>
        </p:nvSpPr>
        <p:spPr bwMode="auto">
          <a:xfrm>
            <a:off x="6400800" y="2667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64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8362"/>
            <a:ext cx="7696200" cy="503238"/>
          </a:xfrm>
        </p:spPr>
        <p:txBody>
          <a:bodyPr/>
          <a:lstStyle/>
          <a:p>
            <a:r>
              <a:rPr lang="en-US" dirty="0">
                <a:latin typeface="+mj-lt"/>
              </a:rPr>
              <a:t>Preemptive Schedulers</a:t>
            </a:r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05000" y="286385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/>
              <a:t>Ready</a:t>
            </a:r>
          </a:p>
          <a:p>
            <a:pPr algn="ctr" eaLnBrk="0" hangingPunct="0"/>
            <a:r>
              <a:rPr lang="en-US" sz="1800"/>
              <a:t>List</a:t>
            </a:r>
          </a:p>
        </p:txBody>
      </p:sp>
      <p:sp>
        <p:nvSpPr>
          <p:cNvPr id="734212" name="AutoShape 4"/>
          <p:cNvSpPr>
            <a:spLocks noChangeArrowheads="1"/>
          </p:cNvSpPr>
          <p:nvPr/>
        </p:nvSpPr>
        <p:spPr bwMode="auto">
          <a:xfrm>
            <a:off x="3886200" y="2863850"/>
            <a:ext cx="14478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/>
              <a:t>Scheduler</a:t>
            </a:r>
            <a:endParaRPr lang="en-US"/>
          </a:p>
        </p:txBody>
      </p:sp>
      <p:sp>
        <p:nvSpPr>
          <p:cNvPr id="734213" name="Oval 5"/>
          <p:cNvSpPr>
            <a:spLocks noChangeArrowheads="1"/>
          </p:cNvSpPr>
          <p:nvPr/>
        </p:nvSpPr>
        <p:spPr bwMode="auto">
          <a:xfrm>
            <a:off x="6172200" y="2940050"/>
            <a:ext cx="990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/>
              <a:t>CPU</a:t>
            </a:r>
          </a:p>
        </p:txBody>
      </p:sp>
      <p:sp>
        <p:nvSpPr>
          <p:cNvPr id="734214" name="Line 6"/>
          <p:cNvSpPr>
            <a:spLocks noChangeShapeType="1"/>
          </p:cNvSpPr>
          <p:nvPr/>
        </p:nvSpPr>
        <p:spPr bwMode="auto">
          <a:xfrm>
            <a:off x="3048000" y="31686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4215" name="Line 7"/>
          <p:cNvSpPr>
            <a:spLocks noChangeShapeType="1"/>
          </p:cNvSpPr>
          <p:nvPr/>
        </p:nvSpPr>
        <p:spPr bwMode="auto">
          <a:xfrm>
            <a:off x="5334000" y="31686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4216" name="Line 8"/>
          <p:cNvSpPr>
            <a:spLocks noChangeShapeType="1"/>
          </p:cNvSpPr>
          <p:nvPr/>
        </p:nvSpPr>
        <p:spPr bwMode="auto">
          <a:xfrm>
            <a:off x="7162800" y="3168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4217" name="Line 9"/>
          <p:cNvSpPr>
            <a:spLocks noChangeShapeType="1"/>
          </p:cNvSpPr>
          <p:nvPr/>
        </p:nvSpPr>
        <p:spPr bwMode="auto">
          <a:xfrm>
            <a:off x="1219200" y="31686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4218" name="Freeform 10"/>
          <p:cNvSpPr>
            <a:spLocks/>
          </p:cNvSpPr>
          <p:nvPr/>
        </p:nvSpPr>
        <p:spPr bwMode="auto">
          <a:xfrm>
            <a:off x="1524000" y="2330450"/>
            <a:ext cx="5181600" cy="685800"/>
          </a:xfrm>
          <a:custGeom>
            <a:avLst/>
            <a:gdLst>
              <a:gd name="T0" fmla="*/ 3264 w 3264"/>
              <a:gd name="T1" fmla="*/ 384 h 432"/>
              <a:gd name="T2" fmla="*/ 3264 w 3264"/>
              <a:gd name="T3" fmla="*/ 0 h 432"/>
              <a:gd name="T4" fmla="*/ 0 w 3264"/>
              <a:gd name="T5" fmla="*/ 0 h 432"/>
              <a:gd name="T6" fmla="*/ 0 w 3264"/>
              <a:gd name="T7" fmla="*/ 432 h 432"/>
              <a:gd name="T8" fmla="*/ 240 w 3264"/>
              <a:gd name="T9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432">
                <a:moveTo>
                  <a:pt x="3264" y="384"/>
                </a:moveTo>
                <a:lnTo>
                  <a:pt x="3264" y="0"/>
                </a:lnTo>
                <a:lnTo>
                  <a:pt x="0" y="0"/>
                </a:lnTo>
                <a:lnTo>
                  <a:pt x="0" y="432"/>
                </a:lnTo>
                <a:lnTo>
                  <a:pt x="240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4219" name="Text Box 11"/>
          <p:cNvSpPr txBox="1">
            <a:spLocks noChangeArrowheads="1"/>
          </p:cNvSpPr>
          <p:nvPr/>
        </p:nvSpPr>
        <p:spPr bwMode="auto">
          <a:xfrm>
            <a:off x="2819400" y="2025650"/>
            <a:ext cx="293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Preemption or voluntary yield</a:t>
            </a:r>
          </a:p>
        </p:txBody>
      </p:sp>
      <p:sp>
        <p:nvSpPr>
          <p:cNvPr id="734220" name="Text Box 12"/>
          <p:cNvSpPr txBox="1">
            <a:spLocks noChangeArrowheads="1"/>
          </p:cNvSpPr>
          <p:nvPr/>
        </p:nvSpPr>
        <p:spPr bwMode="auto">
          <a:xfrm>
            <a:off x="7848600" y="294005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Done</a:t>
            </a:r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381000" y="2863850"/>
            <a:ext cx="88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New</a:t>
            </a:r>
          </a:p>
          <a:p>
            <a:pPr eaLnBrk="0" hangingPunct="0"/>
            <a:r>
              <a:rPr lang="en-US" sz="1800"/>
              <a:t>Process</a:t>
            </a:r>
          </a:p>
        </p:txBody>
      </p:sp>
      <p:sp>
        <p:nvSpPr>
          <p:cNvPr id="734222" name="Rectangle 14"/>
          <p:cNvSpPr>
            <a:spLocks noChangeArrowheads="1"/>
          </p:cNvSpPr>
          <p:nvPr/>
        </p:nvSpPr>
        <p:spPr bwMode="auto">
          <a:xfrm>
            <a:off x="533400" y="4038600"/>
            <a:ext cx="777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Highest priority process is guaranteed to be running at all times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Or at least at the beginning of a time slice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Dominant form of contemporary scheduling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But complex to build &amp; analyze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21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5562600" y="4191000"/>
            <a:ext cx="1198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</p:txBody>
      </p:sp>
      <p:sp>
        <p:nvSpPr>
          <p:cNvPr id="735238" name="Text Box 6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2438400" y="2514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50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0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3625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5562600" y="4191000"/>
            <a:ext cx="1325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</p:txBody>
      </p: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2819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100</a:t>
            </a:r>
            <a:endParaRPr lang="en-US"/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53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37283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5562600" y="4191000"/>
            <a:ext cx="14525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2819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100</a:t>
            </a:r>
            <a:endParaRPr lang="en-US"/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37288" name="Rectangle 8"/>
          <p:cNvSpPr>
            <a:spLocks noChangeArrowheads="1"/>
          </p:cNvSpPr>
          <p:nvPr/>
        </p:nvSpPr>
        <p:spPr bwMode="auto">
          <a:xfrm>
            <a:off x="304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37289" name="Rectangle 9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799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3830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8308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5562600" y="4191000"/>
            <a:ext cx="14525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</p:txBody>
      </p:sp>
      <p:sp>
        <p:nvSpPr>
          <p:cNvPr id="738310" name="Text Box 6"/>
          <p:cNvSpPr txBox="1">
            <a:spLocks noChangeArrowheads="1"/>
          </p:cNvSpPr>
          <p:nvPr/>
        </p:nvSpPr>
        <p:spPr bwMode="auto">
          <a:xfrm>
            <a:off x="36576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2819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100</a:t>
            </a:r>
            <a:endParaRPr lang="en-US"/>
          </a:p>
        </p:txBody>
      </p:sp>
      <p:sp>
        <p:nvSpPr>
          <p:cNvPr id="738312" name="Text Box 8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38313" name="Rectangle 9"/>
          <p:cNvSpPr>
            <a:spLocks noChangeArrowheads="1"/>
          </p:cNvSpPr>
          <p:nvPr/>
        </p:nvSpPr>
        <p:spPr bwMode="auto">
          <a:xfrm>
            <a:off x="350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38314" name="Rectangle 10"/>
          <p:cNvSpPr>
            <a:spLocks noChangeArrowheads="1"/>
          </p:cNvSpPr>
          <p:nvPr/>
        </p:nvSpPr>
        <p:spPr bwMode="auto">
          <a:xfrm>
            <a:off x="304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38315" name="Rectangle 11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4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5562600" y="4191000"/>
            <a:ext cx="14525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36576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39335" name="Text Box 7"/>
          <p:cNvSpPr txBox="1">
            <a:spLocks noChangeArrowheads="1"/>
          </p:cNvSpPr>
          <p:nvPr/>
        </p:nvSpPr>
        <p:spPr bwMode="auto">
          <a:xfrm>
            <a:off x="2819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100</a:t>
            </a:r>
            <a:endParaRPr lang="en-US"/>
          </a:p>
        </p:txBody>
      </p:sp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39337" name="Rectangle 9"/>
          <p:cNvSpPr>
            <a:spLocks noChangeArrowheads="1"/>
          </p:cNvSpPr>
          <p:nvPr/>
        </p:nvSpPr>
        <p:spPr bwMode="auto">
          <a:xfrm>
            <a:off x="396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39338" name="Rectangle 10"/>
          <p:cNvSpPr>
            <a:spLocks noChangeArrowheads="1"/>
          </p:cNvSpPr>
          <p:nvPr/>
        </p:nvSpPr>
        <p:spPr bwMode="auto">
          <a:xfrm>
            <a:off x="350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39339" name="Rectangle 11"/>
          <p:cNvSpPr>
            <a:spLocks noChangeArrowheads="1"/>
          </p:cNvSpPr>
          <p:nvPr/>
        </p:nvSpPr>
        <p:spPr bwMode="auto">
          <a:xfrm>
            <a:off x="304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39340" name="Rectangle 12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62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799"/>
          </a:xfrm>
        </p:spPr>
        <p:txBody>
          <a:bodyPr/>
          <a:lstStyle/>
          <a:p>
            <a:r>
              <a:rPr lang="en-NZ" sz="4000" dirty="0" smtClean="0">
                <a:latin typeface="+mj-lt"/>
              </a:rPr>
              <a:t>Scheduling and Process State Transitions</a:t>
            </a:r>
            <a:endParaRPr lang="en-NZ" sz="40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312"/>
            <a:ext cx="9144000" cy="57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5562600" y="4191000"/>
            <a:ext cx="14525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46482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300</a:t>
            </a:r>
            <a:endParaRPr lang="en-US"/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36576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2819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100</a:t>
            </a:r>
            <a:endParaRPr lang="en-US"/>
          </a:p>
        </p:txBody>
      </p:sp>
      <p:sp>
        <p:nvSpPr>
          <p:cNvPr id="740361" name="Text Box 9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40362" name="Rectangle 10"/>
          <p:cNvSpPr>
            <a:spLocks noChangeArrowheads="1"/>
          </p:cNvSpPr>
          <p:nvPr/>
        </p:nvSpPr>
        <p:spPr bwMode="auto">
          <a:xfrm>
            <a:off x="4419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396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0364" name="Rectangle 12"/>
          <p:cNvSpPr>
            <a:spLocks noChangeArrowheads="1"/>
          </p:cNvSpPr>
          <p:nvPr/>
        </p:nvSpPr>
        <p:spPr bwMode="auto">
          <a:xfrm>
            <a:off x="350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304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0366" name="Rectangle 14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572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1905000" y="4197350"/>
            <a:ext cx="17446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5562600" y="4191000"/>
            <a:ext cx="14525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1383" name="Text Box 7"/>
          <p:cNvSpPr txBox="1">
            <a:spLocks noChangeArrowheads="1"/>
          </p:cNvSpPr>
          <p:nvPr/>
        </p:nvSpPr>
        <p:spPr bwMode="auto">
          <a:xfrm>
            <a:off x="6248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475</a:t>
            </a:r>
            <a:endParaRPr lang="en-US"/>
          </a:p>
        </p:txBody>
      </p:sp>
      <p:sp>
        <p:nvSpPr>
          <p:cNvPr id="741384" name="Text Box 8"/>
          <p:cNvSpPr txBox="1">
            <a:spLocks noChangeArrowheads="1"/>
          </p:cNvSpPr>
          <p:nvPr/>
        </p:nvSpPr>
        <p:spPr bwMode="auto">
          <a:xfrm>
            <a:off x="5486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400</a:t>
            </a:r>
            <a:endParaRPr lang="en-US"/>
          </a:p>
        </p:txBody>
      </p:sp>
      <p:sp>
        <p:nvSpPr>
          <p:cNvPr id="741385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300</a:t>
            </a:r>
            <a:endParaRPr lang="en-US"/>
          </a:p>
        </p:txBody>
      </p:sp>
      <p:sp>
        <p:nvSpPr>
          <p:cNvPr id="741386" name="Text Box 10"/>
          <p:cNvSpPr txBox="1">
            <a:spLocks noChangeArrowheads="1"/>
          </p:cNvSpPr>
          <p:nvPr/>
        </p:nvSpPr>
        <p:spPr bwMode="auto">
          <a:xfrm>
            <a:off x="36576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41387" name="Text Box 11"/>
          <p:cNvSpPr txBox="1">
            <a:spLocks noChangeArrowheads="1"/>
          </p:cNvSpPr>
          <p:nvPr/>
        </p:nvSpPr>
        <p:spPr bwMode="auto">
          <a:xfrm>
            <a:off x="2819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100</a:t>
            </a:r>
            <a:endParaRPr lang="en-US"/>
          </a:p>
        </p:txBody>
      </p:sp>
      <p:sp>
        <p:nvSpPr>
          <p:cNvPr id="741388" name="Text Box 12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41389" name="Rectangle 13"/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1390" name="Rectangle 14"/>
          <p:cNvSpPr>
            <a:spLocks noChangeArrowheads="1"/>
          </p:cNvSpPr>
          <p:nvPr/>
        </p:nvSpPr>
        <p:spPr bwMode="auto">
          <a:xfrm>
            <a:off x="4419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1391" name="Rectangle 15"/>
          <p:cNvSpPr>
            <a:spLocks noChangeArrowheads="1"/>
          </p:cNvSpPr>
          <p:nvPr/>
        </p:nvSpPr>
        <p:spPr bwMode="auto">
          <a:xfrm>
            <a:off x="396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1392" name="Rectangle 16"/>
          <p:cNvSpPr>
            <a:spLocks noChangeArrowheads="1"/>
          </p:cNvSpPr>
          <p:nvPr/>
        </p:nvSpPr>
        <p:spPr bwMode="auto">
          <a:xfrm>
            <a:off x="350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1393" name="Rectangle 17"/>
          <p:cNvSpPr>
            <a:spLocks noChangeArrowheads="1"/>
          </p:cNvSpPr>
          <p:nvPr/>
        </p:nvSpPr>
        <p:spPr bwMode="auto">
          <a:xfrm>
            <a:off x="304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1394" name="Rectangle 18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1395" name="Rectangle 19"/>
          <p:cNvSpPr>
            <a:spLocks noChangeArrowheads="1"/>
          </p:cNvSpPr>
          <p:nvPr/>
        </p:nvSpPr>
        <p:spPr bwMode="auto">
          <a:xfrm>
            <a:off x="4876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1396" name="Rectangle 20"/>
          <p:cNvSpPr>
            <a:spLocks noChangeArrowheads="1"/>
          </p:cNvSpPr>
          <p:nvPr/>
        </p:nvSpPr>
        <p:spPr bwMode="auto">
          <a:xfrm>
            <a:off x="5334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1397" name="Rectangle 21"/>
          <p:cNvSpPr>
            <a:spLocks noChangeArrowheads="1"/>
          </p:cNvSpPr>
          <p:nvPr/>
        </p:nvSpPr>
        <p:spPr bwMode="auto">
          <a:xfrm>
            <a:off x="5791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27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2403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2405" name="Text Box 5"/>
          <p:cNvSpPr txBox="1">
            <a:spLocks noChangeArrowheads="1"/>
          </p:cNvSpPr>
          <p:nvPr/>
        </p:nvSpPr>
        <p:spPr bwMode="auto">
          <a:xfrm>
            <a:off x="1905000" y="4197350"/>
            <a:ext cx="17446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550</a:t>
            </a:r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2406" name="Text Box 6"/>
          <p:cNvSpPr txBox="1">
            <a:spLocks noChangeArrowheads="1"/>
          </p:cNvSpPr>
          <p:nvPr/>
        </p:nvSpPr>
        <p:spPr bwMode="auto">
          <a:xfrm>
            <a:off x="5562600" y="4191000"/>
            <a:ext cx="14525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2407" name="Text Box 7"/>
          <p:cNvSpPr txBox="1">
            <a:spLocks noChangeArrowheads="1"/>
          </p:cNvSpPr>
          <p:nvPr/>
        </p:nvSpPr>
        <p:spPr bwMode="auto">
          <a:xfrm>
            <a:off x="6248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475</a:t>
            </a:r>
            <a:endParaRPr lang="en-US"/>
          </a:p>
        </p:txBody>
      </p:sp>
      <p:sp>
        <p:nvSpPr>
          <p:cNvPr id="742408" name="Text Box 8"/>
          <p:cNvSpPr txBox="1">
            <a:spLocks noChangeArrowheads="1"/>
          </p:cNvSpPr>
          <p:nvPr/>
        </p:nvSpPr>
        <p:spPr bwMode="auto">
          <a:xfrm>
            <a:off x="5486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400</a:t>
            </a:r>
            <a:endParaRPr lang="en-US"/>
          </a:p>
        </p:txBody>
      </p:sp>
      <p:sp>
        <p:nvSpPr>
          <p:cNvPr id="742409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300</a:t>
            </a:r>
            <a:endParaRPr lang="en-US"/>
          </a:p>
        </p:txBody>
      </p:sp>
      <p:sp>
        <p:nvSpPr>
          <p:cNvPr id="742410" name="Text Box 10"/>
          <p:cNvSpPr txBox="1">
            <a:spLocks noChangeArrowheads="1"/>
          </p:cNvSpPr>
          <p:nvPr/>
        </p:nvSpPr>
        <p:spPr bwMode="auto">
          <a:xfrm>
            <a:off x="36576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42411" name="Text Box 11"/>
          <p:cNvSpPr txBox="1">
            <a:spLocks noChangeArrowheads="1"/>
          </p:cNvSpPr>
          <p:nvPr/>
        </p:nvSpPr>
        <p:spPr bwMode="auto">
          <a:xfrm>
            <a:off x="2819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100</a:t>
            </a:r>
            <a:endParaRPr lang="en-US"/>
          </a:p>
        </p:txBody>
      </p:sp>
      <p:sp>
        <p:nvSpPr>
          <p:cNvPr id="742412" name="Text Box 12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42413" name="Rectangle 13"/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2414" name="Rectangle 14"/>
          <p:cNvSpPr>
            <a:spLocks noChangeArrowheads="1"/>
          </p:cNvSpPr>
          <p:nvPr/>
        </p:nvSpPr>
        <p:spPr bwMode="auto">
          <a:xfrm>
            <a:off x="7010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2415" name="Rectangle 15"/>
          <p:cNvSpPr>
            <a:spLocks noChangeArrowheads="1"/>
          </p:cNvSpPr>
          <p:nvPr/>
        </p:nvSpPr>
        <p:spPr bwMode="auto">
          <a:xfrm>
            <a:off x="4419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2416" name="Rectangle 16"/>
          <p:cNvSpPr>
            <a:spLocks noChangeArrowheads="1"/>
          </p:cNvSpPr>
          <p:nvPr/>
        </p:nvSpPr>
        <p:spPr bwMode="auto">
          <a:xfrm>
            <a:off x="396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2417" name="Rectangle 17"/>
          <p:cNvSpPr>
            <a:spLocks noChangeArrowheads="1"/>
          </p:cNvSpPr>
          <p:nvPr/>
        </p:nvSpPr>
        <p:spPr bwMode="auto">
          <a:xfrm>
            <a:off x="350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2418" name="Rectangle 18"/>
          <p:cNvSpPr>
            <a:spLocks noChangeArrowheads="1"/>
          </p:cNvSpPr>
          <p:nvPr/>
        </p:nvSpPr>
        <p:spPr bwMode="auto">
          <a:xfrm>
            <a:off x="304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2419" name="Rectangle 19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2420" name="Rectangle 20"/>
          <p:cNvSpPr>
            <a:spLocks noChangeArrowheads="1"/>
          </p:cNvSpPr>
          <p:nvPr/>
        </p:nvSpPr>
        <p:spPr bwMode="auto">
          <a:xfrm>
            <a:off x="4876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2421" name="Rectangle 21"/>
          <p:cNvSpPr>
            <a:spLocks noChangeArrowheads="1"/>
          </p:cNvSpPr>
          <p:nvPr/>
        </p:nvSpPr>
        <p:spPr bwMode="auto">
          <a:xfrm>
            <a:off x="5334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2422" name="Rectangle 22"/>
          <p:cNvSpPr>
            <a:spLocks noChangeArrowheads="1"/>
          </p:cNvSpPr>
          <p:nvPr/>
        </p:nvSpPr>
        <p:spPr bwMode="auto">
          <a:xfrm>
            <a:off x="5791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2423" name="Rectangle 23"/>
          <p:cNvSpPr>
            <a:spLocks noChangeArrowheads="1"/>
          </p:cNvSpPr>
          <p:nvPr/>
        </p:nvSpPr>
        <p:spPr bwMode="auto">
          <a:xfrm>
            <a:off x="6553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2424" name="Text Box 24"/>
          <p:cNvSpPr txBox="1">
            <a:spLocks noChangeArrowheads="1"/>
          </p:cNvSpPr>
          <p:nvPr/>
        </p:nvSpPr>
        <p:spPr bwMode="auto">
          <a:xfrm>
            <a:off x="7010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550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04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1905000" y="4197350"/>
            <a:ext cx="17446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550</a:t>
            </a:r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950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5562600" y="4191000"/>
            <a:ext cx="14525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3431" name="Text Box 7"/>
          <p:cNvSpPr txBox="1">
            <a:spLocks noChangeArrowheads="1"/>
          </p:cNvSpPr>
          <p:nvPr/>
        </p:nvSpPr>
        <p:spPr bwMode="auto">
          <a:xfrm>
            <a:off x="6248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475</a:t>
            </a:r>
            <a:endParaRPr lang="en-US"/>
          </a:p>
        </p:txBody>
      </p:sp>
      <p:sp>
        <p:nvSpPr>
          <p:cNvPr id="743432" name="Text Box 8"/>
          <p:cNvSpPr txBox="1">
            <a:spLocks noChangeArrowheads="1"/>
          </p:cNvSpPr>
          <p:nvPr/>
        </p:nvSpPr>
        <p:spPr bwMode="auto">
          <a:xfrm>
            <a:off x="5486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400</a:t>
            </a:r>
            <a:endParaRPr lang="en-US"/>
          </a:p>
        </p:txBody>
      </p:sp>
      <p:sp>
        <p:nvSpPr>
          <p:cNvPr id="743433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300</a:t>
            </a:r>
            <a:endParaRPr lang="en-US"/>
          </a:p>
        </p:txBody>
      </p:sp>
      <p:sp>
        <p:nvSpPr>
          <p:cNvPr id="743434" name="Text Box 10"/>
          <p:cNvSpPr txBox="1">
            <a:spLocks noChangeArrowheads="1"/>
          </p:cNvSpPr>
          <p:nvPr/>
        </p:nvSpPr>
        <p:spPr bwMode="auto">
          <a:xfrm>
            <a:off x="36576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2819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100</a:t>
            </a:r>
            <a:endParaRPr lang="en-US"/>
          </a:p>
        </p:txBody>
      </p:sp>
      <p:sp>
        <p:nvSpPr>
          <p:cNvPr id="743436" name="Text Box 12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43437" name="Rectangle 13"/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3438" name="Rectangle 14"/>
          <p:cNvSpPr>
            <a:spLocks noChangeArrowheads="1"/>
          </p:cNvSpPr>
          <p:nvPr/>
        </p:nvSpPr>
        <p:spPr bwMode="auto">
          <a:xfrm>
            <a:off x="7010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3439" name="Rectangle 15"/>
          <p:cNvSpPr>
            <a:spLocks noChangeArrowheads="1"/>
          </p:cNvSpPr>
          <p:nvPr/>
        </p:nvSpPr>
        <p:spPr bwMode="auto">
          <a:xfrm>
            <a:off x="4419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3440" name="Rectangle 16"/>
          <p:cNvSpPr>
            <a:spLocks noChangeArrowheads="1"/>
          </p:cNvSpPr>
          <p:nvPr/>
        </p:nvSpPr>
        <p:spPr bwMode="auto">
          <a:xfrm>
            <a:off x="396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3441" name="Rectangle 17"/>
          <p:cNvSpPr>
            <a:spLocks noChangeArrowheads="1"/>
          </p:cNvSpPr>
          <p:nvPr/>
        </p:nvSpPr>
        <p:spPr bwMode="auto">
          <a:xfrm>
            <a:off x="350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3442" name="Rectangle 18"/>
          <p:cNvSpPr>
            <a:spLocks noChangeArrowheads="1"/>
          </p:cNvSpPr>
          <p:nvPr/>
        </p:nvSpPr>
        <p:spPr bwMode="auto">
          <a:xfrm>
            <a:off x="304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3443" name="Rectangle 19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3444" name="Rectangle 20"/>
          <p:cNvSpPr>
            <a:spLocks noChangeArrowheads="1"/>
          </p:cNvSpPr>
          <p:nvPr/>
        </p:nvSpPr>
        <p:spPr bwMode="auto">
          <a:xfrm>
            <a:off x="4876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3445" name="Rectangle 21"/>
          <p:cNvSpPr>
            <a:spLocks noChangeArrowheads="1"/>
          </p:cNvSpPr>
          <p:nvPr/>
        </p:nvSpPr>
        <p:spPr bwMode="auto">
          <a:xfrm>
            <a:off x="5334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3446" name="Rectangle 22"/>
          <p:cNvSpPr>
            <a:spLocks noChangeArrowheads="1"/>
          </p:cNvSpPr>
          <p:nvPr/>
        </p:nvSpPr>
        <p:spPr bwMode="auto">
          <a:xfrm>
            <a:off x="5791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3447" name="Rectangle 23"/>
          <p:cNvSpPr>
            <a:spLocks noChangeArrowheads="1"/>
          </p:cNvSpPr>
          <p:nvPr/>
        </p:nvSpPr>
        <p:spPr bwMode="auto">
          <a:xfrm>
            <a:off x="6553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3448" name="Rectangle 24"/>
          <p:cNvSpPr>
            <a:spLocks noChangeArrowheads="1"/>
          </p:cNvSpPr>
          <p:nvPr/>
        </p:nvSpPr>
        <p:spPr bwMode="auto">
          <a:xfrm>
            <a:off x="777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3449" name="Rectangle 25"/>
          <p:cNvSpPr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3450" name="Rectangle 26"/>
          <p:cNvSpPr>
            <a:spLocks noChangeArrowheads="1"/>
          </p:cNvSpPr>
          <p:nvPr/>
        </p:nvSpPr>
        <p:spPr bwMode="auto">
          <a:xfrm>
            <a:off x="2362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3451" name="Rectangle 27"/>
          <p:cNvSpPr>
            <a:spLocks noChangeArrowheads="1"/>
          </p:cNvSpPr>
          <p:nvPr/>
        </p:nvSpPr>
        <p:spPr bwMode="auto">
          <a:xfrm>
            <a:off x="3276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3452" name="Rectangle 28"/>
          <p:cNvSpPr>
            <a:spLocks noChangeArrowheads="1"/>
          </p:cNvSpPr>
          <p:nvPr/>
        </p:nvSpPr>
        <p:spPr bwMode="auto">
          <a:xfrm>
            <a:off x="2819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3453" name="Rectangle 29"/>
          <p:cNvSpPr>
            <a:spLocks noChangeArrowheads="1"/>
          </p:cNvSpPr>
          <p:nvPr/>
        </p:nvSpPr>
        <p:spPr bwMode="auto">
          <a:xfrm>
            <a:off x="3733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3454" name="Rectangle 30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3455" name="Rectangle 31"/>
          <p:cNvSpPr>
            <a:spLocks noChangeArrowheads="1"/>
          </p:cNvSpPr>
          <p:nvPr/>
        </p:nvSpPr>
        <p:spPr bwMode="auto">
          <a:xfrm>
            <a:off x="4191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3456" name="Text Box 32"/>
          <p:cNvSpPr txBox="1">
            <a:spLocks noChangeArrowheads="1"/>
          </p:cNvSpPr>
          <p:nvPr/>
        </p:nvSpPr>
        <p:spPr bwMode="auto">
          <a:xfrm>
            <a:off x="7010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550</a:t>
            </a:r>
            <a:endParaRPr lang="en-US"/>
          </a:p>
        </p:txBody>
      </p:sp>
      <p:sp>
        <p:nvSpPr>
          <p:cNvPr id="743457" name="Text Box 33"/>
          <p:cNvSpPr txBox="1">
            <a:spLocks noChangeArrowheads="1"/>
          </p:cNvSpPr>
          <p:nvPr/>
        </p:nvSpPr>
        <p:spPr bwMode="auto">
          <a:xfrm>
            <a:off x="79248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650</a:t>
            </a:r>
            <a:endParaRPr lang="en-US"/>
          </a:p>
        </p:txBody>
      </p:sp>
      <p:sp>
        <p:nvSpPr>
          <p:cNvPr id="743458" name="Text Box 34"/>
          <p:cNvSpPr txBox="1">
            <a:spLocks noChangeArrowheads="1"/>
          </p:cNvSpPr>
          <p:nvPr/>
        </p:nvSpPr>
        <p:spPr bwMode="auto">
          <a:xfrm>
            <a:off x="21336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650</a:t>
            </a:r>
            <a:endParaRPr lang="en-US"/>
          </a:p>
        </p:txBody>
      </p:sp>
      <p:sp>
        <p:nvSpPr>
          <p:cNvPr id="743459" name="Text Box 35"/>
          <p:cNvSpPr txBox="1">
            <a:spLocks noChangeArrowheads="1"/>
          </p:cNvSpPr>
          <p:nvPr/>
        </p:nvSpPr>
        <p:spPr bwMode="auto">
          <a:xfrm>
            <a:off x="30480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750</a:t>
            </a:r>
            <a:endParaRPr lang="en-US"/>
          </a:p>
        </p:txBody>
      </p:sp>
      <p:sp>
        <p:nvSpPr>
          <p:cNvPr id="743460" name="Text Box 36"/>
          <p:cNvSpPr txBox="1">
            <a:spLocks noChangeArrowheads="1"/>
          </p:cNvSpPr>
          <p:nvPr/>
        </p:nvSpPr>
        <p:spPr bwMode="auto">
          <a:xfrm>
            <a:off x="39624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850</a:t>
            </a:r>
            <a:endParaRPr lang="en-US"/>
          </a:p>
        </p:txBody>
      </p:sp>
      <p:sp>
        <p:nvSpPr>
          <p:cNvPr id="743461" name="Text Box 37"/>
          <p:cNvSpPr txBox="1">
            <a:spLocks noChangeArrowheads="1"/>
          </p:cNvSpPr>
          <p:nvPr/>
        </p:nvSpPr>
        <p:spPr bwMode="auto">
          <a:xfrm>
            <a:off x="48768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950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394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4453" name="Text Box 5"/>
          <p:cNvSpPr txBox="1">
            <a:spLocks noChangeArrowheads="1"/>
          </p:cNvSpPr>
          <p:nvPr/>
        </p:nvSpPr>
        <p:spPr bwMode="auto">
          <a:xfrm>
            <a:off x="1905000" y="4191000"/>
            <a:ext cx="18716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1100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550</a:t>
            </a:r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950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5562600" y="4191000"/>
            <a:ext cx="14525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4455" name="Text Box 7"/>
          <p:cNvSpPr txBox="1">
            <a:spLocks noChangeArrowheads="1"/>
          </p:cNvSpPr>
          <p:nvPr/>
        </p:nvSpPr>
        <p:spPr bwMode="auto">
          <a:xfrm>
            <a:off x="6248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475</a:t>
            </a:r>
            <a:endParaRPr lang="en-US"/>
          </a:p>
        </p:txBody>
      </p:sp>
      <p:sp>
        <p:nvSpPr>
          <p:cNvPr id="744456" name="Text Box 8"/>
          <p:cNvSpPr txBox="1">
            <a:spLocks noChangeArrowheads="1"/>
          </p:cNvSpPr>
          <p:nvPr/>
        </p:nvSpPr>
        <p:spPr bwMode="auto">
          <a:xfrm>
            <a:off x="5486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400</a:t>
            </a:r>
            <a:endParaRPr lang="en-US"/>
          </a:p>
        </p:txBody>
      </p:sp>
      <p:sp>
        <p:nvSpPr>
          <p:cNvPr id="744457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300</a:t>
            </a:r>
            <a:endParaRPr lang="en-US"/>
          </a:p>
        </p:txBody>
      </p:sp>
      <p:sp>
        <p:nvSpPr>
          <p:cNvPr id="744458" name="Text Box 10"/>
          <p:cNvSpPr txBox="1">
            <a:spLocks noChangeArrowheads="1"/>
          </p:cNvSpPr>
          <p:nvPr/>
        </p:nvSpPr>
        <p:spPr bwMode="auto">
          <a:xfrm>
            <a:off x="36576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44459" name="Text Box 11"/>
          <p:cNvSpPr txBox="1">
            <a:spLocks noChangeArrowheads="1"/>
          </p:cNvSpPr>
          <p:nvPr/>
        </p:nvSpPr>
        <p:spPr bwMode="auto">
          <a:xfrm>
            <a:off x="2819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100</a:t>
            </a:r>
            <a:endParaRPr lang="en-US"/>
          </a:p>
        </p:txBody>
      </p:sp>
      <p:sp>
        <p:nvSpPr>
          <p:cNvPr id="744460" name="Text Box 12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44461" name="Rectangle 13"/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4462" name="Rectangle 14"/>
          <p:cNvSpPr>
            <a:spLocks noChangeArrowheads="1"/>
          </p:cNvSpPr>
          <p:nvPr/>
        </p:nvSpPr>
        <p:spPr bwMode="auto">
          <a:xfrm>
            <a:off x="7010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4463" name="Rectangle 15"/>
          <p:cNvSpPr>
            <a:spLocks noChangeArrowheads="1"/>
          </p:cNvSpPr>
          <p:nvPr/>
        </p:nvSpPr>
        <p:spPr bwMode="auto">
          <a:xfrm>
            <a:off x="4419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4464" name="Rectangle 16"/>
          <p:cNvSpPr>
            <a:spLocks noChangeArrowheads="1"/>
          </p:cNvSpPr>
          <p:nvPr/>
        </p:nvSpPr>
        <p:spPr bwMode="auto">
          <a:xfrm>
            <a:off x="396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4465" name="Rectangle 17"/>
          <p:cNvSpPr>
            <a:spLocks noChangeArrowheads="1"/>
          </p:cNvSpPr>
          <p:nvPr/>
        </p:nvSpPr>
        <p:spPr bwMode="auto">
          <a:xfrm>
            <a:off x="350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4466" name="Rectangle 18"/>
          <p:cNvSpPr>
            <a:spLocks noChangeArrowheads="1"/>
          </p:cNvSpPr>
          <p:nvPr/>
        </p:nvSpPr>
        <p:spPr bwMode="auto">
          <a:xfrm>
            <a:off x="304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4467" name="Rectangle 19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4468" name="Rectangle 20"/>
          <p:cNvSpPr>
            <a:spLocks noChangeArrowheads="1"/>
          </p:cNvSpPr>
          <p:nvPr/>
        </p:nvSpPr>
        <p:spPr bwMode="auto">
          <a:xfrm>
            <a:off x="4876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4469" name="Rectangle 21"/>
          <p:cNvSpPr>
            <a:spLocks noChangeArrowheads="1"/>
          </p:cNvSpPr>
          <p:nvPr/>
        </p:nvSpPr>
        <p:spPr bwMode="auto">
          <a:xfrm>
            <a:off x="5334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4470" name="Rectangle 22"/>
          <p:cNvSpPr>
            <a:spLocks noChangeArrowheads="1"/>
          </p:cNvSpPr>
          <p:nvPr/>
        </p:nvSpPr>
        <p:spPr bwMode="auto">
          <a:xfrm>
            <a:off x="5791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4471" name="Rectangle 23"/>
          <p:cNvSpPr>
            <a:spLocks noChangeArrowheads="1"/>
          </p:cNvSpPr>
          <p:nvPr/>
        </p:nvSpPr>
        <p:spPr bwMode="auto">
          <a:xfrm>
            <a:off x="6553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4472" name="Rectangle 24"/>
          <p:cNvSpPr>
            <a:spLocks noChangeArrowheads="1"/>
          </p:cNvSpPr>
          <p:nvPr/>
        </p:nvSpPr>
        <p:spPr bwMode="auto">
          <a:xfrm>
            <a:off x="777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4473" name="Rectangle 25"/>
          <p:cNvSpPr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4474" name="Rectangle 26"/>
          <p:cNvSpPr>
            <a:spLocks noChangeArrowheads="1"/>
          </p:cNvSpPr>
          <p:nvPr/>
        </p:nvSpPr>
        <p:spPr bwMode="auto">
          <a:xfrm>
            <a:off x="2362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4475" name="Rectangle 27"/>
          <p:cNvSpPr>
            <a:spLocks noChangeArrowheads="1"/>
          </p:cNvSpPr>
          <p:nvPr/>
        </p:nvSpPr>
        <p:spPr bwMode="auto">
          <a:xfrm>
            <a:off x="3276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4476" name="Rectangle 28"/>
          <p:cNvSpPr>
            <a:spLocks noChangeArrowheads="1"/>
          </p:cNvSpPr>
          <p:nvPr/>
        </p:nvSpPr>
        <p:spPr bwMode="auto">
          <a:xfrm>
            <a:off x="2819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4477" name="Rectangle 29"/>
          <p:cNvSpPr>
            <a:spLocks noChangeArrowheads="1"/>
          </p:cNvSpPr>
          <p:nvPr/>
        </p:nvSpPr>
        <p:spPr bwMode="auto">
          <a:xfrm>
            <a:off x="3733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4478" name="Rectangle 30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4479" name="Rectangle 31"/>
          <p:cNvSpPr>
            <a:spLocks noChangeArrowheads="1"/>
          </p:cNvSpPr>
          <p:nvPr/>
        </p:nvSpPr>
        <p:spPr bwMode="auto">
          <a:xfrm>
            <a:off x="4191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4480" name="Rectangle 32"/>
          <p:cNvSpPr>
            <a:spLocks noChangeArrowheads="1"/>
          </p:cNvSpPr>
          <p:nvPr/>
        </p:nvSpPr>
        <p:spPr bwMode="auto">
          <a:xfrm>
            <a:off x="5105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4481" name="Rectangle 33"/>
          <p:cNvSpPr>
            <a:spLocks noChangeArrowheads="1"/>
          </p:cNvSpPr>
          <p:nvPr/>
        </p:nvSpPr>
        <p:spPr bwMode="auto">
          <a:xfrm>
            <a:off x="5562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4482" name="Rectangle 34"/>
          <p:cNvSpPr>
            <a:spLocks noChangeArrowheads="1"/>
          </p:cNvSpPr>
          <p:nvPr/>
        </p:nvSpPr>
        <p:spPr bwMode="auto">
          <a:xfrm>
            <a:off x="6019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4483" name="Text Box 35"/>
          <p:cNvSpPr txBox="1">
            <a:spLocks noChangeArrowheads="1"/>
          </p:cNvSpPr>
          <p:nvPr/>
        </p:nvSpPr>
        <p:spPr bwMode="auto">
          <a:xfrm>
            <a:off x="7010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550</a:t>
            </a:r>
            <a:endParaRPr lang="en-US"/>
          </a:p>
        </p:txBody>
      </p:sp>
      <p:sp>
        <p:nvSpPr>
          <p:cNvPr id="744484" name="Text Box 36"/>
          <p:cNvSpPr txBox="1">
            <a:spLocks noChangeArrowheads="1"/>
          </p:cNvSpPr>
          <p:nvPr/>
        </p:nvSpPr>
        <p:spPr bwMode="auto">
          <a:xfrm>
            <a:off x="79248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650</a:t>
            </a:r>
            <a:endParaRPr lang="en-US"/>
          </a:p>
        </p:txBody>
      </p:sp>
      <p:sp>
        <p:nvSpPr>
          <p:cNvPr id="744485" name="Text Box 37"/>
          <p:cNvSpPr txBox="1">
            <a:spLocks noChangeArrowheads="1"/>
          </p:cNvSpPr>
          <p:nvPr/>
        </p:nvSpPr>
        <p:spPr bwMode="auto">
          <a:xfrm>
            <a:off x="21336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650</a:t>
            </a:r>
            <a:endParaRPr lang="en-US"/>
          </a:p>
        </p:txBody>
      </p:sp>
      <p:sp>
        <p:nvSpPr>
          <p:cNvPr id="744486" name="Text Box 38"/>
          <p:cNvSpPr txBox="1">
            <a:spLocks noChangeArrowheads="1"/>
          </p:cNvSpPr>
          <p:nvPr/>
        </p:nvSpPr>
        <p:spPr bwMode="auto">
          <a:xfrm>
            <a:off x="30480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750</a:t>
            </a:r>
            <a:endParaRPr lang="en-US"/>
          </a:p>
        </p:txBody>
      </p:sp>
      <p:sp>
        <p:nvSpPr>
          <p:cNvPr id="744487" name="Text Box 39"/>
          <p:cNvSpPr txBox="1">
            <a:spLocks noChangeArrowheads="1"/>
          </p:cNvSpPr>
          <p:nvPr/>
        </p:nvSpPr>
        <p:spPr bwMode="auto">
          <a:xfrm>
            <a:off x="39624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850</a:t>
            </a:r>
            <a:endParaRPr lang="en-US"/>
          </a:p>
        </p:txBody>
      </p:sp>
      <p:sp>
        <p:nvSpPr>
          <p:cNvPr id="744488" name="Text Box 40"/>
          <p:cNvSpPr txBox="1">
            <a:spLocks noChangeArrowheads="1"/>
          </p:cNvSpPr>
          <p:nvPr/>
        </p:nvSpPr>
        <p:spPr bwMode="auto">
          <a:xfrm>
            <a:off x="48768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950</a:t>
            </a:r>
            <a:endParaRPr lang="en-US"/>
          </a:p>
        </p:txBody>
      </p:sp>
      <p:sp>
        <p:nvSpPr>
          <p:cNvPr id="744489" name="Text Box 41"/>
          <p:cNvSpPr txBox="1">
            <a:spLocks noChangeArrowheads="1"/>
          </p:cNvSpPr>
          <p:nvPr/>
        </p:nvSpPr>
        <p:spPr bwMode="auto">
          <a:xfrm>
            <a:off x="57150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1050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877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547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1905000" y="4191000"/>
            <a:ext cx="18716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1100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1275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950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5562600" y="4191000"/>
            <a:ext cx="14525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5479" name="Text Box 7"/>
          <p:cNvSpPr txBox="1">
            <a:spLocks noChangeArrowheads="1"/>
          </p:cNvSpPr>
          <p:nvPr/>
        </p:nvSpPr>
        <p:spPr bwMode="auto">
          <a:xfrm>
            <a:off x="6248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475</a:t>
            </a:r>
            <a:endParaRPr lang="en-US"/>
          </a:p>
        </p:txBody>
      </p:sp>
      <p:sp>
        <p:nvSpPr>
          <p:cNvPr id="745480" name="Text Box 8"/>
          <p:cNvSpPr txBox="1">
            <a:spLocks noChangeArrowheads="1"/>
          </p:cNvSpPr>
          <p:nvPr/>
        </p:nvSpPr>
        <p:spPr bwMode="auto">
          <a:xfrm>
            <a:off x="5486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400</a:t>
            </a:r>
            <a:endParaRPr lang="en-US"/>
          </a:p>
        </p:txBody>
      </p:sp>
      <p:sp>
        <p:nvSpPr>
          <p:cNvPr id="745481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300</a:t>
            </a:r>
            <a:endParaRPr lang="en-US"/>
          </a:p>
        </p:txBody>
      </p:sp>
      <p:sp>
        <p:nvSpPr>
          <p:cNvPr id="745482" name="Text Box 10"/>
          <p:cNvSpPr txBox="1">
            <a:spLocks noChangeArrowheads="1"/>
          </p:cNvSpPr>
          <p:nvPr/>
        </p:nvSpPr>
        <p:spPr bwMode="auto">
          <a:xfrm>
            <a:off x="36576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45483" name="Text Box 11"/>
          <p:cNvSpPr txBox="1">
            <a:spLocks noChangeArrowheads="1"/>
          </p:cNvSpPr>
          <p:nvPr/>
        </p:nvSpPr>
        <p:spPr bwMode="auto">
          <a:xfrm>
            <a:off x="2819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100</a:t>
            </a:r>
            <a:endParaRPr lang="en-US"/>
          </a:p>
        </p:txBody>
      </p:sp>
      <p:sp>
        <p:nvSpPr>
          <p:cNvPr id="745484" name="Text Box 12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45485" name="Rectangle 13"/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5486" name="Rectangle 14"/>
          <p:cNvSpPr>
            <a:spLocks noChangeArrowheads="1"/>
          </p:cNvSpPr>
          <p:nvPr/>
        </p:nvSpPr>
        <p:spPr bwMode="auto">
          <a:xfrm>
            <a:off x="7010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4419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5488" name="Rectangle 16"/>
          <p:cNvSpPr>
            <a:spLocks noChangeArrowheads="1"/>
          </p:cNvSpPr>
          <p:nvPr/>
        </p:nvSpPr>
        <p:spPr bwMode="auto">
          <a:xfrm>
            <a:off x="396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5489" name="Rectangle 17"/>
          <p:cNvSpPr>
            <a:spLocks noChangeArrowheads="1"/>
          </p:cNvSpPr>
          <p:nvPr/>
        </p:nvSpPr>
        <p:spPr bwMode="auto">
          <a:xfrm>
            <a:off x="350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5490" name="Rectangle 18"/>
          <p:cNvSpPr>
            <a:spLocks noChangeArrowheads="1"/>
          </p:cNvSpPr>
          <p:nvPr/>
        </p:nvSpPr>
        <p:spPr bwMode="auto">
          <a:xfrm>
            <a:off x="304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5491" name="Rectangle 19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5492" name="Rectangle 20"/>
          <p:cNvSpPr>
            <a:spLocks noChangeArrowheads="1"/>
          </p:cNvSpPr>
          <p:nvPr/>
        </p:nvSpPr>
        <p:spPr bwMode="auto">
          <a:xfrm>
            <a:off x="4876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5493" name="Rectangle 21"/>
          <p:cNvSpPr>
            <a:spLocks noChangeArrowheads="1"/>
          </p:cNvSpPr>
          <p:nvPr/>
        </p:nvSpPr>
        <p:spPr bwMode="auto">
          <a:xfrm>
            <a:off x="5334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5494" name="Rectangle 22"/>
          <p:cNvSpPr>
            <a:spLocks noChangeArrowheads="1"/>
          </p:cNvSpPr>
          <p:nvPr/>
        </p:nvSpPr>
        <p:spPr bwMode="auto">
          <a:xfrm>
            <a:off x="5791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5495" name="Rectangle 23"/>
          <p:cNvSpPr>
            <a:spLocks noChangeArrowheads="1"/>
          </p:cNvSpPr>
          <p:nvPr/>
        </p:nvSpPr>
        <p:spPr bwMode="auto">
          <a:xfrm>
            <a:off x="6553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5496" name="Rectangle 24"/>
          <p:cNvSpPr>
            <a:spLocks noChangeArrowheads="1"/>
          </p:cNvSpPr>
          <p:nvPr/>
        </p:nvSpPr>
        <p:spPr bwMode="auto">
          <a:xfrm>
            <a:off x="777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5497" name="Rectangle 25"/>
          <p:cNvSpPr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5498" name="Rectangle 26"/>
          <p:cNvSpPr>
            <a:spLocks noChangeArrowheads="1"/>
          </p:cNvSpPr>
          <p:nvPr/>
        </p:nvSpPr>
        <p:spPr bwMode="auto">
          <a:xfrm>
            <a:off x="2362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5499" name="Rectangle 27"/>
          <p:cNvSpPr>
            <a:spLocks noChangeArrowheads="1"/>
          </p:cNvSpPr>
          <p:nvPr/>
        </p:nvSpPr>
        <p:spPr bwMode="auto">
          <a:xfrm>
            <a:off x="3276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5500" name="Rectangle 28"/>
          <p:cNvSpPr>
            <a:spLocks noChangeArrowheads="1"/>
          </p:cNvSpPr>
          <p:nvPr/>
        </p:nvSpPr>
        <p:spPr bwMode="auto">
          <a:xfrm>
            <a:off x="2819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5501" name="Rectangle 29"/>
          <p:cNvSpPr>
            <a:spLocks noChangeArrowheads="1"/>
          </p:cNvSpPr>
          <p:nvPr/>
        </p:nvSpPr>
        <p:spPr bwMode="auto">
          <a:xfrm>
            <a:off x="3733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5502" name="Rectangle 30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5503" name="Rectangle 31"/>
          <p:cNvSpPr>
            <a:spLocks noChangeArrowheads="1"/>
          </p:cNvSpPr>
          <p:nvPr/>
        </p:nvSpPr>
        <p:spPr bwMode="auto">
          <a:xfrm>
            <a:off x="4191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5504" name="Rectangle 32"/>
          <p:cNvSpPr>
            <a:spLocks noChangeArrowheads="1"/>
          </p:cNvSpPr>
          <p:nvPr/>
        </p:nvSpPr>
        <p:spPr bwMode="auto">
          <a:xfrm>
            <a:off x="5105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5505" name="Rectangle 33"/>
          <p:cNvSpPr>
            <a:spLocks noChangeArrowheads="1"/>
          </p:cNvSpPr>
          <p:nvPr/>
        </p:nvSpPr>
        <p:spPr bwMode="auto">
          <a:xfrm>
            <a:off x="5562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5506" name="Rectangle 34"/>
          <p:cNvSpPr>
            <a:spLocks noChangeArrowheads="1"/>
          </p:cNvSpPr>
          <p:nvPr/>
        </p:nvSpPr>
        <p:spPr bwMode="auto">
          <a:xfrm>
            <a:off x="6019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5507" name="Rectangle 35"/>
          <p:cNvSpPr>
            <a:spLocks noChangeArrowheads="1"/>
          </p:cNvSpPr>
          <p:nvPr/>
        </p:nvSpPr>
        <p:spPr bwMode="auto">
          <a:xfrm>
            <a:off x="6477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5508" name="Rectangle 36"/>
          <p:cNvSpPr>
            <a:spLocks noChangeArrowheads="1"/>
          </p:cNvSpPr>
          <p:nvPr/>
        </p:nvSpPr>
        <p:spPr bwMode="auto">
          <a:xfrm>
            <a:off x="6934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5509" name="Rectangle 37"/>
          <p:cNvSpPr>
            <a:spLocks noChangeArrowheads="1"/>
          </p:cNvSpPr>
          <p:nvPr/>
        </p:nvSpPr>
        <p:spPr bwMode="auto">
          <a:xfrm>
            <a:off x="7391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5510" name="Rectangle 38"/>
          <p:cNvSpPr>
            <a:spLocks noChangeArrowheads="1"/>
          </p:cNvSpPr>
          <p:nvPr/>
        </p:nvSpPr>
        <p:spPr bwMode="auto">
          <a:xfrm>
            <a:off x="7848600" y="3581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5511" name="Text Box 39"/>
          <p:cNvSpPr txBox="1">
            <a:spLocks noChangeArrowheads="1"/>
          </p:cNvSpPr>
          <p:nvPr/>
        </p:nvSpPr>
        <p:spPr bwMode="auto">
          <a:xfrm>
            <a:off x="7010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550</a:t>
            </a:r>
            <a:endParaRPr lang="en-US"/>
          </a:p>
        </p:txBody>
      </p:sp>
      <p:sp>
        <p:nvSpPr>
          <p:cNvPr id="745512" name="Text Box 40"/>
          <p:cNvSpPr txBox="1">
            <a:spLocks noChangeArrowheads="1"/>
          </p:cNvSpPr>
          <p:nvPr/>
        </p:nvSpPr>
        <p:spPr bwMode="auto">
          <a:xfrm>
            <a:off x="79248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650</a:t>
            </a:r>
            <a:endParaRPr lang="en-US"/>
          </a:p>
        </p:txBody>
      </p:sp>
      <p:sp>
        <p:nvSpPr>
          <p:cNvPr id="745513" name="Text Box 41"/>
          <p:cNvSpPr txBox="1">
            <a:spLocks noChangeArrowheads="1"/>
          </p:cNvSpPr>
          <p:nvPr/>
        </p:nvSpPr>
        <p:spPr bwMode="auto">
          <a:xfrm>
            <a:off x="21336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650</a:t>
            </a:r>
            <a:endParaRPr lang="en-US"/>
          </a:p>
        </p:txBody>
      </p:sp>
      <p:sp>
        <p:nvSpPr>
          <p:cNvPr id="745514" name="Text Box 42"/>
          <p:cNvSpPr txBox="1">
            <a:spLocks noChangeArrowheads="1"/>
          </p:cNvSpPr>
          <p:nvPr/>
        </p:nvSpPr>
        <p:spPr bwMode="auto">
          <a:xfrm>
            <a:off x="30480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750</a:t>
            </a:r>
            <a:endParaRPr lang="en-US"/>
          </a:p>
        </p:txBody>
      </p:sp>
      <p:sp>
        <p:nvSpPr>
          <p:cNvPr id="745515" name="Text Box 43"/>
          <p:cNvSpPr txBox="1">
            <a:spLocks noChangeArrowheads="1"/>
          </p:cNvSpPr>
          <p:nvPr/>
        </p:nvSpPr>
        <p:spPr bwMode="auto">
          <a:xfrm>
            <a:off x="39624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850</a:t>
            </a:r>
            <a:endParaRPr lang="en-US"/>
          </a:p>
        </p:txBody>
      </p:sp>
      <p:sp>
        <p:nvSpPr>
          <p:cNvPr id="745516" name="Text Box 44"/>
          <p:cNvSpPr txBox="1">
            <a:spLocks noChangeArrowheads="1"/>
          </p:cNvSpPr>
          <p:nvPr/>
        </p:nvSpPr>
        <p:spPr bwMode="auto">
          <a:xfrm>
            <a:off x="48768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950</a:t>
            </a:r>
            <a:endParaRPr lang="en-US"/>
          </a:p>
        </p:txBody>
      </p:sp>
      <p:sp>
        <p:nvSpPr>
          <p:cNvPr id="745517" name="Text Box 45"/>
          <p:cNvSpPr txBox="1">
            <a:spLocks noChangeArrowheads="1"/>
          </p:cNvSpPr>
          <p:nvPr/>
        </p:nvSpPr>
        <p:spPr bwMode="auto">
          <a:xfrm>
            <a:off x="57150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1050</a:t>
            </a:r>
            <a:endParaRPr lang="en-US"/>
          </a:p>
        </p:txBody>
      </p:sp>
      <p:sp>
        <p:nvSpPr>
          <p:cNvPr id="745518" name="Text Box 46"/>
          <p:cNvSpPr txBox="1">
            <a:spLocks noChangeArrowheads="1"/>
          </p:cNvSpPr>
          <p:nvPr/>
        </p:nvSpPr>
        <p:spPr bwMode="auto">
          <a:xfrm>
            <a:off x="67056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1150</a:t>
            </a:r>
            <a:endParaRPr lang="en-US"/>
          </a:p>
        </p:txBody>
      </p:sp>
      <p:sp>
        <p:nvSpPr>
          <p:cNvPr id="745519" name="Text Box 47"/>
          <p:cNvSpPr txBox="1">
            <a:spLocks noChangeArrowheads="1"/>
          </p:cNvSpPr>
          <p:nvPr/>
        </p:nvSpPr>
        <p:spPr bwMode="auto">
          <a:xfrm>
            <a:off x="74676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1250</a:t>
            </a:r>
            <a:endParaRPr lang="en-US"/>
          </a:p>
        </p:txBody>
      </p:sp>
      <p:sp>
        <p:nvSpPr>
          <p:cNvPr id="745520" name="Text Box 48"/>
          <p:cNvSpPr txBox="1">
            <a:spLocks noChangeArrowheads="1"/>
          </p:cNvSpPr>
          <p:nvPr/>
        </p:nvSpPr>
        <p:spPr bwMode="auto">
          <a:xfrm>
            <a:off x="80010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1275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79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649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6500" name="Rectangle 4"/>
          <p:cNvSpPr>
            <a:spLocks noChangeArrowheads="1"/>
          </p:cNvSpPr>
          <p:nvPr/>
        </p:nvSpPr>
        <p:spPr bwMode="auto">
          <a:xfrm>
            <a:off x="213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1905000" y="3962400"/>
            <a:ext cx="18716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1100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1275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950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6502" name="Text Box 6"/>
          <p:cNvSpPr txBox="1">
            <a:spLocks noChangeArrowheads="1"/>
          </p:cNvSpPr>
          <p:nvPr/>
        </p:nvSpPr>
        <p:spPr bwMode="auto">
          <a:xfrm>
            <a:off x="5562600" y="3962400"/>
            <a:ext cx="14525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3886200" y="5943600"/>
            <a:ext cx="489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avg</a:t>
            </a:r>
            <a:r>
              <a:rPr lang="en-US" sz="2000">
                <a:solidFill>
                  <a:srgbClr val="FF0000"/>
                </a:solidFill>
              </a:rPr>
              <a:t> = (0+50+100+150+200)/5 = 500/5 = 100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46504" name="Text Box 8"/>
          <p:cNvSpPr txBox="1">
            <a:spLocks noChangeArrowheads="1"/>
          </p:cNvSpPr>
          <p:nvPr/>
        </p:nvSpPr>
        <p:spPr bwMode="auto">
          <a:xfrm>
            <a:off x="6248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475</a:t>
            </a:r>
            <a:endParaRPr lang="en-US"/>
          </a:p>
        </p:txBody>
      </p:sp>
      <p:sp>
        <p:nvSpPr>
          <p:cNvPr id="746505" name="Text Box 9"/>
          <p:cNvSpPr txBox="1">
            <a:spLocks noChangeArrowheads="1"/>
          </p:cNvSpPr>
          <p:nvPr/>
        </p:nvSpPr>
        <p:spPr bwMode="auto">
          <a:xfrm>
            <a:off x="5486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400</a:t>
            </a:r>
            <a:endParaRPr lang="en-US"/>
          </a:p>
        </p:txBody>
      </p:sp>
      <p:sp>
        <p:nvSpPr>
          <p:cNvPr id="746506" name="Text Box 10"/>
          <p:cNvSpPr txBox="1">
            <a:spLocks noChangeArrowheads="1"/>
          </p:cNvSpPr>
          <p:nvPr/>
        </p:nvSpPr>
        <p:spPr bwMode="auto">
          <a:xfrm>
            <a:off x="46482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300</a:t>
            </a:r>
            <a:endParaRPr lang="en-US"/>
          </a:p>
        </p:txBody>
      </p:sp>
      <p:sp>
        <p:nvSpPr>
          <p:cNvPr id="746507" name="Text Box 11"/>
          <p:cNvSpPr txBox="1">
            <a:spLocks noChangeArrowheads="1"/>
          </p:cNvSpPr>
          <p:nvPr/>
        </p:nvSpPr>
        <p:spPr bwMode="auto">
          <a:xfrm>
            <a:off x="36576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200</a:t>
            </a:r>
            <a:endParaRPr lang="en-US"/>
          </a:p>
        </p:txBody>
      </p:sp>
      <p:sp>
        <p:nvSpPr>
          <p:cNvPr id="746508" name="Text Box 12"/>
          <p:cNvSpPr txBox="1">
            <a:spLocks noChangeArrowheads="1"/>
          </p:cNvSpPr>
          <p:nvPr/>
        </p:nvSpPr>
        <p:spPr bwMode="auto">
          <a:xfrm>
            <a:off x="2819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100</a:t>
            </a:r>
            <a:endParaRPr lang="en-US"/>
          </a:p>
        </p:txBody>
      </p:sp>
      <p:sp>
        <p:nvSpPr>
          <p:cNvPr id="746509" name="Text Box 13"/>
          <p:cNvSpPr txBox="1">
            <a:spLocks noChangeArrowheads="1"/>
          </p:cNvSpPr>
          <p:nvPr/>
        </p:nvSpPr>
        <p:spPr bwMode="auto">
          <a:xfrm>
            <a:off x="19812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46510" name="Text Box 14"/>
          <p:cNvSpPr txBox="1">
            <a:spLocks noChangeArrowheads="1"/>
          </p:cNvSpPr>
          <p:nvPr/>
        </p:nvSpPr>
        <p:spPr bwMode="auto">
          <a:xfrm>
            <a:off x="3581400" y="1219200"/>
            <a:ext cx="453201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Equitable</a:t>
            </a:r>
          </a:p>
          <a:p>
            <a:pPr marL="342900" indent="-34290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Most widely-used</a:t>
            </a:r>
          </a:p>
          <a:p>
            <a:pPr marL="342900" indent="-34290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Fits naturally with interval timer</a:t>
            </a:r>
          </a:p>
        </p:txBody>
      </p:sp>
      <p:sp>
        <p:nvSpPr>
          <p:cNvPr id="746511" name="Rectangle 15"/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6512" name="Rectangle 16"/>
          <p:cNvSpPr>
            <a:spLocks noChangeArrowheads="1"/>
          </p:cNvSpPr>
          <p:nvPr/>
        </p:nvSpPr>
        <p:spPr bwMode="auto">
          <a:xfrm>
            <a:off x="7010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6513" name="Rectangle 17"/>
          <p:cNvSpPr>
            <a:spLocks noChangeArrowheads="1"/>
          </p:cNvSpPr>
          <p:nvPr/>
        </p:nvSpPr>
        <p:spPr bwMode="auto">
          <a:xfrm>
            <a:off x="4419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6514" name="Rectangle 18"/>
          <p:cNvSpPr>
            <a:spLocks noChangeArrowheads="1"/>
          </p:cNvSpPr>
          <p:nvPr/>
        </p:nvSpPr>
        <p:spPr bwMode="auto">
          <a:xfrm>
            <a:off x="396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6515" name="Rectangle 19"/>
          <p:cNvSpPr>
            <a:spLocks noChangeArrowheads="1"/>
          </p:cNvSpPr>
          <p:nvPr/>
        </p:nvSpPr>
        <p:spPr bwMode="auto">
          <a:xfrm>
            <a:off x="350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6516" name="Rectangle 20"/>
          <p:cNvSpPr>
            <a:spLocks noChangeArrowheads="1"/>
          </p:cNvSpPr>
          <p:nvPr/>
        </p:nvSpPr>
        <p:spPr bwMode="auto">
          <a:xfrm>
            <a:off x="304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6517" name="Rectangle 21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6518" name="Rectangle 22"/>
          <p:cNvSpPr>
            <a:spLocks noChangeArrowheads="1"/>
          </p:cNvSpPr>
          <p:nvPr/>
        </p:nvSpPr>
        <p:spPr bwMode="auto">
          <a:xfrm>
            <a:off x="4876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6519" name="Rectangle 23"/>
          <p:cNvSpPr>
            <a:spLocks noChangeArrowheads="1"/>
          </p:cNvSpPr>
          <p:nvPr/>
        </p:nvSpPr>
        <p:spPr bwMode="auto">
          <a:xfrm>
            <a:off x="5334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6520" name="Rectangle 24"/>
          <p:cNvSpPr>
            <a:spLocks noChangeArrowheads="1"/>
          </p:cNvSpPr>
          <p:nvPr/>
        </p:nvSpPr>
        <p:spPr bwMode="auto">
          <a:xfrm>
            <a:off x="5791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6521" name="Rectangle 25"/>
          <p:cNvSpPr>
            <a:spLocks noChangeArrowheads="1"/>
          </p:cNvSpPr>
          <p:nvPr/>
        </p:nvSpPr>
        <p:spPr bwMode="auto">
          <a:xfrm>
            <a:off x="6553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6522" name="Rectangle 26"/>
          <p:cNvSpPr>
            <a:spLocks noChangeArrowheads="1"/>
          </p:cNvSpPr>
          <p:nvPr/>
        </p:nvSpPr>
        <p:spPr bwMode="auto">
          <a:xfrm>
            <a:off x="7772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6523" name="Rectangle 27"/>
          <p:cNvSpPr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6524" name="Rectangle 28"/>
          <p:cNvSpPr>
            <a:spLocks noChangeArrowheads="1"/>
          </p:cNvSpPr>
          <p:nvPr/>
        </p:nvSpPr>
        <p:spPr bwMode="auto">
          <a:xfrm>
            <a:off x="2362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6525" name="Rectangle 29"/>
          <p:cNvSpPr>
            <a:spLocks noChangeArrowheads="1"/>
          </p:cNvSpPr>
          <p:nvPr/>
        </p:nvSpPr>
        <p:spPr bwMode="auto">
          <a:xfrm>
            <a:off x="3276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6526" name="Rectangle 30"/>
          <p:cNvSpPr>
            <a:spLocks noChangeArrowheads="1"/>
          </p:cNvSpPr>
          <p:nvPr/>
        </p:nvSpPr>
        <p:spPr bwMode="auto">
          <a:xfrm>
            <a:off x="2819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6527" name="Rectangle 31"/>
          <p:cNvSpPr>
            <a:spLocks noChangeArrowheads="1"/>
          </p:cNvSpPr>
          <p:nvPr/>
        </p:nvSpPr>
        <p:spPr bwMode="auto">
          <a:xfrm>
            <a:off x="3733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6528" name="Rectangle 32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6529" name="Rectangle 33"/>
          <p:cNvSpPr>
            <a:spLocks noChangeArrowheads="1"/>
          </p:cNvSpPr>
          <p:nvPr/>
        </p:nvSpPr>
        <p:spPr bwMode="auto">
          <a:xfrm>
            <a:off x="4191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6530" name="Rectangle 34"/>
          <p:cNvSpPr>
            <a:spLocks noChangeArrowheads="1"/>
          </p:cNvSpPr>
          <p:nvPr/>
        </p:nvSpPr>
        <p:spPr bwMode="auto">
          <a:xfrm>
            <a:off x="5105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6531" name="Rectangle 35"/>
          <p:cNvSpPr>
            <a:spLocks noChangeArrowheads="1"/>
          </p:cNvSpPr>
          <p:nvPr/>
        </p:nvSpPr>
        <p:spPr bwMode="auto">
          <a:xfrm>
            <a:off x="5562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6532" name="Rectangle 36"/>
          <p:cNvSpPr>
            <a:spLocks noChangeArrowheads="1"/>
          </p:cNvSpPr>
          <p:nvPr/>
        </p:nvSpPr>
        <p:spPr bwMode="auto">
          <a:xfrm>
            <a:off x="6019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6533" name="Rectangle 37"/>
          <p:cNvSpPr>
            <a:spLocks noChangeArrowheads="1"/>
          </p:cNvSpPr>
          <p:nvPr/>
        </p:nvSpPr>
        <p:spPr bwMode="auto">
          <a:xfrm>
            <a:off x="6477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6534" name="Rectangle 38"/>
          <p:cNvSpPr>
            <a:spLocks noChangeArrowheads="1"/>
          </p:cNvSpPr>
          <p:nvPr/>
        </p:nvSpPr>
        <p:spPr bwMode="auto">
          <a:xfrm>
            <a:off x="6934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6535" name="Rectangle 39"/>
          <p:cNvSpPr>
            <a:spLocks noChangeArrowheads="1"/>
          </p:cNvSpPr>
          <p:nvPr/>
        </p:nvSpPr>
        <p:spPr bwMode="auto">
          <a:xfrm>
            <a:off x="7391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6536" name="Rectangle 40"/>
          <p:cNvSpPr>
            <a:spLocks noChangeArrowheads="1"/>
          </p:cNvSpPr>
          <p:nvPr/>
        </p:nvSpPr>
        <p:spPr bwMode="auto">
          <a:xfrm>
            <a:off x="7848600" y="3581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6537" name="Text Box 41"/>
          <p:cNvSpPr txBox="1">
            <a:spLocks noChangeArrowheads="1"/>
          </p:cNvSpPr>
          <p:nvPr/>
        </p:nvSpPr>
        <p:spPr bwMode="auto">
          <a:xfrm>
            <a:off x="70104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550</a:t>
            </a:r>
            <a:endParaRPr lang="en-US"/>
          </a:p>
        </p:txBody>
      </p:sp>
      <p:sp>
        <p:nvSpPr>
          <p:cNvPr id="746538" name="Text Box 42"/>
          <p:cNvSpPr txBox="1">
            <a:spLocks noChangeArrowheads="1"/>
          </p:cNvSpPr>
          <p:nvPr/>
        </p:nvSpPr>
        <p:spPr bwMode="auto">
          <a:xfrm>
            <a:off x="79248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650</a:t>
            </a:r>
            <a:endParaRPr lang="en-US"/>
          </a:p>
        </p:txBody>
      </p:sp>
      <p:sp>
        <p:nvSpPr>
          <p:cNvPr id="746539" name="Text Box 43"/>
          <p:cNvSpPr txBox="1">
            <a:spLocks noChangeArrowheads="1"/>
          </p:cNvSpPr>
          <p:nvPr/>
        </p:nvSpPr>
        <p:spPr bwMode="auto">
          <a:xfrm>
            <a:off x="21336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650</a:t>
            </a:r>
            <a:endParaRPr lang="en-US"/>
          </a:p>
        </p:txBody>
      </p:sp>
      <p:sp>
        <p:nvSpPr>
          <p:cNvPr id="746540" name="Text Box 44"/>
          <p:cNvSpPr txBox="1">
            <a:spLocks noChangeArrowheads="1"/>
          </p:cNvSpPr>
          <p:nvPr/>
        </p:nvSpPr>
        <p:spPr bwMode="auto">
          <a:xfrm>
            <a:off x="30480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750</a:t>
            </a:r>
            <a:endParaRPr lang="en-US"/>
          </a:p>
        </p:txBody>
      </p:sp>
      <p:sp>
        <p:nvSpPr>
          <p:cNvPr id="746541" name="Text Box 45"/>
          <p:cNvSpPr txBox="1">
            <a:spLocks noChangeArrowheads="1"/>
          </p:cNvSpPr>
          <p:nvPr/>
        </p:nvSpPr>
        <p:spPr bwMode="auto">
          <a:xfrm>
            <a:off x="39624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850</a:t>
            </a:r>
            <a:endParaRPr lang="en-US"/>
          </a:p>
        </p:txBody>
      </p:sp>
      <p:sp>
        <p:nvSpPr>
          <p:cNvPr id="746542" name="Text Box 46"/>
          <p:cNvSpPr txBox="1">
            <a:spLocks noChangeArrowheads="1"/>
          </p:cNvSpPr>
          <p:nvPr/>
        </p:nvSpPr>
        <p:spPr bwMode="auto">
          <a:xfrm>
            <a:off x="48768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950</a:t>
            </a:r>
            <a:endParaRPr lang="en-US"/>
          </a:p>
        </p:txBody>
      </p:sp>
      <p:sp>
        <p:nvSpPr>
          <p:cNvPr id="746543" name="Text Box 47"/>
          <p:cNvSpPr txBox="1">
            <a:spLocks noChangeArrowheads="1"/>
          </p:cNvSpPr>
          <p:nvPr/>
        </p:nvSpPr>
        <p:spPr bwMode="auto">
          <a:xfrm>
            <a:off x="57150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1050</a:t>
            </a:r>
            <a:endParaRPr lang="en-US"/>
          </a:p>
        </p:txBody>
      </p:sp>
      <p:sp>
        <p:nvSpPr>
          <p:cNvPr id="746544" name="Text Box 48"/>
          <p:cNvSpPr txBox="1">
            <a:spLocks noChangeArrowheads="1"/>
          </p:cNvSpPr>
          <p:nvPr/>
        </p:nvSpPr>
        <p:spPr bwMode="auto">
          <a:xfrm>
            <a:off x="67056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1150</a:t>
            </a:r>
            <a:endParaRPr lang="en-US"/>
          </a:p>
        </p:txBody>
      </p:sp>
      <p:sp>
        <p:nvSpPr>
          <p:cNvPr id="746545" name="Text Box 49"/>
          <p:cNvSpPr txBox="1">
            <a:spLocks noChangeArrowheads="1"/>
          </p:cNvSpPr>
          <p:nvPr/>
        </p:nvSpPr>
        <p:spPr bwMode="auto">
          <a:xfrm>
            <a:off x="74676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1250</a:t>
            </a:r>
            <a:endParaRPr lang="en-US"/>
          </a:p>
        </p:txBody>
      </p:sp>
      <p:sp>
        <p:nvSpPr>
          <p:cNvPr id="746546" name="Text Box 50"/>
          <p:cNvSpPr txBox="1">
            <a:spLocks noChangeArrowheads="1"/>
          </p:cNvSpPr>
          <p:nvPr/>
        </p:nvSpPr>
        <p:spPr bwMode="auto">
          <a:xfrm>
            <a:off x="80010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1275</a:t>
            </a:r>
            <a:endParaRPr lang="en-US"/>
          </a:p>
        </p:txBody>
      </p:sp>
      <p:sp>
        <p:nvSpPr>
          <p:cNvPr id="746547" name="Text Box 51"/>
          <p:cNvSpPr txBox="1">
            <a:spLocks noChangeArrowheads="1"/>
          </p:cNvSpPr>
          <p:nvPr/>
        </p:nvSpPr>
        <p:spPr bwMode="auto">
          <a:xfrm>
            <a:off x="304800" y="5638800"/>
            <a:ext cx="607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T</a:t>
            </a:r>
            <a:r>
              <a:rPr lang="en-US" sz="2000" baseline="-25000">
                <a:solidFill>
                  <a:srgbClr val="FF0000"/>
                </a:solidFill>
              </a:rPr>
              <a:t>TRnd</a:t>
            </a:r>
            <a:r>
              <a:rPr lang="en-US" sz="2000">
                <a:solidFill>
                  <a:srgbClr val="FF0000"/>
                </a:solidFill>
              </a:rPr>
              <a:t>_</a:t>
            </a:r>
            <a:r>
              <a:rPr lang="en-US" sz="2000" baseline="-25000">
                <a:solidFill>
                  <a:srgbClr val="FF0000"/>
                </a:solidFill>
              </a:rPr>
              <a:t>avg</a:t>
            </a:r>
            <a:r>
              <a:rPr lang="en-US" sz="2000">
                <a:solidFill>
                  <a:srgbClr val="FF0000"/>
                </a:solidFill>
              </a:rPr>
              <a:t> = (1100+550+1275+950+475)/5 = 4350/5 = 870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RR with Overhead=10 (TQ=50)</a:t>
            </a:r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96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7524" name="Rectangle 4"/>
          <p:cNvSpPr>
            <a:spLocks noChangeArrowheads="1"/>
          </p:cNvSpPr>
          <p:nvPr/>
        </p:nvSpPr>
        <p:spPr bwMode="auto">
          <a:xfrm>
            <a:off x="1524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905000" y="4191000"/>
            <a:ext cx="18716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1320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660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1535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1140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565</a:t>
            </a:r>
            <a:endParaRPr lang="en-US" sz="2000"/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5562600" y="4191000"/>
            <a:ext cx="14525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60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120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180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240</a:t>
            </a:r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3886200" y="6096000"/>
            <a:ext cx="489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</a:t>
            </a:r>
            <a:r>
              <a:rPr lang="en-US" sz="2000" baseline="-25000"/>
              <a:t>avg</a:t>
            </a:r>
            <a:r>
              <a:rPr lang="en-US" sz="2000"/>
              <a:t> = (0+60+120+180+240)/5 = 600/5 = 120</a:t>
            </a:r>
            <a:endParaRPr lang="en-US"/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60198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540</a:t>
            </a:r>
            <a:endParaRPr lang="en-US"/>
          </a:p>
        </p:txBody>
      </p:sp>
      <p:sp>
        <p:nvSpPr>
          <p:cNvPr id="747529" name="Text Box 9"/>
          <p:cNvSpPr txBox="1">
            <a:spLocks noChangeArrowheads="1"/>
          </p:cNvSpPr>
          <p:nvPr/>
        </p:nvSpPr>
        <p:spPr bwMode="auto">
          <a:xfrm>
            <a:off x="55626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480</a:t>
            </a:r>
            <a:endParaRPr lang="en-US"/>
          </a:p>
        </p:txBody>
      </p:sp>
      <p:sp>
        <p:nvSpPr>
          <p:cNvPr id="747530" name="Text Box 10"/>
          <p:cNvSpPr txBox="1">
            <a:spLocks noChangeArrowheads="1"/>
          </p:cNvSpPr>
          <p:nvPr/>
        </p:nvSpPr>
        <p:spPr bwMode="auto">
          <a:xfrm>
            <a:off x="44196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360</a:t>
            </a:r>
            <a:endParaRPr lang="en-US"/>
          </a:p>
        </p:txBody>
      </p:sp>
      <p:sp>
        <p:nvSpPr>
          <p:cNvPr id="747531" name="Text Box 11"/>
          <p:cNvSpPr txBox="1">
            <a:spLocks noChangeArrowheads="1"/>
          </p:cNvSpPr>
          <p:nvPr/>
        </p:nvSpPr>
        <p:spPr bwMode="auto">
          <a:xfrm>
            <a:off x="33528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240</a:t>
            </a:r>
            <a:endParaRPr lang="en-US"/>
          </a:p>
        </p:txBody>
      </p:sp>
      <p:sp>
        <p:nvSpPr>
          <p:cNvPr id="747532" name="Text Box 12"/>
          <p:cNvSpPr txBox="1">
            <a:spLocks noChangeArrowheads="1"/>
          </p:cNvSpPr>
          <p:nvPr/>
        </p:nvSpPr>
        <p:spPr bwMode="auto">
          <a:xfrm>
            <a:off x="22860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120</a:t>
            </a:r>
            <a:endParaRPr lang="en-US"/>
          </a:p>
        </p:txBody>
      </p:sp>
      <p:sp>
        <p:nvSpPr>
          <p:cNvPr id="747533" name="Text Box 13"/>
          <p:cNvSpPr txBox="1">
            <a:spLocks noChangeArrowheads="1"/>
          </p:cNvSpPr>
          <p:nvPr/>
        </p:nvSpPr>
        <p:spPr bwMode="auto">
          <a:xfrm>
            <a:off x="1371600" y="2514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0</a:t>
            </a:r>
            <a:endParaRPr lang="en-US"/>
          </a:p>
        </p:txBody>
      </p:sp>
      <p:sp>
        <p:nvSpPr>
          <p:cNvPr id="747534" name="Text Box 14"/>
          <p:cNvSpPr txBox="1">
            <a:spLocks noChangeArrowheads="1"/>
          </p:cNvSpPr>
          <p:nvPr/>
        </p:nvSpPr>
        <p:spPr bwMode="auto">
          <a:xfrm>
            <a:off x="3429000" y="1676400"/>
            <a:ext cx="39486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+mj-lt"/>
              </a:rPr>
              <a:t>Overhead must be considered</a:t>
            </a:r>
          </a:p>
        </p:txBody>
      </p:sp>
      <p:sp>
        <p:nvSpPr>
          <p:cNvPr id="747535" name="Rectangle 15"/>
          <p:cNvSpPr>
            <a:spLocks noChangeArrowheads="1"/>
          </p:cNvSpPr>
          <p:nvPr/>
        </p:nvSpPr>
        <p:spPr bwMode="auto">
          <a:xfrm>
            <a:off x="63246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7536" name="Rectangle 16"/>
          <p:cNvSpPr>
            <a:spLocks noChangeArrowheads="1"/>
          </p:cNvSpPr>
          <p:nvPr/>
        </p:nvSpPr>
        <p:spPr bwMode="auto">
          <a:xfrm>
            <a:off x="72390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7537" name="Rectangle 17"/>
          <p:cNvSpPr>
            <a:spLocks noChangeArrowheads="1"/>
          </p:cNvSpPr>
          <p:nvPr/>
        </p:nvSpPr>
        <p:spPr bwMode="auto">
          <a:xfrm>
            <a:off x="4191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7538" name="Rectangle 18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4</a:t>
            </a:r>
            <a:endParaRPr lang="en-US"/>
          </a:p>
        </p:txBody>
      </p:sp>
      <p:sp>
        <p:nvSpPr>
          <p:cNvPr id="747539" name="Rectangle 19"/>
          <p:cNvSpPr>
            <a:spLocks noChangeArrowheads="1"/>
          </p:cNvSpPr>
          <p:nvPr/>
        </p:nvSpPr>
        <p:spPr bwMode="auto">
          <a:xfrm>
            <a:off x="3124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7540" name="Rectangle 20"/>
          <p:cNvSpPr>
            <a:spLocks noChangeArrowheads="1"/>
          </p:cNvSpPr>
          <p:nvPr/>
        </p:nvSpPr>
        <p:spPr bwMode="auto">
          <a:xfrm>
            <a:off x="259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7541" name="Rectangle 21"/>
          <p:cNvSpPr>
            <a:spLocks noChangeArrowheads="1"/>
          </p:cNvSpPr>
          <p:nvPr/>
        </p:nvSpPr>
        <p:spPr bwMode="auto">
          <a:xfrm>
            <a:off x="2057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7542" name="Rectangle 22"/>
          <p:cNvSpPr>
            <a:spLocks noChangeArrowheads="1"/>
          </p:cNvSpPr>
          <p:nvPr/>
        </p:nvSpPr>
        <p:spPr bwMode="auto">
          <a:xfrm>
            <a:off x="4724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747543" name="Rectangle 23"/>
          <p:cNvSpPr>
            <a:spLocks noChangeArrowheads="1"/>
          </p:cNvSpPr>
          <p:nvPr/>
        </p:nvSpPr>
        <p:spPr bwMode="auto">
          <a:xfrm>
            <a:off x="5257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7544" name="Rectangle 24"/>
          <p:cNvSpPr>
            <a:spLocks noChangeArrowheads="1"/>
          </p:cNvSpPr>
          <p:nvPr/>
        </p:nvSpPr>
        <p:spPr bwMode="auto">
          <a:xfrm>
            <a:off x="5791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7545" name="Rectangle 25"/>
          <p:cNvSpPr>
            <a:spLocks noChangeArrowheads="1"/>
          </p:cNvSpPr>
          <p:nvPr/>
        </p:nvSpPr>
        <p:spPr bwMode="auto">
          <a:xfrm>
            <a:off x="6705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7546" name="Rectangle 26"/>
          <p:cNvSpPr>
            <a:spLocks noChangeArrowheads="1"/>
          </p:cNvSpPr>
          <p:nvPr/>
        </p:nvSpPr>
        <p:spPr bwMode="auto">
          <a:xfrm>
            <a:off x="8153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7547" name="Rectangle 27"/>
          <p:cNvSpPr>
            <a:spLocks noChangeArrowheads="1"/>
          </p:cNvSpPr>
          <p:nvPr/>
        </p:nvSpPr>
        <p:spPr bwMode="auto">
          <a:xfrm>
            <a:off x="7620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7548" name="Rectangle 28"/>
          <p:cNvSpPr>
            <a:spLocks noChangeArrowheads="1"/>
          </p:cNvSpPr>
          <p:nvPr/>
        </p:nvSpPr>
        <p:spPr bwMode="auto">
          <a:xfrm>
            <a:off x="1600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7549" name="Rectangle 29"/>
          <p:cNvSpPr>
            <a:spLocks noChangeArrowheads="1"/>
          </p:cNvSpPr>
          <p:nvPr/>
        </p:nvSpPr>
        <p:spPr bwMode="auto">
          <a:xfrm>
            <a:off x="2667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7550" name="Rectangle 30"/>
          <p:cNvSpPr>
            <a:spLocks noChangeArrowheads="1"/>
          </p:cNvSpPr>
          <p:nvPr/>
        </p:nvSpPr>
        <p:spPr bwMode="auto">
          <a:xfrm>
            <a:off x="2133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7551" name="Rectangle 31"/>
          <p:cNvSpPr>
            <a:spLocks noChangeArrowheads="1"/>
          </p:cNvSpPr>
          <p:nvPr/>
        </p:nvSpPr>
        <p:spPr bwMode="auto">
          <a:xfrm>
            <a:off x="3200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7552" name="Rectangle 32"/>
          <p:cNvSpPr>
            <a:spLocks noChangeArrowheads="1"/>
          </p:cNvSpPr>
          <p:nvPr/>
        </p:nvSpPr>
        <p:spPr bwMode="auto">
          <a:xfrm>
            <a:off x="4267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747553" name="Rectangle 33"/>
          <p:cNvSpPr>
            <a:spLocks noChangeArrowheads="1"/>
          </p:cNvSpPr>
          <p:nvPr/>
        </p:nvSpPr>
        <p:spPr bwMode="auto">
          <a:xfrm>
            <a:off x="3733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7554" name="Rectangle 34"/>
          <p:cNvSpPr>
            <a:spLocks noChangeArrowheads="1"/>
          </p:cNvSpPr>
          <p:nvPr/>
        </p:nvSpPr>
        <p:spPr bwMode="auto">
          <a:xfrm>
            <a:off x="4800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7555" name="Rectangle 35"/>
          <p:cNvSpPr>
            <a:spLocks noChangeArrowheads="1"/>
          </p:cNvSpPr>
          <p:nvPr/>
        </p:nvSpPr>
        <p:spPr bwMode="auto">
          <a:xfrm>
            <a:off x="5334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7556" name="Rectangle 36"/>
          <p:cNvSpPr>
            <a:spLocks noChangeArrowheads="1"/>
          </p:cNvSpPr>
          <p:nvPr/>
        </p:nvSpPr>
        <p:spPr bwMode="auto">
          <a:xfrm>
            <a:off x="5867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0</a:t>
            </a:r>
            <a:endParaRPr lang="en-US"/>
          </a:p>
        </p:txBody>
      </p:sp>
      <p:sp>
        <p:nvSpPr>
          <p:cNvPr id="747557" name="Rectangle 37"/>
          <p:cNvSpPr>
            <a:spLocks noChangeArrowheads="1"/>
          </p:cNvSpPr>
          <p:nvPr/>
        </p:nvSpPr>
        <p:spPr bwMode="auto">
          <a:xfrm>
            <a:off x="6400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7558" name="Rectangle 38"/>
          <p:cNvSpPr>
            <a:spLocks noChangeArrowheads="1"/>
          </p:cNvSpPr>
          <p:nvPr/>
        </p:nvSpPr>
        <p:spPr bwMode="auto">
          <a:xfrm>
            <a:off x="6934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7559" name="Rectangle 39"/>
          <p:cNvSpPr>
            <a:spLocks noChangeArrowheads="1"/>
          </p:cNvSpPr>
          <p:nvPr/>
        </p:nvSpPr>
        <p:spPr bwMode="auto">
          <a:xfrm>
            <a:off x="7467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7560" name="Rectangle 40"/>
          <p:cNvSpPr>
            <a:spLocks noChangeArrowheads="1"/>
          </p:cNvSpPr>
          <p:nvPr/>
        </p:nvSpPr>
        <p:spPr bwMode="auto">
          <a:xfrm>
            <a:off x="8001000" y="3581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p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747561" name="Text Box 41"/>
          <p:cNvSpPr txBox="1">
            <a:spLocks noChangeArrowheads="1"/>
          </p:cNvSpPr>
          <p:nvPr/>
        </p:nvSpPr>
        <p:spPr bwMode="auto">
          <a:xfrm>
            <a:off x="64770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575</a:t>
            </a:r>
            <a:endParaRPr lang="en-US"/>
          </a:p>
        </p:txBody>
      </p:sp>
      <p:sp>
        <p:nvSpPr>
          <p:cNvPr id="747562" name="Text Box 42"/>
          <p:cNvSpPr txBox="1">
            <a:spLocks noChangeArrowheads="1"/>
          </p:cNvSpPr>
          <p:nvPr/>
        </p:nvSpPr>
        <p:spPr bwMode="auto">
          <a:xfrm>
            <a:off x="84582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790</a:t>
            </a:r>
            <a:endParaRPr lang="en-US"/>
          </a:p>
        </p:txBody>
      </p:sp>
      <p:sp>
        <p:nvSpPr>
          <p:cNvPr id="747563" name="Text Box 43"/>
          <p:cNvSpPr txBox="1">
            <a:spLocks noChangeArrowheads="1"/>
          </p:cNvSpPr>
          <p:nvPr/>
        </p:nvSpPr>
        <p:spPr bwMode="auto">
          <a:xfrm>
            <a:off x="23622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910</a:t>
            </a:r>
            <a:endParaRPr lang="en-US"/>
          </a:p>
        </p:txBody>
      </p:sp>
      <p:sp>
        <p:nvSpPr>
          <p:cNvPr id="747564" name="Text Box 44"/>
          <p:cNvSpPr txBox="1">
            <a:spLocks noChangeArrowheads="1"/>
          </p:cNvSpPr>
          <p:nvPr/>
        </p:nvSpPr>
        <p:spPr bwMode="auto">
          <a:xfrm>
            <a:off x="33528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1030</a:t>
            </a:r>
            <a:endParaRPr lang="en-US"/>
          </a:p>
        </p:txBody>
      </p:sp>
      <p:sp>
        <p:nvSpPr>
          <p:cNvPr id="747565" name="Text Box 45"/>
          <p:cNvSpPr txBox="1">
            <a:spLocks noChangeArrowheads="1"/>
          </p:cNvSpPr>
          <p:nvPr/>
        </p:nvSpPr>
        <p:spPr bwMode="auto">
          <a:xfrm>
            <a:off x="44958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1150</a:t>
            </a:r>
            <a:endParaRPr lang="en-US"/>
          </a:p>
        </p:txBody>
      </p:sp>
      <p:sp>
        <p:nvSpPr>
          <p:cNvPr id="747566" name="Text Box 46"/>
          <p:cNvSpPr txBox="1">
            <a:spLocks noChangeArrowheads="1"/>
          </p:cNvSpPr>
          <p:nvPr/>
        </p:nvSpPr>
        <p:spPr bwMode="auto">
          <a:xfrm>
            <a:off x="55626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1270</a:t>
            </a:r>
            <a:endParaRPr lang="en-US"/>
          </a:p>
        </p:txBody>
      </p:sp>
      <p:sp>
        <p:nvSpPr>
          <p:cNvPr id="747567" name="Text Box 47"/>
          <p:cNvSpPr txBox="1">
            <a:spLocks noChangeArrowheads="1"/>
          </p:cNvSpPr>
          <p:nvPr/>
        </p:nvSpPr>
        <p:spPr bwMode="auto">
          <a:xfrm>
            <a:off x="65532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1390</a:t>
            </a:r>
            <a:endParaRPr lang="en-US"/>
          </a:p>
        </p:txBody>
      </p:sp>
      <p:sp>
        <p:nvSpPr>
          <p:cNvPr id="747568" name="Text Box 48"/>
          <p:cNvSpPr txBox="1">
            <a:spLocks noChangeArrowheads="1"/>
          </p:cNvSpPr>
          <p:nvPr/>
        </p:nvSpPr>
        <p:spPr bwMode="auto">
          <a:xfrm>
            <a:off x="74676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1510</a:t>
            </a:r>
            <a:endParaRPr lang="en-US"/>
          </a:p>
        </p:txBody>
      </p:sp>
      <p:sp>
        <p:nvSpPr>
          <p:cNvPr id="747569" name="Text Box 49"/>
          <p:cNvSpPr txBox="1">
            <a:spLocks noChangeArrowheads="1"/>
          </p:cNvSpPr>
          <p:nvPr/>
        </p:nvSpPr>
        <p:spPr bwMode="auto">
          <a:xfrm>
            <a:off x="80010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1535</a:t>
            </a:r>
            <a:endParaRPr lang="en-US"/>
          </a:p>
        </p:txBody>
      </p:sp>
      <p:sp>
        <p:nvSpPr>
          <p:cNvPr id="747570" name="Text Box 50"/>
          <p:cNvSpPr txBox="1">
            <a:spLocks noChangeArrowheads="1"/>
          </p:cNvSpPr>
          <p:nvPr/>
        </p:nvSpPr>
        <p:spPr bwMode="auto">
          <a:xfrm>
            <a:off x="304800" y="5791200"/>
            <a:ext cx="6326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_</a:t>
            </a:r>
            <a:r>
              <a:rPr lang="en-US" sz="2000" baseline="-25000"/>
              <a:t>avg</a:t>
            </a:r>
            <a:r>
              <a:rPr lang="en-US" sz="2000"/>
              <a:t> = (1320+660+1535+1140+565)/5 = 5220/5 = 1044</a:t>
            </a:r>
          </a:p>
        </p:txBody>
      </p:sp>
      <p:sp>
        <p:nvSpPr>
          <p:cNvPr id="747571" name="Rectangle 51"/>
          <p:cNvSpPr>
            <a:spLocks noChangeArrowheads="1"/>
          </p:cNvSpPr>
          <p:nvPr/>
        </p:nvSpPr>
        <p:spPr bwMode="auto">
          <a:xfrm>
            <a:off x="19812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2" name="Rectangle 52"/>
          <p:cNvSpPr>
            <a:spLocks noChangeArrowheads="1"/>
          </p:cNvSpPr>
          <p:nvPr/>
        </p:nvSpPr>
        <p:spPr bwMode="auto">
          <a:xfrm>
            <a:off x="51816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3" name="Rectangle 53"/>
          <p:cNvSpPr>
            <a:spLocks noChangeArrowheads="1"/>
          </p:cNvSpPr>
          <p:nvPr/>
        </p:nvSpPr>
        <p:spPr bwMode="auto">
          <a:xfrm>
            <a:off x="46482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4" name="Rectangle 54"/>
          <p:cNvSpPr>
            <a:spLocks noChangeArrowheads="1"/>
          </p:cNvSpPr>
          <p:nvPr/>
        </p:nvSpPr>
        <p:spPr bwMode="auto">
          <a:xfrm>
            <a:off x="41148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5" name="Rectangle 55"/>
          <p:cNvSpPr>
            <a:spLocks noChangeArrowheads="1"/>
          </p:cNvSpPr>
          <p:nvPr/>
        </p:nvSpPr>
        <p:spPr bwMode="auto">
          <a:xfrm>
            <a:off x="35814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6" name="Rectangle 56"/>
          <p:cNvSpPr>
            <a:spLocks noChangeArrowheads="1"/>
          </p:cNvSpPr>
          <p:nvPr/>
        </p:nvSpPr>
        <p:spPr bwMode="auto">
          <a:xfrm>
            <a:off x="30480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7" name="Rectangle 57"/>
          <p:cNvSpPr>
            <a:spLocks noChangeArrowheads="1"/>
          </p:cNvSpPr>
          <p:nvPr/>
        </p:nvSpPr>
        <p:spPr bwMode="auto">
          <a:xfrm>
            <a:off x="79248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8" name="Rectangle 58"/>
          <p:cNvSpPr>
            <a:spLocks noChangeArrowheads="1"/>
          </p:cNvSpPr>
          <p:nvPr/>
        </p:nvSpPr>
        <p:spPr bwMode="auto">
          <a:xfrm>
            <a:off x="75438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9" name="Rectangle 59"/>
          <p:cNvSpPr>
            <a:spLocks noChangeArrowheads="1"/>
          </p:cNvSpPr>
          <p:nvPr/>
        </p:nvSpPr>
        <p:spPr bwMode="auto">
          <a:xfrm>
            <a:off x="71628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0" name="Rectangle 60"/>
          <p:cNvSpPr>
            <a:spLocks noChangeArrowheads="1"/>
          </p:cNvSpPr>
          <p:nvPr/>
        </p:nvSpPr>
        <p:spPr bwMode="auto">
          <a:xfrm>
            <a:off x="66294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1" name="Rectangle 61"/>
          <p:cNvSpPr>
            <a:spLocks noChangeArrowheads="1"/>
          </p:cNvSpPr>
          <p:nvPr/>
        </p:nvSpPr>
        <p:spPr bwMode="auto">
          <a:xfrm>
            <a:off x="62484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2" name="Rectangle 62"/>
          <p:cNvSpPr>
            <a:spLocks noChangeArrowheads="1"/>
          </p:cNvSpPr>
          <p:nvPr/>
        </p:nvSpPr>
        <p:spPr bwMode="auto">
          <a:xfrm>
            <a:off x="57150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3" name="Rectangle 63"/>
          <p:cNvSpPr>
            <a:spLocks noChangeArrowheads="1"/>
          </p:cNvSpPr>
          <p:nvPr/>
        </p:nvSpPr>
        <p:spPr bwMode="auto">
          <a:xfrm>
            <a:off x="25146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4" name="Rectangle 64"/>
          <p:cNvSpPr>
            <a:spLocks noChangeArrowheads="1"/>
          </p:cNvSpPr>
          <p:nvPr/>
        </p:nvSpPr>
        <p:spPr bwMode="auto">
          <a:xfrm>
            <a:off x="63246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5" name="Rectangle 65"/>
          <p:cNvSpPr>
            <a:spLocks noChangeArrowheads="1"/>
          </p:cNvSpPr>
          <p:nvPr/>
        </p:nvSpPr>
        <p:spPr bwMode="auto">
          <a:xfrm>
            <a:off x="57912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6" name="Rectangle 66"/>
          <p:cNvSpPr>
            <a:spLocks noChangeArrowheads="1"/>
          </p:cNvSpPr>
          <p:nvPr/>
        </p:nvSpPr>
        <p:spPr bwMode="auto">
          <a:xfrm>
            <a:off x="47244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7" name="Rectangle 67"/>
          <p:cNvSpPr>
            <a:spLocks noChangeArrowheads="1"/>
          </p:cNvSpPr>
          <p:nvPr/>
        </p:nvSpPr>
        <p:spPr bwMode="auto">
          <a:xfrm>
            <a:off x="41910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8" name="Rectangle 68"/>
          <p:cNvSpPr>
            <a:spLocks noChangeArrowheads="1"/>
          </p:cNvSpPr>
          <p:nvPr/>
        </p:nvSpPr>
        <p:spPr bwMode="auto">
          <a:xfrm>
            <a:off x="36576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9" name="Rectangle 69"/>
          <p:cNvSpPr>
            <a:spLocks noChangeArrowheads="1"/>
          </p:cNvSpPr>
          <p:nvPr/>
        </p:nvSpPr>
        <p:spPr bwMode="auto">
          <a:xfrm>
            <a:off x="86106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0" name="Rectangle 70"/>
          <p:cNvSpPr>
            <a:spLocks noChangeArrowheads="1"/>
          </p:cNvSpPr>
          <p:nvPr/>
        </p:nvSpPr>
        <p:spPr bwMode="auto">
          <a:xfrm>
            <a:off x="73914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1" name="Rectangle 71"/>
          <p:cNvSpPr>
            <a:spLocks noChangeArrowheads="1"/>
          </p:cNvSpPr>
          <p:nvPr/>
        </p:nvSpPr>
        <p:spPr bwMode="auto">
          <a:xfrm>
            <a:off x="68580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2" name="Rectangle 72"/>
          <p:cNvSpPr>
            <a:spLocks noChangeArrowheads="1"/>
          </p:cNvSpPr>
          <p:nvPr/>
        </p:nvSpPr>
        <p:spPr bwMode="auto">
          <a:xfrm>
            <a:off x="52578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3" name="Rectangle 73"/>
          <p:cNvSpPr>
            <a:spLocks noChangeArrowheads="1"/>
          </p:cNvSpPr>
          <p:nvPr/>
        </p:nvSpPr>
        <p:spPr bwMode="auto">
          <a:xfrm>
            <a:off x="31242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4" name="Rectangle 74"/>
          <p:cNvSpPr>
            <a:spLocks noChangeArrowheads="1"/>
          </p:cNvSpPr>
          <p:nvPr/>
        </p:nvSpPr>
        <p:spPr bwMode="auto">
          <a:xfrm>
            <a:off x="25908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5" name="Rectangle 75"/>
          <p:cNvSpPr>
            <a:spLocks noChangeArrowheads="1"/>
          </p:cNvSpPr>
          <p:nvPr/>
        </p:nvSpPr>
        <p:spPr bwMode="auto">
          <a:xfrm>
            <a:off x="20574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6" name="Rectangle 76"/>
          <p:cNvSpPr>
            <a:spLocks noChangeArrowheads="1"/>
          </p:cNvSpPr>
          <p:nvPr/>
        </p:nvSpPr>
        <p:spPr bwMode="auto">
          <a:xfrm>
            <a:off x="80772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7" name="Text Box 77"/>
          <p:cNvSpPr txBox="1">
            <a:spLocks noChangeArrowheads="1"/>
          </p:cNvSpPr>
          <p:nvPr/>
        </p:nvSpPr>
        <p:spPr bwMode="auto">
          <a:xfrm>
            <a:off x="68580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635</a:t>
            </a:r>
            <a:endParaRPr lang="en-US"/>
          </a:p>
        </p:txBody>
      </p:sp>
      <p:sp>
        <p:nvSpPr>
          <p:cNvPr id="747598" name="Text Box 78"/>
          <p:cNvSpPr txBox="1">
            <a:spLocks noChangeArrowheads="1"/>
          </p:cNvSpPr>
          <p:nvPr/>
        </p:nvSpPr>
        <p:spPr bwMode="auto">
          <a:xfrm>
            <a:off x="7315200" y="2514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670</a:t>
            </a:r>
            <a:endParaRPr lang="en-US"/>
          </a:p>
        </p:txBody>
      </p:sp>
      <p:sp>
        <p:nvSpPr>
          <p:cNvPr id="747599" name="Text Box 79"/>
          <p:cNvSpPr txBox="1">
            <a:spLocks noChangeArrowheads="1"/>
          </p:cNvSpPr>
          <p:nvPr/>
        </p:nvSpPr>
        <p:spPr bwMode="auto">
          <a:xfrm>
            <a:off x="1295400" y="3276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790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51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2"/>
            <a:ext cx="8229600" cy="966788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683500" cy="4270374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Model of Process Execution</a:t>
            </a:r>
          </a:p>
          <a:p>
            <a:endParaRPr lang="en-US" dirty="0" smtClean="0">
              <a:ea typeface="MS PGothic" charset="0"/>
            </a:endParaRPr>
          </a:p>
          <a:p>
            <a:r>
              <a:rPr lang="en-US" dirty="0" smtClean="0">
                <a:ea typeface="MS PGothic" charset="0"/>
              </a:rPr>
              <a:t>Scheduling </a:t>
            </a:r>
            <a:r>
              <a:rPr lang="en-US" dirty="0">
                <a:ea typeface="MS PGothic" charset="0"/>
              </a:rPr>
              <a:t>Criteria</a:t>
            </a:r>
            <a:br>
              <a:rPr lang="en-US" dirty="0">
                <a:ea typeface="MS PGothic" charset="0"/>
              </a:rPr>
            </a:br>
            <a:endParaRPr lang="en-US" dirty="0">
              <a:ea typeface="MS PGothic" charset="0"/>
            </a:endParaRPr>
          </a:p>
          <a:p>
            <a:r>
              <a:rPr lang="en-US" dirty="0" smtClean="0">
                <a:ea typeface="MS PGothic" charset="0"/>
              </a:rPr>
              <a:t>Scheduling </a:t>
            </a:r>
            <a:r>
              <a:rPr lang="en-US" dirty="0" err="1" smtClean="0">
                <a:ea typeface="MS PGothic" charset="0"/>
              </a:rPr>
              <a:t>Algoritnms</a:t>
            </a:r>
            <a:endParaRPr lang="en-US" dirty="0" smtClean="0">
              <a:ea typeface="MS PGothic" charset="0"/>
            </a:endParaRPr>
          </a:p>
          <a:p>
            <a:pPr lvl="1"/>
            <a:r>
              <a:rPr lang="en-US" dirty="0" smtClean="0">
                <a:ea typeface="MS PGothic" charset="0"/>
              </a:rPr>
              <a:t>FCFS</a:t>
            </a:r>
          </a:p>
          <a:p>
            <a:pPr lvl="1"/>
            <a:r>
              <a:rPr lang="en-US" dirty="0" smtClean="0">
                <a:ea typeface="MS PGothic" charset="0"/>
              </a:rPr>
              <a:t>SJF</a:t>
            </a:r>
          </a:p>
          <a:p>
            <a:pPr lvl="1"/>
            <a:r>
              <a:rPr lang="en-US" dirty="0" smtClean="0">
                <a:ea typeface="MS PGothic" charset="0"/>
              </a:rPr>
              <a:t>Priority Scheduling</a:t>
            </a:r>
          </a:p>
          <a:p>
            <a:pPr lvl="1"/>
            <a:r>
              <a:rPr lang="en-US" dirty="0" smtClean="0">
                <a:ea typeface="MS PGothic" charset="0"/>
              </a:rPr>
              <a:t>Round Robin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24788" cy="1323041"/>
          </a:xfrm>
        </p:spPr>
        <p:txBody>
          <a:bodyPr/>
          <a:lstStyle/>
          <a:p>
            <a:pPr eaLnBrk="1" hangingPunct="1"/>
            <a:r>
              <a:rPr lang="en-NZ" dirty="0" smtClean="0">
                <a:latin typeface="+mj-lt"/>
              </a:rPr>
              <a:t>Exercise</a:t>
            </a:r>
            <a:endParaRPr lang="en-NZ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7848600" cy="3886199"/>
          </a:xfrm>
        </p:spPr>
        <p:txBody>
          <a:bodyPr/>
          <a:lstStyle/>
          <a:p>
            <a:r>
              <a:rPr lang="en-NZ" sz="2800" dirty="0"/>
              <a:t>Suppose that a scheduling algorithm (at the level of short-term </a:t>
            </a:r>
            <a:r>
              <a:rPr lang="en-NZ" sz="2800" dirty="0" smtClean="0"/>
              <a:t>CPU scheduling</a:t>
            </a:r>
            <a:r>
              <a:rPr lang="en-NZ" sz="2800" dirty="0"/>
              <a:t>) favors those processes that have used the least </a:t>
            </a:r>
            <a:r>
              <a:rPr lang="en-NZ" sz="2800" dirty="0" smtClean="0"/>
              <a:t>processor time in the past.</a:t>
            </a:r>
          </a:p>
          <a:p>
            <a:endParaRPr lang="en-NZ" sz="2800" dirty="0"/>
          </a:p>
          <a:p>
            <a:r>
              <a:rPr lang="en-NZ" sz="2800" dirty="0" smtClean="0"/>
              <a:t>Why this scheduling policy favor I/O-bound processes and yet not permanently starve CPU-bound processes?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1644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457200"/>
            <a:ext cx="7824788" cy="1323041"/>
          </a:xfrm>
        </p:spPr>
        <p:txBody>
          <a:bodyPr/>
          <a:lstStyle/>
          <a:p>
            <a:r>
              <a:rPr lang="en-NZ" dirty="0" smtClean="0">
                <a:solidFill>
                  <a:srgbClr val="FF0000"/>
                </a:solidFill>
                <a:latin typeface="+mj-lt"/>
              </a:rPr>
              <a:t>Ex2:</a:t>
            </a:r>
            <a:r>
              <a:rPr lang="en-NZ" dirty="0" smtClean="0">
                <a:latin typeface="+mj-lt"/>
              </a:rPr>
              <a:t> Model </a:t>
            </a:r>
            <a:r>
              <a:rPr lang="en-NZ" dirty="0">
                <a:latin typeface="+mj-lt"/>
              </a:rPr>
              <a:t>of Process Execution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05000" y="289560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1800"/>
              <a:t>Ready</a:t>
            </a:r>
          </a:p>
          <a:p>
            <a:pPr algn="ctr" eaLnBrk="0" hangingPunct="0"/>
            <a:r>
              <a:rPr lang="en-US" altLang="en-US" sz="1800"/>
              <a:t>List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886200" y="2895600"/>
            <a:ext cx="14478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1800"/>
              <a:t>Scheduler</a:t>
            </a:r>
            <a:endParaRPr lang="en-US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172200" y="2971800"/>
            <a:ext cx="990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1800"/>
              <a:t>CPU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86200" y="4114800"/>
            <a:ext cx="14478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1800"/>
              <a:t>Resource</a:t>
            </a:r>
          </a:p>
          <a:p>
            <a:pPr algn="ctr" eaLnBrk="0" hangingPunct="0"/>
            <a:r>
              <a:rPr lang="en-US" altLang="en-US" sz="1800"/>
              <a:t>Manager</a:t>
            </a:r>
            <a:endParaRPr lang="en-US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038600" y="5334000"/>
            <a:ext cx="1219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1800"/>
              <a:t>Resources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048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334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1628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2192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524000" y="2362200"/>
            <a:ext cx="5181600" cy="685800"/>
          </a:xfrm>
          <a:custGeom>
            <a:avLst/>
            <a:gdLst>
              <a:gd name="T0" fmla="*/ 3264 w 3264"/>
              <a:gd name="T1" fmla="*/ 384 h 432"/>
              <a:gd name="T2" fmla="*/ 3264 w 3264"/>
              <a:gd name="T3" fmla="*/ 0 h 432"/>
              <a:gd name="T4" fmla="*/ 0 w 3264"/>
              <a:gd name="T5" fmla="*/ 0 h 432"/>
              <a:gd name="T6" fmla="*/ 0 w 3264"/>
              <a:gd name="T7" fmla="*/ 432 h 432"/>
              <a:gd name="T8" fmla="*/ 240 w 3264"/>
              <a:gd name="T9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432">
                <a:moveTo>
                  <a:pt x="3264" y="384"/>
                </a:moveTo>
                <a:lnTo>
                  <a:pt x="3264" y="0"/>
                </a:lnTo>
                <a:lnTo>
                  <a:pt x="0" y="0"/>
                </a:lnTo>
                <a:lnTo>
                  <a:pt x="0" y="432"/>
                </a:lnTo>
                <a:lnTo>
                  <a:pt x="240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5334000" y="3429000"/>
            <a:ext cx="1371600" cy="990600"/>
          </a:xfrm>
          <a:custGeom>
            <a:avLst/>
            <a:gdLst>
              <a:gd name="T0" fmla="*/ 912 w 912"/>
              <a:gd name="T1" fmla="*/ 0 h 624"/>
              <a:gd name="T2" fmla="*/ 912 w 912"/>
              <a:gd name="T3" fmla="*/ 624 h 624"/>
              <a:gd name="T4" fmla="*/ 0 w 912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624">
                <a:moveTo>
                  <a:pt x="912" y="0"/>
                </a:moveTo>
                <a:lnTo>
                  <a:pt x="912" y="624"/>
                </a:lnTo>
                <a:lnTo>
                  <a:pt x="0" y="62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4196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48768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819400" y="2057400"/>
            <a:ext cx="293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Preemption or voluntary yield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133600" y="4419600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Allocate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638800" y="4419600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Request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7848600" y="29718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Done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81000" y="2895600"/>
            <a:ext cx="88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New</a:t>
            </a:r>
          </a:p>
          <a:p>
            <a:pPr eaLnBrk="0" hangingPunct="0"/>
            <a:r>
              <a:rPr lang="en-US" altLang="en-US" sz="1800"/>
              <a:t>Process</a:t>
            </a:r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1524000" y="3352800"/>
            <a:ext cx="2362200" cy="1066800"/>
          </a:xfrm>
          <a:custGeom>
            <a:avLst/>
            <a:gdLst>
              <a:gd name="T0" fmla="*/ 1488 w 1488"/>
              <a:gd name="T1" fmla="*/ 672 h 672"/>
              <a:gd name="T2" fmla="*/ 0 w 1488"/>
              <a:gd name="T3" fmla="*/ 672 h 672"/>
              <a:gd name="T4" fmla="*/ 0 w 1488"/>
              <a:gd name="T5" fmla="*/ 0 h 672"/>
              <a:gd name="T6" fmla="*/ 240 w 1488"/>
              <a:gd name="T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8" h="672">
                <a:moveTo>
                  <a:pt x="1488" y="672"/>
                </a:moveTo>
                <a:lnTo>
                  <a:pt x="0" y="672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858000" y="3276600"/>
            <a:ext cx="381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 dirty="0">
                <a:solidFill>
                  <a:srgbClr val="FFFFFF"/>
                </a:solidFill>
              </a:rPr>
              <a:t>job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257800" y="4800600"/>
            <a:ext cx="381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 dirty="0">
                <a:solidFill>
                  <a:srgbClr val="FFFFFF"/>
                </a:solidFill>
              </a:rPr>
              <a:t>job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105400" y="4648200"/>
            <a:ext cx="381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 dirty="0">
                <a:solidFill>
                  <a:srgbClr val="FFFFFF"/>
                </a:solidFill>
              </a:rPr>
              <a:t>job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514600" y="3581400"/>
            <a:ext cx="381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 dirty="0">
                <a:solidFill>
                  <a:schemeClr val="bg1"/>
                </a:solidFill>
              </a:rPr>
              <a:t>job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667000" y="3429000"/>
            <a:ext cx="381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 dirty="0">
                <a:solidFill>
                  <a:srgbClr val="FFFFFF"/>
                </a:solidFill>
              </a:rPr>
              <a:t>job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828800" y="3810000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i="1"/>
              <a:t>“Ready”</a:t>
            </a:r>
            <a:endParaRPr lang="en-US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086600" y="35052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i="1"/>
              <a:t>“Running”</a:t>
            </a:r>
            <a:endParaRPr lang="en-US" alt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410200" y="50292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i="1"/>
              <a:t>“Blocked”</a:t>
            </a:r>
            <a:endParaRPr lang="en-US" altLang="en-US"/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09600" y="5851525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+mn-lt"/>
              </a:rPr>
              <a:t>Q1: Running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jobs (processes) may cease using the CPU for which four reasons?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96000" y="6400800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lt"/>
              </a:rPr>
              <a:t>Slide courtesy of Dr. Gary </a:t>
            </a:r>
            <a:r>
              <a:rPr lang="en-US" sz="1400" dirty="0">
                <a:latin typeface="+mn-lt"/>
              </a:rPr>
              <a:t>Nutt</a:t>
            </a:r>
          </a:p>
        </p:txBody>
      </p:sp>
    </p:spTree>
    <p:extLst>
      <p:ext uri="{BB962C8B-B14F-4D97-AF65-F5344CB8AC3E}">
        <p14:creationId xmlns:p14="http://schemas.microsoft.com/office/powerpoint/2010/main" val="205076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763000" cy="1323041"/>
          </a:xfrm>
        </p:spPr>
        <p:txBody>
          <a:bodyPr/>
          <a:lstStyle/>
          <a:p>
            <a:pPr algn="l"/>
            <a:r>
              <a:rPr lang="en-NZ" sz="3600" dirty="0">
                <a:solidFill>
                  <a:srgbClr val="FF0000"/>
                </a:solidFill>
              </a:rPr>
              <a:t>Q2: </a:t>
            </a:r>
            <a:r>
              <a:rPr lang="en-NZ" sz="3600" dirty="0"/>
              <a:t>How many </a:t>
            </a:r>
            <a:r>
              <a:rPr lang="en-NZ" sz="3600" dirty="0" smtClean="0"/>
              <a:t>different potential </a:t>
            </a:r>
            <a:r>
              <a:rPr lang="en-NZ" sz="3600" dirty="0"/>
              <a:t>schedules</a:t>
            </a:r>
            <a:r>
              <a:rPr lang="en-NZ" sz="3600" dirty="0" smtClean="0"/>
              <a:t>?</a:t>
            </a:r>
            <a:endParaRPr lang="en-NZ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8185150" cy="38861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A CPU scheduler determines an order for the execution of its scheduled proceses. </a:t>
            </a:r>
          </a:p>
          <a:p>
            <a:endParaRPr lang="en-NZ" sz="2800" dirty="0" smtClean="0"/>
          </a:p>
          <a:p>
            <a:r>
              <a:rPr lang="en-NZ" sz="2800" dirty="0" smtClean="0"/>
              <a:t>Given </a:t>
            </a:r>
            <a:r>
              <a:rPr lang="en-NZ" sz="2800" i="1" dirty="0" smtClean="0"/>
              <a:t>n</a:t>
            </a:r>
            <a:r>
              <a:rPr lang="en-NZ" sz="2800" dirty="0" smtClean="0"/>
              <a:t> processes to be scheduled</a:t>
            </a:r>
          </a:p>
          <a:p>
            <a:endParaRPr lang="en-NZ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5562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 smtClean="0">
                <a:solidFill>
                  <a:srgbClr val="FF0000"/>
                </a:solidFill>
                <a:latin typeface="+mn-lt"/>
              </a:rPr>
              <a:t>n factorial n!</a:t>
            </a:r>
            <a:endParaRPr lang="en-NZ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08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2"/>
            <a:ext cx="8229600" cy="661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+mj-lt"/>
                <a:ea typeface="MS PGothic" charset="0"/>
              </a:rPr>
              <a:t>Q3: </a:t>
            </a:r>
            <a:r>
              <a:rPr lang="en-US" sz="3200" dirty="0" smtClean="0">
                <a:latin typeface="+mj-lt"/>
                <a:ea typeface="MS PGothic" charset="0"/>
              </a:rPr>
              <a:t>Where </a:t>
            </a:r>
            <a:r>
              <a:rPr lang="en-US" sz="3200" dirty="0">
                <a:latin typeface="+mj-lt"/>
                <a:ea typeface="MS PGothic" charset="0"/>
              </a:rPr>
              <a:t>are Long term, medium term, short term scheduling?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2906"/>
            <a:ext cx="9144000" cy="55464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1066800"/>
            <a:ext cx="12192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590800"/>
            <a:ext cx="12192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3886200"/>
            <a:ext cx="12192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14312"/>
            <a:ext cx="8839200" cy="852487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  <a:latin typeface="+mj-lt"/>
                <a:ea typeface="MS PGothic" charset="0"/>
              </a:rPr>
              <a:t>Q4:</a:t>
            </a:r>
            <a:r>
              <a:rPr lang="en-US" sz="4000" dirty="0" smtClean="0">
                <a:latin typeface="+mj-lt"/>
                <a:ea typeface="MS PGothic" charset="0"/>
              </a:rPr>
              <a:t> Can you propose scheduling criteria?</a:t>
            </a:r>
            <a:endParaRPr lang="en-US" sz="4000" dirty="0">
              <a:latin typeface="+mj-lt"/>
              <a:ea typeface="MS PGothic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46188"/>
            <a:ext cx="8458200" cy="4959350"/>
          </a:xfrm>
        </p:spPr>
        <p:txBody>
          <a:bodyPr/>
          <a:lstStyle/>
          <a:p>
            <a:r>
              <a:rPr lang="en-US" b="1" dirty="0">
                <a:latin typeface="+mj-lt"/>
                <a:ea typeface="MS PGothic" charset="0"/>
              </a:rPr>
              <a:t>CPU utilization </a:t>
            </a:r>
            <a:r>
              <a:rPr lang="en-US" dirty="0">
                <a:latin typeface="+mj-lt"/>
                <a:ea typeface="MS PGothic" charset="0"/>
              </a:rPr>
              <a:t>– keep the CPU as busy as possible</a:t>
            </a:r>
          </a:p>
          <a:p>
            <a:r>
              <a:rPr lang="en-US" b="1" dirty="0">
                <a:latin typeface="+mj-lt"/>
                <a:ea typeface="MS PGothic" charset="0"/>
              </a:rPr>
              <a:t>Throughput</a:t>
            </a:r>
            <a:r>
              <a:rPr lang="en-US" dirty="0">
                <a:latin typeface="+mj-lt"/>
                <a:ea typeface="MS PGothic" charset="0"/>
              </a:rPr>
              <a:t> – # of processes that complete their execution per time unit</a:t>
            </a:r>
          </a:p>
          <a:p>
            <a:r>
              <a:rPr lang="en-US" b="1" dirty="0">
                <a:latin typeface="+mj-lt"/>
                <a:ea typeface="MS PGothic" charset="0"/>
              </a:rPr>
              <a:t>Turnaround time </a:t>
            </a:r>
            <a:r>
              <a:rPr lang="en-US" dirty="0">
                <a:latin typeface="+mj-lt"/>
                <a:ea typeface="MS PGothic" charset="0"/>
              </a:rPr>
              <a:t>– amount of time to execute a particular process</a:t>
            </a:r>
          </a:p>
          <a:p>
            <a:r>
              <a:rPr lang="en-US" b="1" dirty="0">
                <a:latin typeface="+mj-lt"/>
                <a:ea typeface="MS PGothic" charset="0"/>
              </a:rPr>
              <a:t>Waiting time </a:t>
            </a:r>
            <a:r>
              <a:rPr lang="en-US" dirty="0">
                <a:latin typeface="+mj-lt"/>
                <a:ea typeface="MS PGothic" charset="0"/>
              </a:rPr>
              <a:t>– amount of time a process has been waiting in the ready queue</a:t>
            </a:r>
          </a:p>
          <a:p>
            <a:r>
              <a:rPr lang="en-US" b="1" dirty="0">
                <a:latin typeface="+mj-lt"/>
                <a:ea typeface="MS PGothic" charset="0"/>
              </a:rPr>
              <a:t>Response time </a:t>
            </a:r>
            <a:r>
              <a:rPr lang="en-US" dirty="0">
                <a:latin typeface="+mj-lt"/>
                <a:ea typeface="MS PGothic" charset="0"/>
              </a:rPr>
              <a:t>– amount of time it takes from when a request was submitted until the first response is produced, not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89155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14312"/>
            <a:ext cx="8839200" cy="8524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ea typeface="MS PGothic" charset="0"/>
              </a:rPr>
              <a:t>Scheduling Criteria</a:t>
            </a:r>
            <a:endParaRPr lang="en-US" dirty="0">
              <a:latin typeface="+mj-lt"/>
              <a:ea typeface="MS PGothic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97608407"/>
              </p:ext>
            </p:extLst>
          </p:nvPr>
        </p:nvGraphicFramePr>
        <p:xfrm>
          <a:off x="1219200" y="1600200"/>
          <a:ext cx="68580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85800" y="1676400"/>
            <a:ext cx="2031503" cy="1828800"/>
            <a:chOff x="685800" y="1676400"/>
            <a:chExt cx="2031503" cy="1828800"/>
          </a:xfrm>
        </p:grpSpPr>
        <p:sp>
          <p:nvSpPr>
            <p:cNvPr id="7" name="Rectangle 6"/>
            <p:cNvSpPr/>
            <p:nvPr/>
          </p:nvSpPr>
          <p:spPr>
            <a:xfrm>
              <a:off x="685800" y="1676400"/>
              <a:ext cx="2031503" cy="1218902"/>
            </a:xfrm>
            <a:prstGeom prst="rect">
              <a:avLst/>
            </a:prstGeom>
            <a:solidFill>
              <a:schemeClr val="accent6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85800" y="1676400"/>
              <a:ext cx="2031503" cy="1218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examples:</a:t>
              </a:r>
              <a:endParaRPr lang="en-US" sz="24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response time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throughput</a:t>
              </a:r>
              <a:endParaRPr lang="en-US" sz="1900" kern="12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1562100" y="2933700"/>
              <a:ext cx="609600" cy="5334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826991" y="1600200"/>
            <a:ext cx="1752600" cy="1981200"/>
            <a:chOff x="6826991" y="1600200"/>
            <a:chExt cx="1752600" cy="1981200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390145098"/>
                </p:ext>
              </p:extLst>
            </p:nvPr>
          </p:nvGraphicFramePr>
          <p:xfrm>
            <a:off x="6826991" y="1600200"/>
            <a:ext cx="1752600" cy="1239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cxnSp>
          <p:nvCxnSpPr>
            <p:cNvPr id="11" name="Straight Arrow Connector 10"/>
            <p:cNvCxnSpPr/>
            <p:nvPr/>
          </p:nvCxnSpPr>
          <p:spPr>
            <a:xfrm rot="5400000">
              <a:off x="7010400" y="2895600"/>
              <a:ext cx="838200" cy="5334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38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+mj-lt"/>
                <a:ea typeface="MS PGothic" charset="0"/>
              </a:rPr>
              <a:t>Wait Time vs. Turnaround Time</a:t>
            </a:r>
            <a:endParaRPr lang="en-US" dirty="0">
              <a:latin typeface="+mj-lt"/>
              <a:ea typeface="MS PGothic" charset="0"/>
            </a:endParaRP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64820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Let P = {p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| 0 </a:t>
            </a:r>
            <a:r>
              <a:rPr lang="en-US" dirty="0">
                <a:latin typeface="+mn-lt"/>
                <a:sym typeface="Symbol" charset="0"/>
              </a:rPr>
              <a:t>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n} = set of processes</a:t>
            </a:r>
          </a:p>
          <a:p>
            <a:r>
              <a:rPr lang="en-US" dirty="0">
                <a:latin typeface="+mn-lt"/>
              </a:rPr>
              <a:t>Let S(p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) </a:t>
            </a:r>
            <a:r>
              <a:rPr lang="en-US" dirty="0">
                <a:latin typeface="+mn-lt"/>
                <a:sym typeface="Symbol" charset="0"/>
              </a:rPr>
              <a:t></a:t>
            </a:r>
            <a:r>
              <a:rPr lang="en-US" dirty="0">
                <a:latin typeface="+mn-lt"/>
              </a:rPr>
              <a:t> {running, ready, blocked}</a:t>
            </a:r>
          </a:p>
          <a:p>
            <a:r>
              <a:rPr lang="en-US" dirty="0">
                <a:latin typeface="+mn-lt"/>
              </a:rPr>
              <a:t>Let t(p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) = Time process needs to be in running state (the </a:t>
            </a:r>
            <a:r>
              <a:rPr lang="en-US" i="1" u="sng" dirty="0">
                <a:latin typeface="+mn-lt"/>
              </a:rPr>
              <a:t>service time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Let W(p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) = Time 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is in ready state before </a:t>
            </a:r>
            <a:r>
              <a:rPr lang="en-US" u="sng" dirty="0">
                <a:latin typeface="+mn-lt"/>
              </a:rPr>
              <a:t>first</a:t>
            </a:r>
            <a:r>
              <a:rPr lang="en-US" dirty="0">
                <a:latin typeface="+mn-lt"/>
              </a:rPr>
              <a:t> transition to running (</a:t>
            </a:r>
            <a:r>
              <a:rPr lang="en-US" i="1" u="sng" dirty="0">
                <a:solidFill>
                  <a:srgbClr val="FF0000"/>
                </a:solidFill>
                <a:latin typeface="+mn-lt"/>
              </a:rPr>
              <a:t>wait time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Let </a:t>
            </a:r>
            <a:r>
              <a:rPr lang="en-US" dirty="0" err="1">
                <a:latin typeface="+mn-lt"/>
              </a:rPr>
              <a:t>T</a:t>
            </a:r>
            <a:r>
              <a:rPr lang="en-US" baseline="-25000" dirty="0" err="1">
                <a:latin typeface="+mn-lt"/>
              </a:rPr>
              <a:t>TRnd</a:t>
            </a:r>
            <a:r>
              <a:rPr lang="en-US" dirty="0">
                <a:latin typeface="+mn-lt"/>
              </a:rPr>
              <a:t>(p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) = Time from 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first enter ready to last exit ready (</a:t>
            </a:r>
            <a:r>
              <a:rPr lang="en-US" i="1" u="sng" dirty="0">
                <a:solidFill>
                  <a:srgbClr val="FF0000"/>
                </a:solidFill>
                <a:latin typeface="+mn-lt"/>
              </a:rPr>
              <a:t>turnaround time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Batch </a:t>
            </a:r>
            <a:r>
              <a:rPr lang="en-US" i="1" u="sng" dirty="0">
                <a:solidFill>
                  <a:srgbClr val="FF0000"/>
                </a:solidFill>
                <a:latin typeface="+mn-lt"/>
              </a:rPr>
              <a:t>Throughput rate</a:t>
            </a:r>
            <a:r>
              <a:rPr lang="en-US" dirty="0">
                <a:latin typeface="+mn-lt"/>
              </a:rPr>
              <a:t> = inverse of </a:t>
            </a:r>
            <a:r>
              <a:rPr lang="en-US" dirty="0" err="1">
                <a:latin typeface="+mn-lt"/>
              </a:rPr>
              <a:t>avg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</a:t>
            </a:r>
            <a:r>
              <a:rPr lang="en-US" baseline="-25000" dirty="0" err="1">
                <a:latin typeface="+mn-lt"/>
              </a:rPr>
              <a:t>TRnd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Timesharing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response time</a:t>
            </a:r>
            <a:r>
              <a:rPr lang="en-US" dirty="0">
                <a:latin typeface="+mn-lt"/>
              </a:rPr>
              <a:t> = W(p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/>
          <a:lstStyle/>
          <a:p>
            <a:fld id="{3FFF1679-83E0-4571-98D7-4BB535B5F5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9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5314</TotalTime>
  <Words>4781</Words>
  <Application>Microsoft Macintosh PowerPoint</Application>
  <PresentationFormat>On-screen Show (4:3)</PresentationFormat>
  <Paragraphs>1080</Paragraphs>
  <Slides>39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5_Office Theme</vt:lpstr>
      <vt:lpstr>COMP 3500  Introduction to Operating Systems   CPU Scheduling</vt:lpstr>
      <vt:lpstr>Ex1: Processor Scheduling</vt:lpstr>
      <vt:lpstr>Scheduling and Process State Transitions</vt:lpstr>
      <vt:lpstr>Ex2: Model of Process Execution</vt:lpstr>
      <vt:lpstr>Q2: How many different potential schedules?</vt:lpstr>
      <vt:lpstr>Q3: Where are Long term, medium term, short term scheduling?</vt:lpstr>
      <vt:lpstr>Q4: Can you propose scheduling criteria?</vt:lpstr>
      <vt:lpstr>Scheduling Criteria</vt:lpstr>
      <vt:lpstr>Wait Time vs. Turnaround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FCFS Average Wait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Preemptive Schedulers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390</cp:revision>
  <dcterms:created xsi:type="dcterms:W3CDTF">2006-08-16T00:00:00Z</dcterms:created>
  <dcterms:modified xsi:type="dcterms:W3CDTF">2015-10-14T15:50:16Z</dcterms:modified>
</cp:coreProperties>
</file>