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7"/>
  </p:notesMasterIdLst>
  <p:handoutMasterIdLst>
    <p:handoutMasterId r:id="rId28"/>
  </p:handoutMasterIdLst>
  <p:sldIdLst>
    <p:sldId id="256" r:id="rId2"/>
    <p:sldId id="360" r:id="rId3"/>
    <p:sldId id="399" r:id="rId4"/>
    <p:sldId id="403" r:id="rId5"/>
    <p:sldId id="402" r:id="rId6"/>
    <p:sldId id="400" r:id="rId7"/>
    <p:sldId id="401" r:id="rId8"/>
    <p:sldId id="404" r:id="rId9"/>
    <p:sldId id="418" r:id="rId10"/>
    <p:sldId id="419" r:id="rId11"/>
    <p:sldId id="420" r:id="rId12"/>
    <p:sldId id="421" r:id="rId13"/>
    <p:sldId id="405" r:id="rId14"/>
    <p:sldId id="410" r:id="rId15"/>
    <p:sldId id="411" r:id="rId16"/>
    <p:sldId id="415" r:id="rId17"/>
    <p:sldId id="412" r:id="rId18"/>
    <p:sldId id="413" r:id="rId19"/>
    <p:sldId id="414" r:id="rId20"/>
    <p:sldId id="406" r:id="rId21"/>
    <p:sldId id="417" r:id="rId22"/>
    <p:sldId id="416" r:id="rId23"/>
    <p:sldId id="407" r:id="rId24"/>
    <p:sldId id="409" r:id="rId25"/>
    <p:sldId id="408" r:id="rId26"/>
  </p:sldIdLst>
  <p:sldSz cx="9144000" cy="6858000" type="screen4x3"/>
  <p:notesSz cx="6934200" cy="9118600"/>
  <p:defaultTextStyle>
    <a:defPPr>
      <a:defRPr lang="en-US"/>
    </a:defPPr>
    <a:lvl1pPr algn="l" rtl="0" fontAlgn="base">
      <a:spcBef>
        <a:spcPct val="0"/>
      </a:spcBef>
      <a:spcAft>
        <a:spcPct val="0"/>
      </a:spcAft>
      <a:defRPr sz="2400" kern="1200">
        <a:solidFill>
          <a:schemeClr val="tx1"/>
        </a:solidFill>
        <a:latin typeface="Times New Roman" charset="0"/>
        <a:ea typeface="ＭＳ Ｐゴシック" charset="0"/>
        <a:cs typeface="+mn-cs"/>
      </a:defRPr>
    </a:lvl1pPr>
    <a:lvl2pPr marL="457200" algn="l" rtl="0" fontAlgn="base">
      <a:spcBef>
        <a:spcPct val="0"/>
      </a:spcBef>
      <a:spcAft>
        <a:spcPct val="0"/>
      </a:spcAft>
      <a:defRPr sz="2400" kern="1200">
        <a:solidFill>
          <a:schemeClr val="tx1"/>
        </a:solidFill>
        <a:latin typeface="Times New Roman" charset="0"/>
        <a:ea typeface="ＭＳ Ｐゴシック" charset="0"/>
        <a:cs typeface="+mn-cs"/>
      </a:defRPr>
    </a:lvl2pPr>
    <a:lvl3pPr marL="914400" algn="l" rtl="0" fontAlgn="base">
      <a:spcBef>
        <a:spcPct val="0"/>
      </a:spcBef>
      <a:spcAft>
        <a:spcPct val="0"/>
      </a:spcAft>
      <a:defRPr sz="2400" kern="1200">
        <a:solidFill>
          <a:schemeClr val="tx1"/>
        </a:solidFill>
        <a:latin typeface="Times New Roman" charset="0"/>
        <a:ea typeface="ＭＳ Ｐゴシック" charset="0"/>
        <a:cs typeface="+mn-cs"/>
      </a:defRPr>
    </a:lvl3pPr>
    <a:lvl4pPr marL="1371600" algn="l" rtl="0" fontAlgn="base">
      <a:spcBef>
        <a:spcPct val="0"/>
      </a:spcBef>
      <a:spcAft>
        <a:spcPct val="0"/>
      </a:spcAft>
      <a:defRPr sz="2400" kern="1200">
        <a:solidFill>
          <a:schemeClr val="tx1"/>
        </a:solidFill>
        <a:latin typeface="Times New Roman" charset="0"/>
        <a:ea typeface="ＭＳ Ｐゴシック" charset="0"/>
        <a:cs typeface="+mn-cs"/>
      </a:defRPr>
    </a:lvl4pPr>
    <a:lvl5pPr marL="1828800" algn="l" rtl="0" fontAlgn="base">
      <a:spcBef>
        <a:spcPct val="0"/>
      </a:spcBef>
      <a:spcAft>
        <a:spcPct val="0"/>
      </a:spcAft>
      <a:defRPr sz="2400" kern="1200">
        <a:solidFill>
          <a:schemeClr val="tx1"/>
        </a:solidFill>
        <a:latin typeface="Times New Roman" charset="0"/>
        <a:ea typeface="ＭＳ Ｐゴシック" charset="0"/>
        <a:cs typeface="+mn-cs"/>
      </a:defRPr>
    </a:lvl5pPr>
    <a:lvl6pPr marL="2286000" algn="l" defTabSz="457200" rtl="0" eaLnBrk="1" latinLnBrk="0" hangingPunct="1">
      <a:defRPr sz="2400" kern="1200">
        <a:solidFill>
          <a:schemeClr val="tx1"/>
        </a:solidFill>
        <a:latin typeface="Times New Roman" charset="0"/>
        <a:ea typeface="ＭＳ Ｐゴシック" charset="0"/>
        <a:cs typeface="+mn-cs"/>
      </a:defRPr>
    </a:lvl6pPr>
    <a:lvl7pPr marL="2743200" algn="l" defTabSz="457200" rtl="0" eaLnBrk="1" latinLnBrk="0" hangingPunct="1">
      <a:defRPr sz="2400" kern="1200">
        <a:solidFill>
          <a:schemeClr val="tx1"/>
        </a:solidFill>
        <a:latin typeface="Times New Roman" charset="0"/>
        <a:ea typeface="ＭＳ Ｐゴシック" charset="0"/>
        <a:cs typeface="+mn-cs"/>
      </a:defRPr>
    </a:lvl7pPr>
    <a:lvl8pPr marL="3200400" algn="l" defTabSz="457200" rtl="0" eaLnBrk="1" latinLnBrk="0" hangingPunct="1">
      <a:defRPr sz="2400" kern="1200">
        <a:solidFill>
          <a:schemeClr val="tx1"/>
        </a:solidFill>
        <a:latin typeface="Times New Roman" charset="0"/>
        <a:ea typeface="ＭＳ Ｐゴシック" charset="0"/>
        <a:cs typeface="+mn-cs"/>
      </a:defRPr>
    </a:lvl8pPr>
    <a:lvl9pPr marL="3657600" algn="l" defTabSz="457200" rtl="0" eaLnBrk="1" latinLnBrk="0" hangingPunct="1">
      <a:defRPr sz="2400" kern="1200">
        <a:solidFill>
          <a:schemeClr val="tx1"/>
        </a:solidFill>
        <a:latin typeface="Times New Roman" charset="0"/>
        <a:ea typeface="ＭＳ Ｐゴシック" charset="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FF99"/>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9" autoAdjust="0"/>
    <p:restoredTop sz="72880" autoAdjust="0"/>
  </p:normalViewPr>
  <p:slideViewPr>
    <p:cSldViewPr>
      <p:cViewPr varScale="1">
        <p:scale>
          <a:sx n="134" d="100"/>
          <a:sy n="134" d="100"/>
        </p:scale>
        <p:origin x="-112" y="-2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handoutMaster" Target="handoutMasters/handout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5138" cy="4556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27475" y="0"/>
            <a:ext cx="3005138" cy="455613"/>
          </a:xfrm>
          <a:prstGeom prst="rect">
            <a:avLst/>
          </a:prstGeom>
        </p:spPr>
        <p:txBody>
          <a:bodyPr vert="horz" lIns="91440" tIns="45720" rIns="91440" bIns="45720" rtlCol="0"/>
          <a:lstStyle>
            <a:lvl1pPr algn="r">
              <a:defRPr sz="1200"/>
            </a:lvl1pPr>
          </a:lstStyle>
          <a:p>
            <a:fld id="{C6573688-A4E0-A341-AECD-A4662787415B}" type="datetimeFigureOut">
              <a:rPr lang="en-US" smtClean="0"/>
              <a:t>10/19/15</a:t>
            </a:fld>
            <a:endParaRPr lang="en-US"/>
          </a:p>
        </p:txBody>
      </p:sp>
      <p:sp>
        <p:nvSpPr>
          <p:cNvPr id="4" name="Footer Placeholder 3"/>
          <p:cNvSpPr>
            <a:spLocks noGrp="1"/>
          </p:cNvSpPr>
          <p:nvPr>
            <p:ph type="ftr" sz="quarter" idx="2"/>
          </p:nvPr>
        </p:nvSpPr>
        <p:spPr>
          <a:xfrm>
            <a:off x="0" y="8661400"/>
            <a:ext cx="3005138" cy="45561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27475" y="8661400"/>
            <a:ext cx="3005138" cy="455613"/>
          </a:xfrm>
          <a:prstGeom prst="rect">
            <a:avLst/>
          </a:prstGeom>
        </p:spPr>
        <p:txBody>
          <a:bodyPr vert="horz" lIns="91440" tIns="45720" rIns="91440" bIns="45720" rtlCol="0" anchor="b"/>
          <a:lstStyle>
            <a:lvl1pPr algn="r">
              <a:defRPr sz="1200"/>
            </a:lvl1pPr>
          </a:lstStyle>
          <a:p>
            <a:fld id="{70CE7E04-B5AF-4348-8784-A2E0381CF72A}" type="slidenum">
              <a:rPr lang="en-US" smtClean="0"/>
              <a:t>‹#›</a:t>
            </a:fld>
            <a:endParaRPr lang="en-US"/>
          </a:p>
        </p:txBody>
      </p:sp>
    </p:spTree>
    <p:extLst>
      <p:ext uri="{BB962C8B-B14F-4D97-AF65-F5344CB8AC3E}">
        <p14:creationId xmlns:p14="http://schemas.microsoft.com/office/powerpoint/2010/main" val="39409447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05138"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4099" name="Rectangle 3"/>
          <p:cNvSpPr>
            <a:spLocks noGrp="1" noChangeArrowheads="1"/>
          </p:cNvSpPr>
          <p:nvPr>
            <p:ph type="dt" idx="1"/>
          </p:nvPr>
        </p:nvSpPr>
        <p:spPr bwMode="auto">
          <a:xfrm>
            <a:off x="3929063" y="0"/>
            <a:ext cx="3005137"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1748" name="Rectangle 4"/>
          <p:cNvSpPr>
            <a:spLocks noGrp="1" noRot="1" noChangeAspect="1" noChangeArrowheads="1" noTextEdit="1"/>
          </p:cNvSpPr>
          <p:nvPr>
            <p:ph type="sldImg" idx="2"/>
          </p:nvPr>
        </p:nvSpPr>
        <p:spPr bwMode="auto">
          <a:xfrm>
            <a:off x="1187450" y="684213"/>
            <a:ext cx="4559300" cy="34194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01" name="Rectangle 5"/>
          <p:cNvSpPr>
            <a:spLocks noGrp="1" noChangeArrowheads="1"/>
          </p:cNvSpPr>
          <p:nvPr>
            <p:ph type="body" sz="quarter" idx="3"/>
          </p:nvPr>
        </p:nvSpPr>
        <p:spPr bwMode="auto">
          <a:xfrm>
            <a:off x="923925" y="4330700"/>
            <a:ext cx="5086350" cy="4103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62988"/>
            <a:ext cx="3005138" cy="455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4103" name="Rectangle 7"/>
          <p:cNvSpPr>
            <a:spLocks noGrp="1" noChangeArrowheads="1"/>
          </p:cNvSpPr>
          <p:nvPr>
            <p:ph type="sldNum" sz="quarter" idx="5"/>
          </p:nvPr>
        </p:nvSpPr>
        <p:spPr bwMode="auto">
          <a:xfrm>
            <a:off x="3929063" y="8662988"/>
            <a:ext cx="3005137" cy="455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A5ED838-7CEF-5E43-9B07-AFB1A331F072}" type="slidenum">
              <a:rPr lang="en-US"/>
              <a:pPr/>
              <a:t>‹#›</a:t>
            </a:fld>
            <a:endParaRPr lang="en-US"/>
          </a:p>
        </p:txBody>
      </p:sp>
    </p:spTree>
    <p:extLst>
      <p:ext uri="{BB962C8B-B14F-4D97-AF65-F5344CB8AC3E}">
        <p14:creationId xmlns:p14="http://schemas.microsoft.com/office/powerpoint/2010/main" val="174209870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E1ADF8D2-378A-7944-A749-53A621119001}" type="slidenum">
              <a:rPr lang="en-US"/>
              <a:pPr/>
              <a:t>1</a:t>
            </a:fld>
            <a:endParaRPr lang="en-US"/>
          </a:p>
        </p:txBody>
      </p:sp>
      <p:sp>
        <p:nvSpPr>
          <p:cNvPr id="32771"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lIns="90438" tIns="44425" rIns="90438" bIns="44425"/>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Times New Roman" pitchFamily="18" charset="0"/>
                <a:ea typeface="ＭＳ Ｐゴシック" charset="0"/>
                <a:cs typeface="+mn-cs"/>
              </a:rPr>
              <a:t>Due: Monday, Sept. 22 at 11:55 pm.</a:t>
            </a:r>
            <a:r>
              <a:rPr lang="en-US" dirty="0" smtClean="0"/>
              <a:t> </a:t>
            </a:r>
            <a:endParaRPr lang="en-US" altLang="zh-CN" dirty="0">
              <a:latin typeface="Times New Roman" charset="0"/>
              <a:ea typeface="宋体" charset="0"/>
              <a:cs typeface="宋体" charset="0"/>
            </a:endParaRPr>
          </a:p>
        </p:txBody>
      </p:sp>
      <p:sp>
        <p:nvSpPr>
          <p:cNvPr id="32772" name="Rectangle 3"/>
          <p:cNvSpPr>
            <a:spLocks noGrp="1" noRot="1" noChangeAspect="1" noChangeArrowheads="1" noTextEdit="1"/>
          </p:cNvSpPr>
          <p:nvPr>
            <p:ph type="sldImg"/>
          </p:nvPr>
        </p:nvSpPr>
        <p:spPr>
          <a:xfrm>
            <a:off x="1189038" y="684213"/>
            <a:ext cx="4559300" cy="3419475"/>
          </a:xfrm>
          <a:ln w="12700" cap="flat">
            <a:solidFill>
              <a:schemeClr val="tx1"/>
            </a:solid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Leave 16 bytes in the bottom</a:t>
            </a:r>
            <a:r>
              <a:rPr lang="en-US" baseline="0" dirty="0" smtClean="0"/>
              <a:t> of its stack frame for writing back the value of a0-a3 (four arguments of caller).</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15</a:t>
            </a:fld>
            <a:endParaRPr lang="en-US"/>
          </a:p>
        </p:txBody>
      </p:sp>
    </p:spTree>
    <p:extLst>
      <p:ext uri="{BB962C8B-B14F-4D97-AF65-F5344CB8AC3E}">
        <p14:creationId xmlns:p14="http://schemas.microsoft.com/office/powerpoint/2010/main" val="13847366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Leave 16 bytes in the bottom</a:t>
            </a:r>
            <a:r>
              <a:rPr lang="en-US" baseline="0" dirty="0" smtClean="0"/>
              <a:t> of its stack frame for writing back the value of a0-a3 (four arguments of caller).</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16</a:t>
            </a:fld>
            <a:endParaRPr lang="en-US"/>
          </a:p>
        </p:txBody>
      </p:sp>
    </p:spTree>
    <p:extLst>
      <p:ext uri="{BB962C8B-B14F-4D97-AF65-F5344CB8AC3E}">
        <p14:creationId xmlns:p14="http://schemas.microsoft.com/office/powerpoint/2010/main" val="13847366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err="1" smtClean="0">
                <a:solidFill>
                  <a:schemeClr val="tx1"/>
                </a:solidFill>
                <a:effectLst/>
                <a:latin typeface="Times New Roman" pitchFamily="18" charset="0"/>
                <a:ea typeface="ＭＳ Ｐゴシック" charset="0"/>
                <a:cs typeface="+mn-cs"/>
              </a:rPr>
              <a:t>syscalls.S</a:t>
            </a:r>
            <a:r>
              <a:rPr lang="en-US" sz="1200" kern="1200" dirty="0" smtClean="0">
                <a:solidFill>
                  <a:schemeClr val="tx1"/>
                </a:solidFill>
                <a:effectLst/>
                <a:latin typeface="Times New Roman" pitchFamily="18" charset="0"/>
                <a:ea typeface="ＭＳ Ｐゴシック" charset="0"/>
                <a:cs typeface="+mn-cs"/>
              </a:rPr>
              <a:t>: This file is created from </a:t>
            </a:r>
            <a:r>
              <a:rPr lang="en-US" sz="1200" kern="1200" dirty="0" err="1" smtClean="0">
                <a:solidFill>
                  <a:schemeClr val="tx1"/>
                </a:solidFill>
                <a:effectLst/>
                <a:latin typeface="Times New Roman" pitchFamily="18" charset="0"/>
                <a:ea typeface="ＭＳ Ｐゴシック" charset="0"/>
                <a:cs typeface="+mn-cs"/>
              </a:rPr>
              <a:t>syscalls-mips.S</a:t>
            </a:r>
            <a:r>
              <a:rPr lang="en-US" sz="1200" kern="1200" dirty="0" smtClean="0">
                <a:solidFill>
                  <a:schemeClr val="tx1"/>
                </a:solidFill>
                <a:effectLst/>
                <a:latin typeface="Times New Roman" pitchFamily="18" charset="0"/>
                <a:ea typeface="ＭＳ Ｐゴシック" charset="0"/>
                <a:cs typeface="+mn-cs"/>
              </a:rPr>
              <a:t> at compile time and is the actual file assembled into the C library. The actual names of the system calls are placed in this file using a script calledcallno-parse.sh that reads them from the kernel's header files. This avoids having to make a second list of the system calls. In a real system, typically each system call stub is placed in its own source file, to allow selectively linking them in. OS/161 puts them all together to simplify the </a:t>
            </a:r>
            <a:r>
              <a:rPr lang="en-US" sz="1200" kern="1200" dirty="0" err="1" smtClean="0">
                <a:solidFill>
                  <a:schemeClr val="tx1"/>
                </a:solidFill>
                <a:effectLst/>
                <a:latin typeface="Times New Roman" pitchFamily="18" charset="0"/>
                <a:ea typeface="ＭＳ Ｐゴシック" charset="0"/>
                <a:cs typeface="+mn-cs"/>
              </a:rPr>
              <a:t>makefiles</a:t>
            </a:r>
            <a:r>
              <a:rPr lang="en-US" sz="1200" kern="1200" dirty="0" smtClean="0">
                <a:solidFill>
                  <a:schemeClr val="tx1"/>
                </a:solidFill>
                <a:effectLst/>
                <a:latin typeface="Times New Roman" pitchFamily="18" charset="0"/>
                <a:ea typeface="ＭＳ Ｐゴシック" charset="0"/>
                <a:cs typeface="+mn-cs"/>
              </a:rPr>
              <a:t>.</a:t>
            </a:r>
          </a:p>
          <a:p>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17</a:t>
            </a:fld>
            <a:endParaRPr lang="en-US"/>
          </a:p>
        </p:txBody>
      </p:sp>
    </p:spTree>
    <p:extLst>
      <p:ext uri="{BB962C8B-B14F-4D97-AF65-F5344CB8AC3E}">
        <p14:creationId xmlns:p14="http://schemas.microsoft.com/office/powerpoint/2010/main" val="1612997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23</a:t>
            </a:fld>
            <a:endParaRPr lang="en-US"/>
          </a:p>
        </p:txBody>
      </p:sp>
    </p:spTree>
    <p:extLst>
      <p:ext uri="{BB962C8B-B14F-4D97-AF65-F5344CB8AC3E}">
        <p14:creationId xmlns:p14="http://schemas.microsoft.com/office/powerpoint/2010/main" val="9199230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Leave 16 bytes in the bottom</a:t>
            </a:r>
            <a:r>
              <a:rPr lang="en-US" baseline="0" dirty="0" smtClean="0"/>
              <a:t> of its stack frame for writing back the value of a0-a3 (four arguments of caller).</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25</a:t>
            </a:fld>
            <a:endParaRPr lang="en-US"/>
          </a:p>
        </p:txBody>
      </p:sp>
    </p:spTree>
    <p:extLst>
      <p:ext uri="{BB962C8B-B14F-4D97-AF65-F5344CB8AC3E}">
        <p14:creationId xmlns:p14="http://schemas.microsoft.com/office/powerpoint/2010/main" val="1384736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136001BF-5C93-2C4D-93AB-4EFF24E249BA}" type="slidenum">
              <a:rPr lang="en-US"/>
              <a:pPr/>
              <a:t>3</a:t>
            </a:fld>
            <a:endParaRPr lang="en-US"/>
          </a:p>
        </p:txBody>
      </p:sp>
      <p:sp>
        <p:nvSpPr>
          <p:cNvPr id="33795" name="Rectangle 2"/>
          <p:cNvSpPr>
            <a:spLocks noGrp="1" noChangeArrowheads="1"/>
          </p:cNvSpPr>
          <p:nvPr>
            <p:ph type="body" idx="1"/>
          </p:nvPr>
        </p:nvSpPr>
        <p:spPr>
          <a:xfrm>
            <a:off x="1268413" y="4332288"/>
            <a:ext cx="4325937" cy="4103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val="1"/>
            </a:ext>
          </a:extLst>
        </p:spPr>
        <p:txBody>
          <a:bodyPr lIns="91078" tIns="44739" rIns="91078" bIns="44739"/>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Times New Roman" pitchFamily="18" charset="0"/>
                <a:ea typeface="ＭＳ Ｐゴシック" charset="0"/>
                <a:cs typeface="+mn-cs"/>
              </a:rPr>
              <a:t>you have to implement the interface between user-mode programs ("</a:t>
            </a:r>
            <a:r>
              <a:rPr lang="en-US" sz="1200" u="sng" kern="1200" dirty="0" err="1" smtClean="0">
                <a:solidFill>
                  <a:schemeClr val="tx1"/>
                </a:solidFill>
                <a:effectLst/>
                <a:latin typeface="Times New Roman" pitchFamily="18" charset="0"/>
                <a:ea typeface="ＭＳ Ｐゴシック" charset="0"/>
                <a:cs typeface="+mn-cs"/>
              </a:rPr>
              <a:t>userland</a:t>
            </a:r>
            <a:r>
              <a:rPr lang="en-US" sz="1200" kern="1200" dirty="0" smtClean="0">
                <a:solidFill>
                  <a:schemeClr val="tx1"/>
                </a:solidFill>
                <a:effectLst/>
                <a:latin typeface="Times New Roman" pitchFamily="18" charset="0"/>
                <a:ea typeface="ＭＳ Ｐゴシック" charset="0"/>
                <a:cs typeface="+mn-cs"/>
              </a:rPr>
              <a:t>") and the kernel. You will be provided part of the code needed for this assignment, and you are required to design and implement the missing pieces. Your job also includes implementation of the subsystem that keeps track of the multiple tasks you will have in the future. Importantly, you need to design data structures for "process" (Hint: look at kernel include files of your favorite operating system for suggestions, </a:t>
            </a:r>
            <a:endParaRPr lang="en-US" altLang="zh-CN" dirty="0">
              <a:latin typeface="Times New Roman" charset="0"/>
              <a:ea typeface="宋体" charset="0"/>
              <a:cs typeface="宋体" charset="0"/>
            </a:endParaRPr>
          </a:p>
        </p:txBody>
      </p:sp>
      <p:sp>
        <p:nvSpPr>
          <p:cNvPr id="33796" name="Rectangle 3"/>
          <p:cNvSpPr>
            <a:spLocks noGrp="1" noRot="1" noChangeAspect="1" noChangeArrowheads="1" noTextEdit="1"/>
          </p:cNvSpPr>
          <p:nvPr>
            <p:ph type="sldImg"/>
          </p:nvPr>
        </p:nvSpPr>
        <p:spPr>
          <a:xfrm>
            <a:off x="1189038" y="682625"/>
            <a:ext cx="4559300" cy="3419475"/>
          </a:xfrm>
          <a:noFill/>
          <a:ln w="12700" cap="flat">
            <a:solidFill>
              <a:schemeClr val="tx1"/>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address </a:t>
            </a:r>
            <a:r>
              <a:rPr lang="en-US" baseline="0" dirty="0" smtClean="0"/>
              <a:t>space</a:t>
            </a:r>
          </a:p>
          <a:p>
            <a:r>
              <a:rPr lang="en-US" baseline="0" dirty="0" err="1" smtClean="0"/>
              <a:t>tf</a:t>
            </a:r>
            <a:r>
              <a:rPr lang="en-US" baseline="0" dirty="0" smtClean="0"/>
              <a:t>: trap frame</a:t>
            </a:r>
          </a:p>
          <a:p>
            <a:endParaRPr lang="en-US" baseline="0" dirty="0" smtClean="0"/>
          </a:p>
          <a:p>
            <a:r>
              <a:rPr lang="en-US" baseline="0" dirty="0" err="1" smtClean="0"/>
              <a:t>md_usermode</a:t>
            </a:r>
            <a:r>
              <a:rPr lang="en-US" baseline="0" dirty="0" smtClean="0"/>
              <a:t>: create a trap frame to be executed by </a:t>
            </a:r>
            <a:r>
              <a:rPr lang="en-US" baseline="0" smtClean="0"/>
              <a:t>the hardware.</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6</a:t>
            </a:fld>
            <a:endParaRPr lang="en-US"/>
          </a:p>
        </p:txBody>
      </p:sp>
    </p:spTree>
    <p:extLst>
      <p:ext uri="{BB962C8B-B14F-4D97-AF65-F5344CB8AC3E}">
        <p14:creationId xmlns:p14="http://schemas.microsoft.com/office/powerpoint/2010/main" val="3589021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address space</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7</a:t>
            </a:fld>
            <a:endParaRPr lang="en-US"/>
          </a:p>
        </p:txBody>
      </p:sp>
    </p:spTree>
    <p:extLst>
      <p:ext uri="{BB962C8B-B14F-4D97-AF65-F5344CB8AC3E}">
        <p14:creationId xmlns:p14="http://schemas.microsoft.com/office/powerpoint/2010/main" val="3589021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37 Registers</a:t>
            </a:r>
          </a:p>
          <a:p>
            <a:r>
              <a:rPr lang="en-US" dirty="0" smtClean="0"/>
              <a:t>Size = 37</a:t>
            </a:r>
            <a:r>
              <a:rPr lang="en-US" baseline="0" dirty="0" smtClean="0"/>
              <a:t> * 4 bytes.</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8</a:t>
            </a:fld>
            <a:endParaRPr lang="en-US"/>
          </a:p>
        </p:txBody>
      </p:sp>
    </p:spTree>
    <p:extLst>
      <p:ext uri="{BB962C8B-B14F-4D97-AF65-F5344CB8AC3E}">
        <p14:creationId xmlns:p14="http://schemas.microsoft.com/office/powerpoint/2010/main" val="2427055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136001BF-5C93-2C4D-93AB-4EFF24E249BA}" type="slidenum">
              <a:rPr lang="en-US"/>
              <a:pPr/>
              <a:t>11</a:t>
            </a:fld>
            <a:endParaRPr lang="en-US"/>
          </a:p>
        </p:txBody>
      </p:sp>
      <p:sp>
        <p:nvSpPr>
          <p:cNvPr id="33795" name="Rectangle 2"/>
          <p:cNvSpPr>
            <a:spLocks noGrp="1" noChangeArrowheads="1"/>
          </p:cNvSpPr>
          <p:nvPr>
            <p:ph type="body" idx="1"/>
          </p:nvPr>
        </p:nvSpPr>
        <p:spPr>
          <a:xfrm>
            <a:off x="1268413" y="4332288"/>
            <a:ext cx="4325937" cy="4103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val="1"/>
            </a:ext>
          </a:extLst>
        </p:spPr>
        <p:txBody>
          <a:bodyPr lIns="91078" tIns="44739" rIns="91078" bIns="44739"/>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Times New Roman" pitchFamily="18" charset="0"/>
                <a:ea typeface="ＭＳ Ｐゴシック" charset="0"/>
                <a:cs typeface="+mn-cs"/>
              </a:rPr>
              <a:t>you have to implement the interface between user-mode programs ("</a:t>
            </a:r>
            <a:r>
              <a:rPr lang="en-US" sz="1200" u="sng" kern="1200" dirty="0" err="1" smtClean="0">
                <a:solidFill>
                  <a:schemeClr val="tx1"/>
                </a:solidFill>
                <a:effectLst/>
                <a:latin typeface="Times New Roman" pitchFamily="18" charset="0"/>
                <a:ea typeface="ＭＳ Ｐゴシック" charset="0"/>
                <a:cs typeface="+mn-cs"/>
              </a:rPr>
              <a:t>userland</a:t>
            </a:r>
            <a:r>
              <a:rPr lang="en-US" sz="1200" kern="1200" dirty="0" smtClean="0">
                <a:solidFill>
                  <a:schemeClr val="tx1"/>
                </a:solidFill>
                <a:effectLst/>
                <a:latin typeface="Times New Roman" pitchFamily="18" charset="0"/>
                <a:ea typeface="ＭＳ Ｐゴシック" charset="0"/>
                <a:cs typeface="+mn-cs"/>
              </a:rPr>
              <a:t>") and the kernel. You will be provided part of the code needed for this assignment, and you are required to design and implement the missing pieces. Your job also includes implementation of the subsystem that keeps track of the multiple tasks you will have in the future. Importantly, you need to design data structures for "process" (Hint: look at kernel include files of your favorite operating system for suggestions, </a:t>
            </a:r>
            <a:endParaRPr lang="en-US" altLang="zh-CN" dirty="0">
              <a:latin typeface="Times New Roman" charset="0"/>
              <a:ea typeface="宋体" charset="0"/>
              <a:cs typeface="宋体" charset="0"/>
            </a:endParaRPr>
          </a:p>
        </p:txBody>
      </p:sp>
      <p:sp>
        <p:nvSpPr>
          <p:cNvPr id="33796" name="Rectangle 3"/>
          <p:cNvSpPr>
            <a:spLocks noGrp="1" noRot="1" noChangeAspect="1" noChangeArrowheads="1" noTextEdit="1"/>
          </p:cNvSpPr>
          <p:nvPr>
            <p:ph type="sldImg"/>
          </p:nvPr>
        </p:nvSpPr>
        <p:spPr>
          <a:xfrm>
            <a:off x="1189038" y="682625"/>
            <a:ext cx="4559300" cy="3419475"/>
          </a:xfrm>
          <a:noFill/>
          <a:ln w="12700" cap="flat">
            <a:solidFill>
              <a:schemeClr val="tx1"/>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136001BF-5C93-2C4D-93AB-4EFF24E249BA}" type="slidenum">
              <a:rPr lang="en-US"/>
              <a:pPr/>
              <a:t>12</a:t>
            </a:fld>
            <a:endParaRPr lang="en-US"/>
          </a:p>
        </p:txBody>
      </p:sp>
      <p:sp>
        <p:nvSpPr>
          <p:cNvPr id="33795" name="Rectangle 2"/>
          <p:cNvSpPr>
            <a:spLocks noGrp="1" noChangeArrowheads="1"/>
          </p:cNvSpPr>
          <p:nvPr>
            <p:ph type="body" idx="1"/>
          </p:nvPr>
        </p:nvSpPr>
        <p:spPr>
          <a:xfrm>
            <a:off x="1268413" y="4332288"/>
            <a:ext cx="4325937" cy="4103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val="1"/>
            </a:ext>
          </a:extLst>
        </p:spPr>
        <p:txBody>
          <a:bodyPr lIns="91078" tIns="44739" rIns="91078" bIns="44739"/>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Times New Roman" pitchFamily="18" charset="0"/>
                <a:ea typeface="ＭＳ Ｐゴシック" charset="0"/>
                <a:cs typeface="+mn-cs"/>
              </a:rPr>
              <a:t>you have to implement the interface between user-mode programs ("</a:t>
            </a:r>
            <a:r>
              <a:rPr lang="en-US" sz="1200" u="sng" kern="1200" dirty="0" err="1" smtClean="0">
                <a:solidFill>
                  <a:schemeClr val="tx1"/>
                </a:solidFill>
                <a:effectLst/>
                <a:latin typeface="Times New Roman" pitchFamily="18" charset="0"/>
                <a:ea typeface="ＭＳ Ｐゴシック" charset="0"/>
                <a:cs typeface="+mn-cs"/>
              </a:rPr>
              <a:t>userland</a:t>
            </a:r>
            <a:r>
              <a:rPr lang="en-US" sz="1200" kern="1200" dirty="0" smtClean="0">
                <a:solidFill>
                  <a:schemeClr val="tx1"/>
                </a:solidFill>
                <a:effectLst/>
                <a:latin typeface="Times New Roman" pitchFamily="18" charset="0"/>
                <a:ea typeface="ＭＳ Ｐゴシック" charset="0"/>
                <a:cs typeface="+mn-cs"/>
              </a:rPr>
              <a:t>") and the kernel. You will be provided part of the code needed for this assignment, and you are required to design and implement the missing pieces. Your job also includes implementation of the subsystem that keeps track of the multiple tasks you will have in the future. Importantly, you need to design data structures for "process" (Hint: look at kernel include files of your favorite operating system for suggestions, </a:t>
            </a:r>
            <a:endParaRPr lang="en-US" altLang="zh-CN" dirty="0">
              <a:latin typeface="Times New Roman" charset="0"/>
              <a:ea typeface="宋体" charset="0"/>
              <a:cs typeface="宋体" charset="0"/>
            </a:endParaRPr>
          </a:p>
        </p:txBody>
      </p:sp>
      <p:sp>
        <p:nvSpPr>
          <p:cNvPr id="33796" name="Rectangle 3"/>
          <p:cNvSpPr>
            <a:spLocks noGrp="1" noRot="1" noChangeAspect="1" noChangeArrowheads="1" noTextEdit="1"/>
          </p:cNvSpPr>
          <p:nvPr>
            <p:ph type="sldImg"/>
          </p:nvPr>
        </p:nvSpPr>
        <p:spPr>
          <a:xfrm>
            <a:off x="1189038" y="682625"/>
            <a:ext cx="4559300" cy="3419475"/>
          </a:xfrm>
          <a:noFill/>
          <a:ln w="12700" cap="flat">
            <a:solidFill>
              <a:schemeClr val="tx1"/>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Times New Roman" pitchFamily="18" charset="0"/>
                <a:ea typeface="ＭＳ Ｐゴシック" charset="0"/>
                <a:cs typeface="+mn-cs"/>
              </a:rPr>
              <a:t>/*</a:t>
            </a:r>
          </a:p>
          <a:p>
            <a:r>
              <a:rPr lang="en-US" sz="1200" kern="1200" dirty="0" smtClean="0">
                <a:solidFill>
                  <a:schemeClr val="tx1"/>
                </a:solidFill>
                <a:latin typeface="Times New Roman" pitchFamily="18" charset="0"/>
                <a:ea typeface="ＭＳ Ｐゴシック" charset="0"/>
                <a:cs typeface="+mn-cs"/>
              </a:rPr>
              <a:t> * System call handler.</a:t>
            </a:r>
          </a:p>
          <a:p>
            <a:r>
              <a:rPr lang="en-US" sz="1200" kern="1200" dirty="0" smtClean="0">
                <a:solidFill>
                  <a:schemeClr val="tx1"/>
                </a:solidFill>
                <a:latin typeface="Times New Roman" pitchFamily="18" charset="0"/>
                <a:ea typeface="ＭＳ Ｐゴシック" charset="0"/>
                <a:cs typeface="+mn-cs"/>
              </a:rPr>
              <a:t> *</a:t>
            </a:r>
          </a:p>
          <a:p>
            <a:r>
              <a:rPr lang="en-US" sz="1200" kern="1200" dirty="0" smtClean="0">
                <a:solidFill>
                  <a:schemeClr val="tx1"/>
                </a:solidFill>
                <a:latin typeface="Times New Roman" pitchFamily="18" charset="0"/>
                <a:ea typeface="ＭＳ Ｐゴシック" charset="0"/>
                <a:cs typeface="+mn-cs"/>
              </a:rPr>
              <a:t> * A pointer to the </a:t>
            </a:r>
            <a:r>
              <a:rPr lang="en-US" sz="1200" kern="1200" dirty="0" err="1" smtClean="0">
                <a:solidFill>
                  <a:schemeClr val="tx1"/>
                </a:solidFill>
                <a:latin typeface="Times New Roman" pitchFamily="18" charset="0"/>
                <a:ea typeface="ＭＳ Ｐゴシック" charset="0"/>
                <a:cs typeface="+mn-cs"/>
              </a:rPr>
              <a:t>trapframe</a:t>
            </a:r>
            <a:r>
              <a:rPr lang="en-US" sz="1200" kern="1200" dirty="0" smtClean="0">
                <a:solidFill>
                  <a:schemeClr val="tx1"/>
                </a:solidFill>
                <a:latin typeface="Times New Roman" pitchFamily="18" charset="0"/>
                <a:ea typeface="ＭＳ Ｐゴシック" charset="0"/>
                <a:cs typeface="+mn-cs"/>
              </a:rPr>
              <a:t> created during exception entry (in</a:t>
            </a:r>
          </a:p>
          <a:p>
            <a:r>
              <a:rPr lang="en-US" sz="1200" kern="1200" dirty="0" smtClean="0">
                <a:solidFill>
                  <a:schemeClr val="tx1"/>
                </a:solidFill>
                <a:latin typeface="Times New Roman" pitchFamily="18" charset="0"/>
                <a:ea typeface="ＭＳ Ｐゴシック" charset="0"/>
                <a:cs typeface="+mn-cs"/>
              </a:rPr>
              <a:t> * </a:t>
            </a:r>
            <a:r>
              <a:rPr lang="en-US" sz="1200" kern="1200" dirty="0" err="1" smtClean="0">
                <a:solidFill>
                  <a:schemeClr val="tx1"/>
                </a:solidFill>
                <a:latin typeface="Times New Roman" pitchFamily="18" charset="0"/>
                <a:ea typeface="ＭＳ Ｐゴシック" charset="0"/>
                <a:cs typeface="+mn-cs"/>
              </a:rPr>
              <a:t>exception.S</a:t>
            </a:r>
            <a:r>
              <a:rPr lang="en-US" sz="1200" kern="1200" dirty="0" smtClean="0">
                <a:solidFill>
                  <a:schemeClr val="tx1"/>
                </a:solidFill>
                <a:latin typeface="Times New Roman" pitchFamily="18" charset="0"/>
                <a:ea typeface="ＭＳ Ｐゴシック" charset="0"/>
                <a:cs typeface="+mn-cs"/>
              </a:rPr>
              <a:t>) is passed in.</a:t>
            </a:r>
          </a:p>
          <a:p>
            <a:r>
              <a:rPr lang="en-US" sz="1200" kern="1200" dirty="0" smtClean="0">
                <a:solidFill>
                  <a:schemeClr val="tx1"/>
                </a:solidFill>
                <a:latin typeface="Times New Roman" pitchFamily="18" charset="0"/>
                <a:ea typeface="ＭＳ Ｐゴシック" charset="0"/>
                <a:cs typeface="+mn-cs"/>
              </a:rPr>
              <a:t> *</a:t>
            </a:r>
          </a:p>
          <a:p>
            <a:r>
              <a:rPr lang="en-US" sz="1200" kern="1200" dirty="0" smtClean="0">
                <a:solidFill>
                  <a:schemeClr val="tx1"/>
                </a:solidFill>
                <a:latin typeface="Times New Roman" pitchFamily="18" charset="0"/>
                <a:ea typeface="ＭＳ Ｐゴシック" charset="0"/>
                <a:cs typeface="+mn-cs"/>
              </a:rPr>
              <a:t> * The calling conventions for </a:t>
            </a:r>
            <a:r>
              <a:rPr lang="en-US" sz="1200" kern="1200" dirty="0" err="1" smtClean="0">
                <a:solidFill>
                  <a:schemeClr val="tx1"/>
                </a:solidFill>
                <a:latin typeface="Times New Roman" pitchFamily="18" charset="0"/>
                <a:ea typeface="ＭＳ Ｐゴシック" charset="0"/>
                <a:cs typeface="+mn-cs"/>
              </a:rPr>
              <a:t>syscalls</a:t>
            </a:r>
            <a:r>
              <a:rPr lang="en-US" sz="1200" kern="1200" dirty="0" smtClean="0">
                <a:solidFill>
                  <a:schemeClr val="tx1"/>
                </a:solidFill>
                <a:latin typeface="Times New Roman" pitchFamily="18" charset="0"/>
                <a:ea typeface="ＭＳ Ｐゴシック" charset="0"/>
                <a:cs typeface="+mn-cs"/>
              </a:rPr>
              <a:t> are as follows: Like ordinary</a:t>
            </a:r>
          </a:p>
          <a:p>
            <a:r>
              <a:rPr lang="en-US" sz="1200" kern="1200" dirty="0" smtClean="0">
                <a:solidFill>
                  <a:schemeClr val="tx1"/>
                </a:solidFill>
                <a:latin typeface="Times New Roman" pitchFamily="18" charset="0"/>
                <a:ea typeface="ＭＳ Ｐゴシック" charset="0"/>
                <a:cs typeface="+mn-cs"/>
              </a:rPr>
              <a:t> * function calls, the first 4 32-bit arguments are passed in the 4</a:t>
            </a:r>
          </a:p>
          <a:p>
            <a:r>
              <a:rPr lang="en-US" sz="1200" kern="1200" dirty="0" smtClean="0">
                <a:solidFill>
                  <a:schemeClr val="tx1"/>
                </a:solidFill>
                <a:latin typeface="Times New Roman" pitchFamily="18" charset="0"/>
                <a:ea typeface="ＭＳ Ｐゴシック" charset="0"/>
                <a:cs typeface="+mn-cs"/>
              </a:rPr>
              <a:t> * argument registers a0-a3. In addition, the system call number is</a:t>
            </a:r>
          </a:p>
          <a:p>
            <a:r>
              <a:rPr lang="en-US" sz="1200" kern="1200" dirty="0" smtClean="0">
                <a:solidFill>
                  <a:schemeClr val="tx1"/>
                </a:solidFill>
                <a:latin typeface="Times New Roman" pitchFamily="18" charset="0"/>
                <a:ea typeface="ＭＳ Ｐゴシック" charset="0"/>
                <a:cs typeface="+mn-cs"/>
              </a:rPr>
              <a:t> * passed in the v0 register.</a:t>
            </a:r>
          </a:p>
          <a:p>
            <a:r>
              <a:rPr lang="en-US" sz="1200" kern="1200" dirty="0" smtClean="0">
                <a:solidFill>
                  <a:schemeClr val="tx1"/>
                </a:solidFill>
                <a:latin typeface="Times New Roman" pitchFamily="18" charset="0"/>
                <a:ea typeface="ＭＳ Ｐゴシック" charset="0"/>
                <a:cs typeface="+mn-cs"/>
              </a:rPr>
              <a:t> *</a:t>
            </a:r>
          </a:p>
          <a:p>
            <a:r>
              <a:rPr lang="en-US" sz="1200" kern="1200" dirty="0" smtClean="0">
                <a:solidFill>
                  <a:schemeClr val="tx1"/>
                </a:solidFill>
                <a:latin typeface="Times New Roman" pitchFamily="18" charset="0"/>
                <a:ea typeface="ＭＳ Ｐゴシック" charset="0"/>
                <a:cs typeface="+mn-cs"/>
              </a:rPr>
              <a:t> * On successful return, the return value is passed back in the v0</a:t>
            </a:r>
          </a:p>
          <a:p>
            <a:r>
              <a:rPr lang="en-US" sz="1200" kern="1200" dirty="0" smtClean="0">
                <a:solidFill>
                  <a:schemeClr val="tx1"/>
                </a:solidFill>
                <a:latin typeface="Times New Roman" pitchFamily="18" charset="0"/>
                <a:ea typeface="ＭＳ Ｐゴシック" charset="0"/>
                <a:cs typeface="+mn-cs"/>
              </a:rPr>
              <a:t> * register, like an ordinary function call, and the a3 register is</a:t>
            </a:r>
          </a:p>
          <a:p>
            <a:r>
              <a:rPr lang="en-US" sz="1200" kern="1200" dirty="0" smtClean="0">
                <a:solidFill>
                  <a:schemeClr val="tx1"/>
                </a:solidFill>
                <a:latin typeface="Times New Roman" pitchFamily="18" charset="0"/>
                <a:ea typeface="ＭＳ Ｐゴシック" charset="0"/>
                <a:cs typeface="+mn-cs"/>
              </a:rPr>
              <a:t> * also set to 0 to indicate success.</a:t>
            </a:r>
          </a:p>
          <a:p>
            <a:r>
              <a:rPr lang="en-US" sz="1200" kern="1200" dirty="0" smtClean="0">
                <a:solidFill>
                  <a:schemeClr val="tx1"/>
                </a:solidFill>
                <a:latin typeface="Times New Roman" pitchFamily="18" charset="0"/>
                <a:ea typeface="ＭＳ Ｐゴシック" charset="0"/>
                <a:cs typeface="+mn-cs"/>
              </a:rPr>
              <a:t> *</a:t>
            </a:r>
          </a:p>
          <a:p>
            <a:r>
              <a:rPr lang="en-US" sz="1200" kern="1200" dirty="0" smtClean="0">
                <a:solidFill>
                  <a:schemeClr val="tx1"/>
                </a:solidFill>
                <a:latin typeface="Times New Roman" pitchFamily="18" charset="0"/>
                <a:ea typeface="ＭＳ Ｐゴシック" charset="0"/>
                <a:cs typeface="+mn-cs"/>
              </a:rPr>
              <a:t> * On an error return, the error code is passed back in the v0</a:t>
            </a:r>
          </a:p>
          <a:p>
            <a:r>
              <a:rPr lang="en-US" sz="1200" kern="1200" dirty="0" smtClean="0">
                <a:solidFill>
                  <a:schemeClr val="tx1"/>
                </a:solidFill>
                <a:latin typeface="Times New Roman" pitchFamily="18" charset="0"/>
                <a:ea typeface="ＭＳ Ｐゴシック" charset="0"/>
                <a:cs typeface="+mn-cs"/>
              </a:rPr>
              <a:t> * register, and the a3 register is set to 1 to indicate failure.</a:t>
            </a:r>
          </a:p>
          <a:p>
            <a:r>
              <a:rPr lang="en-US" sz="1200" kern="1200" dirty="0" smtClean="0">
                <a:solidFill>
                  <a:schemeClr val="tx1"/>
                </a:solidFill>
                <a:latin typeface="Times New Roman" pitchFamily="18" charset="0"/>
                <a:ea typeface="ＭＳ Ｐゴシック" charset="0"/>
                <a:cs typeface="+mn-cs"/>
              </a:rPr>
              <a:t> * (</a:t>
            </a:r>
            <a:r>
              <a:rPr lang="en-US" sz="1200" kern="1200" dirty="0" err="1" smtClean="0">
                <a:solidFill>
                  <a:schemeClr val="tx1"/>
                </a:solidFill>
                <a:latin typeface="Times New Roman" pitchFamily="18" charset="0"/>
                <a:ea typeface="ＭＳ Ｐゴシック" charset="0"/>
                <a:cs typeface="+mn-cs"/>
              </a:rPr>
              <a:t>Userlevel</a:t>
            </a:r>
            <a:r>
              <a:rPr lang="en-US" sz="1200" kern="1200" dirty="0" smtClean="0">
                <a:solidFill>
                  <a:schemeClr val="tx1"/>
                </a:solidFill>
                <a:latin typeface="Times New Roman" pitchFamily="18" charset="0"/>
                <a:ea typeface="ＭＳ Ｐゴシック" charset="0"/>
                <a:cs typeface="+mn-cs"/>
              </a:rPr>
              <a:t> code takes care of storing the error code in </a:t>
            </a:r>
            <a:r>
              <a:rPr lang="en-US" sz="1200" kern="1200" dirty="0" err="1" smtClean="0">
                <a:solidFill>
                  <a:schemeClr val="tx1"/>
                </a:solidFill>
                <a:latin typeface="Times New Roman" pitchFamily="18" charset="0"/>
                <a:ea typeface="ＭＳ Ｐゴシック" charset="0"/>
                <a:cs typeface="+mn-cs"/>
              </a:rPr>
              <a:t>errno</a:t>
            </a:r>
            <a:r>
              <a:rPr lang="en-US" sz="1200" kern="1200" dirty="0" smtClean="0">
                <a:solidFill>
                  <a:schemeClr val="tx1"/>
                </a:solidFill>
                <a:latin typeface="Times New Roman" pitchFamily="18" charset="0"/>
                <a:ea typeface="ＭＳ Ｐゴシック" charset="0"/>
                <a:cs typeface="+mn-cs"/>
              </a:rPr>
              <a:t> and</a:t>
            </a:r>
          </a:p>
          <a:p>
            <a:r>
              <a:rPr lang="en-US" sz="1200" kern="1200" dirty="0" smtClean="0">
                <a:solidFill>
                  <a:schemeClr val="tx1"/>
                </a:solidFill>
                <a:latin typeface="Times New Roman" pitchFamily="18" charset="0"/>
                <a:ea typeface="ＭＳ Ｐゴシック" charset="0"/>
                <a:cs typeface="+mn-cs"/>
              </a:rPr>
              <a:t> * returning the value -1 from the actual </a:t>
            </a:r>
            <a:r>
              <a:rPr lang="en-US" sz="1200" kern="1200" dirty="0" err="1" smtClean="0">
                <a:solidFill>
                  <a:schemeClr val="tx1"/>
                </a:solidFill>
                <a:latin typeface="Times New Roman" pitchFamily="18" charset="0"/>
                <a:ea typeface="ＭＳ Ｐゴシック" charset="0"/>
                <a:cs typeface="+mn-cs"/>
              </a:rPr>
              <a:t>userlevel</a:t>
            </a:r>
            <a:r>
              <a:rPr lang="en-US" sz="1200" kern="1200" dirty="0" smtClean="0">
                <a:solidFill>
                  <a:schemeClr val="tx1"/>
                </a:solidFill>
                <a:latin typeface="Times New Roman" pitchFamily="18" charset="0"/>
                <a:ea typeface="ＭＳ Ｐゴシック" charset="0"/>
                <a:cs typeface="+mn-cs"/>
              </a:rPr>
              <a:t> </a:t>
            </a:r>
            <a:r>
              <a:rPr lang="en-US" sz="1200" kern="1200" dirty="0" err="1" smtClean="0">
                <a:solidFill>
                  <a:schemeClr val="tx1"/>
                </a:solidFill>
                <a:latin typeface="Times New Roman" pitchFamily="18" charset="0"/>
                <a:ea typeface="ＭＳ Ｐゴシック" charset="0"/>
                <a:cs typeface="+mn-cs"/>
              </a:rPr>
              <a:t>syscall</a:t>
            </a:r>
            <a:r>
              <a:rPr lang="en-US" sz="1200" kern="1200" dirty="0" smtClean="0">
                <a:solidFill>
                  <a:schemeClr val="tx1"/>
                </a:solidFill>
                <a:latin typeface="Times New Roman" pitchFamily="18" charset="0"/>
                <a:ea typeface="ＭＳ Ｐゴシック" charset="0"/>
                <a:cs typeface="+mn-cs"/>
              </a:rPr>
              <a:t> function.</a:t>
            </a:r>
          </a:p>
          <a:p>
            <a:r>
              <a:rPr lang="en-US" sz="1200" kern="1200" dirty="0" smtClean="0">
                <a:solidFill>
                  <a:schemeClr val="tx1"/>
                </a:solidFill>
                <a:latin typeface="Times New Roman" pitchFamily="18" charset="0"/>
                <a:ea typeface="ＭＳ Ｐゴシック" charset="0"/>
                <a:cs typeface="+mn-cs"/>
              </a:rPr>
              <a:t> * See </a:t>
            </a:r>
            <a:r>
              <a:rPr lang="en-US" sz="1200" kern="1200" dirty="0" err="1" smtClean="0">
                <a:solidFill>
                  <a:schemeClr val="tx1"/>
                </a:solidFill>
                <a:latin typeface="Times New Roman" pitchFamily="18" charset="0"/>
                <a:ea typeface="ＭＳ Ｐゴシック" charset="0"/>
                <a:cs typeface="+mn-cs"/>
              </a:rPr>
              <a:t>src</a:t>
            </a:r>
            <a:r>
              <a:rPr lang="en-US" sz="1200" kern="1200" dirty="0" smtClean="0">
                <a:solidFill>
                  <a:schemeClr val="tx1"/>
                </a:solidFill>
                <a:latin typeface="Times New Roman" pitchFamily="18" charset="0"/>
                <a:ea typeface="ＭＳ Ｐゴシック" charset="0"/>
                <a:cs typeface="+mn-cs"/>
              </a:rPr>
              <a:t>/lib/</a:t>
            </a:r>
            <a:r>
              <a:rPr lang="en-US" sz="1200" kern="1200" dirty="0" err="1" smtClean="0">
                <a:solidFill>
                  <a:schemeClr val="tx1"/>
                </a:solidFill>
                <a:latin typeface="Times New Roman" pitchFamily="18" charset="0"/>
                <a:ea typeface="ＭＳ Ｐゴシック" charset="0"/>
                <a:cs typeface="+mn-cs"/>
              </a:rPr>
              <a:t>libc</a:t>
            </a:r>
            <a:r>
              <a:rPr lang="en-US" sz="1200" kern="1200" dirty="0" smtClean="0">
                <a:solidFill>
                  <a:schemeClr val="tx1"/>
                </a:solidFill>
                <a:latin typeface="Times New Roman" pitchFamily="18" charset="0"/>
                <a:ea typeface="ＭＳ Ｐゴシック" charset="0"/>
                <a:cs typeface="+mn-cs"/>
              </a:rPr>
              <a:t>/</a:t>
            </a:r>
            <a:r>
              <a:rPr lang="en-US" sz="1200" kern="1200" dirty="0" err="1" smtClean="0">
                <a:solidFill>
                  <a:schemeClr val="tx1"/>
                </a:solidFill>
                <a:latin typeface="Times New Roman" pitchFamily="18" charset="0"/>
                <a:ea typeface="ＭＳ Ｐゴシック" charset="0"/>
                <a:cs typeface="+mn-cs"/>
              </a:rPr>
              <a:t>syscalls.S</a:t>
            </a:r>
            <a:r>
              <a:rPr lang="en-US" sz="1200" kern="1200" dirty="0" smtClean="0">
                <a:solidFill>
                  <a:schemeClr val="tx1"/>
                </a:solidFill>
                <a:latin typeface="Times New Roman" pitchFamily="18" charset="0"/>
                <a:ea typeface="ＭＳ Ｐゴシック" charset="0"/>
                <a:cs typeface="+mn-cs"/>
              </a:rPr>
              <a:t> and related files.)</a:t>
            </a:r>
          </a:p>
          <a:p>
            <a:r>
              <a:rPr lang="en-US" sz="1200" kern="1200" dirty="0" smtClean="0">
                <a:solidFill>
                  <a:schemeClr val="tx1"/>
                </a:solidFill>
                <a:latin typeface="Times New Roman" pitchFamily="18" charset="0"/>
                <a:ea typeface="ＭＳ Ｐゴシック" charset="0"/>
                <a:cs typeface="+mn-cs"/>
              </a:rPr>
              <a:t> *</a:t>
            </a:r>
          </a:p>
          <a:p>
            <a:r>
              <a:rPr lang="en-US" sz="1200" kern="1200" dirty="0" smtClean="0">
                <a:solidFill>
                  <a:schemeClr val="tx1"/>
                </a:solidFill>
                <a:latin typeface="Times New Roman" pitchFamily="18" charset="0"/>
                <a:ea typeface="ＭＳ Ｐゴシック" charset="0"/>
                <a:cs typeface="+mn-cs"/>
              </a:rPr>
              <a:t> * Upon </a:t>
            </a:r>
            <a:r>
              <a:rPr lang="en-US" sz="1200" kern="1200" dirty="0" err="1" smtClean="0">
                <a:solidFill>
                  <a:schemeClr val="tx1"/>
                </a:solidFill>
                <a:latin typeface="Times New Roman" pitchFamily="18" charset="0"/>
                <a:ea typeface="ＭＳ Ｐゴシック" charset="0"/>
                <a:cs typeface="+mn-cs"/>
              </a:rPr>
              <a:t>syscall</a:t>
            </a:r>
            <a:r>
              <a:rPr lang="en-US" sz="1200" kern="1200" dirty="0" smtClean="0">
                <a:solidFill>
                  <a:schemeClr val="tx1"/>
                </a:solidFill>
                <a:latin typeface="Times New Roman" pitchFamily="18" charset="0"/>
                <a:ea typeface="ＭＳ Ｐゴシック" charset="0"/>
                <a:cs typeface="+mn-cs"/>
              </a:rPr>
              <a:t> return the program counter stored in the </a:t>
            </a:r>
            <a:r>
              <a:rPr lang="en-US" sz="1200" kern="1200" dirty="0" err="1" smtClean="0">
                <a:solidFill>
                  <a:schemeClr val="tx1"/>
                </a:solidFill>
                <a:latin typeface="Times New Roman" pitchFamily="18" charset="0"/>
                <a:ea typeface="ＭＳ Ｐゴシック" charset="0"/>
                <a:cs typeface="+mn-cs"/>
              </a:rPr>
              <a:t>trapframe</a:t>
            </a:r>
            <a:endParaRPr lang="en-US" sz="1200" kern="1200" dirty="0" smtClean="0">
              <a:solidFill>
                <a:schemeClr val="tx1"/>
              </a:solidFill>
              <a:latin typeface="Times New Roman" pitchFamily="18" charset="0"/>
              <a:ea typeface="ＭＳ Ｐゴシック" charset="0"/>
              <a:cs typeface="+mn-cs"/>
            </a:endParaRPr>
          </a:p>
          <a:p>
            <a:r>
              <a:rPr lang="en-US" sz="1200" kern="1200" dirty="0" smtClean="0">
                <a:solidFill>
                  <a:schemeClr val="tx1"/>
                </a:solidFill>
                <a:latin typeface="Times New Roman" pitchFamily="18" charset="0"/>
                <a:ea typeface="ＭＳ Ｐゴシック" charset="0"/>
                <a:cs typeface="+mn-cs"/>
              </a:rPr>
              <a:t> * must be incremented by one instruction; otherwise the exception</a:t>
            </a:r>
          </a:p>
          <a:p>
            <a:r>
              <a:rPr lang="en-US" sz="1200" kern="1200" dirty="0" smtClean="0">
                <a:solidFill>
                  <a:schemeClr val="tx1"/>
                </a:solidFill>
                <a:latin typeface="Times New Roman" pitchFamily="18" charset="0"/>
                <a:ea typeface="ＭＳ Ｐゴシック" charset="0"/>
                <a:cs typeface="+mn-cs"/>
              </a:rPr>
              <a:t> * return code will restart the "</a:t>
            </a:r>
            <a:r>
              <a:rPr lang="en-US" sz="1200" kern="1200" dirty="0" err="1" smtClean="0">
                <a:solidFill>
                  <a:schemeClr val="tx1"/>
                </a:solidFill>
                <a:latin typeface="Times New Roman" pitchFamily="18" charset="0"/>
                <a:ea typeface="ＭＳ Ｐゴシック" charset="0"/>
                <a:cs typeface="+mn-cs"/>
              </a:rPr>
              <a:t>syscall</a:t>
            </a:r>
            <a:r>
              <a:rPr lang="en-US" sz="1200" kern="1200" dirty="0" smtClean="0">
                <a:solidFill>
                  <a:schemeClr val="tx1"/>
                </a:solidFill>
                <a:latin typeface="Times New Roman" pitchFamily="18" charset="0"/>
                <a:ea typeface="ＭＳ Ｐゴシック" charset="0"/>
                <a:cs typeface="+mn-cs"/>
              </a:rPr>
              <a:t>" instruction and the system</a:t>
            </a:r>
          </a:p>
          <a:p>
            <a:r>
              <a:rPr lang="en-US" sz="1200" kern="1200" dirty="0" smtClean="0">
                <a:solidFill>
                  <a:schemeClr val="tx1"/>
                </a:solidFill>
                <a:latin typeface="Times New Roman" pitchFamily="18" charset="0"/>
                <a:ea typeface="ＭＳ Ｐゴシック" charset="0"/>
                <a:cs typeface="+mn-cs"/>
              </a:rPr>
              <a:t> * call will repeat forever.</a:t>
            </a:r>
          </a:p>
          <a:p>
            <a:r>
              <a:rPr lang="en-US" sz="1200" kern="1200" dirty="0" smtClean="0">
                <a:solidFill>
                  <a:schemeClr val="tx1"/>
                </a:solidFill>
                <a:latin typeface="Times New Roman" pitchFamily="18" charset="0"/>
                <a:ea typeface="ＭＳ Ｐゴシック" charset="0"/>
                <a:cs typeface="+mn-cs"/>
              </a:rPr>
              <a:t> *</a:t>
            </a:r>
          </a:p>
          <a:p>
            <a:r>
              <a:rPr lang="en-US" sz="1200" kern="1200" dirty="0" smtClean="0">
                <a:solidFill>
                  <a:schemeClr val="tx1"/>
                </a:solidFill>
                <a:latin typeface="Times New Roman" pitchFamily="18" charset="0"/>
                <a:ea typeface="ＭＳ Ｐゴシック" charset="0"/>
                <a:cs typeface="+mn-cs"/>
              </a:rPr>
              <a:t> * Since none of the OS/161 system calls have more than 4 arguments,</a:t>
            </a:r>
          </a:p>
          <a:p>
            <a:r>
              <a:rPr lang="en-US" sz="1200" kern="1200" dirty="0" smtClean="0">
                <a:solidFill>
                  <a:schemeClr val="tx1"/>
                </a:solidFill>
                <a:latin typeface="Times New Roman" pitchFamily="18" charset="0"/>
                <a:ea typeface="ＭＳ Ｐゴシック" charset="0"/>
                <a:cs typeface="+mn-cs"/>
              </a:rPr>
              <a:t> * there should be no need to fetch additional arguments from the</a:t>
            </a:r>
          </a:p>
          <a:p>
            <a:r>
              <a:rPr lang="en-US" sz="1200" kern="1200" dirty="0" smtClean="0">
                <a:solidFill>
                  <a:schemeClr val="tx1"/>
                </a:solidFill>
                <a:latin typeface="Times New Roman" pitchFamily="18" charset="0"/>
                <a:ea typeface="ＭＳ Ｐゴシック" charset="0"/>
                <a:cs typeface="+mn-cs"/>
              </a:rPr>
              <a:t> * user-level stack.</a:t>
            </a:r>
          </a:p>
          <a:p>
            <a:r>
              <a:rPr lang="en-US" sz="1200" kern="1200" dirty="0" smtClean="0">
                <a:solidFill>
                  <a:schemeClr val="tx1"/>
                </a:solidFill>
                <a:latin typeface="Times New Roman" pitchFamily="18" charset="0"/>
                <a:ea typeface="ＭＳ Ｐゴシック" charset="0"/>
                <a:cs typeface="+mn-cs"/>
              </a:rPr>
              <a:t> *</a:t>
            </a:r>
          </a:p>
          <a:p>
            <a:r>
              <a:rPr lang="en-US" sz="1200" kern="1200" dirty="0" smtClean="0">
                <a:solidFill>
                  <a:schemeClr val="tx1"/>
                </a:solidFill>
                <a:latin typeface="Times New Roman" pitchFamily="18" charset="0"/>
                <a:ea typeface="ＭＳ Ｐゴシック" charset="0"/>
                <a:cs typeface="+mn-cs"/>
              </a:rPr>
              <a:t> * Watch out: if you make system calls that have 64-bit quantities as</a:t>
            </a:r>
          </a:p>
          <a:p>
            <a:r>
              <a:rPr lang="en-US" sz="1200" kern="1200" dirty="0" smtClean="0">
                <a:solidFill>
                  <a:schemeClr val="tx1"/>
                </a:solidFill>
                <a:latin typeface="Times New Roman" pitchFamily="18" charset="0"/>
                <a:ea typeface="ＭＳ Ｐゴシック" charset="0"/>
                <a:cs typeface="+mn-cs"/>
              </a:rPr>
              <a:t> * arguments, they will get passed in pairs of registers, and not</a:t>
            </a:r>
          </a:p>
          <a:p>
            <a:r>
              <a:rPr lang="en-US" sz="1200" kern="1200" dirty="0" smtClean="0">
                <a:solidFill>
                  <a:schemeClr val="tx1"/>
                </a:solidFill>
                <a:latin typeface="Times New Roman" pitchFamily="18" charset="0"/>
                <a:ea typeface="ＭＳ Ｐゴシック" charset="0"/>
                <a:cs typeface="+mn-cs"/>
              </a:rPr>
              <a:t> * necessarily in the way you expect. We recommend you don't do it.</a:t>
            </a:r>
          </a:p>
          <a:p>
            <a:r>
              <a:rPr lang="en-US" sz="1200" kern="1200" dirty="0" smtClean="0">
                <a:solidFill>
                  <a:schemeClr val="tx1"/>
                </a:solidFill>
                <a:latin typeface="Times New Roman" pitchFamily="18" charset="0"/>
                <a:ea typeface="ＭＳ Ｐゴシック" charset="0"/>
                <a:cs typeface="+mn-cs"/>
              </a:rPr>
              <a:t> * (In fact, we recommend you don't use 64-bit quantities at all. See</a:t>
            </a:r>
          </a:p>
          <a:p>
            <a:r>
              <a:rPr lang="en-US" sz="1200" kern="1200" dirty="0" smtClean="0">
                <a:solidFill>
                  <a:schemeClr val="tx1"/>
                </a:solidFill>
                <a:latin typeface="Times New Roman" pitchFamily="18" charset="0"/>
                <a:ea typeface="ＭＳ Ｐゴシック" charset="0"/>
                <a:cs typeface="+mn-cs"/>
              </a:rPr>
              <a:t> * arch/</a:t>
            </a:r>
            <a:r>
              <a:rPr lang="en-US" sz="1200" kern="1200" dirty="0" err="1" smtClean="0">
                <a:solidFill>
                  <a:schemeClr val="tx1"/>
                </a:solidFill>
                <a:latin typeface="Times New Roman" pitchFamily="18" charset="0"/>
                <a:ea typeface="ＭＳ Ｐゴシック" charset="0"/>
                <a:cs typeface="+mn-cs"/>
              </a:rPr>
              <a:t>mips</a:t>
            </a:r>
            <a:r>
              <a:rPr lang="en-US" sz="1200" kern="1200" dirty="0" smtClean="0">
                <a:solidFill>
                  <a:schemeClr val="tx1"/>
                </a:solidFill>
                <a:latin typeface="Times New Roman" pitchFamily="18" charset="0"/>
                <a:ea typeface="ＭＳ Ｐゴシック" charset="0"/>
                <a:cs typeface="+mn-cs"/>
              </a:rPr>
              <a:t>/include/</a:t>
            </a:r>
            <a:r>
              <a:rPr lang="en-US" sz="1200" kern="1200" dirty="0" err="1" smtClean="0">
                <a:solidFill>
                  <a:schemeClr val="tx1"/>
                </a:solidFill>
                <a:latin typeface="Times New Roman" pitchFamily="18" charset="0"/>
                <a:ea typeface="ＭＳ Ｐゴシック" charset="0"/>
                <a:cs typeface="+mn-cs"/>
              </a:rPr>
              <a:t>types.h</a:t>
            </a:r>
            <a:r>
              <a:rPr lang="en-US" sz="1200" kern="1200" dirty="0" smtClean="0">
                <a:solidFill>
                  <a:schemeClr val="tx1"/>
                </a:solidFill>
                <a:latin typeface="Times New Roman" pitchFamily="18" charset="0"/>
                <a:ea typeface="ＭＳ Ｐゴシック" charset="0"/>
                <a:cs typeface="+mn-cs"/>
              </a:rPr>
              <a:t>.)</a:t>
            </a:r>
          </a:p>
          <a:p>
            <a:r>
              <a:rPr lang="en-US" sz="1200" kern="1200" dirty="0" smtClean="0">
                <a:solidFill>
                  <a:schemeClr val="tx1"/>
                </a:solidFill>
                <a:latin typeface="Times New Roman" pitchFamily="18" charset="0"/>
                <a:ea typeface="ＭＳ Ｐゴシック" charset="0"/>
                <a:cs typeface="+mn-cs"/>
              </a:rPr>
              <a:t> */</a:t>
            </a:r>
          </a:p>
          <a:p>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13</a:t>
            </a:fld>
            <a:endParaRPr lang="en-US"/>
          </a:p>
        </p:txBody>
      </p:sp>
    </p:spTree>
    <p:extLst>
      <p:ext uri="{BB962C8B-B14F-4D97-AF65-F5344CB8AC3E}">
        <p14:creationId xmlns:p14="http://schemas.microsoft.com/office/powerpoint/2010/main" val="33301122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mips_trap</a:t>
            </a:r>
            <a:r>
              <a:rPr lang="en-US" dirty="0" smtClean="0"/>
              <a:t>() and </a:t>
            </a:r>
            <a:r>
              <a:rPr lang="en-US" dirty="0" err="1" smtClean="0"/>
              <a:t>mips_syscall</a:t>
            </a:r>
            <a:r>
              <a:rPr lang="en-US" dirty="0" smtClean="0"/>
              <a:t>()</a:t>
            </a:r>
            <a:r>
              <a:rPr lang="en-US" baseline="0" dirty="0" smtClean="0"/>
              <a:t> can be found in cs161/kern/arch/</a:t>
            </a:r>
            <a:r>
              <a:rPr lang="en-US" baseline="0" dirty="0" err="1" smtClean="0"/>
              <a:t>mips</a:t>
            </a:r>
            <a:r>
              <a:rPr lang="en-US" baseline="0" dirty="0" smtClean="0"/>
              <a:t>/</a:t>
            </a:r>
            <a:r>
              <a:rPr lang="en-US" baseline="0" dirty="0" err="1" smtClean="0"/>
              <a:t>mips</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14</a:t>
            </a:fld>
            <a:endParaRPr lang="en-US"/>
          </a:p>
        </p:txBody>
      </p:sp>
    </p:spTree>
    <p:extLst>
      <p:ext uri="{BB962C8B-B14F-4D97-AF65-F5344CB8AC3E}">
        <p14:creationId xmlns:p14="http://schemas.microsoft.com/office/powerpoint/2010/main" val="1417952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6"/>
          <p:cNvSpPr>
            <a:spLocks noGrp="1" noChangeArrowheads="1"/>
          </p:cNvSpPr>
          <p:nvPr>
            <p:ph type="ftr" sz="quarter" idx="10"/>
          </p:nvPr>
        </p:nvSpPr>
        <p:spPr>
          <a:ln/>
        </p:spPr>
        <p:txBody>
          <a:bodyPr/>
          <a:lstStyle>
            <a:lvl1pPr>
              <a:defRPr/>
            </a:lvl1pPr>
          </a:lstStyle>
          <a:p>
            <a:endParaRPr lang="en-US"/>
          </a:p>
        </p:txBody>
      </p:sp>
      <p:sp>
        <p:nvSpPr>
          <p:cNvPr id="5" name="Rectangle 7"/>
          <p:cNvSpPr>
            <a:spLocks noGrp="1" noChangeArrowheads="1"/>
          </p:cNvSpPr>
          <p:nvPr>
            <p:ph type="sldNum" sz="quarter" idx="11"/>
          </p:nvPr>
        </p:nvSpPr>
        <p:spPr>
          <a:ln/>
        </p:spPr>
        <p:txBody>
          <a:bodyPr/>
          <a:lstStyle>
            <a:lvl1pPr>
              <a:defRPr/>
            </a:lvl1pPr>
          </a:lstStyle>
          <a:p>
            <a:fld id="{B9013FDC-CDB6-0145-BBEC-8B9E418D6794}" type="slidenum">
              <a:rPr lang="en-US"/>
              <a:pPr/>
              <a:t>‹#›</a:t>
            </a:fld>
            <a:endParaRPr lang="en-US"/>
          </a:p>
        </p:txBody>
      </p:sp>
    </p:spTree>
    <p:extLst>
      <p:ext uri="{BB962C8B-B14F-4D97-AF65-F5344CB8AC3E}">
        <p14:creationId xmlns:p14="http://schemas.microsoft.com/office/powerpoint/2010/main" val="2097536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ftr" sz="quarter" idx="10"/>
          </p:nvPr>
        </p:nvSpPr>
        <p:spPr>
          <a:ln/>
        </p:spPr>
        <p:txBody>
          <a:bodyPr/>
          <a:lstStyle>
            <a:lvl1pPr>
              <a:defRPr/>
            </a:lvl1pPr>
          </a:lstStyle>
          <a:p>
            <a:endParaRPr lang="en-US"/>
          </a:p>
        </p:txBody>
      </p:sp>
      <p:sp>
        <p:nvSpPr>
          <p:cNvPr id="5" name="Rectangle 7"/>
          <p:cNvSpPr>
            <a:spLocks noGrp="1" noChangeArrowheads="1"/>
          </p:cNvSpPr>
          <p:nvPr>
            <p:ph type="sldNum" sz="quarter" idx="11"/>
          </p:nvPr>
        </p:nvSpPr>
        <p:spPr>
          <a:ln/>
        </p:spPr>
        <p:txBody>
          <a:bodyPr/>
          <a:lstStyle>
            <a:lvl1pPr>
              <a:defRPr/>
            </a:lvl1pPr>
          </a:lstStyle>
          <a:p>
            <a:fld id="{A9939A6A-E21D-7C4D-8E7C-17C74E5611D4}" type="slidenum">
              <a:rPr lang="en-US"/>
              <a:pPr/>
              <a:t>‹#›</a:t>
            </a:fld>
            <a:endParaRPr lang="en-US"/>
          </a:p>
        </p:txBody>
      </p:sp>
    </p:spTree>
    <p:extLst>
      <p:ext uri="{BB962C8B-B14F-4D97-AF65-F5344CB8AC3E}">
        <p14:creationId xmlns:p14="http://schemas.microsoft.com/office/powerpoint/2010/main" val="1879435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ftr" sz="quarter" idx="10"/>
          </p:nvPr>
        </p:nvSpPr>
        <p:spPr>
          <a:ln/>
        </p:spPr>
        <p:txBody>
          <a:bodyPr/>
          <a:lstStyle>
            <a:lvl1pPr>
              <a:defRPr/>
            </a:lvl1pPr>
          </a:lstStyle>
          <a:p>
            <a:endParaRPr lang="en-US"/>
          </a:p>
        </p:txBody>
      </p:sp>
      <p:sp>
        <p:nvSpPr>
          <p:cNvPr id="5" name="Rectangle 7"/>
          <p:cNvSpPr>
            <a:spLocks noGrp="1" noChangeArrowheads="1"/>
          </p:cNvSpPr>
          <p:nvPr>
            <p:ph type="sldNum" sz="quarter" idx="11"/>
          </p:nvPr>
        </p:nvSpPr>
        <p:spPr>
          <a:ln/>
        </p:spPr>
        <p:txBody>
          <a:bodyPr/>
          <a:lstStyle>
            <a:lvl1pPr>
              <a:defRPr/>
            </a:lvl1pPr>
          </a:lstStyle>
          <a:p>
            <a:fld id="{16AED4AA-CCA7-A748-9E0B-836427D4D791}" type="slidenum">
              <a:rPr lang="en-US"/>
              <a:pPr/>
              <a:t>‹#›</a:t>
            </a:fld>
            <a:endParaRPr lang="en-US"/>
          </a:p>
        </p:txBody>
      </p:sp>
    </p:spTree>
    <p:extLst>
      <p:ext uri="{BB962C8B-B14F-4D97-AF65-F5344CB8AC3E}">
        <p14:creationId xmlns:p14="http://schemas.microsoft.com/office/powerpoint/2010/main" val="1919497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ftr" sz="quarter" idx="10"/>
          </p:nvPr>
        </p:nvSpPr>
        <p:spPr>
          <a:ln/>
        </p:spPr>
        <p:txBody>
          <a:bodyPr/>
          <a:lstStyle>
            <a:lvl1pPr>
              <a:defRPr/>
            </a:lvl1pPr>
          </a:lstStyle>
          <a:p>
            <a:endParaRPr lang="en-US"/>
          </a:p>
        </p:txBody>
      </p:sp>
      <p:sp>
        <p:nvSpPr>
          <p:cNvPr id="5" name="Rectangle 7"/>
          <p:cNvSpPr>
            <a:spLocks noGrp="1" noChangeArrowheads="1"/>
          </p:cNvSpPr>
          <p:nvPr>
            <p:ph type="sldNum" sz="quarter" idx="11"/>
          </p:nvPr>
        </p:nvSpPr>
        <p:spPr>
          <a:ln/>
        </p:spPr>
        <p:txBody>
          <a:bodyPr/>
          <a:lstStyle>
            <a:lvl1pPr>
              <a:defRPr/>
            </a:lvl1pPr>
          </a:lstStyle>
          <a:p>
            <a:fld id="{211DD708-9C6C-BC4A-8ACC-1131D652BA95}" type="slidenum">
              <a:rPr lang="en-US"/>
              <a:pPr/>
              <a:t>‹#›</a:t>
            </a:fld>
            <a:endParaRPr lang="en-US"/>
          </a:p>
        </p:txBody>
      </p:sp>
    </p:spTree>
    <p:extLst>
      <p:ext uri="{BB962C8B-B14F-4D97-AF65-F5344CB8AC3E}">
        <p14:creationId xmlns:p14="http://schemas.microsoft.com/office/powerpoint/2010/main" val="2757463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ftr" sz="quarter" idx="10"/>
          </p:nvPr>
        </p:nvSpPr>
        <p:spPr>
          <a:ln/>
        </p:spPr>
        <p:txBody>
          <a:bodyPr/>
          <a:lstStyle>
            <a:lvl1pPr>
              <a:defRPr/>
            </a:lvl1pPr>
          </a:lstStyle>
          <a:p>
            <a:endParaRPr lang="en-US"/>
          </a:p>
        </p:txBody>
      </p:sp>
      <p:sp>
        <p:nvSpPr>
          <p:cNvPr id="5" name="Rectangle 7"/>
          <p:cNvSpPr>
            <a:spLocks noGrp="1" noChangeArrowheads="1"/>
          </p:cNvSpPr>
          <p:nvPr>
            <p:ph type="sldNum" sz="quarter" idx="11"/>
          </p:nvPr>
        </p:nvSpPr>
        <p:spPr>
          <a:ln/>
        </p:spPr>
        <p:txBody>
          <a:bodyPr/>
          <a:lstStyle>
            <a:lvl1pPr>
              <a:defRPr/>
            </a:lvl1pPr>
          </a:lstStyle>
          <a:p>
            <a:fld id="{39BAC1BF-448E-0748-97C4-07AE073AA6E8}" type="slidenum">
              <a:rPr lang="en-US"/>
              <a:pPr/>
              <a:t>‹#›</a:t>
            </a:fld>
            <a:endParaRPr lang="en-US"/>
          </a:p>
        </p:txBody>
      </p:sp>
    </p:spTree>
    <p:extLst>
      <p:ext uri="{BB962C8B-B14F-4D97-AF65-F5344CB8AC3E}">
        <p14:creationId xmlns:p14="http://schemas.microsoft.com/office/powerpoint/2010/main" val="3593659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ftr" sz="quarter" idx="10"/>
          </p:nvPr>
        </p:nvSpPr>
        <p:spPr>
          <a:ln/>
        </p:spPr>
        <p:txBody>
          <a:bodyPr/>
          <a:lstStyle>
            <a:lvl1pPr>
              <a:defRPr/>
            </a:lvl1pPr>
          </a:lstStyle>
          <a:p>
            <a:endParaRPr lang="en-US"/>
          </a:p>
        </p:txBody>
      </p:sp>
      <p:sp>
        <p:nvSpPr>
          <p:cNvPr id="6" name="Rectangle 7"/>
          <p:cNvSpPr>
            <a:spLocks noGrp="1" noChangeArrowheads="1"/>
          </p:cNvSpPr>
          <p:nvPr>
            <p:ph type="sldNum" sz="quarter" idx="11"/>
          </p:nvPr>
        </p:nvSpPr>
        <p:spPr>
          <a:ln/>
        </p:spPr>
        <p:txBody>
          <a:bodyPr/>
          <a:lstStyle>
            <a:lvl1pPr>
              <a:defRPr/>
            </a:lvl1pPr>
          </a:lstStyle>
          <a:p>
            <a:fld id="{CA5C63ED-CA33-F643-8D2C-9CC1229B0478}" type="slidenum">
              <a:rPr lang="en-US"/>
              <a:pPr/>
              <a:t>‹#›</a:t>
            </a:fld>
            <a:endParaRPr lang="en-US"/>
          </a:p>
        </p:txBody>
      </p:sp>
    </p:spTree>
    <p:extLst>
      <p:ext uri="{BB962C8B-B14F-4D97-AF65-F5344CB8AC3E}">
        <p14:creationId xmlns:p14="http://schemas.microsoft.com/office/powerpoint/2010/main" val="1205795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ftr" sz="quarter" idx="10"/>
          </p:nvPr>
        </p:nvSpPr>
        <p:spPr>
          <a:ln/>
        </p:spPr>
        <p:txBody>
          <a:bodyPr/>
          <a:lstStyle>
            <a:lvl1pPr>
              <a:defRPr/>
            </a:lvl1pPr>
          </a:lstStyle>
          <a:p>
            <a:endParaRPr lang="en-US"/>
          </a:p>
        </p:txBody>
      </p:sp>
      <p:sp>
        <p:nvSpPr>
          <p:cNvPr id="8" name="Rectangle 7"/>
          <p:cNvSpPr>
            <a:spLocks noGrp="1" noChangeArrowheads="1"/>
          </p:cNvSpPr>
          <p:nvPr>
            <p:ph type="sldNum" sz="quarter" idx="11"/>
          </p:nvPr>
        </p:nvSpPr>
        <p:spPr>
          <a:ln/>
        </p:spPr>
        <p:txBody>
          <a:bodyPr/>
          <a:lstStyle>
            <a:lvl1pPr>
              <a:defRPr/>
            </a:lvl1pPr>
          </a:lstStyle>
          <a:p>
            <a:fld id="{02E81F73-168E-DF47-86CE-65001EABF119}" type="slidenum">
              <a:rPr lang="en-US"/>
              <a:pPr/>
              <a:t>‹#›</a:t>
            </a:fld>
            <a:endParaRPr lang="en-US"/>
          </a:p>
        </p:txBody>
      </p:sp>
    </p:spTree>
    <p:extLst>
      <p:ext uri="{BB962C8B-B14F-4D97-AF65-F5344CB8AC3E}">
        <p14:creationId xmlns:p14="http://schemas.microsoft.com/office/powerpoint/2010/main" val="2932946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ftr" sz="quarter" idx="10"/>
          </p:nvPr>
        </p:nvSpPr>
        <p:spPr>
          <a:ln/>
        </p:spPr>
        <p:txBody>
          <a:bodyPr/>
          <a:lstStyle>
            <a:lvl1pPr>
              <a:defRPr/>
            </a:lvl1pPr>
          </a:lstStyle>
          <a:p>
            <a:endParaRPr lang="en-US"/>
          </a:p>
        </p:txBody>
      </p:sp>
      <p:sp>
        <p:nvSpPr>
          <p:cNvPr id="4" name="Rectangle 7"/>
          <p:cNvSpPr>
            <a:spLocks noGrp="1" noChangeArrowheads="1"/>
          </p:cNvSpPr>
          <p:nvPr>
            <p:ph type="sldNum" sz="quarter" idx="11"/>
          </p:nvPr>
        </p:nvSpPr>
        <p:spPr>
          <a:ln/>
        </p:spPr>
        <p:txBody>
          <a:bodyPr/>
          <a:lstStyle>
            <a:lvl1pPr>
              <a:defRPr/>
            </a:lvl1pPr>
          </a:lstStyle>
          <a:p>
            <a:fld id="{F2AB741D-3059-9749-806A-40E1FE40CF46}" type="slidenum">
              <a:rPr lang="en-US"/>
              <a:pPr/>
              <a:t>‹#›</a:t>
            </a:fld>
            <a:endParaRPr lang="en-US"/>
          </a:p>
        </p:txBody>
      </p:sp>
    </p:spTree>
    <p:extLst>
      <p:ext uri="{BB962C8B-B14F-4D97-AF65-F5344CB8AC3E}">
        <p14:creationId xmlns:p14="http://schemas.microsoft.com/office/powerpoint/2010/main" val="1013544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endParaRPr lang="en-US"/>
          </a:p>
        </p:txBody>
      </p:sp>
      <p:sp>
        <p:nvSpPr>
          <p:cNvPr id="3" name="Rectangle 7"/>
          <p:cNvSpPr>
            <a:spLocks noGrp="1" noChangeArrowheads="1"/>
          </p:cNvSpPr>
          <p:nvPr>
            <p:ph type="sldNum" sz="quarter" idx="11"/>
          </p:nvPr>
        </p:nvSpPr>
        <p:spPr>
          <a:ln/>
        </p:spPr>
        <p:txBody>
          <a:bodyPr/>
          <a:lstStyle>
            <a:lvl1pPr>
              <a:defRPr/>
            </a:lvl1pPr>
          </a:lstStyle>
          <a:p>
            <a:fld id="{0C4AF5B0-A05E-724A-87E2-3CBAB181D8A1}" type="slidenum">
              <a:rPr lang="en-US"/>
              <a:pPr/>
              <a:t>‹#›</a:t>
            </a:fld>
            <a:endParaRPr lang="en-US"/>
          </a:p>
        </p:txBody>
      </p:sp>
    </p:spTree>
    <p:extLst>
      <p:ext uri="{BB962C8B-B14F-4D97-AF65-F5344CB8AC3E}">
        <p14:creationId xmlns:p14="http://schemas.microsoft.com/office/powerpoint/2010/main" val="3015738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ftr" sz="quarter" idx="10"/>
          </p:nvPr>
        </p:nvSpPr>
        <p:spPr>
          <a:ln/>
        </p:spPr>
        <p:txBody>
          <a:bodyPr/>
          <a:lstStyle>
            <a:lvl1pPr>
              <a:defRPr/>
            </a:lvl1pPr>
          </a:lstStyle>
          <a:p>
            <a:endParaRPr lang="en-US"/>
          </a:p>
        </p:txBody>
      </p:sp>
      <p:sp>
        <p:nvSpPr>
          <p:cNvPr id="6" name="Rectangle 7"/>
          <p:cNvSpPr>
            <a:spLocks noGrp="1" noChangeArrowheads="1"/>
          </p:cNvSpPr>
          <p:nvPr>
            <p:ph type="sldNum" sz="quarter" idx="11"/>
          </p:nvPr>
        </p:nvSpPr>
        <p:spPr>
          <a:ln/>
        </p:spPr>
        <p:txBody>
          <a:bodyPr/>
          <a:lstStyle>
            <a:lvl1pPr>
              <a:defRPr/>
            </a:lvl1pPr>
          </a:lstStyle>
          <a:p>
            <a:fld id="{A1B91192-082C-A54D-8443-EA5BFC04DEDD}" type="slidenum">
              <a:rPr lang="en-US"/>
              <a:pPr/>
              <a:t>‹#›</a:t>
            </a:fld>
            <a:endParaRPr lang="en-US"/>
          </a:p>
        </p:txBody>
      </p:sp>
    </p:spTree>
    <p:extLst>
      <p:ext uri="{BB962C8B-B14F-4D97-AF65-F5344CB8AC3E}">
        <p14:creationId xmlns:p14="http://schemas.microsoft.com/office/powerpoint/2010/main" val="3004179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ftr" sz="quarter" idx="10"/>
          </p:nvPr>
        </p:nvSpPr>
        <p:spPr>
          <a:ln/>
        </p:spPr>
        <p:txBody>
          <a:bodyPr/>
          <a:lstStyle>
            <a:lvl1pPr>
              <a:defRPr/>
            </a:lvl1pPr>
          </a:lstStyle>
          <a:p>
            <a:endParaRPr lang="en-US"/>
          </a:p>
        </p:txBody>
      </p:sp>
      <p:sp>
        <p:nvSpPr>
          <p:cNvPr id="6" name="Rectangle 7"/>
          <p:cNvSpPr>
            <a:spLocks noGrp="1" noChangeArrowheads="1"/>
          </p:cNvSpPr>
          <p:nvPr>
            <p:ph type="sldNum" sz="quarter" idx="11"/>
          </p:nvPr>
        </p:nvSpPr>
        <p:spPr>
          <a:ln/>
        </p:spPr>
        <p:txBody>
          <a:bodyPr/>
          <a:lstStyle>
            <a:lvl1pPr>
              <a:defRPr/>
            </a:lvl1pPr>
          </a:lstStyle>
          <a:p>
            <a:fld id="{A46DF99E-117A-804D-9AE1-0148B167FF70}" type="slidenum">
              <a:rPr lang="en-US"/>
              <a:pPr/>
              <a:t>‹#›</a:t>
            </a:fld>
            <a:endParaRPr lang="en-US"/>
          </a:p>
        </p:txBody>
      </p:sp>
    </p:spTree>
    <p:extLst>
      <p:ext uri="{BB962C8B-B14F-4D97-AF65-F5344CB8AC3E}">
        <p14:creationId xmlns:p14="http://schemas.microsoft.com/office/powerpoint/2010/main" val="186960774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DDDDDD"/>
            </a:gs>
            <a:gs pos="100000">
              <a:schemeClr val="bg1"/>
            </a:gs>
          </a:gsLst>
          <a:lin ang="5400000" scaled="1"/>
        </a:gradFill>
        <a:effectLst/>
      </p:bgPr>
    </p:bg>
    <p:spTree>
      <p:nvGrpSpPr>
        <p:cNvPr id="1" name=""/>
        <p:cNvGrpSpPr/>
        <p:nvPr/>
      </p:nvGrpSpPr>
      <p:grpSpPr>
        <a:xfrm>
          <a:off x="0" y="0"/>
          <a:ext cx="0" cy="0"/>
          <a:chOff x="0" y="0"/>
          <a:chExt cx="0" cy="0"/>
        </a:xfrm>
      </p:grpSpPr>
      <p:pic>
        <p:nvPicPr>
          <p:cNvPr id="1026" name="Picture 2" descr="SGCOE V 158 289"/>
          <p:cNvPicPr>
            <a:picLocks noChangeAspect="1" noChangeArrowheads="1"/>
          </p:cNvPicPr>
          <p:nvPr userDrawn="1"/>
        </p:nvPicPr>
        <p:blipFill>
          <a:blip r:embed="rId13" cstate="email">
            <a:extLst>
              <a:ext uri="{28A0092B-C50C-407E-A947-70E740481C1C}">
                <a14:useLocalDpi xmlns:a14="http://schemas.microsoft.com/office/drawing/2010/main" val="0"/>
              </a:ext>
            </a:extLst>
          </a:blip>
          <a:srcRect/>
          <a:stretch>
            <a:fillRect/>
          </a:stretch>
        </p:blipFill>
        <p:spPr bwMode="auto">
          <a:xfrm>
            <a:off x="7772400" y="5791200"/>
            <a:ext cx="1143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4"/>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9094"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endParaRPr lang="en-US"/>
          </a:p>
        </p:txBody>
      </p:sp>
      <p:sp>
        <p:nvSpPr>
          <p:cNvPr id="89095" name="Rectangle 7"/>
          <p:cNvSpPr>
            <a:spLocks noGrp="1" noChangeArrowheads="1"/>
          </p:cNvSpPr>
          <p:nvPr>
            <p:ph type="sldNum" sz="quarter" idx="4"/>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fld id="{0D8BB033-354E-3D4A-AAF6-66DED48618BF}"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ctr" rtl="0" eaLnBrk="0" fontAlgn="base" hangingPunct="0">
        <a:spcBef>
          <a:spcPct val="0"/>
        </a:spcBef>
        <a:spcAft>
          <a:spcPct val="0"/>
        </a:spcAft>
        <a:defRPr sz="4400">
          <a:solidFill>
            <a:srgbClr val="000681"/>
          </a:solidFill>
          <a:latin typeface="+mj-lt"/>
          <a:ea typeface="ＭＳ Ｐゴシック" charset="0"/>
          <a:cs typeface="+mj-cs"/>
        </a:defRPr>
      </a:lvl1pPr>
      <a:lvl2pPr algn="ctr" rtl="0" eaLnBrk="0" fontAlgn="base" hangingPunct="0">
        <a:spcBef>
          <a:spcPct val="0"/>
        </a:spcBef>
        <a:spcAft>
          <a:spcPct val="0"/>
        </a:spcAft>
        <a:defRPr sz="4400">
          <a:solidFill>
            <a:srgbClr val="000681"/>
          </a:solidFill>
          <a:latin typeface="Arial" charset="0"/>
          <a:ea typeface="ＭＳ Ｐゴシック" charset="0"/>
        </a:defRPr>
      </a:lvl2pPr>
      <a:lvl3pPr algn="ctr" rtl="0" eaLnBrk="0" fontAlgn="base" hangingPunct="0">
        <a:spcBef>
          <a:spcPct val="0"/>
        </a:spcBef>
        <a:spcAft>
          <a:spcPct val="0"/>
        </a:spcAft>
        <a:defRPr sz="4400">
          <a:solidFill>
            <a:srgbClr val="000681"/>
          </a:solidFill>
          <a:latin typeface="Arial" charset="0"/>
          <a:ea typeface="ＭＳ Ｐゴシック" charset="0"/>
        </a:defRPr>
      </a:lvl3pPr>
      <a:lvl4pPr algn="ctr" rtl="0" eaLnBrk="0" fontAlgn="base" hangingPunct="0">
        <a:spcBef>
          <a:spcPct val="0"/>
        </a:spcBef>
        <a:spcAft>
          <a:spcPct val="0"/>
        </a:spcAft>
        <a:defRPr sz="4400">
          <a:solidFill>
            <a:srgbClr val="000681"/>
          </a:solidFill>
          <a:latin typeface="Arial" charset="0"/>
          <a:ea typeface="ＭＳ Ｐゴシック" charset="0"/>
        </a:defRPr>
      </a:lvl4pPr>
      <a:lvl5pPr algn="ctr" rtl="0" eaLnBrk="0" fontAlgn="base" hangingPunct="0">
        <a:spcBef>
          <a:spcPct val="0"/>
        </a:spcBef>
        <a:spcAft>
          <a:spcPct val="0"/>
        </a:spcAft>
        <a:defRPr sz="4400">
          <a:solidFill>
            <a:srgbClr val="000681"/>
          </a:solidFill>
          <a:latin typeface="Arial" charset="0"/>
          <a:ea typeface="ＭＳ Ｐゴシック" charset="0"/>
        </a:defRPr>
      </a:lvl5pPr>
      <a:lvl6pPr marL="457200" algn="ctr" rtl="0" fontAlgn="base">
        <a:spcBef>
          <a:spcPct val="0"/>
        </a:spcBef>
        <a:spcAft>
          <a:spcPct val="0"/>
        </a:spcAft>
        <a:defRPr sz="4400">
          <a:solidFill>
            <a:srgbClr val="000681"/>
          </a:solidFill>
          <a:latin typeface="Arial" charset="0"/>
        </a:defRPr>
      </a:lvl6pPr>
      <a:lvl7pPr marL="914400" algn="ctr" rtl="0" fontAlgn="base">
        <a:spcBef>
          <a:spcPct val="0"/>
        </a:spcBef>
        <a:spcAft>
          <a:spcPct val="0"/>
        </a:spcAft>
        <a:defRPr sz="4400">
          <a:solidFill>
            <a:srgbClr val="000681"/>
          </a:solidFill>
          <a:latin typeface="Arial" charset="0"/>
        </a:defRPr>
      </a:lvl7pPr>
      <a:lvl8pPr marL="1371600" algn="ctr" rtl="0" fontAlgn="base">
        <a:spcBef>
          <a:spcPct val="0"/>
        </a:spcBef>
        <a:spcAft>
          <a:spcPct val="0"/>
        </a:spcAft>
        <a:defRPr sz="4400">
          <a:solidFill>
            <a:srgbClr val="000681"/>
          </a:solidFill>
          <a:latin typeface="Arial" charset="0"/>
        </a:defRPr>
      </a:lvl8pPr>
      <a:lvl9pPr marL="1828800" algn="ctr" rtl="0" fontAlgn="base">
        <a:spcBef>
          <a:spcPct val="0"/>
        </a:spcBef>
        <a:spcAft>
          <a:spcPct val="0"/>
        </a:spcAft>
        <a:defRPr sz="4400">
          <a:solidFill>
            <a:srgbClr val="000681"/>
          </a:solidFill>
          <a:latin typeface="Arial" charset="0"/>
        </a:defRPr>
      </a:lvl9pPr>
    </p:titleStyle>
    <p:body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emf"/><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hyperlink" Target="http://stackoverflow.com/questions/926185/about-fork-and-execve-system-call" TargetMode="External"/><Relationship Id="rId5" Type="http://schemas.openxmlformats.org/officeDocument/2006/relationships/hyperlink" Target="http://stackoverflow.com/users/101616/0x6adb015" TargetMode="External"/><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6.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A2F26D0F-7787-5C4C-99BF-4744DE7C3B5B}" type="slidenum">
              <a:rPr lang="en-US" sz="1400">
                <a:latin typeface="Arial" charset="0"/>
              </a:rPr>
              <a:pPr eaLnBrk="1" hangingPunct="1"/>
              <a:t>1</a:t>
            </a:fld>
            <a:endParaRPr lang="en-US" sz="1400">
              <a:latin typeface="Arial" charset="0"/>
            </a:endParaRPr>
          </a:p>
        </p:txBody>
      </p:sp>
      <p:sp>
        <p:nvSpPr>
          <p:cNvPr id="2051" name="Rectangle 2"/>
          <p:cNvSpPr>
            <a:spLocks noGrp="1" noChangeArrowheads="1"/>
          </p:cNvSpPr>
          <p:nvPr>
            <p:ph type="ctrTitle"/>
          </p:nvPr>
        </p:nvSpPr>
        <p:spPr>
          <a:xfrm>
            <a:off x="533400" y="762000"/>
            <a:ext cx="8077200" cy="2971800"/>
          </a:xfrm>
        </p:spPr>
        <p:txBody>
          <a:bodyPr/>
          <a:lstStyle/>
          <a:p>
            <a:pPr eaLnBrk="1" hangingPunct="1"/>
            <a:r>
              <a:rPr lang="en-US" altLang="zh-CN" sz="4000" dirty="0">
                <a:solidFill>
                  <a:schemeClr val="accent2"/>
                </a:solidFill>
                <a:latin typeface="Calibri" charset="0"/>
                <a:ea typeface="宋体" charset="0"/>
                <a:cs typeface="宋体" charset="0"/>
              </a:rPr>
              <a:t>COMP 3500 </a:t>
            </a:r>
            <a:br>
              <a:rPr lang="en-US" altLang="zh-CN" sz="4000" dirty="0">
                <a:solidFill>
                  <a:schemeClr val="accent2"/>
                </a:solidFill>
                <a:latin typeface="Calibri" charset="0"/>
                <a:ea typeface="宋体" charset="0"/>
                <a:cs typeface="宋体" charset="0"/>
              </a:rPr>
            </a:br>
            <a:r>
              <a:rPr lang="en-US" altLang="zh-CN" sz="4000" dirty="0">
                <a:solidFill>
                  <a:schemeClr val="accent2"/>
                </a:solidFill>
                <a:latin typeface="Calibri" charset="0"/>
                <a:ea typeface="宋体" charset="0"/>
                <a:cs typeface="宋体" charset="0"/>
              </a:rPr>
              <a:t>Introduction to Operating </a:t>
            </a:r>
            <a:r>
              <a:rPr lang="en-US" altLang="zh-CN" sz="4000" dirty="0" smtClean="0">
                <a:solidFill>
                  <a:schemeClr val="accent2"/>
                </a:solidFill>
                <a:latin typeface="Calibri" charset="0"/>
                <a:ea typeface="宋体" charset="0"/>
                <a:cs typeface="宋体" charset="0"/>
              </a:rPr>
              <a:t>Systems</a:t>
            </a:r>
            <a:br>
              <a:rPr lang="en-US" altLang="zh-CN" sz="4000" dirty="0" smtClean="0">
                <a:solidFill>
                  <a:schemeClr val="accent2"/>
                </a:solidFill>
                <a:latin typeface="Calibri" charset="0"/>
                <a:ea typeface="宋体" charset="0"/>
                <a:cs typeface="宋体" charset="0"/>
              </a:rPr>
            </a:br>
            <a:r>
              <a:rPr lang="en-US" altLang="zh-CN" sz="4100" dirty="0">
                <a:solidFill>
                  <a:schemeClr val="accent2"/>
                </a:solidFill>
                <a:latin typeface="Calibri" charset="0"/>
                <a:ea typeface="宋体" charset="0"/>
                <a:cs typeface="宋体" charset="0"/>
              </a:rPr>
              <a:t/>
            </a:r>
            <a:br>
              <a:rPr lang="en-US" altLang="zh-CN" sz="4100" dirty="0">
                <a:solidFill>
                  <a:schemeClr val="accent2"/>
                </a:solidFill>
                <a:latin typeface="Calibri" charset="0"/>
                <a:ea typeface="宋体" charset="0"/>
                <a:cs typeface="宋体" charset="0"/>
              </a:rPr>
            </a:br>
            <a:r>
              <a:rPr lang="en-US" altLang="zh-CN" sz="3600" dirty="0" smtClean="0">
                <a:solidFill>
                  <a:schemeClr val="accent2"/>
                </a:solidFill>
                <a:latin typeface="Calibri" charset="0"/>
                <a:ea typeface="宋体" charset="0"/>
                <a:cs typeface="宋体" charset="0"/>
              </a:rPr>
              <a:t>Project 4 – </a:t>
            </a:r>
            <a:r>
              <a:rPr lang="en-US" sz="3600" dirty="0">
                <a:latin typeface="Calibri" panose="020F0502020204030204" pitchFamily="34" charset="0"/>
              </a:rPr>
              <a:t>Processes and System Calls </a:t>
            </a:r>
            <a:r>
              <a:rPr lang="en-US" altLang="zh-CN" sz="3600" dirty="0" smtClean="0">
                <a:solidFill>
                  <a:schemeClr val="accent2"/>
                </a:solidFill>
                <a:latin typeface="Calibri" charset="0"/>
                <a:ea typeface="宋体" charset="0"/>
                <a:cs typeface="宋体" charset="0"/>
              </a:rPr>
              <a:t/>
            </a:r>
            <a:br>
              <a:rPr lang="en-US" altLang="zh-CN" sz="3600" dirty="0" smtClean="0">
                <a:solidFill>
                  <a:schemeClr val="accent2"/>
                </a:solidFill>
                <a:latin typeface="Calibri" charset="0"/>
                <a:ea typeface="宋体" charset="0"/>
                <a:cs typeface="宋体" charset="0"/>
              </a:rPr>
            </a:br>
            <a:r>
              <a:rPr lang="en-US" altLang="zh-CN" sz="3600" dirty="0" smtClean="0">
                <a:solidFill>
                  <a:schemeClr val="accent2"/>
                </a:solidFill>
                <a:latin typeface="Calibri" charset="0"/>
                <a:ea typeface="宋体" charset="0"/>
                <a:cs typeface="宋体" charset="0"/>
              </a:rPr>
              <a:t>Part 2: Details</a:t>
            </a:r>
            <a:endParaRPr lang="en-US" altLang="zh-CN" sz="3600" dirty="0">
              <a:solidFill>
                <a:schemeClr val="accent2"/>
              </a:solidFill>
              <a:latin typeface="Calibri" charset="0"/>
              <a:ea typeface="宋体" charset="0"/>
              <a:cs typeface="宋体" charset="0"/>
            </a:endParaRPr>
          </a:p>
        </p:txBody>
      </p:sp>
      <p:sp>
        <p:nvSpPr>
          <p:cNvPr id="2052" name="Text Box 3"/>
          <p:cNvSpPr txBox="1">
            <a:spLocks noChangeArrowheads="1"/>
          </p:cNvSpPr>
          <p:nvPr/>
        </p:nvSpPr>
        <p:spPr bwMode="auto">
          <a:xfrm>
            <a:off x="2057400" y="4183063"/>
            <a:ext cx="4953000" cy="191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3200">
                <a:solidFill>
                  <a:srgbClr val="000681"/>
                </a:solidFill>
                <a:latin typeface="Arial" charset="0"/>
                <a:ea typeface="ＭＳ Ｐゴシック" charset="0"/>
              </a:defRPr>
            </a:lvl1pPr>
            <a:lvl2pPr>
              <a:defRPr sz="2800">
                <a:solidFill>
                  <a:srgbClr val="000681"/>
                </a:solidFill>
                <a:latin typeface="Arial" charset="0"/>
                <a:ea typeface="ＭＳ Ｐゴシック" charset="0"/>
              </a:defRPr>
            </a:lvl2pPr>
            <a:lvl3pPr>
              <a:defRPr sz="2400">
                <a:solidFill>
                  <a:srgbClr val="000681"/>
                </a:solidFill>
                <a:latin typeface="Arial" charset="0"/>
                <a:ea typeface="ＭＳ Ｐゴシック" charset="0"/>
              </a:defRPr>
            </a:lvl3pPr>
            <a:lvl4pPr>
              <a:defRPr sz="2000">
                <a:solidFill>
                  <a:srgbClr val="000681"/>
                </a:solidFill>
                <a:latin typeface="Arial" charset="0"/>
                <a:ea typeface="ＭＳ Ｐゴシック" charset="0"/>
              </a:defRPr>
            </a:lvl4pPr>
            <a:lvl5pPr>
              <a:defRPr sz="2000">
                <a:solidFill>
                  <a:srgbClr val="000681"/>
                </a:solidFill>
                <a:latin typeface="Arial" charset="0"/>
                <a:ea typeface="ＭＳ Ｐゴシック" charset="0"/>
              </a:defRPr>
            </a:lvl5pPr>
            <a:lvl6pPr eaLnBrk="0" hangingPunct="0">
              <a:defRPr sz="2000">
                <a:solidFill>
                  <a:srgbClr val="000681"/>
                </a:solidFill>
                <a:latin typeface="Arial" charset="0"/>
                <a:ea typeface="ＭＳ Ｐゴシック" charset="0"/>
              </a:defRPr>
            </a:lvl6pPr>
            <a:lvl7pPr eaLnBrk="0" hangingPunct="0">
              <a:defRPr sz="2000">
                <a:solidFill>
                  <a:srgbClr val="000681"/>
                </a:solidFill>
                <a:latin typeface="Arial" charset="0"/>
                <a:ea typeface="ＭＳ Ｐゴシック" charset="0"/>
              </a:defRPr>
            </a:lvl7pPr>
            <a:lvl8pPr eaLnBrk="0" hangingPunct="0">
              <a:defRPr sz="2000">
                <a:solidFill>
                  <a:srgbClr val="000681"/>
                </a:solidFill>
                <a:latin typeface="Arial" charset="0"/>
                <a:ea typeface="ＭＳ Ｐゴシック" charset="0"/>
              </a:defRPr>
            </a:lvl8pPr>
            <a:lvl9pPr eaLnBrk="0" hangingPunct="0">
              <a:defRPr sz="2000">
                <a:solidFill>
                  <a:srgbClr val="000681"/>
                </a:solidFill>
                <a:latin typeface="Arial" charset="0"/>
                <a:ea typeface="ＭＳ Ｐゴシック" charset="0"/>
              </a:defRPr>
            </a:lvl9pPr>
          </a:lstStyle>
          <a:p>
            <a:pPr algn="ctr" eaLnBrk="0" hangingPunct="0">
              <a:spcBef>
                <a:spcPct val="50000"/>
              </a:spcBef>
            </a:pPr>
            <a:r>
              <a:rPr lang="en-US" altLang="zh-CN" b="1" dirty="0">
                <a:solidFill>
                  <a:schemeClr val="tx1"/>
                </a:solidFill>
                <a:latin typeface="Calibri" charset="0"/>
                <a:ea typeface="宋体" charset="0"/>
                <a:cs typeface="宋体" charset="0"/>
              </a:rPr>
              <a:t>Dr. Xiao Qin</a:t>
            </a:r>
          </a:p>
          <a:p>
            <a:pPr algn="ctr" eaLnBrk="0" hangingPunct="0">
              <a:spcBef>
                <a:spcPct val="50000"/>
              </a:spcBef>
            </a:pPr>
            <a:r>
              <a:rPr kumimoji="1" lang="en-US" sz="2400" i="1" dirty="0">
                <a:solidFill>
                  <a:schemeClr val="tx2"/>
                </a:solidFill>
                <a:latin typeface="Calibri" charset="0"/>
              </a:rPr>
              <a:t>Auburn University</a:t>
            </a:r>
            <a:br>
              <a:rPr kumimoji="1" lang="en-US" sz="2400" i="1" dirty="0">
                <a:solidFill>
                  <a:schemeClr val="tx2"/>
                </a:solidFill>
                <a:latin typeface="Calibri" charset="0"/>
              </a:rPr>
            </a:br>
            <a:r>
              <a:rPr kumimoji="1" lang="en-US" sz="2400" i="1" dirty="0">
                <a:solidFill>
                  <a:schemeClr val="tx2"/>
                </a:solidFill>
                <a:latin typeface="Calibri" charset="0"/>
              </a:rPr>
              <a:t>http://</a:t>
            </a:r>
            <a:r>
              <a:rPr kumimoji="1" lang="en-US" sz="2400" i="1" dirty="0" err="1">
                <a:solidFill>
                  <a:schemeClr val="tx2"/>
                </a:solidFill>
                <a:latin typeface="Calibri" charset="0"/>
              </a:rPr>
              <a:t>www.eng.auburn.edu</a:t>
            </a:r>
            <a:r>
              <a:rPr kumimoji="1" lang="en-US" sz="2400" i="1" dirty="0">
                <a:solidFill>
                  <a:schemeClr val="tx2"/>
                </a:solidFill>
                <a:latin typeface="Calibri" charset="0"/>
              </a:rPr>
              <a:t>/~</a:t>
            </a:r>
            <a:r>
              <a:rPr kumimoji="1" lang="en-US" sz="2400" i="1" dirty="0" err="1">
                <a:solidFill>
                  <a:schemeClr val="tx2"/>
                </a:solidFill>
                <a:latin typeface="Calibri" charset="0"/>
              </a:rPr>
              <a:t>xqin</a:t>
            </a:r>
            <a:endParaRPr kumimoji="1" lang="en-US" sz="2400" i="1" dirty="0">
              <a:solidFill>
                <a:schemeClr val="tx2"/>
              </a:solidFill>
              <a:latin typeface="Calibri" charset="0"/>
            </a:endParaRPr>
          </a:p>
          <a:p>
            <a:pPr algn="ctr" eaLnBrk="0" hangingPunct="0">
              <a:lnSpc>
                <a:spcPct val="50000"/>
              </a:lnSpc>
              <a:spcBef>
                <a:spcPct val="50000"/>
              </a:spcBef>
            </a:pPr>
            <a:r>
              <a:rPr kumimoji="1" lang="en-US" sz="2400" i="1" dirty="0" err="1">
                <a:solidFill>
                  <a:schemeClr val="tx2"/>
                </a:solidFill>
                <a:latin typeface="Calibri" charset="0"/>
              </a:rPr>
              <a:t>xqin@auburn.edu</a:t>
            </a:r>
            <a:endParaRPr kumimoji="1" lang="en-US" altLang="zh-CN" sz="2400" i="1" dirty="0">
              <a:solidFill>
                <a:schemeClr val="tx2"/>
              </a:solidFill>
              <a:latin typeface="Calibri" charset="0"/>
              <a:ea typeface="宋体" charset="0"/>
              <a:cs typeface="宋体"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sz="3600" dirty="0">
                <a:latin typeface="Calibri"/>
                <a:cs typeface="Calibri"/>
              </a:rPr>
              <a:t>A </a:t>
            </a:r>
            <a:r>
              <a:rPr lang="en-US" sz="3600" dirty="0" smtClean="0">
                <a:latin typeface="Calibri"/>
                <a:cs typeface="Calibri"/>
              </a:rPr>
              <a:t>Thread </a:t>
            </a:r>
            <a:r>
              <a:rPr lang="en-US" sz="3600" dirty="0">
                <a:latin typeface="Calibri"/>
                <a:cs typeface="Calibri"/>
              </a:rPr>
              <a:t>Performing a System Call </a:t>
            </a:r>
          </a:p>
        </p:txBody>
      </p:sp>
      <p:sp>
        <p:nvSpPr>
          <p:cNvPr id="3" name="Slide Number Placeholder 2"/>
          <p:cNvSpPr>
            <a:spLocks noGrp="1"/>
          </p:cNvSpPr>
          <p:nvPr>
            <p:ph type="sldNum" sz="quarter" idx="11"/>
          </p:nvPr>
        </p:nvSpPr>
        <p:spPr>
          <a:xfrm>
            <a:off x="457200" y="6153150"/>
            <a:ext cx="2133600" cy="476250"/>
          </a:xfrm>
        </p:spPr>
        <p:txBody>
          <a:bodyPr/>
          <a:lstStyle/>
          <a:p>
            <a:fld id="{F2AB741D-3059-9749-806A-40E1FE40CF46}" type="slidenum">
              <a:rPr lang="en-US" smtClean="0"/>
              <a:pPr/>
              <a:t>10</a:t>
            </a:fld>
            <a:endParaRPr lang="en-US" dirty="0"/>
          </a:p>
        </p:txBody>
      </p:sp>
      <p:sp>
        <p:nvSpPr>
          <p:cNvPr id="21" name="Rectangle 20"/>
          <p:cNvSpPr/>
          <p:nvPr/>
        </p:nvSpPr>
        <p:spPr>
          <a:xfrm>
            <a:off x="5029200" y="6400800"/>
            <a:ext cx="2743200" cy="307777"/>
          </a:xfrm>
          <a:prstGeom prst="rect">
            <a:avLst/>
          </a:prstGeom>
        </p:spPr>
        <p:txBody>
          <a:bodyPr wrap="square">
            <a:spAutoFit/>
          </a:bodyPr>
          <a:lstStyle/>
          <a:p>
            <a:r>
              <a:rPr lang="en-US" sz="1400" dirty="0" smtClean="0">
                <a:latin typeface="Calibri"/>
                <a:cs typeface="Calibri"/>
              </a:rPr>
              <a:t>Slide courtesy of Dr. Gary </a:t>
            </a:r>
            <a:r>
              <a:rPr lang="en-US" sz="1400" dirty="0">
                <a:latin typeface="Calibri"/>
                <a:cs typeface="Calibri"/>
              </a:rPr>
              <a:t>Nutt</a:t>
            </a:r>
          </a:p>
        </p:txBody>
      </p:sp>
      <p:sp>
        <p:nvSpPr>
          <p:cNvPr id="22" name="Rectangle 3"/>
          <p:cNvSpPr>
            <a:spLocks noChangeArrowheads="1"/>
          </p:cNvSpPr>
          <p:nvPr/>
        </p:nvSpPr>
        <p:spPr bwMode="auto">
          <a:xfrm>
            <a:off x="1981200" y="2057400"/>
            <a:ext cx="1600200" cy="3429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 name="Rectangle 4"/>
          <p:cNvSpPr>
            <a:spLocks noChangeArrowheads="1"/>
          </p:cNvSpPr>
          <p:nvPr/>
        </p:nvSpPr>
        <p:spPr bwMode="auto">
          <a:xfrm>
            <a:off x="5410200" y="2057400"/>
            <a:ext cx="1600200" cy="3429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 name="Text Box 5"/>
          <p:cNvSpPr txBox="1">
            <a:spLocks noChangeArrowheads="1"/>
          </p:cNvSpPr>
          <p:nvPr/>
        </p:nvSpPr>
        <p:spPr bwMode="auto">
          <a:xfrm>
            <a:off x="1905000" y="1676400"/>
            <a:ext cx="1333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a:t>User Space</a:t>
            </a:r>
          </a:p>
        </p:txBody>
      </p:sp>
      <p:sp>
        <p:nvSpPr>
          <p:cNvPr id="25" name="Text Box 6"/>
          <p:cNvSpPr txBox="1">
            <a:spLocks noChangeArrowheads="1"/>
          </p:cNvSpPr>
          <p:nvPr/>
        </p:nvSpPr>
        <p:spPr bwMode="auto">
          <a:xfrm>
            <a:off x="5410200" y="1676400"/>
            <a:ext cx="15446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a:t>Kernel Space</a:t>
            </a:r>
          </a:p>
        </p:txBody>
      </p:sp>
      <p:sp>
        <p:nvSpPr>
          <p:cNvPr id="26" name="Text Box 7"/>
          <p:cNvSpPr txBox="1">
            <a:spLocks noChangeArrowheads="1"/>
          </p:cNvSpPr>
          <p:nvPr/>
        </p:nvSpPr>
        <p:spPr bwMode="auto">
          <a:xfrm>
            <a:off x="1981200" y="2943225"/>
            <a:ext cx="781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800"/>
              <a:t>fork();</a:t>
            </a:r>
          </a:p>
        </p:txBody>
      </p:sp>
      <p:sp>
        <p:nvSpPr>
          <p:cNvPr id="27" name="Rectangle 8"/>
          <p:cNvSpPr>
            <a:spLocks noChangeArrowheads="1"/>
          </p:cNvSpPr>
          <p:nvPr/>
        </p:nvSpPr>
        <p:spPr bwMode="auto">
          <a:xfrm>
            <a:off x="5410200" y="3886200"/>
            <a:ext cx="1600200" cy="914400"/>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 name="Text Box 9"/>
          <p:cNvSpPr txBox="1">
            <a:spLocks noChangeArrowheads="1"/>
          </p:cNvSpPr>
          <p:nvPr/>
        </p:nvSpPr>
        <p:spPr bwMode="auto">
          <a:xfrm>
            <a:off x="5365750" y="3900488"/>
            <a:ext cx="1290638"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800"/>
              <a:t>sys_fork() {</a:t>
            </a:r>
          </a:p>
          <a:p>
            <a:pPr eaLnBrk="0" hangingPunct="0"/>
            <a:endParaRPr lang="en-US" sz="1800"/>
          </a:p>
          <a:p>
            <a:pPr eaLnBrk="0" hangingPunct="0"/>
            <a:r>
              <a:rPr lang="en-US" sz="1800"/>
              <a:t>}</a:t>
            </a:r>
          </a:p>
        </p:txBody>
      </p:sp>
      <p:sp>
        <p:nvSpPr>
          <p:cNvPr id="29" name="Freeform 10"/>
          <p:cNvSpPr>
            <a:spLocks/>
          </p:cNvSpPr>
          <p:nvPr/>
        </p:nvSpPr>
        <p:spPr bwMode="auto">
          <a:xfrm>
            <a:off x="2209800" y="2362200"/>
            <a:ext cx="3657600" cy="2133600"/>
          </a:xfrm>
          <a:custGeom>
            <a:avLst/>
            <a:gdLst>
              <a:gd name="T0" fmla="*/ 0 w 2304"/>
              <a:gd name="T1" fmla="*/ 0 h 1392"/>
              <a:gd name="T2" fmla="*/ 0 w 2304"/>
              <a:gd name="T3" fmla="*/ 432 h 1392"/>
              <a:gd name="T4" fmla="*/ 1632 w 2304"/>
              <a:gd name="T5" fmla="*/ 432 h 1392"/>
              <a:gd name="T6" fmla="*/ 1632 w 2304"/>
              <a:gd name="T7" fmla="*/ 1056 h 1392"/>
              <a:gd name="T8" fmla="*/ 2304 w 2304"/>
              <a:gd name="T9" fmla="*/ 1056 h 1392"/>
              <a:gd name="T10" fmla="*/ 2304 w 2304"/>
              <a:gd name="T11" fmla="*/ 1392 h 1392"/>
              <a:gd name="T12" fmla="*/ 1248 w 2304"/>
              <a:gd name="T13" fmla="*/ 1392 h 1392"/>
              <a:gd name="T14" fmla="*/ 1248 w 2304"/>
              <a:gd name="T15" fmla="*/ 576 h 1392"/>
              <a:gd name="T16" fmla="*/ 0 w 2304"/>
              <a:gd name="T17" fmla="*/ 576 h 1392"/>
              <a:gd name="T18" fmla="*/ 0 w 2304"/>
              <a:gd name="T19" fmla="*/ 1008 h 1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04" h="1392">
                <a:moveTo>
                  <a:pt x="0" y="0"/>
                </a:moveTo>
                <a:lnTo>
                  <a:pt x="0" y="432"/>
                </a:lnTo>
                <a:lnTo>
                  <a:pt x="1632" y="432"/>
                </a:lnTo>
                <a:lnTo>
                  <a:pt x="1632" y="1056"/>
                </a:lnTo>
                <a:lnTo>
                  <a:pt x="2304" y="1056"/>
                </a:lnTo>
                <a:lnTo>
                  <a:pt x="2304" y="1392"/>
                </a:lnTo>
                <a:lnTo>
                  <a:pt x="1248" y="1392"/>
                </a:lnTo>
                <a:lnTo>
                  <a:pt x="1248" y="576"/>
                </a:lnTo>
                <a:lnTo>
                  <a:pt x="0" y="576"/>
                </a:lnTo>
                <a:lnTo>
                  <a:pt x="0" y="1008"/>
                </a:lnTo>
              </a:path>
            </a:pathLst>
          </a:custGeom>
          <a:noFill/>
          <a:ln w="9525" cap="flat">
            <a:solidFill>
              <a:schemeClr val="tx1"/>
            </a:solidFill>
            <a:prstDash val="dash"/>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0" name="Text Box 11"/>
          <p:cNvSpPr txBox="1">
            <a:spLocks noChangeArrowheads="1"/>
          </p:cNvSpPr>
          <p:nvPr/>
        </p:nvSpPr>
        <p:spPr bwMode="auto">
          <a:xfrm>
            <a:off x="3810000" y="2681288"/>
            <a:ext cx="831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800"/>
              <a:t>Thread</a:t>
            </a:r>
          </a:p>
        </p:txBody>
      </p:sp>
    </p:spTree>
    <p:extLst>
      <p:ext uri="{BB962C8B-B14F-4D97-AF65-F5344CB8AC3E}">
        <p14:creationId xmlns:p14="http://schemas.microsoft.com/office/powerpoint/2010/main" val="182213856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76250" y="152400"/>
            <a:ext cx="7448550" cy="5334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sz="3600" dirty="0" smtClean="0">
                <a:latin typeface="Calibri"/>
                <a:ea typeface="MS PGothic" charset="0"/>
                <a:cs typeface="Calibri"/>
              </a:rPr>
              <a:t>System Call: </a:t>
            </a:r>
            <a:r>
              <a:rPr lang="en-US" sz="3600" dirty="0" err="1" smtClean="0">
                <a:latin typeface="Courier New"/>
                <a:cs typeface="Courier New"/>
              </a:rPr>
              <a:t>sys_reboot</a:t>
            </a:r>
            <a:r>
              <a:rPr lang="en-US" sz="3600" dirty="0" smtClean="0">
                <a:latin typeface="Courier New"/>
                <a:cs typeface="Courier New"/>
              </a:rPr>
              <a:t>()</a:t>
            </a:r>
            <a:endParaRPr lang="en-US" altLang="zh-CN" sz="3600" dirty="0">
              <a:latin typeface="Calibri" charset="0"/>
              <a:ea typeface="宋体" charset="0"/>
              <a:cs typeface="宋体" charset="0"/>
            </a:endParaRPr>
          </a:p>
        </p:txBody>
      </p:sp>
      <p:sp>
        <p:nvSpPr>
          <p:cNvPr id="9" name="Rectangle 8"/>
          <p:cNvSpPr>
            <a:spLocks noChangeArrowheads="1"/>
          </p:cNvSpPr>
          <p:nvPr/>
        </p:nvSpPr>
        <p:spPr bwMode="auto">
          <a:xfrm>
            <a:off x="914400" y="3657600"/>
            <a:ext cx="6934200" cy="954749"/>
          </a:xfrm>
          <a:prstGeom prst="rect">
            <a:avLst/>
          </a:prstGeom>
          <a:solidFill>
            <a:srgbClr val="FFFF99"/>
          </a:solidFill>
          <a:ln w="38100" cmpd="dbl">
            <a:solidFill>
              <a:srgbClr val="FF0000"/>
            </a:solidFill>
            <a:miter lim="800000"/>
            <a:headEnd/>
            <a:tailEnd/>
          </a:ln>
        </p:spPr>
        <p:txBody>
          <a:bodyPr wrap="square" lIns="92075" tIns="46038" rIns="92075" bIns="46038" anchor="ctr">
            <a:spAutoFit/>
          </a:bodyPr>
          <a:lstStyle/>
          <a:p>
            <a:pPr algn="ctr"/>
            <a:r>
              <a:rPr lang="en-US" sz="2800" dirty="0">
                <a:latin typeface="Courier New"/>
                <a:cs typeface="Courier New"/>
              </a:rPr>
              <a:t>m</a:t>
            </a:r>
            <a:r>
              <a:rPr lang="en-US" sz="2800" dirty="0" smtClean="0">
                <a:latin typeface="Courier New"/>
                <a:cs typeface="Courier New"/>
              </a:rPr>
              <a:t>ain/</a:t>
            </a:r>
            <a:r>
              <a:rPr lang="en-US" sz="2800" dirty="0" err="1" smtClean="0">
                <a:latin typeface="Courier New"/>
                <a:cs typeface="Courier New"/>
              </a:rPr>
              <a:t>main.c</a:t>
            </a:r>
            <a:r>
              <a:rPr lang="en-US" sz="2800" dirty="0" smtClean="0">
                <a:latin typeface="Courier New"/>
                <a:cs typeface="Courier New"/>
              </a:rPr>
              <a:t>: </a:t>
            </a:r>
            <a:r>
              <a:rPr lang="en-US" sz="2800" dirty="0" err="1" smtClean="0">
                <a:latin typeface="Courier New"/>
                <a:cs typeface="Courier New"/>
              </a:rPr>
              <a:t>sys_reboot</a:t>
            </a:r>
            <a:r>
              <a:rPr lang="en-US" sz="2800" dirty="0" smtClean="0">
                <a:latin typeface="Courier New"/>
                <a:cs typeface="Courier New"/>
              </a:rPr>
              <a:t>(RB_POWEROFF)</a:t>
            </a:r>
            <a:endParaRPr lang="en-US" sz="2800" dirty="0">
              <a:solidFill>
                <a:srgbClr val="000681"/>
              </a:solidFill>
              <a:latin typeface="Calibri"/>
              <a:cs typeface="Calibri"/>
            </a:endParaRPr>
          </a:p>
        </p:txBody>
      </p:sp>
      <p:sp>
        <p:nvSpPr>
          <p:cNvPr id="10" name="Down Arrow 9"/>
          <p:cNvSpPr/>
          <p:nvPr/>
        </p:nvSpPr>
        <p:spPr>
          <a:xfrm>
            <a:off x="2438400" y="3026760"/>
            <a:ext cx="457200" cy="594990"/>
          </a:xfrm>
          <a:prstGeom prst="downArrow">
            <a:avLst/>
          </a:prstGeom>
          <a:solidFill>
            <a:srgbClr val="FF33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a:spLocks noChangeArrowheads="1"/>
          </p:cNvSpPr>
          <p:nvPr/>
        </p:nvSpPr>
        <p:spPr bwMode="auto">
          <a:xfrm>
            <a:off x="914400" y="2472120"/>
            <a:ext cx="3200400" cy="523862"/>
          </a:xfrm>
          <a:prstGeom prst="rect">
            <a:avLst/>
          </a:prstGeom>
          <a:solidFill>
            <a:srgbClr val="FFFF99"/>
          </a:solidFill>
          <a:ln w="38100" cmpd="dbl">
            <a:solidFill>
              <a:srgbClr val="FF0000"/>
            </a:solidFill>
            <a:miter lim="800000"/>
            <a:headEnd/>
            <a:tailEnd/>
          </a:ln>
        </p:spPr>
        <p:txBody>
          <a:bodyPr wrap="square" lIns="92075" tIns="46038" rIns="92075" bIns="46038" anchor="ctr">
            <a:spAutoFit/>
          </a:bodyPr>
          <a:lstStyle/>
          <a:p>
            <a:pPr algn="ctr"/>
            <a:r>
              <a:rPr lang="en-US" sz="2800" dirty="0" err="1" smtClean="0">
                <a:latin typeface="Courier New"/>
                <a:cs typeface="Courier New"/>
              </a:rPr>
              <a:t>cmd_quit</a:t>
            </a:r>
            <a:r>
              <a:rPr lang="en-US" sz="2800" dirty="0" smtClean="0">
                <a:latin typeface="Courier New"/>
                <a:cs typeface="Courier New"/>
              </a:rPr>
              <a:t>()</a:t>
            </a:r>
            <a:endParaRPr lang="en-US" sz="2800" dirty="0">
              <a:solidFill>
                <a:srgbClr val="000681"/>
              </a:solidFill>
              <a:latin typeface="Calibri"/>
              <a:cs typeface="Calibri"/>
            </a:endParaRPr>
          </a:p>
        </p:txBody>
      </p:sp>
      <p:sp>
        <p:nvSpPr>
          <p:cNvPr id="13" name="Rectangle 12"/>
          <p:cNvSpPr>
            <a:spLocks noChangeArrowheads="1"/>
          </p:cNvSpPr>
          <p:nvPr/>
        </p:nvSpPr>
        <p:spPr bwMode="auto">
          <a:xfrm>
            <a:off x="4572000" y="2438400"/>
            <a:ext cx="3200400" cy="954749"/>
          </a:xfrm>
          <a:prstGeom prst="rect">
            <a:avLst/>
          </a:prstGeom>
          <a:solidFill>
            <a:srgbClr val="FFFF99"/>
          </a:solidFill>
          <a:ln w="38100" cmpd="dbl">
            <a:solidFill>
              <a:srgbClr val="FF0000"/>
            </a:solidFill>
            <a:miter lim="800000"/>
            <a:headEnd/>
            <a:tailEnd/>
          </a:ln>
        </p:spPr>
        <p:txBody>
          <a:bodyPr wrap="square" lIns="92075" tIns="46038" rIns="92075" bIns="46038" anchor="ctr">
            <a:spAutoFit/>
          </a:bodyPr>
          <a:lstStyle/>
          <a:p>
            <a:pPr algn="ctr"/>
            <a:r>
              <a:rPr lang="en-US" sz="2800" dirty="0" err="1" smtClean="0">
                <a:latin typeface="Courier New"/>
                <a:cs typeface="Courier New"/>
              </a:rPr>
              <a:t>cmd_shell</a:t>
            </a:r>
            <a:r>
              <a:rPr lang="en-US" sz="2800" dirty="0" smtClean="0">
                <a:latin typeface="Courier New"/>
                <a:cs typeface="Courier New"/>
              </a:rPr>
              <a:t>()</a:t>
            </a:r>
          </a:p>
          <a:p>
            <a:pPr algn="ctr"/>
            <a:r>
              <a:rPr lang="en-US" sz="2800" dirty="0" err="1" smtClean="0">
                <a:solidFill>
                  <a:srgbClr val="000681"/>
                </a:solidFill>
                <a:latin typeface="Courier New"/>
                <a:cs typeface="Courier New"/>
              </a:rPr>
              <a:t>cmd_prog</a:t>
            </a:r>
            <a:r>
              <a:rPr lang="en-US" sz="2800" dirty="0" smtClean="0">
                <a:solidFill>
                  <a:srgbClr val="000681"/>
                </a:solidFill>
                <a:latin typeface="Courier New"/>
                <a:cs typeface="Courier New"/>
              </a:rPr>
              <a:t>()</a:t>
            </a:r>
            <a:endParaRPr lang="en-US" sz="2800" dirty="0">
              <a:solidFill>
                <a:srgbClr val="000681"/>
              </a:solidFill>
              <a:latin typeface="Courier New"/>
              <a:cs typeface="Courier New"/>
            </a:endParaRPr>
          </a:p>
        </p:txBody>
      </p:sp>
      <p:sp>
        <p:nvSpPr>
          <p:cNvPr id="14" name="Down Arrow 13"/>
          <p:cNvSpPr/>
          <p:nvPr/>
        </p:nvSpPr>
        <p:spPr>
          <a:xfrm>
            <a:off x="2438400" y="1883760"/>
            <a:ext cx="457200" cy="533400"/>
          </a:xfrm>
          <a:prstGeom prst="downArrow">
            <a:avLst/>
          </a:prstGeom>
          <a:solidFill>
            <a:srgbClr val="FF33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a:spLocks noChangeArrowheads="1"/>
          </p:cNvSpPr>
          <p:nvPr/>
        </p:nvSpPr>
        <p:spPr bwMode="auto">
          <a:xfrm>
            <a:off x="990600" y="914400"/>
            <a:ext cx="6934200" cy="954749"/>
          </a:xfrm>
          <a:prstGeom prst="rect">
            <a:avLst/>
          </a:prstGeom>
          <a:solidFill>
            <a:srgbClr val="FFFF99"/>
          </a:solidFill>
          <a:ln w="38100" cmpd="dbl">
            <a:solidFill>
              <a:srgbClr val="FF0000"/>
            </a:solidFill>
            <a:miter lim="800000"/>
            <a:headEnd/>
            <a:tailEnd/>
          </a:ln>
        </p:spPr>
        <p:txBody>
          <a:bodyPr wrap="square" lIns="92075" tIns="46038" rIns="92075" bIns="46038" anchor="ctr">
            <a:spAutoFit/>
          </a:bodyPr>
          <a:lstStyle/>
          <a:p>
            <a:pPr algn="ctr"/>
            <a:r>
              <a:rPr lang="en-US" sz="2800" dirty="0">
                <a:latin typeface="Courier New"/>
                <a:cs typeface="Courier New"/>
              </a:rPr>
              <a:t>m</a:t>
            </a:r>
            <a:r>
              <a:rPr lang="en-US" sz="2800" dirty="0" smtClean="0">
                <a:latin typeface="Courier New"/>
                <a:cs typeface="Courier New"/>
              </a:rPr>
              <a:t>ain/</a:t>
            </a:r>
            <a:r>
              <a:rPr lang="en-US" sz="2800" dirty="0" err="1" smtClean="0">
                <a:latin typeface="Courier New"/>
                <a:cs typeface="Courier New"/>
              </a:rPr>
              <a:t>menu.c</a:t>
            </a:r>
            <a:r>
              <a:rPr lang="en-US" sz="2800" dirty="0" smtClean="0">
                <a:latin typeface="Courier New"/>
                <a:cs typeface="Courier New"/>
              </a:rPr>
              <a:t>: </a:t>
            </a:r>
            <a:r>
              <a:rPr lang="en-US" sz="2800" dirty="0" err="1" smtClean="0">
                <a:latin typeface="Courier New"/>
                <a:cs typeface="Courier New"/>
              </a:rPr>
              <a:t>cmd_disptach</a:t>
            </a:r>
            <a:r>
              <a:rPr lang="en-US" sz="2800" dirty="0" smtClean="0">
                <a:latin typeface="Courier New"/>
                <a:cs typeface="Courier New"/>
              </a:rPr>
              <a:t>()</a:t>
            </a:r>
          </a:p>
          <a:p>
            <a:pPr algn="ctr"/>
            <a:r>
              <a:rPr lang="en-US" sz="2800" dirty="0" smtClean="0">
                <a:solidFill>
                  <a:srgbClr val="000681"/>
                </a:solidFill>
                <a:latin typeface="Calibri"/>
                <a:cs typeface="Calibri"/>
              </a:rPr>
              <a:t>through</a:t>
            </a:r>
            <a:r>
              <a:rPr lang="en-US" sz="2800" dirty="0" smtClean="0">
                <a:solidFill>
                  <a:srgbClr val="000681"/>
                </a:solidFill>
                <a:latin typeface="Courier New"/>
                <a:cs typeface="Courier New"/>
              </a:rPr>
              <a:t> </a:t>
            </a:r>
            <a:r>
              <a:rPr lang="en-US" sz="2800" dirty="0" err="1" smtClean="0">
                <a:solidFill>
                  <a:srgbClr val="FF0000"/>
                </a:solidFill>
                <a:latin typeface="Courier New"/>
                <a:cs typeface="Courier New"/>
              </a:rPr>
              <a:t>cmdtable</a:t>
            </a:r>
            <a:r>
              <a:rPr lang="en-US" sz="2800" dirty="0" smtClean="0">
                <a:solidFill>
                  <a:srgbClr val="FF0000"/>
                </a:solidFill>
                <a:latin typeface="Courier New"/>
                <a:cs typeface="Courier New"/>
              </a:rPr>
              <a:t>  ‘q’ </a:t>
            </a:r>
            <a:r>
              <a:rPr lang="en-US" sz="2800" dirty="0" err="1" smtClean="0">
                <a:solidFill>
                  <a:srgbClr val="FF0000"/>
                </a:solidFill>
                <a:latin typeface="Courier New"/>
                <a:cs typeface="Courier New"/>
              </a:rPr>
              <a:t>cmd_prog</a:t>
            </a:r>
            <a:endParaRPr lang="en-US" sz="2800" dirty="0">
              <a:solidFill>
                <a:srgbClr val="FF0000"/>
              </a:solidFill>
              <a:latin typeface="Calibri"/>
              <a:cs typeface="Calibri"/>
            </a:endParaRPr>
          </a:p>
        </p:txBody>
      </p:sp>
      <p:sp>
        <p:nvSpPr>
          <p:cNvPr id="16" name="Down Arrow 15"/>
          <p:cNvSpPr/>
          <p:nvPr/>
        </p:nvSpPr>
        <p:spPr>
          <a:xfrm>
            <a:off x="5943600" y="1883760"/>
            <a:ext cx="457200" cy="533400"/>
          </a:xfrm>
          <a:prstGeom prst="downArrow">
            <a:avLst/>
          </a:prstGeom>
          <a:solidFill>
            <a:srgbClr val="FF33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 name="Group 1"/>
          <p:cNvGrpSpPr/>
          <p:nvPr/>
        </p:nvGrpSpPr>
        <p:grpSpPr>
          <a:xfrm>
            <a:off x="838200" y="4620594"/>
            <a:ext cx="3429000" cy="1610799"/>
            <a:chOff x="914400" y="4620594"/>
            <a:chExt cx="6934200" cy="1008936"/>
          </a:xfrm>
        </p:grpSpPr>
        <p:sp>
          <p:nvSpPr>
            <p:cNvPr id="18" name="Down Arrow 17"/>
            <p:cNvSpPr/>
            <p:nvPr/>
          </p:nvSpPr>
          <p:spPr>
            <a:xfrm>
              <a:off x="4036024" y="4620594"/>
              <a:ext cx="457200" cy="408606"/>
            </a:xfrm>
            <a:prstGeom prst="downArrow">
              <a:avLst/>
            </a:prstGeom>
            <a:solidFill>
              <a:srgbClr val="FF33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a:spLocks noChangeArrowheads="1"/>
            </p:cNvSpPr>
            <p:nvPr/>
          </p:nvSpPr>
          <p:spPr bwMode="auto">
            <a:xfrm>
              <a:off x="914400" y="5031516"/>
              <a:ext cx="6934200" cy="598014"/>
            </a:xfrm>
            <a:prstGeom prst="rect">
              <a:avLst/>
            </a:prstGeom>
            <a:solidFill>
              <a:srgbClr val="FFFF99"/>
            </a:solidFill>
            <a:ln w="38100" cmpd="dbl">
              <a:solidFill>
                <a:srgbClr val="FF0000"/>
              </a:solidFill>
              <a:miter lim="800000"/>
              <a:headEnd/>
              <a:tailEnd/>
            </a:ln>
          </p:spPr>
          <p:txBody>
            <a:bodyPr wrap="square" lIns="92075" tIns="46038" rIns="92075" bIns="46038" anchor="ctr">
              <a:spAutoFit/>
            </a:bodyPr>
            <a:lstStyle/>
            <a:p>
              <a:pPr algn="ctr"/>
              <a:r>
                <a:rPr lang="en-US" sz="2800" dirty="0">
                  <a:latin typeface="Courier New"/>
                  <a:cs typeface="Courier New"/>
                </a:rPr>
                <a:t>m</a:t>
              </a:r>
              <a:r>
                <a:rPr lang="en-US" sz="2800" dirty="0" smtClean="0">
                  <a:latin typeface="Courier New"/>
                  <a:cs typeface="Courier New"/>
                </a:rPr>
                <a:t>ain/</a:t>
              </a:r>
              <a:r>
                <a:rPr lang="en-US" sz="2800" dirty="0" err="1" smtClean="0">
                  <a:latin typeface="Courier New"/>
                  <a:cs typeface="Courier New"/>
                </a:rPr>
                <a:t>main.c</a:t>
              </a:r>
              <a:r>
                <a:rPr lang="en-US" sz="2800" dirty="0" smtClean="0">
                  <a:latin typeface="Courier New"/>
                  <a:cs typeface="Courier New"/>
                </a:rPr>
                <a:t>: shutdown()</a:t>
              </a:r>
              <a:endParaRPr lang="en-US" sz="2800" dirty="0">
                <a:solidFill>
                  <a:srgbClr val="000681"/>
                </a:solidFill>
                <a:latin typeface="Calibri"/>
                <a:cs typeface="Calibri"/>
              </a:endParaRPr>
            </a:p>
          </p:txBody>
        </p:sp>
      </p:grpSp>
      <p:grpSp>
        <p:nvGrpSpPr>
          <p:cNvPr id="4" name="Group 3"/>
          <p:cNvGrpSpPr/>
          <p:nvPr/>
        </p:nvGrpSpPr>
        <p:grpSpPr>
          <a:xfrm>
            <a:off x="4648200" y="4648199"/>
            <a:ext cx="3810000" cy="1985475"/>
            <a:chOff x="914400" y="5638800"/>
            <a:chExt cx="6934200" cy="946765"/>
          </a:xfrm>
        </p:grpSpPr>
        <p:sp>
          <p:nvSpPr>
            <p:cNvPr id="20" name="Down Arrow 19"/>
            <p:cNvSpPr/>
            <p:nvPr/>
          </p:nvSpPr>
          <p:spPr>
            <a:xfrm>
              <a:off x="4036024" y="5638800"/>
              <a:ext cx="457200" cy="399068"/>
            </a:xfrm>
            <a:prstGeom prst="downArrow">
              <a:avLst/>
            </a:prstGeom>
            <a:solidFill>
              <a:srgbClr val="FF33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a:spLocks noChangeArrowheads="1"/>
            </p:cNvSpPr>
            <p:nvPr/>
          </p:nvSpPr>
          <p:spPr bwMode="auto">
            <a:xfrm>
              <a:off x="914400" y="6130297"/>
              <a:ext cx="6934200" cy="455268"/>
            </a:xfrm>
            <a:prstGeom prst="rect">
              <a:avLst/>
            </a:prstGeom>
            <a:solidFill>
              <a:srgbClr val="FFFF99"/>
            </a:solidFill>
            <a:ln w="38100" cmpd="dbl">
              <a:solidFill>
                <a:srgbClr val="FF0000"/>
              </a:solidFill>
              <a:miter lim="800000"/>
              <a:headEnd/>
              <a:tailEnd/>
            </a:ln>
          </p:spPr>
          <p:txBody>
            <a:bodyPr wrap="square" lIns="92075" tIns="46038" rIns="92075" bIns="46038" anchor="ctr">
              <a:spAutoFit/>
            </a:bodyPr>
            <a:lstStyle/>
            <a:p>
              <a:pPr algn="ctr"/>
              <a:r>
                <a:rPr lang="en-US" sz="2800" dirty="0">
                  <a:latin typeface="Courier New"/>
                  <a:cs typeface="Courier New"/>
                </a:rPr>
                <a:t>m</a:t>
              </a:r>
              <a:r>
                <a:rPr lang="en-US" sz="2800" dirty="0" smtClean="0">
                  <a:latin typeface="Courier New"/>
                  <a:cs typeface="Courier New"/>
                </a:rPr>
                <a:t>ain/</a:t>
              </a:r>
              <a:r>
                <a:rPr lang="en-US" sz="2800" dirty="0" err="1" smtClean="0">
                  <a:latin typeface="Courier New"/>
                  <a:cs typeface="Courier New"/>
                </a:rPr>
                <a:t>main.c</a:t>
              </a:r>
              <a:r>
                <a:rPr lang="en-US" sz="2800" dirty="0" smtClean="0">
                  <a:latin typeface="Courier New"/>
                  <a:cs typeface="Courier New"/>
                </a:rPr>
                <a:t>: </a:t>
              </a:r>
              <a:r>
                <a:rPr lang="en-US" sz="2800" dirty="0" err="1" smtClean="0">
                  <a:latin typeface="Courier New"/>
                  <a:cs typeface="Courier New"/>
                </a:rPr>
                <a:t>md_reboot</a:t>
              </a:r>
              <a:r>
                <a:rPr lang="en-US" sz="2800" dirty="0" smtClean="0">
                  <a:latin typeface="Courier New"/>
                  <a:cs typeface="Courier New"/>
                </a:rPr>
                <a:t>()</a:t>
              </a:r>
              <a:endParaRPr lang="en-US" sz="2800" dirty="0">
                <a:solidFill>
                  <a:srgbClr val="000681"/>
                </a:solidFill>
                <a:latin typeface="Calibri"/>
                <a:cs typeface="Calibri"/>
              </a:endParaRPr>
            </a:p>
          </p:txBody>
        </p:sp>
      </p:grpSp>
      <p:sp>
        <p:nvSpPr>
          <p:cNvPr id="3" name="Slide Number Placeholder 2"/>
          <p:cNvSpPr>
            <a:spLocks noGrp="1"/>
          </p:cNvSpPr>
          <p:nvPr>
            <p:ph type="sldNum" sz="quarter" idx="11"/>
          </p:nvPr>
        </p:nvSpPr>
        <p:spPr/>
        <p:txBody>
          <a:bodyPr/>
          <a:lstStyle/>
          <a:p>
            <a:fld id="{211DD708-9C6C-BC4A-8ACC-1131D652BA95}" type="slidenum">
              <a:rPr lang="en-US" smtClean="0"/>
              <a:pPr/>
              <a:t>11</a:t>
            </a:fld>
            <a:endParaRPr lang="en-US"/>
          </a:p>
        </p:txBody>
      </p:sp>
    </p:spTree>
    <p:extLst>
      <p:ext uri="{BB962C8B-B14F-4D97-AF65-F5344CB8AC3E}">
        <p14:creationId xmlns:p14="http://schemas.microsoft.com/office/powerpoint/2010/main" val="306287929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down)">
                                      <p:cBhvr>
                                        <p:cTn id="15" dur="500"/>
                                        <p:tgtEl>
                                          <p:spTgt spid="11"/>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down)">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down)">
                                      <p:cBhvr>
                                        <p:cTn id="23" dur="500"/>
                                        <p:tgtEl>
                                          <p:spTgt spid="14"/>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down)">
                                      <p:cBhvr>
                                        <p:cTn id="26" dur="500"/>
                                        <p:tgtEl>
                                          <p:spTgt spid="15"/>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wipe(down)">
                                      <p:cBhvr>
                                        <p:cTn id="29" dur="500"/>
                                        <p:tgtEl>
                                          <p:spTgt spid="1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wipe(up)">
                                      <p:cBhvr>
                                        <p:cTn id="34" dur="1000"/>
                                        <p:tgtEl>
                                          <p:spTgt spid="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wipe(up)">
                                      <p:cBhvr>
                                        <p:cTn id="3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3" grpId="0" animBg="1"/>
      <p:bldP spid="14" grpId="0" animBg="1"/>
      <p:bldP spid="15" grpId="0" animBg="1"/>
      <p:bldP spid="1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28650" y="609600"/>
            <a:ext cx="7448550" cy="12192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dirty="0" smtClean="0">
                <a:latin typeface="Calibri"/>
                <a:ea typeface="MS PGothic" charset="0"/>
                <a:cs typeface="Calibri"/>
              </a:rPr>
              <a:t>System Call: </a:t>
            </a:r>
            <a:r>
              <a:rPr lang="en-US" dirty="0" err="1" smtClean="0">
                <a:latin typeface="Courier New"/>
                <a:cs typeface="Courier New"/>
              </a:rPr>
              <a:t>sys_reboot</a:t>
            </a:r>
            <a:r>
              <a:rPr lang="en-US" dirty="0" smtClean="0">
                <a:latin typeface="Courier New"/>
                <a:cs typeface="Courier New"/>
              </a:rPr>
              <a:t>()</a:t>
            </a:r>
            <a:br>
              <a:rPr lang="en-US" dirty="0" smtClean="0">
                <a:latin typeface="Courier New"/>
                <a:cs typeface="Courier New"/>
              </a:rPr>
            </a:br>
            <a:r>
              <a:rPr lang="en-US" dirty="0" smtClean="0">
                <a:latin typeface="Courier New"/>
                <a:cs typeface="Courier New"/>
              </a:rPr>
              <a:t/>
            </a:r>
            <a:br>
              <a:rPr lang="en-US" dirty="0" smtClean="0">
                <a:latin typeface="Courier New"/>
                <a:cs typeface="Courier New"/>
              </a:rPr>
            </a:br>
            <a:r>
              <a:rPr lang="en-US" sz="3200" dirty="0" smtClean="0">
                <a:latin typeface="Courier New"/>
                <a:cs typeface="Courier New"/>
              </a:rPr>
              <a:t>In </a:t>
            </a:r>
            <a:r>
              <a:rPr lang="en-US" sz="3200" dirty="0" err="1" smtClean="0">
                <a:latin typeface="Courier New"/>
                <a:cs typeface="Courier New"/>
              </a:rPr>
              <a:t>src</a:t>
            </a:r>
            <a:r>
              <a:rPr lang="en-US" sz="3200" dirty="0" smtClean="0">
                <a:latin typeface="Courier New"/>
                <a:cs typeface="Courier New"/>
              </a:rPr>
              <a:t>/kern/include/</a:t>
            </a:r>
            <a:r>
              <a:rPr lang="en-US" sz="3200" dirty="0" err="1" smtClean="0">
                <a:latin typeface="Courier New"/>
                <a:cs typeface="Courier New"/>
              </a:rPr>
              <a:t>syscall.h</a:t>
            </a:r>
            <a:endParaRPr lang="en-US" altLang="zh-CN" sz="3200" dirty="0">
              <a:latin typeface="Calibri" charset="0"/>
              <a:ea typeface="宋体" charset="0"/>
              <a:cs typeface="宋体" charset="0"/>
            </a:endParaRPr>
          </a:p>
        </p:txBody>
      </p:sp>
      <p:pic>
        <p:nvPicPr>
          <p:cNvPr id="2" name="Picture 1"/>
          <p:cNvPicPr>
            <a:picLocks noChangeAspect="1"/>
          </p:cNvPicPr>
          <p:nvPr/>
        </p:nvPicPr>
        <p:blipFill>
          <a:blip r:embed="rId3"/>
          <a:stretch>
            <a:fillRect/>
          </a:stretch>
        </p:blipFill>
        <p:spPr>
          <a:xfrm>
            <a:off x="24013" y="2362201"/>
            <a:ext cx="9119987" cy="2819922"/>
          </a:xfrm>
          <a:prstGeom prst="rect">
            <a:avLst/>
          </a:prstGeom>
        </p:spPr>
      </p:pic>
      <p:sp>
        <p:nvSpPr>
          <p:cNvPr id="3" name="Slide Number Placeholder 2"/>
          <p:cNvSpPr>
            <a:spLocks noGrp="1"/>
          </p:cNvSpPr>
          <p:nvPr>
            <p:ph type="sldNum" sz="quarter" idx="11"/>
          </p:nvPr>
        </p:nvSpPr>
        <p:spPr/>
        <p:txBody>
          <a:bodyPr/>
          <a:lstStyle/>
          <a:p>
            <a:fld id="{211DD708-9C6C-BC4A-8ACC-1131D652BA95}" type="slidenum">
              <a:rPr lang="en-US" smtClean="0"/>
              <a:pPr/>
              <a:t>12</a:t>
            </a:fld>
            <a:endParaRPr lang="en-US"/>
          </a:p>
        </p:txBody>
      </p:sp>
    </p:spTree>
    <p:extLst>
      <p:ext uri="{BB962C8B-B14F-4D97-AF65-F5344CB8AC3E}">
        <p14:creationId xmlns:p14="http://schemas.microsoft.com/office/powerpoint/2010/main" val="137037291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0C4AF5B0-A05E-724A-87E2-3CBAB181D8A1}" type="slidenum">
              <a:rPr lang="en-US" smtClean="0"/>
              <a:pPr/>
              <a:t>13</a:t>
            </a:fld>
            <a:endParaRPr lang="en-US"/>
          </a:p>
        </p:txBody>
      </p:sp>
      <p:pic>
        <p:nvPicPr>
          <p:cNvPr id="3" name="Picture 2"/>
          <p:cNvPicPr>
            <a:picLocks noChangeAspect="1"/>
          </p:cNvPicPr>
          <p:nvPr/>
        </p:nvPicPr>
        <p:blipFill>
          <a:blip r:embed="rId3"/>
          <a:stretch>
            <a:fillRect/>
          </a:stretch>
        </p:blipFill>
        <p:spPr>
          <a:xfrm>
            <a:off x="876300" y="0"/>
            <a:ext cx="7388453" cy="6858000"/>
          </a:xfrm>
          <a:prstGeom prst="rect">
            <a:avLst/>
          </a:prstGeom>
        </p:spPr>
      </p:pic>
    </p:spTree>
    <p:extLst>
      <p:ext uri="{BB962C8B-B14F-4D97-AF65-F5344CB8AC3E}">
        <p14:creationId xmlns:p14="http://schemas.microsoft.com/office/powerpoint/2010/main" val="71336532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cs typeface="Courier New" panose="02070309020205020404" pitchFamily="49" charset="0"/>
              </a:rPr>
              <a:t>Which function calls </a:t>
            </a:r>
            <a:r>
              <a:rPr lang="en-US" dirty="0" err="1" smtClean="0">
                <a:latin typeface="Courier New" panose="02070309020205020404" pitchFamily="49" charset="0"/>
                <a:cs typeface="Courier New" panose="02070309020205020404" pitchFamily="49" charset="0"/>
              </a:rPr>
              <a:t>mips_syscall</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3" name="Slide Number Placeholder 2"/>
          <p:cNvSpPr>
            <a:spLocks noGrp="1"/>
          </p:cNvSpPr>
          <p:nvPr>
            <p:ph type="sldNum" sz="quarter" idx="11"/>
          </p:nvPr>
        </p:nvSpPr>
        <p:spPr/>
        <p:txBody>
          <a:bodyPr/>
          <a:lstStyle/>
          <a:p>
            <a:fld id="{F2AB741D-3059-9749-806A-40E1FE40CF46}" type="slidenum">
              <a:rPr lang="en-US" smtClean="0"/>
              <a:pPr/>
              <a:t>14</a:t>
            </a:fld>
            <a:endParaRPr lang="en-US"/>
          </a:p>
        </p:txBody>
      </p:sp>
      <p:sp>
        <p:nvSpPr>
          <p:cNvPr id="11" name="Rectangle 10"/>
          <p:cNvSpPr>
            <a:spLocks noChangeArrowheads="1"/>
          </p:cNvSpPr>
          <p:nvPr/>
        </p:nvSpPr>
        <p:spPr bwMode="auto">
          <a:xfrm>
            <a:off x="1676400" y="5004759"/>
            <a:ext cx="6019800" cy="523862"/>
          </a:xfrm>
          <a:prstGeom prst="rect">
            <a:avLst/>
          </a:prstGeom>
          <a:solidFill>
            <a:srgbClr val="FFFF99"/>
          </a:solidFill>
          <a:ln w="38100" cmpd="dbl">
            <a:solidFill>
              <a:srgbClr val="FF0000"/>
            </a:solidFill>
            <a:miter lim="800000"/>
            <a:headEnd/>
            <a:tailEnd/>
          </a:ln>
        </p:spPr>
        <p:txBody>
          <a:bodyPr wrap="square" lIns="92075" tIns="46038" rIns="92075" bIns="46038" anchor="ctr">
            <a:spAutoFit/>
          </a:bodyPr>
          <a:lstStyle/>
          <a:p>
            <a:pPr algn="ctr"/>
            <a:r>
              <a:rPr lang="en-US" sz="2800" dirty="0" err="1">
                <a:latin typeface="Courier New" panose="02070309020205020404" pitchFamily="49" charset="0"/>
                <a:cs typeface="Courier New" panose="02070309020205020404" pitchFamily="49" charset="0"/>
              </a:rPr>
              <a:t>m</a:t>
            </a:r>
            <a:r>
              <a:rPr lang="en-US" sz="2800" dirty="0" err="1" smtClean="0">
                <a:latin typeface="Courier New" panose="02070309020205020404" pitchFamily="49" charset="0"/>
                <a:cs typeface="Courier New" panose="02070309020205020404" pitchFamily="49" charset="0"/>
              </a:rPr>
              <a:t>ips_syscall</a:t>
            </a:r>
            <a:r>
              <a:rPr lang="en-US" sz="2800" dirty="0" smtClean="0">
                <a:latin typeface="Courier New" panose="02070309020205020404" pitchFamily="49" charset="0"/>
                <a:cs typeface="Courier New" panose="02070309020205020404" pitchFamily="49" charset="0"/>
              </a:rPr>
              <a:t>()</a:t>
            </a:r>
            <a:endParaRPr lang="en-US" sz="2800" dirty="0">
              <a:solidFill>
                <a:srgbClr val="000681"/>
              </a:solidFill>
              <a:latin typeface="Courier New" panose="02070309020205020404" pitchFamily="49" charset="0"/>
              <a:cs typeface="Courier New" panose="02070309020205020404" pitchFamily="49" charset="0"/>
            </a:endParaRPr>
          </a:p>
        </p:txBody>
      </p:sp>
      <p:grpSp>
        <p:nvGrpSpPr>
          <p:cNvPr id="8" name="Group 7"/>
          <p:cNvGrpSpPr/>
          <p:nvPr/>
        </p:nvGrpSpPr>
        <p:grpSpPr>
          <a:xfrm>
            <a:off x="1676400" y="3480759"/>
            <a:ext cx="5867400" cy="1455515"/>
            <a:chOff x="1676400" y="3480759"/>
            <a:chExt cx="5867400" cy="1455515"/>
          </a:xfrm>
        </p:grpSpPr>
        <p:sp>
          <p:nvSpPr>
            <p:cNvPr id="12" name="Down Arrow 11"/>
            <p:cNvSpPr/>
            <p:nvPr/>
          </p:nvSpPr>
          <p:spPr>
            <a:xfrm>
              <a:off x="4284453" y="4043114"/>
              <a:ext cx="457200" cy="893160"/>
            </a:xfrm>
            <a:prstGeom prst="downArrow">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a:spLocks noChangeArrowheads="1"/>
            </p:cNvSpPr>
            <p:nvPr/>
          </p:nvSpPr>
          <p:spPr bwMode="auto">
            <a:xfrm>
              <a:off x="1676400" y="3480759"/>
              <a:ext cx="5867400" cy="523862"/>
            </a:xfrm>
            <a:prstGeom prst="rect">
              <a:avLst/>
            </a:prstGeom>
            <a:solidFill>
              <a:srgbClr val="FFFF99"/>
            </a:solidFill>
            <a:ln w="38100" cmpd="dbl">
              <a:solidFill>
                <a:srgbClr val="FF0000"/>
              </a:solidFill>
              <a:miter lim="800000"/>
              <a:headEnd/>
              <a:tailEnd/>
            </a:ln>
          </p:spPr>
          <p:txBody>
            <a:bodyPr wrap="square" lIns="92075" tIns="46038" rIns="92075" bIns="46038" anchor="ctr">
              <a:spAutoFit/>
            </a:bodyPr>
            <a:lstStyle/>
            <a:p>
              <a:pPr algn="ctr"/>
              <a:r>
                <a:rPr lang="en-US" sz="2800" dirty="0" err="1">
                  <a:latin typeface="Courier New" panose="02070309020205020404" pitchFamily="49" charset="0"/>
                  <a:cs typeface="Courier New" panose="02070309020205020404" pitchFamily="49" charset="0"/>
                </a:rPr>
                <a:t>m</a:t>
              </a:r>
              <a:r>
                <a:rPr lang="en-US" sz="2800" dirty="0" err="1" smtClean="0">
                  <a:latin typeface="Courier New" panose="02070309020205020404" pitchFamily="49" charset="0"/>
                  <a:cs typeface="Courier New" panose="02070309020205020404" pitchFamily="49" charset="0"/>
                </a:rPr>
                <a:t>ips_trap</a:t>
              </a:r>
              <a:r>
                <a:rPr lang="en-US" sz="2800" dirty="0" smtClean="0">
                  <a:latin typeface="Courier New" panose="02070309020205020404" pitchFamily="49" charset="0"/>
                  <a:cs typeface="Courier New" panose="02070309020205020404" pitchFamily="49" charset="0"/>
                </a:rPr>
                <a:t>()</a:t>
              </a:r>
              <a:endParaRPr lang="en-US" sz="2800" dirty="0">
                <a:solidFill>
                  <a:srgbClr val="000681"/>
                </a:solidFill>
                <a:latin typeface="Courier New" panose="02070309020205020404" pitchFamily="49" charset="0"/>
                <a:cs typeface="Courier New" panose="02070309020205020404" pitchFamily="49" charset="0"/>
              </a:endParaRPr>
            </a:p>
          </p:txBody>
        </p:sp>
      </p:grpSp>
      <p:grpSp>
        <p:nvGrpSpPr>
          <p:cNvPr id="10" name="Group 9"/>
          <p:cNvGrpSpPr/>
          <p:nvPr/>
        </p:nvGrpSpPr>
        <p:grpSpPr>
          <a:xfrm>
            <a:off x="2133600" y="2028111"/>
            <a:ext cx="4724400" cy="1435395"/>
            <a:chOff x="2133600" y="2028111"/>
            <a:chExt cx="4724400" cy="1435395"/>
          </a:xfrm>
        </p:grpSpPr>
        <p:sp>
          <p:nvSpPr>
            <p:cNvPr id="6" name="Rectangle 5"/>
            <p:cNvSpPr>
              <a:spLocks noChangeArrowheads="1"/>
            </p:cNvSpPr>
            <p:nvPr/>
          </p:nvSpPr>
          <p:spPr bwMode="auto">
            <a:xfrm>
              <a:off x="2133600" y="2028111"/>
              <a:ext cx="4724400" cy="523862"/>
            </a:xfrm>
            <a:prstGeom prst="rect">
              <a:avLst/>
            </a:prstGeom>
            <a:solidFill>
              <a:srgbClr val="FFFF99"/>
            </a:solidFill>
            <a:ln w="38100" cmpd="dbl">
              <a:solidFill>
                <a:srgbClr val="FF0000"/>
              </a:solidFill>
              <a:miter lim="800000"/>
              <a:headEnd/>
              <a:tailEnd/>
            </a:ln>
          </p:spPr>
          <p:txBody>
            <a:bodyPr wrap="square" lIns="92075" tIns="46038" rIns="92075" bIns="46038" anchor="ctr">
              <a:spAutoFit/>
            </a:bodyPr>
            <a:lstStyle/>
            <a:p>
              <a:pPr algn="ctr"/>
              <a:r>
                <a:rPr lang="en-US" sz="2800" dirty="0" err="1" smtClean="0">
                  <a:latin typeface="Courier New"/>
                  <a:cs typeface="Courier New"/>
                </a:rPr>
                <a:t>exception.S</a:t>
              </a:r>
              <a:endParaRPr lang="en-US" sz="2800" dirty="0">
                <a:solidFill>
                  <a:srgbClr val="000681"/>
                </a:solidFill>
                <a:latin typeface="Calibri"/>
                <a:cs typeface="Calibri"/>
              </a:endParaRPr>
            </a:p>
          </p:txBody>
        </p:sp>
        <p:sp>
          <p:nvSpPr>
            <p:cNvPr id="15" name="Down Arrow 14"/>
            <p:cNvSpPr/>
            <p:nvPr/>
          </p:nvSpPr>
          <p:spPr>
            <a:xfrm>
              <a:off x="4267200" y="2570346"/>
              <a:ext cx="457200" cy="893160"/>
            </a:xfrm>
            <a:prstGeom prst="downArrow">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TextBox 6"/>
          <p:cNvSpPr txBox="1"/>
          <p:nvPr/>
        </p:nvSpPr>
        <p:spPr>
          <a:xfrm>
            <a:off x="1731753" y="5973417"/>
            <a:ext cx="5562600" cy="830997"/>
          </a:xfrm>
          <a:prstGeom prst="rect">
            <a:avLst/>
          </a:prstGeom>
          <a:noFill/>
        </p:spPr>
        <p:txBody>
          <a:bodyPr wrap="square" rtlCol="0">
            <a:spAutoFit/>
          </a:bodyPr>
          <a:lstStyle/>
          <a:p>
            <a:r>
              <a:rPr lang="en-US" dirty="0" smtClean="0">
                <a:latin typeface="Courier New" panose="02070309020205020404" pitchFamily="49" charset="0"/>
                <a:cs typeface="Courier New" panose="02070309020205020404" pitchFamily="49" charset="0"/>
              </a:rPr>
              <a:t>See cs161/kern/arch/</a:t>
            </a:r>
            <a:r>
              <a:rPr lang="en-US" dirty="0" err="1" smtClean="0">
                <a:latin typeface="Courier New" panose="02070309020205020404" pitchFamily="49" charset="0"/>
                <a:cs typeface="Courier New" panose="02070309020205020404" pitchFamily="49" charset="0"/>
              </a:rPr>
              <a:t>mips</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mips</a:t>
            </a:r>
            <a:endParaRPr lang="en-US" dirty="0">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4327834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33400"/>
          </a:xfrm>
        </p:spPr>
        <p:txBody>
          <a:bodyPr/>
          <a:lstStyle/>
          <a:p>
            <a:r>
              <a:rPr lang="en-US" sz="3600" dirty="0" err="1" smtClean="0">
                <a:latin typeface="Courier New" panose="02070309020205020404" pitchFamily="49" charset="0"/>
                <a:cs typeface="Courier New" panose="02070309020205020404" pitchFamily="49" charset="0"/>
              </a:rPr>
              <a:t>exception.S</a:t>
            </a:r>
            <a:endParaRPr lang="en-US" sz="3600" dirty="0">
              <a:latin typeface="Courier New" panose="02070309020205020404" pitchFamily="49" charset="0"/>
              <a:cs typeface="Courier New" panose="02070309020205020404" pitchFamily="49" charset="0"/>
            </a:endParaRPr>
          </a:p>
        </p:txBody>
      </p:sp>
      <p:sp>
        <p:nvSpPr>
          <p:cNvPr id="3" name="Slide Number Placeholder 2"/>
          <p:cNvSpPr>
            <a:spLocks noGrp="1"/>
          </p:cNvSpPr>
          <p:nvPr>
            <p:ph type="sldNum" sz="quarter" idx="11"/>
          </p:nvPr>
        </p:nvSpPr>
        <p:spPr/>
        <p:txBody>
          <a:bodyPr/>
          <a:lstStyle/>
          <a:p>
            <a:fld id="{F2AB741D-3059-9749-806A-40E1FE40CF46}" type="slidenum">
              <a:rPr lang="en-US" smtClean="0"/>
              <a:pPr/>
              <a:t>15</a:t>
            </a:fld>
            <a:endParaRPr lang="en-US"/>
          </a:p>
        </p:txBody>
      </p:sp>
      <p:pic>
        <p:nvPicPr>
          <p:cNvPr id="4099"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457953" y="621190"/>
            <a:ext cx="5628647" cy="42556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5035764"/>
            <a:ext cx="5657406" cy="1822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456209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86800" cy="533400"/>
          </a:xfrm>
        </p:spPr>
        <p:txBody>
          <a:bodyPr/>
          <a:lstStyle/>
          <a:p>
            <a:r>
              <a:rPr lang="en-US" sz="3600" dirty="0" err="1">
                <a:latin typeface="Courier New" panose="02070309020205020404" pitchFamily="49" charset="0"/>
                <a:cs typeface="Courier New" panose="02070309020205020404" pitchFamily="49" charset="0"/>
              </a:rPr>
              <a:t>m</a:t>
            </a:r>
            <a:r>
              <a:rPr lang="en-US" sz="3600" dirty="0" err="1" smtClean="0">
                <a:latin typeface="Courier New" panose="02070309020205020404" pitchFamily="49" charset="0"/>
                <a:cs typeface="Courier New" panose="02070309020205020404" pitchFamily="49" charset="0"/>
              </a:rPr>
              <a:t>ips_trap</a:t>
            </a:r>
            <a:r>
              <a:rPr lang="en-US" sz="3600" dirty="0" smtClean="0">
                <a:latin typeface="Courier New" panose="02070309020205020404" pitchFamily="49" charset="0"/>
                <a:cs typeface="Courier New" panose="02070309020205020404" pitchFamily="49" charset="0"/>
              </a:rPr>
              <a:t>() </a:t>
            </a:r>
            <a:r>
              <a:rPr lang="en-US" sz="3600" dirty="0" smtClean="0">
                <a:latin typeface="Calibri" panose="020F0502020204030204" pitchFamily="34" charset="0"/>
                <a:cs typeface="Courier New" panose="02070309020205020404" pitchFamily="49" charset="0"/>
              </a:rPr>
              <a:t>calls</a:t>
            </a:r>
            <a:r>
              <a:rPr lang="en-US" sz="3600" dirty="0" smtClean="0">
                <a:latin typeface="Courier New" panose="02070309020205020404" pitchFamily="49" charset="0"/>
                <a:cs typeface="Courier New" panose="02070309020205020404" pitchFamily="49" charset="0"/>
              </a:rPr>
              <a:t> </a:t>
            </a:r>
            <a:r>
              <a:rPr lang="en-US" sz="3600" dirty="0" err="1" smtClean="0">
                <a:latin typeface="Courier New" panose="02070309020205020404" pitchFamily="49" charset="0"/>
                <a:cs typeface="Courier New" panose="02070309020205020404" pitchFamily="49" charset="0"/>
              </a:rPr>
              <a:t>mips_syscall</a:t>
            </a:r>
            <a:r>
              <a:rPr lang="en-US" sz="3600" dirty="0" smtClean="0">
                <a:latin typeface="Courier New" panose="02070309020205020404" pitchFamily="49" charset="0"/>
                <a:cs typeface="Courier New" panose="02070309020205020404" pitchFamily="49" charset="0"/>
              </a:rPr>
              <a:t>()</a:t>
            </a:r>
            <a:endParaRPr lang="en-US" sz="3600" dirty="0">
              <a:latin typeface="Courier New" panose="02070309020205020404" pitchFamily="49" charset="0"/>
              <a:cs typeface="Courier New" panose="02070309020205020404" pitchFamily="49" charset="0"/>
            </a:endParaRPr>
          </a:p>
        </p:txBody>
      </p:sp>
      <p:sp>
        <p:nvSpPr>
          <p:cNvPr id="3" name="Slide Number Placeholder 2"/>
          <p:cNvSpPr>
            <a:spLocks noGrp="1"/>
          </p:cNvSpPr>
          <p:nvPr>
            <p:ph type="sldNum" sz="quarter" idx="11"/>
          </p:nvPr>
        </p:nvSpPr>
        <p:spPr/>
        <p:txBody>
          <a:bodyPr/>
          <a:lstStyle/>
          <a:p>
            <a:fld id="{F2AB741D-3059-9749-806A-40E1FE40CF46}" type="slidenum">
              <a:rPr lang="en-US" smtClean="0"/>
              <a:pPr/>
              <a:t>16</a:t>
            </a:fld>
            <a:endParaRPr lang="en-US"/>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835325"/>
            <a:ext cx="8345557"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875" y="3200400"/>
            <a:ext cx="8401890"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45920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01762"/>
          </a:xfrm>
        </p:spPr>
        <p:txBody>
          <a:bodyPr/>
          <a:lstStyle/>
          <a:p>
            <a:r>
              <a:rPr lang="en-US" dirty="0" err="1">
                <a:latin typeface="Courier New" panose="02070309020205020404" pitchFamily="49" charset="0"/>
                <a:cs typeface="Courier New" panose="02070309020205020404" pitchFamily="49" charset="0"/>
              </a:rPr>
              <a:t>s</a:t>
            </a:r>
            <a:r>
              <a:rPr lang="en-US" dirty="0" err="1" smtClean="0">
                <a:latin typeface="Courier New" panose="02070309020205020404" pitchFamily="49" charset="0"/>
                <a:cs typeface="Courier New" panose="02070309020205020404" pitchFamily="49" charset="0"/>
              </a:rPr>
              <a:t>yscalls-mips.s</a:t>
            </a:r>
            <a:r>
              <a:rPr lang="en-US" dirty="0" smtClean="0"/>
              <a:t> in </a:t>
            </a:r>
            <a:r>
              <a:rPr lang="en-US" dirty="0" smtClean="0">
                <a:latin typeface="Courier New" panose="02070309020205020404" pitchFamily="49" charset="0"/>
                <a:cs typeface="Courier New" panose="02070309020205020404" pitchFamily="49" charset="0"/>
              </a:rPr>
              <a:t>cs161/</a:t>
            </a:r>
            <a:r>
              <a:rPr lang="en-US" dirty="0" err="1" smtClean="0">
                <a:latin typeface="Courier New" panose="02070309020205020404" pitchFamily="49" charset="0"/>
                <a:cs typeface="Courier New" panose="02070309020205020404" pitchFamily="49" charset="0"/>
              </a:rPr>
              <a:t>src</a:t>
            </a:r>
            <a:r>
              <a:rPr lang="en-US" dirty="0" smtClean="0">
                <a:latin typeface="Courier New" panose="02070309020205020404" pitchFamily="49" charset="0"/>
                <a:cs typeface="Courier New" panose="02070309020205020404" pitchFamily="49" charset="0"/>
              </a:rPr>
              <a:t>/lib/</a:t>
            </a:r>
            <a:r>
              <a:rPr lang="en-US" dirty="0" err="1" smtClean="0">
                <a:latin typeface="Courier New" panose="02070309020205020404" pitchFamily="49" charset="0"/>
                <a:cs typeface="Courier New" panose="02070309020205020404" pitchFamily="49" charset="0"/>
              </a:rPr>
              <a:t>libc</a:t>
            </a:r>
            <a:endParaRPr lang="en-US" dirty="0">
              <a:latin typeface="Courier New" panose="02070309020205020404" pitchFamily="49" charset="0"/>
              <a:cs typeface="Courier New" panose="02070309020205020404" pitchFamily="49" charset="0"/>
            </a:endParaRPr>
          </a:p>
        </p:txBody>
      </p:sp>
      <p:sp>
        <p:nvSpPr>
          <p:cNvPr id="3" name="Slide Number Placeholder 2"/>
          <p:cNvSpPr>
            <a:spLocks noGrp="1"/>
          </p:cNvSpPr>
          <p:nvPr>
            <p:ph type="sldNum" sz="quarter" idx="11"/>
          </p:nvPr>
        </p:nvSpPr>
        <p:spPr/>
        <p:txBody>
          <a:bodyPr/>
          <a:lstStyle/>
          <a:p>
            <a:fld id="{F2AB741D-3059-9749-806A-40E1FE40CF46}" type="slidenum">
              <a:rPr lang="en-US" smtClean="0"/>
              <a:pPr/>
              <a:t>17</a:t>
            </a:fld>
            <a:endParaRPr lang="en-US"/>
          </a:p>
        </p:txBody>
      </p:sp>
      <p:sp>
        <p:nvSpPr>
          <p:cNvPr id="5" name="Rectangle 3"/>
          <p:cNvSpPr txBox="1">
            <a:spLocks/>
          </p:cNvSpPr>
          <p:nvPr/>
        </p:nvSpPr>
        <p:spPr bwMode="auto">
          <a:xfrm>
            <a:off x="457200" y="1752600"/>
            <a:ext cx="8229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r>
              <a:rPr lang="en-US" kern="0" dirty="0" smtClean="0">
                <a:latin typeface="Calibri"/>
                <a:cs typeface="Calibri"/>
              </a:rPr>
              <a:t>Machine-dependent </a:t>
            </a:r>
            <a:r>
              <a:rPr lang="en-US" kern="0" dirty="0">
                <a:latin typeface="Calibri"/>
                <a:cs typeface="Calibri"/>
              </a:rPr>
              <a:t>code </a:t>
            </a:r>
            <a:endParaRPr lang="en-US" kern="0" dirty="0" smtClean="0">
              <a:latin typeface="Calibri"/>
              <a:cs typeface="Calibri"/>
            </a:endParaRPr>
          </a:p>
          <a:p>
            <a:endParaRPr lang="en-US" kern="0" dirty="0" smtClean="0">
              <a:latin typeface="Calibri"/>
              <a:cs typeface="Calibri"/>
            </a:endParaRPr>
          </a:p>
          <a:p>
            <a:r>
              <a:rPr lang="en-US" kern="0" dirty="0" smtClean="0">
                <a:latin typeface="Calibri"/>
                <a:cs typeface="Calibri"/>
              </a:rPr>
              <a:t>To implement </a:t>
            </a:r>
            <a:r>
              <a:rPr lang="en-US" kern="0" dirty="0">
                <a:latin typeface="Calibri"/>
                <a:cs typeface="Calibri"/>
              </a:rPr>
              <a:t>the user-level side of MIPS system calls</a:t>
            </a:r>
            <a:r>
              <a:rPr lang="en-US" kern="0" dirty="0" smtClean="0">
                <a:latin typeface="Calibri"/>
                <a:cs typeface="Calibri"/>
              </a:rPr>
              <a:t>.</a:t>
            </a:r>
          </a:p>
          <a:p>
            <a:endParaRPr lang="en-US" kern="0" dirty="0">
              <a:latin typeface="Calibri"/>
              <a:cs typeface="Courier New"/>
            </a:endParaRPr>
          </a:p>
          <a:p>
            <a:r>
              <a:rPr lang="en-US" kern="0" dirty="0" smtClean="0">
                <a:latin typeface="Calibri" panose="020F0502020204030204" pitchFamily="34" charset="0"/>
                <a:cs typeface="Courier New"/>
              </a:rPr>
              <a:t>It is </a:t>
            </a:r>
            <a:r>
              <a:rPr lang="en-US" kern="0" dirty="0">
                <a:latin typeface="Calibri" panose="020F0502020204030204" pitchFamily="34" charset="0"/>
                <a:cs typeface="Courier New"/>
              </a:rPr>
              <a:t>copied to </a:t>
            </a:r>
            <a:r>
              <a:rPr lang="en-US" kern="0" dirty="0" err="1">
                <a:solidFill>
                  <a:srgbClr val="FF0000"/>
                </a:solidFill>
                <a:latin typeface="Calibri" panose="020F0502020204030204" pitchFamily="34" charset="0"/>
                <a:cs typeface="Courier New"/>
              </a:rPr>
              <a:t>syscalls.S</a:t>
            </a:r>
            <a:r>
              <a:rPr lang="en-US" kern="0" dirty="0">
                <a:latin typeface="Calibri" panose="020F0502020204030204" pitchFamily="34" charset="0"/>
                <a:cs typeface="Courier New"/>
              </a:rPr>
              <a:t>, and then the actual </a:t>
            </a:r>
            <a:r>
              <a:rPr lang="en-US" kern="0" dirty="0" err="1">
                <a:latin typeface="Calibri" panose="020F0502020204030204" pitchFamily="34" charset="0"/>
                <a:cs typeface="Courier New"/>
              </a:rPr>
              <a:t>syscalls</a:t>
            </a:r>
            <a:r>
              <a:rPr lang="en-US" kern="0" dirty="0">
                <a:latin typeface="Calibri" panose="020F0502020204030204" pitchFamily="34" charset="0"/>
                <a:cs typeface="Courier New"/>
              </a:rPr>
              <a:t> </a:t>
            </a:r>
            <a:r>
              <a:rPr lang="en-US" kern="0" dirty="0" smtClean="0">
                <a:latin typeface="Calibri" panose="020F0502020204030204" pitchFamily="34" charset="0"/>
                <a:cs typeface="Courier New"/>
              </a:rPr>
              <a:t>are appended </a:t>
            </a:r>
            <a:r>
              <a:rPr lang="en-US" kern="0" dirty="0">
                <a:latin typeface="Calibri" panose="020F0502020204030204" pitchFamily="34" charset="0"/>
                <a:cs typeface="Courier New"/>
              </a:rPr>
              <a:t>as lines of the form</a:t>
            </a:r>
          </a:p>
          <a:p>
            <a:pPr marL="400050" lvl="1" indent="0">
              <a:buNone/>
            </a:pPr>
            <a:r>
              <a:rPr lang="en-US" kern="0" dirty="0" smtClean="0">
                <a:latin typeface="Calibri" panose="020F0502020204030204" pitchFamily="34" charset="0"/>
                <a:cs typeface="Courier New"/>
              </a:rPr>
              <a:t>		SYSCALL(symbol</a:t>
            </a:r>
            <a:r>
              <a:rPr lang="en-US" kern="0" dirty="0">
                <a:latin typeface="Calibri" panose="020F0502020204030204" pitchFamily="34" charset="0"/>
                <a:cs typeface="Courier New"/>
              </a:rPr>
              <a:t>, number)</a:t>
            </a:r>
          </a:p>
          <a:p>
            <a:endParaRPr lang="en-US" kern="0" dirty="0" smtClean="0">
              <a:latin typeface="Calibri" panose="020F0502020204030204" pitchFamily="34" charset="0"/>
              <a:cs typeface="Courier New"/>
            </a:endParaRPr>
          </a:p>
        </p:txBody>
      </p:sp>
    </p:spTree>
    <p:extLst>
      <p:ext uri="{BB962C8B-B14F-4D97-AF65-F5344CB8AC3E}">
        <p14:creationId xmlns:p14="http://schemas.microsoft.com/office/powerpoint/2010/main" val="99077781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01762"/>
          </a:xfrm>
        </p:spPr>
        <p:txBody>
          <a:bodyPr/>
          <a:lstStyle/>
          <a:p>
            <a:r>
              <a:rPr lang="en-US" dirty="0" err="1">
                <a:latin typeface="Courier New" panose="02070309020205020404" pitchFamily="49" charset="0"/>
                <a:cs typeface="Courier New" panose="02070309020205020404" pitchFamily="49" charset="0"/>
              </a:rPr>
              <a:t>s</a:t>
            </a:r>
            <a:r>
              <a:rPr lang="en-US" dirty="0" err="1" smtClean="0">
                <a:latin typeface="Courier New" panose="02070309020205020404" pitchFamily="49" charset="0"/>
                <a:cs typeface="Courier New" panose="02070309020205020404" pitchFamily="49" charset="0"/>
              </a:rPr>
              <a:t>yscalls-mips.s</a:t>
            </a:r>
            <a:r>
              <a:rPr lang="en-US" dirty="0" smtClean="0"/>
              <a:t> in </a:t>
            </a:r>
            <a:r>
              <a:rPr lang="en-US" dirty="0" smtClean="0">
                <a:latin typeface="Courier New" panose="02070309020205020404" pitchFamily="49" charset="0"/>
                <a:cs typeface="Courier New" panose="02070309020205020404" pitchFamily="49" charset="0"/>
              </a:rPr>
              <a:t>cs161/</a:t>
            </a:r>
            <a:r>
              <a:rPr lang="en-US" dirty="0" err="1" smtClean="0">
                <a:latin typeface="Courier New" panose="02070309020205020404" pitchFamily="49" charset="0"/>
                <a:cs typeface="Courier New" panose="02070309020205020404" pitchFamily="49" charset="0"/>
              </a:rPr>
              <a:t>src</a:t>
            </a:r>
            <a:r>
              <a:rPr lang="en-US" dirty="0" smtClean="0">
                <a:latin typeface="Courier New" panose="02070309020205020404" pitchFamily="49" charset="0"/>
                <a:cs typeface="Courier New" panose="02070309020205020404" pitchFamily="49" charset="0"/>
              </a:rPr>
              <a:t>/lib/</a:t>
            </a:r>
            <a:r>
              <a:rPr lang="en-US" dirty="0" err="1" smtClean="0">
                <a:latin typeface="Courier New" panose="02070309020205020404" pitchFamily="49" charset="0"/>
                <a:cs typeface="Courier New" panose="02070309020205020404" pitchFamily="49" charset="0"/>
              </a:rPr>
              <a:t>libc</a:t>
            </a:r>
            <a:endParaRPr lang="en-US" dirty="0">
              <a:latin typeface="Courier New" panose="02070309020205020404" pitchFamily="49" charset="0"/>
              <a:cs typeface="Courier New" panose="02070309020205020404" pitchFamily="49" charset="0"/>
            </a:endParaRPr>
          </a:p>
        </p:txBody>
      </p:sp>
      <p:sp>
        <p:nvSpPr>
          <p:cNvPr id="3" name="Slide Number Placeholder 2"/>
          <p:cNvSpPr>
            <a:spLocks noGrp="1"/>
          </p:cNvSpPr>
          <p:nvPr>
            <p:ph type="sldNum" sz="quarter" idx="11"/>
          </p:nvPr>
        </p:nvSpPr>
        <p:spPr/>
        <p:txBody>
          <a:bodyPr/>
          <a:lstStyle/>
          <a:p>
            <a:fld id="{F2AB741D-3059-9749-806A-40E1FE40CF46}" type="slidenum">
              <a:rPr lang="en-US" smtClean="0"/>
              <a:pPr/>
              <a:t>18</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471" y="1828800"/>
            <a:ext cx="8863129"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035274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01762"/>
          </a:xfrm>
        </p:spPr>
        <p:txBody>
          <a:bodyPr/>
          <a:lstStyle/>
          <a:p>
            <a:r>
              <a:rPr lang="en-US" dirty="0" err="1">
                <a:latin typeface="Courier New" panose="02070309020205020404" pitchFamily="49" charset="0"/>
                <a:cs typeface="Courier New" panose="02070309020205020404" pitchFamily="49" charset="0"/>
              </a:rPr>
              <a:t>s</a:t>
            </a:r>
            <a:r>
              <a:rPr lang="en-US" dirty="0" err="1" smtClean="0">
                <a:latin typeface="Courier New" panose="02070309020205020404" pitchFamily="49" charset="0"/>
                <a:cs typeface="Courier New" panose="02070309020205020404" pitchFamily="49" charset="0"/>
              </a:rPr>
              <a:t>yscalls-mips.s</a:t>
            </a:r>
            <a:r>
              <a:rPr lang="en-US" dirty="0" smtClean="0"/>
              <a:t> in </a:t>
            </a:r>
            <a:r>
              <a:rPr lang="en-US" dirty="0" smtClean="0">
                <a:latin typeface="Courier New" panose="02070309020205020404" pitchFamily="49" charset="0"/>
                <a:cs typeface="Courier New" panose="02070309020205020404" pitchFamily="49" charset="0"/>
              </a:rPr>
              <a:t>cs161/</a:t>
            </a:r>
            <a:r>
              <a:rPr lang="en-US" dirty="0" err="1" smtClean="0">
                <a:latin typeface="Courier New" panose="02070309020205020404" pitchFamily="49" charset="0"/>
                <a:cs typeface="Courier New" panose="02070309020205020404" pitchFamily="49" charset="0"/>
              </a:rPr>
              <a:t>src</a:t>
            </a:r>
            <a:r>
              <a:rPr lang="en-US" dirty="0" smtClean="0">
                <a:latin typeface="Courier New" panose="02070309020205020404" pitchFamily="49" charset="0"/>
                <a:cs typeface="Courier New" panose="02070309020205020404" pitchFamily="49" charset="0"/>
              </a:rPr>
              <a:t>/lib/</a:t>
            </a:r>
            <a:r>
              <a:rPr lang="en-US" dirty="0" err="1" smtClean="0">
                <a:latin typeface="Courier New" panose="02070309020205020404" pitchFamily="49" charset="0"/>
                <a:cs typeface="Courier New" panose="02070309020205020404" pitchFamily="49" charset="0"/>
              </a:rPr>
              <a:t>libc</a:t>
            </a:r>
            <a:r>
              <a:rPr lang="en-US" dirty="0" smtClean="0">
                <a:latin typeface="Courier New" panose="02070309020205020404" pitchFamily="49" charset="0"/>
                <a:cs typeface="Courier New" panose="02070309020205020404" pitchFamily="49" charset="0"/>
              </a:rPr>
              <a:t> </a:t>
            </a:r>
            <a:r>
              <a:rPr lang="en-US" dirty="0" smtClean="0">
                <a:latin typeface="Calibri" panose="020F0502020204030204" pitchFamily="34" charset="0"/>
                <a:cs typeface="Courier New" panose="02070309020205020404" pitchFamily="49" charset="0"/>
              </a:rPr>
              <a:t>(cont.)</a:t>
            </a:r>
            <a:endParaRPr lang="en-US" dirty="0">
              <a:latin typeface="Calibri" panose="020F0502020204030204" pitchFamily="34" charset="0"/>
              <a:cs typeface="Courier New" panose="02070309020205020404" pitchFamily="49" charset="0"/>
            </a:endParaRPr>
          </a:p>
        </p:txBody>
      </p:sp>
      <p:sp>
        <p:nvSpPr>
          <p:cNvPr id="3" name="Slide Number Placeholder 2"/>
          <p:cNvSpPr>
            <a:spLocks noGrp="1"/>
          </p:cNvSpPr>
          <p:nvPr>
            <p:ph type="sldNum" sz="quarter" idx="11"/>
          </p:nvPr>
        </p:nvSpPr>
        <p:spPr/>
        <p:txBody>
          <a:bodyPr/>
          <a:lstStyle/>
          <a:p>
            <a:fld id="{F2AB741D-3059-9749-806A-40E1FE40CF46}" type="slidenum">
              <a:rPr lang="en-US" smtClean="0"/>
              <a:pPr/>
              <a:t>19</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771650"/>
            <a:ext cx="8543323" cy="4552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253348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457200" y="152400"/>
            <a:ext cx="8229600" cy="1143000"/>
          </a:xfrm>
        </p:spPr>
        <p:txBody>
          <a:bodyPr/>
          <a:lstStyle/>
          <a:p>
            <a:pPr eaLnBrk="1" hangingPunct="1"/>
            <a:r>
              <a:rPr lang="en-US" sz="4000" dirty="0" err="1" smtClean="0">
                <a:latin typeface="Calibri" charset="0"/>
                <a:ea typeface="MS PGothic" charset="0"/>
                <a:cs typeface="MS PGothic" charset="0"/>
              </a:rPr>
              <a:t>runprogram.c</a:t>
            </a:r>
            <a:endParaRPr lang="en-US" sz="4000" dirty="0">
              <a:latin typeface="Calibri" charset="0"/>
              <a:ea typeface="MS PGothic" charset="0"/>
              <a:cs typeface="MS PGothic" charset="0"/>
            </a:endParaRPr>
          </a:p>
        </p:txBody>
      </p:sp>
      <p:sp>
        <p:nvSpPr>
          <p:cNvPr id="3075" name="Rectangle 3"/>
          <p:cNvSpPr>
            <a:spLocks noGrp="1"/>
          </p:cNvSpPr>
          <p:nvPr>
            <p:ph type="body" idx="4294967295"/>
          </p:nvPr>
        </p:nvSpPr>
        <p:spPr>
          <a:xfrm>
            <a:off x="457200" y="1219200"/>
            <a:ext cx="8229600" cy="3962399"/>
          </a:xfrm>
        </p:spPr>
        <p:txBody>
          <a:bodyPr/>
          <a:lstStyle/>
          <a:p>
            <a:pPr marL="0" lvl="0" indent="0">
              <a:buNone/>
            </a:pPr>
            <a:r>
              <a:rPr lang="en-US" sz="2400" dirty="0" smtClean="0">
                <a:latin typeface="Courier New"/>
                <a:cs typeface="Courier New"/>
              </a:rPr>
              <a:t>~/cs161/</a:t>
            </a:r>
            <a:r>
              <a:rPr lang="en-US" sz="2400" dirty="0" err="1" smtClean="0">
                <a:latin typeface="Courier New"/>
                <a:cs typeface="Courier New"/>
              </a:rPr>
              <a:t>src</a:t>
            </a:r>
            <a:r>
              <a:rPr lang="en-US" sz="2400" dirty="0" smtClean="0">
                <a:latin typeface="Courier New"/>
                <a:cs typeface="Courier New"/>
              </a:rPr>
              <a:t>/kern/</a:t>
            </a:r>
            <a:r>
              <a:rPr lang="en-US" sz="2400" dirty="0" err="1" smtClean="0">
                <a:latin typeface="Courier New"/>
                <a:cs typeface="Courier New"/>
              </a:rPr>
              <a:t>userprog</a:t>
            </a:r>
            <a:r>
              <a:rPr lang="en-US" sz="2400" dirty="0" smtClean="0">
                <a:latin typeface="Courier New"/>
                <a:cs typeface="Courier New"/>
              </a:rPr>
              <a:t>/</a:t>
            </a:r>
            <a:r>
              <a:rPr lang="en-US" sz="2400" dirty="0" err="1" smtClean="0">
                <a:latin typeface="Courier New"/>
                <a:cs typeface="Courier New"/>
              </a:rPr>
              <a:t>runprogram.c</a:t>
            </a:r>
            <a:endParaRPr lang="en-US" sz="2400" dirty="0">
              <a:latin typeface="Courier New"/>
              <a:cs typeface="Courier New"/>
            </a:endParaRPr>
          </a:p>
          <a:p>
            <a:pPr lvl="0"/>
            <a:endParaRPr lang="en-US" dirty="0" smtClean="0">
              <a:latin typeface="Calibri"/>
              <a:cs typeface="Calibri"/>
            </a:endParaRPr>
          </a:p>
          <a:p>
            <a:pPr lvl="0"/>
            <a:r>
              <a:rPr lang="en-US" dirty="0" smtClean="0">
                <a:latin typeface="Calibri"/>
                <a:cs typeface="Calibri"/>
              </a:rPr>
              <a:t>Function:  </a:t>
            </a:r>
            <a:r>
              <a:rPr lang="en-US" dirty="0" err="1" smtClean="0">
                <a:latin typeface="Courier New"/>
                <a:cs typeface="Courier New"/>
              </a:rPr>
              <a:t>runprogram</a:t>
            </a:r>
            <a:r>
              <a:rPr lang="en-US" dirty="0" smtClean="0">
                <a:latin typeface="Courier New"/>
                <a:cs typeface="Courier New"/>
              </a:rPr>
              <a:t>()</a:t>
            </a:r>
          </a:p>
          <a:p>
            <a:pPr lvl="0"/>
            <a:endParaRPr lang="en-US" dirty="0" smtClean="0">
              <a:latin typeface="Calibri"/>
              <a:cs typeface="Calibri"/>
            </a:endParaRPr>
          </a:p>
          <a:p>
            <a:pPr lvl="0"/>
            <a:r>
              <a:rPr lang="en-US" dirty="0" smtClean="0">
                <a:latin typeface="Calibri"/>
                <a:cs typeface="Calibri"/>
              </a:rPr>
              <a:t>This is sample code for </a:t>
            </a:r>
            <a:r>
              <a:rPr lang="en-US" sz="2400" dirty="0" smtClean="0">
                <a:solidFill>
                  <a:srgbClr val="FF0000"/>
                </a:solidFill>
                <a:latin typeface="Courier New"/>
                <a:cs typeface="Courier New"/>
              </a:rPr>
              <a:t>fork()</a:t>
            </a:r>
            <a:r>
              <a:rPr lang="en-US" dirty="0" smtClean="0">
                <a:latin typeface="Courier New"/>
                <a:cs typeface="Courier New"/>
              </a:rPr>
              <a:t> </a:t>
            </a:r>
            <a:r>
              <a:rPr lang="en-US" dirty="0" smtClean="0">
                <a:latin typeface="Calibri"/>
                <a:cs typeface="Calibri"/>
              </a:rPr>
              <a:t>and </a:t>
            </a:r>
            <a:r>
              <a:rPr lang="en-US" sz="2400" dirty="0" err="1" smtClean="0">
                <a:solidFill>
                  <a:srgbClr val="FF0000"/>
                </a:solidFill>
                <a:latin typeface="Courier New"/>
                <a:cs typeface="Courier New"/>
              </a:rPr>
              <a:t>execv</a:t>
            </a:r>
            <a:r>
              <a:rPr lang="en-US" sz="2400" dirty="0" smtClean="0">
                <a:solidFill>
                  <a:srgbClr val="FF0000"/>
                </a:solidFill>
                <a:latin typeface="Courier New"/>
                <a:cs typeface="Courier New"/>
              </a:rPr>
              <a:t>()</a:t>
            </a:r>
            <a:r>
              <a:rPr lang="en-US" sz="2400" dirty="0" smtClean="0">
                <a:latin typeface="Calibri"/>
                <a:cs typeface="Calibri"/>
              </a:rPr>
              <a:t> </a:t>
            </a:r>
          </a:p>
          <a:p>
            <a:pPr lvl="0"/>
            <a:endParaRPr lang="en-US" sz="2400" dirty="0">
              <a:latin typeface="Calibri"/>
              <a:cs typeface="Calibri"/>
            </a:endParaRPr>
          </a:p>
          <a:p>
            <a:r>
              <a:rPr lang="en-US" dirty="0" smtClean="0">
                <a:latin typeface="Calibri"/>
                <a:ea typeface="MS PGothic" charset="0"/>
                <a:cs typeface="Calibri"/>
              </a:rPr>
              <a:t>Let’s trace </a:t>
            </a:r>
            <a:r>
              <a:rPr lang="en-US" dirty="0" err="1">
                <a:latin typeface="Courier New"/>
                <a:cs typeface="Courier New"/>
              </a:rPr>
              <a:t>runprogram</a:t>
            </a:r>
            <a:r>
              <a:rPr lang="en-US" dirty="0">
                <a:latin typeface="Courier New"/>
                <a:cs typeface="Courier New"/>
              </a:rPr>
              <a:t>()</a:t>
            </a:r>
            <a:endParaRPr lang="en-US" dirty="0">
              <a:latin typeface="Calibri"/>
              <a:ea typeface="MS PGothic" charset="0"/>
              <a:cs typeface="Calibri"/>
            </a:endParaRPr>
          </a:p>
        </p:txBody>
      </p:sp>
      <p:sp>
        <p:nvSpPr>
          <p:cNvPr id="2" name="Slide Number Placeholder 1"/>
          <p:cNvSpPr>
            <a:spLocks noGrp="1"/>
          </p:cNvSpPr>
          <p:nvPr>
            <p:ph type="sldNum" sz="quarter" idx="11"/>
          </p:nvPr>
        </p:nvSpPr>
        <p:spPr/>
        <p:txBody>
          <a:bodyPr/>
          <a:lstStyle/>
          <a:p>
            <a:fld id="{B9013FDC-CDB6-0145-BBEC-8B9E418D6794}" type="slidenum">
              <a:rPr lang="en-US" smtClean="0"/>
              <a:pPr/>
              <a:t>2</a:t>
            </a:fld>
            <a:endParaRPr lang="en-US"/>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err="1" smtClean="0">
                <a:latin typeface="Courier New" panose="02070309020205020404" pitchFamily="49" charset="0"/>
                <a:cs typeface="Courier New" panose="02070309020205020404" pitchFamily="49" charset="0"/>
              </a:rPr>
              <a:t>syscall</a:t>
            </a:r>
            <a:endParaRPr lang="en-US" dirty="0">
              <a:latin typeface="Courier New" panose="02070309020205020404" pitchFamily="49" charset="0"/>
              <a:cs typeface="Courier New" panose="02070309020205020404" pitchFamily="49" charset="0"/>
            </a:endParaRPr>
          </a:p>
        </p:txBody>
      </p:sp>
      <p:sp>
        <p:nvSpPr>
          <p:cNvPr id="3" name="Slide Number Placeholder 2"/>
          <p:cNvSpPr>
            <a:spLocks noGrp="1"/>
          </p:cNvSpPr>
          <p:nvPr>
            <p:ph type="sldNum" sz="quarter" idx="11"/>
          </p:nvPr>
        </p:nvSpPr>
        <p:spPr/>
        <p:txBody>
          <a:bodyPr/>
          <a:lstStyle/>
          <a:p>
            <a:fld id="{F2AB741D-3059-9749-806A-40E1FE40CF46}" type="slidenum">
              <a:rPr lang="en-US" smtClean="0"/>
              <a:pPr/>
              <a:t>20</a:t>
            </a:fld>
            <a:endParaRPr lang="en-US"/>
          </a:p>
        </p:txBody>
      </p:sp>
      <p:sp>
        <p:nvSpPr>
          <p:cNvPr id="5" name="Rectangle 3"/>
          <p:cNvSpPr txBox="1">
            <a:spLocks/>
          </p:cNvSpPr>
          <p:nvPr/>
        </p:nvSpPr>
        <p:spPr bwMode="auto">
          <a:xfrm>
            <a:off x="457200" y="1371601"/>
            <a:ext cx="8229600" cy="3962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r>
              <a:rPr lang="en-US" kern="0" dirty="0" smtClean="0">
                <a:latin typeface="Calibri"/>
                <a:cs typeface="Calibri"/>
              </a:rPr>
              <a:t>A user program</a:t>
            </a:r>
          </a:p>
          <a:p>
            <a:pPr lvl="1"/>
            <a:r>
              <a:rPr lang="en-US" kern="0" dirty="0" smtClean="0">
                <a:latin typeface="Calibri"/>
                <a:cs typeface="Calibri"/>
              </a:rPr>
              <a:t>Loads a </a:t>
            </a:r>
            <a:r>
              <a:rPr lang="en-US" kern="0" dirty="0">
                <a:latin typeface="Calibri"/>
                <a:cs typeface="Calibri"/>
              </a:rPr>
              <a:t>system call code </a:t>
            </a:r>
            <a:r>
              <a:rPr lang="en-US" kern="0" dirty="0" smtClean="0">
                <a:latin typeface="Calibri"/>
                <a:cs typeface="Calibri"/>
              </a:rPr>
              <a:t>into </a:t>
            </a:r>
            <a:r>
              <a:rPr lang="en-US" kern="0" dirty="0">
                <a:latin typeface="Calibri"/>
                <a:cs typeface="Calibri"/>
              </a:rPr>
              <a:t>register $</a:t>
            </a:r>
            <a:r>
              <a:rPr lang="en-US" kern="0" dirty="0" smtClean="0">
                <a:latin typeface="Calibri"/>
                <a:cs typeface="Calibri"/>
              </a:rPr>
              <a:t>v0</a:t>
            </a:r>
          </a:p>
          <a:p>
            <a:pPr lvl="1"/>
            <a:r>
              <a:rPr lang="en-US" kern="0" dirty="0" smtClean="0">
                <a:latin typeface="Calibri"/>
                <a:cs typeface="Calibri"/>
              </a:rPr>
              <a:t>Loads the </a:t>
            </a:r>
            <a:r>
              <a:rPr lang="en-US" kern="0" dirty="0">
                <a:latin typeface="Calibri"/>
                <a:cs typeface="Calibri"/>
              </a:rPr>
              <a:t>arguments into registers $a0, ..., $</a:t>
            </a:r>
            <a:r>
              <a:rPr lang="en-US" kern="0" dirty="0" smtClean="0">
                <a:latin typeface="Calibri"/>
                <a:cs typeface="Calibri"/>
              </a:rPr>
              <a:t>a3</a:t>
            </a:r>
          </a:p>
          <a:p>
            <a:pPr lvl="1"/>
            <a:endParaRPr lang="en-US" kern="0" dirty="0" smtClean="0">
              <a:latin typeface="Calibri"/>
              <a:cs typeface="Calibri"/>
            </a:endParaRPr>
          </a:p>
          <a:p>
            <a:r>
              <a:rPr lang="en-US" kern="0" dirty="0" smtClean="0">
                <a:latin typeface="Calibri"/>
                <a:cs typeface="Calibri"/>
              </a:rPr>
              <a:t>System </a:t>
            </a:r>
            <a:r>
              <a:rPr lang="en-US" kern="0" dirty="0">
                <a:latin typeface="Calibri"/>
                <a:cs typeface="Calibri"/>
              </a:rPr>
              <a:t>calls that return </a:t>
            </a:r>
            <a:r>
              <a:rPr lang="en-US" kern="0" dirty="0" smtClean="0">
                <a:latin typeface="Calibri"/>
                <a:cs typeface="Calibri"/>
              </a:rPr>
              <a:t>values</a:t>
            </a:r>
          </a:p>
          <a:p>
            <a:pPr lvl="1"/>
            <a:r>
              <a:rPr lang="en-US" kern="0" dirty="0" smtClean="0">
                <a:latin typeface="Calibri"/>
                <a:cs typeface="Calibri"/>
              </a:rPr>
              <a:t>Put </a:t>
            </a:r>
            <a:r>
              <a:rPr lang="en-US" kern="0" dirty="0">
                <a:latin typeface="Calibri"/>
                <a:cs typeface="Calibri"/>
              </a:rPr>
              <a:t>their result in register $</a:t>
            </a:r>
            <a:r>
              <a:rPr lang="en-US" kern="0" dirty="0" smtClean="0">
                <a:latin typeface="Calibri"/>
                <a:cs typeface="Calibri"/>
              </a:rPr>
              <a:t>v0</a:t>
            </a:r>
            <a:endParaRPr lang="en-US" kern="0" dirty="0">
              <a:latin typeface="Calibri"/>
              <a:ea typeface="MS PGothic" charset="0"/>
              <a:cs typeface="Calibri"/>
            </a:endParaRPr>
          </a:p>
        </p:txBody>
      </p:sp>
    </p:spTree>
    <p:extLst>
      <p:ext uri="{BB962C8B-B14F-4D97-AF65-F5344CB8AC3E}">
        <p14:creationId xmlns:p14="http://schemas.microsoft.com/office/powerpoint/2010/main" val="271586033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dirty="0" err="1" smtClean="0">
                <a:latin typeface="Courier New" panose="02070309020205020404" pitchFamily="49" charset="0"/>
                <a:cs typeface="Courier New" panose="02070309020205020404" pitchFamily="49" charset="0"/>
              </a:rPr>
              <a:t>syscall</a:t>
            </a:r>
            <a:endParaRPr lang="en-US" dirty="0">
              <a:latin typeface="Courier New" panose="02070309020205020404" pitchFamily="49" charset="0"/>
              <a:cs typeface="Courier New" panose="02070309020205020404" pitchFamily="49" charset="0"/>
            </a:endParaRPr>
          </a:p>
        </p:txBody>
      </p:sp>
      <p:sp>
        <p:nvSpPr>
          <p:cNvPr id="3" name="Slide Number Placeholder 2"/>
          <p:cNvSpPr>
            <a:spLocks noGrp="1"/>
          </p:cNvSpPr>
          <p:nvPr>
            <p:ph type="sldNum" sz="quarter" idx="11"/>
          </p:nvPr>
        </p:nvSpPr>
        <p:spPr/>
        <p:txBody>
          <a:bodyPr/>
          <a:lstStyle/>
          <a:p>
            <a:fld id="{F2AB741D-3059-9749-806A-40E1FE40CF46}" type="slidenum">
              <a:rPr lang="en-US" smtClean="0"/>
              <a:pPr/>
              <a:t>21</a:t>
            </a:fld>
            <a:endParaRPr lang="en-US"/>
          </a:p>
        </p:txBody>
      </p:sp>
      <p:sp>
        <p:nvSpPr>
          <p:cNvPr id="5" name="Rectangle 3"/>
          <p:cNvSpPr txBox="1">
            <a:spLocks/>
          </p:cNvSpPr>
          <p:nvPr/>
        </p:nvSpPr>
        <p:spPr bwMode="auto">
          <a:xfrm>
            <a:off x="457200" y="1066800"/>
            <a:ext cx="8229600" cy="20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r>
              <a:rPr lang="en-US" sz="2400" kern="0" dirty="0" smtClean="0">
                <a:latin typeface="Calibri"/>
                <a:cs typeface="Calibri"/>
              </a:rPr>
              <a:t>A user program</a:t>
            </a:r>
          </a:p>
          <a:p>
            <a:pPr lvl="1"/>
            <a:r>
              <a:rPr lang="en-US" sz="2000" kern="0" dirty="0" smtClean="0">
                <a:latin typeface="Calibri"/>
                <a:cs typeface="Calibri"/>
              </a:rPr>
              <a:t>Loads a </a:t>
            </a:r>
            <a:r>
              <a:rPr lang="en-US" sz="2000" kern="0" dirty="0">
                <a:latin typeface="Calibri"/>
                <a:cs typeface="Calibri"/>
              </a:rPr>
              <a:t>system call code </a:t>
            </a:r>
            <a:r>
              <a:rPr lang="en-US" sz="2000" kern="0" dirty="0" smtClean="0">
                <a:latin typeface="Calibri"/>
                <a:cs typeface="Calibri"/>
              </a:rPr>
              <a:t>into </a:t>
            </a:r>
            <a:r>
              <a:rPr lang="en-US" sz="2000" kern="0" dirty="0">
                <a:latin typeface="Calibri"/>
                <a:cs typeface="Calibri"/>
              </a:rPr>
              <a:t>register $</a:t>
            </a:r>
            <a:r>
              <a:rPr lang="en-US" sz="2000" kern="0" dirty="0" smtClean="0">
                <a:latin typeface="Calibri"/>
                <a:cs typeface="Calibri"/>
              </a:rPr>
              <a:t>v0</a:t>
            </a:r>
          </a:p>
          <a:p>
            <a:pPr lvl="1"/>
            <a:r>
              <a:rPr lang="en-US" sz="2000" kern="0" dirty="0" smtClean="0">
                <a:latin typeface="Calibri"/>
                <a:cs typeface="Calibri"/>
              </a:rPr>
              <a:t>Loads the </a:t>
            </a:r>
            <a:r>
              <a:rPr lang="en-US" sz="2000" kern="0" dirty="0">
                <a:latin typeface="Calibri"/>
                <a:cs typeface="Calibri"/>
              </a:rPr>
              <a:t>arguments into registers $a0, ..., $</a:t>
            </a:r>
            <a:r>
              <a:rPr lang="en-US" sz="2000" kern="0" dirty="0" smtClean="0">
                <a:latin typeface="Calibri"/>
                <a:cs typeface="Calibri"/>
              </a:rPr>
              <a:t>a3</a:t>
            </a:r>
          </a:p>
          <a:p>
            <a:r>
              <a:rPr lang="en-US" sz="2400" kern="0" dirty="0" smtClean="0">
                <a:latin typeface="Calibri"/>
                <a:cs typeface="Calibri"/>
              </a:rPr>
              <a:t>System </a:t>
            </a:r>
            <a:r>
              <a:rPr lang="en-US" sz="2400" kern="0" dirty="0">
                <a:latin typeface="Calibri"/>
                <a:cs typeface="Calibri"/>
              </a:rPr>
              <a:t>calls that return </a:t>
            </a:r>
            <a:r>
              <a:rPr lang="en-US" sz="2400" kern="0" dirty="0" smtClean="0">
                <a:latin typeface="Calibri"/>
                <a:cs typeface="Calibri"/>
              </a:rPr>
              <a:t>values</a:t>
            </a:r>
          </a:p>
          <a:p>
            <a:pPr lvl="1"/>
            <a:r>
              <a:rPr lang="en-US" sz="2000" kern="0" dirty="0" smtClean="0">
                <a:latin typeface="Calibri"/>
                <a:cs typeface="Calibri"/>
              </a:rPr>
              <a:t>Put </a:t>
            </a:r>
            <a:r>
              <a:rPr lang="en-US" sz="2000" kern="0" dirty="0">
                <a:latin typeface="Calibri"/>
                <a:cs typeface="Calibri"/>
              </a:rPr>
              <a:t>their result in register $</a:t>
            </a:r>
            <a:r>
              <a:rPr lang="en-US" sz="2000" kern="0" dirty="0" smtClean="0">
                <a:latin typeface="Calibri"/>
                <a:cs typeface="Calibri"/>
              </a:rPr>
              <a:t>v0</a:t>
            </a:r>
            <a:endParaRPr lang="en-US" sz="2000" kern="0" dirty="0">
              <a:latin typeface="Calibri"/>
              <a:ea typeface="MS PGothic" charset="0"/>
              <a:cs typeface="Calibri"/>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908" y="3200398"/>
            <a:ext cx="8376184" cy="32766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14578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New" panose="02070309020205020404" pitchFamily="49" charset="0"/>
                <a:cs typeface="Courier New" panose="02070309020205020404" pitchFamily="49" charset="0"/>
              </a:rPr>
              <a:t>crt0.s</a:t>
            </a:r>
            <a:r>
              <a:rPr lang="en-US" dirty="0" smtClean="0"/>
              <a:t> in </a:t>
            </a:r>
            <a:r>
              <a:rPr lang="en-US" dirty="0" smtClean="0">
                <a:latin typeface="Courier New" panose="02070309020205020404" pitchFamily="49" charset="0"/>
                <a:cs typeface="Courier New" panose="02070309020205020404" pitchFamily="49" charset="0"/>
              </a:rPr>
              <a:t>cs161/</a:t>
            </a:r>
            <a:r>
              <a:rPr lang="en-US" dirty="0" err="1" smtClean="0">
                <a:latin typeface="Courier New" panose="02070309020205020404" pitchFamily="49" charset="0"/>
                <a:cs typeface="Courier New" panose="02070309020205020404" pitchFamily="49" charset="0"/>
              </a:rPr>
              <a:t>src</a:t>
            </a:r>
            <a:r>
              <a:rPr lang="en-US" dirty="0" smtClean="0">
                <a:latin typeface="Courier New" panose="02070309020205020404" pitchFamily="49" charset="0"/>
                <a:cs typeface="Courier New" panose="02070309020205020404" pitchFamily="49" charset="0"/>
              </a:rPr>
              <a:t>/lib/crt0</a:t>
            </a:r>
            <a:endParaRPr lang="en-US" dirty="0">
              <a:latin typeface="Courier New" panose="02070309020205020404" pitchFamily="49" charset="0"/>
              <a:cs typeface="Courier New" panose="02070309020205020404" pitchFamily="49" charset="0"/>
            </a:endParaRPr>
          </a:p>
        </p:txBody>
      </p:sp>
      <p:sp>
        <p:nvSpPr>
          <p:cNvPr id="3" name="Slide Number Placeholder 2"/>
          <p:cNvSpPr>
            <a:spLocks noGrp="1"/>
          </p:cNvSpPr>
          <p:nvPr>
            <p:ph type="sldNum" sz="quarter" idx="11"/>
          </p:nvPr>
        </p:nvSpPr>
        <p:spPr/>
        <p:txBody>
          <a:bodyPr/>
          <a:lstStyle/>
          <a:p>
            <a:fld id="{F2AB741D-3059-9749-806A-40E1FE40CF46}" type="slidenum">
              <a:rPr lang="en-US" smtClean="0"/>
              <a:pPr/>
              <a:t>22</a:t>
            </a:fld>
            <a:endParaRPr lang="en-US"/>
          </a:p>
        </p:txBody>
      </p:sp>
      <p:sp>
        <p:nvSpPr>
          <p:cNvPr id="5" name="Rectangle 3"/>
          <p:cNvSpPr txBox="1">
            <a:spLocks/>
          </p:cNvSpPr>
          <p:nvPr/>
        </p:nvSpPr>
        <p:spPr bwMode="auto">
          <a:xfrm>
            <a:off x="457200" y="1752600"/>
            <a:ext cx="8229600" cy="3962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r>
              <a:rPr lang="en-US" kern="0" dirty="0">
                <a:latin typeface="Calibri"/>
                <a:cs typeface="Calibri"/>
              </a:rPr>
              <a:t>MIPS assembly </a:t>
            </a:r>
            <a:r>
              <a:rPr lang="en-US" kern="0" dirty="0" smtClean="0">
                <a:latin typeface="Calibri"/>
                <a:cs typeface="Calibri"/>
              </a:rPr>
              <a:t>code: To receive </a:t>
            </a:r>
            <a:r>
              <a:rPr lang="en-US" kern="0" dirty="0">
                <a:latin typeface="Calibri"/>
                <a:cs typeface="Calibri"/>
              </a:rPr>
              <a:t>control </a:t>
            </a:r>
            <a:r>
              <a:rPr lang="en-US" kern="0" dirty="0" smtClean="0">
                <a:latin typeface="Calibri"/>
                <a:cs typeface="Calibri"/>
              </a:rPr>
              <a:t>when </a:t>
            </a:r>
            <a:r>
              <a:rPr lang="en-US" kern="0" dirty="0">
                <a:latin typeface="Calibri"/>
                <a:cs typeface="Calibri"/>
              </a:rPr>
              <a:t>a user-level program is started.</a:t>
            </a:r>
            <a:endParaRPr lang="en-US" kern="0" dirty="0" smtClean="0">
              <a:latin typeface="Courier New"/>
              <a:cs typeface="Courier New"/>
            </a:endParaRPr>
          </a:p>
          <a:p>
            <a:endParaRPr lang="en-US" kern="0" dirty="0" smtClean="0">
              <a:latin typeface="Calibri"/>
              <a:cs typeface="Calibri"/>
            </a:endParaRPr>
          </a:p>
          <a:p>
            <a:r>
              <a:rPr lang="en-US" kern="0" dirty="0" smtClean="0">
                <a:latin typeface="Calibri"/>
                <a:cs typeface="Calibri"/>
              </a:rPr>
              <a:t>To call the </a:t>
            </a:r>
            <a:r>
              <a:rPr lang="en-US" kern="0" dirty="0">
                <a:latin typeface="Calibri"/>
                <a:cs typeface="Calibri"/>
              </a:rPr>
              <a:t>user program's </a:t>
            </a:r>
            <a:r>
              <a:rPr lang="en-US" kern="0" dirty="0">
                <a:latin typeface="Courier New" panose="02070309020205020404" pitchFamily="49" charset="0"/>
                <a:cs typeface="Courier New" panose="02070309020205020404" pitchFamily="49" charset="0"/>
              </a:rPr>
              <a:t>main()</a:t>
            </a:r>
            <a:r>
              <a:rPr lang="en-US" sz="2400" kern="0" dirty="0" smtClean="0">
                <a:latin typeface="Courier New" panose="02070309020205020404" pitchFamily="49" charset="0"/>
                <a:cs typeface="Courier New" panose="02070309020205020404" pitchFamily="49" charset="0"/>
              </a:rPr>
              <a:t> </a:t>
            </a:r>
          </a:p>
          <a:p>
            <a:endParaRPr lang="en-US" sz="2400" kern="0" dirty="0" smtClean="0">
              <a:latin typeface="Calibri"/>
              <a:cs typeface="Calibri"/>
            </a:endParaRPr>
          </a:p>
          <a:p>
            <a:r>
              <a:rPr lang="en-US" kern="0" dirty="0" smtClean="0">
                <a:latin typeface="Calibri"/>
                <a:ea typeface="MS PGothic" charset="0"/>
                <a:cs typeface="Calibri"/>
              </a:rPr>
              <a:t>To interface with </a:t>
            </a:r>
            <a:r>
              <a:rPr lang="en-US" kern="0" dirty="0" err="1" smtClean="0">
                <a:latin typeface="Calibri"/>
                <a:ea typeface="MS PGothic" charset="0"/>
                <a:cs typeface="Calibri"/>
              </a:rPr>
              <a:t>execv</a:t>
            </a:r>
            <a:r>
              <a:rPr lang="en-US" kern="0" dirty="0" smtClean="0">
                <a:latin typeface="Calibri"/>
                <a:ea typeface="MS PGothic" charset="0"/>
                <a:cs typeface="Calibri"/>
              </a:rPr>
              <a:t>()</a:t>
            </a:r>
          </a:p>
          <a:p>
            <a:pPr lvl="1"/>
            <a:r>
              <a:rPr lang="en-US" kern="0" dirty="0" err="1" smtClean="0">
                <a:latin typeface="Courier New" panose="02070309020205020404" pitchFamily="49" charset="0"/>
                <a:ea typeface="MS PGothic" charset="0"/>
                <a:cs typeface="Courier New" panose="02070309020205020404" pitchFamily="49" charset="0"/>
              </a:rPr>
              <a:t>execv</a:t>
            </a:r>
            <a:r>
              <a:rPr lang="en-US" kern="0" dirty="0" smtClean="0">
                <a:latin typeface="Courier New" panose="02070309020205020404" pitchFamily="49" charset="0"/>
                <a:ea typeface="MS PGothic" charset="0"/>
                <a:cs typeface="Courier New" panose="02070309020205020404" pitchFamily="49" charset="0"/>
              </a:rPr>
              <a:t>() </a:t>
            </a:r>
            <a:r>
              <a:rPr lang="en-US" kern="0" dirty="0" smtClean="0">
                <a:latin typeface="Calibri"/>
                <a:ea typeface="MS PGothic" charset="0"/>
                <a:cs typeface="Calibri"/>
              </a:rPr>
              <a:t>runs </a:t>
            </a:r>
            <a:r>
              <a:rPr lang="en-US" kern="0" dirty="0">
                <a:latin typeface="Calibri"/>
                <a:ea typeface="MS PGothic" charset="0"/>
                <a:cs typeface="Calibri"/>
              </a:rPr>
              <a:t>an executable file in the context of an </a:t>
            </a:r>
            <a:r>
              <a:rPr lang="en-US" kern="0" dirty="0" smtClean="0">
                <a:latin typeface="Calibri"/>
                <a:ea typeface="MS PGothic" charset="0"/>
                <a:cs typeface="Calibri"/>
              </a:rPr>
              <a:t>existing </a:t>
            </a:r>
            <a:r>
              <a:rPr lang="en-US" kern="0" dirty="0">
                <a:latin typeface="Calibri"/>
                <a:ea typeface="MS PGothic" charset="0"/>
                <a:cs typeface="Calibri"/>
              </a:rPr>
              <a:t>process, replacing the previous executable. </a:t>
            </a:r>
          </a:p>
        </p:txBody>
      </p:sp>
    </p:spTree>
    <p:extLst>
      <p:ext uri="{BB962C8B-B14F-4D97-AF65-F5344CB8AC3E}">
        <p14:creationId xmlns:p14="http://schemas.microsoft.com/office/powerpoint/2010/main" val="232799241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latin typeface="Courier New" panose="02070309020205020404" pitchFamily="49" charset="0"/>
                <a:cs typeface="Courier New" panose="02070309020205020404" pitchFamily="49" charset="0"/>
              </a:rPr>
              <a:t>exec</a:t>
            </a:r>
            <a:r>
              <a:rPr lang="en-US" dirty="0" smtClean="0"/>
              <a:t> and its variations</a:t>
            </a:r>
            <a:endParaRPr lang="en-US" dirty="0"/>
          </a:p>
        </p:txBody>
      </p:sp>
      <p:sp>
        <p:nvSpPr>
          <p:cNvPr id="3" name="Slide Number Placeholder 2"/>
          <p:cNvSpPr>
            <a:spLocks noGrp="1"/>
          </p:cNvSpPr>
          <p:nvPr>
            <p:ph type="sldNum" sz="quarter" idx="11"/>
          </p:nvPr>
        </p:nvSpPr>
        <p:spPr/>
        <p:txBody>
          <a:bodyPr/>
          <a:lstStyle/>
          <a:p>
            <a:fld id="{F2AB741D-3059-9749-806A-40E1FE40CF46}" type="slidenum">
              <a:rPr lang="en-US" smtClean="0"/>
              <a:pPr/>
              <a:t>23</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219200"/>
            <a:ext cx="7644043"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914400" y="6172200"/>
            <a:ext cx="7239000" cy="523220"/>
          </a:xfrm>
          <a:prstGeom prst="rect">
            <a:avLst/>
          </a:prstGeom>
          <a:noFill/>
        </p:spPr>
        <p:txBody>
          <a:bodyPr wrap="square" rtlCol="0">
            <a:spAutoFit/>
          </a:bodyPr>
          <a:lstStyle/>
          <a:p>
            <a:r>
              <a:rPr lang="en-US" sz="1400" dirty="0"/>
              <a:t>Reference: </a:t>
            </a:r>
            <a:r>
              <a:rPr lang="en-US" sz="1400" dirty="0">
                <a:hlinkClick r:id="rId4"/>
              </a:rPr>
              <a:t>http://</a:t>
            </a:r>
            <a:r>
              <a:rPr lang="en-US" sz="1400" dirty="0" smtClean="0">
                <a:hlinkClick r:id="rId4"/>
              </a:rPr>
              <a:t>stackoverflow.com/questions/926185/about-fork-and-execve-system-call</a:t>
            </a:r>
            <a:endParaRPr lang="en-US" sz="1400" dirty="0" smtClean="0"/>
          </a:p>
          <a:p>
            <a:r>
              <a:rPr lang="en-US" sz="1400" dirty="0" smtClean="0"/>
              <a:t>Courtesy of </a:t>
            </a:r>
            <a:r>
              <a:rPr lang="en-US" sz="1400" dirty="0" smtClean="0">
                <a:hlinkClick r:id="rId5"/>
              </a:rPr>
              <a:t>0x6adb015</a:t>
            </a:r>
            <a:endParaRPr lang="en-US" dirty="0"/>
          </a:p>
        </p:txBody>
      </p:sp>
    </p:spTree>
    <p:extLst>
      <p:ext uri="{BB962C8B-B14F-4D97-AF65-F5344CB8AC3E}">
        <p14:creationId xmlns:p14="http://schemas.microsoft.com/office/powerpoint/2010/main" val="278983434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New" panose="02070309020205020404" pitchFamily="49" charset="0"/>
                <a:cs typeface="Courier New" panose="02070309020205020404" pitchFamily="49" charset="0"/>
              </a:rPr>
              <a:t>crt0.s</a:t>
            </a:r>
            <a:r>
              <a:rPr lang="en-US" dirty="0" smtClean="0"/>
              <a:t> in </a:t>
            </a:r>
            <a:r>
              <a:rPr lang="en-US" dirty="0" smtClean="0">
                <a:latin typeface="Courier New" panose="02070309020205020404" pitchFamily="49" charset="0"/>
                <a:cs typeface="Courier New" panose="02070309020205020404" pitchFamily="49" charset="0"/>
              </a:rPr>
              <a:t>cs161/</a:t>
            </a:r>
            <a:r>
              <a:rPr lang="en-US" dirty="0" err="1" smtClean="0">
                <a:latin typeface="Courier New" panose="02070309020205020404" pitchFamily="49" charset="0"/>
                <a:cs typeface="Courier New" panose="02070309020205020404" pitchFamily="49" charset="0"/>
              </a:rPr>
              <a:t>src</a:t>
            </a:r>
            <a:r>
              <a:rPr lang="en-US" dirty="0" smtClean="0">
                <a:latin typeface="Courier New" panose="02070309020205020404" pitchFamily="49" charset="0"/>
                <a:cs typeface="Courier New" panose="02070309020205020404" pitchFamily="49" charset="0"/>
              </a:rPr>
              <a:t>/lib/crt0</a:t>
            </a:r>
            <a:endParaRPr lang="en-US" dirty="0">
              <a:latin typeface="Courier New" panose="02070309020205020404" pitchFamily="49" charset="0"/>
              <a:cs typeface="Courier New" panose="02070309020205020404" pitchFamily="49" charset="0"/>
            </a:endParaRPr>
          </a:p>
        </p:txBody>
      </p:sp>
      <p:sp>
        <p:nvSpPr>
          <p:cNvPr id="3" name="Slide Number Placeholder 2"/>
          <p:cNvSpPr>
            <a:spLocks noGrp="1"/>
          </p:cNvSpPr>
          <p:nvPr>
            <p:ph type="sldNum" sz="quarter" idx="11"/>
          </p:nvPr>
        </p:nvSpPr>
        <p:spPr/>
        <p:txBody>
          <a:bodyPr/>
          <a:lstStyle/>
          <a:p>
            <a:fld id="{F2AB741D-3059-9749-806A-40E1FE40CF46}" type="slidenum">
              <a:rPr lang="en-US" smtClean="0"/>
              <a:pPr/>
              <a:t>24</a:t>
            </a:fld>
            <a:endParaRPr lang="en-US"/>
          </a:p>
        </p:txBody>
      </p:sp>
      <p:sp>
        <p:nvSpPr>
          <p:cNvPr id="6" name="Rectangle 5"/>
          <p:cNvSpPr>
            <a:spLocks noChangeArrowheads="1"/>
          </p:cNvSpPr>
          <p:nvPr/>
        </p:nvSpPr>
        <p:spPr bwMode="auto">
          <a:xfrm>
            <a:off x="2133600" y="2028111"/>
            <a:ext cx="4724400" cy="523862"/>
          </a:xfrm>
          <a:prstGeom prst="rect">
            <a:avLst/>
          </a:prstGeom>
          <a:solidFill>
            <a:srgbClr val="FFFF99"/>
          </a:solidFill>
          <a:ln w="38100" cmpd="dbl">
            <a:solidFill>
              <a:srgbClr val="FF0000"/>
            </a:solidFill>
            <a:miter lim="800000"/>
            <a:headEnd/>
            <a:tailEnd/>
          </a:ln>
        </p:spPr>
        <p:txBody>
          <a:bodyPr wrap="square" lIns="92075" tIns="46038" rIns="92075" bIns="46038" anchor="ctr">
            <a:spAutoFit/>
          </a:bodyPr>
          <a:lstStyle/>
          <a:p>
            <a:pPr algn="ctr"/>
            <a:r>
              <a:rPr lang="en-US" sz="2800" dirty="0">
                <a:latin typeface="Courier New"/>
                <a:cs typeface="Courier New"/>
              </a:rPr>
              <a:t>crt0.s</a:t>
            </a:r>
            <a:endParaRPr lang="en-US" sz="2800" dirty="0">
              <a:solidFill>
                <a:srgbClr val="000681"/>
              </a:solidFill>
              <a:latin typeface="Calibri"/>
              <a:cs typeface="Calibri"/>
            </a:endParaRPr>
          </a:p>
        </p:txBody>
      </p:sp>
      <p:grpSp>
        <p:nvGrpSpPr>
          <p:cNvPr id="5" name="Group 4"/>
          <p:cNvGrpSpPr/>
          <p:nvPr/>
        </p:nvGrpSpPr>
        <p:grpSpPr>
          <a:xfrm>
            <a:off x="1676400" y="4043114"/>
            <a:ext cx="6019800" cy="1485507"/>
            <a:chOff x="1676400" y="4043114"/>
            <a:chExt cx="6019800" cy="1485507"/>
          </a:xfrm>
        </p:grpSpPr>
        <p:sp>
          <p:nvSpPr>
            <p:cNvPr id="11" name="Rectangle 10"/>
            <p:cNvSpPr>
              <a:spLocks noChangeArrowheads="1"/>
            </p:cNvSpPr>
            <p:nvPr/>
          </p:nvSpPr>
          <p:spPr bwMode="auto">
            <a:xfrm>
              <a:off x="1676400" y="5004759"/>
              <a:ext cx="6019800" cy="523862"/>
            </a:xfrm>
            <a:prstGeom prst="rect">
              <a:avLst/>
            </a:prstGeom>
            <a:solidFill>
              <a:srgbClr val="FFFF99"/>
            </a:solidFill>
            <a:ln w="38100" cmpd="dbl">
              <a:solidFill>
                <a:srgbClr val="FF0000"/>
              </a:solidFill>
              <a:miter lim="800000"/>
              <a:headEnd/>
              <a:tailEnd/>
            </a:ln>
          </p:spPr>
          <p:txBody>
            <a:bodyPr wrap="square" lIns="92075" tIns="46038" rIns="92075" bIns="46038" anchor="ctr">
              <a:spAutoFit/>
            </a:bodyPr>
            <a:lstStyle/>
            <a:p>
              <a:pPr algn="ctr"/>
              <a:r>
                <a:rPr lang="en-US" sz="2800" dirty="0" smtClean="0">
                  <a:latin typeface="Calibri" panose="020F0502020204030204" pitchFamily="34" charset="0"/>
                  <a:cs typeface="Courier New"/>
                </a:rPr>
                <a:t>Call</a:t>
              </a:r>
              <a:r>
                <a:rPr lang="en-US" sz="2800" dirty="0" smtClean="0">
                  <a:latin typeface="Courier New"/>
                  <a:cs typeface="Courier New"/>
                </a:rPr>
                <a:t> exit() </a:t>
              </a:r>
              <a:r>
                <a:rPr lang="en-US" sz="2800" dirty="0" smtClean="0">
                  <a:latin typeface="Calibri" panose="020F0502020204030204" pitchFamily="34" charset="0"/>
                  <a:cs typeface="Courier New"/>
                </a:rPr>
                <a:t>when</a:t>
              </a:r>
              <a:r>
                <a:rPr lang="en-US" sz="2800" dirty="0" smtClean="0">
                  <a:latin typeface="Courier New"/>
                  <a:cs typeface="Courier New"/>
                </a:rPr>
                <a:t> main() </a:t>
              </a:r>
              <a:r>
                <a:rPr lang="en-US" sz="2800" dirty="0" smtClean="0">
                  <a:latin typeface="Calibri" panose="020F0502020204030204" pitchFamily="34" charset="0"/>
                  <a:cs typeface="Courier New"/>
                </a:rPr>
                <a:t>returns</a:t>
              </a:r>
              <a:endParaRPr lang="en-US" sz="2800" dirty="0">
                <a:solidFill>
                  <a:srgbClr val="000681"/>
                </a:solidFill>
                <a:latin typeface="Calibri" panose="020F0502020204030204" pitchFamily="34" charset="0"/>
                <a:cs typeface="Courier New"/>
              </a:endParaRPr>
            </a:p>
          </p:txBody>
        </p:sp>
        <p:sp>
          <p:nvSpPr>
            <p:cNvPr id="12" name="Down Arrow 11"/>
            <p:cNvSpPr/>
            <p:nvPr/>
          </p:nvSpPr>
          <p:spPr>
            <a:xfrm>
              <a:off x="4284453" y="4043114"/>
              <a:ext cx="457200" cy="893160"/>
            </a:xfrm>
            <a:prstGeom prst="downArrow">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 name="Group 3"/>
          <p:cNvGrpSpPr/>
          <p:nvPr/>
        </p:nvGrpSpPr>
        <p:grpSpPr>
          <a:xfrm>
            <a:off x="1676400" y="2570346"/>
            <a:ext cx="5867400" cy="1434275"/>
            <a:chOff x="1676400" y="2570346"/>
            <a:chExt cx="5867400" cy="1434275"/>
          </a:xfrm>
        </p:grpSpPr>
        <p:sp>
          <p:nvSpPr>
            <p:cNvPr id="9" name="Rectangle 8"/>
            <p:cNvSpPr>
              <a:spLocks noChangeArrowheads="1"/>
            </p:cNvSpPr>
            <p:nvPr/>
          </p:nvSpPr>
          <p:spPr bwMode="auto">
            <a:xfrm>
              <a:off x="1676400" y="3480759"/>
              <a:ext cx="5867400" cy="523862"/>
            </a:xfrm>
            <a:prstGeom prst="rect">
              <a:avLst/>
            </a:prstGeom>
            <a:solidFill>
              <a:srgbClr val="FFFF99"/>
            </a:solidFill>
            <a:ln w="38100" cmpd="dbl">
              <a:solidFill>
                <a:srgbClr val="FF0000"/>
              </a:solidFill>
              <a:miter lim="800000"/>
              <a:headEnd/>
              <a:tailEnd/>
            </a:ln>
          </p:spPr>
          <p:txBody>
            <a:bodyPr wrap="square" lIns="92075" tIns="46038" rIns="92075" bIns="46038" anchor="ctr">
              <a:spAutoFit/>
            </a:bodyPr>
            <a:lstStyle/>
            <a:p>
              <a:pPr algn="ctr"/>
              <a:r>
                <a:rPr lang="en-US" sz="2800" dirty="0" smtClean="0">
                  <a:latin typeface="Calibri" panose="020F0502020204030204" pitchFamily="34" charset="0"/>
                  <a:cs typeface="Courier New"/>
                </a:rPr>
                <a:t>Call</a:t>
              </a:r>
              <a:r>
                <a:rPr lang="en-US" sz="2800" dirty="0" smtClean="0">
                  <a:latin typeface="Courier New"/>
                  <a:cs typeface="Courier New"/>
                </a:rPr>
                <a:t> main() </a:t>
              </a:r>
              <a:r>
                <a:rPr lang="en-US" sz="2800" dirty="0" smtClean="0">
                  <a:latin typeface="Calibri" panose="020F0502020204030204" pitchFamily="34" charset="0"/>
                  <a:cs typeface="Courier New"/>
                </a:rPr>
                <a:t>in a user program</a:t>
              </a:r>
              <a:endParaRPr lang="en-US" sz="2800" dirty="0">
                <a:solidFill>
                  <a:srgbClr val="000681"/>
                </a:solidFill>
                <a:latin typeface="Calibri" panose="020F0502020204030204" pitchFamily="34" charset="0"/>
                <a:cs typeface="Courier New"/>
              </a:endParaRPr>
            </a:p>
          </p:txBody>
        </p:sp>
        <p:sp>
          <p:nvSpPr>
            <p:cNvPr id="15" name="Down Arrow 14"/>
            <p:cNvSpPr/>
            <p:nvPr/>
          </p:nvSpPr>
          <p:spPr>
            <a:xfrm>
              <a:off x="4267200" y="2570346"/>
              <a:ext cx="457200" cy="893160"/>
            </a:xfrm>
            <a:prstGeom prst="downArrow">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598263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19539"/>
          </a:xfrm>
        </p:spPr>
        <p:txBody>
          <a:bodyPr/>
          <a:lstStyle/>
          <a:p>
            <a:r>
              <a:rPr lang="en-US" sz="3600" dirty="0" smtClean="0">
                <a:latin typeface="Courier New" panose="02070309020205020404" pitchFamily="49" charset="0"/>
                <a:cs typeface="Courier New" panose="02070309020205020404" pitchFamily="49" charset="0"/>
              </a:rPr>
              <a:t>crt0.S</a:t>
            </a:r>
            <a:endParaRPr lang="en-US" sz="3600" dirty="0">
              <a:latin typeface="Courier New" panose="02070309020205020404" pitchFamily="49" charset="0"/>
              <a:cs typeface="Courier New" panose="02070309020205020404" pitchFamily="49" charset="0"/>
            </a:endParaRPr>
          </a:p>
        </p:txBody>
      </p:sp>
      <p:sp>
        <p:nvSpPr>
          <p:cNvPr id="3" name="Slide Number Placeholder 2"/>
          <p:cNvSpPr>
            <a:spLocks noGrp="1"/>
          </p:cNvSpPr>
          <p:nvPr>
            <p:ph type="sldNum" sz="quarter" idx="11"/>
          </p:nvPr>
        </p:nvSpPr>
        <p:spPr/>
        <p:txBody>
          <a:bodyPr/>
          <a:lstStyle/>
          <a:p>
            <a:fld id="{F2AB741D-3059-9749-806A-40E1FE40CF46}" type="slidenum">
              <a:rPr lang="en-US" smtClean="0"/>
              <a:pPr/>
              <a:t>25</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755" y="695739"/>
            <a:ext cx="8832845" cy="6086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692475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76250" y="152400"/>
            <a:ext cx="7448550" cy="7620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dirty="0" smtClean="0">
                <a:latin typeface="Calibri"/>
                <a:ea typeface="MS PGothic" charset="0"/>
                <a:cs typeface="Calibri"/>
              </a:rPr>
              <a:t>Trace </a:t>
            </a:r>
            <a:r>
              <a:rPr lang="en-US" dirty="0" err="1">
                <a:latin typeface="Courier New"/>
                <a:cs typeface="Courier New"/>
              </a:rPr>
              <a:t>runprogram</a:t>
            </a:r>
            <a:r>
              <a:rPr lang="en-US" dirty="0">
                <a:latin typeface="Courier New"/>
                <a:cs typeface="Courier New"/>
              </a:rPr>
              <a:t>()</a:t>
            </a:r>
            <a:endParaRPr lang="en-US" altLang="zh-CN" dirty="0">
              <a:latin typeface="Calibri" charset="0"/>
              <a:ea typeface="宋体" charset="0"/>
              <a:cs typeface="宋体" charset="0"/>
            </a:endParaRPr>
          </a:p>
        </p:txBody>
      </p:sp>
      <p:sp>
        <p:nvSpPr>
          <p:cNvPr id="6" name="Rectangle 5"/>
          <p:cNvSpPr>
            <a:spLocks noChangeArrowheads="1"/>
          </p:cNvSpPr>
          <p:nvPr/>
        </p:nvSpPr>
        <p:spPr bwMode="auto">
          <a:xfrm>
            <a:off x="228600" y="5876938"/>
            <a:ext cx="8763000" cy="523862"/>
          </a:xfrm>
          <a:prstGeom prst="rect">
            <a:avLst/>
          </a:prstGeom>
          <a:solidFill>
            <a:srgbClr val="FFFF99"/>
          </a:solidFill>
          <a:ln w="38100" cmpd="dbl">
            <a:solidFill>
              <a:srgbClr val="FF0000"/>
            </a:solidFill>
            <a:miter lim="800000"/>
            <a:headEnd/>
            <a:tailEnd/>
          </a:ln>
        </p:spPr>
        <p:txBody>
          <a:bodyPr wrap="square" lIns="92075" tIns="46038" rIns="92075" bIns="46038" anchor="ctr">
            <a:spAutoFit/>
          </a:bodyPr>
          <a:lstStyle/>
          <a:p>
            <a:pPr algn="ctr"/>
            <a:r>
              <a:rPr lang="en-US" sz="2800" dirty="0" err="1">
                <a:latin typeface="Courier New"/>
                <a:cs typeface="Courier New"/>
              </a:rPr>
              <a:t>userprog</a:t>
            </a:r>
            <a:r>
              <a:rPr lang="en-US" sz="2800" dirty="0">
                <a:latin typeface="Courier New"/>
                <a:cs typeface="Courier New"/>
              </a:rPr>
              <a:t>/</a:t>
            </a:r>
            <a:r>
              <a:rPr lang="en-US" sz="2800" dirty="0" err="1" smtClean="0">
                <a:latin typeface="Courier New"/>
                <a:cs typeface="Courier New"/>
              </a:rPr>
              <a:t>runprogram.c</a:t>
            </a:r>
            <a:r>
              <a:rPr lang="en-US" sz="2800" dirty="0" smtClean="0">
                <a:latin typeface="Courier New"/>
                <a:cs typeface="Courier New"/>
              </a:rPr>
              <a:t>: </a:t>
            </a:r>
            <a:r>
              <a:rPr lang="en-US" sz="2800" dirty="0" err="1" smtClean="0">
                <a:latin typeface="Courier New"/>
                <a:cs typeface="Courier New"/>
              </a:rPr>
              <a:t>runprogram</a:t>
            </a:r>
            <a:r>
              <a:rPr lang="en-US" sz="2800" dirty="0">
                <a:latin typeface="Courier New"/>
                <a:cs typeface="Courier New"/>
              </a:rPr>
              <a:t>()</a:t>
            </a:r>
            <a:endParaRPr lang="en-US" sz="2800" dirty="0">
              <a:solidFill>
                <a:srgbClr val="000681"/>
              </a:solidFill>
              <a:latin typeface="Calibri"/>
              <a:cs typeface="Calibri"/>
            </a:endParaRPr>
          </a:p>
        </p:txBody>
      </p:sp>
      <p:sp>
        <p:nvSpPr>
          <p:cNvPr id="3" name="Down Arrow 2"/>
          <p:cNvSpPr/>
          <p:nvPr/>
        </p:nvSpPr>
        <p:spPr>
          <a:xfrm>
            <a:off x="4038600" y="5312760"/>
            <a:ext cx="457200" cy="533400"/>
          </a:xfrm>
          <a:prstGeom prst="downArrow">
            <a:avLst/>
          </a:prstGeom>
          <a:solidFill>
            <a:srgbClr val="FF33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a:spLocks noChangeArrowheads="1"/>
          </p:cNvSpPr>
          <p:nvPr/>
        </p:nvSpPr>
        <p:spPr bwMode="auto">
          <a:xfrm>
            <a:off x="914400" y="4758120"/>
            <a:ext cx="6934200" cy="523862"/>
          </a:xfrm>
          <a:prstGeom prst="rect">
            <a:avLst/>
          </a:prstGeom>
          <a:solidFill>
            <a:srgbClr val="FFFF99"/>
          </a:solidFill>
          <a:ln w="38100" cmpd="dbl">
            <a:solidFill>
              <a:srgbClr val="FF0000"/>
            </a:solidFill>
            <a:miter lim="800000"/>
            <a:headEnd/>
            <a:tailEnd/>
          </a:ln>
        </p:spPr>
        <p:txBody>
          <a:bodyPr wrap="square" lIns="92075" tIns="46038" rIns="92075" bIns="46038" anchor="ctr">
            <a:spAutoFit/>
          </a:bodyPr>
          <a:lstStyle/>
          <a:p>
            <a:pPr algn="ctr"/>
            <a:r>
              <a:rPr lang="en-US" sz="2800" dirty="0">
                <a:latin typeface="Courier New"/>
                <a:cs typeface="Courier New"/>
              </a:rPr>
              <a:t>m</a:t>
            </a:r>
            <a:r>
              <a:rPr lang="en-US" sz="2800" dirty="0" smtClean="0">
                <a:latin typeface="Courier New"/>
                <a:cs typeface="Courier New"/>
              </a:rPr>
              <a:t>ain/</a:t>
            </a:r>
            <a:r>
              <a:rPr lang="en-US" sz="2800" dirty="0" err="1" smtClean="0">
                <a:latin typeface="Courier New"/>
                <a:cs typeface="Courier New"/>
              </a:rPr>
              <a:t>menu.c</a:t>
            </a:r>
            <a:r>
              <a:rPr lang="en-US" sz="2800" dirty="0" smtClean="0">
                <a:latin typeface="Courier New"/>
                <a:cs typeface="Courier New"/>
              </a:rPr>
              <a:t>: </a:t>
            </a:r>
            <a:r>
              <a:rPr lang="en-US" sz="2800" dirty="0" err="1" smtClean="0">
                <a:latin typeface="Courier New"/>
                <a:cs typeface="Courier New"/>
              </a:rPr>
              <a:t>cmd_progthread</a:t>
            </a:r>
            <a:r>
              <a:rPr lang="en-US" sz="2800" dirty="0" smtClean="0">
                <a:latin typeface="Courier New"/>
                <a:cs typeface="Courier New"/>
              </a:rPr>
              <a:t>()</a:t>
            </a:r>
            <a:endParaRPr lang="en-US" sz="2800" dirty="0">
              <a:solidFill>
                <a:srgbClr val="000681"/>
              </a:solidFill>
              <a:latin typeface="Calibri"/>
              <a:cs typeface="Calibri"/>
            </a:endParaRPr>
          </a:p>
        </p:txBody>
      </p:sp>
      <p:sp>
        <p:nvSpPr>
          <p:cNvPr id="8" name="Down Arrow 7"/>
          <p:cNvSpPr/>
          <p:nvPr/>
        </p:nvSpPr>
        <p:spPr>
          <a:xfrm>
            <a:off x="4038600" y="4191000"/>
            <a:ext cx="457200" cy="533400"/>
          </a:xfrm>
          <a:prstGeom prst="downArrow">
            <a:avLst/>
          </a:prstGeom>
          <a:solidFill>
            <a:srgbClr val="FF33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a:spLocks noChangeArrowheads="1"/>
          </p:cNvSpPr>
          <p:nvPr/>
        </p:nvSpPr>
        <p:spPr bwMode="auto">
          <a:xfrm>
            <a:off x="914400" y="3636360"/>
            <a:ext cx="6934200" cy="523862"/>
          </a:xfrm>
          <a:prstGeom prst="rect">
            <a:avLst/>
          </a:prstGeom>
          <a:solidFill>
            <a:srgbClr val="FFFF99"/>
          </a:solidFill>
          <a:ln w="38100" cmpd="dbl">
            <a:solidFill>
              <a:srgbClr val="FF0000"/>
            </a:solidFill>
            <a:miter lim="800000"/>
            <a:headEnd/>
            <a:tailEnd/>
          </a:ln>
        </p:spPr>
        <p:txBody>
          <a:bodyPr wrap="square" lIns="92075" tIns="46038" rIns="92075" bIns="46038" anchor="ctr">
            <a:spAutoFit/>
          </a:bodyPr>
          <a:lstStyle/>
          <a:p>
            <a:pPr algn="ctr"/>
            <a:r>
              <a:rPr lang="en-US" sz="2800" dirty="0">
                <a:latin typeface="Courier New"/>
                <a:cs typeface="Courier New"/>
              </a:rPr>
              <a:t>m</a:t>
            </a:r>
            <a:r>
              <a:rPr lang="en-US" sz="2800" dirty="0" smtClean="0">
                <a:latin typeface="Courier New"/>
                <a:cs typeface="Courier New"/>
              </a:rPr>
              <a:t>ain/</a:t>
            </a:r>
            <a:r>
              <a:rPr lang="en-US" sz="2800" dirty="0" err="1" smtClean="0">
                <a:latin typeface="Courier New"/>
                <a:cs typeface="Courier New"/>
              </a:rPr>
              <a:t>menu.c</a:t>
            </a:r>
            <a:r>
              <a:rPr lang="en-US" sz="2800" dirty="0" smtClean="0">
                <a:latin typeface="Courier New"/>
                <a:cs typeface="Courier New"/>
              </a:rPr>
              <a:t>: </a:t>
            </a:r>
            <a:r>
              <a:rPr lang="en-US" sz="2800" dirty="0" err="1" smtClean="0">
                <a:latin typeface="Courier New"/>
                <a:cs typeface="Courier New"/>
              </a:rPr>
              <a:t>common_prog</a:t>
            </a:r>
            <a:r>
              <a:rPr lang="en-US" sz="2800" dirty="0" smtClean="0">
                <a:latin typeface="Courier New"/>
                <a:cs typeface="Courier New"/>
              </a:rPr>
              <a:t>()</a:t>
            </a:r>
            <a:endParaRPr lang="en-US" sz="2800" dirty="0">
              <a:solidFill>
                <a:srgbClr val="000681"/>
              </a:solidFill>
              <a:latin typeface="Calibri"/>
              <a:cs typeface="Calibri"/>
            </a:endParaRPr>
          </a:p>
        </p:txBody>
      </p:sp>
      <p:sp>
        <p:nvSpPr>
          <p:cNvPr id="10" name="Down Arrow 9"/>
          <p:cNvSpPr/>
          <p:nvPr/>
        </p:nvSpPr>
        <p:spPr>
          <a:xfrm>
            <a:off x="2438400" y="3102960"/>
            <a:ext cx="457200" cy="533400"/>
          </a:xfrm>
          <a:prstGeom prst="downArrow">
            <a:avLst/>
          </a:prstGeom>
          <a:solidFill>
            <a:srgbClr val="FF33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a:spLocks noChangeArrowheads="1"/>
          </p:cNvSpPr>
          <p:nvPr/>
        </p:nvSpPr>
        <p:spPr bwMode="auto">
          <a:xfrm>
            <a:off x="914400" y="2548320"/>
            <a:ext cx="3200400" cy="523862"/>
          </a:xfrm>
          <a:prstGeom prst="rect">
            <a:avLst/>
          </a:prstGeom>
          <a:solidFill>
            <a:srgbClr val="FFFF99"/>
          </a:solidFill>
          <a:ln w="38100" cmpd="dbl">
            <a:solidFill>
              <a:srgbClr val="FF0000"/>
            </a:solidFill>
            <a:miter lim="800000"/>
            <a:headEnd/>
            <a:tailEnd/>
          </a:ln>
        </p:spPr>
        <p:txBody>
          <a:bodyPr wrap="square" lIns="92075" tIns="46038" rIns="92075" bIns="46038" anchor="ctr">
            <a:spAutoFit/>
          </a:bodyPr>
          <a:lstStyle/>
          <a:p>
            <a:pPr algn="ctr"/>
            <a:r>
              <a:rPr lang="en-US" sz="2800" dirty="0" err="1" smtClean="0">
                <a:latin typeface="Courier New"/>
                <a:cs typeface="Courier New"/>
              </a:rPr>
              <a:t>cmd_prog</a:t>
            </a:r>
            <a:r>
              <a:rPr lang="en-US" sz="2800" dirty="0" smtClean="0">
                <a:latin typeface="Courier New"/>
                <a:cs typeface="Courier New"/>
              </a:rPr>
              <a:t>()</a:t>
            </a:r>
            <a:endParaRPr lang="en-US" sz="2800" dirty="0">
              <a:solidFill>
                <a:srgbClr val="000681"/>
              </a:solidFill>
              <a:latin typeface="Calibri"/>
              <a:cs typeface="Calibri"/>
            </a:endParaRPr>
          </a:p>
        </p:txBody>
      </p:sp>
      <p:sp>
        <p:nvSpPr>
          <p:cNvPr id="12" name="Down Arrow 11"/>
          <p:cNvSpPr/>
          <p:nvPr/>
        </p:nvSpPr>
        <p:spPr>
          <a:xfrm>
            <a:off x="5943600" y="3102960"/>
            <a:ext cx="457200" cy="533400"/>
          </a:xfrm>
          <a:prstGeom prst="downArrow">
            <a:avLst/>
          </a:prstGeom>
          <a:solidFill>
            <a:srgbClr val="FF33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a:spLocks noChangeArrowheads="1"/>
          </p:cNvSpPr>
          <p:nvPr/>
        </p:nvSpPr>
        <p:spPr bwMode="auto">
          <a:xfrm>
            <a:off x="4572000" y="2548320"/>
            <a:ext cx="3200400" cy="523862"/>
          </a:xfrm>
          <a:prstGeom prst="rect">
            <a:avLst/>
          </a:prstGeom>
          <a:solidFill>
            <a:srgbClr val="FFFF99"/>
          </a:solidFill>
          <a:ln w="38100" cmpd="dbl">
            <a:solidFill>
              <a:srgbClr val="FF0000"/>
            </a:solidFill>
            <a:miter lim="800000"/>
            <a:headEnd/>
            <a:tailEnd/>
          </a:ln>
        </p:spPr>
        <p:txBody>
          <a:bodyPr wrap="square" lIns="92075" tIns="46038" rIns="92075" bIns="46038" anchor="ctr">
            <a:spAutoFit/>
          </a:bodyPr>
          <a:lstStyle/>
          <a:p>
            <a:pPr algn="ctr"/>
            <a:r>
              <a:rPr lang="en-US" sz="2800" dirty="0" err="1" smtClean="0">
                <a:latin typeface="Courier New"/>
                <a:cs typeface="Courier New"/>
              </a:rPr>
              <a:t>cmd_shell</a:t>
            </a:r>
            <a:r>
              <a:rPr lang="en-US" sz="2800" dirty="0" smtClean="0">
                <a:latin typeface="Courier New"/>
                <a:cs typeface="Courier New"/>
              </a:rPr>
              <a:t>()</a:t>
            </a:r>
            <a:endParaRPr lang="en-US" sz="2800" dirty="0">
              <a:solidFill>
                <a:srgbClr val="000681"/>
              </a:solidFill>
              <a:latin typeface="Courier New"/>
              <a:cs typeface="Courier New"/>
            </a:endParaRPr>
          </a:p>
        </p:txBody>
      </p:sp>
      <p:sp>
        <p:nvSpPr>
          <p:cNvPr id="14" name="Down Arrow 13"/>
          <p:cNvSpPr/>
          <p:nvPr/>
        </p:nvSpPr>
        <p:spPr>
          <a:xfrm>
            <a:off x="2438400" y="1959960"/>
            <a:ext cx="457200" cy="533400"/>
          </a:xfrm>
          <a:prstGeom prst="downArrow">
            <a:avLst/>
          </a:prstGeom>
          <a:solidFill>
            <a:srgbClr val="FF33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a:spLocks noChangeArrowheads="1"/>
          </p:cNvSpPr>
          <p:nvPr/>
        </p:nvSpPr>
        <p:spPr bwMode="auto">
          <a:xfrm>
            <a:off x="990600" y="990600"/>
            <a:ext cx="6934200" cy="954749"/>
          </a:xfrm>
          <a:prstGeom prst="rect">
            <a:avLst/>
          </a:prstGeom>
          <a:solidFill>
            <a:srgbClr val="FFFF99"/>
          </a:solidFill>
          <a:ln w="38100" cmpd="dbl">
            <a:solidFill>
              <a:srgbClr val="FF0000"/>
            </a:solidFill>
            <a:miter lim="800000"/>
            <a:headEnd/>
            <a:tailEnd/>
          </a:ln>
        </p:spPr>
        <p:txBody>
          <a:bodyPr wrap="square" lIns="92075" tIns="46038" rIns="92075" bIns="46038" anchor="ctr">
            <a:spAutoFit/>
          </a:bodyPr>
          <a:lstStyle/>
          <a:p>
            <a:pPr algn="ctr"/>
            <a:r>
              <a:rPr lang="en-US" sz="2800" dirty="0">
                <a:latin typeface="Courier New"/>
                <a:cs typeface="Courier New"/>
              </a:rPr>
              <a:t>m</a:t>
            </a:r>
            <a:r>
              <a:rPr lang="en-US" sz="2800" dirty="0" smtClean="0">
                <a:latin typeface="Courier New"/>
                <a:cs typeface="Courier New"/>
              </a:rPr>
              <a:t>ain/</a:t>
            </a:r>
            <a:r>
              <a:rPr lang="en-US" sz="2800" dirty="0" err="1" smtClean="0">
                <a:latin typeface="Courier New"/>
                <a:cs typeface="Courier New"/>
              </a:rPr>
              <a:t>menu.c</a:t>
            </a:r>
            <a:r>
              <a:rPr lang="en-US" sz="2800" dirty="0" smtClean="0">
                <a:latin typeface="Courier New"/>
                <a:cs typeface="Courier New"/>
              </a:rPr>
              <a:t>: </a:t>
            </a:r>
            <a:r>
              <a:rPr lang="en-US" sz="2800" dirty="0" err="1" smtClean="0">
                <a:latin typeface="Courier New"/>
                <a:cs typeface="Courier New"/>
              </a:rPr>
              <a:t>cmd_disptach</a:t>
            </a:r>
            <a:r>
              <a:rPr lang="en-US" sz="2800" dirty="0" smtClean="0">
                <a:latin typeface="Courier New"/>
                <a:cs typeface="Courier New"/>
              </a:rPr>
              <a:t>()</a:t>
            </a:r>
          </a:p>
          <a:p>
            <a:pPr algn="ctr"/>
            <a:r>
              <a:rPr lang="en-US" sz="2800" dirty="0" smtClean="0">
                <a:solidFill>
                  <a:srgbClr val="000681"/>
                </a:solidFill>
                <a:latin typeface="Calibri"/>
                <a:cs typeface="Calibri"/>
              </a:rPr>
              <a:t>through</a:t>
            </a:r>
            <a:r>
              <a:rPr lang="en-US" sz="2800" dirty="0" smtClean="0">
                <a:solidFill>
                  <a:srgbClr val="000681"/>
                </a:solidFill>
                <a:latin typeface="Courier New"/>
                <a:cs typeface="Courier New"/>
              </a:rPr>
              <a:t> </a:t>
            </a:r>
            <a:r>
              <a:rPr lang="en-US" sz="2800" dirty="0" err="1" smtClean="0">
                <a:solidFill>
                  <a:srgbClr val="FF0000"/>
                </a:solidFill>
                <a:latin typeface="Courier New"/>
                <a:cs typeface="Courier New"/>
              </a:rPr>
              <a:t>cmdtable</a:t>
            </a:r>
            <a:r>
              <a:rPr lang="en-US" sz="2800" dirty="0" smtClean="0">
                <a:solidFill>
                  <a:srgbClr val="FF0000"/>
                </a:solidFill>
                <a:latin typeface="Courier New"/>
                <a:cs typeface="Courier New"/>
              </a:rPr>
              <a:t>  ‘p’ </a:t>
            </a:r>
            <a:r>
              <a:rPr lang="en-US" sz="2800" dirty="0" err="1" smtClean="0">
                <a:solidFill>
                  <a:srgbClr val="FF0000"/>
                </a:solidFill>
                <a:latin typeface="Courier New"/>
                <a:cs typeface="Courier New"/>
              </a:rPr>
              <a:t>cmd_prog</a:t>
            </a:r>
            <a:endParaRPr lang="en-US" sz="2800" dirty="0">
              <a:solidFill>
                <a:srgbClr val="FF0000"/>
              </a:solidFill>
              <a:latin typeface="Calibri"/>
              <a:cs typeface="Calibri"/>
            </a:endParaRPr>
          </a:p>
        </p:txBody>
      </p:sp>
      <p:sp>
        <p:nvSpPr>
          <p:cNvPr id="16" name="Down Arrow 15"/>
          <p:cNvSpPr/>
          <p:nvPr/>
        </p:nvSpPr>
        <p:spPr>
          <a:xfrm>
            <a:off x="5943600" y="1959960"/>
            <a:ext cx="457200" cy="533400"/>
          </a:xfrm>
          <a:prstGeom prst="downArrow">
            <a:avLst/>
          </a:prstGeom>
          <a:solidFill>
            <a:srgbClr val="FF33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1"/>
          </p:nvPr>
        </p:nvSpPr>
        <p:spPr/>
        <p:txBody>
          <a:bodyPr/>
          <a:lstStyle/>
          <a:p>
            <a:fld id="{211DD708-9C6C-BC4A-8ACC-1131D652BA95}" type="slidenum">
              <a:rPr lang="en-US" smtClean="0"/>
              <a:pPr/>
              <a:t>3</a:t>
            </a:fld>
            <a:endParaRPr lang="en-US"/>
          </a:p>
        </p:txBody>
      </p:sp>
    </p:spTree>
    <p:extLst>
      <p:ext uri="{BB962C8B-B14F-4D97-AF65-F5344CB8AC3E}">
        <p14:creationId xmlns:p14="http://schemas.microsoft.com/office/powerpoint/2010/main" val="35574083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500"/>
                                        <p:tgtEl>
                                          <p:spTgt spid="8"/>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up)">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up)">
                                      <p:cBhvr>
                                        <p:cTn id="23" dur="500"/>
                                        <p:tgtEl>
                                          <p:spTgt spid="10"/>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up)">
                                      <p:cBhvr>
                                        <p:cTn id="26" dur="500"/>
                                        <p:tgtEl>
                                          <p:spTgt spid="11"/>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up)">
                                      <p:cBhvr>
                                        <p:cTn id="29" dur="500"/>
                                        <p:tgtEl>
                                          <p:spTgt spid="12"/>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up)">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up)">
                                      <p:cBhvr>
                                        <p:cTn id="37" dur="500"/>
                                        <p:tgtEl>
                                          <p:spTgt spid="14"/>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up)">
                                      <p:cBhvr>
                                        <p:cTn id="40" dur="500"/>
                                        <p:tgtEl>
                                          <p:spTgt spid="15"/>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up)">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0C4AF5B0-A05E-724A-87E2-3CBAB181D8A1}" type="slidenum">
              <a:rPr lang="en-US" smtClean="0"/>
              <a:pPr/>
              <a:t>4</a:t>
            </a:fld>
            <a:endParaRPr lang="en-US"/>
          </a:p>
        </p:txBody>
      </p:sp>
      <p:pic>
        <p:nvPicPr>
          <p:cNvPr id="3" name="Picture 2"/>
          <p:cNvPicPr>
            <a:picLocks noChangeAspect="1"/>
          </p:cNvPicPr>
          <p:nvPr/>
        </p:nvPicPr>
        <p:blipFill>
          <a:blip r:embed="rId2"/>
          <a:stretch>
            <a:fillRect/>
          </a:stretch>
        </p:blipFill>
        <p:spPr>
          <a:xfrm>
            <a:off x="1022501" y="0"/>
            <a:ext cx="7359499" cy="6858000"/>
          </a:xfrm>
          <a:prstGeom prst="rect">
            <a:avLst/>
          </a:prstGeom>
        </p:spPr>
      </p:pic>
    </p:spTree>
    <p:extLst>
      <p:ext uri="{BB962C8B-B14F-4D97-AF65-F5344CB8AC3E}">
        <p14:creationId xmlns:p14="http://schemas.microsoft.com/office/powerpoint/2010/main" val="30359472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nodeType="clickEffect">
                                  <p:stCondLst>
                                    <p:cond delay="0"/>
                                  </p:stCondLst>
                                  <p:childTnLst>
                                    <p:set>
                                      <p:cBhvr>
                                        <p:cTn id="13"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0C4AF5B0-A05E-724A-87E2-3CBAB181D8A1}" type="slidenum">
              <a:rPr lang="en-US" smtClean="0"/>
              <a:pPr/>
              <a:t>5</a:t>
            </a:fld>
            <a:endParaRPr lang="en-US"/>
          </a:p>
        </p:txBody>
      </p:sp>
      <p:pic>
        <p:nvPicPr>
          <p:cNvPr id="3" name="Picture 2"/>
          <p:cNvPicPr>
            <a:picLocks noChangeAspect="1"/>
          </p:cNvPicPr>
          <p:nvPr/>
        </p:nvPicPr>
        <p:blipFill>
          <a:blip r:embed="rId2"/>
          <a:stretch>
            <a:fillRect/>
          </a:stretch>
        </p:blipFill>
        <p:spPr>
          <a:xfrm>
            <a:off x="426355" y="0"/>
            <a:ext cx="8377778" cy="6858000"/>
          </a:xfrm>
          <a:prstGeom prst="rect">
            <a:avLst/>
          </a:prstGeom>
        </p:spPr>
      </p:pic>
    </p:spTree>
    <p:extLst>
      <p:ext uri="{BB962C8B-B14F-4D97-AF65-F5344CB8AC3E}">
        <p14:creationId xmlns:p14="http://schemas.microsoft.com/office/powerpoint/2010/main" val="62546681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457200" y="152400"/>
            <a:ext cx="8229600" cy="533400"/>
          </a:xfrm>
        </p:spPr>
        <p:txBody>
          <a:bodyPr/>
          <a:lstStyle/>
          <a:p>
            <a:pPr eaLnBrk="1" hangingPunct="1"/>
            <a:r>
              <a:rPr lang="en-US" sz="4000" dirty="0" smtClean="0">
                <a:latin typeface="Calibri" charset="0"/>
                <a:ea typeface="MS PGothic" charset="0"/>
                <a:cs typeface="MS PGothic" charset="0"/>
              </a:rPr>
              <a:t>How to implement </a:t>
            </a:r>
            <a:r>
              <a:rPr lang="en-US" sz="4000" dirty="0" err="1" smtClean="0">
                <a:latin typeface="Courier New"/>
                <a:ea typeface="MS PGothic" charset="0"/>
                <a:cs typeface="Courier New"/>
              </a:rPr>
              <a:t>runprogram</a:t>
            </a:r>
            <a:r>
              <a:rPr lang="en-US" sz="4000" dirty="0" smtClean="0">
                <a:latin typeface="Courier New"/>
                <a:ea typeface="MS PGothic" charset="0"/>
                <a:cs typeface="Courier New"/>
              </a:rPr>
              <a:t>()</a:t>
            </a:r>
            <a:r>
              <a:rPr lang="en-US" sz="4000" dirty="0" smtClean="0">
                <a:latin typeface="Calibri"/>
                <a:ea typeface="MS PGothic" charset="0"/>
                <a:cs typeface="Calibri"/>
              </a:rPr>
              <a:t>?</a:t>
            </a:r>
            <a:endParaRPr lang="en-US" sz="4000" dirty="0">
              <a:latin typeface="Calibri"/>
              <a:ea typeface="MS PGothic" charset="0"/>
              <a:cs typeface="Calibri"/>
            </a:endParaRPr>
          </a:p>
        </p:txBody>
      </p:sp>
      <p:sp>
        <p:nvSpPr>
          <p:cNvPr id="4" name="Rectangle 3"/>
          <p:cNvSpPr>
            <a:spLocks noChangeArrowheads="1"/>
          </p:cNvSpPr>
          <p:nvPr/>
        </p:nvSpPr>
        <p:spPr bwMode="auto">
          <a:xfrm>
            <a:off x="228600" y="1039519"/>
            <a:ext cx="8763000" cy="462307"/>
          </a:xfrm>
          <a:prstGeom prst="rect">
            <a:avLst/>
          </a:prstGeom>
          <a:solidFill>
            <a:srgbClr val="FFFF99"/>
          </a:solidFill>
          <a:ln w="38100" cmpd="dbl">
            <a:solidFill>
              <a:srgbClr val="FF0000"/>
            </a:solidFill>
            <a:miter lim="800000"/>
            <a:headEnd/>
            <a:tailEnd/>
          </a:ln>
        </p:spPr>
        <p:txBody>
          <a:bodyPr wrap="square" lIns="92075" tIns="46038" rIns="92075" bIns="46038" anchor="ctr">
            <a:spAutoFit/>
          </a:bodyPr>
          <a:lstStyle/>
          <a:p>
            <a:pPr algn="ctr"/>
            <a:r>
              <a:rPr lang="en-US" dirty="0" err="1">
                <a:latin typeface="Courier New"/>
                <a:cs typeface="Courier New"/>
              </a:rPr>
              <a:t>userprog</a:t>
            </a:r>
            <a:r>
              <a:rPr lang="en-US" dirty="0">
                <a:latin typeface="Courier New"/>
                <a:cs typeface="Courier New"/>
              </a:rPr>
              <a:t>/</a:t>
            </a:r>
            <a:r>
              <a:rPr lang="en-US" dirty="0" err="1" smtClean="0">
                <a:latin typeface="Courier New"/>
                <a:cs typeface="Courier New"/>
              </a:rPr>
              <a:t>runprogram.c</a:t>
            </a:r>
            <a:r>
              <a:rPr lang="en-US" dirty="0" smtClean="0">
                <a:latin typeface="Courier New"/>
                <a:cs typeface="Courier New"/>
              </a:rPr>
              <a:t>: </a:t>
            </a:r>
            <a:r>
              <a:rPr lang="en-US" dirty="0" err="1" smtClean="0">
                <a:latin typeface="Courier New"/>
                <a:cs typeface="Courier New"/>
              </a:rPr>
              <a:t>runprogram</a:t>
            </a:r>
            <a:r>
              <a:rPr lang="en-US" dirty="0">
                <a:latin typeface="Courier New"/>
                <a:cs typeface="Courier New"/>
              </a:rPr>
              <a:t>()</a:t>
            </a:r>
            <a:endParaRPr lang="en-US" dirty="0">
              <a:solidFill>
                <a:srgbClr val="000681"/>
              </a:solidFill>
              <a:latin typeface="Calibri"/>
              <a:cs typeface="Calibri"/>
            </a:endParaRPr>
          </a:p>
        </p:txBody>
      </p:sp>
      <p:grpSp>
        <p:nvGrpSpPr>
          <p:cNvPr id="2" name="Group 1"/>
          <p:cNvGrpSpPr/>
          <p:nvPr/>
        </p:nvGrpSpPr>
        <p:grpSpPr>
          <a:xfrm>
            <a:off x="152400" y="1533071"/>
            <a:ext cx="3429000" cy="1321625"/>
            <a:chOff x="152400" y="1438729"/>
            <a:chExt cx="4038600" cy="1321625"/>
          </a:xfrm>
        </p:grpSpPr>
        <p:sp>
          <p:nvSpPr>
            <p:cNvPr id="5" name="Down Arrow 4"/>
            <p:cNvSpPr/>
            <p:nvPr/>
          </p:nvSpPr>
          <p:spPr>
            <a:xfrm>
              <a:off x="1828800" y="1438729"/>
              <a:ext cx="457200" cy="533400"/>
            </a:xfrm>
            <a:prstGeom prst="downArrow">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a:spLocks noChangeArrowheads="1"/>
            </p:cNvSpPr>
            <p:nvPr/>
          </p:nvSpPr>
          <p:spPr bwMode="auto">
            <a:xfrm>
              <a:off x="152400" y="2051826"/>
              <a:ext cx="4038600" cy="708528"/>
            </a:xfrm>
            <a:prstGeom prst="rect">
              <a:avLst/>
            </a:prstGeom>
            <a:solidFill>
              <a:srgbClr val="FFFF99"/>
            </a:solidFill>
            <a:ln w="38100" cmpd="dbl">
              <a:solidFill>
                <a:srgbClr val="FF0000"/>
              </a:solidFill>
              <a:miter lim="800000"/>
              <a:headEnd/>
              <a:tailEnd/>
            </a:ln>
          </p:spPr>
          <p:txBody>
            <a:bodyPr wrap="square" lIns="92075" tIns="46038" rIns="92075" bIns="46038" anchor="ctr">
              <a:spAutoFit/>
            </a:bodyPr>
            <a:lstStyle/>
            <a:p>
              <a:pPr algn="ctr"/>
              <a:r>
                <a:rPr lang="en-US" sz="2000" dirty="0" err="1" smtClean="0">
                  <a:latin typeface="Courier New"/>
                  <a:cs typeface="Courier New"/>
                </a:rPr>
                <a:t>vfs_open</a:t>
              </a:r>
              <a:r>
                <a:rPr lang="en-US" sz="2000" dirty="0" smtClean="0">
                  <a:latin typeface="Courier New"/>
                  <a:cs typeface="Courier New"/>
                </a:rPr>
                <a:t>(…, </a:t>
              </a:r>
              <a:r>
                <a:rPr lang="en-US" sz="2000" dirty="0" smtClean="0">
                  <a:solidFill>
                    <a:srgbClr val="FF0000"/>
                  </a:solidFill>
                  <a:latin typeface="Courier New"/>
                  <a:cs typeface="Courier New"/>
                </a:rPr>
                <a:t>&amp;v</a:t>
              </a:r>
              <a:r>
                <a:rPr lang="en-US" sz="2000" dirty="0" smtClean="0">
                  <a:latin typeface="Courier New"/>
                  <a:cs typeface="Courier New"/>
                </a:rPr>
                <a:t>) in</a:t>
              </a:r>
            </a:p>
            <a:p>
              <a:pPr algn="ctr"/>
              <a:r>
                <a:rPr lang="en-US" sz="2000" dirty="0">
                  <a:solidFill>
                    <a:srgbClr val="000681"/>
                  </a:solidFill>
                  <a:latin typeface="Courier New"/>
                  <a:cs typeface="Courier New"/>
                </a:rPr>
                <a:t>k</a:t>
              </a:r>
              <a:r>
                <a:rPr lang="en-US" sz="2000" dirty="0" smtClean="0">
                  <a:solidFill>
                    <a:srgbClr val="000681"/>
                  </a:solidFill>
                  <a:latin typeface="Courier New"/>
                  <a:cs typeface="Courier New"/>
                </a:rPr>
                <a:t>ern/</a:t>
              </a:r>
              <a:r>
                <a:rPr lang="en-US" sz="2000" dirty="0" err="1" smtClean="0">
                  <a:solidFill>
                    <a:srgbClr val="000681"/>
                  </a:solidFill>
                  <a:latin typeface="Courier New"/>
                  <a:cs typeface="Courier New"/>
                </a:rPr>
                <a:t>fs</a:t>
              </a:r>
              <a:r>
                <a:rPr lang="en-US" sz="2000" dirty="0" smtClean="0">
                  <a:solidFill>
                    <a:srgbClr val="000681"/>
                  </a:solidFill>
                  <a:latin typeface="Courier New"/>
                  <a:cs typeface="Courier New"/>
                </a:rPr>
                <a:t>/</a:t>
              </a:r>
              <a:r>
                <a:rPr lang="en-US" sz="2000" dirty="0" err="1" smtClean="0">
                  <a:solidFill>
                    <a:srgbClr val="000681"/>
                  </a:solidFill>
                  <a:latin typeface="Courier New"/>
                  <a:cs typeface="Courier New"/>
                </a:rPr>
                <a:t>vfs</a:t>
              </a:r>
              <a:r>
                <a:rPr lang="en-US" sz="2000" dirty="0" smtClean="0">
                  <a:solidFill>
                    <a:srgbClr val="000681"/>
                  </a:solidFill>
                  <a:latin typeface="Courier New"/>
                  <a:cs typeface="Courier New"/>
                </a:rPr>
                <a:t>/</a:t>
              </a:r>
              <a:r>
                <a:rPr lang="en-US" sz="2000" dirty="0" err="1" smtClean="0">
                  <a:solidFill>
                    <a:srgbClr val="000681"/>
                  </a:solidFill>
                  <a:latin typeface="Courier New"/>
                  <a:cs typeface="Courier New"/>
                </a:rPr>
                <a:t>vfspath.c</a:t>
              </a:r>
              <a:endParaRPr lang="en-US" sz="2000" dirty="0">
                <a:solidFill>
                  <a:srgbClr val="000681"/>
                </a:solidFill>
                <a:latin typeface="Courier New"/>
                <a:cs typeface="Courier New"/>
              </a:endParaRPr>
            </a:p>
          </p:txBody>
        </p:sp>
      </p:grpSp>
      <p:grpSp>
        <p:nvGrpSpPr>
          <p:cNvPr id="3" name="Group 2"/>
          <p:cNvGrpSpPr/>
          <p:nvPr/>
        </p:nvGrpSpPr>
        <p:grpSpPr>
          <a:xfrm>
            <a:off x="4267200" y="1542142"/>
            <a:ext cx="4648200" cy="1600200"/>
            <a:chOff x="4267200" y="1770742"/>
            <a:chExt cx="4648200" cy="1600200"/>
          </a:xfrm>
        </p:grpSpPr>
        <p:sp>
          <p:nvSpPr>
            <p:cNvPr id="9" name="Down Arrow 8"/>
            <p:cNvSpPr/>
            <p:nvPr/>
          </p:nvSpPr>
          <p:spPr>
            <a:xfrm>
              <a:off x="6172200" y="1770742"/>
              <a:ext cx="457200" cy="533400"/>
            </a:xfrm>
            <a:prstGeom prst="downArrow">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a:spLocks noChangeArrowheads="1"/>
            </p:cNvSpPr>
            <p:nvPr/>
          </p:nvSpPr>
          <p:spPr bwMode="auto">
            <a:xfrm>
              <a:off x="4267200" y="2354637"/>
              <a:ext cx="4648200" cy="1016305"/>
            </a:xfrm>
            <a:prstGeom prst="rect">
              <a:avLst/>
            </a:prstGeom>
            <a:solidFill>
              <a:srgbClr val="FFFF99"/>
            </a:solidFill>
            <a:ln w="38100" cmpd="dbl">
              <a:solidFill>
                <a:srgbClr val="FF0000"/>
              </a:solidFill>
              <a:miter lim="800000"/>
              <a:headEnd/>
              <a:tailEnd/>
            </a:ln>
          </p:spPr>
          <p:txBody>
            <a:bodyPr wrap="square" lIns="92075" tIns="46038" rIns="92075" bIns="46038" anchor="ctr">
              <a:spAutoFit/>
            </a:bodyPr>
            <a:lstStyle/>
            <a:p>
              <a:pPr algn="ctr"/>
              <a:r>
                <a:rPr lang="en-US" sz="2000" dirty="0" err="1" smtClean="0">
                  <a:latin typeface="Courier New"/>
                  <a:cs typeface="Courier New"/>
                </a:rPr>
                <a:t>as_create</a:t>
              </a:r>
              <a:r>
                <a:rPr lang="en-US" sz="2000" dirty="0" smtClean="0">
                  <a:latin typeface="Courier New"/>
                  <a:cs typeface="Courier New"/>
                </a:rPr>
                <a:t>(), </a:t>
              </a:r>
              <a:r>
                <a:rPr lang="en-US" sz="2000" dirty="0" err="1" smtClean="0">
                  <a:latin typeface="Courier New"/>
                  <a:cs typeface="Courier New"/>
                </a:rPr>
                <a:t>as_activate</a:t>
              </a:r>
              <a:r>
                <a:rPr lang="en-US" sz="2000" dirty="0" smtClean="0">
                  <a:latin typeface="Courier New"/>
                  <a:cs typeface="Courier New"/>
                </a:rPr>
                <a:t>(), </a:t>
              </a:r>
              <a:r>
                <a:rPr lang="en-US" sz="2000" dirty="0" err="1" smtClean="0">
                  <a:latin typeface="Courier New"/>
                  <a:cs typeface="Courier New"/>
                </a:rPr>
                <a:t>as_define_stack</a:t>
              </a:r>
              <a:r>
                <a:rPr lang="en-US" sz="2000" dirty="0" smtClean="0">
                  <a:latin typeface="Courier New"/>
                  <a:cs typeface="Courier New"/>
                </a:rPr>
                <a:t>(</a:t>
              </a:r>
              <a:r>
                <a:rPr lang="en-US" sz="2000" dirty="0" smtClean="0">
                  <a:solidFill>
                    <a:srgbClr val="FF0000"/>
                  </a:solidFill>
                  <a:latin typeface="Courier New"/>
                  <a:cs typeface="Courier New"/>
                </a:rPr>
                <a:t>&amp;</a:t>
              </a:r>
              <a:r>
                <a:rPr lang="en-US" sz="2000" dirty="0" err="1" smtClean="0">
                  <a:solidFill>
                    <a:srgbClr val="FF0000"/>
                  </a:solidFill>
                  <a:latin typeface="Courier New"/>
                  <a:cs typeface="Courier New"/>
                </a:rPr>
                <a:t>stackptr</a:t>
              </a:r>
              <a:r>
                <a:rPr lang="en-US" sz="2000" dirty="0" smtClean="0">
                  <a:latin typeface="Courier New"/>
                  <a:cs typeface="Courier New"/>
                </a:rPr>
                <a:t>) in</a:t>
              </a:r>
            </a:p>
            <a:p>
              <a:pPr algn="ctr"/>
              <a:r>
                <a:rPr lang="en-US" sz="2000" dirty="0" smtClean="0">
                  <a:solidFill>
                    <a:srgbClr val="000681"/>
                  </a:solidFill>
                  <a:latin typeface="Courier New"/>
                  <a:cs typeface="Courier New"/>
                </a:rPr>
                <a:t>kern/arch/</a:t>
              </a:r>
              <a:r>
                <a:rPr lang="en-US" sz="2000" dirty="0" err="1" smtClean="0">
                  <a:solidFill>
                    <a:srgbClr val="000681"/>
                  </a:solidFill>
                  <a:latin typeface="Courier New"/>
                  <a:cs typeface="Courier New"/>
                </a:rPr>
                <a:t>mips</a:t>
              </a:r>
              <a:r>
                <a:rPr lang="en-US" sz="2000" dirty="0" smtClean="0">
                  <a:solidFill>
                    <a:srgbClr val="000681"/>
                  </a:solidFill>
                  <a:latin typeface="Courier New"/>
                  <a:cs typeface="Courier New"/>
                </a:rPr>
                <a:t>/</a:t>
              </a:r>
              <a:r>
                <a:rPr lang="en-US" sz="2000" dirty="0" err="1" smtClean="0">
                  <a:solidFill>
                    <a:srgbClr val="000681"/>
                  </a:solidFill>
                  <a:latin typeface="Courier New"/>
                  <a:cs typeface="Courier New"/>
                </a:rPr>
                <a:t>mips</a:t>
              </a:r>
              <a:r>
                <a:rPr lang="en-US" sz="2000" dirty="0" smtClean="0">
                  <a:solidFill>
                    <a:srgbClr val="000681"/>
                  </a:solidFill>
                  <a:latin typeface="Courier New"/>
                  <a:cs typeface="Courier New"/>
                </a:rPr>
                <a:t>/</a:t>
              </a:r>
              <a:r>
                <a:rPr lang="en-US" sz="2000" dirty="0" err="1" smtClean="0">
                  <a:solidFill>
                    <a:srgbClr val="000681"/>
                  </a:solidFill>
                  <a:latin typeface="Courier New"/>
                  <a:cs typeface="Courier New"/>
                </a:rPr>
                <a:t>dumbvm.c</a:t>
              </a:r>
              <a:endParaRPr lang="en-US" sz="2000" dirty="0">
                <a:solidFill>
                  <a:srgbClr val="000681"/>
                </a:solidFill>
                <a:latin typeface="Courier New"/>
                <a:cs typeface="Courier New"/>
              </a:endParaRPr>
            </a:p>
          </p:txBody>
        </p:sp>
      </p:grpSp>
      <p:grpSp>
        <p:nvGrpSpPr>
          <p:cNvPr id="7" name="Group 6"/>
          <p:cNvGrpSpPr/>
          <p:nvPr/>
        </p:nvGrpSpPr>
        <p:grpSpPr>
          <a:xfrm>
            <a:off x="152400" y="2873826"/>
            <a:ext cx="4419600" cy="1281844"/>
            <a:chOff x="152400" y="3102426"/>
            <a:chExt cx="4419600" cy="1281844"/>
          </a:xfrm>
        </p:grpSpPr>
        <p:sp>
          <p:nvSpPr>
            <p:cNvPr id="12" name="Rectangle 11"/>
            <p:cNvSpPr>
              <a:spLocks noChangeArrowheads="1"/>
            </p:cNvSpPr>
            <p:nvPr/>
          </p:nvSpPr>
          <p:spPr bwMode="auto">
            <a:xfrm>
              <a:off x="152400" y="3675742"/>
              <a:ext cx="4419600" cy="708528"/>
            </a:xfrm>
            <a:prstGeom prst="rect">
              <a:avLst/>
            </a:prstGeom>
            <a:solidFill>
              <a:srgbClr val="FFFF99"/>
            </a:solidFill>
            <a:ln w="38100" cmpd="dbl">
              <a:solidFill>
                <a:srgbClr val="FF0000"/>
              </a:solidFill>
              <a:miter lim="800000"/>
              <a:headEnd/>
              <a:tailEnd/>
            </a:ln>
          </p:spPr>
          <p:txBody>
            <a:bodyPr wrap="square" lIns="92075" tIns="46038" rIns="92075" bIns="46038" anchor="ctr">
              <a:spAutoFit/>
            </a:bodyPr>
            <a:lstStyle/>
            <a:p>
              <a:pPr algn="ctr"/>
              <a:r>
                <a:rPr lang="en-US" sz="2000" dirty="0" err="1" smtClean="0">
                  <a:latin typeface="Courier New"/>
                  <a:cs typeface="Courier New"/>
                </a:rPr>
                <a:t>load_elf</a:t>
              </a:r>
              <a:r>
                <a:rPr lang="en-US" sz="2000" dirty="0" smtClean="0">
                  <a:latin typeface="Courier New"/>
                  <a:cs typeface="Courier New"/>
                </a:rPr>
                <a:t>(v, </a:t>
              </a:r>
              <a:r>
                <a:rPr lang="en-US" sz="2000" dirty="0" smtClean="0">
                  <a:solidFill>
                    <a:srgbClr val="FF0000"/>
                  </a:solidFill>
                  <a:latin typeface="Courier New"/>
                  <a:cs typeface="Courier New"/>
                </a:rPr>
                <a:t>&amp;</a:t>
              </a:r>
              <a:r>
                <a:rPr lang="en-US" sz="2000" dirty="0" err="1" smtClean="0">
                  <a:solidFill>
                    <a:srgbClr val="FF0000"/>
                  </a:solidFill>
                  <a:latin typeface="Courier New"/>
                  <a:cs typeface="Courier New"/>
                </a:rPr>
                <a:t>entrypoint</a:t>
              </a:r>
              <a:r>
                <a:rPr lang="en-US" sz="2000" dirty="0" smtClean="0">
                  <a:latin typeface="Courier New"/>
                  <a:cs typeface="Courier New"/>
                </a:rPr>
                <a:t>)</a:t>
              </a:r>
            </a:p>
            <a:p>
              <a:pPr algn="ctr"/>
              <a:r>
                <a:rPr lang="en-US" sz="2000" dirty="0" smtClean="0">
                  <a:solidFill>
                    <a:srgbClr val="000681"/>
                  </a:solidFill>
                  <a:latin typeface="Courier New"/>
                  <a:cs typeface="Courier New"/>
                </a:rPr>
                <a:t>In kern/</a:t>
              </a:r>
              <a:r>
                <a:rPr lang="en-US" sz="2000" dirty="0" err="1" smtClean="0">
                  <a:solidFill>
                    <a:srgbClr val="000681"/>
                  </a:solidFill>
                  <a:latin typeface="Courier New"/>
                  <a:cs typeface="Courier New"/>
                </a:rPr>
                <a:t>userprog</a:t>
              </a:r>
              <a:r>
                <a:rPr lang="en-US" sz="2000" dirty="0" smtClean="0">
                  <a:solidFill>
                    <a:srgbClr val="000681"/>
                  </a:solidFill>
                  <a:latin typeface="Courier New"/>
                  <a:cs typeface="Courier New"/>
                </a:rPr>
                <a:t>/</a:t>
              </a:r>
              <a:r>
                <a:rPr lang="en-US" sz="2000" dirty="0" err="1" smtClean="0">
                  <a:solidFill>
                    <a:srgbClr val="000681"/>
                  </a:solidFill>
                  <a:latin typeface="Courier New"/>
                  <a:cs typeface="Courier New"/>
                </a:rPr>
                <a:t>load_elf.c</a:t>
              </a:r>
              <a:endParaRPr lang="en-US" sz="2000" dirty="0">
                <a:solidFill>
                  <a:srgbClr val="000681"/>
                </a:solidFill>
                <a:latin typeface="Courier New"/>
                <a:cs typeface="Courier New"/>
              </a:endParaRPr>
            </a:p>
          </p:txBody>
        </p:sp>
        <p:sp>
          <p:nvSpPr>
            <p:cNvPr id="13" name="Down Arrow 12"/>
            <p:cNvSpPr/>
            <p:nvPr/>
          </p:nvSpPr>
          <p:spPr>
            <a:xfrm>
              <a:off x="1524000" y="3102426"/>
              <a:ext cx="457200" cy="533400"/>
            </a:xfrm>
            <a:prstGeom prst="downArrow">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152400" y="3142342"/>
            <a:ext cx="5791200" cy="2344058"/>
            <a:chOff x="152400" y="3370942"/>
            <a:chExt cx="5791200" cy="2344058"/>
          </a:xfrm>
        </p:grpSpPr>
        <p:sp>
          <p:nvSpPr>
            <p:cNvPr id="14" name="Rectangle 13"/>
            <p:cNvSpPr>
              <a:spLocks noChangeArrowheads="1"/>
            </p:cNvSpPr>
            <p:nvPr/>
          </p:nvSpPr>
          <p:spPr bwMode="auto">
            <a:xfrm>
              <a:off x="152400" y="5006472"/>
              <a:ext cx="5791200" cy="708528"/>
            </a:xfrm>
            <a:prstGeom prst="rect">
              <a:avLst/>
            </a:prstGeom>
            <a:solidFill>
              <a:srgbClr val="FFFF99"/>
            </a:solidFill>
            <a:ln w="38100" cmpd="dbl">
              <a:solidFill>
                <a:srgbClr val="FF0000"/>
              </a:solidFill>
              <a:miter lim="800000"/>
              <a:headEnd/>
              <a:tailEnd/>
            </a:ln>
          </p:spPr>
          <p:txBody>
            <a:bodyPr wrap="square" lIns="92075" tIns="46038" rIns="92075" bIns="46038" anchor="ctr">
              <a:spAutoFit/>
            </a:bodyPr>
            <a:lstStyle/>
            <a:p>
              <a:pPr algn="ctr"/>
              <a:r>
                <a:rPr lang="en-US" sz="2000" dirty="0" err="1" smtClean="0">
                  <a:latin typeface="Courier New"/>
                  <a:cs typeface="Courier New"/>
                </a:rPr>
                <a:t>md_usermode</a:t>
              </a:r>
              <a:r>
                <a:rPr lang="en-US" sz="2000" dirty="0" smtClean="0">
                  <a:latin typeface="Courier New"/>
                  <a:cs typeface="Courier New"/>
                </a:rPr>
                <a:t>(…, </a:t>
              </a:r>
              <a:r>
                <a:rPr lang="en-US" sz="2000" dirty="0" err="1" smtClean="0">
                  <a:latin typeface="Courier New"/>
                  <a:cs typeface="Courier New"/>
                </a:rPr>
                <a:t>stackptr</a:t>
              </a:r>
              <a:r>
                <a:rPr lang="en-US" sz="2000" dirty="0" smtClean="0">
                  <a:latin typeface="Courier New"/>
                  <a:cs typeface="Courier New"/>
                </a:rPr>
                <a:t>, </a:t>
              </a:r>
              <a:r>
                <a:rPr lang="en-US" sz="2000" dirty="0" err="1" smtClean="0">
                  <a:latin typeface="Courier New"/>
                  <a:cs typeface="Courier New"/>
                </a:rPr>
                <a:t>entrypoint</a:t>
              </a:r>
              <a:r>
                <a:rPr lang="en-US" sz="2000" dirty="0" smtClean="0">
                  <a:latin typeface="Courier New"/>
                  <a:cs typeface="Courier New"/>
                </a:rPr>
                <a:t>)</a:t>
              </a:r>
            </a:p>
            <a:p>
              <a:pPr algn="ctr"/>
              <a:r>
                <a:rPr lang="en-US" sz="2000" dirty="0" smtClean="0">
                  <a:solidFill>
                    <a:srgbClr val="000681"/>
                  </a:solidFill>
                  <a:latin typeface="Courier New"/>
                  <a:cs typeface="Courier New"/>
                </a:rPr>
                <a:t>In </a:t>
              </a:r>
              <a:r>
                <a:rPr lang="en-US" sz="2000" dirty="0" smtClean="0">
                  <a:solidFill>
                    <a:srgbClr val="FF0000"/>
                  </a:solidFill>
                  <a:latin typeface="Courier New"/>
                  <a:cs typeface="Courier New"/>
                </a:rPr>
                <a:t>kern/arch/</a:t>
              </a:r>
              <a:r>
                <a:rPr lang="en-US" sz="2000" dirty="0" err="1" smtClean="0">
                  <a:solidFill>
                    <a:srgbClr val="FF0000"/>
                  </a:solidFill>
                  <a:latin typeface="Courier New"/>
                  <a:cs typeface="Courier New"/>
                </a:rPr>
                <a:t>mips</a:t>
              </a:r>
              <a:r>
                <a:rPr lang="en-US" sz="2000" dirty="0" smtClean="0">
                  <a:solidFill>
                    <a:srgbClr val="FF0000"/>
                  </a:solidFill>
                  <a:latin typeface="Courier New"/>
                  <a:cs typeface="Courier New"/>
                </a:rPr>
                <a:t>/</a:t>
              </a:r>
              <a:r>
                <a:rPr lang="en-US" sz="2000" dirty="0" err="1" smtClean="0">
                  <a:solidFill>
                    <a:srgbClr val="FF0000"/>
                  </a:solidFill>
                  <a:latin typeface="Courier New"/>
                  <a:cs typeface="Courier New"/>
                </a:rPr>
                <a:t>mips</a:t>
              </a:r>
              <a:r>
                <a:rPr lang="en-US" sz="2000" dirty="0" smtClean="0">
                  <a:solidFill>
                    <a:srgbClr val="FF0000"/>
                  </a:solidFill>
                  <a:latin typeface="Courier New"/>
                  <a:cs typeface="Courier New"/>
                </a:rPr>
                <a:t>/</a:t>
              </a:r>
              <a:r>
                <a:rPr lang="en-US" sz="2000" dirty="0" err="1" smtClean="0">
                  <a:solidFill>
                    <a:srgbClr val="FF0000"/>
                  </a:solidFill>
                  <a:latin typeface="Courier New"/>
                  <a:cs typeface="Courier New"/>
                </a:rPr>
                <a:t>trap.c</a:t>
              </a:r>
              <a:endParaRPr lang="en-US" sz="2000" dirty="0">
                <a:solidFill>
                  <a:srgbClr val="FF0000"/>
                </a:solidFill>
                <a:latin typeface="Courier New"/>
                <a:cs typeface="Courier New"/>
              </a:endParaRPr>
            </a:p>
          </p:txBody>
        </p:sp>
        <p:sp>
          <p:nvSpPr>
            <p:cNvPr id="15" name="Down Arrow 14"/>
            <p:cNvSpPr/>
            <p:nvPr/>
          </p:nvSpPr>
          <p:spPr>
            <a:xfrm>
              <a:off x="1524000" y="4419600"/>
              <a:ext cx="457200" cy="533400"/>
            </a:xfrm>
            <a:prstGeom prst="downArrow">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wn Arrow 15"/>
            <p:cNvSpPr/>
            <p:nvPr/>
          </p:nvSpPr>
          <p:spPr>
            <a:xfrm>
              <a:off x="4876800" y="3370942"/>
              <a:ext cx="457200" cy="1600200"/>
            </a:xfrm>
            <a:prstGeom prst="downArrow">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Rectangle 2"/>
          <p:cNvSpPr txBox="1">
            <a:spLocks/>
          </p:cNvSpPr>
          <p:nvPr/>
        </p:nvSpPr>
        <p:spPr bwMode="auto">
          <a:xfrm>
            <a:off x="609600" y="304800"/>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rgbClr val="000681"/>
                </a:solidFill>
                <a:latin typeface="+mj-lt"/>
                <a:ea typeface="ＭＳ Ｐゴシック" charset="0"/>
                <a:cs typeface="+mj-cs"/>
              </a:defRPr>
            </a:lvl1pPr>
            <a:lvl2pPr algn="ctr" rtl="0" eaLnBrk="0" fontAlgn="base" hangingPunct="0">
              <a:spcBef>
                <a:spcPct val="0"/>
              </a:spcBef>
              <a:spcAft>
                <a:spcPct val="0"/>
              </a:spcAft>
              <a:defRPr sz="4400">
                <a:solidFill>
                  <a:srgbClr val="000681"/>
                </a:solidFill>
                <a:latin typeface="Arial" charset="0"/>
                <a:ea typeface="ＭＳ Ｐゴシック" charset="0"/>
              </a:defRPr>
            </a:lvl2pPr>
            <a:lvl3pPr algn="ctr" rtl="0" eaLnBrk="0" fontAlgn="base" hangingPunct="0">
              <a:spcBef>
                <a:spcPct val="0"/>
              </a:spcBef>
              <a:spcAft>
                <a:spcPct val="0"/>
              </a:spcAft>
              <a:defRPr sz="4400">
                <a:solidFill>
                  <a:srgbClr val="000681"/>
                </a:solidFill>
                <a:latin typeface="Arial" charset="0"/>
                <a:ea typeface="ＭＳ Ｐゴシック" charset="0"/>
              </a:defRPr>
            </a:lvl3pPr>
            <a:lvl4pPr algn="ctr" rtl="0" eaLnBrk="0" fontAlgn="base" hangingPunct="0">
              <a:spcBef>
                <a:spcPct val="0"/>
              </a:spcBef>
              <a:spcAft>
                <a:spcPct val="0"/>
              </a:spcAft>
              <a:defRPr sz="4400">
                <a:solidFill>
                  <a:srgbClr val="000681"/>
                </a:solidFill>
                <a:latin typeface="Arial" charset="0"/>
                <a:ea typeface="ＭＳ Ｐゴシック" charset="0"/>
              </a:defRPr>
            </a:lvl4pPr>
            <a:lvl5pPr algn="ctr" rtl="0" eaLnBrk="0" fontAlgn="base" hangingPunct="0">
              <a:spcBef>
                <a:spcPct val="0"/>
              </a:spcBef>
              <a:spcAft>
                <a:spcPct val="0"/>
              </a:spcAft>
              <a:defRPr sz="4400">
                <a:solidFill>
                  <a:srgbClr val="000681"/>
                </a:solidFill>
                <a:latin typeface="Arial" charset="0"/>
                <a:ea typeface="ＭＳ Ｐゴシック" charset="0"/>
              </a:defRPr>
            </a:lvl5pPr>
            <a:lvl6pPr marL="457200" algn="ctr" rtl="0" fontAlgn="base">
              <a:spcBef>
                <a:spcPct val="0"/>
              </a:spcBef>
              <a:spcAft>
                <a:spcPct val="0"/>
              </a:spcAft>
              <a:defRPr sz="4400">
                <a:solidFill>
                  <a:srgbClr val="000681"/>
                </a:solidFill>
                <a:latin typeface="Arial" charset="0"/>
              </a:defRPr>
            </a:lvl6pPr>
            <a:lvl7pPr marL="914400" algn="ctr" rtl="0" fontAlgn="base">
              <a:spcBef>
                <a:spcPct val="0"/>
              </a:spcBef>
              <a:spcAft>
                <a:spcPct val="0"/>
              </a:spcAft>
              <a:defRPr sz="4400">
                <a:solidFill>
                  <a:srgbClr val="000681"/>
                </a:solidFill>
                <a:latin typeface="Arial" charset="0"/>
              </a:defRPr>
            </a:lvl7pPr>
            <a:lvl8pPr marL="1371600" algn="ctr" rtl="0" fontAlgn="base">
              <a:spcBef>
                <a:spcPct val="0"/>
              </a:spcBef>
              <a:spcAft>
                <a:spcPct val="0"/>
              </a:spcAft>
              <a:defRPr sz="4400">
                <a:solidFill>
                  <a:srgbClr val="000681"/>
                </a:solidFill>
                <a:latin typeface="Arial" charset="0"/>
              </a:defRPr>
            </a:lvl8pPr>
            <a:lvl9pPr marL="1828800" algn="ctr" rtl="0" fontAlgn="base">
              <a:spcBef>
                <a:spcPct val="0"/>
              </a:spcBef>
              <a:spcAft>
                <a:spcPct val="0"/>
              </a:spcAft>
              <a:defRPr sz="4400">
                <a:solidFill>
                  <a:srgbClr val="000681"/>
                </a:solidFill>
                <a:latin typeface="Arial" charset="0"/>
              </a:defRPr>
            </a:lvl9pPr>
          </a:lstStyle>
          <a:p>
            <a:pPr eaLnBrk="1" hangingPunct="1"/>
            <a:endParaRPr lang="en-US" sz="4000" dirty="0">
              <a:latin typeface="Calibri"/>
              <a:ea typeface="MS PGothic" charset="0"/>
              <a:cs typeface="Calibri"/>
            </a:endParaRPr>
          </a:p>
        </p:txBody>
      </p:sp>
      <p:grpSp>
        <p:nvGrpSpPr>
          <p:cNvPr id="8" name="Group 7"/>
          <p:cNvGrpSpPr/>
          <p:nvPr/>
        </p:nvGrpSpPr>
        <p:grpSpPr>
          <a:xfrm>
            <a:off x="152400" y="5504672"/>
            <a:ext cx="5791200" cy="972328"/>
            <a:chOff x="152400" y="5504672"/>
            <a:chExt cx="5791200" cy="972328"/>
          </a:xfrm>
        </p:grpSpPr>
        <p:sp>
          <p:nvSpPr>
            <p:cNvPr id="20" name="Down Arrow 19"/>
            <p:cNvSpPr/>
            <p:nvPr/>
          </p:nvSpPr>
          <p:spPr>
            <a:xfrm>
              <a:off x="1728158" y="5504672"/>
              <a:ext cx="388189" cy="533400"/>
            </a:xfrm>
            <a:prstGeom prst="downArrow">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a:spLocks noChangeArrowheads="1"/>
            </p:cNvSpPr>
            <p:nvPr/>
          </p:nvSpPr>
          <p:spPr bwMode="auto">
            <a:xfrm>
              <a:off x="152400" y="6076248"/>
              <a:ext cx="5791200" cy="400752"/>
            </a:xfrm>
            <a:prstGeom prst="rect">
              <a:avLst/>
            </a:prstGeom>
            <a:solidFill>
              <a:srgbClr val="FFFF99"/>
            </a:solidFill>
            <a:ln w="38100" cmpd="dbl">
              <a:solidFill>
                <a:srgbClr val="FF0000"/>
              </a:solidFill>
              <a:miter lim="800000"/>
              <a:headEnd/>
              <a:tailEnd/>
            </a:ln>
          </p:spPr>
          <p:txBody>
            <a:bodyPr wrap="square" lIns="92075" tIns="46038" rIns="92075" bIns="46038" anchor="ctr">
              <a:spAutoFit/>
            </a:bodyPr>
            <a:lstStyle/>
            <a:p>
              <a:pPr algn="ctr"/>
              <a:r>
                <a:rPr lang="en-US" sz="2000" dirty="0" err="1">
                  <a:latin typeface="Courier New"/>
                  <a:cs typeface="Courier New"/>
                </a:rPr>
                <a:t>m</a:t>
              </a:r>
              <a:r>
                <a:rPr lang="en-US" sz="2000" dirty="0" err="1" smtClean="0">
                  <a:latin typeface="Courier New"/>
                  <a:cs typeface="Courier New"/>
                </a:rPr>
                <a:t>ips_usermode</a:t>
              </a:r>
              <a:r>
                <a:rPr lang="en-US" sz="2000" dirty="0" smtClean="0">
                  <a:latin typeface="Courier New"/>
                  <a:cs typeface="Courier New"/>
                </a:rPr>
                <a:t>(</a:t>
              </a:r>
              <a:r>
                <a:rPr lang="en-US" sz="2000" dirty="0" smtClean="0">
                  <a:solidFill>
                    <a:srgbClr val="FF0000"/>
                  </a:solidFill>
                  <a:latin typeface="Courier New"/>
                  <a:cs typeface="Courier New"/>
                </a:rPr>
                <a:t>&amp;</a:t>
              </a:r>
              <a:r>
                <a:rPr lang="en-US" sz="2000" dirty="0" err="1" smtClean="0">
                  <a:solidFill>
                    <a:srgbClr val="FF0000"/>
                  </a:solidFill>
                  <a:latin typeface="Courier New"/>
                  <a:cs typeface="Courier New"/>
                </a:rPr>
                <a:t>tf</a:t>
              </a:r>
              <a:r>
                <a:rPr lang="en-US" sz="2000" dirty="0" smtClean="0">
                  <a:latin typeface="Courier New"/>
                  <a:cs typeface="Courier New"/>
                </a:rPr>
                <a:t>) in </a:t>
              </a:r>
              <a:r>
                <a:rPr lang="en-US" sz="2000" dirty="0" err="1" smtClean="0">
                  <a:latin typeface="Courier New"/>
                  <a:cs typeface="Courier New"/>
                </a:rPr>
                <a:t>trap</a:t>
              </a:r>
              <a:r>
                <a:rPr lang="en-US" sz="2000" dirty="0" err="1" smtClean="0">
                  <a:solidFill>
                    <a:srgbClr val="000681"/>
                  </a:solidFill>
                  <a:latin typeface="Courier New"/>
                  <a:cs typeface="Courier New"/>
                </a:rPr>
                <a:t>.c</a:t>
              </a:r>
              <a:endParaRPr lang="en-US" sz="2000" dirty="0">
                <a:solidFill>
                  <a:srgbClr val="000681"/>
                </a:solidFill>
                <a:latin typeface="Courier New"/>
                <a:cs typeface="Courier New"/>
              </a:endParaRPr>
            </a:p>
          </p:txBody>
        </p:sp>
      </p:grpSp>
      <p:sp>
        <p:nvSpPr>
          <p:cNvPr id="11" name="Slide Number Placeholder 10"/>
          <p:cNvSpPr>
            <a:spLocks noGrp="1"/>
          </p:cNvSpPr>
          <p:nvPr>
            <p:ph type="sldNum" sz="quarter" idx="11"/>
          </p:nvPr>
        </p:nvSpPr>
        <p:spPr/>
        <p:txBody>
          <a:bodyPr/>
          <a:lstStyle/>
          <a:p>
            <a:fld id="{B9013FDC-CDB6-0145-BBEC-8B9E418D6794}" type="slidenum">
              <a:rPr lang="en-US" smtClean="0"/>
              <a:pPr/>
              <a:t>6</a:t>
            </a:fld>
            <a:endParaRPr lang="en-US"/>
          </a:p>
        </p:txBody>
      </p:sp>
    </p:spTree>
    <p:extLst>
      <p:ext uri="{BB962C8B-B14F-4D97-AF65-F5344CB8AC3E}">
        <p14:creationId xmlns:p14="http://schemas.microsoft.com/office/powerpoint/2010/main" val="26518860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1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1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up)">
                                      <p:cBhvr>
                                        <p:cTn id="22" dur="10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up)">
                                      <p:cBhvr>
                                        <p:cTn id="2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457200" y="152400"/>
            <a:ext cx="8229600" cy="533400"/>
          </a:xfrm>
        </p:spPr>
        <p:txBody>
          <a:bodyPr/>
          <a:lstStyle/>
          <a:p>
            <a:pPr eaLnBrk="1" hangingPunct="1"/>
            <a:r>
              <a:rPr lang="en-US" sz="4000" dirty="0" err="1" smtClean="0">
                <a:latin typeface="Courier New"/>
                <a:ea typeface="MS PGothic" charset="0"/>
                <a:cs typeface="Courier New"/>
              </a:rPr>
              <a:t>md_usermode</a:t>
            </a:r>
            <a:r>
              <a:rPr lang="en-US" sz="4000" dirty="0" smtClean="0">
                <a:latin typeface="Courier New"/>
                <a:ea typeface="MS PGothic" charset="0"/>
                <a:cs typeface="Courier New"/>
              </a:rPr>
              <a:t>()</a:t>
            </a:r>
            <a:endParaRPr lang="en-US" sz="4000" dirty="0">
              <a:latin typeface="Calibri"/>
              <a:ea typeface="MS PGothic" charset="0"/>
              <a:cs typeface="Calibri"/>
            </a:endParaRPr>
          </a:p>
        </p:txBody>
      </p:sp>
      <p:pic>
        <p:nvPicPr>
          <p:cNvPr id="8" name="Picture 7"/>
          <p:cNvPicPr>
            <a:picLocks noChangeAspect="1"/>
          </p:cNvPicPr>
          <p:nvPr/>
        </p:nvPicPr>
        <p:blipFill>
          <a:blip r:embed="rId3"/>
          <a:stretch>
            <a:fillRect/>
          </a:stretch>
        </p:blipFill>
        <p:spPr>
          <a:xfrm>
            <a:off x="0" y="859631"/>
            <a:ext cx="9144000" cy="5845969"/>
          </a:xfrm>
          <a:prstGeom prst="rect">
            <a:avLst/>
          </a:prstGeom>
        </p:spPr>
      </p:pic>
      <p:sp>
        <p:nvSpPr>
          <p:cNvPr id="2" name="Slide Number Placeholder 1"/>
          <p:cNvSpPr>
            <a:spLocks noGrp="1"/>
          </p:cNvSpPr>
          <p:nvPr>
            <p:ph type="sldNum" sz="quarter" idx="11"/>
          </p:nvPr>
        </p:nvSpPr>
        <p:spPr/>
        <p:txBody>
          <a:bodyPr/>
          <a:lstStyle/>
          <a:p>
            <a:fld id="{B9013FDC-CDB6-0145-BBEC-8B9E418D6794}" type="slidenum">
              <a:rPr lang="en-US" smtClean="0"/>
              <a:pPr/>
              <a:t>7</a:t>
            </a:fld>
            <a:endParaRPr lang="en-US"/>
          </a:p>
        </p:txBody>
      </p:sp>
    </p:spTree>
    <p:extLst>
      <p:ext uri="{BB962C8B-B14F-4D97-AF65-F5344CB8AC3E}">
        <p14:creationId xmlns:p14="http://schemas.microsoft.com/office/powerpoint/2010/main" val="324314624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0C4AF5B0-A05E-724A-87E2-3CBAB181D8A1}" type="slidenum">
              <a:rPr lang="en-US" smtClean="0"/>
              <a:pPr/>
              <a:t>8</a:t>
            </a:fld>
            <a:endParaRPr lang="en-US"/>
          </a:p>
        </p:txBody>
      </p:sp>
      <p:pic>
        <p:nvPicPr>
          <p:cNvPr id="3" name="Picture 2"/>
          <p:cNvPicPr>
            <a:picLocks noChangeAspect="1"/>
          </p:cNvPicPr>
          <p:nvPr/>
        </p:nvPicPr>
        <p:blipFill>
          <a:blip r:embed="rId3"/>
          <a:stretch>
            <a:fillRect/>
          </a:stretch>
        </p:blipFill>
        <p:spPr>
          <a:xfrm>
            <a:off x="20844" y="1178705"/>
            <a:ext cx="9144000" cy="5298295"/>
          </a:xfrm>
          <a:prstGeom prst="rect">
            <a:avLst/>
          </a:prstGeom>
        </p:spPr>
      </p:pic>
      <p:sp>
        <p:nvSpPr>
          <p:cNvPr id="4" name="Rectangle 2"/>
          <p:cNvSpPr txBox="1">
            <a:spLocks/>
          </p:cNvSpPr>
          <p:nvPr/>
        </p:nvSpPr>
        <p:spPr bwMode="auto">
          <a:xfrm>
            <a:off x="457200" y="152400"/>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rgbClr val="000681"/>
                </a:solidFill>
                <a:latin typeface="+mj-lt"/>
                <a:ea typeface="ＭＳ Ｐゴシック" charset="0"/>
                <a:cs typeface="+mj-cs"/>
              </a:defRPr>
            </a:lvl1pPr>
            <a:lvl2pPr algn="ctr" rtl="0" eaLnBrk="0" fontAlgn="base" hangingPunct="0">
              <a:spcBef>
                <a:spcPct val="0"/>
              </a:spcBef>
              <a:spcAft>
                <a:spcPct val="0"/>
              </a:spcAft>
              <a:defRPr sz="4400">
                <a:solidFill>
                  <a:srgbClr val="000681"/>
                </a:solidFill>
                <a:latin typeface="Arial" charset="0"/>
                <a:ea typeface="ＭＳ Ｐゴシック" charset="0"/>
              </a:defRPr>
            </a:lvl2pPr>
            <a:lvl3pPr algn="ctr" rtl="0" eaLnBrk="0" fontAlgn="base" hangingPunct="0">
              <a:spcBef>
                <a:spcPct val="0"/>
              </a:spcBef>
              <a:spcAft>
                <a:spcPct val="0"/>
              </a:spcAft>
              <a:defRPr sz="4400">
                <a:solidFill>
                  <a:srgbClr val="000681"/>
                </a:solidFill>
                <a:latin typeface="Arial" charset="0"/>
                <a:ea typeface="ＭＳ Ｐゴシック" charset="0"/>
              </a:defRPr>
            </a:lvl3pPr>
            <a:lvl4pPr algn="ctr" rtl="0" eaLnBrk="0" fontAlgn="base" hangingPunct="0">
              <a:spcBef>
                <a:spcPct val="0"/>
              </a:spcBef>
              <a:spcAft>
                <a:spcPct val="0"/>
              </a:spcAft>
              <a:defRPr sz="4400">
                <a:solidFill>
                  <a:srgbClr val="000681"/>
                </a:solidFill>
                <a:latin typeface="Arial" charset="0"/>
                <a:ea typeface="ＭＳ Ｐゴシック" charset="0"/>
              </a:defRPr>
            </a:lvl4pPr>
            <a:lvl5pPr algn="ctr" rtl="0" eaLnBrk="0" fontAlgn="base" hangingPunct="0">
              <a:spcBef>
                <a:spcPct val="0"/>
              </a:spcBef>
              <a:spcAft>
                <a:spcPct val="0"/>
              </a:spcAft>
              <a:defRPr sz="4400">
                <a:solidFill>
                  <a:srgbClr val="000681"/>
                </a:solidFill>
                <a:latin typeface="Arial" charset="0"/>
                <a:ea typeface="ＭＳ Ｐゴシック" charset="0"/>
              </a:defRPr>
            </a:lvl5pPr>
            <a:lvl6pPr marL="457200" algn="ctr" rtl="0" fontAlgn="base">
              <a:spcBef>
                <a:spcPct val="0"/>
              </a:spcBef>
              <a:spcAft>
                <a:spcPct val="0"/>
              </a:spcAft>
              <a:defRPr sz="4400">
                <a:solidFill>
                  <a:srgbClr val="000681"/>
                </a:solidFill>
                <a:latin typeface="Arial" charset="0"/>
              </a:defRPr>
            </a:lvl6pPr>
            <a:lvl7pPr marL="914400" algn="ctr" rtl="0" fontAlgn="base">
              <a:spcBef>
                <a:spcPct val="0"/>
              </a:spcBef>
              <a:spcAft>
                <a:spcPct val="0"/>
              </a:spcAft>
              <a:defRPr sz="4400">
                <a:solidFill>
                  <a:srgbClr val="000681"/>
                </a:solidFill>
                <a:latin typeface="Arial" charset="0"/>
              </a:defRPr>
            </a:lvl7pPr>
            <a:lvl8pPr marL="1371600" algn="ctr" rtl="0" fontAlgn="base">
              <a:spcBef>
                <a:spcPct val="0"/>
              </a:spcBef>
              <a:spcAft>
                <a:spcPct val="0"/>
              </a:spcAft>
              <a:defRPr sz="4400">
                <a:solidFill>
                  <a:srgbClr val="000681"/>
                </a:solidFill>
                <a:latin typeface="Arial" charset="0"/>
              </a:defRPr>
            </a:lvl8pPr>
            <a:lvl9pPr marL="1828800" algn="ctr" rtl="0" fontAlgn="base">
              <a:spcBef>
                <a:spcPct val="0"/>
              </a:spcBef>
              <a:spcAft>
                <a:spcPct val="0"/>
              </a:spcAft>
              <a:defRPr sz="4400">
                <a:solidFill>
                  <a:srgbClr val="000681"/>
                </a:solidFill>
                <a:latin typeface="Arial" charset="0"/>
              </a:defRPr>
            </a:lvl9pPr>
          </a:lstStyle>
          <a:p>
            <a:pPr eaLnBrk="1" hangingPunct="1"/>
            <a:r>
              <a:rPr lang="en-US" sz="4000" dirty="0" smtClean="0">
                <a:latin typeface="Calibri"/>
                <a:ea typeface="MS PGothic" charset="0"/>
                <a:cs typeface="Calibri"/>
              </a:rPr>
              <a:t>Data Structure:</a:t>
            </a:r>
            <a:r>
              <a:rPr lang="en-US" sz="4000" dirty="0" smtClean="0">
                <a:latin typeface="Courier New"/>
                <a:ea typeface="MS PGothic" charset="0"/>
                <a:cs typeface="Courier New"/>
              </a:rPr>
              <a:t> </a:t>
            </a:r>
            <a:r>
              <a:rPr lang="en-US" sz="4000" dirty="0" err="1" smtClean="0">
                <a:latin typeface="Courier New"/>
                <a:ea typeface="MS PGothic" charset="0"/>
                <a:cs typeface="Courier New"/>
              </a:rPr>
              <a:t>trapframe</a:t>
            </a:r>
            <a:endParaRPr lang="en-US" sz="4000" dirty="0">
              <a:latin typeface="Calibri"/>
              <a:ea typeface="MS PGothic" charset="0"/>
              <a:cs typeface="Calibri"/>
            </a:endParaRPr>
          </a:p>
        </p:txBody>
      </p:sp>
    </p:spTree>
    <p:extLst>
      <p:ext uri="{BB962C8B-B14F-4D97-AF65-F5344CB8AC3E}">
        <p14:creationId xmlns:p14="http://schemas.microsoft.com/office/powerpoint/2010/main" val="350185452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sz="3600" dirty="0">
                <a:latin typeface="Calibri"/>
                <a:cs typeface="Calibri"/>
              </a:rPr>
              <a:t>System Call Using the trap Instruction</a:t>
            </a:r>
          </a:p>
        </p:txBody>
      </p:sp>
      <p:sp>
        <p:nvSpPr>
          <p:cNvPr id="3" name="Slide Number Placeholder 2"/>
          <p:cNvSpPr>
            <a:spLocks noGrp="1"/>
          </p:cNvSpPr>
          <p:nvPr>
            <p:ph type="sldNum" sz="quarter" idx="11"/>
          </p:nvPr>
        </p:nvSpPr>
        <p:spPr>
          <a:xfrm>
            <a:off x="457200" y="6153150"/>
            <a:ext cx="2133600" cy="476250"/>
          </a:xfrm>
        </p:spPr>
        <p:txBody>
          <a:bodyPr/>
          <a:lstStyle/>
          <a:p>
            <a:fld id="{F2AB741D-3059-9749-806A-40E1FE40CF46}" type="slidenum">
              <a:rPr lang="en-US" smtClean="0"/>
              <a:pPr/>
              <a:t>9</a:t>
            </a:fld>
            <a:endParaRPr lang="en-US" dirty="0"/>
          </a:p>
        </p:txBody>
      </p:sp>
      <p:sp>
        <p:nvSpPr>
          <p:cNvPr id="5" name="Rectangle 2"/>
          <p:cNvSpPr>
            <a:spLocks noChangeArrowheads="1"/>
          </p:cNvSpPr>
          <p:nvPr/>
        </p:nvSpPr>
        <p:spPr bwMode="auto">
          <a:xfrm>
            <a:off x="3733800" y="1752600"/>
            <a:ext cx="5105400" cy="4419600"/>
          </a:xfrm>
          <a:prstGeom prst="rect">
            <a:avLst/>
          </a:prstGeom>
          <a:solidFill>
            <a:schemeClr val="bg1"/>
          </a:solidFill>
          <a:ln w="9525">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endParaRPr lang="en-US"/>
          </a:p>
        </p:txBody>
      </p:sp>
      <p:sp>
        <p:nvSpPr>
          <p:cNvPr id="6" name="Rectangle 4"/>
          <p:cNvSpPr>
            <a:spLocks noChangeArrowheads="1"/>
          </p:cNvSpPr>
          <p:nvPr/>
        </p:nvSpPr>
        <p:spPr bwMode="auto">
          <a:xfrm>
            <a:off x="381000" y="1066800"/>
            <a:ext cx="2819400" cy="1143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endParaRPr lang="en-US"/>
          </a:p>
        </p:txBody>
      </p:sp>
      <p:sp>
        <p:nvSpPr>
          <p:cNvPr id="7" name="Text Box 5"/>
          <p:cNvSpPr txBox="1">
            <a:spLocks noChangeArrowheads="1"/>
          </p:cNvSpPr>
          <p:nvPr/>
        </p:nvSpPr>
        <p:spPr bwMode="auto">
          <a:xfrm>
            <a:off x="457200" y="1066800"/>
            <a:ext cx="1139825"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800">
                <a:latin typeface="Courier New" charset="0"/>
              </a:rPr>
              <a:t>…</a:t>
            </a:r>
          </a:p>
          <a:p>
            <a:pPr eaLnBrk="0" hangingPunct="0"/>
            <a:r>
              <a:rPr lang="en-US" sz="1800">
                <a:latin typeface="Courier New" charset="0"/>
              </a:rPr>
              <a:t>fork();</a:t>
            </a:r>
          </a:p>
          <a:p>
            <a:pPr eaLnBrk="0" hangingPunct="0"/>
            <a:r>
              <a:rPr lang="en-US" sz="1800">
                <a:latin typeface="Courier New" charset="0"/>
              </a:rPr>
              <a:t>…</a:t>
            </a:r>
          </a:p>
        </p:txBody>
      </p:sp>
      <p:sp>
        <p:nvSpPr>
          <p:cNvPr id="8" name="Rectangle 6"/>
          <p:cNvSpPr>
            <a:spLocks noChangeArrowheads="1"/>
          </p:cNvSpPr>
          <p:nvPr/>
        </p:nvSpPr>
        <p:spPr bwMode="auto">
          <a:xfrm>
            <a:off x="381000" y="2209800"/>
            <a:ext cx="2819400" cy="135731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endParaRPr lang="en-US"/>
          </a:p>
        </p:txBody>
      </p:sp>
      <p:sp>
        <p:nvSpPr>
          <p:cNvPr id="9" name="Text Box 7"/>
          <p:cNvSpPr txBox="1">
            <a:spLocks noChangeArrowheads="1"/>
          </p:cNvSpPr>
          <p:nvPr/>
        </p:nvSpPr>
        <p:spPr bwMode="auto">
          <a:xfrm>
            <a:off x="381000" y="2209800"/>
            <a:ext cx="2736850" cy="133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lnSpc>
                <a:spcPct val="90000"/>
              </a:lnSpc>
            </a:pPr>
            <a:r>
              <a:rPr lang="en-US" sz="1800">
                <a:latin typeface="Courier New" charset="0"/>
              </a:rPr>
              <a:t>fork() {</a:t>
            </a:r>
          </a:p>
          <a:p>
            <a:pPr eaLnBrk="0" hangingPunct="0">
              <a:lnSpc>
                <a:spcPct val="90000"/>
              </a:lnSpc>
            </a:pPr>
            <a:r>
              <a:rPr lang="en-US" sz="1800">
                <a:latin typeface="Courier New" charset="0"/>
              </a:rPr>
              <a:t>…</a:t>
            </a:r>
          </a:p>
          <a:p>
            <a:pPr eaLnBrk="0" hangingPunct="0">
              <a:lnSpc>
                <a:spcPct val="90000"/>
              </a:lnSpc>
            </a:pPr>
            <a:r>
              <a:rPr lang="en-US" sz="1800">
                <a:latin typeface="Courier New" charset="0"/>
              </a:rPr>
              <a:t>trap	N_SYS_FORK()</a:t>
            </a:r>
          </a:p>
          <a:p>
            <a:pPr eaLnBrk="0" hangingPunct="0">
              <a:lnSpc>
                <a:spcPct val="90000"/>
              </a:lnSpc>
            </a:pPr>
            <a:r>
              <a:rPr lang="en-US" sz="1800">
                <a:latin typeface="Courier New" charset="0"/>
              </a:rPr>
              <a:t>…</a:t>
            </a:r>
          </a:p>
          <a:p>
            <a:pPr eaLnBrk="0" hangingPunct="0">
              <a:lnSpc>
                <a:spcPct val="90000"/>
              </a:lnSpc>
            </a:pPr>
            <a:r>
              <a:rPr lang="en-US" sz="1800">
                <a:latin typeface="Courier New" charset="0"/>
              </a:rPr>
              <a:t>}</a:t>
            </a:r>
          </a:p>
        </p:txBody>
      </p:sp>
      <p:sp>
        <p:nvSpPr>
          <p:cNvPr id="10" name="Rectangle 8"/>
          <p:cNvSpPr>
            <a:spLocks noChangeArrowheads="1"/>
          </p:cNvSpPr>
          <p:nvPr/>
        </p:nvSpPr>
        <p:spPr bwMode="auto">
          <a:xfrm>
            <a:off x="4191000" y="2133600"/>
            <a:ext cx="1600200" cy="1905000"/>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 name="Text Box 9"/>
          <p:cNvSpPr txBox="1">
            <a:spLocks noChangeArrowheads="1"/>
          </p:cNvSpPr>
          <p:nvPr/>
        </p:nvSpPr>
        <p:spPr bwMode="auto">
          <a:xfrm>
            <a:off x="4267200" y="2895600"/>
            <a:ext cx="15494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lnSpc>
                <a:spcPct val="90000"/>
              </a:lnSpc>
            </a:pPr>
            <a:r>
              <a:rPr lang="en-US" sz="1800">
                <a:latin typeface="Courier New" charset="0"/>
              </a:rPr>
              <a:t>sys_fork()</a:t>
            </a:r>
          </a:p>
        </p:txBody>
      </p:sp>
      <p:sp>
        <p:nvSpPr>
          <p:cNvPr id="12" name="Rectangle 10"/>
          <p:cNvSpPr>
            <a:spLocks noChangeArrowheads="1"/>
          </p:cNvSpPr>
          <p:nvPr/>
        </p:nvSpPr>
        <p:spPr bwMode="auto">
          <a:xfrm>
            <a:off x="4191000" y="2895600"/>
            <a:ext cx="16002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 name="Rectangle 11"/>
          <p:cNvSpPr>
            <a:spLocks noChangeArrowheads="1"/>
          </p:cNvSpPr>
          <p:nvPr/>
        </p:nvSpPr>
        <p:spPr bwMode="auto">
          <a:xfrm>
            <a:off x="5486400" y="4572000"/>
            <a:ext cx="3048000" cy="12954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 name="Text Box 12"/>
          <p:cNvSpPr txBox="1">
            <a:spLocks noChangeArrowheads="1"/>
          </p:cNvSpPr>
          <p:nvPr/>
        </p:nvSpPr>
        <p:spPr bwMode="auto">
          <a:xfrm>
            <a:off x="5486400" y="4572000"/>
            <a:ext cx="3060700" cy="1339850"/>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lnSpc>
                <a:spcPct val="90000"/>
              </a:lnSpc>
            </a:pPr>
            <a:r>
              <a:rPr lang="en-US" sz="1800">
                <a:latin typeface="Courier New" charset="0"/>
              </a:rPr>
              <a:t>sys_fork() {</a:t>
            </a:r>
          </a:p>
          <a:p>
            <a:pPr eaLnBrk="0" hangingPunct="0">
              <a:lnSpc>
                <a:spcPct val="90000"/>
              </a:lnSpc>
            </a:pPr>
            <a:r>
              <a:rPr lang="en-US" sz="1800">
                <a:latin typeface="Courier New" charset="0"/>
              </a:rPr>
              <a:t>/* system function */</a:t>
            </a:r>
          </a:p>
          <a:p>
            <a:pPr eaLnBrk="0" hangingPunct="0">
              <a:lnSpc>
                <a:spcPct val="90000"/>
              </a:lnSpc>
            </a:pPr>
            <a:r>
              <a:rPr lang="en-US" sz="1800">
                <a:latin typeface="Courier New" charset="0"/>
              </a:rPr>
              <a:t>  …</a:t>
            </a:r>
          </a:p>
          <a:p>
            <a:pPr eaLnBrk="0" hangingPunct="0">
              <a:lnSpc>
                <a:spcPct val="90000"/>
              </a:lnSpc>
            </a:pPr>
            <a:r>
              <a:rPr lang="en-US" sz="1800">
                <a:latin typeface="Courier New" charset="0"/>
              </a:rPr>
              <a:t>  return;</a:t>
            </a:r>
          </a:p>
          <a:p>
            <a:pPr eaLnBrk="0" hangingPunct="0">
              <a:lnSpc>
                <a:spcPct val="90000"/>
              </a:lnSpc>
            </a:pPr>
            <a:r>
              <a:rPr lang="en-US" sz="1800">
                <a:latin typeface="Courier New" charset="0"/>
              </a:rPr>
              <a:t>}</a:t>
            </a:r>
          </a:p>
        </p:txBody>
      </p:sp>
      <p:sp>
        <p:nvSpPr>
          <p:cNvPr id="15" name="Text Box 13"/>
          <p:cNvSpPr txBox="1">
            <a:spLocks noChangeArrowheads="1"/>
          </p:cNvSpPr>
          <p:nvPr/>
        </p:nvSpPr>
        <p:spPr bwMode="auto">
          <a:xfrm>
            <a:off x="7848600" y="1828800"/>
            <a:ext cx="8747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a:t>Kernel</a:t>
            </a:r>
          </a:p>
        </p:txBody>
      </p:sp>
      <p:sp>
        <p:nvSpPr>
          <p:cNvPr id="16" name="Freeform 14"/>
          <p:cNvSpPr>
            <a:spLocks/>
          </p:cNvSpPr>
          <p:nvPr/>
        </p:nvSpPr>
        <p:spPr bwMode="auto">
          <a:xfrm>
            <a:off x="228600" y="1524000"/>
            <a:ext cx="304800" cy="838200"/>
          </a:xfrm>
          <a:custGeom>
            <a:avLst/>
            <a:gdLst>
              <a:gd name="T0" fmla="*/ 192 w 192"/>
              <a:gd name="T1" fmla="*/ 0 h 528"/>
              <a:gd name="T2" fmla="*/ 0 w 192"/>
              <a:gd name="T3" fmla="*/ 0 h 528"/>
              <a:gd name="T4" fmla="*/ 0 w 192"/>
              <a:gd name="T5" fmla="*/ 528 h 528"/>
              <a:gd name="T6" fmla="*/ 144 w 192"/>
              <a:gd name="T7" fmla="*/ 528 h 528"/>
            </a:gdLst>
            <a:ahLst/>
            <a:cxnLst>
              <a:cxn ang="0">
                <a:pos x="T0" y="T1"/>
              </a:cxn>
              <a:cxn ang="0">
                <a:pos x="T2" y="T3"/>
              </a:cxn>
              <a:cxn ang="0">
                <a:pos x="T4" y="T5"/>
              </a:cxn>
              <a:cxn ang="0">
                <a:pos x="T6" y="T7"/>
              </a:cxn>
            </a:cxnLst>
            <a:rect l="0" t="0" r="r" b="b"/>
            <a:pathLst>
              <a:path w="192" h="528">
                <a:moveTo>
                  <a:pt x="192" y="0"/>
                </a:moveTo>
                <a:lnTo>
                  <a:pt x="0" y="0"/>
                </a:lnTo>
                <a:lnTo>
                  <a:pt x="0" y="528"/>
                </a:lnTo>
                <a:lnTo>
                  <a:pt x="144" y="528"/>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7" name="Freeform 15"/>
          <p:cNvSpPr>
            <a:spLocks/>
          </p:cNvSpPr>
          <p:nvPr/>
        </p:nvSpPr>
        <p:spPr bwMode="auto">
          <a:xfrm>
            <a:off x="3048000" y="2895600"/>
            <a:ext cx="1143000" cy="152400"/>
          </a:xfrm>
          <a:custGeom>
            <a:avLst/>
            <a:gdLst>
              <a:gd name="T0" fmla="*/ 0 w 720"/>
              <a:gd name="T1" fmla="*/ 0 h 96"/>
              <a:gd name="T2" fmla="*/ 240 w 720"/>
              <a:gd name="T3" fmla="*/ 0 h 96"/>
              <a:gd name="T4" fmla="*/ 240 w 720"/>
              <a:gd name="T5" fmla="*/ 96 h 96"/>
              <a:gd name="T6" fmla="*/ 720 w 720"/>
              <a:gd name="T7" fmla="*/ 96 h 96"/>
            </a:gdLst>
            <a:ahLst/>
            <a:cxnLst>
              <a:cxn ang="0">
                <a:pos x="T0" y="T1"/>
              </a:cxn>
              <a:cxn ang="0">
                <a:pos x="T2" y="T3"/>
              </a:cxn>
              <a:cxn ang="0">
                <a:pos x="T4" y="T5"/>
              </a:cxn>
              <a:cxn ang="0">
                <a:pos x="T6" y="T7"/>
              </a:cxn>
            </a:cxnLst>
            <a:rect l="0" t="0" r="r" b="b"/>
            <a:pathLst>
              <a:path w="720" h="96">
                <a:moveTo>
                  <a:pt x="0" y="0"/>
                </a:moveTo>
                <a:lnTo>
                  <a:pt x="240" y="0"/>
                </a:lnTo>
                <a:lnTo>
                  <a:pt x="240" y="96"/>
                </a:lnTo>
                <a:lnTo>
                  <a:pt x="720" y="96"/>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8" name="Freeform 16"/>
          <p:cNvSpPr>
            <a:spLocks/>
          </p:cNvSpPr>
          <p:nvPr/>
        </p:nvSpPr>
        <p:spPr bwMode="auto">
          <a:xfrm>
            <a:off x="5105400" y="3048000"/>
            <a:ext cx="990600" cy="1600200"/>
          </a:xfrm>
          <a:custGeom>
            <a:avLst/>
            <a:gdLst>
              <a:gd name="T0" fmla="*/ 384 w 624"/>
              <a:gd name="T1" fmla="*/ 0 h 1008"/>
              <a:gd name="T2" fmla="*/ 624 w 624"/>
              <a:gd name="T3" fmla="*/ 0 h 1008"/>
              <a:gd name="T4" fmla="*/ 624 w 624"/>
              <a:gd name="T5" fmla="*/ 816 h 1008"/>
              <a:gd name="T6" fmla="*/ 0 w 624"/>
              <a:gd name="T7" fmla="*/ 816 h 1008"/>
              <a:gd name="T8" fmla="*/ 0 w 624"/>
              <a:gd name="T9" fmla="*/ 1008 h 1008"/>
              <a:gd name="T10" fmla="*/ 288 w 624"/>
              <a:gd name="T11" fmla="*/ 1008 h 1008"/>
            </a:gdLst>
            <a:ahLst/>
            <a:cxnLst>
              <a:cxn ang="0">
                <a:pos x="T0" y="T1"/>
              </a:cxn>
              <a:cxn ang="0">
                <a:pos x="T2" y="T3"/>
              </a:cxn>
              <a:cxn ang="0">
                <a:pos x="T4" y="T5"/>
              </a:cxn>
              <a:cxn ang="0">
                <a:pos x="T6" y="T7"/>
              </a:cxn>
              <a:cxn ang="0">
                <a:pos x="T8" y="T9"/>
              </a:cxn>
              <a:cxn ang="0">
                <a:pos x="T10" y="T11"/>
              </a:cxn>
            </a:cxnLst>
            <a:rect l="0" t="0" r="r" b="b"/>
            <a:pathLst>
              <a:path w="624" h="1008">
                <a:moveTo>
                  <a:pt x="384" y="0"/>
                </a:moveTo>
                <a:lnTo>
                  <a:pt x="624" y="0"/>
                </a:lnTo>
                <a:lnTo>
                  <a:pt x="624" y="816"/>
                </a:lnTo>
                <a:lnTo>
                  <a:pt x="0" y="816"/>
                </a:lnTo>
                <a:lnTo>
                  <a:pt x="0" y="1008"/>
                </a:lnTo>
                <a:lnTo>
                  <a:pt x="288" y="1008"/>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9" name="Freeform 17"/>
          <p:cNvSpPr>
            <a:spLocks/>
          </p:cNvSpPr>
          <p:nvPr/>
        </p:nvSpPr>
        <p:spPr bwMode="auto">
          <a:xfrm>
            <a:off x="1524000" y="1600200"/>
            <a:ext cx="5638800" cy="4419600"/>
          </a:xfrm>
          <a:custGeom>
            <a:avLst/>
            <a:gdLst>
              <a:gd name="T0" fmla="*/ 3408 w 3552"/>
              <a:gd name="T1" fmla="*/ 2448 h 2832"/>
              <a:gd name="T2" fmla="*/ 3552 w 3552"/>
              <a:gd name="T3" fmla="*/ 2448 h 2832"/>
              <a:gd name="T4" fmla="*/ 3552 w 3552"/>
              <a:gd name="T5" fmla="*/ 2832 h 2832"/>
              <a:gd name="T6" fmla="*/ 1296 w 3552"/>
              <a:gd name="T7" fmla="*/ 2832 h 2832"/>
              <a:gd name="T8" fmla="*/ 1296 w 3552"/>
              <a:gd name="T9" fmla="*/ 0 h 2832"/>
              <a:gd name="T10" fmla="*/ 0 w 3552"/>
              <a:gd name="T11" fmla="*/ 0 h 2832"/>
            </a:gdLst>
            <a:ahLst/>
            <a:cxnLst>
              <a:cxn ang="0">
                <a:pos x="T0" y="T1"/>
              </a:cxn>
              <a:cxn ang="0">
                <a:pos x="T2" y="T3"/>
              </a:cxn>
              <a:cxn ang="0">
                <a:pos x="T4" y="T5"/>
              </a:cxn>
              <a:cxn ang="0">
                <a:pos x="T6" y="T7"/>
              </a:cxn>
              <a:cxn ang="0">
                <a:pos x="T8" y="T9"/>
              </a:cxn>
              <a:cxn ang="0">
                <a:pos x="T10" y="T11"/>
              </a:cxn>
            </a:cxnLst>
            <a:rect l="0" t="0" r="r" b="b"/>
            <a:pathLst>
              <a:path w="3552" h="2832">
                <a:moveTo>
                  <a:pt x="3408" y="2448"/>
                </a:moveTo>
                <a:lnTo>
                  <a:pt x="3552" y="2448"/>
                </a:lnTo>
                <a:lnTo>
                  <a:pt x="3552" y="2832"/>
                </a:lnTo>
                <a:lnTo>
                  <a:pt x="1296" y="2832"/>
                </a:lnTo>
                <a:lnTo>
                  <a:pt x="1296" y="0"/>
                </a:lnTo>
                <a:lnTo>
                  <a:pt x="0" y="0"/>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 name="Text Box 18"/>
          <p:cNvSpPr txBox="1">
            <a:spLocks noChangeArrowheads="1"/>
          </p:cNvSpPr>
          <p:nvPr/>
        </p:nvSpPr>
        <p:spPr bwMode="auto">
          <a:xfrm>
            <a:off x="4114800" y="1828800"/>
            <a:ext cx="1193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800"/>
              <a:t>Trap Table</a:t>
            </a:r>
          </a:p>
        </p:txBody>
      </p:sp>
      <p:sp>
        <p:nvSpPr>
          <p:cNvPr id="21" name="Rectangle 20"/>
          <p:cNvSpPr/>
          <p:nvPr/>
        </p:nvSpPr>
        <p:spPr>
          <a:xfrm>
            <a:off x="5029200" y="6400800"/>
            <a:ext cx="2743200" cy="307777"/>
          </a:xfrm>
          <a:prstGeom prst="rect">
            <a:avLst/>
          </a:prstGeom>
        </p:spPr>
        <p:txBody>
          <a:bodyPr wrap="square">
            <a:spAutoFit/>
          </a:bodyPr>
          <a:lstStyle/>
          <a:p>
            <a:r>
              <a:rPr lang="en-US" sz="1400" dirty="0" smtClean="0">
                <a:latin typeface="Calibri"/>
                <a:cs typeface="Calibri"/>
              </a:rPr>
              <a:t>Slide courtesy of Dr. Gary </a:t>
            </a:r>
            <a:r>
              <a:rPr lang="en-US" sz="1400" dirty="0">
                <a:latin typeface="Calibri"/>
                <a:cs typeface="Calibri"/>
              </a:rPr>
              <a:t>Nutt</a:t>
            </a:r>
          </a:p>
        </p:txBody>
      </p:sp>
    </p:spTree>
    <p:extLst>
      <p:ext uri="{BB962C8B-B14F-4D97-AF65-F5344CB8AC3E}">
        <p14:creationId xmlns:p14="http://schemas.microsoft.com/office/powerpoint/2010/main" val="285081549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3522</TotalTime>
  <Words>1565</Words>
  <Application>Microsoft Macintosh PowerPoint</Application>
  <PresentationFormat>On-screen Show (4:3)</PresentationFormat>
  <Paragraphs>205</Paragraphs>
  <Slides>25</Slides>
  <Notes>14</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1_Default Design</vt:lpstr>
      <vt:lpstr>COMP 3500  Introduction to Operating Systems  Project 4 – Processes and System Calls  Part 2: Details</vt:lpstr>
      <vt:lpstr>runprogram.c</vt:lpstr>
      <vt:lpstr>Trace runprogram()</vt:lpstr>
      <vt:lpstr>PowerPoint Presentation</vt:lpstr>
      <vt:lpstr>PowerPoint Presentation</vt:lpstr>
      <vt:lpstr>How to implement runprogram()?</vt:lpstr>
      <vt:lpstr>md_usermode()</vt:lpstr>
      <vt:lpstr>PowerPoint Presentation</vt:lpstr>
      <vt:lpstr>System Call Using the trap Instruction</vt:lpstr>
      <vt:lpstr>A Thread Performing a System Call </vt:lpstr>
      <vt:lpstr>System Call: sys_reboot()</vt:lpstr>
      <vt:lpstr>System Call: sys_reboot()  In src/kern/include/syscall.h</vt:lpstr>
      <vt:lpstr>PowerPoint Presentation</vt:lpstr>
      <vt:lpstr>Which function calls mips_syscall()?</vt:lpstr>
      <vt:lpstr>exception.S</vt:lpstr>
      <vt:lpstr>mips_trap() calls mips_syscall()</vt:lpstr>
      <vt:lpstr>syscalls-mips.s in cs161/src/lib/libc</vt:lpstr>
      <vt:lpstr>syscalls-mips.s in cs161/src/lib/libc</vt:lpstr>
      <vt:lpstr>syscalls-mips.s in cs161/src/lib/libc (cont.)</vt:lpstr>
      <vt:lpstr>syscall</vt:lpstr>
      <vt:lpstr>syscall</vt:lpstr>
      <vt:lpstr>crt0.s in cs161/src/lib/crt0</vt:lpstr>
      <vt:lpstr>exec and its variations</vt:lpstr>
      <vt:lpstr>crt0.s in cs161/src/lib/crt0</vt:lpstr>
      <vt:lpstr>crt0.S</vt:lpstr>
    </vt:vector>
  </TitlesOfParts>
  <Company>New Mexico Tech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331 Computer Architecture</dc:title>
  <dc:creator>Xiao Qin</dc:creator>
  <cp:lastModifiedBy>Xiao Qin</cp:lastModifiedBy>
  <cp:revision>310</cp:revision>
  <dcterms:created xsi:type="dcterms:W3CDTF">2006-08-22T22:53:10Z</dcterms:created>
  <dcterms:modified xsi:type="dcterms:W3CDTF">2015-10-19T15:45:33Z</dcterms:modified>
</cp:coreProperties>
</file>