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5"/>
  </p:notesMasterIdLst>
  <p:handoutMasterIdLst>
    <p:handoutMasterId r:id="rId26"/>
  </p:handoutMasterIdLst>
  <p:sldIdLst>
    <p:sldId id="557" r:id="rId2"/>
    <p:sldId id="672" r:id="rId3"/>
    <p:sldId id="674" r:id="rId4"/>
    <p:sldId id="676" r:id="rId5"/>
    <p:sldId id="677" r:id="rId6"/>
    <p:sldId id="679" r:id="rId7"/>
    <p:sldId id="680" r:id="rId8"/>
    <p:sldId id="681" r:id="rId9"/>
    <p:sldId id="682" r:id="rId10"/>
    <p:sldId id="683" r:id="rId11"/>
    <p:sldId id="684" r:id="rId12"/>
    <p:sldId id="685" r:id="rId13"/>
    <p:sldId id="686" r:id="rId14"/>
    <p:sldId id="687" r:id="rId15"/>
    <p:sldId id="688" r:id="rId16"/>
    <p:sldId id="689" r:id="rId17"/>
    <p:sldId id="690" r:id="rId18"/>
    <p:sldId id="691" r:id="rId19"/>
    <p:sldId id="692" r:id="rId20"/>
    <p:sldId id="693" r:id="rId21"/>
    <p:sldId id="694" r:id="rId22"/>
    <p:sldId id="695" r:id="rId23"/>
    <p:sldId id="671"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466" autoAdjust="0"/>
  </p:normalViewPr>
  <p:slideViewPr>
    <p:cSldViewPr>
      <p:cViewPr varScale="1">
        <p:scale>
          <a:sx n="142" d="100"/>
          <a:sy n="142" d="100"/>
        </p:scale>
        <p:origin x="-120" y="-3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12EC83D-DF42-934D-9B4C-9DA45B0AF85E}" type="datetimeFigureOut">
              <a:rPr lang="en-US"/>
              <a:pPr>
                <a:defRPr/>
              </a:pPr>
              <a:t>10/23/15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D712F13-7286-E547-A1B9-BD5D58A0F480}" type="slidenum">
              <a:rPr lang="en-US"/>
              <a:pPr>
                <a:defRPr/>
              </a:pPr>
              <a:t>‹#›</a:t>
            </a:fld>
            <a:endParaRPr lang="en-US"/>
          </a:p>
        </p:txBody>
      </p:sp>
    </p:spTree>
    <p:extLst>
      <p:ext uri="{BB962C8B-B14F-4D97-AF65-F5344CB8AC3E}">
        <p14:creationId xmlns:p14="http://schemas.microsoft.com/office/powerpoint/2010/main" val="112411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DAB72A0E-0C65-6244-A8C3-15FE060AFF12}" type="datetimeFigureOut">
              <a:rPr lang="en-US"/>
              <a:pPr>
                <a:defRPr/>
              </a:pPr>
              <a:t>10/23/15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4C04107-0928-CB46-B9AF-281984CA4CE2}" type="slidenum">
              <a:rPr lang="en-US"/>
              <a:pPr>
                <a:defRPr/>
              </a:pPr>
              <a:t>‹#›</a:t>
            </a:fld>
            <a:endParaRPr lang="en-US"/>
          </a:p>
        </p:txBody>
      </p:sp>
    </p:spTree>
    <p:extLst>
      <p:ext uri="{BB962C8B-B14F-4D97-AF65-F5344CB8AC3E}">
        <p14:creationId xmlns:p14="http://schemas.microsoft.com/office/powerpoint/2010/main" val="29524315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38" tIns="44425" rIns="90438" bIns="44425" numCol="1" anchor="t" anchorCtr="0" compatLnSpc="1">
            <a:prstTxWarp prst="textNoShape">
              <a:avLst/>
            </a:prstTxWarp>
          </a:bodyPr>
          <a:lstStyle/>
          <a:p>
            <a:pPr eaLnBrk="1" hangingPunct="1"/>
            <a:r>
              <a:rPr lang="en-US" altLang="zh-CN" baseline="0" dirty="0" smtClean="0">
                <a:latin typeface="Calibri" charset="0"/>
                <a:ea typeface="SimSun" charset="0"/>
                <a:cs typeface="SimSun" charset="0"/>
              </a:rPr>
              <a:t>40 Min: slides</a:t>
            </a:r>
          </a:p>
          <a:p>
            <a:pPr eaLnBrk="1" hangingPunct="1"/>
            <a:endParaRPr lang="en-US" altLang="zh-CN" baseline="0" dirty="0" smtClean="0">
              <a:latin typeface="Calibri" charset="0"/>
              <a:ea typeface="SimSun" charset="0"/>
              <a:cs typeface="SimSun" charset="0"/>
            </a:endParaRPr>
          </a:p>
          <a:p>
            <a:pPr eaLnBrk="1" hangingPunct="1"/>
            <a:r>
              <a:rPr lang="en-US" altLang="zh-CN" baseline="0" dirty="0" smtClean="0">
                <a:latin typeface="Calibri" charset="0"/>
                <a:ea typeface="SimSun" charset="0"/>
                <a:cs typeface="SimSun" charset="0"/>
              </a:rPr>
              <a:t>Learning objectives of memory management:</a:t>
            </a:r>
          </a:p>
          <a:p>
            <a:pPr marL="171450" indent="-171450">
              <a:buFont typeface="Arial" panose="020B0604020202020204" pitchFamily="34" charset="0"/>
              <a:buChar char="•"/>
            </a:pPr>
            <a:r>
              <a:rPr lang="en-US" altLang="en-US" dirty="0" smtClean="0"/>
              <a:t>To provide a detailed description of various ways of organizing memory hardware</a:t>
            </a:r>
          </a:p>
          <a:p>
            <a:pPr marL="171450" indent="-171450">
              <a:buFont typeface="Arial" panose="020B0604020202020204" pitchFamily="34" charset="0"/>
              <a:buChar char="•"/>
            </a:pPr>
            <a:r>
              <a:rPr lang="en-US" altLang="en-US" dirty="0" smtClean="0"/>
              <a:t>To discuss various memory-management techniques, including paging and segmentation</a:t>
            </a:r>
          </a:p>
          <a:p>
            <a:pPr marL="171450" indent="-171450">
              <a:buFont typeface="Arial" panose="020B0604020202020204" pitchFamily="34" charset="0"/>
              <a:buChar char="•"/>
            </a:pPr>
            <a:r>
              <a:rPr lang="en-US" altLang="en-US" dirty="0" smtClean="0"/>
              <a:t>To provide a detailed description of the Intel Pentium, which supports both pure segmentation and segmentation with paging</a:t>
            </a:r>
          </a:p>
          <a:p>
            <a:pPr eaLnBrk="1" hangingPunct="1"/>
            <a:endParaRPr lang="en-US" altLang="zh-CN" baseline="0" dirty="0" smtClean="0">
              <a:latin typeface="Calibri" charset="0"/>
              <a:ea typeface="SimSun" charset="0"/>
              <a:cs typeface="SimSun" charset="0"/>
            </a:endParaRPr>
          </a:p>
        </p:txBody>
      </p:sp>
      <p:sp>
        <p:nvSpPr>
          <p:cNvPr id="8194" name="Rectangle 3"/>
          <p:cNvSpPr>
            <a:spLocks noGrp="1" noRot="1" noChangeAspect="1" noTextEdit="1"/>
          </p:cNvSpPr>
          <p:nvPr>
            <p:ph type="sldImg"/>
          </p:nvPr>
        </p:nvSpPr>
        <p:spPr bwMode="auto">
          <a:xfrm>
            <a:off x="1144588" y="685800"/>
            <a:ext cx="4572000" cy="34290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schemes for memory management, we can assume that the OS occupies some fixed portion of main memory and that the rest of main memory is available for use by multiple processes. The simplest scheme for managing this available memory is to partition it into regions with fixed boundaries.</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PARTITION SIZES </a:t>
            </a:r>
            <a:r>
              <a:rPr lang="en-US" sz="1200" b="0" i="1" kern="1200" baseline="0" dirty="0" smtClean="0">
                <a:solidFill>
                  <a:schemeClr val="tx1"/>
                </a:solidFill>
                <a:latin typeface="+mn-lt"/>
                <a:ea typeface="+mn-ea"/>
                <a:cs typeface="+mn-cs"/>
              </a:rPr>
              <a:t>Figure 7.2 shows examples of two alternatives for fixed </a:t>
            </a:r>
            <a:r>
              <a:rPr lang="en-US" sz="1200" kern="1200" baseline="0" dirty="0" smtClean="0">
                <a:solidFill>
                  <a:schemeClr val="tx1"/>
                </a:solidFill>
                <a:latin typeface="+mn-lt"/>
                <a:ea typeface="+mn-ea"/>
                <a:cs typeface="+mn-cs"/>
              </a:rPr>
              <a:t>partitioning. One possibility is to make use of equal-size partitions. In this case, any process whose size is less than or equal to the partition size can be loaded into any available partition. If all partitions are full and no process is in the Ready or Running state, the operating system can swap a process out of any of the partitions and load in another process, so that there is some work for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a:t>
            </a:r>
            <a:r>
              <a:rPr lang="en-US" sz="1200" kern="1200" baseline="0" dirty="0" err="1" smtClean="0">
                <a:solidFill>
                  <a:schemeClr val="tx1"/>
                </a:solidFill>
                <a:latin typeface="+mn-lt"/>
                <a:ea typeface="+mn-ea"/>
                <a:cs typeface="+mn-cs"/>
              </a:rPr>
              <a:t>uniprogramming</a:t>
            </a:r>
            <a:r>
              <a:rPr lang="en-US" sz="1200" kern="1200" baseline="0" dirty="0" smtClean="0">
                <a:solidFill>
                  <a:schemeClr val="tx1"/>
                </a:solidFill>
                <a:latin typeface="+mn-lt"/>
                <a:ea typeface="+mn-ea"/>
                <a:cs typeface="+mn-cs"/>
              </a:rPr>
              <a:t> system, main memory is divided into two parts: one part</a:t>
            </a:r>
          </a:p>
          <a:p>
            <a:r>
              <a:rPr lang="en-US" sz="1200" kern="1200" baseline="0" dirty="0" smtClean="0">
                <a:solidFill>
                  <a:schemeClr val="tx1"/>
                </a:solidFill>
                <a:latin typeface="+mn-lt"/>
                <a:ea typeface="+mn-ea"/>
                <a:cs typeface="+mn-cs"/>
              </a:rPr>
              <a:t>for the operating system (resident monitor, kernel) and other part for the program</a:t>
            </a:r>
          </a:p>
          <a:p>
            <a:r>
              <a:rPr lang="en-US" sz="1200" kern="1200" baseline="0" dirty="0" smtClean="0">
                <a:solidFill>
                  <a:schemeClr val="tx1"/>
                </a:solidFill>
                <a:latin typeface="+mn-lt"/>
                <a:ea typeface="+mn-ea"/>
                <a:cs typeface="+mn-cs"/>
              </a:rPr>
              <a:t>currently being executed. In a multiprogramming system, the “user” part of</a:t>
            </a:r>
          </a:p>
          <a:p>
            <a:r>
              <a:rPr lang="en-US" sz="1200" kern="1200" baseline="0" dirty="0" smtClean="0">
                <a:solidFill>
                  <a:schemeClr val="tx1"/>
                </a:solidFill>
                <a:latin typeface="+mn-lt"/>
                <a:ea typeface="+mn-ea"/>
                <a:cs typeface="+mn-cs"/>
              </a:rPr>
              <a:t>memory must be further subdivided to accommodate multiple processes. The task</a:t>
            </a:r>
          </a:p>
          <a:p>
            <a:r>
              <a:rPr lang="en-US" sz="1200" kern="1200" baseline="0" dirty="0" smtClean="0">
                <a:solidFill>
                  <a:schemeClr val="tx1"/>
                </a:solidFill>
                <a:latin typeface="+mn-lt"/>
                <a:ea typeface="+mn-ea"/>
                <a:cs typeface="+mn-cs"/>
              </a:rPr>
              <a:t>of subdivision is carried out dynamically by the operating system and is known as</a:t>
            </a:r>
          </a:p>
          <a:p>
            <a:r>
              <a:rPr lang="en-US" sz="1200" kern="1200" baseline="0" dirty="0" smtClean="0">
                <a:solidFill>
                  <a:schemeClr val="tx1"/>
                </a:solidFill>
                <a:latin typeface="+mn-lt"/>
                <a:ea typeface="+mn-ea"/>
                <a:cs typeface="+mn-cs"/>
              </a:rPr>
              <a:t>memory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Effective memory management is vital in a multiprogramming system. If only</a:t>
            </a:r>
          </a:p>
          <a:p>
            <a:r>
              <a:rPr lang="en-US" sz="1200" kern="1200" baseline="0" dirty="0" smtClean="0">
                <a:solidFill>
                  <a:schemeClr val="tx1"/>
                </a:solidFill>
                <a:latin typeface="+mn-lt"/>
                <a:ea typeface="+mn-ea"/>
                <a:cs typeface="+mn-cs"/>
              </a:rPr>
              <a:t>a few processes are in memory, then for much of the time all of the processes will be</a:t>
            </a:r>
          </a:p>
          <a:p>
            <a:r>
              <a:rPr lang="en-US" sz="1200" kern="1200" baseline="0" dirty="0" smtClean="0">
                <a:solidFill>
                  <a:schemeClr val="tx1"/>
                </a:solidFill>
                <a:latin typeface="+mn-lt"/>
                <a:ea typeface="+mn-ea"/>
                <a:cs typeface="+mn-cs"/>
              </a:rPr>
              <a:t>waiting for I/O (input/output) and the processor will be idle. Thus memory needs to</a:t>
            </a:r>
          </a:p>
          <a:p>
            <a:r>
              <a:rPr lang="en-US" sz="1200" kern="1200" baseline="0" dirty="0" smtClean="0">
                <a:solidFill>
                  <a:schemeClr val="tx1"/>
                </a:solidFill>
                <a:latin typeface="+mn-lt"/>
                <a:ea typeface="+mn-ea"/>
                <a:cs typeface="+mn-cs"/>
              </a:rPr>
              <a:t>be allocated to ensure a reasonable supply of ready processes to consume available</a:t>
            </a:r>
          </a:p>
          <a:p>
            <a:r>
              <a:rPr lang="en-US" sz="1200" kern="1200" baseline="0" dirty="0" smtClean="0">
                <a:solidFill>
                  <a:schemeClr val="tx1"/>
                </a:solidFill>
                <a:latin typeface="+mn-lt"/>
                <a:ea typeface="+mn-ea"/>
                <a:cs typeface="+mn-cs"/>
              </a:rPr>
              <a:t>processor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7.1 introduces some key terms for our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37C61C-C926-254F-9D65-189E7B0C3DCF}" type="slidenum">
              <a:rPr lang="en-US"/>
              <a:pPr/>
              <a:t>18</a:t>
            </a:fld>
            <a:endParaRPr lang="en-US"/>
          </a:p>
        </p:txBody>
      </p:sp>
      <p:sp>
        <p:nvSpPr>
          <p:cNvPr id="8427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4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D2EC8-8973-AA4F-82E9-E5DE4FC5AD38}" type="slidenum">
              <a:rPr lang="en-US"/>
              <a:pPr/>
              <a:t>19</a:t>
            </a:fld>
            <a:endParaRPr lang="en-US"/>
          </a:p>
        </p:txBody>
      </p:sp>
      <p:sp>
        <p:nvSpPr>
          <p:cNvPr id="843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43779" name="Rectangle 3"/>
          <p:cNvSpPr>
            <a:spLocks noGrp="1" noChangeArrowheads="1"/>
          </p:cNvSpPr>
          <p:nvPr>
            <p:ph type="body" idx="1"/>
          </p:nvPr>
        </p:nvSpPr>
        <p:spPr/>
        <p:txBody>
          <a:bodyPr/>
          <a:lstStyle/>
          <a:p>
            <a:r>
              <a:rPr lang="en-US"/>
              <a:t>Timesharing systems forced OS away from fixed-partition strategies</a:t>
            </a:r>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3DBB8E-3737-7B4B-ACC3-FA0BD3794D89}" type="slidenum">
              <a:rPr lang="en-US"/>
              <a:pPr/>
              <a:t>21</a:t>
            </a:fld>
            <a:endParaRPr lang="en-US"/>
          </a:p>
        </p:txBody>
      </p:sp>
      <p:sp>
        <p:nvSpPr>
          <p:cNvPr id="847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47875" name="Rectangle 3"/>
          <p:cNvSpPr>
            <a:spLocks noGrp="1" noChangeArrowheads="1"/>
          </p:cNvSpPr>
          <p:nvPr>
            <p:ph type="body" idx="1"/>
          </p:nvPr>
        </p:nvSpPr>
        <p:spPr/>
        <p:txBody>
          <a:bodyPr/>
          <a:lstStyle/>
          <a:p>
            <a:r>
              <a:rPr lang="en-US"/>
              <a:t>Know memory requirement in advance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difficulties with the use of equal-size fixed partitions: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program may be too big to fit into a partition. In this case, the programmer must design the program with the use of overlays so that only a portion of the program need be in main memory at any one time. When a module is needed that is not present, the user’s program must load that module into the program’s partition, overlaying whatever programs or data are there.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 partition, is referred to as </a:t>
            </a:r>
            <a:r>
              <a:rPr lang="en-US" sz="1200" b="1" kern="1200" baseline="0" dirty="0" smtClean="0">
                <a:solidFill>
                  <a:schemeClr val="tx1"/>
                </a:solidFill>
                <a:latin typeface="+mn-lt"/>
                <a:ea typeface="+mn-ea"/>
                <a:cs typeface="+mn-cs"/>
              </a:rPr>
              <a:t>internal fragmentation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8E323DC5-07FA-7247-BEE2-5A3FC8D2D900}" type="slidenum">
              <a:rPr lang="en-US">
                <a:latin typeface="Times New Roman" charset="0"/>
              </a:rPr>
              <a:pPr/>
              <a:t>23</a:t>
            </a:fld>
            <a:endParaRPr lang="en-US">
              <a:latin typeface="Times New Roman"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Logical organization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Logical organization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smtClean="0">
                <a:solidFill>
                  <a:schemeClr val="tx1"/>
                </a:solidFill>
                <a:latin typeface="+mn-lt"/>
                <a:ea typeface="+mn-ea"/>
                <a:cs typeface="+mn-cs"/>
              </a:rPr>
              <a:t>relocate </a:t>
            </a:r>
            <a:r>
              <a:rPr lang="en-US" sz="1200" b="0" kern="1200" baseline="0" dirty="0" smtClean="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Logical organization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smtClean="0">
                <a:solidFill>
                  <a:schemeClr val="tx1"/>
                </a:solidFill>
                <a:latin typeface="+mn-lt"/>
                <a:ea typeface="+mn-ea"/>
                <a:cs typeface="+mn-cs"/>
              </a:rPr>
              <a:t>relocate </a:t>
            </a:r>
            <a:r>
              <a:rPr lang="en-US" sz="1200" b="0" kern="1200" baseline="0" dirty="0" smtClean="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Dynamic Linking</a:t>
            </a:r>
          </a:p>
          <a:p>
            <a:endParaRPr lang="en-US" sz="1200" b="1" kern="1200" baseline="0" dirty="0" smtClean="0">
              <a:solidFill>
                <a:schemeClr val="tx1"/>
              </a:solidFill>
              <a:latin typeface="+mn-lt"/>
              <a:ea typeface="+mn-ea"/>
              <a:cs typeface="+mn-cs"/>
            </a:endParaRPr>
          </a:p>
          <a:p>
            <a:r>
              <a:rPr lang="en-US" sz="1200" dirty="0" smtClean="0"/>
              <a:t>Linking postponed until execution time</a:t>
            </a:r>
          </a:p>
          <a:p>
            <a:r>
              <a:rPr lang="en-US" sz="1200" dirty="0" smtClean="0"/>
              <a:t>Small piece of code, </a:t>
            </a:r>
            <a:r>
              <a:rPr lang="en-US" sz="1200" i="1" dirty="0" smtClean="0"/>
              <a:t>stub</a:t>
            </a:r>
            <a:r>
              <a:rPr lang="en-US" sz="1200" dirty="0" smtClean="0"/>
              <a:t>, used to locate the appropriate memory-resident library routine</a:t>
            </a:r>
          </a:p>
          <a:p>
            <a:r>
              <a:rPr lang="en-US" sz="1200" dirty="0" smtClean="0"/>
              <a:t>Stub replaces itself with the address of the routine, and executes the routine</a:t>
            </a:r>
          </a:p>
          <a:p>
            <a:r>
              <a:rPr lang="en-US" sz="1200" dirty="0" smtClean="0"/>
              <a:t>Operating system needed to check if routine is in processes</a:t>
            </a:r>
            <a:r>
              <a:rPr lang="ja-JP" altLang="en-US" sz="1200" dirty="0" smtClean="0">
                <a:latin typeface="Arial"/>
              </a:rPr>
              <a:t>’</a:t>
            </a:r>
            <a:r>
              <a:rPr lang="en-US" sz="1200" dirty="0" smtClean="0"/>
              <a:t> memory address</a:t>
            </a:r>
          </a:p>
          <a:p>
            <a:r>
              <a:rPr lang="en-US" sz="1200" dirty="0" smtClean="0"/>
              <a:t>Dynamic linking is particularly useful for libraries</a:t>
            </a:r>
          </a:p>
          <a:p>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13750-8E9A-5B46-BE6F-0AA96DB89D0B}" type="slidenum">
              <a:rPr lang="en-US"/>
              <a:pPr/>
              <a:t>10</a:t>
            </a:fld>
            <a:endParaRPr lang="en-US"/>
          </a:p>
        </p:txBody>
      </p:sp>
      <p:sp>
        <p:nvSpPr>
          <p:cNvPr id="83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36611" name="Rectangle 3"/>
          <p:cNvSpPr>
            <a:spLocks noGrp="1" noChangeArrowheads="1"/>
          </p:cNvSpPr>
          <p:nvPr>
            <p:ph type="body" idx="1"/>
          </p:nvPr>
        </p:nvSpPr>
        <p:spPr/>
        <p:txBody>
          <a:bodyPr/>
          <a:lstStyle/>
          <a:p>
            <a:r>
              <a:rPr lang="en-US" dirty="0"/>
              <a:t>Question: What is the difference?</a:t>
            </a:r>
          </a:p>
          <a:p>
            <a:r>
              <a:rPr lang="en-US" dirty="0"/>
              <a:t>After the link editor combines relocatable modules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operation of memory management is to bring processes into main memory for execution by the processor. In almost all modern multiprogramming systems, this involves a sophisticated scheme known as virtual memory. Virtual memory is, in turn, based on the use of one or both of two basic techniques: segmentation and paging. Before we can look at these virtual memory techniques, we must prepare the ground by looking at simpler techniques that do not involve virtual memory ( Table 7.2 summarizes all the techniques examined in this chapter and the next). One of these techniques, partitioning, has been used in several variations in some now-obsolete operating systems. The other two techniques, simple paging and simple segmentation, are not used by themselves. However, it will clarify the discussion of virtual memory if we look first at these two techniques in the absence of virtual memory considerations.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698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SGCOE V 158 289"/>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lvl1pPr>
              <a:defRPr>
                <a:solidFill>
                  <a:srgbClr val="0000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a:xfrm>
            <a:off x="6553200" y="6356350"/>
            <a:ext cx="1066800" cy="365125"/>
          </a:xfrm>
        </p:spPr>
        <p:txBody>
          <a:bodyPr/>
          <a:lstStyle>
            <a:lvl1pPr algn="l">
              <a:defRPr/>
            </a:lvl1pPr>
          </a:lstStyle>
          <a:p>
            <a:pPr>
              <a:defRPr/>
            </a:pPr>
            <a:fld id="{28F4A3D6-8C1B-B547-85DF-557C25BCE148}" type="slidenum">
              <a:rPr lang="en-US" smtClean="0"/>
              <a:pPr>
                <a:defRPr/>
              </a:pPr>
              <a:t>‹#›</a:t>
            </a:fld>
            <a:endParaRPr lang="en-US" dirty="0"/>
          </a:p>
        </p:txBody>
      </p:sp>
    </p:spTree>
    <p:extLst>
      <p:ext uri="{BB962C8B-B14F-4D97-AF65-F5344CB8AC3E}">
        <p14:creationId xmlns:p14="http://schemas.microsoft.com/office/powerpoint/2010/main" val="8562344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8" descr="SGCOE V 158 289"/>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000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228600" y="6248400"/>
            <a:ext cx="1219200" cy="365125"/>
          </a:xfrm>
        </p:spPr>
        <p:txBody>
          <a:bodyPr/>
          <a:lstStyle>
            <a:lvl1pPr algn="l">
              <a:defRPr/>
            </a:lvl1pPr>
          </a:lstStyle>
          <a:p>
            <a:pPr>
              <a:defRPr/>
            </a:pPr>
            <a:fld id="{4650CFA0-3E24-3141-A4B7-FE671916A352}" type="slidenum">
              <a:rPr lang="en-US" smtClean="0"/>
              <a:pPr>
                <a:defRPr/>
              </a:pPr>
              <a:t>‹#›</a:t>
            </a:fld>
            <a:endParaRPr lang="en-US" dirty="0"/>
          </a:p>
        </p:txBody>
      </p:sp>
    </p:spTree>
    <p:extLst>
      <p:ext uri="{BB962C8B-B14F-4D97-AF65-F5344CB8AC3E}">
        <p14:creationId xmlns:p14="http://schemas.microsoft.com/office/powerpoint/2010/main" val="234912879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6690360" y="6492875"/>
            <a:ext cx="2133600" cy="365125"/>
          </a:xfrm>
          <a:prstGeom prst="rect">
            <a:avLst/>
          </a:prstGeom>
        </p:spPr>
        <p:txBody>
          <a:bodyPr/>
          <a:lstStyle/>
          <a:p>
            <a:pPr>
              <a:defRPr/>
            </a:pPr>
            <a:fld id="{687B09B9-C906-0F40-B5EC-66B104D87495}" type="datetime1">
              <a:rPr lang="en-US" smtClean="0"/>
              <a:t>10/23/15</a:t>
            </a:fld>
            <a:endParaRPr lang="en-US" dirty="0"/>
          </a:p>
        </p:txBody>
      </p:sp>
      <p:sp>
        <p:nvSpPr>
          <p:cNvPr id="4" name="Footer Placeholder 3"/>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p:txBody>
          <a:bodyPr/>
          <a:lstStyle>
            <a:lvl1pPr algn="l">
              <a:defRPr/>
            </a:lvl1pPr>
          </a:lstStyle>
          <a:p>
            <a:pPr>
              <a:defRPr/>
            </a:pPr>
            <a:fld id="{97012834-41A2-49E3-8762-B14EE3F5CFB1}" type="slidenum">
              <a:rPr lang="en-US" smtClean="0"/>
              <a:pPr>
                <a:defRPr/>
              </a:pPr>
              <a:t>‹#›</a:t>
            </a:fld>
            <a:endParaRPr lang="en-US" dirty="0"/>
          </a:p>
        </p:txBody>
      </p:sp>
    </p:spTree>
    <p:extLst>
      <p:ext uri="{BB962C8B-B14F-4D97-AF65-F5344CB8AC3E}">
        <p14:creationId xmlns:p14="http://schemas.microsoft.com/office/powerpoint/2010/main" val="2131276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a:xfrm>
            <a:off x="6690360" y="6492875"/>
            <a:ext cx="2133600" cy="365125"/>
          </a:xfrm>
          <a:prstGeom prst="rect">
            <a:avLst/>
          </a:prstGeom>
        </p:spPr>
        <p:txBody>
          <a:bodyPr/>
          <a:lstStyle/>
          <a:p>
            <a:pPr>
              <a:defRPr/>
            </a:pPr>
            <a:fld id="{6B225021-4E49-E94A-BE4C-46DF6C80D5B8}" type="datetime1">
              <a:rPr lang="en-US" smtClean="0"/>
              <a:t>10/23/15</a:t>
            </a:fld>
            <a:endParaRPr lang="en-US" dirty="0"/>
          </a:p>
        </p:txBody>
      </p:sp>
      <p:sp>
        <p:nvSpPr>
          <p:cNvPr id="3" name="Footer Placeholder 2"/>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lvl1pPr algn="l">
              <a:defRPr/>
            </a:lvl1pPr>
          </a:lstStyle>
          <a:p>
            <a:pPr>
              <a:defRPr/>
            </a:pPr>
            <a:fld id="{0A9A6F0D-A611-4358-861D-7B01E8303898}" type="slidenum">
              <a:rPr lang="en-US" smtClean="0"/>
              <a:pPr>
                <a:defRPr/>
              </a:pPr>
              <a:t>‹#›</a:t>
            </a:fld>
            <a:endParaRPr lang="en-US" dirty="0"/>
          </a:p>
        </p:txBody>
      </p:sp>
    </p:spTree>
    <p:extLst>
      <p:ext uri="{BB962C8B-B14F-4D97-AF65-F5344CB8AC3E}">
        <p14:creationId xmlns:p14="http://schemas.microsoft.com/office/powerpoint/2010/main" val="28905422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690360" y="6492875"/>
            <a:ext cx="2133600" cy="365125"/>
          </a:xfrm>
          <a:prstGeom prst="rect">
            <a:avLst/>
          </a:prstGeom>
        </p:spPr>
        <p:txBody>
          <a:bodyPr/>
          <a:lstStyle/>
          <a:p>
            <a:pPr>
              <a:defRPr/>
            </a:pPr>
            <a:fld id="{0688B8AE-CFA3-F447-8BB8-E5238B17FFA5}" type="datetime1">
              <a:rPr lang="en-US" smtClean="0"/>
              <a:t>10/23/15</a:t>
            </a:fld>
            <a:endParaRPr lang="en-US" dirty="0"/>
          </a:p>
        </p:txBody>
      </p:sp>
      <p:sp>
        <p:nvSpPr>
          <p:cNvPr id="6" name="Footer Placeholder 5"/>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lvl1pPr algn="l">
              <a:defRPr/>
            </a:lvl1p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4220168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381000" y="6324600"/>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lgn="l">
              <a:defRPr/>
            </a:pPr>
            <a:fld id="{BFA6D376-C5A1-F04E-B9D7-60DF914D4450}" type="slidenum">
              <a:rPr lang="en-US" smtClean="0"/>
              <a:pPr algn="l">
                <a:defRPr/>
              </a:pPr>
              <a:t>‹#›</a:t>
            </a:fld>
            <a:endParaRPr lang="en-US" dirty="0"/>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3" r:id="rId3"/>
    <p:sldLayoutId id="2147484284" r:id="rId4"/>
    <p:sldLayoutId id="2147484285" r:id="rId5"/>
  </p:sldLayoutIdLst>
  <p:timing>
    <p:tnLst>
      <p:par>
        <p:cTn xmlns:p14="http://schemas.microsoft.com/office/powerpoint/2010/main" id="1" dur="indefinite" restart="never" nodeType="tmRoot"/>
      </p:par>
    </p:tnLst>
  </p:timing>
  <p:hf hdr="0" ftr="0" dt="0"/>
  <p:txStyles>
    <p:title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ctrTitle" idx="4294967295"/>
          </p:nvPr>
        </p:nvSpPr>
        <p:spPr>
          <a:xfrm>
            <a:off x="304800" y="533399"/>
            <a:ext cx="8686800" cy="3400425"/>
          </a:xfrm>
        </p:spPr>
        <p:txBody>
          <a:bodyPr/>
          <a:lstStyle/>
          <a:p>
            <a:pPr eaLnBrk="1" hangingPunct="1"/>
            <a:r>
              <a:rPr lang="en-US" altLang="zh-CN" dirty="0" smtClean="0">
                <a:latin typeface="Calibri" charset="0"/>
                <a:ea typeface="SimSun" charset="0"/>
                <a:cs typeface="SimSun" charset="0"/>
              </a:rPr>
              <a:t>COMP 3500 </a:t>
            </a:r>
            <a:br>
              <a:rPr lang="en-US" altLang="zh-CN" dirty="0" smtClean="0">
                <a:latin typeface="Calibri" charset="0"/>
                <a:ea typeface="SimSun" charset="0"/>
                <a:cs typeface="SimSun" charset="0"/>
              </a:rPr>
            </a:br>
            <a:r>
              <a:rPr lang="en-US" altLang="zh-CN" dirty="0" smtClean="0">
                <a:latin typeface="Calibri" charset="0"/>
                <a:ea typeface="SimSun" charset="0"/>
                <a:cs typeface="SimSun" charset="0"/>
              </a:rPr>
              <a:t>Introduction to Operating Systems</a:t>
            </a:r>
            <a:r>
              <a:rPr lang="en-US" altLang="zh-CN" dirty="0">
                <a:latin typeface="Calibri" charset="0"/>
                <a:ea typeface="SimSun" charset="0"/>
                <a:cs typeface="SimSun" charset="0"/>
              </a:rPr>
              <a:t/>
            </a:r>
            <a:br>
              <a:rPr lang="en-US" altLang="zh-CN" dirty="0">
                <a:latin typeface="Calibri" charset="0"/>
                <a:ea typeface="SimSun" charset="0"/>
                <a:cs typeface="SimSun" charset="0"/>
              </a:rPr>
            </a:br>
            <a:r>
              <a:rPr lang="en-US" dirty="0">
                <a:latin typeface="Calibri" charset="0"/>
              </a:rPr>
              <a:t> </a:t>
            </a:r>
            <a:br>
              <a:rPr lang="en-US" dirty="0">
                <a:latin typeface="Calibri" charset="0"/>
              </a:rPr>
            </a:br>
            <a:r>
              <a:rPr lang="en-US" dirty="0"/>
              <a:t>Memory Management: Part 1</a:t>
            </a:r>
            <a:endParaRPr lang="en-US" altLang="zh-CN" sz="4000" dirty="0">
              <a:latin typeface="Calibri" charset="0"/>
              <a:ea typeface="SimSun" charset="0"/>
              <a:cs typeface="SimSun" charset="0"/>
            </a:endParaRPr>
          </a:p>
        </p:txBody>
      </p:sp>
      <p:sp>
        <p:nvSpPr>
          <p:cNvPr id="7170" name="Text Box 3"/>
          <p:cNvSpPr txBox="1">
            <a:spLocks noChangeArrowheads="1"/>
          </p:cNvSpPr>
          <p:nvPr/>
        </p:nvSpPr>
        <p:spPr bwMode="auto">
          <a:xfrm>
            <a:off x="2057400" y="4162425"/>
            <a:ext cx="49530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a:t>
            </a:r>
            <a:r>
              <a:rPr kumimoji="1" lang="en-US" i="1" dirty="0" err="1">
                <a:latin typeface="Calibri" charset="0"/>
              </a:rPr>
              <a:t>www.eng.auburn.edu</a:t>
            </a:r>
            <a:r>
              <a:rPr kumimoji="1" lang="en-US" i="1" dirty="0">
                <a:latin typeface="Calibri" charset="0"/>
              </a:rPr>
              <a:t>/~</a:t>
            </a:r>
            <a:r>
              <a:rPr kumimoji="1" lang="en-US" i="1" dirty="0" err="1">
                <a:latin typeface="Calibri" charset="0"/>
              </a:rPr>
              <a:t>xqin</a:t>
            </a:r>
            <a:endParaRPr kumimoji="1" lang="en-US" i="1" dirty="0">
              <a:latin typeface="Calibri" charset="0"/>
            </a:endParaRPr>
          </a:p>
          <a:p>
            <a:pPr algn="ctr">
              <a:lnSpc>
                <a:spcPct val="50000"/>
              </a:lnSpc>
              <a:spcBef>
                <a:spcPct val="50000"/>
              </a:spcBef>
            </a:pPr>
            <a:r>
              <a:rPr kumimoji="1" lang="en-US" i="1" dirty="0" err="1">
                <a:latin typeface="Calibri" charset="0"/>
              </a:rPr>
              <a:t>xqin@auburn.edu</a:t>
            </a:r>
            <a:endParaRPr kumimoji="1" lang="en-US" altLang="zh-CN" i="1" dirty="0">
              <a:latin typeface="Calibri" charset="0"/>
              <a:ea typeface="SimSun" charset="0"/>
              <a:cs typeface="SimSun" charset="0"/>
            </a:endParaRPr>
          </a:p>
        </p:txBody>
      </p:sp>
      <p:sp>
        <p:nvSpPr>
          <p:cNvPr id="7171" name="TextBox 1"/>
          <p:cNvSpPr txBox="1">
            <a:spLocks noChangeArrowheads="1"/>
          </p:cNvSpPr>
          <p:nvPr/>
        </p:nvSpPr>
        <p:spPr bwMode="auto">
          <a:xfrm>
            <a:off x="1447800" y="6324600"/>
            <a:ext cx="6400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latin typeface="+mn-lt"/>
              </a:rPr>
              <a:t>Slides are adopted </a:t>
            </a:r>
            <a:r>
              <a:rPr lang="en-US" sz="1400" dirty="0" smtClean="0">
                <a:latin typeface="+mn-lt"/>
              </a:rPr>
              <a:t>and modified from </a:t>
            </a:r>
            <a:r>
              <a:rPr lang="en-US" sz="1400" dirty="0">
                <a:latin typeface="+mn-lt"/>
              </a:rPr>
              <a:t>Drs. </a:t>
            </a:r>
            <a:r>
              <a:rPr lang="en-US" sz="1400" dirty="0" smtClean="0">
                <a:latin typeface="+mn-lt"/>
              </a:rPr>
              <a:t>Stallings, </a:t>
            </a:r>
            <a:r>
              <a:rPr lang="en-US" sz="1400" dirty="0" err="1" smtClean="0">
                <a:latin typeface="+mn-lt"/>
              </a:rPr>
              <a:t>Silberschatz</a:t>
            </a:r>
            <a:r>
              <a:rPr lang="en-US" sz="1400" dirty="0" smtClean="0">
                <a:latin typeface="+mn-lt"/>
              </a:rPr>
              <a:t>, Galvin, </a:t>
            </a:r>
            <a:r>
              <a:rPr lang="en-US" sz="1400" dirty="0">
                <a:latin typeface="+mn-lt"/>
              </a:rPr>
              <a:t>Gagne, Nutt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457200" y="274638"/>
            <a:ext cx="8229600" cy="1763712"/>
          </a:xfrm>
        </p:spPr>
        <p:txBody>
          <a:bodyPr/>
          <a:lstStyle/>
          <a:p>
            <a:r>
              <a:rPr lang="en-US" dirty="0">
                <a:latin typeface="+mj-lt"/>
              </a:rPr>
              <a:t>The Absolute </a:t>
            </a:r>
            <a:r>
              <a:rPr lang="en-US" dirty="0" smtClean="0">
                <a:latin typeface="+mj-lt"/>
              </a:rPr>
              <a:t>Program</a:t>
            </a:r>
            <a:br>
              <a:rPr lang="en-US" dirty="0" smtClean="0">
                <a:latin typeface="+mj-lt"/>
              </a:rPr>
            </a:br>
            <a:r>
              <a:rPr lang="en-US" sz="3200" dirty="0">
                <a:solidFill>
                  <a:schemeClr val="tx1"/>
                </a:solidFill>
              </a:rPr>
              <a:t>After the </a:t>
            </a:r>
            <a:r>
              <a:rPr lang="en-US" sz="3200" dirty="0">
                <a:solidFill>
                  <a:srgbClr val="FF0000"/>
                </a:solidFill>
              </a:rPr>
              <a:t>link editor combines</a:t>
            </a:r>
            <a:r>
              <a:rPr lang="en-US" sz="3200" dirty="0">
                <a:solidFill>
                  <a:schemeClr val="tx1"/>
                </a:solidFill>
              </a:rPr>
              <a:t> relocatable </a:t>
            </a:r>
            <a:r>
              <a:rPr lang="en-US" sz="3200" dirty="0" smtClean="0">
                <a:solidFill>
                  <a:schemeClr val="tx1"/>
                </a:solidFill>
              </a:rPr>
              <a:t>modules</a:t>
            </a:r>
            <a:endParaRPr lang="en-US" sz="3200" dirty="0">
              <a:solidFill>
                <a:schemeClr val="tx1"/>
              </a:solidFill>
              <a:latin typeface="+mj-lt"/>
            </a:endParaRPr>
          </a:p>
        </p:txBody>
      </p:sp>
      <p:sp>
        <p:nvSpPr>
          <p:cNvPr id="811011" name="Text Box 3"/>
          <p:cNvSpPr txBox="1">
            <a:spLocks noChangeArrowheads="1"/>
          </p:cNvSpPr>
          <p:nvPr/>
        </p:nvSpPr>
        <p:spPr bwMode="auto">
          <a:xfrm>
            <a:off x="457200" y="2038350"/>
            <a:ext cx="4821238"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a:latin typeface="Times" charset="0"/>
                <a:cs typeface="Courier New" charset="0"/>
              </a:rPr>
              <a:t>Code Segment</a:t>
            </a:r>
            <a:endParaRPr lang="en-US" sz="1400" dirty="0">
              <a:latin typeface="Courier New" charset="0"/>
              <a:cs typeface="Courier New" charset="0"/>
            </a:endParaRPr>
          </a:p>
          <a:p>
            <a:r>
              <a:rPr lang="en-US" sz="1400" b="1" dirty="0">
                <a:latin typeface="Times" charset="0"/>
                <a:cs typeface="Courier New" charset="0"/>
              </a:rPr>
              <a:t>Relative</a:t>
            </a:r>
            <a:br>
              <a:rPr lang="en-US" sz="1400" b="1" dirty="0">
                <a:latin typeface="Times" charset="0"/>
                <a:cs typeface="Courier New" charset="0"/>
              </a:rPr>
            </a:br>
            <a:r>
              <a:rPr lang="en-US" sz="1400" b="1" dirty="0">
                <a:latin typeface="Times" charset="0"/>
                <a:cs typeface="Courier New" charset="0"/>
              </a:rPr>
              <a:t>Address	Generated Code</a:t>
            </a:r>
            <a:endParaRPr lang="en-US" sz="1400" dirty="0">
              <a:latin typeface="Courier New" charset="0"/>
              <a:cs typeface="Courier New" charset="0"/>
            </a:endParaRPr>
          </a:p>
          <a:p>
            <a:r>
              <a:rPr lang="en-US" sz="1400" dirty="0">
                <a:latin typeface="Courier New" charset="0"/>
                <a:cs typeface="Courier New" charset="0"/>
              </a:rPr>
              <a:t>0000	(</a:t>
            </a:r>
            <a:r>
              <a:rPr lang="en-US" sz="1400" dirty="0">
                <a:solidFill>
                  <a:srgbClr val="FF0000"/>
                </a:solidFill>
                <a:latin typeface="Courier New" charset="0"/>
                <a:cs typeface="Courier New" charset="0"/>
              </a:rPr>
              <a:t>Other modules</a:t>
            </a:r>
            <a:r>
              <a:rPr lang="en-US" sz="1400" dirty="0">
                <a:latin typeface="Courier New" charset="0"/>
                <a:cs typeface="Courier New" charset="0"/>
              </a:rPr>
              <a:t>)</a:t>
            </a:r>
          </a:p>
          <a:p>
            <a:r>
              <a:rPr lang="en-US" sz="1400" dirty="0">
                <a:latin typeface="Courier New" charset="0"/>
                <a:cs typeface="Courier New" charset="0"/>
              </a:rPr>
              <a:t>...</a:t>
            </a:r>
          </a:p>
          <a:p>
            <a:r>
              <a:rPr lang="en-US" sz="1400" dirty="0">
                <a:solidFill>
                  <a:srgbClr val="FF0000"/>
                </a:solidFill>
                <a:latin typeface="Courier New" charset="0"/>
                <a:cs typeface="Courier New" charset="0"/>
              </a:rPr>
              <a:t>1008	entry	</a:t>
            </a:r>
            <a:r>
              <a:rPr lang="en-US" sz="1400" dirty="0" err="1">
                <a:solidFill>
                  <a:srgbClr val="FF0000"/>
                </a:solidFill>
                <a:latin typeface="Courier New" charset="0"/>
                <a:cs typeface="Courier New" charset="0"/>
              </a:rPr>
              <a:t>proc_a</a:t>
            </a:r>
            <a:endParaRPr lang="en-US" sz="1400" dirty="0">
              <a:solidFill>
                <a:srgbClr val="FF0000"/>
              </a:solidFill>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1220	load	=7, R1</a:t>
            </a:r>
          </a:p>
          <a:p>
            <a:r>
              <a:rPr lang="en-US" sz="1400" dirty="0">
                <a:latin typeface="Courier New" charset="0"/>
                <a:cs typeface="Courier New" charset="0"/>
              </a:rPr>
              <a:t>1224	store	R1, 0136</a:t>
            </a:r>
          </a:p>
          <a:p>
            <a:r>
              <a:rPr lang="en-US" sz="1400" dirty="0">
                <a:latin typeface="Courier New" charset="0"/>
                <a:cs typeface="Courier New" charset="0"/>
              </a:rPr>
              <a:t>1228	push	1036</a:t>
            </a:r>
          </a:p>
          <a:p>
            <a:r>
              <a:rPr lang="en-US" sz="1400" dirty="0">
                <a:latin typeface="Courier New" charset="0"/>
                <a:cs typeface="Courier New" charset="0"/>
              </a:rPr>
              <a:t>1232	call	2334</a:t>
            </a:r>
          </a:p>
          <a:p>
            <a:r>
              <a:rPr lang="en-US" sz="1400" dirty="0">
                <a:latin typeface="Courier New" charset="0"/>
                <a:cs typeface="Courier New" charset="0"/>
              </a:rPr>
              <a:t>...</a:t>
            </a:r>
          </a:p>
          <a:p>
            <a:r>
              <a:rPr lang="en-US" sz="1400" dirty="0">
                <a:latin typeface="Courier New" charset="0"/>
                <a:cs typeface="Courier New" charset="0"/>
              </a:rPr>
              <a:t>1399	(End of </a:t>
            </a:r>
            <a:r>
              <a:rPr lang="en-US" sz="1400" dirty="0" err="1">
                <a:latin typeface="Courier New" charset="0"/>
                <a:cs typeface="Courier New" charset="0"/>
              </a:rPr>
              <a:t>proc_a</a:t>
            </a:r>
            <a:r>
              <a:rPr lang="en-US" sz="1400" dirty="0">
                <a:latin typeface="Courier New" charset="0"/>
                <a:cs typeface="Courier New" charset="0"/>
              </a:rPr>
              <a:t>)</a:t>
            </a:r>
          </a:p>
          <a:p>
            <a:r>
              <a:rPr lang="en-US" sz="1400" dirty="0">
                <a:latin typeface="Courier New" charset="0"/>
                <a:cs typeface="Courier New" charset="0"/>
              </a:rPr>
              <a:t>... 	(Other modules)</a:t>
            </a:r>
          </a:p>
          <a:p>
            <a:r>
              <a:rPr lang="en-US" sz="1400" dirty="0">
                <a:latin typeface="Courier New" charset="0"/>
                <a:cs typeface="Courier New" charset="0"/>
              </a:rPr>
              <a:t>2334	entry	</a:t>
            </a:r>
            <a:r>
              <a:rPr lang="en-US" sz="1400" dirty="0" err="1">
                <a:latin typeface="Courier New" charset="0"/>
                <a:cs typeface="Courier New" charset="0"/>
              </a:rPr>
              <a:t>put_record</a:t>
            </a:r>
            <a:endParaRPr lang="en-US" sz="1400" dirty="0">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2670	(optional symbol table)</a:t>
            </a:r>
          </a:p>
          <a:p>
            <a:r>
              <a:rPr lang="en-US" sz="1400" dirty="0">
                <a:latin typeface="Courier New" charset="0"/>
                <a:cs typeface="Courier New" charset="0"/>
              </a:rPr>
              <a:t>...</a:t>
            </a:r>
          </a:p>
          <a:p>
            <a:r>
              <a:rPr lang="en-US" sz="1400" dirty="0">
                <a:latin typeface="Courier New" charset="0"/>
                <a:cs typeface="Courier New" charset="0"/>
              </a:rPr>
              <a:t>2999	(last location in the code segment)</a:t>
            </a:r>
          </a:p>
        </p:txBody>
      </p:sp>
      <p:sp>
        <p:nvSpPr>
          <p:cNvPr id="811012" name="Text Box 4"/>
          <p:cNvSpPr txBox="1">
            <a:spLocks noChangeArrowheads="1"/>
          </p:cNvSpPr>
          <p:nvPr/>
        </p:nvSpPr>
        <p:spPr bwMode="auto">
          <a:xfrm>
            <a:off x="4114800" y="2286000"/>
            <a:ext cx="4821238"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a:latin typeface="Times" charset="0"/>
                <a:cs typeface="Courier New" charset="0"/>
              </a:rPr>
              <a:t>Data Segment</a:t>
            </a:r>
            <a:endParaRPr lang="en-US" sz="1400" dirty="0">
              <a:latin typeface="Courier New" charset="0"/>
              <a:cs typeface="Courier New" charset="0"/>
            </a:endParaRPr>
          </a:p>
          <a:p>
            <a:r>
              <a:rPr lang="en-US" sz="1400" b="1" dirty="0">
                <a:latin typeface="Times" charset="0"/>
                <a:cs typeface="Courier New" charset="0"/>
              </a:rPr>
              <a:t>Relative</a:t>
            </a:r>
            <a:br>
              <a:rPr lang="en-US" sz="1400" b="1" dirty="0">
                <a:latin typeface="Times" charset="0"/>
                <a:cs typeface="Courier New" charset="0"/>
              </a:rPr>
            </a:br>
            <a:r>
              <a:rPr lang="en-US" sz="1400" b="1" dirty="0">
                <a:latin typeface="Times" charset="0"/>
                <a:cs typeface="Courier New" charset="0"/>
              </a:rPr>
              <a:t>Address	Generated variable space</a:t>
            </a:r>
            <a:endParaRPr lang="en-US" sz="1400" dirty="0">
              <a:latin typeface="Courier New" charset="0"/>
              <a:cs typeface="Courier New" charset="0"/>
            </a:endParaRPr>
          </a:p>
          <a:p>
            <a:r>
              <a:rPr lang="en-US" sz="1400" dirty="0">
                <a:latin typeface="Courier New" charset="0"/>
                <a:cs typeface="Courier New" charset="0"/>
              </a:rPr>
              <a:t>...</a:t>
            </a:r>
          </a:p>
          <a:p>
            <a:r>
              <a:rPr lang="en-US" sz="1400" dirty="0">
                <a:solidFill>
                  <a:srgbClr val="FF0000"/>
                </a:solidFill>
                <a:latin typeface="Courier New" charset="0"/>
                <a:cs typeface="Courier New" charset="0"/>
              </a:rPr>
              <a:t>0136	[Space for </a:t>
            </a:r>
            <a:r>
              <a:rPr lang="en-US" sz="1400" dirty="0" err="1">
                <a:solidFill>
                  <a:srgbClr val="FF0000"/>
                </a:solidFill>
                <a:latin typeface="Courier New" charset="0"/>
                <a:cs typeface="Courier New" charset="0"/>
              </a:rPr>
              <a:t>gVar</a:t>
            </a:r>
            <a:r>
              <a:rPr lang="en-US" sz="1400" dirty="0">
                <a:solidFill>
                  <a:srgbClr val="FF0000"/>
                </a:solidFill>
                <a:latin typeface="Courier New" charset="0"/>
                <a:cs typeface="Courier New" charset="0"/>
              </a:rPr>
              <a:t> variable]</a:t>
            </a:r>
          </a:p>
          <a:p>
            <a:r>
              <a:rPr lang="en-US" sz="1400" dirty="0">
                <a:latin typeface="Courier New" charset="0"/>
                <a:cs typeface="Courier New" charset="0"/>
              </a:rPr>
              <a:t>...</a:t>
            </a:r>
          </a:p>
          <a:p>
            <a:r>
              <a:rPr lang="en-US" sz="1400" dirty="0">
                <a:latin typeface="Courier New" charset="0"/>
                <a:cs typeface="Courier New" charset="0"/>
              </a:rPr>
              <a:t>1000	(last location in the data segment)</a:t>
            </a:r>
            <a:endParaRPr lang="en-US" sz="1400" dirty="0"/>
          </a:p>
        </p:txBody>
      </p:sp>
      <p:sp>
        <p:nvSpPr>
          <p:cNvPr id="2" name="TextBox 1"/>
          <p:cNvSpPr txBox="1"/>
          <p:nvPr/>
        </p:nvSpPr>
        <p:spPr>
          <a:xfrm>
            <a:off x="4187428" y="4267200"/>
            <a:ext cx="4675981" cy="1200329"/>
          </a:xfrm>
          <a:prstGeom prst="rect">
            <a:avLst/>
          </a:prstGeom>
          <a:noFill/>
        </p:spPr>
        <p:txBody>
          <a:bodyPr wrap="square" rtlCol="0">
            <a:spAutoFit/>
          </a:bodyPr>
          <a:lstStyle/>
          <a:p>
            <a:r>
              <a:rPr lang="en-US" sz="2400" dirty="0" smtClean="0">
                <a:solidFill>
                  <a:srgbClr val="FF0000"/>
                </a:solidFill>
                <a:latin typeface="Calibri"/>
                <a:cs typeface="Calibri"/>
              </a:rPr>
              <a:t>Q3:</a:t>
            </a:r>
            <a:r>
              <a:rPr lang="en-US" sz="2400" dirty="0" smtClean="0">
                <a:latin typeface="Calibri"/>
                <a:cs typeface="Calibri"/>
              </a:rPr>
              <a:t> </a:t>
            </a:r>
            <a:r>
              <a:rPr lang="en-US" sz="2400" dirty="0">
                <a:latin typeface="Calibri"/>
                <a:cs typeface="Calibri"/>
              </a:rPr>
              <a:t>What is the </a:t>
            </a:r>
            <a:r>
              <a:rPr lang="en-US" sz="2400" dirty="0" smtClean="0">
                <a:latin typeface="Calibri"/>
                <a:cs typeface="Calibri"/>
              </a:rPr>
              <a:t>difference </a:t>
            </a:r>
          </a:p>
          <a:p>
            <a:r>
              <a:rPr lang="en-US" sz="2400" dirty="0" smtClean="0">
                <a:latin typeface="Calibri"/>
                <a:cs typeface="Calibri"/>
              </a:rPr>
              <a:t>Between the absolute program and the relocatable object module?</a:t>
            </a:r>
            <a:endParaRPr lang="en-US" sz="2400" dirty="0">
              <a:latin typeface="Calibri"/>
              <a:cs typeface="Calibri"/>
            </a:endParaRPr>
          </a:p>
        </p:txBody>
      </p:sp>
      <p:sp>
        <p:nvSpPr>
          <p:cNvPr id="3" name="Rectangle 2"/>
          <p:cNvSpPr/>
          <p:nvPr/>
        </p:nvSpPr>
        <p:spPr>
          <a:xfrm>
            <a:off x="1371600" y="2713121"/>
            <a:ext cx="1828800" cy="228600"/>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3124200"/>
            <a:ext cx="609600" cy="228600"/>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22820" y="3171125"/>
            <a:ext cx="609600" cy="228600"/>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9291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533400" y="228600"/>
            <a:ext cx="8229600" cy="685800"/>
          </a:xfrm>
        </p:spPr>
        <p:txBody>
          <a:bodyPr/>
          <a:lstStyle/>
          <a:p>
            <a:r>
              <a:rPr lang="en-US" sz="4000" dirty="0">
                <a:latin typeface="+mj-lt"/>
              </a:rPr>
              <a:t>The Program Loaded at Location 4000</a:t>
            </a:r>
          </a:p>
        </p:txBody>
      </p:sp>
      <p:sp>
        <p:nvSpPr>
          <p:cNvPr id="812035" name="Text Box 3"/>
          <p:cNvSpPr txBox="1">
            <a:spLocks noChangeArrowheads="1"/>
          </p:cNvSpPr>
          <p:nvPr/>
        </p:nvSpPr>
        <p:spPr bwMode="auto">
          <a:xfrm>
            <a:off x="1447800" y="914400"/>
            <a:ext cx="4927600" cy="562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a:latin typeface="Times" charset="0"/>
                <a:cs typeface="Courier New" charset="0"/>
              </a:rPr>
              <a:t>Relative</a:t>
            </a:r>
            <a:endParaRPr lang="en-US" sz="1400" dirty="0">
              <a:latin typeface="Courier New" charset="0"/>
              <a:cs typeface="Courier New" charset="0"/>
            </a:endParaRPr>
          </a:p>
          <a:p>
            <a:r>
              <a:rPr lang="en-US" sz="1400" b="1" dirty="0">
                <a:latin typeface="Times" charset="0"/>
                <a:cs typeface="Courier New" charset="0"/>
              </a:rPr>
              <a:t>Address	Generated Code</a:t>
            </a:r>
            <a:endParaRPr lang="en-US" sz="1400" dirty="0">
              <a:latin typeface="Courier New" charset="0"/>
              <a:cs typeface="Courier New" charset="0"/>
            </a:endParaRPr>
          </a:p>
          <a:p>
            <a:r>
              <a:rPr lang="en-US" sz="1400" dirty="0">
                <a:latin typeface="Courier New" charset="0"/>
                <a:cs typeface="Courier New" charset="0"/>
              </a:rPr>
              <a:t>0000	(</a:t>
            </a:r>
            <a:r>
              <a:rPr lang="en-US" sz="1400" dirty="0">
                <a:solidFill>
                  <a:srgbClr val="FF0000"/>
                </a:solidFill>
                <a:latin typeface="Courier New" charset="0"/>
                <a:cs typeface="Courier New" charset="0"/>
              </a:rPr>
              <a:t>Other process</a:t>
            </a:r>
            <a:r>
              <a:rPr lang="ja-JP" altLang="en-US" sz="1400" dirty="0">
                <a:solidFill>
                  <a:srgbClr val="FF0000"/>
                </a:solidFill>
                <a:latin typeface="Arial"/>
                <a:cs typeface="Courier New" charset="0"/>
              </a:rPr>
              <a:t>’</a:t>
            </a:r>
            <a:r>
              <a:rPr lang="en-US" sz="1400" dirty="0">
                <a:solidFill>
                  <a:srgbClr val="FF0000"/>
                </a:solidFill>
                <a:latin typeface="Courier New" charset="0"/>
                <a:cs typeface="Courier New" charset="0"/>
              </a:rPr>
              <a:t>s programs</a:t>
            </a:r>
            <a:r>
              <a:rPr lang="en-US" sz="1400" dirty="0">
                <a:latin typeface="Courier New" charset="0"/>
                <a:cs typeface="Courier New" charset="0"/>
              </a:rPr>
              <a:t>)</a:t>
            </a:r>
          </a:p>
          <a:p>
            <a:r>
              <a:rPr lang="en-US" sz="1400" dirty="0">
                <a:latin typeface="Courier New" charset="0"/>
                <a:cs typeface="Courier New" charset="0"/>
              </a:rPr>
              <a:t>4000	(</a:t>
            </a:r>
            <a:r>
              <a:rPr lang="en-US" sz="1400" dirty="0">
                <a:solidFill>
                  <a:srgbClr val="FF0000"/>
                </a:solidFill>
                <a:latin typeface="Courier New" charset="0"/>
                <a:cs typeface="Courier New" charset="0"/>
              </a:rPr>
              <a:t>Other modules</a:t>
            </a:r>
            <a:r>
              <a:rPr lang="en-US" sz="1400" dirty="0">
                <a:latin typeface="Courier New" charset="0"/>
                <a:cs typeface="Courier New" charset="0"/>
              </a:rPr>
              <a:t>)</a:t>
            </a:r>
          </a:p>
          <a:p>
            <a:r>
              <a:rPr lang="en-US" sz="1400" dirty="0">
                <a:latin typeface="Courier New" charset="0"/>
                <a:cs typeface="Courier New" charset="0"/>
              </a:rPr>
              <a:t>...</a:t>
            </a:r>
          </a:p>
          <a:p>
            <a:r>
              <a:rPr lang="en-US" sz="1400" dirty="0">
                <a:solidFill>
                  <a:srgbClr val="FF0000"/>
                </a:solidFill>
                <a:latin typeface="Courier New" charset="0"/>
                <a:cs typeface="Courier New" charset="0"/>
              </a:rPr>
              <a:t>5008	entry	</a:t>
            </a:r>
            <a:r>
              <a:rPr lang="en-US" sz="1400" dirty="0" err="1">
                <a:solidFill>
                  <a:srgbClr val="FF0000"/>
                </a:solidFill>
                <a:latin typeface="Courier New" charset="0"/>
                <a:cs typeface="Courier New" charset="0"/>
              </a:rPr>
              <a:t>proc_a</a:t>
            </a:r>
            <a:endParaRPr lang="en-US" sz="1400" dirty="0">
              <a:solidFill>
                <a:srgbClr val="FF0000"/>
              </a:solidFill>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5036	[Space for </a:t>
            </a:r>
            <a:r>
              <a:rPr lang="en-US" sz="1400" dirty="0" err="1">
                <a:latin typeface="Courier New" charset="0"/>
                <a:cs typeface="Courier New" charset="0"/>
              </a:rPr>
              <a:t>gVar</a:t>
            </a:r>
            <a:r>
              <a:rPr lang="en-US" sz="1400" dirty="0">
                <a:latin typeface="Courier New" charset="0"/>
                <a:cs typeface="Courier New" charset="0"/>
              </a:rPr>
              <a:t> variable]</a:t>
            </a:r>
          </a:p>
          <a:p>
            <a:r>
              <a:rPr lang="en-US" sz="1400" dirty="0">
                <a:latin typeface="Courier New" charset="0"/>
                <a:cs typeface="Courier New" charset="0"/>
              </a:rPr>
              <a:t>...</a:t>
            </a:r>
          </a:p>
          <a:p>
            <a:r>
              <a:rPr lang="en-US" sz="1400" dirty="0">
                <a:latin typeface="Courier New" charset="0"/>
                <a:cs typeface="Courier New" charset="0"/>
              </a:rPr>
              <a:t>5220	load	=7, R1</a:t>
            </a:r>
          </a:p>
          <a:p>
            <a:r>
              <a:rPr lang="en-US" sz="1400" dirty="0">
                <a:latin typeface="Courier New" charset="0"/>
                <a:cs typeface="Courier New" charset="0"/>
              </a:rPr>
              <a:t>5224	store	R1, 7136</a:t>
            </a:r>
          </a:p>
          <a:p>
            <a:r>
              <a:rPr lang="en-US" sz="1400" dirty="0">
                <a:latin typeface="Courier New" charset="0"/>
                <a:cs typeface="Courier New" charset="0"/>
              </a:rPr>
              <a:t>5228	push	5036</a:t>
            </a:r>
          </a:p>
          <a:p>
            <a:r>
              <a:rPr lang="en-US" sz="1400" dirty="0">
                <a:latin typeface="Courier New" charset="0"/>
                <a:cs typeface="Courier New" charset="0"/>
              </a:rPr>
              <a:t>5232	call	6334</a:t>
            </a:r>
          </a:p>
          <a:p>
            <a:r>
              <a:rPr lang="en-US" sz="1400" dirty="0">
                <a:latin typeface="Courier New" charset="0"/>
                <a:cs typeface="Courier New" charset="0"/>
              </a:rPr>
              <a:t>...</a:t>
            </a:r>
          </a:p>
          <a:p>
            <a:r>
              <a:rPr lang="en-US" sz="1400" dirty="0">
                <a:latin typeface="Courier New" charset="0"/>
                <a:cs typeface="Courier New" charset="0"/>
              </a:rPr>
              <a:t>5399	(End of </a:t>
            </a:r>
            <a:r>
              <a:rPr lang="en-US" sz="1400" dirty="0" err="1">
                <a:latin typeface="Courier New" charset="0"/>
                <a:cs typeface="Courier New" charset="0"/>
              </a:rPr>
              <a:t>proc_a</a:t>
            </a:r>
            <a:r>
              <a:rPr lang="en-US" sz="1400" dirty="0">
                <a:latin typeface="Courier New" charset="0"/>
                <a:cs typeface="Courier New" charset="0"/>
              </a:rPr>
              <a:t>)</a:t>
            </a:r>
          </a:p>
          <a:p>
            <a:r>
              <a:rPr lang="en-US" sz="1400" dirty="0">
                <a:latin typeface="Courier New" charset="0"/>
                <a:cs typeface="Courier New" charset="0"/>
              </a:rPr>
              <a:t>... 	(Other modules)</a:t>
            </a:r>
          </a:p>
          <a:p>
            <a:r>
              <a:rPr lang="en-US" sz="1400" dirty="0">
                <a:latin typeface="Courier New" charset="0"/>
                <a:cs typeface="Courier New" charset="0"/>
              </a:rPr>
              <a:t>6334	entry	</a:t>
            </a:r>
            <a:r>
              <a:rPr lang="en-US" sz="1400" dirty="0" err="1">
                <a:latin typeface="Courier New" charset="0"/>
                <a:cs typeface="Courier New" charset="0"/>
              </a:rPr>
              <a:t>put_record</a:t>
            </a:r>
            <a:endParaRPr lang="en-US" sz="1400" dirty="0">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6670	(optional symbol table)</a:t>
            </a:r>
          </a:p>
          <a:p>
            <a:r>
              <a:rPr lang="en-US" sz="1400" dirty="0">
                <a:latin typeface="Courier New" charset="0"/>
                <a:cs typeface="Courier New" charset="0"/>
              </a:rPr>
              <a:t>...</a:t>
            </a:r>
          </a:p>
          <a:p>
            <a:r>
              <a:rPr lang="en-US" sz="1400" dirty="0">
                <a:latin typeface="Courier New" charset="0"/>
                <a:cs typeface="Courier New" charset="0"/>
              </a:rPr>
              <a:t>6999	(last location in the code segment)</a:t>
            </a:r>
          </a:p>
          <a:p>
            <a:r>
              <a:rPr lang="en-US" sz="1400" dirty="0">
                <a:latin typeface="Courier New" charset="0"/>
                <a:cs typeface="Courier New" charset="0"/>
              </a:rPr>
              <a:t>7000	(first location in the data segment)</a:t>
            </a:r>
          </a:p>
          <a:p>
            <a:r>
              <a:rPr lang="en-US" sz="1400" dirty="0">
                <a:latin typeface="Courier New" charset="0"/>
                <a:cs typeface="Courier New" charset="0"/>
              </a:rPr>
              <a:t>...</a:t>
            </a:r>
          </a:p>
          <a:p>
            <a:r>
              <a:rPr lang="en-US" sz="1400" dirty="0">
                <a:solidFill>
                  <a:srgbClr val="FF0000"/>
                </a:solidFill>
                <a:latin typeface="Courier New" charset="0"/>
                <a:cs typeface="Courier New" charset="0"/>
              </a:rPr>
              <a:t>7136	[Space for </a:t>
            </a:r>
            <a:r>
              <a:rPr lang="en-US" sz="1400" dirty="0" err="1">
                <a:solidFill>
                  <a:srgbClr val="FF0000"/>
                </a:solidFill>
                <a:latin typeface="Courier New" charset="0"/>
                <a:cs typeface="Courier New" charset="0"/>
              </a:rPr>
              <a:t>gVar</a:t>
            </a:r>
            <a:r>
              <a:rPr lang="en-US" sz="1400" dirty="0">
                <a:solidFill>
                  <a:srgbClr val="FF0000"/>
                </a:solidFill>
                <a:latin typeface="Courier New" charset="0"/>
                <a:cs typeface="Courier New" charset="0"/>
              </a:rPr>
              <a:t> variable]</a:t>
            </a:r>
          </a:p>
          <a:p>
            <a:r>
              <a:rPr lang="en-US" sz="1400" dirty="0">
                <a:latin typeface="Courier New" charset="0"/>
                <a:cs typeface="Courier New" charset="0"/>
              </a:rPr>
              <a:t>...</a:t>
            </a:r>
          </a:p>
          <a:p>
            <a:r>
              <a:rPr lang="en-US" sz="1400" dirty="0">
                <a:latin typeface="Courier New" charset="0"/>
                <a:cs typeface="Courier New" charset="0"/>
              </a:rPr>
              <a:t>8000	(Other process</a:t>
            </a:r>
            <a:r>
              <a:rPr lang="ja-JP" altLang="en-US" sz="1400" dirty="0">
                <a:latin typeface="Arial"/>
                <a:cs typeface="Courier New" charset="0"/>
              </a:rPr>
              <a:t>’</a:t>
            </a:r>
            <a:r>
              <a:rPr lang="en-US" sz="1400" dirty="0">
                <a:latin typeface="Courier New" charset="0"/>
                <a:cs typeface="Courier New" charset="0"/>
              </a:rPr>
              <a:t>s programs) </a:t>
            </a:r>
            <a:endParaRPr lang="en-US" sz="1400" dirty="0"/>
          </a:p>
        </p:txBody>
      </p:sp>
    </p:spTree>
    <p:extLst>
      <p:ext uri="{BB962C8B-B14F-4D97-AF65-F5344CB8AC3E}">
        <p14:creationId xmlns:p14="http://schemas.microsoft.com/office/powerpoint/2010/main" val="7025676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228600" y="76200"/>
            <a:ext cx="8839200" cy="1600200"/>
          </a:xfrm>
        </p:spPr>
        <p:txBody>
          <a:bodyPr/>
          <a:lstStyle/>
          <a:p>
            <a:pPr algn="ctr"/>
            <a:r>
              <a:rPr lang="en-US" dirty="0">
                <a:latin typeface="+mj-lt"/>
              </a:rPr>
              <a:t>Dynamic </a:t>
            </a:r>
            <a:r>
              <a:rPr lang="en-US" dirty="0" smtClean="0">
                <a:latin typeface="+mj-lt"/>
              </a:rPr>
              <a:t>Relocation </a:t>
            </a:r>
            <a:r>
              <a:rPr lang="en-US" dirty="0">
                <a:latin typeface="+mj-lt"/>
              </a:rPr>
              <a:t>using a </a:t>
            </a:r>
            <a:r>
              <a:rPr lang="en-US" dirty="0" smtClean="0">
                <a:latin typeface="+mj-lt"/>
              </a:rPr>
              <a:t>Relocation Register</a:t>
            </a:r>
            <a:endParaRPr lang="en-US" dirty="0">
              <a:latin typeface="+mj-lt"/>
            </a:endParaRPr>
          </a:p>
        </p:txBody>
      </p:sp>
      <p:pic>
        <p:nvPicPr>
          <p:cNvPr id="837635"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841" t="3482" r="1089" b="3784"/>
          <a:stretch>
            <a:fillRect/>
          </a:stretch>
        </p:blipFill>
        <p:spPr bwMode="auto">
          <a:xfrm>
            <a:off x="2286000" y="1600200"/>
            <a:ext cx="4343400" cy="3193334"/>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37636" name="Rectangle 4"/>
          <p:cNvSpPr>
            <a:spLocks noChangeArrowheads="1"/>
          </p:cNvSpPr>
          <p:nvPr/>
        </p:nvSpPr>
        <p:spPr bwMode="auto">
          <a:xfrm>
            <a:off x="838200" y="4883216"/>
            <a:ext cx="8001000" cy="182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FontTx/>
              <a:buChar char="•"/>
            </a:pPr>
            <a:r>
              <a:rPr lang="en-US" sz="2000" dirty="0">
                <a:latin typeface="+mn-lt"/>
              </a:rPr>
              <a:t>Hardware device that maps </a:t>
            </a:r>
            <a:r>
              <a:rPr lang="en-US" sz="2000" dirty="0">
                <a:solidFill>
                  <a:srgbClr val="FF0000"/>
                </a:solidFill>
                <a:latin typeface="+mn-lt"/>
              </a:rPr>
              <a:t>virtual to physical </a:t>
            </a:r>
            <a:r>
              <a:rPr lang="en-US" sz="2000" dirty="0" smtClean="0">
                <a:solidFill>
                  <a:srgbClr val="FF0000"/>
                </a:solidFill>
                <a:latin typeface="+mn-lt"/>
              </a:rPr>
              <a:t>address</a:t>
            </a:r>
          </a:p>
          <a:p>
            <a:pPr marL="342900" indent="-342900">
              <a:spcBef>
                <a:spcPct val="20000"/>
              </a:spcBef>
              <a:buFontTx/>
              <a:buChar char="•"/>
            </a:pPr>
            <a:r>
              <a:rPr lang="en-US" sz="2000" dirty="0" smtClean="0">
                <a:latin typeface="+mn-lt"/>
              </a:rPr>
              <a:t>The value in the relocation register is added to every address generated by a user process at the time it is sent to memory</a:t>
            </a:r>
          </a:p>
          <a:p>
            <a:pPr marL="342900" indent="-342900">
              <a:spcBef>
                <a:spcPct val="20000"/>
              </a:spcBef>
              <a:buFontTx/>
              <a:buChar char="•"/>
            </a:pPr>
            <a:r>
              <a:rPr lang="en-US" sz="2000" dirty="0" smtClean="0">
                <a:latin typeface="+mn-lt"/>
              </a:rPr>
              <a:t>The </a:t>
            </a:r>
            <a:r>
              <a:rPr lang="en-US" sz="2000" dirty="0">
                <a:solidFill>
                  <a:srgbClr val="FF0000"/>
                </a:solidFill>
                <a:latin typeface="+mn-lt"/>
              </a:rPr>
              <a:t>user program </a:t>
            </a:r>
            <a:r>
              <a:rPr lang="en-US" sz="2000" dirty="0">
                <a:latin typeface="+mn-lt"/>
              </a:rPr>
              <a:t>deals with </a:t>
            </a:r>
            <a:r>
              <a:rPr lang="en-US" sz="2000" i="1" dirty="0">
                <a:solidFill>
                  <a:srgbClr val="FF0000"/>
                </a:solidFill>
                <a:latin typeface="+mn-lt"/>
              </a:rPr>
              <a:t>logical</a:t>
            </a:r>
            <a:r>
              <a:rPr lang="en-US" sz="2000" dirty="0">
                <a:solidFill>
                  <a:srgbClr val="FF0000"/>
                </a:solidFill>
                <a:latin typeface="+mn-lt"/>
              </a:rPr>
              <a:t> addresses</a:t>
            </a:r>
            <a:r>
              <a:rPr lang="en-US" sz="2000" dirty="0">
                <a:latin typeface="+mn-lt"/>
              </a:rPr>
              <a:t>; it never sees the </a:t>
            </a:r>
            <a:r>
              <a:rPr lang="en-US" sz="2000" i="1" dirty="0">
                <a:latin typeface="+mn-lt"/>
              </a:rPr>
              <a:t>real</a:t>
            </a:r>
            <a:r>
              <a:rPr lang="en-US" sz="2000" dirty="0">
                <a:latin typeface="+mn-lt"/>
              </a:rPr>
              <a:t> physical addresses</a:t>
            </a:r>
          </a:p>
        </p:txBody>
      </p:sp>
    </p:spTree>
    <p:extLst>
      <p:ext uri="{BB962C8B-B14F-4D97-AF65-F5344CB8AC3E}">
        <p14:creationId xmlns:p14="http://schemas.microsoft.com/office/powerpoint/2010/main" val="27561583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mj-lt"/>
              </a:rPr>
              <a:t>Static Memory Partitioning</a:t>
            </a:r>
          </a:p>
        </p:txBody>
      </p:sp>
      <p:sp>
        <p:nvSpPr>
          <p:cNvPr id="3" name="Content Placeholder 2"/>
          <p:cNvSpPr>
            <a:spLocks noGrp="1"/>
          </p:cNvSpPr>
          <p:nvPr>
            <p:ph idx="4294967295"/>
          </p:nvPr>
        </p:nvSpPr>
        <p:spPr>
          <a:xfrm>
            <a:off x="5943600" y="2590800"/>
            <a:ext cx="2743200" cy="2667000"/>
          </a:xfrm>
        </p:spPr>
        <p:txBody>
          <a:bodyPr/>
          <a:lstStyle/>
          <a:p>
            <a:pPr marL="0" lvl="4" indent="-288925">
              <a:buClr>
                <a:schemeClr val="accent1">
                  <a:lumMod val="75000"/>
                </a:schemeClr>
              </a:buClr>
              <a:buFont typeface="Wingdings" charset="2"/>
              <a:buChar char="§"/>
            </a:pPr>
            <a:r>
              <a:rPr lang="en-NZ" dirty="0" smtClean="0"/>
              <a:t>Used in several variations in some now-obsolete operating systems</a:t>
            </a:r>
          </a:p>
          <a:p>
            <a:pPr marL="0" lvl="4" indent="-288925">
              <a:buClr>
                <a:schemeClr val="accent1">
                  <a:lumMod val="75000"/>
                </a:schemeClr>
              </a:buClr>
              <a:buFont typeface="Wingdings" charset="2"/>
              <a:buChar char="§"/>
            </a:pPr>
            <a:endParaRPr lang="en-NZ" dirty="0" smtClean="0"/>
          </a:p>
          <a:p>
            <a:pPr marL="0" lvl="4" indent="-288925">
              <a:buClr>
                <a:schemeClr val="accent1">
                  <a:lumMod val="75000"/>
                </a:schemeClr>
              </a:buClr>
              <a:buFont typeface="Wingdings" charset="2"/>
              <a:buChar char="§"/>
            </a:pPr>
            <a:r>
              <a:rPr lang="en-NZ" dirty="0" smtClean="0"/>
              <a:t>Does not involve virtual memory</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13</a:t>
            </a:fld>
            <a:endParaRPr lang="en-US" dirty="0"/>
          </a:p>
        </p:txBody>
      </p:sp>
      <p:sp>
        <p:nvSpPr>
          <p:cNvPr id="6" name="Rectangle 2"/>
          <p:cNvSpPr>
            <a:spLocks noChangeArrowheads="1"/>
          </p:cNvSpPr>
          <p:nvPr/>
        </p:nvSpPr>
        <p:spPr bwMode="auto">
          <a:xfrm>
            <a:off x="3962400" y="22098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Rectangle 4"/>
          <p:cNvSpPr>
            <a:spLocks noChangeArrowheads="1"/>
          </p:cNvSpPr>
          <p:nvPr/>
        </p:nvSpPr>
        <p:spPr bwMode="auto">
          <a:xfrm>
            <a:off x="3962400" y="22098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t>Operating</a:t>
            </a:r>
          </a:p>
          <a:p>
            <a:pPr algn="ctr" eaLnBrk="0" hangingPunct="0"/>
            <a:r>
              <a:rPr lang="en-US" dirty="0"/>
              <a:t>System</a:t>
            </a:r>
          </a:p>
        </p:txBody>
      </p:sp>
      <p:sp>
        <p:nvSpPr>
          <p:cNvPr id="9" name="Rectangle 5"/>
          <p:cNvSpPr>
            <a:spLocks noChangeArrowheads="1"/>
          </p:cNvSpPr>
          <p:nvPr/>
        </p:nvSpPr>
        <p:spPr bwMode="auto">
          <a:xfrm>
            <a:off x="3962400" y="31242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t>Process 3</a:t>
            </a:r>
          </a:p>
        </p:txBody>
      </p:sp>
      <p:sp>
        <p:nvSpPr>
          <p:cNvPr id="10" name="Rectangle 6"/>
          <p:cNvSpPr>
            <a:spLocks noChangeArrowheads="1"/>
          </p:cNvSpPr>
          <p:nvPr/>
        </p:nvSpPr>
        <p:spPr bwMode="auto">
          <a:xfrm>
            <a:off x="3962400" y="3810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t>Process 0</a:t>
            </a:r>
          </a:p>
        </p:txBody>
      </p:sp>
      <p:sp>
        <p:nvSpPr>
          <p:cNvPr id="11" name="Rectangle 7"/>
          <p:cNvSpPr>
            <a:spLocks noChangeArrowheads="1"/>
          </p:cNvSpPr>
          <p:nvPr/>
        </p:nvSpPr>
        <p:spPr bwMode="auto">
          <a:xfrm>
            <a:off x="3962400" y="4495800"/>
            <a:ext cx="16764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Process 2</a:t>
            </a:r>
          </a:p>
        </p:txBody>
      </p:sp>
      <p:sp>
        <p:nvSpPr>
          <p:cNvPr id="12" name="Rectangle 8"/>
          <p:cNvSpPr>
            <a:spLocks noChangeArrowheads="1"/>
          </p:cNvSpPr>
          <p:nvPr/>
        </p:nvSpPr>
        <p:spPr bwMode="auto">
          <a:xfrm>
            <a:off x="3962400" y="5791200"/>
            <a:ext cx="1676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Process 1</a:t>
            </a:r>
          </a:p>
        </p:txBody>
      </p:sp>
      <p:sp>
        <p:nvSpPr>
          <p:cNvPr id="13" name="Rectangle 9"/>
          <p:cNvSpPr>
            <a:spLocks noChangeArrowheads="1"/>
          </p:cNvSpPr>
          <p:nvPr/>
        </p:nvSpPr>
        <p:spPr bwMode="auto">
          <a:xfrm>
            <a:off x="914400" y="2209800"/>
            <a:ext cx="4572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0"/>
          <p:cNvSpPr txBox="1">
            <a:spLocks noChangeArrowheads="1"/>
          </p:cNvSpPr>
          <p:nvPr/>
        </p:nvSpPr>
        <p:spPr bwMode="auto">
          <a:xfrm>
            <a:off x="1431925" y="2098675"/>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Unused</a:t>
            </a:r>
          </a:p>
        </p:txBody>
      </p:sp>
      <p:sp>
        <p:nvSpPr>
          <p:cNvPr id="15" name="Rectangle 11"/>
          <p:cNvSpPr>
            <a:spLocks noChangeArrowheads="1"/>
          </p:cNvSpPr>
          <p:nvPr/>
        </p:nvSpPr>
        <p:spPr bwMode="auto">
          <a:xfrm>
            <a:off x="914400" y="2667000"/>
            <a:ext cx="4572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Text Box 12"/>
          <p:cNvSpPr txBox="1">
            <a:spLocks noChangeArrowheads="1"/>
          </p:cNvSpPr>
          <p:nvPr/>
        </p:nvSpPr>
        <p:spPr bwMode="auto">
          <a:xfrm>
            <a:off x="1431925" y="2555875"/>
            <a:ext cx="989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In Use</a:t>
            </a:r>
          </a:p>
        </p:txBody>
      </p:sp>
      <p:sp>
        <p:nvSpPr>
          <p:cNvPr id="17" name="Text Box 13"/>
          <p:cNvSpPr txBox="1">
            <a:spLocks noChangeArrowheads="1"/>
          </p:cNvSpPr>
          <p:nvPr/>
        </p:nvSpPr>
        <p:spPr bwMode="auto">
          <a:xfrm>
            <a:off x="381000" y="4343400"/>
            <a:ext cx="34448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u="sng" dirty="0">
                <a:latin typeface="+mj-lt"/>
              </a:rPr>
              <a:t>Issue</a:t>
            </a:r>
            <a:r>
              <a:rPr lang="en-US" sz="2000" dirty="0">
                <a:latin typeface="+mj-lt"/>
              </a:rPr>
              <a:t>: </a:t>
            </a:r>
            <a:endParaRPr lang="en-US" sz="2000" dirty="0" smtClean="0">
              <a:latin typeface="+mj-lt"/>
            </a:endParaRPr>
          </a:p>
          <a:p>
            <a:pPr eaLnBrk="0" hangingPunct="0"/>
            <a:r>
              <a:rPr lang="en-US" sz="2000" dirty="0" smtClean="0">
                <a:latin typeface="+mj-lt"/>
              </a:rPr>
              <a:t>Need </a:t>
            </a:r>
            <a:r>
              <a:rPr lang="en-US" sz="2000" dirty="0">
                <a:latin typeface="+mj-lt"/>
              </a:rPr>
              <a:t>a mechanism/policy for loading p</a:t>
            </a:r>
            <a:r>
              <a:rPr lang="en-US" sz="2000" baseline="-25000" dirty="0">
                <a:latin typeface="+mj-lt"/>
              </a:rPr>
              <a:t>i</a:t>
            </a:r>
            <a:r>
              <a:rPr lang="ja-JP" altLang="en-US" sz="2000" dirty="0">
                <a:latin typeface="+mj-lt"/>
              </a:rPr>
              <a:t>’</a:t>
            </a:r>
            <a:r>
              <a:rPr lang="en-US" sz="2000" dirty="0">
                <a:latin typeface="+mj-lt"/>
              </a:rPr>
              <a:t>s address space into primary memory </a:t>
            </a:r>
          </a:p>
        </p:txBody>
      </p:sp>
      <p:sp>
        <p:nvSpPr>
          <p:cNvPr id="18" name="Rectangle 14"/>
          <p:cNvSpPr>
            <a:spLocks noChangeArrowheads="1"/>
          </p:cNvSpPr>
          <p:nvPr/>
        </p:nvSpPr>
        <p:spPr bwMode="auto">
          <a:xfrm>
            <a:off x="609600" y="3505200"/>
            <a:ext cx="16764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solidFill>
                  <a:schemeClr val="bg1"/>
                </a:solidFill>
              </a:rPr>
              <a:t>p</a:t>
            </a:r>
            <a:r>
              <a:rPr lang="en-US" baseline="-25000" dirty="0">
                <a:solidFill>
                  <a:schemeClr val="bg1"/>
                </a:solidFill>
              </a:rPr>
              <a:t>i</a:t>
            </a:r>
          </a:p>
        </p:txBody>
      </p:sp>
    </p:spTree>
    <p:extLst>
      <p:ext uri="{BB962C8B-B14F-4D97-AF65-F5344CB8AC3E}">
        <p14:creationId xmlns:p14="http://schemas.microsoft.com/office/powerpoint/2010/main" val="35342237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14</a:t>
            </a:fld>
            <a:endParaRPr lang="en-US"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09800" y="609600"/>
            <a:ext cx="4572000" cy="5921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9267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5481" y="2286477"/>
            <a:ext cx="8231319" cy="2285523"/>
          </a:xfrm>
          <a:prstGeom prst="rect">
            <a:avLst/>
          </a:prstGeom>
        </p:spPr>
      </p:pic>
      <p:sp>
        <p:nvSpPr>
          <p:cNvPr id="7" name="TextBox 6"/>
          <p:cNvSpPr txBox="1"/>
          <p:nvPr/>
        </p:nvSpPr>
        <p:spPr>
          <a:xfrm>
            <a:off x="457200" y="4572000"/>
            <a:ext cx="8229600" cy="523220"/>
          </a:xfrm>
          <a:prstGeom prst="rect">
            <a:avLst/>
          </a:prstGeom>
          <a:noFill/>
        </p:spPr>
        <p:txBody>
          <a:bodyPr wrap="square" rtlCol="0">
            <a:spAutoFit/>
          </a:bodyPr>
          <a:lstStyle/>
          <a:p>
            <a:pPr algn="ctr"/>
            <a:r>
              <a:rPr lang="en-US" sz="2800" dirty="0" smtClean="0">
                <a:latin typeface="+mn-lt"/>
              </a:rPr>
              <a:t>Memory Management Terms </a:t>
            </a:r>
            <a:endParaRPr lang="en-US" sz="2800" dirty="0">
              <a:latin typeface="+mn-lt"/>
            </a:endParaRPr>
          </a:p>
        </p:txBody>
      </p:sp>
      <p:sp>
        <p:nvSpPr>
          <p:cNvPr id="2" name="Slide Number Placeholder 1"/>
          <p:cNvSpPr>
            <a:spLocks noGrp="1"/>
          </p:cNvSpPr>
          <p:nvPr>
            <p:ph type="sldNum" sz="quarter" idx="12"/>
          </p:nvPr>
        </p:nvSpPr>
        <p:spPr/>
        <p:txBody>
          <a:bodyPr/>
          <a:lstStyle/>
          <a:p>
            <a:pPr>
              <a:defRPr/>
            </a:pPr>
            <a:fld id="{BAB79F47-3AF0-4617-BC60-2E592392BB48}" type="slidenum">
              <a:rPr lang="en-US" smtClean="0"/>
              <a:pPr>
                <a:defRPr/>
              </a:pPr>
              <a:t>15</a:t>
            </a:fld>
            <a:endParaRPr lang="en-US" dirty="0"/>
          </a:p>
        </p:txBody>
      </p:sp>
      <p:sp>
        <p:nvSpPr>
          <p:cNvPr id="5" name="Title 1"/>
          <p:cNvSpPr>
            <a:spLocks noGrp="1"/>
          </p:cNvSpPr>
          <p:nvPr>
            <p:ph type="title"/>
          </p:nvPr>
        </p:nvSpPr>
        <p:spPr>
          <a:xfrm>
            <a:off x="457200" y="914400"/>
            <a:ext cx="8229600" cy="914400"/>
          </a:xfrm>
        </p:spPr>
        <p:txBody>
          <a:bodyPr/>
          <a:lstStyle/>
          <a:p>
            <a:pPr algn="ctr"/>
            <a:r>
              <a:rPr lang="en-NZ" sz="4400" dirty="0" smtClean="0">
                <a:solidFill>
                  <a:srgbClr val="0000FF"/>
                </a:solidFill>
                <a:latin typeface="+mj-lt"/>
              </a:rPr>
              <a:t>Frame vs. Page vs. Segment</a:t>
            </a:r>
            <a:endParaRPr lang="en-NZ" sz="4400" dirty="0">
              <a:solidFill>
                <a:srgbClr val="0000FF"/>
              </a:solidFill>
              <a:latin typeface="+mj-lt"/>
            </a:endParaRPr>
          </a:p>
        </p:txBody>
      </p:sp>
    </p:spTree>
    <p:extLst>
      <p:ext uri="{BB962C8B-B14F-4D97-AF65-F5344CB8AC3E}">
        <p14:creationId xmlns:p14="http://schemas.microsoft.com/office/powerpoint/2010/main" val="20818833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p:txBody>
          <a:bodyPr/>
          <a:lstStyle/>
          <a:p>
            <a:r>
              <a:rPr lang="en-US" dirty="0">
                <a:latin typeface="+mj-lt"/>
              </a:rPr>
              <a:t>Static Memory Allocation (Cont.)</a:t>
            </a:r>
          </a:p>
        </p:txBody>
      </p:sp>
      <p:sp>
        <p:nvSpPr>
          <p:cNvPr id="849923" name="Rectangle 3"/>
          <p:cNvSpPr>
            <a:spLocks noGrp="1" noChangeArrowheads="1"/>
          </p:cNvSpPr>
          <p:nvPr>
            <p:ph type="body" idx="1"/>
          </p:nvPr>
        </p:nvSpPr>
        <p:spPr>
          <a:xfrm>
            <a:off x="533401" y="1219200"/>
            <a:ext cx="8077200" cy="2514600"/>
          </a:xfrm>
        </p:spPr>
        <p:txBody>
          <a:bodyPr>
            <a:normAutofit fontScale="85000" lnSpcReduction="20000"/>
          </a:bodyPr>
          <a:lstStyle/>
          <a:p>
            <a:r>
              <a:rPr lang="en-US" i="1" dirty="0" smtClean="0"/>
              <a:t>Hole</a:t>
            </a:r>
            <a:r>
              <a:rPr lang="en-US" dirty="0" smtClean="0"/>
              <a:t> </a:t>
            </a:r>
            <a:r>
              <a:rPr lang="en-US" dirty="0"/>
              <a:t>– block of available memory; holes of various size are scattered throughout </a:t>
            </a:r>
            <a:r>
              <a:rPr lang="en-US" dirty="0" smtClean="0"/>
              <a:t>memory</a:t>
            </a:r>
          </a:p>
          <a:p>
            <a:endParaRPr lang="en-US" dirty="0"/>
          </a:p>
          <a:p>
            <a:r>
              <a:rPr lang="en-US" dirty="0"/>
              <a:t>When a process arrives, it is allocated memory from a hole large enough to accommodate </a:t>
            </a:r>
            <a:r>
              <a:rPr lang="en-US" dirty="0" smtClean="0"/>
              <a:t>it</a:t>
            </a:r>
          </a:p>
          <a:p>
            <a:endParaRPr lang="en-US" dirty="0"/>
          </a:p>
          <a:p>
            <a:r>
              <a:rPr lang="en-US" dirty="0"/>
              <a:t>Operating system maintains information about:</a:t>
            </a:r>
            <a:br>
              <a:rPr lang="en-US" dirty="0"/>
            </a:br>
            <a:r>
              <a:rPr lang="en-US" dirty="0"/>
              <a:t>a) allocated partitions    b) free partitions (hole)</a:t>
            </a:r>
          </a:p>
        </p:txBody>
      </p:sp>
      <p:sp>
        <p:nvSpPr>
          <p:cNvPr id="849924" name="Rectangle 4"/>
          <p:cNvSpPr>
            <a:spLocks noChangeArrowheads="1"/>
          </p:cNvSpPr>
          <p:nvPr/>
        </p:nvSpPr>
        <p:spPr bwMode="auto">
          <a:xfrm>
            <a:off x="1104900" y="4067175"/>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25" name="Line 5"/>
          <p:cNvSpPr>
            <a:spLocks noChangeShapeType="1"/>
          </p:cNvSpPr>
          <p:nvPr/>
        </p:nvSpPr>
        <p:spPr bwMode="auto">
          <a:xfrm>
            <a:off x="1104900" y="4430713"/>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26" name="Line 6"/>
          <p:cNvSpPr>
            <a:spLocks noChangeShapeType="1"/>
          </p:cNvSpPr>
          <p:nvPr/>
        </p:nvSpPr>
        <p:spPr bwMode="auto">
          <a:xfrm>
            <a:off x="1104900" y="4841875"/>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27" name="Line 7"/>
          <p:cNvSpPr>
            <a:spLocks noChangeShapeType="1"/>
          </p:cNvSpPr>
          <p:nvPr/>
        </p:nvSpPr>
        <p:spPr bwMode="auto">
          <a:xfrm>
            <a:off x="1104900" y="5773738"/>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28" name="Text Box 8"/>
          <p:cNvSpPr txBox="1">
            <a:spLocks noChangeArrowheads="1"/>
          </p:cNvSpPr>
          <p:nvPr/>
        </p:nvSpPr>
        <p:spPr bwMode="auto">
          <a:xfrm>
            <a:off x="1409700" y="4067175"/>
            <a:ext cx="4413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50000"/>
              </a:spcBef>
            </a:pPr>
            <a:r>
              <a:rPr lang="en-US" sz="1400">
                <a:latin typeface="Helvetica" charset="0"/>
              </a:rPr>
              <a:t>OS</a:t>
            </a:r>
          </a:p>
        </p:txBody>
      </p:sp>
      <p:sp>
        <p:nvSpPr>
          <p:cNvPr id="849929" name="Text Box 9"/>
          <p:cNvSpPr txBox="1">
            <a:spLocks noChangeArrowheads="1"/>
          </p:cNvSpPr>
          <p:nvPr/>
        </p:nvSpPr>
        <p:spPr bwMode="auto">
          <a:xfrm>
            <a:off x="1104900" y="4511675"/>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5</a:t>
            </a:r>
          </a:p>
        </p:txBody>
      </p:sp>
      <p:sp>
        <p:nvSpPr>
          <p:cNvPr id="849930" name="Text Box 10"/>
          <p:cNvSpPr txBox="1">
            <a:spLocks noChangeArrowheads="1"/>
          </p:cNvSpPr>
          <p:nvPr/>
        </p:nvSpPr>
        <p:spPr bwMode="auto">
          <a:xfrm>
            <a:off x="1104900" y="5194300"/>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8</a:t>
            </a:r>
          </a:p>
        </p:txBody>
      </p:sp>
      <p:sp>
        <p:nvSpPr>
          <p:cNvPr id="849931" name="Text Box 11"/>
          <p:cNvSpPr txBox="1">
            <a:spLocks noChangeArrowheads="1"/>
          </p:cNvSpPr>
          <p:nvPr/>
        </p:nvSpPr>
        <p:spPr bwMode="auto">
          <a:xfrm>
            <a:off x="1104900" y="5791200"/>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2</a:t>
            </a:r>
          </a:p>
        </p:txBody>
      </p:sp>
      <p:sp>
        <p:nvSpPr>
          <p:cNvPr id="849932" name="Rectangle 12"/>
          <p:cNvSpPr>
            <a:spLocks noChangeArrowheads="1"/>
          </p:cNvSpPr>
          <p:nvPr/>
        </p:nvSpPr>
        <p:spPr bwMode="auto">
          <a:xfrm>
            <a:off x="2933700" y="4067175"/>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33" name="Line 13"/>
          <p:cNvSpPr>
            <a:spLocks noChangeShapeType="1"/>
          </p:cNvSpPr>
          <p:nvPr/>
        </p:nvSpPr>
        <p:spPr bwMode="auto">
          <a:xfrm>
            <a:off x="2933700" y="4430713"/>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34" name="Line 14"/>
          <p:cNvSpPr>
            <a:spLocks noChangeShapeType="1"/>
          </p:cNvSpPr>
          <p:nvPr/>
        </p:nvSpPr>
        <p:spPr bwMode="auto">
          <a:xfrm>
            <a:off x="2933700" y="4841875"/>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35" name="Line 15"/>
          <p:cNvSpPr>
            <a:spLocks noChangeShapeType="1"/>
          </p:cNvSpPr>
          <p:nvPr/>
        </p:nvSpPr>
        <p:spPr bwMode="auto">
          <a:xfrm>
            <a:off x="2933700" y="5773738"/>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36" name="Text Box 16"/>
          <p:cNvSpPr txBox="1">
            <a:spLocks noChangeArrowheads="1"/>
          </p:cNvSpPr>
          <p:nvPr/>
        </p:nvSpPr>
        <p:spPr bwMode="auto">
          <a:xfrm>
            <a:off x="3238500" y="4067175"/>
            <a:ext cx="4413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50000"/>
              </a:spcBef>
            </a:pPr>
            <a:r>
              <a:rPr lang="en-US" sz="1400">
                <a:latin typeface="Helvetica" charset="0"/>
              </a:rPr>
              <a:t>OS</a:t>
            </a:r>
          </a:p>
        </p:txBody>
      </p:sp>
      <p:sp>
        <p:nvSpPr>
          <p:cNvPr id="849937" name="Text Box 17"/>
          <p:cNvSpPr txBox="1">
            <a:spLocks noChangeArrowheads="1"/>
          </p:cNvSpPr>
          <p:nvPr/>
        </p:nvSpPr>
        <p:spPr bwMode="auto">
          <a:xfrm>
            <a:off x="2933700" y="4511675"/>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5</a:t>
            </a:r>
          </a:p>
        </p:txBody>
      </p:sp>
      <p:sp>
        <p:nvSpPr>
          <p:cNvPr id="849938" name="Text Box 18"/>
          <p:cNvSpPr txBox="1">
            <a:spLocks noChangeArrowheads="1"/>
          </p:cNvSpPr>
          <p:nvPr/>
        </p:nvSpPr>
        <p:spPr bwMode="auto">
          <a:xfrm>
            <a:off x="2933700" y="5791200"/>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2</a:t>
            </a:r>
          </a:p>
        </p:txBody>
      </p:sp>
      <p:sp>
        <p:nvSpPr>
          <p:cNvPr id="849939" name="Rectangle 19"/>
          <p:cNvSpPr>
            <a:spLocks noChangeArrowheads="1"/>
          </p:cNvSpPr>
          <p:nvPr/>
        </p:nvSpPr>
        <p:spPr bwMode="auto">
          <a:xfrm>
            <a:off x="4762500" y="4067175"/>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0" name="Line 20"/>
          <p:cNvSpPr>
            <a:spLocks noChangeShapeType="1"/>
          </p:cNvSpPr>
          <p:nvPr/>
        </p:nvSpPr>
        <p:spPr bwMode="auto">
          <a:xfrm>
            <a:off x="4762500" y="4430713"/>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1" name="Line 21"/>
          <p:cNvSpPr>
            <a:spLocks noChangeShapeType="1"/>
          </p:cNvSpPr>
          <p:nvPr/>
        </p:nvSpPr>
        <p:spPr bwMode="auto">
          <a:xfrm>
            <a:off x="4762500" y="4841875"/>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2" name="Line 22"/>
          <p:cNvSpPr>
            <a:spLocks noChangeShapeType="1"/>
          </p:cNvSpPr>
          <p:nvPr/>
        </p:nvSpPr>
        <p:spPr bwMode="auto">
          <a:xfrm>
            <a:off x="4762500" y="5773738"/>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3" name="Text Box 23"/>
          <p:cNvSpPr txBox="1">
            <a:spLocks noChangeArrowheads="1"/>
          </p:cNvSpPr>
          <p:nvPr/>
        </p:nvSpPr>
        <p:spPr bwMode="auto">
          <a:xfrm>
            <a:off x="5067300" y="4067175"/>
            <a:ext cx="4413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50000"/>
              </a:spcBef>
            </a:pPr>
            <a:r>
              <a:rPr lang="en-US" sz="1400">
                <a:latin typeface="Helvetica" charset="0"/>
              </a:rPr>
              <a:t>OS</a:t>
            </a:r>
          </a:p>
        </p:txBody>
      </p:sp>
      <p:sp>
        <p:nvSpPr>
          <p:cNvPr id="849944" name="Text Box 24"/>
          <p:cNvSpPr txBox="1">
            <a:spLocks noChangeArrowheads="1"/>
          </p:cNvSpPr>
          <p:nvPr/>
        </p:nvSpPr>
        <p:spPr bwMode="auto">
          <a:xfrm>
            <a:off x="4762500" y="4511675"/>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5</a:t>
            </a:r>
          </a:p>
        </p:txBody>
      </p:sp>
      <p:sp>
        <p:nvSpPr>
          <p:cNvPr id="849945" name="Text Box 25"/>
          <p:cNvSpPr txBox="1">
            <a:spLocks noChangeArrowheads="1"/>
          </p:cNvSpPr>
          <p:nvPr/>
        </p:nvSpPr>
        <p:spPr bwMode="auto">
          <a:xfrm>
            <a:off x="4762500" y="5791200"/>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2</a:t>
            </a:r>
          </a:p>
        </p:txBody>
      </p:sp>
      <p:sp>
        <p:nvSpPr>
          <p:cNvPr id="849946" name="Rectangle 26"/>
          <p:cNvSpPr>
            <a:spLocks noChangeArrowheads="1"/>
          </p:cNvSpPr>
          <p:nvPr/>
        </p:nvSpPr>
        <p:spPr bwMode="auto">
          <a:xfrm>
            <a:off x="6591300" y="4067175"/>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7" name="Line 27"/>
          <p:cNvSpPr>
            <a:spLocks noChangeShapeType="1"/>
          </p:cNvSpPr>
          <p:nvPr/>
        </p:nvSpPr>
        <p:spPr bwMode="auto">
          <a:xfrm>
            <a:off x="6591300" y="4430713"/>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8" name="Line 28"/>
          <p:cNvSpPr>
            <a:spLocks noChangeShapeType="1"/>
          </p:cNvSpPr>
          <p:nvPr/>
        </p:nvSpPr>
        <p:spPr bwMode="auto">
          <a:xfrm>
            <a:off x="6591300" y="4841875"/>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9" name="Line 29"/>
          <p:cNvSpPr>
            <a:spLocks noChangeShapeType="1"/>
          </p:cNvSpPr>
          <p:nvPr/>
        </p:nvSpPr>
        <p:spPr bwMode="auto">
          <a:xfrm>
            <a:off x="6591300" y="5773738"/>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0" name="Text Box 30"/>
          <p:cNvSpPr txBox="1">
            <a:spLocks noChangeArrowheads="1"/>
          </p:cNvSpPr>
          <p:nvPr/>
        </p:nvSpPr>
        <p:spPr bwMode="auto">
          <a:xfrm>
            <a:off x="6896100" y="4067175"/>
            <a:ext cx="4413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50000"/>
              </a:spcBef>
            </a:pPr>
            <a:r>
              <a:rPr lang="en-US" sz="1400">
                <a:latin typeface="Helvetica" charset="0"/>
              </a:rPr>
              <a:t>OS</a:t>
            </a:r>
          </a:p>
        </p:txBody>
      </p:sp>
      <p:sp>
        <p:nvSpPr>
          <p:cNvPr id="849951" name="Text Box 31"/>
          <p:cNvSpPr txBox="1">
            <a:spLocks noChangeArrowheads="1"/>
          </p:cNvSpPr>
          <p:nvPr/>
        </p:nvSpPr>
        <p:spPr bwMode="auto">
          <a:xfrm>
            <a:off x="6591300" y="4511675"/>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5</a:t>
            </a:r>
          </a:p>
        </p:txBody>
      </p:sp>
      <p:sp>
        <p:nvSpPr>
          <p:cNvPr id="849952" name="Text Box 32"/>
          <p:cNvSpPr txBox="1">
            <a:spLocks noChangeArrowheads="1"/>
          </p:cNvSpPr>
          <p:nvPr/>
        </p:nvSpPr>
        <p:spPr bwMode="auto">
          <a:xfrm>
            <a:off x="6591300" y="4829175"/>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9</a:t>
            </a:r>
          </a:p>
        </p:txBody>
      </p:sp>
      <p:sp>
        <p:nvSpPr>
          <p:cNvPr id="849953" name="Text Box 33"/>
          <p:cNvSpPr txBox="1">
            <a:spLocks noChangeArrowheads="1"/>
          </p:cNvSpPr>
          <p:nvPr/>
        </p:nvSpPr>
        <p:spPr bwMode="auto">
          <a:xfrm>
            <a:off x="6591300" y="5791200"/>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2</a:t>
            </a:r>
          </a:p>
        </p:txBody>
      </p:sp>
      <p:sp>
        <p:nvSpPr>
          <p:cNvPr id="849954" name="Rectangle 34"/>
          <p:cNvSpPr>
            <a:spLocks noChangeArrowheads="1"/>
          </p:cNvSpPr>
          <p:nvPr/>
        </p:nvSpPr>
        <p:spPr bwMode="auto">
          <a:xfrm>
            <a:off x="2933700" y="4829175"/>
            <a:ext cx="1143000" cy="990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5" name="Rectangle 35"/>
          <p:cNvSpPr>
            <a:spLocks noChangeArrowheads="1"/>
          </p:cNvSpPr>
          <p:nvPr/>
        </p:nvSpPr>
        <p:spPr bwMode="auto">
          <a:xfrm>
            <a:off x="4762500" y="5210175"/>
            <a:ext cx="11430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6" name="Text Box 36"/>
          <p:cNvSpPr txBox="1">
            <a:spLocks noChangeArrowheads="1"/>
          </p:cNvSpPr>
          <p:nvPr/>
        </p:nvSpPr>
        <p:spPr bwMode="auto">
          <a:xfrm>
            <a:off x="4762500" y="4829175"/>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9</a:t>
            </a:r>
          </a:p>
        </p:txBody>
      </p:sp>
      <p:sp>
        <p:nvSpPr>
          <p:cNvPr id="849957" name="Rectangle 37"/>
          <p:cNvSpPr>
            <a:spLocks noChangeArrowheads="1"/>
          </p:cNvSpPr>
          <p:nvPr/>
        </p:nvSpPr>
        <p:spPr bwMode="auto">
          <a:xfrm>
            <a:off x="6591300" y="5514975"/>
            <a:ext cx="1143000" cy="304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8" name="Line 38"/>
          <p:cNvSpPr>
            <a:spLocks noChangeShapeType="1"/>
          </p:cNvSpPr>
          <p:nvPr/>
        </p:nvSpPr>
        <p:spPr bwMode="auto">
          <a:xfrm>
            <a:off x="6591300" y="5165725"/>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9" name="Text Box 39"/>
          <p:cNvSpPr txBox="1">
            <a:spLocks noChangeArrowheads="1"/>
          </p:cNvSpPr>
          <p:nvPr/>
        </p:nvSpPr>
        <p:spPr bwMode="auto">
          <a:xfrm>
            <a:off x="6591300" y="5210175"/>
            <a:ext cx="1066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10</a:t>
            </a:r>
          </a:p>
        </p:txBody>
      </p:sp>
      <p:sp>
        <p:nvSpPr>
          <p:cNvPr id="849960" name="AutoShape 40"/>
          <p:cNvSpPr>
            <a:spLocks noChangeArrowheads="1"/>
          </p:cNvSpPr>
          <p:nvPr/>
        </p:nvSpPr>
        <p:spPr bwMode="auto">
          <a:xfrm>
            <a:off x="2324100" y="5210175"/>
            <a:ext cx="533400" cy="228600"/>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61" name="AutoShape 41"/>
          <p:cNvSpPr>
            <a:spLocks noChangeArrowheads="1"/>
          </p:cNvSpPr>
          <p:nvPr/>
        </p:nvSpPr>
        <p:spPr bwMode="auto">
          <a:xfrm>
            <a:off x="4152900" y="5210175"/>
            <a:ext cx="533400" cy="228600"/>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62" name="AutoShape 42"/>
          <p:cNvSpPr>
            <a:spLocks noChangeArrowheads="1"/>
          </p:cNvSpPr>
          <p:nvPr/>
        </p:nvSpPr>
        <p:spPr bwMode="auto">
          <a:xfrm>
            <a:off x="5981700" y="5210175"/>
            <a:ext cx="533400" cy="228600"/>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9210819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457200" y="304800"/>
            <a:ext cx="8305800" cy="1524000"/>
          </a:xfrm>
        </p:spPr>
        <p:txBody>
          <a:bodyPr/>
          <a:lstStyle/>
          <a:p>
            <a:r>
              <a:rPr lang="en-US" dirty="0">
                <a:latin typeface="+mj-lt"/>
              </a:rPr>
              <a:t>Fixed-Partition Memory Mechanism</a:t>
            </a:r>
          </a:p>
        </p:txBody>
      </p:sp>
      <p:sp>
        <p:nvSpPr>
          <p:cNvPr id="814083" name="Rectangle 3"/>
          <p:cNvSpPr>
            <a:spLocks noChangeArrowheads="1"/>
          </p:cNvSpPr>
          <p:nvPr/>
        </p:nvSpPr>
        <p:spPr bwMode="auto">
          <a:xfrm>
            <a:off x="3532187" y="22098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4084" name="Rectangle 4"/>
          <p:cNvSpPr>
            <a:spLocks noChangeArrowheads="1"/>
          </p:cNvSpPr>
          <p:nvPr/>
        </p:nvSpPr>
        <p:spPr bwMode="auto">
          <a:xfrm>
            <a:off x="3532187" y="22098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4085" name="Rectangle 5"/>
          <p:cNvSpPr>
            <a:spLocks noChangeArrowheads="1"/>
          </p:cNvSpPr>
          <p:nvPr/>
        </p:nvSpPr>
        <p:spPr bwMode="auto">
          <a:xfrm>
            <a:off x="3532187" y="28956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86" name="Rectangle 6"/>
          <p:cNvSpPr>
            <a:spLocks noChangeArrowheads="1"/>
          </p:cNvSpPr>
          <p:nvPr/>
        </p:nvSpPr>
        <p:spPr bwMode="auto">
          <a:xfrm>
            <a:off x="3532187" y="41148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87" name="Rectangle 7"/>
          <p:cNvSpPr>
            <a:spLocks noChangeArrowheads="1"/>
          </p:cNvSpPr>
          <p:nvPr/>
        </p:nvSpPr>
        <p:spPr bwMode="auto">
          <a:xfrm>
            <a:off x="3532187" y="50292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88" name="Rectangle 8"/>
          <p:cNvSpPr>
            <a:spLocks noChangeArrowheads="1"/>
          </p:cNvSpPr>
          <p:nvPr/>
        </p:nvSpPr>
        <p:spPr bwMode="auto">
          <a:xfrm>
            <a:off x="3532187" y="57150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89" name="Text Box 9"/>
          <p:cNvSpPr txBox="1">
            <a:spLocks noChangeArrowheads="1"/>
          </p:cNvSpPr>
          <p:nvPr/>
        </p:nvSpPr>
        <p:spPr bwMode="auto">
          <a:xfrm>
            <a:off x="3684587" y="57150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3</a:t>
            </a:r>
          </a:p>
        </p:txBody>
      </p:sp>
      <p:sp>
        <p:nvSpPr>
          <p:cNvPr id="814090" name="Text Box 10"/>
          <p:cNvSpPr txBox="1">
            <a:spLocks noChangeArrowheads="1"/>
          </p:cNvSpPr>
          <p:nvPr/>
        </p:nvSpPr>
        <p:spPr bwMode="auto">
          <a:xfrm>
            <a:off x="3684587" y="51816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2</a:t>
            </a:r>
          </a:p>
        </p:txBody>
      </p:sp>
      <p:sp>
        <p:nvSpPr>
          <p:cNvPr id="814091" name="Text Box 11"/>
          <p:cNvSpPr txBox="1">
            <a:spLocks noChangeArrowheads="1"/>
          </p:cNvSpPr>
          <p:nvPr/>
        </p:nvSpPr>
        <p:spPr bwMode="auto">
          <a:xfrm>
            <a:off x="3684587" y="42672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1</a:t>
            </a:r>
          </a:p>
        </p:txBody>
      </p:sp>
      <p:sp>
        <p:nvSpPr>
          <p:cNvPr id="814092" name="Text Box 12"/>
          <p:cNvSpPr txBox="1">
            <a:spLocks noChangeArrowheads="1"/>
          </p:cNvSpPr>
          <p:nvPr/>
        </p:nvSpPr>
        <p:spPr bwMode="auto">
          <a:xfrm>
            <a:off x="3684587" y="32766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0</a:t>
            </a:r>
          </a:p>
        </p:txBody>
      </p:sp>
      <p:sp>
        <p:nvSpPr>
          <p:cNvPr id="814093" name="Text Box 13"/>
          <p:cNvSpPr txBox="1">
            <a:spLocks noChangeArrowheads="1"/>
          </p:cNvSpPr>
          <p:nvPr/>
        </p:nvSpPr>
        <p:spPr bwMode="auto">
          <a:xfrm>
            <a:off x="5360987" y="32766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4094" name="Text Box 14"/>
          <p:cNvSpPr txBox="1">
            <a:spLocks noChangeArrowheads="1"/>
          </p:cNvSpPr>
          <p:nvPr/>
        </p:nvSpPr>
        <p:spPr bwMode="auto">
          <a:xfrm>
            <a:off x="5360987" y="42672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4095" name="Text Box 15"/>
          <p:cNvSpPr txBox="1">
            <a:spLocks noChangeArrowheads="1"/>
          </p:cNvSpPr>
          <p:nvPr/>
        </p:nvSpPr>
        <p:spPr bwMode="auto">
          <a:xfrm>
            <a:off x="5360987" y="51054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4096" name="Text Box 16"/>
          <p:cNvSpPr txBox="1">
            <a:spLocks noChangeArrowheads="1"/>
          </p:cNvSpPr>
          <p:nvPr/>
        </p:nvSpPr>
        <p:spPr bwMode="auto">
          <a:xfrm>
            <a:off x="5360987" y="57150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4097" name="Line 17"/>
          <p:cNvSpPr>
            <a:spLocks noChangeShapeType="1"/>
          </p:cNvSpPr>
          <p:nvPr/>
        </p:nvSpPr>
        <p:spPr bwMode="auto">
          <a:xfrm>
            <a:off x="5284787" y="2895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98" name="Line 18"/>
          <p:cNvSpPr>
            <a:spLocks noChangeShapeType="1"/>
          </p:cNvSpPr>
          <p:nvPr/>
        </p:nvSpPr>
        <p:spPr bwMode="auto">
          <a:xfrm>
            <a:off x="5284787" y="4114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99" name="Line 19"/>
          <p:cNvSpPr>
            <a:spLocks noChangeShapeType="1"/>
          </p:cNvSpPr>
          <p:nvPr/>
        </p:nvSpPr>
        <p:spPr bwMode="auto">
          <a:xfrm>
            <a:off x="5284787" y="5029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0" name="Line 20"/>
          <p:cNvSpPr>
            <a:spLocks noChangeShapeType="1"/>
          </p:cNvSpPr>
          <p:nvPr/>
        </p:nvSpPr>
        <p:spPr bwMode="auto">
          <a:xfrm>
            <a:off x="5284787" y="5715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1" name="Line 21"/>
          <p:cNvSpPr>
            <a:spLocks noChangeShapeType="1"/>
          </p:cNvSpPr>
          <p:nvPr/>
        </p:nvSpPr>
        <p:spPr bwMode="auto">
          <a:xfrm>
            <a:off x="5284787" y="6248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2" name="Rectangle 22"/>
          <p:cNvSpPr>
            <a:spLocks noChangeArrowheads="1"/>
          </p:cNvSpPr>
          <p:nvPr/>
        </p:nvSpPr>
        <p:spPr bwMode="auto">
          <a:xfrm>
            <a:off x="1169987" y="35052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p</a:t>
            </a:r>
            <a:r>
              <a:rPr lang="en-US" baseline="-25000"/>
              <a:t>i</a:t>
            </a:r>
          </a:p>
        </p:txBody>
      </p:sp>
      <p:sp>
        <p:nvSpPr>
          <p:cNvPr id="814103" name="Text Box 23"/>
          <p:cNvSpPr txBox="1">
            <a:spLocks noChangeArrowheads="1"/>
          </p:cNvSpPr>
          <p:nvPr/>
        </p:nvSpPr>
        <p:spPr bwMode="auto">
          <a:xfrm>
            <a:off x="941387" y="2971800"/>
            <a:ext cx="211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r>
              <a:rPr lang="en-US"/>
              <a:t> needs n</a:t>
            </a:r>
            <a:r>
              <a:rPr lang="en-US" baseline="-25000"/>
              <a:t>i</a:t>
            </a:r>
            <a:r>
              <a:rPr lang="en-US"/>
              <a:t> units</a:t>
            </a:r>
          </a:p>
        </p:txBody>
      </p:sp>
      <p:sp>
        <p:nvSpPr>
          <p:cNvPr id="814104" name="Text Box 24"/>
          <p:cNvSpPr txBox="1">
            <a:spLocks noChangeArrowheads="1"/>
          </p:cNvSpPr>
          <p:nvPr/>
        </p:nvSpPr>
        <p:spPr bwMode="auto">
          <a:xfrm>
            <a:off x="788987" y="3581400"/>
            <a:ext cx="39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i</a:t>
            </a:r>
          </a:p>
        </p:txBody>
      </p:sp>
      <p:sp>
        <p:nvSpPr>
          <p:cNvPr id="814105" name="Line 25"/>
          <p:cNvSpPr>
            <a:spLocks noChangeShapeType="1"/>
          </p:cNvSpPr>
          <p:nvPr/>
        </p:nvSpPr>
        <p:spPr bwMode="auto">
          <a:xfrm>
            <a:off x="788987" y="3505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6" name="Line 26"/>
          <p:cNvSpPr>
            <a:spLocks noChangeShapeType="1"/>
          </p:cNvSpPr>
          <p:nvPr/>
        </p:nvSpPr>
        <p:spPr bwMode="auto">
          <a:xfrm>
            <a:off x="788987" y="4114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7" name="Line 27"/>
          <p:cNvSpPr>
            <a:spLocks noChangeShapeType="1"/>
          </p:cNvSpPr>
          <p:nvPr/>
        </p:nvSpPr>
        <p:spPr bwMode="auto">
          <a:xfrm flipV="1">
            <a:off x="941387" y="3505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8" name="Line 28"/>
          <p:cNvSpPr>
            <a:spLocks noChangeShapeType="1"/>
          </p:cNvSpPr>
          <p:nvPr/>
        </p:nvSpPr>
        <p:spPr bwMode="auto">
          <a:xfrm>
            <a:off x="941387" y="3962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540879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ChangeArrowheads="1"/>
          </p:cNvSpPr>
          <p:nvPr/>
        </p:nvSpPr>
        <p:spPr bwMode="auto">
          <a:xfrm>
            <a:off x="152400" y="3810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400" dirty="0">
                <a:solidFill>
                  <a:srgbClr val="0000FF"/>
                </a:solidFill>
                <a:latin typeface="+mj-lt"/>
              </a:rPr>
              <a:t>Fixed-Partition Memory Best-Fit</a:t>
            </a:r>
          </a:p>
        </p:txBody>
      </p:sp>
      <p:sp>
        <p:nvSpPr>
          <p:cNvPr id="815107" name="Rectangle 3"/>
          <p:cNvSpPr>
            <a:spLocks noChangeArrowheads="1"/>
          </p:cNvSpPr>
          <p:nvPr/>
        </p:nvSpPr>
        <p:spPr bwMode="auto">
          <a:xfrm>
            <a:off x="2971800" y="19050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5108" name="Rectangle 4"/>
          <p:cNvSpPr>
            <a:spLocks noChangeArrowheads="1"/>
          </p:cNvSpPr>
          <p:nvPr/>
        </p:nvSpPr>
        <p:spPr bwMode="auto">
          <a:xfrm>
            <a:off x="2971800" y="1905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5109" name="Rectangle 5"/>
          <p:cNvSpPr>
            <a:spLocks noChangeArrowheads="1"/>
          </p:cNvSpPr>
          <p:nvPr/>
        </p:nvSpPr>
        <p:spPr bwMode="auto">
          <a:xfrm>
            <a:off x="2971800" y="25908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10" name="Rectangle 6"/>
          <p:cNvSpPr>
            <a:spLocks noChangeArrowheads="1"/>
          </p:cNvSpPr>
          <p:nvPr/>
        </p:nvSpPr>
        <p:spPr bwMode="auto">
          <a:xfrm>
            <a:off x="2971800" y="38100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11" name="Rectangle 7"/>
          <p:cNvSpPr>
            <a:spLocks noChangeArrowheads="1"/>
          </p:cNvSpPr>
          <p:nvPr/>
        </p:nvSpPr>
        <p:spPr bwMode="auto">
          <a:xfrm>
            <a:off x="2971800" y="47244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12" name="Rectangle 8"/>
          <p:cNvSpPr>
            <a:spLocks noChangeArrowheads="1"/>
          </p:cNvSpPr>
          <p:nvPr/>
        </p:nvSpPr>
        <p:spPr bwMode="auto">
          <a:xfrm>
            <a:off x="2971800" y="54102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13" name="Text Box 9"/>
          <p:cNvSpPr txBox="1">
            <a:spLocks noChangeArrowheads="1"/>
          </p:cNvSpPr>
          <p:nvPr/>
        </p:nvSpPr>
        <p:spPr bwMode="auto">
          <a:xfrm>
            <a:off x="3124200" y="54102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3</a:t>
            </a:r>
          </a:p>
        </p:txBody>
      </p:sp>
      <p:sp>
        <p:nvSpPr>
          <p:cNvPr id="815114" name="Text Box 10"/>
          <p:cNvSpPr txBox="1">
            <a:spLocks noChangeArrowheads="1"/>
          </p:cNvSpPr>
          <p:nvPr/>
        </p:nvSpPr>
        <p:spPr bwMode="auto">
          <a:xfrm>
            <a:off x="3124200" y="48768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2</a:t>
            </a:r>
          </a:p>
        </p:txBody>
      </p:sp>
      <p:sp>
        <p:nvSpPr>
          <p:cNvPr id="815115" name="Text Box 11"/>
          <p:cNvSpPr txBox="1">
            <a:spLocks noChangeArrowheads="1"/>
          </p:cNvSpPr>
          <p:nvPr/>
        </p:nvSpPr>
        <p:spPr bwMode="auto">
          <a:xfrm>
            <a:off x="3124200" y="39624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1</a:t>
            </a:r>
          </a:p>
        </p:txBody>
      </p:sp>
      <p:sp>
        <p:nvSpPr>
          <p:cNvPr id="815116" name="Text Box 12"/>
          <p:cNvSpPr txBox="1">
            <a:spLocks noChangeArrowheads="1"/>
          </p:cNvSpPr>
          <p:nvPr/>
        </p:nvSpPr>
        <p:spPr bwMode="auto">
          <a:xfrm>
            <a:off x="3124200" y="29718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0</a:t>
            </a:r>
          </a:p>
        </p:txBody>
      </p:sp>
      <p:sp>
        <p:nvSpPr>
          <p:cNvPr id="815117" name="Text Box 13"/>
          <p:cNvSpPr txBox="1">
            <a:spLocks noChangeArrowheads="1"/>
          </p:cNvSpPr>
          <p:nvPr/>
        </p:nvSpPr>
        <p:spPr bwMode="auto">
          <a:xfrm>
            <a:off x="4800600" y="29718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5118" name="Text Box 14"/>
          <p:cNvSpPr txBox="1">
            <a:spLocks noChangeArrowheads="1"/>
          </p:cNvSpPr>
          <p:nvPr/>
        </p:nvSpPr>
        <p:spPr bwMode="auto">
          <a:xfrm>
            <a:off x="4800600" y="39624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5119" name="Text Box 15"/>
          <p:cNvSpPr txBox="1">
            <a:spLocks noChangeArrowheads="1"/>
          </p:cNvSpPr>
          <p:nvPr/>
        </p:nvSpPr>
        <p:spPr bwMode="auto">
          <a:xfrm>
            <a:off x="4800600" y="48006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5120" name="Text Box 16"/>
          <p:cNvSpPr txBox="1">
            <a:spLocks noChangeArrowheads="1"/>
          </p:cNvSpPr>
          <p:nvPr/>
        </p:nvSpPr>
        <p:spPr bwMode="auto">
          <a:xfrm>
            <a:off x="4800600" y="54102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5121" name="Line 17"/>
          <p:cNvSpPr>
            <a:spLocks noChangeShapeType="1"/>
          </p:cNvSpPr>
          <p:nvPr/>
        </p:nvSpPr>
        <p:spPr bwMode="auto">
          <a:xfrm>
            <a:off x="4724400" y="2590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2" name="Line 18"/>
          <p:cNvSpPr>
            <a:spLocks noChangeShapeType="1"/>
          </p:cNvSpPr>
          <p:nvPr/>
        </p:nvSpPr>
        <p:spPr bwMode="auto">
          <a:xfrm>
            <a:off x="4724400"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3" name="Line 19"/>
          <p:cNvSpPr>
            <a:spLocks noChangeShapeType="1"/>
          </p:cNvSpPr>
          <p:nvPr/>
        </p:nvSpPr>
        <p:spPr bwMode="auto">
          <a:xfrm>
            <a:off x="4724400" y="4724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4" name="Line 20"/>
          <p:cNvSpPr>
            <a:spLocks noChangeShapeType="1"/>
          </p:cNvSpPr>
          <p:nvPr/>
        </p:nvSpPr>
        <p:spPr bwMode="auto">
          <a:xfrm>
            <a:off x="4724400" y="5410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5" name="Line 21"/>
          <p:cNvSpPr>
            <a:spLocks noChangeShapeType="1"/>
          </p:cNvSpPr>
          <p:nvPr/>
        </p:nvSpPr>
        <p:spPr bwMode="auto">
          <a:xfrm>
            <a:off x="4724400"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6" name="Rectangle 22"/>
          <p:cNvSpPr>
            <a:spLocks noChangeArrowheads="1"/>
          </p:cNvSpPr>
          <p:nvPr/>
        </p:nvSpPr>
        <p:spPr bwMode="auto">
          <a:xfrm>
            <a:off x="2971800" y="47244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7" name="Text Box 23"/>
          <p:cNvSpPr txBox="1">
            <a:spLocks noChangeArrowheads="1"/>
          </p:cNvSpPr>
          <p:nvPr/>
        </p:nvSpPr>
        <p:spPr bwMode="auto">
          <a:xfrm>
            <a:off x="3657600" y="4724400"/>
            <a:ext cx="39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endParaRPr lang="en-US"/>
          </a:p>
        </p:txBody>
      </p:sp>
      <p:sp>
        <p:nvSpPr>
          <p:cNvPr id="815128" name="Text Box 24"/>
          <p:cNvSpPr txBox="1">
            <a:spLocks noChangeArrowheads="1"/>
          </p:cNvSpPr>
          <p:nvPr/>
        </p:nvSpPr>
        <p:spPr bwMode="auto">
          <a:xfrm>
            <a:off x="533401" y="4130675"/>
            <a:ext cx="2057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dirty="0">
                <a:solidFill>
                  <a:srgbClr val="FF0000"/>
                </a:solidFill>
              </a:rPr>
              <a:t>Internal</a:t>
            </a:r>
          </a:p>
          <a:p>
            <a:pPr eaLnBrk="0" hangingPunct="0"/>
            <a:r>
              <a:rPr lang="en-US" dirty="0">
                <a:solidFill>
                  <a:srgbClr val="FF0000"/>
                </a:solidFill>
              </a:rPr>
              <a:t>Fragmentation</a:t>
            </a:r>
          </a:p>
        </p:txBody>
      </p:sp>
      <p:sp>
        <p:nvSpPr>
          <p:cNvPr id="815129" name="Line 25"/>
          <p:cNvSpPr>
            <a:spLocks noChangeShapeType="1"/>
          </p:cNvSpPr>
          <p:nvPr/>
        </p:nvSpPr>
        <p:spPr bwMode="auto">
          <a:xfrm>
            <a:off x="2057400" y="48768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30" name="Text Box 26"/>
          <p:cNvSpPr txBox="1">
            <a:spLocks noChangeArrowheads="1"/>
          </p:cNvSpPr>
          <p:nvPr/>
        </p:nvSpPr>
        <p:spPr bwMode="auto">
          <a:xfrm>
            <a:off x="5715000" y="1676400"/>
            <a:ext cx="29114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400" dirty="0">
                <a:latin typeface="+mn-lt"/>
              </a:rPr>
              <a:t>Loader must adjust every address in the absolute module when placed in memory</a:t>
            </a:r>
          </a:p>
        </p:txBody>
      </p:sp>
      <p:sp>
        <p:nvSpPr>
          <p:cNvPr id="815132" name="Text Box 28"/>
          <p:cNvSpPr txBox="1">
            <a:spLocks noChangeArrowheads="1"/>
          </p:cNvSpPr>
          <p:nvPr/>
        </p:nvSpPr>
        <p:spPr bwMode="auto">
          <a:xfrm>
            <a:off x="5715000" y="4495800"/>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800" dirty="0" smtClean="0">
                <a:solidFill>
                  <a:srgbClr val="FF0000"/>
                </a:solidFill>
                <a:latin typeface="+mn-lt"/>
              </a:rPr>
              <a:t>Q4: Pros </a:t>
            </a:r>
            <a:r>
              <a:rPr lang="en-US" sz="2800" dirty="0">
                <a:solidFill>
                  <a:srgbClr val="FF0000"/>
                </a:solidFill>
                <a:latin typeface="+mn-lt"/>
              </a:rPr>
              <a:t>and Cons?</a:t>
            </a:r>
          </a:p>
        </p:txBody>
      </p:sp>
    </p:spTree>
    <p:extLst>
      <p:ext uri="{BB962C8B-B14F-4D97-AF65-F5344CB8AC3E}">
        <p14:creationId xmlns:p14="http://schemas.microsoft.com/office/powerpoint/2010/main" val="18021449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5132"/>
                                        </p:tgtEl>
                                        <p:attrNameLst>
                                          <p:attrName>style.visibility</p:attrName>
                                        </p:attrNameLst>
                                      </p:cBhvr>
                                      <p:to>
                                        <p:strVal val="visible"/>
                                      </p:to>
                                    </p:set>
                                    <p:animEffect transition="in" filter="blinds(horizontal)">
                                      <p:cBhvr>
                                        <p:cTn id="7" dur="500"/>
                                        <p:tgtEl>
                                          <p:spTgt spid="815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ChangeArrowheads="1"/>
          </p:cNvSpPr>
          <p:nvPr/>
        </p:nvSpPr>
        <p:spPr bwMode="auto">
          <a:xfrm>
            <a:off x="0" y="6096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400" dirty="0">
                <a:solidFill>
                  <a:srgbClr val="0000FF"/>
                </a:solidFill>
                <a:latin typeface="+mj-lt"/>
              </a:rPr>
              <a:t>Fixed-Partition Memory Worst-Fit</a:t>
            </a:r>
          </a:p>
        </p:txBody>
      </p:sp>
      <p:sp>
        <p:nvSpPr>
          <p:cNvPr id="816131" name="Rectangle 3"/>
          <p:cNvSpPr>
            <a:spLocks noChangeArrowheads="1"/>
          </p:cNvSpPr>
          <p:nvPr/>
        </p:nvSpPr>
        <p:spPr bwMode="auto">
          <a:xfrm>
            <a:off x="1447800" y="19050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6132" name="Rectangle 4"/>
          <p:cNvSpPr>
            <a:spLocks noChangeArrowheads="1"/>
          </p:cNvSpPr>
          <p:nvPr/>
        </p:nvSpPr>
        <p:spPr bwMode="auto">
          <a:xfrm>
            <a:off x="1447800" y="1905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6133" name="Rectangle 5"/>
          <p:cNvSpPr>
            <a:spLocks noChangeArrowheads="1"/>
          </p:cNvSpPr>
          <p:nvPr/>
        </p:nvSpPr>
        <p:spPr bwMode="auto">
          <a:xfrm>
            <a:off x="1447800" y="25908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34" name="Rectangle 6"/>
          <p:cNvSpPr>
            <a:spLocks noChangeArrowheads="1"/>
          </p:cNvSpPr>
          <p:nvPr/>
        </p:nvSpPr>
        <p:spPr bwMode="auto">
          <a:xfrm>
            <a:off x="1447800" y="38100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35" name="Rectangle 7"/>
          <p:cNvSpPr>
            <a:spLocks noChangeArrowheads="1"/>
          </p:cNvSpPr>
          <p:nvPr/>
        </p:nvSpPr>
        <p:spPr bwMode="auto">
          <a:xfrm>
            <a:off x="1447800" y="47244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36" name="Rectangle 8"/>
          <p:cNvSpPr>
            <a:spLocks noChangeArrowheads="1"/>
          </p:cNvSpPr>
          <p:nvPr/>
        </p:nvSpPr>
        <p:spPr bwMode="auto">
          <a:xfrm>
            <a:off x="1447800" y="54102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37" name="Text Box 9"/>
          <p:cNvSpPr txBox="1">
            <a:spLocks noChangeArrowheads="1"/>
          </p:cNvSpPr>
          <p:nvPr/>
        </p:nvSpPr>
        <p:spPr bwMode="auto">
          <a:xfrm>
            <a:off x="1600200" y="54102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3</a:t>
            </a:r>
          </a:p>
        </p:txBody>
      </p:sp>
      <p:sp>
        <p:nvSpPr>
          <p:cNvPr id="816138" name="Text Box 10"/>
          <p:cNvSpPr txBox="1">
            <a:spLocks noChangeArrowheads="1"/>
          </p:cNvSpPr>
          <p:nvPr/>
        </p:nvSpPr>
        <p:spPr bwMode="auto">
          <a:xfrm>
            <a:off x="1600200" y="48768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2</a:t>
            </a:r>
          </a:p>
        </p:txBody>
      </p:sp>
      <p:sp>
        <p:nvSpPr>
          <p:cNvPr id="816139" name="Text Box 11"/>
          <p:cNvSpPr txBox="1">
            <a:spLocks noChangeArrowheads="1"/>
          </p:cNvSpPr>
          <p:nvPr/>
        </p:nvSpPr>
        <p:spPr bwMode="auto">
          <a:xfrm>
            <a:off x="1600200" y="39624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1</a:t>
            </a:r>
          </a:p>
        </p:txBody>
      </p:sp>
      <p:sp>
        <p:nvSpPr>
          <p:cNvPr id="816140" name="Text Box 12"/>
          <p:cNvSpPr txBox="1">
            <a:spLocks noChangeArrowheads="1"/>
          </p:cNvSpPr>
          <p:nvPr/>
        </p:nvSpPr>
        <p:spPr bwMode="auto">
          <a:xfrm>
            <a:off x="1600200" y="29718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0</a:t>
            </a:r>
          </a:p>
        </p:txBody>
      </p:sp>
      <p:sp>
        <p:nvSpPr>
          <p:cNvPr id="816141" name="Text Box 13"/>
          <p:cNvSpPr txBox="1">
            <a:spLocks noChangeArrowheads="1"/>
          </p:cNvSpPr>
          <p:nvPr/>
        </p:nvSpPr>
        <p:spPr bwMode="auto">
          <a:xfrm>
            <a:off x="3276600" y="29718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6142" name="Text Box 14"/>
          <p:cNvSpPr txBox="1">
            <a:spLocks noChangeArrowheads="1"/>
          </p:cNvSpPr>
          <p:nvPr/>
        </p:nvSpPr>
        <p:spPr bwMode="auto">
          <a:xfrm>
            <a:off x="3276600" y="39624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6143" name="Text Box 15"/>
          <p:cNvSpPr txBox="1">
            <a:spLocks noChangeArrowheads="1"/>
          </p:cNvSpPr>
          <p:nvPr/>
        </p:nvSpPr>
        <p:spPr bwMode="auto">
          <a:xfrm>
            <a:off x="3276600" y="48006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6144" name="Text Box 16"/>
          <p:cNvSpPr txBox="1">
            <a:spLocks noChangeArrowheads="1"/>
          </p:cNvSpPr>
          <p:nvPr/>
        </p:nvSpPr>
        <p:spPr bwMode="auto">
          <a:xfrm>
            <a:off x="3276600" y="54102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6145" name="Line 17"/>
          <p:cNvSpPr>
            <a:spLocks noChangeShapeType="1"/>
          </p:cNvSpPr>
          <p:nvPr/>
        </p:nvSpPr>
        <p:spPr bwMode="auto">
          <a:xfrm>
            <a:off x="3200400" y="2590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46" name="Line 18"/>
          <p:cNvSpPr>
            <a:spLocks noChangeShapeType="1"/>
          </p:cNvSpPr>
          <p:nvPr/>
        </p:nvSpPr>
        <p:spPr bwMode="auto">
          <a:xfrm>
            <a:off x="3200400"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47" name="Line 19"/>
          <p:cNvSpPr>
            <a:spLocks noChangeShapeType="1"/>
          </p:cNvSpPr>
          <p:nvPr/>
        </p:nvSpPr>
        <p:spPr bwMode="auto">
          <a:xfrm>
            <a:off x="3200400" y="4724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48" name="Line 20"/>
          <p:cNvSpPr>
            <a:spLocks noChangeShapeType="1"/>
          </p:cNvSpPr>
          <p:nvPr/>
        </p:nvSpPr>
        <p:spPr bwMode="auto">
          <a:xfrm>
            <a:off x="3200400" y="5410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49" name="Line 21"/>
          <p:cNvSpPr>
            <a:spLocks noChangeShapeType="1"/>
          </p:cNvSpPr>
          <p:nvPr/>
        </p:nvSpPr>
        <p:spPr bwMode="auto">
          <a:xfrm>
            <a:off x="3200400"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50" name="Rectangle 22"/>
          <p:cNvSpPr>
            <a:spLocks noChangeArrowheads="1"/>
          </p:cNvSpPr>
          <p:nvPr/>
        </p:nvSpPr>
        <p:spPr bwMode="auto">
          <a:xfrm>
            <a:off x="1447800" y="25908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51" name="Text Box 23"/>
          <p:cNvSpPr txBox="1">
            <a:spLocks noChangeArrowheads="1"/>
          </p:cNvSpPr>
          <p:nvPr/>
        </p:nvSpPr>
        <p:spPr bwMode="auto">
          <a:xfrm>
            <a:off x="2057400" y="2667000"/>
            <a:ext cx="39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endParaRPr lang="en-US"/>
          </a:p>
        </p:txBody>
      </p:sp>
      <p:sp>
        <p:nvSpPr>
          <p:cNvPr id="816153" name="Text Box 25"/>
          <p:cNvSpPr txBox="1">
            <a:spLocks noChangeArrowheads="1"/>
          </p:cNvSpPr>
          <p:nvPr/>
        </p:nvSpPr>
        <p:spPr bwMode="auto">
          <a:xfrm>
            <a:off x="4953000" y="2133600"/>
            <a:ext cx="3200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800" dirty="0" smtClean="0">
                <a:solidFill>
                  <a:srgbClr val="FF0000"/>
                </a:solidFill>
                <a:latin typeface="+mn-lt"/>
              </a:rPr>
              <a:t>Q5: Pros </a:t>
            </a:r>
            <a:r>
              <a:rPr lang="en-US" sz="2800" dirty="0">
                <a:solidFill>
                  <a:srgbClr val="FF0000"/>
                </a:solidFill>
                <a:latin typeface="+mn-lt"/>
              </a:rPr>
              <a:t>and Cons?</a:t>
            </a:r>
          </a:p>
        </p:txBody>
      </p:sp>
    </p:spTree>
    <p:extLst>
      <p:ext uri="{BB962C8B-B14F-4D97-AF65-F5344CB8AC3E}">
        <p14:creationId xmlns:p14="http://schemas.microsoft.com/office/powerpoint/2010/main" val="19506782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mj-lt"/>
              </a:rPr>
              <a:t>The External View of the Memory Manager</a:t>
            </a:r>
          </a:p>
        </p:txBody>
      </p:sp>
      <p:pic>
        <p:nvPicPr>
          <p:cNvPr id="4" name="Picture 3"/>
          <p:cNvPicPr>
            <a:picLocks noChangeAspect="1"/>
          </p:cNvPicPr>
          <p:nvPr/>
        </p:nvPicPr>
        <p:blipFill>
          <a:blip r:embed="rId3"/>
          <a:stretch>
            <a:fillRect/>
          </a:stretch>
        </p:blipFill>
        <p:spPr>
          <a:xfrm>
            <a:off x="1676400" y="1676399"/>
            <a:ext cx="5791200" cy="4792991"/>
          </a:xfrm>
          <a:prstGeom prst="rect">
            <a:avLst/>
          </a:prstGeom>
        </p:spPr>
      </p:pic>
      <p:sp>
        <p:nvSpPr>
          <p:cNvPr id="8" name="Rectangle 7"/>
          <p:cNvSpPr/>
          <p:nvPr/>
        </p:nvSpPr>
        <p:spPr>
          <a:xfrm>
            <a:off x="6096000" y="6491609"/>
            <a:ext cx="2743200" cy="307777"/>
          </a:xfrm>
          <a:prstGeom prst="rect">
            <a:avLst/>
          </a:prstGeom>
        </p:spPr>
        <p:txBody>
          <a:bodyPr wrap="square">
            <a:spAutoFit/>
          </a:bodyPr>
          <a:lstStyle/>
          <a:p>
            <a:r>
              <a:rPr lang="en-US" sz="1400" dirty="0" smtClean="0">
                <a:latin typeface="+mn-lt"/>
              </a:rPr>
              <a:t>Slide courtesy of Dr. Gary </a:t>
            </a:r>
            <a:r>
              <a:rPr lang="en-US" sz="1400" dirty="0">
                <a:latin typeface="+mn-lt"/>
              </a:rPr>
              <a:t>Nutt</a:t>
            </a: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2</a:t>
            </a:fld>
            <a:endParaRPr lang="en-US" dirty="0"/>
          </a:p>
        </p:txBody>
      </p:sp>
    </p:spTree>
    <p:extLst>
      <p:ext uri="{BB962C8B-B14F-4D97-AF65-F5344CB8AC3E}">
        <p14:creationId xmlns:p14="http://schemas.microsoft.com/office/powerpoint/2010/main" val="4215820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ChangeArrowheads="1"/>
          </p:cNvSpPr>
          <p:nvPr/>
        </p:nvSpPr>
        <p:spPr bwMode="auto">
          <a:xfrm>
            <a:off x="0" y="609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400" dirty="0">
                <a:solidFill>
                  <a:srgbClr val="0000FF"/>
                </a:solidFill>
                <a:latin typeface="+mj-lt"/>
              </a:rPr>
              <a:t>Fixed-Partition Memory First-Fit</a:t>
            </a:r>
          </a:p>
        </p:txBody>
      </p:sp>
      <p:sp>
        <p:nvSpPr>
          <p:cNvPr id="817155" name="Rectangle 3"/>
          <p:cNvSpPr>
            <a:spLocks noChangeArrowheads="1"/>
          </p:cNvSpPr>
          <p:nvPr/>
        </p:nvSpPr>
        <p:spPr bwMode="auto">
          <a:xfrm>
            <a:off x="1322388" y="19050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7156" name="Rectangle 4"/>
          <p:cNvSpPr>
            <a:spLocks noChangeArrowheads="1"/>
          </p:cNvSpPr>
          <p:nvPr/>
        </p:nvSpPr>
        <p:spPr bwMode="auto">
          <a:xfrm>
            <a:off x="1322388" y="1905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7157" name="Rectangle 5"/>
          <p:cNvSpPr>
            <a:spLocks noChangeArrowheads="1"/>
          </p:cNvSpPr>
          <p:nvPr/>
        </p:nvSpPr>
        <p:spPr bwMode="auto">
          <a:xfrm>
            <a:off x="1322388" y="25908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58" name="Rectangle 6"/>
          <p:cNvSpPr>
            <a:spLocks noChangeArrowheads="1"/>
          </p:cNvSpPr>
          <p:nvPr/>
        </p:nvSpPr>
        <p:spPr bwMode="auto">
          <a:xfrm>
            <a:off x="1322388" y="38100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59" name="Rectangle 7"/>
          <p:cNvSpPr>
            <a:spLocks noChangeArrowheads="1"/>
          </p:cNvSpPr>
          <p:nvPr/>
        </p:nvSpPr>
        <p:spPr bwMode="auto">
          <a:xfrm>
            <a:off x="1322388" y="47244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60" name="Rectangle 8"/>
          <p:cNvSpPr>
            <a:spLocks noChangeArrowheads="1"/>
          </p:cNvSpPr>
          <p:nvPr/>
        </p:nvSpPr>
        <p:spPr bwMode="auto">
          <a:xfrm>
            <a:off x="1322388" y="54102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61" name="Text Box 9"/>
          <p:cNvSpPr txBox="1">
            <a:spLocks noChangeArrowheads="1"/>
          </p:cNvSpPr>
          <p:nvPr/>
        </p:nvSpPr>
        <p:spPr bwMode="auto">
          <a:xfrm>
            <a:off x="1474788" y="54102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3</a:t>
            </a:r>
          </a:p>
        </p:txBody>
      </p:sp>
      <p:sp>
        <p:nvSpPr>
          <p:cNvPr id="817162" name="Text Box 10"/>
          <p:cNvSpPr txBox="1">
            <a:spLocks noChangeArrowheads="1"/>
          </p:cNvSpPr>
          <p:nvPr/>
        </p:nvSpPr>
        <p:spPr bwMode="auto">
          <a:xfrm>
            <a:off x="1474788" y="48768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2</a:t>
            </a:r>
          </a:p>
        </p:txBody>
      </p:sp>
      <p:sp>
        <p:nvSpPr>
          <p:cNvPr id="817163" name="Text Box 11"/>
          <p:cNvSpPr txBox="1">
            <a:spLocks noChangeArrowheads="1"/>
          </p:cNvSpPr>
          <p:nvPr/>
        </p:nvSpPr>
        <p:spPr bwMode="auto">
          <a:xfrm>
            <a:off x="1474788" y="39624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1</a:t>
            </a:r>
          </a:p>
        </p:txBody>
      </p:sp>
      <p:sp>
        <p:nvSpPr>
          <p:cNvPr id="817164" name="Text Box 12"/>
          <p:cNvSpPr txBox="1">
            <a:spLocks noChangeArrowheads="1"/>
          </p:cNvSpPr>
          <p:nvPr/>
        </p:nvSpPr>
        <p:spPr bwMode="auto">
          <a:xfrm>
            <a:off x="1474788" y="29718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0</a:t>
            </a:r>
          </a:p>
        </p:txBody>
      </p:sp>
      <p:sp>
        <p:nvSpPr>
          <p:cNvPr id="817165" name="Text Box 13"/>
          <p:cNvSpPr txBox="1">
            <a:spLocks noChangeArrowheads="1"/>
          </p:cNvSpPr>
          <p:nvPr/>
        </p:nvSpPr>
        <p:spPr bwMode="auto">
          <a:xfrm>
            <a:off x="3151188" y="2971800"/>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7166" name="Text Box 14"/>
          <p:cNvSpPr txBox="1">
            <a:spLocks noChangeArrowheads="1"/>
          </p:cNvSpPr>
          <p:nvPr/>
        </p:nvSpPr>
        <p:spPr bwMode="auto">
          <a:xfrm>
            <a:off x="3151188" y="3962400"/>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7167" name="Text Box 15"/>
          <p:cNvSpPr txBox="1">
            <a:spLocks noChangeArrowheads="1"/>
          </p:cNvSpPr>
          <p:nvPr/>
        </p:nvSpPr>
        <p:spPr bwMode="auto">
          <a:xfrm>
            <a:off x="3151188" y="4800600"/>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7168" name="Text Box 16"/>
          <p:cNvSpPr txBox="1">
            <a:spLocks noChangeArrowheads="1"/>
          </p:cNvSpPr>
          <p:nvPr/>
        </p:nvSpPr>
        <p:spPr bwMode="auto">
          <a:xfrm>
            <a:off x="3151188" y="5410200"/>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7169" name="Line 17"/>
          <p:cNvSpPr>
            <a:spLocks noChangeShapeType="1"/>
          </p:cNvSpPr>
          <p:nvPr/>
        </p:nvSpPr>
        <p:spPr bwMode="auto">
          <a:xfrm>
            <a:off x="3074988" y="2590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0" name="Line 18"/>
          <p:cNvSpPr>
            <a:spLocks noChangeShapeType="1"/>
          </p:cNvSpPr>
          <p:nvPr/>
        </p:nvSpPr>
        <p:spPr bwMode="auto">
          <a:xfrm>
            <a:off x="3074988"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1" name="Line 19"/>
          <p:cNvSpPr>
            <a:spLocks noChangeShapeType="1"/>
          </p:cNvSpPr>
          <p:nvPr/>
        </p:nvSpPr>
        <p:spPr bwMode="auto">
          <a:xfrm>
            <a:off x="3074988" y="4724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2" name="Line 20"/>
          <p:cNvSpPr>
            <a:spLocks noChangeShapeType="1"/>
          </p:cNvSpPr>
          <p:nvPr/>
        </p:nvSpPr>
        <p:spPr bwMode="auto">
          <a:xfrm>
            <a:off x="3074988" y="5410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3" name="Line 21"/>
          <p:cNvSpPr>
            <a:spLocks noChangeShapeType="1"/>
          </p:cNvSpPr>
          <p:nvPr/>
        </p:nvSpPr>
        <p:spPr bwMode="auto">
          <a:xfrm>
            <a:off x="3074988"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4" name="Rectangle 22"/>
          <p:cNvSpPr>
            <a:spLocks noChangeArrowheads="1"/>
          </p:cNvSpPr>
          <p:nvPr/>
        </p:nvSpPr>
        <p:spPr bwMode="auto">
          <a:xfrm>
            <a:off x="1322388" y="25908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5" name="Text Box 23"/>
          <p:cNvSpPr txBox="1">
            <a:spLocks noChangeArrowheads="1"/>
          </p:cNvSpPr>
          <p:nvPr/>
        </p:nvSpPr>
        <p:spPr bwMode="auto">
          <a:xfrm>
            <a:off x="1931988" y="2667000"/>
            <a:ext cx="39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endParaRPr lang="en-US"/>
          </a:p>
        </p:txBody>
      </p:sp>
      <p:sp>
        <p:nvSpPr>
          <p:cNvPr id="817177" name="Text Box 25"/>
          <p:cNvSpPr txBox="1">
            <a:spLocks noChangeArrowheads="1"/>
          </p:cNvSpPr>
          <p:nvPr/>
        </p:nvSpPr>
        <p:spPr bwMode="auto">
          <a:xfrm>
            <a:off x="4953000" y="2133600"/>
            <a:ext cx="3200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800" dirty="0" smtClean="0">
                <a:solidFill>
                  <a:srgbClr val="FF0000"/>
                </a:solidFill>
                <a:latin typeface="+mn-lt"/>
              </a:rPr>
              <a:t>Q6: Pros </a:t>
            </a:r>
            <a:r>
              <a:rPr lang="en-US" sz="2800" dirty="0">
                <a:solidFill>
                  <a:srgbClr val="FF0000"/>
                </a:solidFill>
                <a:latin typeface="+mn-lt"/>
              </a:rPr>
              <a:t>and Cons?</a:t>
            </a:r>
          </a:p>
        </p:txBody>
      </p:sp>
    </p:spTree>
    <p:extLst>
      <p:ext uri="{BB962C8B-B14F-4D97-AF65-F5344CB8AC3E}">
        <p14:creationId xmlns:p14="http://schemas.microsoft.com/office/powerpoint/2010/main" val="24355619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ChangeArrowheads="1"/>
          </p:cNvSpPr>
          <p:nvPr/>
        </p:nvSpPr>
        <p:spPr bwMode="auto">
          <a:xfrm>
            <a:off x="0" y="4572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400" dirty="0">
                <a:solidFill>
                  <a:srgbClr val="0000FF"/>
                </a:solidFill>
                <a:latin typeface="+mj-lt"/>
              </a:rPr>
              <a:t>Fixed-Partition Memory Next-Fit</a:t>
            </a:r>
          </a:p>
        </p:txBody>
      </p:sp>
      <p:sp>
        <p:nvSpPr>
          <p:cNvPr id="818179" name="Rectangle 3"/>
          <p:cNvSpPr>
            <a:spLocks noChangeArrowheads="1"/>
          </p:cNvSpPr>
          <p:nvPr/>
        </p:nvSpPr>
        <p:spPr bwMode="auto">
          <a:xfrm>
            <a:off x="1828800" y="19050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8180" name="Rectangle 4"/>
          <p:cNvSpPr>
            <a:spLocks noChangeArrowheads="1"/>
          </p:cNvSpPr>
          <p:nvPr/>
        </p:nvSpPr>
        <p:spPr bwMode="auto">
          <a:xfrm>
            <a:off x="1828800" y="1905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8181" name="Rectangle 5"/>
          <p:cNvSpPr>
            <a:spLocks noChangeArrowheads="1"/>
          </p:cNvSpPr>
          <p:nvPr/>
        </p:nvSpPr>
        <p:spPr bwMode="auto">
          <a:xfrm>
            <a:off x="1828800" y="25908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82" name="Rectangle 6"/>
          <p:cNvSpPr>
            <a:spLocks noChangeArrowheads="1"/>
          </p:cNvSpPr>
          <p:nvPr/>
        </p:nvSpPr>
        <p:spPr bwMode="auto">
          <a:xfrm>
            <a:off x="1828800" y="38100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83" name="Rectangle 7"/>
          <p:cNvSpPr>
            <a:spLocks noChangeArrowheads="1"/>
          </p:cNvSpPr>
          <p:nvPr/>
        </p:nvSpPr>
        <p:spPr bwMode="auto">
          <a:xfrm>
            <a:off x="1828800" y="47244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84" name="Rectangle 8"/>
          <p:cNvSpPr>
            <a:spLocks noChangeArrowheads="1"/>
          </p:cNvSpPr>
          <p:nvPr/>
        </p:nvSpPr>
        <p:spPr bwMode="auto">
          <a:xfrm>
            <a:off x="1828800" y="54102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85" name="Text Box 9"/>
          <p:cNvSpPr txBox="1">
            <a:spLocks noChangeArrowheads="1"/>
          </p:cNvSpPr>
          <p:nvPr/>
        </p:nvSpPr>
        <p:spPr bwMode="auto">
          <a:xfrm>
            <a:off x="1981200" y="54102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3</a:t>
            </a:r>
          </a:p>
        </p:txBody>
      </p:sp>
      <p:sp>
        <p:nvSpPr>
          <p:cNvPr id="818186" name="Text Box 10"/>
          <p:cNvSpPr txBox="1">
            <a:spLocks noChangeArrowheads="1"/>
          </p:cNvSpPr>
          <p:nvPr/>
        </p:nvSpPr>
        <p:spPr bwMode="auto">
          <a:xfrm>
            <a:off x="1981200" y="48768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2</a:t>
            </a:r>
          </a:p>
        </p:txBody>
      </p:sp>
      <p:sp>
        <p:nvSpPr>
          <p:cNvPr id="818187" name="Text Box 11"/>
          <p:cNvSpPr txBox="1">
            <a:spLocks noChangeArrowheads="1"/>
          </p:cNvSpPr>
          <p:nvPr/>
        </p:nvSpPr>
        <p:spPr bwMode="auto">
          <a:xfrm>
            <a:off x="1981200" y="39624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1</a:t>
            </a:r>
          </a:p>
        </p:txBody>
      </p:sp>
      <p:sp>
        <p:nvSpPr>
          <p:cNvPr id="818188" name="Text Box 12"/>
          <p:cNvSpPr txBox="1">
            <a:spLocks noChangeArrowheads="1"/>
          </p:cNvSpPr>
          <p:nvPr/>
        </p:nvSpPr>
        <p:spPr bwMode="auto">
          <a:xfrm>
            <a:off x="1981200" y="29718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0</a:t>
            </a:r>
          </a:p>
        </p:txBody>
      </p:sp>
      <p:sp>
        <p:nvSpPr>
          <p:cNvPr id="818189" name="Text Box 13"/>
          <p:cNvSpPr txBox="1">
            <a:spLocks noChangeArrowheads="1"/>
          </p:cNvSpPr>
          <p:nvPr/>
        </p:nvSpPr>
        <p:spPr bwMode="auto">
          <a:xfrm>
            <a:off x="3657600" y="29718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8190" name="Text Box 14"/>
          <p:cNvSpPr txBox="1">
            <a:spLocks noChangeArrowheads="1"/>
          </p:cNvSpPr>
          <p:nvPr/>
        </p:nvSpPr>
        <p:spPr bwMode="auto">
          <a:xfrm>
            <a:off x="3657600" y="39624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8191" name="Text Box 15"/>
          <p:cNvSpPr txBox="1">
            <a:spLocks noChangeArrowheads="1"/>
          </p:cNvSpPr>
          <p:nvPr/>
        </p:nvSpPr>
        <p:spPr bwMode="auto">
          <a:xfrm>
            <a:off x="3657600" y="48006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8192" name="Text Box 16"/>
          <p:cNvSpPr txBox="1">
            <a:spLocks noChangeArrowheads="1"/>
          </p:cNvSpPr>
          <p:nvPr/>
        </p:nvSpPr>
        <p:spPr bwMode="auto">
          <a:xfrm>
            <a:off x="3657600" y="54102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8193" name="Line 17"/>
          <p:cNvSpPr>
            <a:spLocks noChangeShapeType="1"/>
          </p:cNvSpPr>
          <p:nvPr/>
        </p:nvSpPr>
        <p:spPr bwMode="auto">
          <a:xfrm>
            <a:off x="3581400" y="2590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4" name="Line 18"/>
          <p:cNvSpPr>
            <a:spLocks noChangeShapeType="1"/>
          </p:cNvSpPr>
          <p:nvPr/>
        </p:nvSpPr>
        <p:spPr bwMode="auto">
          <a:xfrm>
            <a:off x="3581400"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5" name="Line 19"/>
          <p:cNvSpPr>
            <a:spLocks noChangeShapeType="1"/>
          </p:cNvSpPr>
          <p:nvPr/>
        </p:nvSpPr>
        <p:spPr bwMode="auto">
          <a:xfrm>
            <a:off x="3581400" y="4724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6" name="Line 20"/>
          <p:cNvSpPr>
            <a:spLocks noChangeShapeType="1"/>
          </p:cNvSpPr>
          <p:nvPr/>
        </p:nvSpPr>
        <p:spPr bwMode="auto">
          <a:xfrm>
            <a:off x="3581400" y="5410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7" name="Line 21"/>
          <p:cNvSpPr>
            <a:spLocks noChangeShapeType="1"/>
          </p:cNvSpPr>
          <p:nvPr/>
        </p:nvSpPr>
        <p:spPr bwMode="auto">
          <a:xfrm>
            <a:off x="3581400"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8" name="Rectangle 22"/>
          <p:cNvSpPr>
            <a:spLocks noChangeArrowheads="1"/>
          </p:cNvSpPr>
          <p:nvPr/>
        </p:nvSpPr>
        <p:spPr bwMode="auto">
          <a:xfrm>
            <a:off x="1828800" y="38100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9" name="Text Box 23"/>
          <p:cNvSpPr txBox="1">
            <a:spLocks noChangeArrowheads="1"/>
          </p:cNvSpPr>
          <p:nvPr/>
        </p:nvSpPr>
        <p:spPr bwMode="auto">
          <a:xfrm>
            <a:off x="2438400" y="3886200"/>
            <a:ext cx="39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endParaRPr lang="en-US"/>
          </a:p>
        </p:txBody>
      </p:sp>
      <p:sp>
        <p:nvSpPr>
          <p:cNvPr id="818200" name="Rectangle 24"/>
          <p:cNvSpPr>
            <a:spLocks noChangeArrowheads="1"/>
          </p:cNvSpPr>
          <p:nvPr/>
        </p:nvSpPr>
        <p:spPr bwMode="auto">
          <a:xfrm>
            <a:off x="1828800" y="4724400"/>
            <a:ext cx="1676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201" name="Text Box 25"/>
          <p:cNvSpPr txBox="1">
            <a:spLocks noChangeArrowheads="1"/>
          </p:cNvSpPr>
          <p:nvPr/>
        </p:nvSpPr>
        <p:spPr bwMode="auto">
          <a:xfrm>
            <a:off x="2514600" y="4648200"/>
            <a:ext cx="62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i+1</a:t>
            </a:r>
            <a:endParaRPr lang="en-US"/>
          </a:p>
        </p:txBody>
      </p:sp>
      <p:sp>
        <p:nvSpPr>
          <p:cNvPr id="818202" name="Text Box 26"/>
          <p:cNvSpPr txBox="1">
            <a:spLocks noChangeArrowheads="1"/>
          </p:cNvSpPr>
          <p:nvPr/>
        </p:nvSpPr>
        <p:spPr bwMode="auto">
          <a:xfrm>
            <a:off x="4572000" y="2743200"/>
            <a:ext cx="44196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Fixed-Partition strategies were used in batch multiprogramming systems (</a:t>
            </a:r>
            <a:r>
              <a:rPr lang="en-US">
                <a:solidFill>
                  <a:srgbClr val="FF0000"/>
                </a:solidFill>
              </a:rPr>
              <a:t>why?</a:t>
            </a:r>
            <a:r>
              <a:rPr lang="en-US"/>
              <a:t>)</a:t>
            </a:r>
          </a:p>
          <a:p>
            <a:pPr>
              <a:spcBef>
                <a:spcPct val="50000"/>
              </a:spcBef>
            </a:pPr>
            <a:r>
              <a:rPr lang="en-US"/>
              <a:t>Not good for timesharing systems</a:t>
            </a:r>
          </a:p>
        </p:txBody>
      </p:sp>
      <p:sp>
        <p:nvSpPr>
          <p:cNvPr id="818203" name="Text Box 27"/>
          <p:cNvSpPr txBox="1">
            <a:spLocks noChangeArrowheads="1"/>
          </p:cNvSpPr>
          <p:nvPr/>
        </p:nvSpPr>
        <p:spPr bwMode="auto">
          <a:xfrm>
            <a:off x="4800600" y="1901371"/>
            <a:ext cx="3124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800" dirty="0" smtClean="0">
                <a:solidFill>
                  <a:srgbClr val="FF0000"/>
                </a:solidFill>
                <a:latin typeface="+mn-lt"/>
              </a:rPr>
              <a:t>Q7: Pros </a:t>
            </a:r>
            <a:r>
              <a:rPr lang="en-US" sz="2800" dirty="0">
                <a:solidFill>
                  <a:srgbClr val="FF0000"/>
                </a:solidFill>
                <a:latin typeface="+mn-lt"/>
              </a:rPr>
              <a:t>and Cons?</a:t>
            </a:r>
          </a:p>
        </p:txBody>
      </p:sp>
    </p:spTree>
    <p:extLst>
      <p:ext uri="{BB962C8B-B14F-4D97-AF65-F5344CB8AC3E}">
        <p14:creationId xmlns:p14="http://schemas.microsoft.com/office/powerpoint/2010/main" val="40533091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Disadvantages</a:t>
            </a:r>
          </a:p>
        </p:txBody>
      </p:sp>
      <p:sp>
        <p:nvSpPr>
          <p:cNvPr id="3" name="Content Placeholder 2"/>
          <p:cNvSpPr>
            <a:spLocks noGrp="1"/>
          </p:cNvSpPr>
          <p:nvPr>
            <p:ph idx="4294967295"/>
          </p:nvPr>
        </p:nvSpPr>
        <p:spPr>
          <a:xfrm>
            <a:off x="533400" y="1371600"/>
            <a:ext cx="8001000" cy="4343400"/>
          </a:xfrm>
        </p:spPr>
        <p:txBody>
          <a:bodyPr/>
          <a:lstStyle/>
          <a:p>
            <a:r>
              <a:rPr lang="en-US" sz="2800" dirty="0" smtClean="0"/>
              <a:t>A program may be too big to fit in a partition </a:t>
            </a:r>
          </a:p>
          <a:p>
            <a:pPr lvl="1"/>
            <a:r>
              <a:rPr lang="en-US" sz="2400" dirty="0" smtClean="0"/>
              <a:t>program needs to be designed with the use of overlays</a:t>
            </a:r>
          </a:p>
          <a:p>
            <a:pPr marL="457200" lvl="1" indent="0">
              <a:buNone/>
            </a:pPr>
            <a:endParaRPr lang="en-US" sz="2400" dirty="0" smtClean="0"/>
          </a:p>
          <a:p>
            <a:r>
              <a:rPr lang="en-US" sz="2800" dirty="0" smtClean="0"/>
              <a:t>Main memory utilization is inefficient  </a:t>
            </a:r>
          </a:p>
          <a:p>
            <a:pPr lvl="1"/>
            <a:r>
              <a:rPr lang="en-US" sz="2400" dirty="0" smtClean="0"/>
              <a:t>any program, regardless of size, occupies an entire partition</a:t>
            </a:r>
          </a:p>
          <a:p>
            <a:pPr lvl="1"/>
            <a:endParaRPr lang="en-US" sz="2400" dirty="0" smtClean="0"/>
          </a:p>
          <a:p>
            <a:pPr lvl="1"/>
            <a:r>
              <a:rPr lang="en-US" sz="2400" b="1" i="1" dirty="0" smtClean="0"/>
              <a:t>internal fragmentation </a:t>
            </a:r>
          </a:p>
          <a:p>
            <a:pPr lvl="2"/>
            <a:r>
              <a:rPr lang="en-US" dirty="0" smtClean="0"/>
              <a:t>wasted space due to the block of data loaded being smaller than the partition</a:t>
            </a:r>
            <a:endParaRPr lang="en-US" b="1" i="1" dirty="0" smtClean="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22</a:t>
            </a:fld>
            <a:endParaRPr lang="en-US" dirty="0"/>
          </a:p>
        </p:txBody>
      </p:sp>
    </p:spTree>
    <p:extLst>
      <p:ext uri="{BB962C8B-B14F-4D97-AF65-F5344CB8AC3E}">
        <p14:creationId xmlns:p14="http://schemas.microsoft.com/office/powerpoint/2010/main" val="30904148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76212"/>
            <a:ext cx="8229600" cy="966788"/>
          </a:xfrm>
        </p:spPr>
        <p:txBody>
          <a:bodyPr/>
          <a:lstStyle/>
          <a:p>
            <a:pPr eaLnBrk="1" hangingPunct="1"/>
            <a:r>
              <a:rPr lang="en-US" dirty="0">
                <a:latin typeface="+mj-lt"/>
              </a:rPr>
              <a:t>Summary</a:t>
            </a:r>
          </a:p>
        </p:txBody>
      </p:sp>
      <p:sp>
        <p:nvSpPr>
          <p:cNvPr id="6147" name="Rectangle 3"/>
          <p:cNvSpPr>
            <a:spLocks noGrp="1" noChangeArrowheads="1"/>
          </p:cNvSpPr>
          <p:nvPr>
            <p:ph type="body" idx="1"/>
          </p:nvPr>
        </p:nvSpPr>
        <p:spPr>
          <a:xfrm>
            <a:off x="609600" y="1371600"/>
            <a:ext cx="7683500" cy="4270374"/>
          </a:xfrm>
        </p:spPr>
        <p:txBody>
          <a:bodyPr/>
          <a:lstStyle/>
          <a:p>
            <a:r>
              <a:rPr lang="en-US" dirty="0">
                <a:latin typeface="+mn-lt"/>
                <a:ea typeface="MS PGothic" charset="0"/>
              </a:rPr>
              <a:t>Memory Management Requirements </a:t>
            </a:r>
          </a:p>
          <a:p>
            <a:endParaRPr lang="en-US" dirty="0" smtClean="0">
              <a:ea typeface="MS PGothic" charset="0"/>
            </a:endParaRPr>
          </a:p>
          <a:p>
            <a:r>
              <a:rPr lang="en-US" dirty="0">
                <a:ea typeface="MS PGothic" charset="0"/>
              </a:rPr>
              <a:t>Dynamic Relocation using a Relocation Register</a:t>
            </a:r>
            <a:br>
              <a:rPr lang="en-US" dirty="0">
                <a:ea typeface="MS PGothic" charset="0"/>
              </a:rPr>
            </a:br>
            <a:endParaRPr lang="en-US" dirty="0">
              <a:ea typeface="MS PGothic" charset="0"/>
            </a:endParaRPr>
          </a:p>
          <a:p>
            <a:r>
              <a:rPr lang="en-US" dirty="0">
                <a:ea typeface="MS PGothic" charset="0"/>
              </a:rPr>
              <a:t>Static Memory </a:t>
            </a:r>
            <a:r>
              <a:rPr lang="en-US" dirty="0" smtClean="0">
                <a:ea typeface="MS PGothic" charset="0"/>
              </a:rPr>
              <a:t>Partitioning</a:t>
            </a:r>
          </a:p>
          <a:p>
            <a:endParaRPr lang="en-US" dirty="0">
              <a:ea typeface="MS PGothic" charset="0"/>
            </a:endParaRPr>
          </a:p>
          <a:p>
            <a:r>
              <a:rPr lang="fr-FR" dirty="0">
                <a:ea typeface="MS PGothic" charset="0"/>
              </a:rPr>
              <a:t>Frame vs. Page vs. Segment</a:t>
            </a:r>
            <a:endParaRPr lang="en-US" dirty="0" smtClean="0">
              <a:ea typeface="MS PGothic" charset="0"/>
            </a:endParaRPr>
          </a:p>
        </p:txBody>
      </p:sp>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23</a:t>
            </a:fld>
            <a:endParaRPr lang="en-US"/>
          </a:p>
        </p:txBody>
      </p:sp>
    </p:spTree>
    <p:extLst>
      <p:ext uri="{BB962C8B-B14F-4D97-AF65-F5344CB8AC3E}">
        <p14:creationId xmlns:p14="http://schemas.microsoft.com/office/powerpoint/2010/main" val="34080640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mj-lt"/>
              </a:rPr>
              <a:t>The Basic Memory Hierarchy</a:t>
            </a:r>
          </a:p>
        </p:txBody>
      </p:sp>
      <p:sp>
        <p:nvSpPr>
          <p:cNvPr id="5" name="Rectangle 3"/>
          <p:cNvSpPr>
            <a:spLocks noChangeArrowheads="1"/>
          </p:cNvSpPr>
          <p:nvPr/>
        </p:nvSpPr>
        <p:spPr bwMode="auto">
          <a:xfrm>
            <a:off x="1066800" y="1905000"/>
            <a:ext cx="2057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CPU Registers</a:t>
            </a:r>
          </a:p>
        </p:txBody>
      </p:sp>
      <p:sp>
        <p:nvSpPr>
          <p:cNvPr id="7" name="Rectangle 4"/>
          <p:cNvSpPr>
            <a:spLocks noChangeArrowheads="1"/>
          </p:cNvSpPr>
          <p:nvPr/>
        </p:nvSpPr>
        <p:spPr bwMode="auto">
          <a:xfrm>
            <a:off x="3048000" y="2895600"/>
            <a:ext cx="2819400" cy="106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b="1" u="sng" dirty="0"/>
              <a:t>Primary Memory</a:t>
            </a:r>
          </a:p>
          <a:p>
            <a:pPr algn="ctr" eaLnBrk="0" hangingPunct="0"/>
            <a:r>
              <a:rPr lang="en-US" dirty="0"/>
              <a:t>(Executable Memory)</a:t>
            </a:r>
          </a:p>
          <a:p>
            <a:pPr algn="ctr" eaLnBrk="0" hangingPunct="0"/>
            <a:r>
              <a:rPr lang="en-US" dirty="0">
                <a:solidFill>
                  <a:schemeClr val="accent2"/>
                </a:solidFill>
              </a:rPr>
              <a:t>e.g. RAM</a:t>
            </a:r>
          </a:p>
        </p:txBody>
      </p:sp>
      <p:sp>
        <p:nvSpPr>
          <p:cNvPr id="8" name="Rectangle 5"/>
          <p:cNvSpPr>
            <a:spLocks noChangeArrowheads="1"/>
          </p:cNvSpPr>
          <p:nvPr/>
        </p:nvSpPr>
        <p:spPr bwMode="auto">
          <a:xfrm>
            <a:off x="4800600" y="4495800"/>
            <a:ext cx="3112945" cy="1752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b="1" u="sng"/>
              <a:t>Secondary Memory</a:t>
            </a:r>
          </a:p>
          <a:p>
            <a:pPr algn="ctr" eaLnBrk="0" hangingPunct="0"/>
            <a:r>
              <a:rPr lang="en-US">
                <a:solidFill>
                  <a:schemeClr val="accent2"/>
                </a:solidFill>
              </a:rPr>
              <a:t>e.g. Disk or Tape</a:t>
            </a:r>
          </a:p>
        </p:txBody>
      </p:sp>
      <p:sp>
        <p:nvSpPr>
          <p:cNvPr id="9" name="AutoShape 6"/>
          <p:cNvSpPr>
            <a:spLocks noChangeArrowheads="1"/>
          </p:cNvSpPr>
          <p:nvPr/>
        </p:nvSpPr>
        <p:spPr bwMode="auto">
          <a:xfrm rot="1985841">
            <a:off x="6096000" y="3581400"/>
            <a:ext cx="1447800" cy="381000"/>
          </a:xfrm>
          <a:prstGeom prst="curvedDownArrow">
            <a:avLst>
              <a:gd name="adj1" fmla="val 76000"/>
              <a:gd name="adj2" fmla="val 152000"/>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AutoShape 7"/>
          <p:cNvSpPr>
            <a:spLocks noChangeArrowheads="1"/>
          </p:cNvSpPr>
          <p:nvPr/>
        </p:nvSpPr>
        <p:spPr bwMode="auto">
          <a:xfrm rot="12785841">
            <a:off x="1447800" y="2895600"/>
            <a:ext cx="1447800" cy="381000"/>
          </a:xfrm>
          <a:prstGeom prst="curvedDownArrow">
            <a:avLst>
              <a:gd name="adj1" fmla="val 76000"/>
              <a:gd name="adj2" fmla="val 152000"/>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AutoShape 8"/>
          <p:cNvSpPr>
            <a:spLocks noChangeArrowheads="1"/>
          </p:cNvSpPr>
          <p:nvPr/>
        </p:nvSpPr>
        <p:spPr bwMode="auto">
          <a:xfrm rot="1985841">
            <a:off x="3352800" y="2133600"/>
            <a:ext cx="1447800" cy="381000"/>
          </a:xfrm>
          <a:prstGeom prst="curvedDownArrow">
            <a:avLst>
              <a:gd name="adj1" fmla="val 76000"/>
              <a:gd name="adj2" fmla="val 152000"/>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AutoShape 9"/>
          <p:cNvSpPr>
            <a:spLocks noChangeArrowheads="1"/>
          </p:cNvSpPr>
          <p:nvPr/>
        </p:nvSpPr>
        <p:spPr bwMode="auto">
          <a:xfrm rot="12785841">
            <a:off x="3352800" y="4572000"/>
            <a:ext cx="1447800" cy="381000"/>
          </a:xfrm>
          <a:prstGeom prst="curvedDownArrow">
            <a:avLst>
              <a:gd name="adj1" fmla="val 76000"/>
              <a:gd name="adj2" fmla="val 152000"/>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Text Box 10"/>
          <p:cNvSpPr txBox="1">
            <a:spLocks noChangeArrowheads="1"/>
          </p:cNvSpPr>
          <p:nvPr/>
        </p:nvSpPr>
        <p:spPr bwMode="auto">
          <a:xfrm rot="2884367">
            <a:off x="1736725" y="4206875"/>
            <a:ext cx="2378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dirty="0"/>
              <a:t>More Frequently Used Information</a:t>
            </a:r>
          </a:p>
        </p:txBody>
      </p:sp>
      <p:sp>
        <p:nvSpPr>
          <p:cNvPr id="14" name="Text Box 11"/>
          <p:cNvSpPr txBox="1">
            <a:spLocks noChangeArrowheads="1"/>
          </p:cNvSpPr>
          <p:nvPr/>
        </p:nvSpPr>
        <p:spPr bwMode="auto">
          <a:xfrm rot="2475109">
            <a:off x="5105400" y="2057400"/>
            <a:ext cx="2378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a:t>Less Frequently Used Information</a:t>
            </a:r>
          </a:p>
        </p:txBody>
      </p:sp>
      <p:sp>
        <p:nvSpPr>
          <p:cNvPr id="15" name="Rectangle 14"/>
          <p:cNvSpPr/>
          <p:nvPr/>
        </p:nvSpPr>
        <p:spPr>
          <a:xfrm>
            <a:off x="457200" y="6172200"/>
            <a:ext cx="2743200" cy="307777"/>
          </a:xfrm>
          <a:prstGeom prst="rect">
            <a:avLst/>
          </a:prstGeom>
        </p:spPr>
        <p:txBody>
          <a:bodyPr wrap="square">
            <a:spAutoFit/>
          </a:bodyPr>
          <a:lstStyle/>
          <a:p>
            <a:r>
              <a:rPr lang="en-US" sz="1400" dirty="0" smtClean="0">
                <a:latin typeface="+mn-lt"/>
              </a:rPr>
              <a:t>Slide courtesy of Dr. Gary </a:t>
            </a:r>
            <a:r>
              <a:rPr lang="en-US" sz="1400" dirty="0">
                <a:latin typeface="+mn-lt"/>
              </a:rPr>
              <a:t>Nutt</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3</a:t>
            </a:fld>
            <a:endParaRPr lang="en-US" dirty="0"/>
          </a:p>
        </p:txBody>
      </p:sp>
      <p:sp>
        <p:nvSpPr>
          <p:cNvPr id="16" name="AutoShape 37"/>
          <p:cNvSpPr>
            <a:spLocks noChangeArrowheads="1"/>
          </p:cNvSpPr>
          <p:nvPr/>
        </p:nvSpPr>
        <p:spPr bwMode="auto">
          <a:xfrm>
            <a:off x="381000" y="1981200"/>
            <a:ext cx="609600" cy="2971800"/>
          </a:xfrm>
          <a:prstGeom prst="downArrow">
            <a:avLst>
              <a:gd name="adj1" fmla="val 50000"/>
              <a:gd name="adj2" fmla="val 12187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Text Box 38"/>
          <p:cNvSpPr txBox="1">
            <a:spLocks noChangeArrowheads="1"/>
          </p:cNvSpPr>
          <p:nvPr/>
        </p:nvSpPr>
        <p:spPr bwMode="auto">
          <a:xfrm rot="16200000">
            <a:off x="-251619" y="3063082"/>
            <a:ext cx="1951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t>Larger storage</a:t>
            </a:r>
          </a:p>
        </p:txBody>
      </p:sp>
      <p:sp>
        <p:nvSpPr>
          <p:cNvPr id="18" name="TextBox 17"/>
          <p:cNvSpPr txBox="1"/>
          <p:nvPr/>
        </p:nvSpPr>
        <p:spPr>
          <a:xfrm>
            <a:off x="304800" y="5112603"/>
            <a:ext cx="1600200" cy="830997"/>
          </a:xfrm>
          <a:prstGeom prst="rect">
            <a:avLst/>
          </a:prstGeom>
          <a:noFill/>
        </p:spPr>
        <p:txBody>
          <a:bodyPr wrap="square" rtlCol="0">
            <a:spAutoFit/>
          </a:bodyPr>
          <a:lstStyle/>
          <a:p>
            <a:r>
              <a:rPr lang="en-US" sz="2400" dirty="0" smtClean="0">
                <a:solidFill>
                  <a:srgbClr val="FF0000"/>
                </a:solidFill>
                <a:latin typeface="+mn-lt"/>
              </a:rPr>
              <a:t>Q1: Capacity?</a:t>
            </a:r>
            <a:endParaRPr lang="en-US" sz="2400" dirty="0">
              <a:solidFill>
                <a:srgbClr val="FF0000"/>
              </a:solidFill>
              <a:latin typeface="+mn-lt"/>
            </a:endParaRPr>
          </a:p>
        </p:txBody>
      </p:sp>
      <p:sp>
        <p:nvSpPr>
          <p:cNvPr id="19" name="AutoShape 39"/>
          <p:cNvSpPr>
            <a:spLocks noChangeArrowheads="1"/>
          </p:cNvSpPr>
          <p:nvPr/>
        </p:nvSpPr>
        <p:spPr bwMode="auto">
          <a:xfrm flipV="1">
            <a:off x="8305800" y="1307068"/>
            <a:ext cx="609600" cy="2971800"/>
          </a:xfrm>
          <a:prstGeom prst="downArrow">
            <a:avLst>
              <a:gd name="adj1" fmla="val 50000"/>
              <a:gd name="adj2" fmla="val 12187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Text Box 40"/>
          <p:cNvSpPr txBox="1">
            <a:spLocks noChangeArrowheads="1"/>
          </p:cNvSpPr>
          <p:nvPr/>
        </p:nvSpPr>
        <p:spPr bwMode="auto">
          <a:xfrm rot="16200000">
            <a:off x="7693819" y="2854087"/>
            <a:ext cx="1782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t>Faster access</a:t>
            </a:r>
          </a:p>
        </p:txBody>
      </p:sp>
      <p:sp>
        <p:nvSpPr>
          <p:cNvPr id="21" name="Rectangle 20"/>
          <p:cNvSpPr/>
          <p:nvPr/>
        </p:nvSpPr>
        <p:spPr>
          <a:xfrm>
            <a:off x="8001000" y="4433371"/>
            <a:ext cx="1099981" cy="461665"/>
          </a:xfrm>
          <a:prstGeom prst="rect">
            <a:avLst/>
          </a:prstGeom>
        </p:spPr>
        <p:txBody>
          <a:bodyPr wrap="none">
            <a:spAutoFit/>
          </a:bodyPr>
          <a:lstStyle/>
          <a:p>
            <a:r>
              <a:rPr lang="en-US" sz="2400" dirty="0" smtClean="0">
                <a:solidFill>
                  <a:srgbClr val="FF0000"/>
                </a:solidFill>
                <a:latin typeface="+mn-lt"/>
              </a:rPr>
              <a:t>Speed?</a:t>
            </a:r>
            <a:endParaRPr lang="en-US" sz="2400" dirty="0">
              <a:solidFill>
                <a:srgbClr val="FF0000"/>
              </a:solidFill>
              <a:latin typeface="+mn-lt"/>
            </a:endParaRPr>
          </a:p>
        </p:txBody>
      </p:sp>
    </p:spTree>
    <p:extLst>
      <p:ext uri="{BB962C8B-B14F-4D97-AF65-F5344CB8AC3E}">
        <p14:creationId xmlns:p14="http://schemas.microsoft.com/office/powerpoint/2010/main" val="20420016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839200" cy="1143948"/>
          </a:xfrm>
        </p:spPr>
        <p:txBody>
          <a:bodyPr/>
          <a:lstStyle/>
          <a:p>
            <a:pPr algn="l"/>
            <a:r>
              <a:rPr lang="en-US" dirty="0">
                <a:latin typeface="+mj-lt"/>
              </a:rPr>
              <a:t>LBNL IT Backup Robotic Tape Libraries</a:t>
            </a:r>
            <a:br>
              <a:rPr lang="en-US" dirty="0">
                <a:latin typeface="+mj-lt"/>
              </a:rPr>
            </a:br>
            <a:r>
              <a:rPr lang="en-US" sz="2400" dirty="0">
                <a:latin typeface="+mj-lt"/>
              </a:rPr>
              <a:t>URL: </a:t>
            </a:r>
            <a:r>
              <a:rPr lang="en-US" sz="2400" dirty="0" err="1">
                <a:latin typeface="+mj-lt"/>
              </a:rPr>
              <a:t>servback.lbl.gov</a:t>
            </a:r>
            <a:r>
              <a:rPr lang="en-US" sz="2400" dirty="0">
                <a:latin typeface="+mj-lt"/>
              </a:rPr>
              <a:t>/backups/equipment/</a:t>
            </a:r>
            <a:r>
              <a:rPr lang="en-US" sz="2400" dirty="0" err="1">
                <a:latin typeface="+mj-lt"/>
              </a:rPr>
              <a:t>robots.html</a:t>
            </a:r>
            <a:r>
              <a:rPr lang="en-US" sz="2400" dirty="0">
                <a:latin typeface="+mj-lt"/>
              </a:rPr>
              <a:t> </a:t>
            </a:r>
          </a:p>
        </p:txBody>
      </p:sp>
      <p:pic>
        <p:nvPicPr>
          <p:cNvPr id="5"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1600200"/>
            <a:ext cx="3733800" cy="497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4</a:t>
            </a:fld>
            <a:endParaRPr lang="en-US" dirty="0"/>
          </a:p>
        </p:txBody>
      </p:sp>
      <p:pic>
        <p:nvPicPr>
          <p:cNvPr id="1026"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876800" y="1600200"/>
            <a:ext cx="3382151" cy="2609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ttp://image.made-in-china.com/2f0j00LvdQJgilZqot/Solid-State-Disk.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21105" y="4072605"/>
            <a:ext cx="3693540" cy="277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089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p:cTn id="14" dur="500" fill="hold"/>
                                        <p:tgtEl>
                                          <p:spTgt spid="1028"/>
                                        </p:tgtEl>
                                        <p:attrNameLst>
                                          <p:attrName>ppt_w</p:attrName>
                                        </p:attrNameLst>
                                      </p:cBhvr>
                                      <p:tavLst>
                                        <p:tav tm="0">
                                          <p:val>
                                            <p:fltVal val="0"/>
                                          </p:val>
                                        </p:tav>
                                        <p:tav tm="100000">
                                          <p:val>
                                            <p:strVal val="#ppt_w"/>
                                          </p:val>
                                        </p:tav>
                                      </p:tavLst>
                                    </p:anim>
                                    <p:anim calcmode="lin" valueType="num">
                                      <p:cBhvr>
                                        <p:cTn id="15" dur="500" fill="hold"/>
                                        <p:tgtEl>
                                          <p:spTgt spid="1028"/>
                                        </p:tgtEl>
                                        <p:attrNameLst>
                                          <p:attrName>ppt_h</p:attrName>
                                        </p:attrNameLst>
                                      </p:cBhvr>
                                      <p:tavLst>
                                        <p:tav tm="0">
                                          <p:val>
                                            <p:fltVal val="0"/>
                                          </p:val>
                                        </p:tav>
                                        <p:tav tm="100000">
                                          <p:val>
                                            <p:strVal val="#ppt_h"/>
                                          </p:val>
                                        </p:tav>
                                      </p:tavLst>
                                    </p:anim>
                                    <p:animEffect transition="in" filter="fade">
                                      <p:cBhvr>
                                        <p:cTn id="1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1143000"/>
          </a:xfrm>
        </p:spPr>
        <p:txBody>
          <a:bodyPr/>
          <a:lstStyle/>
          <a:p>
            <a:r>
              <a:rPr lang="en-NZ" dirty="0">
                <a:latin typeface="+mj-lt"/>
              </a:rPr>
              <a:t>Memory Management Requirements </a:t>
            </a:r>
            <a:br>
              <a:rPr lang="en-NZ" dirty="0">
                <a:latin typeface="+mj-lt"/>
              </a:rPr>
            </a:br>
            <a:r>
              <a:rPr lang="en-NZ" sz="3200" dirty="0" smtClean="0">
                <a:solidFill>
                  <a:srgbClr val="FF0000"/>
                </a:solidFill>
              </a:rPr>
              <a:t>Q2: Can you list two  functionalities?</a:t>
            </a:r>
            <a:endParaRPr lang="en-NZ" sz="3200" dirty="0">
              <a:solidFill>
                <a:schemeClr val="accent4">
                  <a:lumMod val="50000"/>
                </a:schemeClr>
              </a:solidFill>
            </a:endParaRPr>
          </a:p>
        </p:txBody>
      </p:sp>
      <p:sp>
        <p:nvSpPr>
          <p:cNvPr id="3" name="Content Placeholder 2"/>
          <p:cNvSpPr>
            <a:spLocks noGrp="1"/>
          </p:cNvSpPr>
          <p:nvPr>
            <p:ph idx="4294967295"/>
          </p:nvPr>
        </p:nvSpPr>
        <p:spPr>
          <a:xfrm>
            <a:off x="685800" y="2057400"/>
            <a:ext cx="7924800" cy="4267200"/>
          </a:xfrm>
        </p:spPr>
        <p:txBody>
          <a:bodyPr>
            <a:normAutofit/>
          </a:bodyPr>
          <a:lstStyle/>
          <a:p>
            <a:r>
              <a:rPr lang="en-US" sz="2800" dirty="0" smtClean="0"/>
              <a:t>Relocation</a:t>
            </a:r>
          </a:p>
          <a:p>
            <a:endParaRPr lang="en-US" sz="2800" dirty="0"/>
          </a:p>
          <a:p>
            <a:r>
              <a:rPr lang="en-US" sz="2800" dirty="0" smtClean="0"/>
              <a:t>Protection</a:t>
            </a:r>
          </a:p>
          <a:p>
            <a:endParaRPr lang="en-US" sz="2800" dirty="0"/>
          </a:p>
          <a:p>
            <a:r>
              <a:rPr lang="en-US" sz="2800" dirty="0" smtClean="0"/>
              <a:t>Sharing</a:t>
            </a:r>
          </a:p>
          <a:p>
            <a:endParaRPr lang="en-US" sz="2800" dirty="0"/>
          </a:p>
          <a:p>
            <a:r>
              <a:rPr lang="en-US" sz="2800" dirty="0"/>
              <a:t>Logical </a:t>
            </a:r>
            <a:r>
              <a:rPr lang="en-US" sz="2800" dirty="0" smtClean="0"/>
              <a:t>organization</a:t>
            </a:r>
          </a:p>
          <a:p>
            <a:endParaRPr lang="en-US" sz="2800" dirty="0"/>
          </a:p>
          <a:p>
            <a:r>
              <a:rPr lang="en-US" sz="2800" dirty="0"/>
              <a:t>Physical organization</a:t>
            </a:r>
          </a:p>
          <a:p>
            <a:pPr marL="793750" indent="0">
              <a:buNone/>
            </a:pPr>
            <a:endParaRPr lang="en-NZ" sz="2800" dirty="0"/>
          </a:p>
        </p:txBody>
      </p:sp>
      <p:pic>
        <p:nvPicPr>
          <p:cNvPr id="2050" name="Picture 2" descr="http://2.bp.blogspot.com/-WuVJUInar30/U7lZ-VXOg3I/AAAAAAAAKYc/rb2fVflEtio/s1600/main+memory.gi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43400" y="2209800"/>
            <a:ext cx="4330307"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5886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up)">
                                      <p:cBhvr>
                                        <p:cTn id="10" dur="500"/>
                                        <p:tgtEl>
                                          <p:spTgt spid="3">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up)">
                                      <p:cBhvr>
                                        <p:cTn id="13" dur="500"/>
                                        <p:tgtEl>
                                          <p:spTgt spid="3">
                                            <p:txEl>
                                              <p:pRg st="4" end="4"/>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up)">
                                      <p:cBhvr>
                                        <p:cTn id="16" dur="500"/>
                                        <p:tgtEl>
                                          <p:spTgt spid="3">
                                            <p:txEl>
                                              <p:pRg st="6" end="6"/>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wipe(up)">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948"/>
          </a:xfrm>
        </p:spPr>
        <p:txBody>
          <a:bodyPr/>
          <a:lstStyle/>
          <a:p>
            <a:pPr algn="l"/>
            <a:r>
              <a:rPr lang="en-US" dirty="0">
                <a:latin typeface="+mj-lt"/>
              </a:rPr>
              <a:t>Address Space </a:t>
            </a:r>
            <a:r>
              <a:rPr lang="en-US" dirty="0" smtClean="0">
                <a:latin typeface="+mj-lt"/>
              </a:rPr>
              <a:t>vs. </a:t>
            </a:r>
            <a:r>
              <a:rPr lang="en-US" dirty="0">
                <a:latin typeface="+mj-lt"/>
              </a:rPr>
              <a:t>Primary Memory</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6</a:t>
            </a:fld>
            <a:endParaRPr lang="en-US" dirty="0"/>
          </a:p>
        </p:txBody>
      </p:sp>
      <p:sp>
        <p:nvSpPr>
          <p:cNvPr id="6" name="Rectangle 3"/>
          <p:cNvSpPr>
            <a:spLocks noChangeArrowheads="1"/>
          </p:cNvSpPr>
          <p:nvPr/>
        </p:nvSpPr>
        <p:spPr bwMode="auto">
          <a:xfrm>
            <a:off x="2131483" y="2743200"/>
            <a:ext cx="825500" cy="1253359"/>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7" name="Rectangle 4"/>
          <p:cNvSpPr>
            <a:spLocks noChangeArrowheads="1"/>
          </p:cNvSpPr>
          <p:nvPr/>
        </p:nvSpPr>
        <p:spPr bwMode="auto">
          <a:xfrm>
            <a:off x="2131483" y="3962400"/>
            <a:ext cx="825500" cy="208893"/>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8" name="Rectangle 5"/>
          <p:cNvSpPr>
            <a:spLocks noChangeArrowheads="1"/>
          </p:cNvSpPr>
          <p:nvPr/>
        </p:nvSpPr>
        <p:spPr bwMode="auto">
          <a:xfrm>
            <a:off x="5729817" y="2438400"/>
            <a:ext cx="825500" cy="40386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9" name="Rectangle 6"/>
          <p:cNvSpPr>
            <a:spLocks noChangeArrowheads="1"/>
          </p:cNvSpPr>
          <p:nvPr/>
        </p:nvSpPr>
        <p:spPr bwMode="auto">
          <a:xfrm>
            <a:off x="5731329" y="3810000"/>
            <a:ext cx="825500" cy="1253359"/>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10" name="Line 7"/>
          <p:cNvSpPr>
            <a:spLocks noChangeShapeType="1"/>
          </p:cNvSpPr>
          <p:nvPr/>
        </p:nvSpPr>
        <p:spPr bwMode="auto">
          <a:xfrm>
            <a:off x="2971800" y="2765534"/>
            <a:ext cx="2667000" cy="1044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8"/>
          <p:cNvSpPr>
            <a:spLocks noChangeShapeType="1"/>
          </p:cNvSpPr>
          <p:nvPr/>
        </p:nvSpPr>
        <p:spPr bwMode="auto">
          <a:xfrm>
            <a:off x="2971800" y="3962400"/>
            <a:ext cx="2667000" cy="1044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Text Box 9"/>
          <p:cNvSpPr txBox="1">
            <a:spLocks noChangeArrowheads="1"/>
          </p:cNvSpPr>
          <p:nvPr/>
        </p:nvSpPr>
        <p:spPr bwMode="auto">
          <a:xfrm>
            <a:off x="1752600" y="4953000"/>
            <a:ext cx="23100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000" dirty="0">
                <a:latin typeface="+mn-lt"/>
              </a:rPr>
              <a:t>Mapped to object</a:t>
            </a:r>
          </a:p>
          <a:p>
            <a:pPr eaLnBrk="0" hangingPunct="0"/>
            <a:r>
              <a:rPr lang="en-US" sz="2000" dirty="0">
                <a:latin typeface="+mn-lt"/>
              </a:rPr>
              <a:t>other than memory</a:t>
            </a:r>
          </a:p>
        </p:txBody>
      </p:sp>
      <p:sp>
        <p:nvSpPr>
          <p:cNvPr id="13" name="Freeform 10"/>
          <p:cNvSpPr>
            <a:spLocks/>
          </p:cNvSpPr>
          <p:nvPr/>
        </p:nvSpPr>
        <p:spPr bwMode="auto">
          <a:xfrm>
            <a:off x="1140883" y="4267200"/>
            <a:ext cx="825500" cy="835572"/>
          </a:xfrm>
          <a:custGeom>
            <a:avLst/>
            <a:gdLst>
              <a:gd name="T0" fmla="*/ 432 w 624"/>
              <a:gd name="T1" fmla="*/ 576 h 576"/>
              <a:gd name="T2" fmla="*/ 0 w 624"/>
              <a:gd name="T3" fmla="*/ 576 h 576"/>
              <a:gd name="T4" fmla="*/ 624 w 624"/>
              <a:gd name="T5" fmla="*/ 0 h 576"/>
            </a:gdLst>
            <a:ahLst/>
            <a:cxnLst>
              <a:cxn ang="0">
                <a:pos x="T0" y="T1"/>
              </a:cxn>
              <a:cxn ang="0">
                <a:pos x="T2" y="T3"/>
              </a:cxn>
              <a:cxn ang="0">
                <a:pos x="T4" y="T5"/>
              </a:cxn>
            </a:cxnLst>
            <a:rect l="0" t="0" r="r" b="b"/>
            <a:pathLst>
              <a:path w="624" h="576">
                <a:moveTo>
                  <a:pt x="432" y="576"/>
                </a:moveTo>
                <a:lnTo>
                  <a:pt x="0" y="576"/>
                </a:lnTo>
                <a:lnTo>
                  <a:pt x="624" y="0"/>
                </a:ln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1"/>
          <p:cNvSpPr txBox="1">
            <a:spLocks noChangeArrowheads="1"/>
          </p:cNvSpPr>
          <p:nvPr/>
        </p:nvSpPr>
        <p:spPr bwMode="auto">
          <a:xfrm>
            <a:off x="1353609" y="2098675"/>
            <a:ext cx="24963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000" dirty="0">
                <a:latin typeface="+mn-lt"/>
              </a:rPr>
              <a:t>Process Address Space</a:t>
            </a:r>
          </a:p>
        </p:txBody>
      </p:sp>
      <p:sp>
        <p:nvSpPr>
          <p:cNvPr id="15" name="Text Box 12"/>
          <p:cNvSpPr txBox="1">
            <a:spLocks noChangeArrowheads="1"/>
          </p:cNvSpPr>
          <p:nvPr/>
        </p:nvSpPr>
        <p:spPr bwMode="auto">
          <a:xfrm>
            <a:off x="4950127" y="1898620"/>
            <a:ext cx="3180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000" dirty="0">
                <a:latin typeface="+mn-lt"/>
              </a:rPr>
              <a:t>Hardware Primary Memory</a:t>
            </a:r>
          </a:p>
        </p:txBody>
      </p:sp>
      <p:pic>
        <p:nvPicPr>
          <p:cNvPr id="3074" name="Picture 2" descr="http://www.igcseict.info/theory/1/comp/files/stacks_image_6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186934"/>
            <a:ext cx="238125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0381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animBg="1"/>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7</a:t>
            </a:fld>
            <a:endParaRPr lang="en-US" dirty="0"/>
          </a:p>
        </p:txBody>
      </p:sp>
      <p:grpSp>
        <p:nvGrpSpPr>
          <p:cNvPr id="44" name="Group 43"/>
          <p:cNvGrpSpPr/>
          <p:nvPr/>
        </p:nvGrpSpPr>
        <p:grpSpPr>
          <a:xfrm>
            <a:off x="304800" y="4676775"/>
            <a:ext cx="7848600" cy="1704975"/>
            <a:chOff x="304800" y="4676775"/>
            <a:chExt cx="7848600" cy="1704975"/>
          </a:xfrm>
        </p:grpSpPr>
        <p:sp>
          <p:nvSpPr>
            <p:cNvPr id="10" name="Text Box 8"/>
            <p:cNvSpPr txBox="1">
              <a:spLocks noChangeArrowheads="1"/>
            </p:cNvSpPr>
            <p:nvPr/>
          </p:nvSpPr>
          <p:spPr bwMode="auto">
            <a:xfrm>
              <a:off x="304800" y="5181600"/>
              <a:ext cx="7848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buFontTx/>
                <a:buChar char="•"/>
              </a:pPr>
              <a:r>
                <a:rPr lang="en-US" dirty="0"/>
                <a:t>Load time:</a:t>
              </a:r>
            </a:p>
            <a:p>
              <a:pPr lvl="1" eaLnBrk="0" hangingPunct="0">
                <a:buFontTx/>
                <a:buChar char="•"/>
              </a:pPr>
              <a:r>
                <a:rPr lang="en-US" dirty="0"/>
                <a:t>Allocate primary memory</a:t>
              </a:r>
            </a:p>
            <a:p>
              <a:pPr lvl="1" eaLnBrk="0" hangingPunct="0">
                <a:buFontTx/>
                <a:buChar char="•"/>
              </a:pPr>
              <a:r>
                <a:rPr lang="en-US" dirty="0"/>
                <a:t>Adjust addresses in address space</a:t>
              </a:r>
            </a:p>
            <a:p>
              <a:pPr lvl="1" eaLnBrk="0" hangingPunct="0">
                <a:buFontTx/>
                <a:buChar char="•"/>
              </a:pPr>
              <a:r>
                <a:rPr lang="en-US" dirty="0"/>
                <a:t>Copy address space from secondary to primary memory</a:t>
              </a:r>
            </a:p>
          </p:txBody>
        </p:sp>
        <p:sp>
          <p:nvSpPr>
            <p:cNvPr id="11" name="AutoShape 9"/>
            <p:cNvSpPr>
              <a:spLocks noChangeArrowheads="1"/>
            </p:cNvSpPr>
            <p:nvPr/>
          </p:nvSpPr>
          <p:spPr bwMode="auto">
            <a:xfrm>
              <a:off x="4953000" y="4676775"/>
              <a:ext cx="1219200" cy="762000"/>
            </a:xfrm>
            <a:prstGeom prst="roundRect">
              <a:avLst>
                <a:gd name="adj" fmla="val 16667"/>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eaLnBrk="0" hangingPunct="0"/>
              <a:r>
                <a:rPr lang="en-US" sz="2000" dirty="0"/>
                <a:t>Loader</a:t>
              </a:r>
              <a:endParaRPr lang="en-US" dirty="0"/>
            </a:p>
          </p:txBody>
        </p:sp>
      </p:grpSp>
      <p:grpSp>
        <p:nvGrpSpPr>
          <p:cNvPr id="45" name="Group 44"/>
          <p:cNvGrpSpPr/>
          <p:nvPr/>
        </p:nvGrpSpPr>
        <p:grpSpPr>
          <a:xfrm>
            <a:off x="6400800" y="3228975"/>
            <a:ext cx="2286000" cy="2971800"/>
            <a:chOff x="6400800" y="3228975"/>
            <a:chExt cx="2286000" cy="2971800"/>
          </a:xfrm>
        </p:grpSpPr>
        <p:sp>
          <p:nvSpPr>
            <p:cNvPr id="12" name="Line 10"/>
            <p:cNvSpPr>
              <a:spLocks noChangeShapeType="1"/>
            </p:cNvSpPr>
            <p:nvPr/>
          </p:nvSpPr>
          <p:spPr bwMode="auto">
            <a:xfrm>
              <a:off x="7467600" y="3914775"/>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11"/>
            <p:cNvSpPr>
              <a:spLocks noChangeShapeType="1"/>
            </p:cNvSpPr>
            <p:nvPr/>
          </p:nvSpPr>
          <p:spPr bwMode="auto">
            <a:xfrm>
              <a:off x="8686800" y="3838575"/>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Rectangle 12"/>
            <p:cNvSpPr>
              <a:spLocks noChangeArrowheads="1"/>
            </p:cNvSpPr>
            <p:nvPr/>
          </p:nvSpPr>
          <p:spPr bwMode="auto">
            <a:xfrm>
              <a:off x="7467600" y="4752975"/>
              <a:ext cx="1219200" cy="1219200"/>
            </a:xfrm>
            <a:prstGeom prst="rect">
              <a:avLst/>
            </a:prstGeom>
            <a:solidFill>
              <a:schemeClr val="hlink"/>
            </a:solidFill>
            <a:ln w="9525">
              <a:solidFill>
                <a:schemeClr val="tx2">
                  <a:lumMod val="20000"/>
                  <a:lumOff val="8000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2000" dirty="0">
                  <a:solidFill>
                    <a:schemeClr val="bg1"/>
                  </a:solidFill>
                </a:rPr>
                <a:t>Process</a:t>
              </a:r>
            </a:p>
            <a:p>
              <a:pPr algn="ctr" eaLnBrk="0" hangingPunct="0"/>
              <a:r>
                <a:rPr lang="en-US" sz="2000" dirty="0">
                  <a:solidFill>
                    <a:schemeClr val="bg1"/>
                  </a:solidFill>
                </a:rPr>
                <a:t>address</a:t>
              </a:r>
            </a:p>
            <a:p>
              <a:pPr algn="ctr" eaLnBrk="0" hangingPunct="0"/>
              <a:r>
                <a:rPr lang="en-US" sz="2000" dirty="0">
                  <a:solidFill>
                    <a:schemeClr val="bg1"/>
                  </a:solidFill>
                </a:rPr>
                <a:t>space</a:t>
              </a:r>
              <a:endParaRPr lang="en-US" dirty="0">
                <a:solidFill>
                  <a:schemeClr val="bg1"/>
                </a:solidFill>
              </a:endParaRPr>
            </a:p>
          </p:txBody>
        </p:sp>
        <p:sp>
          <p:nvSpPr>
            <p:cNvPr id="15" name="Text Box 13"/>
            <p:cNvSpPr txBox="1">
              <a:spLocks noChangeArrowheads="1"/>
            </p:cNvSpPr>
            <p:nvPr/>
          </p:nvSpPr>
          <p:spPr bwMode="auto">
            <a:xfrm>
              <a:off x="7620000" y="3228975"/>
              <a:ext cx="1028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t>Primary</a:t>
              </a:r>
            </a:p>
            <a:p>
              <a:pPr eaLnBrk="0" hangingPunct="0"/>
              <a:r>
                <a:rPr lang="en-US" sz="2000" dirty="0"/>
                <a:t>memory</a:t>
              </a:r>
              <a:endParaRPr lang="en-US" dirty="0"/>
            </a:p>
          </p:txBody>
        </p:sp>
        <p:sp>
          <p:nvSpPr>
            <p:cNvPr id="16" name="AutoShape 14"/>
            <p:cNvSpPr>
              <a:spLocks noChangeArrowheads="1"/>
            </p:cNvSpPr>
            <p:nvPr/>
          </p:nvSpPr>
          <p:spPr bwMode="auto">
            <a:xfrm>
              <a:off x="6400800" y="4905375"/>
              <a:ext cx="914400" cy="381000"/>
            </a:xfrm>
            <a:prstGeom prst="rightArrow">
              <a:avLst>
                <a:gd name="adj1" fmla="val 50000"/>
                <a:gd name="adj2" fmla="val 6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7" name="AutoShape 15"/>
          <p:cNvSpPr>
            <a:spLocks noChangeArrowheads="1"/>
          </p:cNvSpPr>
          <p:nvPr/>
        </p:nvSpPr>
        <p:spPr bwMode="auto">
          <a:xfrm>
            <a:off x="5410200" y="4219575"/>
            <a:ext cx="381000" cy="304800"/>
          </a:xfrm>
          <a:prstGeom prst="down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0" name="Group 39"/>
          <p:cNvGrpSpPr/>
          <p:nvPr/>
        </p:nvGrpSpPr>
        <p:grpSpPr>
          <a:xfrm>
            <a:off x="304800" y="1323975"/>
            <a:ext cx="5105400" cy="3552825"/>
            <a:chOff x="304800" y="1323975"/>
            <a:chExt cx="5105400" cy="3552825"/>
          </a:xfrm>
        </p:grpSpPr>
        <p:sp>
          <p:nvSpPr>
            <p:cNvPr id="8" name="Text Box 6"/>
            <p:cNvSpPr txBox="1">
              <a:spLocks noChangeArrowheads="1"/>
            </p:cNvSpPr>
            <p:nvPr/>
          </p:nvSpPr>
          <p:spPr bwMode="auto">
            <a:xfrm>
              <a:off x="304800" y="4419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buFontTx/>
                <a:buChar char="•"/>
              </a:pPr>
              <a:r>
                <a:rPr lang="en-US" dirty="0"/>
                <a:t>Compile time: Translate elements</a:t>
              </a:r>
            </a:p>
          </p:txBody>
        </p:sp>
        <p:grpSp>
          <p:nvGrpSpPr>
            <p:cNvPr id="3" name="Group 2"/>
            <p:cNvGrpSpPr/>
            <p:nvPr/>
          </p:nvGrpSpPr>
          <p:grpSpPr>
            <a:xfrm>
              <a:off x="838200" y="1323975"/>
              <a:ext cx="1066800" cy="2819400"/>
              <a:chOff x="838200" y="1323975"/>
              <a:chExt cx="1066800" cy="2819400"/>
            </a:xfrm>
          </p:grpSpPr>
          <p:sp>
            <p:nvSpPr>
              <p:cNvPr id="4" name="Rectangle 3"/>
              <p:cNvSpPr>
                <a:spLocks noChangeArrowheads="1"/>
              </p:cNvSpPr>
              <p:nvPr/>
            </p:nvSpPr>
            <p:spPr bwMode="auto">
              <a:xfrm>
                <a:off x="914400" y="13239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6" name="Rectangle 4"/>
              <p:cNvSpPr>
                <a:spLocks noChangeArrowheads="1"/>
              </p:cNvSpPr>
              <p:nvPr/>
            </p:nvSpPr>
            <p:spPr bwMode="auto">
              <a:xfrm>
                <a:off x="1066800" y="14763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7" name="Rectangle 5"/>
              <p:cNvSpPr>
                <a:spLocks noChangeArrowheads="1"/>
              </p:cNvSpPr>
              <p:nvPr/>
            </p:nvSpPr>
            <p:spPr bwMode="auto">
              <a:xfrm>
                <a:off x="1219200" y="16287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sz="1800" dirty="0"/>
                  <a:t>Source</a:t>
                </a:r>
              </a:p>
              <a:p>
                <a:pPr algn="ctr" eaLnBrk="0" hangingPunct="0"/>
                <a:r>
                  <a:rPr lang="en-US" sz="1800" dirty="0"/>
                  <a:t>code</a:t>
                </a:r>
                <a:endParaRPr lang="en-US" dirty="0"/>
              </a:p>
            </p:txBody>
          </p:sp>
          <p:sp>
            <p:nvSpPr>
              <p:cNvPr id="18" name="AutoShape 16"/>
              <p:cNvSpPr>
                <a:spLocks noChangeArrowheads="1"/>
              </p:cNvSpPr>
              <p:nvPr/>
            </p:nvSpPr>
            <p:spPr bwMode="auto">
              <a:xfrm>
                <a:off x="1219200" y="2619375"/>
                <a:ext cx="457200" cy="304800"/>
              </a:xfrm>
              <a:prstGeom prst="down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b="1" dirty="0"/>
                  <a:t>C</a:t>
                </a:r>
              </a:p>
            </p:txBody>
          </p:sp>
          <p:sp>
            <p:nvSpPr>
              <p:cNvPr id="19" name="Rectangle 17"/>
              <p:cNvSpPr>
                <a:spLocks noChangeArrowheads="1"/>
              </p:cNvSpPr>
              <p:nvPr/>
            </p:nvSpPr>
            <p:spPr bwMode="auto">
              <a:xfrm>
                <a:off x="838200" y="30003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0" name="Rectangle 18"/>
              <p:cNvSpPr>
                <a:spLocks noChangeArrowheads="1"/>
              </p:cNvSpPr>
              <p:nvPr/>
            </p:nvSpPr>
            <p:spPr bwMode="auto">
              <a:xfrm>
                <a:off x="990600" y="31527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1" name="Rectangle 19"/>
              <p:cNvSpPr>
                <a:spLocks noChangeArrowheads="1"/>
              </p:cNvSpPr>
              <p:nvPr/>
            </p:nvSpPr>
            <p:spPr bwMode="auto">
              <a:xfrm>
                <a:off x="1143000" y="33051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sz="1800" dirty="0" err="1"/>
                  <a:t>Reloc</a:t>
                </a:r>
                <a:endParaRPr lang="en-US" sz="1800" dirty="0"/>
              </a:p>
              <a:p>
                <a:pPr algn="ctr" eaLnBrk="0" hangingPunct="0"/>
                <a:r>
                  <a:rPr lang="en-US" sz="1800" dirty="0"/>
                  <a:t>Object</a:t>
                </a:r>
              </a:p>
              <a:p>
                <a:pPr algn="ctr" eaLnBrk="0" hangingPunct="0"/>
                <a:r>
                  <a:rPr lang="en-US" sz="1800" dirty="0"/>
                  <a:t>code</a:t>
                </a:r>
                <a:endParaRPr lang="en-US" dirty="0"/>
              </a:p>
            </p:txBody>
          </p:sp>
        </p:grpSp>
      </p:grpSp>
      <p:sp>
        <p:nvSpPr>
          <p:cNvPr id="23" name="AutoShape 21"/>
          <p:cNvSpPr>
            <a:spLocks noChangeArrowheads="1"/>
          </p:cNvSpPr>
          <p:nvPr/>
        </p:nvSpPr>
        <p:spPr bwMode="auto">
          <a:xfrm>
            <a:off x="2438400" y="3228975"/>
            <a:ext cx="838200" cy="762000"/>
          </a:xfrm>
          <a:prstGeom prst="roundRect">
            <a:avLst>
              <a:gd name="adj" fmla="val 16667"/>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eaLnBrk="0" hangingPunct="0"/>
            <a:r>
              <a:rPr lang="en-US" sz="2000" dirty="0"/>
              <a:t>Link</a:t>
            </a:r>
          </a:p>
          <a:p>
            <a:pPr algn="ctr" eaLnBrk="0" hangingPunct="0"/>
            <a:r>
              <a:rPr lang="en-US" sz="2000" dirty="0"/>
              <a:t>Edit</a:t>
            </a:r>
            <a:endParaRPr lang="en-US" dirty="0"/>
          </a:p>
        </p:txBody>
      </p:sp>
      <p:grpSp>
        <p:nvGrpSpPr>
          <p:cNvPr id="41" name="Group 40"/>
          <p:cNvGrpSpPr/>
          <p:nvPr/>
        </p:nvGrpSpPr>
        <p:grpSpPr>
          <a:xfrm>
            <a:off x="2133600" y="1323975"/>
            <a:ext cx="2209800" cy="1143000"/>
            <a:chOff x="2133600" y="1323975"/>
            <a:chExt cx="2209800" cy="1143000"/>
          </a:xfrm>
        </p:grpSpPr>
        <p:sp>
          <p:nvSpPr>
            <p:cNvPr id="24" name="Rectangle 22"/>
            <p:cNvSpPr>
              <a:spLocks noChangeArrowheads="1"/>
            </p:cNvSpPr>
            <p:nvPr/>
          </p:nvSpPr>
          <p:spPr bwMode="auto">
            <a:xfrm>
              <a:off x="2133600" y="13239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5" name="Rectangle 23"/>
            <p:cNvSpPr>
              <a:spLocks noChangeArrowheads="1"/>
            </p:cNvSpPr>
            <p:nvPr/>
          </p:nvSpPr>
          <p:spPr bwMode="auto">
            <a:xfrm>
              <a:off x="2286000" y="14763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6" name="Rectangle 24"/>
            <p:cNvSpPr>
              <a:spLocks noChangeArrowheads="1"/>
            </p:cNvSpPr>
            <p:nvPr/>
          </p:nvSpPr>
          <p:spPr bwMode="auto">
            <a:xfrm>
              <a:off x="2438400" y="16287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sz="1800" dirty="0"/>
                <a:t>Library</a:t>
              </a:r>
            </a:p>
            <a:p>
              <a:pPr algn="ctr" eaLnBrk="0" hangingPunct="0"/>
              <a:r>
                <a:rPr lang="en-US" sz="1800" dirty="0"/>
                <a:t>code</a:t>
              </a:r>
              <a:endParaRPr lang="en-US" dirty="0"/>
            </a:p>
          </p:txBody>
        </p:sp>
        <p:sp>
          <p:nvSpPr>
            <p:cNvPr id="28" name="Rectangle 26"/>
            <p:cNvSpPr>
              <a:spLocks noChangeArrowheads="1"/>
            </p:cNvSpPr>
            <p:nvPr/>
          </p:nvSpPr>
          <p:spPr bwMode="auto">
            <a:xfrm>
              <a:off x="3352800" y="13239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9" name="Rectangle 27"/>
            <p:cNvSpPr>
              <a:spLocks noChangeArrowheads="1"/>
            </p:cNvSpPr>
            <p:nvPr/>
          </p:nvSpPr>
          <p:spPr bwMode="auto">
            <a:xfrm>
              <a:off x="3505200" y="14763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30" name="Rectangle 28"/>
            <p:cNvSpPr>
              <a:spLocks noChangeArrowheads="1"/>
            </p:cNvSpPr>
            <p:nvPr/>
          </p:nvSpPr>
          <p:spPr bwMode="auto">
            <a:xfrm>
              <a:off x="3657600" y="16287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sz="1800"/>
                <a:t>Other</a:t>
              </a:r>
            </a:p>
            <a:p>
              <a:pPr algn="ctr" eaLnBrk="0" hangingPunct="0"/>
              <a:r>
                <a:rPr lang="en-US" sz="1800"/>
                <a:t>objects</a:t>
              </a:r>
              <a:endParaRPr lang="en-US"/>
            </a:p>
          </p:txBody>
        </p:sp>
      </p:grpSp>
      <p:grpSp>
        <p:nvGrpSpPr>
          <p:cNvPr id="43" name="Group 42"/>
          <p:cNvGrpSpPr/>
          <p:nvPr/>
        </p:nvGrpSpPr>
        <p:grpSpPr>
          <a:xfrm>
            <a:off x="3581400" y="2466975"/>
            <a:ext cx="3389313" cy="1600200"/>
            <a:chOff x="3581400" y="2466975"/>
            <a:chExt cx="3389313" cy="1600200"/>
          </a:xfrm>
        </p:grpSpPr>
        <p:sp>
          <p:nvSpPr>
            <p:cNvPr id="32" name="AutoShape 30"/>
            <p:cNvSpPr>
              <a:spLocks noChangeArrowheads="1"/>
            </p:cNvSpPr>
            <p:nvPr/>
          </p:nvSpPr>
          <p:spPr bwMode="auto">
            <a:xfrm>
              <a:off x="4953000" y="3228975"/>
              <a:ext cx="1295400" cy="838200"/>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33" name="AutoShape 31"/>
            <p:cNvSpPr>
              <a:spLocks noChangeArrowheads="1"/>
            </p:cNvSpPr>
            <p:nvPr/>
          </p:nvSpPr>
          <p:spPr bwMode="auto">
            <a:xfrm>
              <a:off x="3581400" y="3457575"/>
              <a:ext cx="1143000" cy="381000"/>
            </a:xfrm>
            <a:prstGeom prst="rightArrow">
              <a:avLst>
                <a:gd name="adj1" fmla="val 50000"/>
                <a:gd name="adj2" fmla="val 7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Text Box 32"/>
            <p:cNvSpPr txBox="1">
              <a:spLocks noChangeArrowheads="1"/>
            </p:cNvSpPr>
            <p:nvPr/>
          </p:nvSpPr>
          <p:spPr bwMode="auto">
            <a:xfrm>
              <a:off x="5715000" y="2466975"/>
              <a:ext cx="1255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t>Secondary</a:t>
              </a:r>
            </a:p>
            <a:p>
              <a:pPr eaLnBrk="0" hangingPunct="0"/>
              <a:r>
                <a:rPr lang="en-US" sz="2000" dirty="0"/>
                <a:t>  memory</a:t>
              </a:r>
              <a:endParaRPr lang="en-US" dirty="0"/>
            </a:p>
          </p:txBody>
        </p:sp>
        <p:sp>
          <p:nvSpPr>
            <p:cNvPr id="35" name="Rectangle 33"/>
            <p:cNvSpPr>
              <a:spLocks noChangeArrowheads="1"/>
            </p:cNvSpPr>
            <p:nvPr/>
          </p:nvSpPr>
          <p:spPr bwMode="auto">
            <a:xfrm>
              <a:off x="5334000" y="3533775"/>
              <a:ext cx="4572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2" name="Group 41"/>
          <p:cNvGrpSpPr/>
          <p:nvPr/>
        </p:nvGrpSpPr>
        <p:grpSpPr>
          <a:xfrm>
            <a:off x="1981200" y="2619375"/>
            <a:ext cx="1676400" cy="990600"/>
            <a:chOff x="1981200" y="2619375"/>
            <a:chExt cx="1676400" cy="990600"/>
          </a:xfrm>
        </p:grpSpPr>
        <p:sp>
          <p:nvSpPr>
            <p:cNvPr id="27" name="AutoShape 25"/>
            <p:cNvSpPr>
              <a:spLocks noChangeArrowheads="1"/>
            </p:cNvSpPr>
            <p:nvPr/>
          </p:nvSpPr>
          <p:spPr bwMode="auto">
            <a:xfrm rot="8239224">
              <a:off x="3352800" y="2619375"/>
              <a:ext cx="304800" cy="381000"/>
            </a:xfrm>
            <a:prstGeom prst="right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AutoShape 29"/>
            <p:cNvSpPr>
              <a:spLocks noChangeArrowheads="1"/>
            </p:cNvSpPr>
            <p:nvPr/>
          </p:nvSpPr>
          <p:spPr bwMode="auto">
            <a:xfrm>
              <a:off x="2514600" y="2695575"/>
              <a:ext cx="381000" cy="228600"/>
            </a:xfrm>
            <a:prstGeom prst="down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AutoShape 34"/>
            <p:cNvSpPr>
              <a:spLocks noChangeArrowheads="1"/>
            </p:cNvSpPr>
            <p:nvPr/>
          </p:nvSpPr>
          <p:spPr bwMode="auto">
            <a:xfrm>
              <a:off x="1981200" y="3228975"/>
              <a:ext cx="304800" cy="381000"/>
            </a:xfrm>
            <a:prstGeom prst="right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 name="Text Box 35"/>
          <p:cNvSpPr txBox="1">
            <a:spLocks noChangeArrowheads="1"/>
          </p:cNvSpPr>
          <p:nvPr/>
        </p:nvSpPr>
        <p:spPr bwMode="auto">
          <a:xfrm>
            <a:off x="304800" y="4800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buFontTx/>
              <a:buChar char="•"/>
            </a:pPr>
            <a:r>
              <a:rPr lang="en-US" dirty="0"/>
              <a:t>Link time: Combine elements</a:t>
            </a:r>
          </a:p>
        </p:txBody>
      </p:sp>
      <p:sp>
        <p:nvSpPr>
          <p:cNvPr id="39" name="Rectangle 2"/>
          <p:cNvSpPr txBox="1">
            <a:spLocks noChangeArrowheads="1"/>
          </p:cNvSpPr>
          <p:nvPr/>
        </p:nvSpPr>
        <p:spPr bwMode="auto">
          <a:xfrm>
            <a:off x="762000" y="5334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Times New Roman" charset="0"/>
                <a:ea typeface="ＭＳ Ｐゴシック" charset="0"/>
              </a:defRPr>
            </a:lvl2pPr>
            <a:lvl3pPr algn="ctr" rtl="0" fontAlgn="base">
              <a:spcBef>
                <a:spcPct val="0"/>
              </a:spcBef>
              <a:spcAft>
                <a:spcPct val="0"/>
              </a:spcAft>
              <a:defRPr sz="4400">
                <a:solidFill>
                  <a:schemeClr val="accent2"/>
                </a:solidFill>
                <a:latin typeface="Times New Roman" charset="0"/>
                <a:ea typeface="ＭＳ Ｐゴシック" charset="0"/>
              </a:defRPr>
            </a:lvl3pPr>
            <a:lvl4pPr algn="ctr" rtl="0" fontAlgn="base">
              <a:spcBef>
                <a:spcPct val="0"/>
              </a:spcBef>
              <a:spcAft>
                <a:spcPct val="0"/>
              </a:spcAft>
              <a:defRPr sz="4400">
                <a:solidFill>
                  <a:schemeClr val="accent2"/>
                </a:solidFill>
                <a:latin typeface="Times New Roman" charset="0"/>
                <a:ea typeface="ＭＳ Ｐゴシック" charset="0"/>
              </a:defRPr>
            </a:lvl4pPr>
            <a:lvl5pPr algn="ctr" rtl="0" fontAlgn="base">
              <a:spcBef>
                <a:spcPct val="0"/>
              </a:spcBef>
              <a:spcAft>
                <a:spcPct val="0"/>
              </a:spcAft>
              <a:defRPr sz="4400">
                <a:solidFill>
                  <a:schemeClr val="accent2"/>
                </a:solidFill>
                <a:latin typeface="Times New Roman" charset="0"/>
                <a:ea typeface="ＭＳ Ｐゴシック" charset="0"/>
              </a:defRPr>
            </a:lvl5pPr>
            <a:lvl6pPr marL="457200" algn="ctr" rtl="0" fontAlgn="base">
              <a:spcBef>
                <a:spcPct val="0"/>
              </a:spcBef>
              <a:spcAft>
                <a:spcPct val="0"/>
              </a:spcAft>
              <a:defRPr sz="4400">
                <a:solidFill>
                  <a:schemeClr val="accent2"/>
                </a:solidFill>
                <a:latin typeface="Times New Roman" charset="0"/>
                <a:ea typeface="ＭＳ Ｐゴシック" charset="0"/>
              </a:defRPr>
            </a:lvl6pPr>
            <a:lvl7pPr marL="914400" algn="ctr" rtl="0" fontAlgn="base">
              <a:spcBef>
                <a:spcPct val="0"/>
              </a:spcBef>
              <a:spcAft>
                <a:spcPct val="0"/>
              </a:spcAft>
              <a:defRPr sz="4400">
                <a:solidFill>
                  <a:schemeClr val="accent2"/>
                </a:solidFill>
                <a:latin typeface="Times New Roman" charset="0"/>
                <a:ea typeface="ＭＳ Ｐゴシック" charset="0"/>
              </a:defRPr>
            </a:lvl7pPr>
            <a:lvl8pPr marL="1371600" algn="ctr" rtl="0" fontAlgn="base">
              <a:spcBef>
                <a:spcPct val="0"/>
              </a:spcBef>
              <a:spcAft>
                <a:spcPct val="0"/>
              </a:spcAft>
              <a:defRPr sz="4400">
                <a:solidFill>
                  <a:schemeClr val="accent2"/>
                </a:solidFill>
                <a:latin typeface="Times New Roman" charset="0"/>
                <a:ea typeface="ＭＳ Ｐゴシック" charset="0"/>
              </a:defRPr>
            </a:lvl8pPr>
            <a:lvl9pPr marL="1828800" algn="ctr" rtl="0" fontAlgn="base">
              <a:spcBef>
                <a:spcPct val="0"/>
              </a:spcBef>
              <a:spcAft>
                <a:spcPct val="0"/>
              </a:spcAft>
              <a:defRPr sz="4400">
                <a:solidFill>
                  <a:schemeClr val="accent2"/>
                </a:solidFill>
                <a:latin typeface="Times New Roman"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0000FF"/>
                </a:solidFill>
                <a:ea typeface="ＭＳ Ｐゴシック" charset="0"/>
                <a:cs typeface="ＭＳ Ｐゴシック" charset="0"/>
              </a:rPr>
              <a:t>Creating an Executable Program</a:t>
            </a:r>
          </a:p>
        </p:txBody>
      </p:sp>
    </p:spTree>
    <p:extLst>
      <p:ext uri="{BB962C8B-B14F-4D97-AF65-F5344CB8AC3E}">
        <p14:creationId xmlns:p14="http://schemas.microsoft.com/office/powerpoint/2010/main" val="1584495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left)">
                                      <p:cBhvr>
                                        <p:cTn id="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dirty="0">
                <a:latin typeface="+mj-lt"/>
              </a:rPr>
              <a:t>A Sample Code Segment</a:t>
            </a:r>
          </a:p>
        </p:txBody>
      </p:sp>
      <p:sp>
        <p:nvSpPr>
          <p:cNvPr id="808963" name="Text Box 3"/>
          <p:cNvSpPr txBox="1">
            <a:spLocks noChangeArrowheads="1"/>
          </p:cNvSpPr>
          <p:nvPr/>
        </p:nvSpPr>
        <p:spPr bwMode="auto">
          <a:xfrm>
            <a:off x="1600200" y="1752600"/>
            <a:ext cx="557163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dirty="0">
                <a:latin typeface="Courier New" charset="0"/>
                <a:cs typeface="Courier New" charset="0"/>
              </a:rPr>
              <a:t>...</a:t>
            </a:r>
          </a:p>
          <a:p>
            <a:r>
              <a:rPr lang="en-US" sz="2800" dirty="0">
                <a:latin typeface="Courier New" charset="0"/>
                <a:cs typeface="Courier New" charset="0"/>
              </a:rPr>
              <a:t>static </a:t>
            </a:r>
            <a:r>
              <a:rPr lang="en-US" sz="2800" dirty="0" err="1">
                <a:latin typeface="Courier New" charset="0"/>
                <a:cs typeface="Courier New" charset="0"/>
              </a:rPr>
              <a:t>int</a:t>
            </a:r>
            <a:r>
              <a:rPr lang="en-US" sz="2800" dirty="0">
                <a:latin typeface="Courier New" charset="0"/>
                <a:cs typeface="Courier New" charset="0"/>
              </a:rPr>
              <a:t> </a:t>
            </a:r>
            <a:r>
              <a:rPr lang="en-US" sz="2800" dirty="0" err="1">
                <a:latin typeface="Courier New" charset="0"/>
                <a:cs typeface="Courier New" charset="0"/>
              </a:rPr>
              <a:t>gVar</a:t>
            </a:r>
            <a:r>
              <a:rPr lang="en-US" sz="2800" dirty="0">
                <a:latin typeface="Courier New" charset="0"/>
                <a:cs typeface="Courier New" charset="0"/>
              </a:rPr>
              <a:t>;</a:t>
            </a:r>
          </a:p>
          <a:p>
            <a:r>
              <a:rPr lang="en-US" sz="2800" dirty="0">
                <a:latin typeface="Courier New" charset="0"/>
                <a:cs typeface="Courier New" charset="0"/>
              </a:rPr>
              <a:t>...</a:t>
            </a:r>
          </a:p>
          <a:p>
            <a:r>
              <a:rPr lang="en-US" sz="2800" dirty="0" err="1">
                <a:latin typeface="Courier New" charset="0"/>
                <a:cs typeface="Courier New" charset="0"/>
              </a:rPr>
              <a:t>int</a:t>
            </a:r>
            <a:r>
              <a:rPr lang="en-US" sz="2800" dirty="0">
                <a:latin typeface="Courier New" charset="0"/>
                <a:cs typeface="Courier New" charset="0"/>
              </a:rPr>
              <a:t> </a:t>
            </a:r>
            <a:r>
              <a:rPr lang="en-US" sz="2800" dirty="0" err="1">
                <a:latin typeface="Courier New" charset="0"/>
                <a:cs typeface="Courier New" charset="0"/>
              </a:rPr>
              <a:t>proc_a</a:t>
            </a:r>
            <a:r>
              <a:rPr lang="en-US" sz="2800" dirty="0">
                <a:latin typeface="Courier New" charset="0"/>
                <a:cs typeface="Courier New" charset="0"/>
              </a:rPr>
              <a:t>(</a:t>
            </a:r>
            <a:r>
              <a:rPr lang="en-US" sz="2800" dirty="0" err="1">
                <a:latin typeface="Courier New" charset="0"/>
                <a:cs typeface="Courier New" charset="0"/>
              </a:rPr>
              <a:t>int</a:t>
            </a:r>
            <a:r>
              <a:rPr lang="en-US" sz="2800" dirty="0">
                <a:latin typeface="Courier New" charset="0"/>
                <a:cs typeface="Courier New" charset="0"/>
              </a:rPr>
              <a:t> </a:t>
            </a:r>
            <a:r>
              <a:rPr lang="en-US" sz="2800" dirty="0" err="1">
                <a:latin typeface="Courier New" charset="0"/>
                <a:cs typeface="Courier New" charset="0"/>
              </a:rPr>
              <a:t>arg</a:t>
            </a:r>
            <a:r>
              <a:rPr lang="en-US" sz="2800" dirty="0">
                <a:latin typeface="Courier New" charset="0"/>
                <a:cs typeface="Courier New" charset="0"/>
              </a:rPr>
              <a:t>){</a:t>
            </a:r>
          </a:p>
          <a:p>
            <a:r>
              <a:rPr lang="en-US" sz="2800" dirty="0">
                <a:latin typeface="Courier New" charset="0"/>
                <a:cs typeface="Courier New" charset="0"/>
              </a:rPr>
              <a:t>        ...</a:t>
            </a:r>
          </a:p>
          <a:p>
            <a:r>
              <a:rPr lang="en-US" sz="2800" dirty="0">
                <a:latin typeface="Courier New" charset="0"/>
                <a:cs typeface="Courier New" charset="0"/>
              </a:rPr>
              <a:t>        </a:t>
            </a:r>
            <a:r>
              <a:rPr lang="en-US" sz="2800" dirty="0" err="1">
                <a:latin typeface="Courier New" charset="0"/>
                <a:cs typeface="Courier New" charset="0"/>
              </a:rPr>
              <a:t>gVar</a:t>
            </a:r>
            <a:r>
              <a:rPr lang="en-US" sz="2800" dirty="0">
                <a:latin typeface="Courier New" charset="0"/>
                <a:cs typeface="Courier New" charset="0"/>
              </a:rPr>
              <a:t> = 7;</a:t>
            </a:r>
          </a:p>
          <a:p>
            <a:r>
              <a:rPr lang="en-US" sz="2800" dirty="0">
                <a:latin typeface="Courier New" charset="0"/>
                <a:cs typeface="Courier New" charset="0"/>
              </a:rPr>
              <a:t>        </a:t>
            </a:r>
            <a:r>
              <a:rPr lang="en-US" sz="2800" dirty="0" err="1">
                <a:latin typeface="Courier New" charset="0"/>
                <a:cs typeface="Courier New" charset="0"/>
              </a:rPr>
              <a:t>put_record</a:t>
            </a:r>
            <a:r>
              <a:rPr lang="en-US" sz="2800" dirty="0">
                <a:latin typeface="Courier New" charset="0"/>
                <a:cs typeface="Courier New" charset="0"/>
              </a:rPr>
              <a:t>(</a:t>
            </a:r>
            <a:r>
              <a:rPr lang="en-US" sz="2800" dirty="0" err="1">
                <a:latin typeface="Courier New" charset="0"/>
                <a:cs typeface="Courier New" charset="0"/>
              </a:rPr>
              <a:t>gVar</a:t>
            </a:r>
            <a:r>
              <a:rPr lang="en-US" sz="2800" dirty="0">
                <a:latin typeface="Courier New" charset="0"/>
                <a:cs typeface="Courier New" charset="0"/>
              </a:rPr>
              <a:t>);</a:t>
            </a:r>
          </a:p>
          <a:p>
            <a:r>
              <a:rPr lang="en-US" sz="2800" dirty="0">
                <a:latin typeface="Courier New" charset="0"/>
                <a:cs typeface="Courier New" charset="0"/>
              </a:rPr>
              <a:t>        ...</a:t>
            </a:r>
          </a:p>
          <a:p>
            <a:r>
              <a:rPr lang="en-US" sz="2800" dirty="0">
                <a:latin typeface="Courier New" charset="0"/>
                <a:cs typeface="Courier New" charset="0"/>
              </a:rPr>
              <a:t>}</a:t>
            </a:r>
          </a:p>
          <a:p>
            <a:endParaRPr lang="en-US" dirty="0"/>
          </a:p>
        </p:txBody>
      </p:sp>
    </p:spTree>
    <p:extLst>
      <p:ext uri="{BB962C8B-B14F-4D97-AF65-F5344CB8AC3E}">
        <p14:creationId xmlns:p14="http://schemas.microsoft.com/office/powerpoint/2010/main" val="7007668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685800" y="381000"/>
            <a:ext cx="7696200" cy="685800"/>
          </a:xfrm>
        </p:spPr>
        <p:txBody>
          <a:bodyPr/>
          <a:lstStyle/>
          <a:p>
            <a:r>
              <a:rPr lang="en-US" dirty="0">
                <a:latin typeface="+mj-lt"/>
              </a:rPr>
              <a:t>The Relocatable Object </a:t>
            </a:r>
            <a:r>
              <a:rPr lang="en-US" dirty="0" smtClean="0">
                <a:latin typeface="+mj-lt"/>
              </a:rPr>
              <a:t>Module</a:t>
            </a:r>
            <a:endParaRPr lang="en-US" dirty="0">
              <a:latin typeface="+mj-lt"/>
            </a:endParaRPr>
          </a:p>
        </p:txBody>
      </p:sp>
      <p:sp>
        <p:nvSpPr>
          <p:cNvPr id="809987" name="Text Box 3"/>
          <p:cNvSpPr txBox="1">
            <a:spLocks noChangeArrowheads="1"/>
          </p:cNvSpPr>
          <p:nvPr/>
        </p:nvSpPr>
        <p:spPr bwMode="auto">
          <a:xfrm>
            <a:off x="512763" y="1219200"/>
            <a:ext cx="4821238"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a:solidFill>
                  <a:srgbClr val="FF0000"/>
                </a:solidFill>
                <a:latin typeface="Times" charset="0"/>
                <a:cs typeface="Courier New" charset="0"/>
              </a:rPr>
              <a:t>Code Segment</a:t>
            </a:r>
            <a:endParaRPr lang="en-US" sz="1400" dirty="0">
              <a:solidFill>
                <a:srgbClr val="FF0000"/>
              </a:solidFill>
              <a:latin typeface="Courier New" charset="0"/>
              <a:cs typeface="Courier New" charset="0"/>
            </a:endParaRPr>
          </a:p>
          <a:p>
            <a:r>
              <a:rPr lang="en-US" sz="1400" b="1" dirty="0">
                <a:latin typeface="Times" charset="0"/>
                <a:cs typeface="Courier New" charset="0"/>
              </a:rPr>
              <a:t>Relative</a:t>
            </a:r>
            <a:br>
              <a:rPr lang="en-US" sz="1400" b="1" dirty="0">
                <a:latin typeface="Times" charset="0"/>
                <a:cs typeface="Courier New" charset="0"/>
              </a:rPr>
            </a:br>
            <a:r>
              <a:rPr lang="en-US" sz="1400" b="1" dirty="0">
                <a:latin typeface="Times" charset="0"/>
                <a:cs typeface="Courier New" charset="0"/>
              </a:rPr>
              <a:t>Address	Generated Code</a:t>
            </a:r>
            <a:endParaRPr lang="en-US" sz="1400" dirty="0">
              <a:latin typeface="Courier New" charset="0"/>
              <a:cs typeface="Courier New" charset="0"/>
            </a:endParaRPr>
          </a:p>
          <a:p>
            <a:r>
              <a:rPr lang="en-US" sz="1400" dirty="0">
                <a:latin typeface="Courier New" charset="0"/>
                <a:cs typeface="Courier New" charset="0"/>
              </a:rPr>
              <a:t>0000	 ...</a:t>
            </a:r>
          </a:p>
          <a:p>
            <a:r>
              <a:rPr lang="en-US" sz="1400" dirty="0">
                <a:latin typeface="Courier New" charset="0"/>
                <a:cs typeface="Courier New" charset="0"/>
              </a:rPr>
              <a:t>...</a:t>
            </a:r>
          </a:p>
          <a:p>
            <a:r>
              <a:rPr lang="en-US" sz="1400" dirty="0">
                <a:solidFill>
                  <a:srgbClr val="FF0000"/>
                </a:solidFill>
                <a:latin typeface="Courier New" charset="0"/>
                <a:cs typeface="Courier New" charset="0"/>
              </a:rPr>
              <a:t>0008	entry	</a:t>
            </a:r>
            <a:r>
              <a:rPr lang="en-US" sz="1400" dirty="0" err="1">
                <a:solidFill>
                  <a:srgbClr val="FF0000"/>
                </a:solidFill>
                <a:latin typeface="Courier New" charset="0"/>
                <a:cs typeface="Courier New" charset="0"/>
              </a:rPr>
              <a:t>proc_a</a:t>
            </a:r>
            <a:endParaRPr lang="en-US" sz="1400" dirty="0">
              <a:solidFill>
                <a:srgbClr val="FF0000"/>
              </a:solidFill>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0220	load	=7, R1</a:t>
            </a:r>
          </a:p>
          <a:p>
            <a:r>
              <a:rPr lang="en-US" sz="1400" dirty="0">
                <a:latin typeface="Courier New" charset="0"/>
                <a:cs typeface="Courier New" charset="0"/>
              </a:rPr>
              <a:t>0224	store	R1, 0036</a:t>
            </a:r>
          </a:p>
          <a:p>
            <a:r>
              <a:rPr lang="en-US" sz="1400" dirty="0">
                <a:latin typeface="Courier New" charset="0"/>
                <a:cs typeface="Courier New" charset="0"/>
              </a:rPr>
              <a:t>0228	push	0036</a:t>
            </a:r>
          </a:p>
          <a:p>
            <a:r>
              <a:rPr lang="en-US" sz="1400" dirty="0">
                <a:latin typeface="Courier New" charset="0"/>
                <a:cs typeface="Courier New" charset="0"/>
              </a:rPr>
              <a:t>0232	call	</a:t>
            </a:r>
            <a:r>
              <a:rPr lang="ja-JP" altLang="en-US" sz="1400" dirty="0">
                <a:latin typeface="Arial"/>
                <a:cs typeface="Courier New" charset="0"/>
              </a:rPr>
              <a:t>‘</a:t>
            </a:r>
            <a:r>
              <a:rPr lang="en-US" sz="1400" dirty="0" err="1">
                <a:latin typeface="Courier New" charset="0"/>
                <a:cs typeface="Courier New" charset="0"/>
              </a:rPr>
              <a:t>put_record</a:t>
            </a:r>
            <a:r>
              <a:rPr lang="ja-JP" altLang="en-US" sz="1400" dirty="0">
                <a:latin typeface="Arial"/>
                <a:cs typeface="Courier New" charset="0"/>
              </a:rPr>
              <a:t>’</a:t>
            </a:r>
            <a:endParaRPr lang="en-US" sz="1400" dirty="0">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0400	External reference table</a:t>
            </a:r>
          </a:p>
          <a:p>
            <a:r>
              <a:rPr lang="en-US" sz="1400" dirty="0">
                <a:latin typeface="Courier New" charset="0"/>
                <a:cs typeface="Courier New" charset="0"/>
              </a:rPr>
              <a:t>...</a:t>
            </a:r>
          </a:p>
          <a:p>
            <a:r>
              <a:rPr lang="en-US" sz="1400" dirty="0">
                <a:latin typeface="Courier New" charset="0"/>
                <a:cs typeface="Courier New" charset="0"/>
              </a:rPr>
              <a:t>0404	</a:t>
            </a:r>
            <a:r>
              <a:rPr lang="ja-JP" altLang="en-US" sz="1400" dirty="0">
                <a:latin typeface="Arial"/>
                <a:cs typeface="Courier New" charset="0"/>
              </a:rPr>
              <a:t>‘</a:t>
            </a:r>
            <a:r>
              <a:rPr lang="en-US" sz="1400" dirty="0" err="1">
                <a:latin typeface="Courier New" charset="0"/>
                <a:cs typeface="Courier New" charset="0"/>
              </a:rPr>
              <a:t>put_record</a:t>
            </a:r>
            <a:r>
              <a:rPr lang="ja-JP" altLang="en-US" sz="1400" dirty="0">
                <a:latin typeface="Arial"/>
                <a:cs typeface="Courier New" charset="0"/>
              </a:rPr>
              <a:t>’</a:t>
            </a:r>
            <a:r>
              <a:rPr lang="en-US" sz="1400" dirty="0">
                <a:latin typeface="Courier New" charset="0"/>
                <a:cs typeface="Courier New" charset="0"/>
              </a:rPr>
              <a:t>	0232</a:t>
            </a:r>
          </a:p>
          <a:p>
            <a:r>
              <a:rPr lang="en-US" sz="1400" dirty="0">
                <a:latin typeface="Courier New" charset="0"/>
                <a:cs typeface="Courier New" charset="0"/>
              </a:rPr>
              <a:t>...</a:t>
            </a:r>
          </a:p>
          <a:p>
            <a:r>
              <a:rPr lang="en-US" sz="1400" dirty="0">
                <a:latin typeface="Courier New" charset="0"/>
                <a:cs typeface="Courier New" charset="0"/>
              </a:rPr>
              <a:t>0500	External definition table</a:t>
            </a:r>
          </a:p>
          <a:p>
            <a:r>
              <a:rPr lang="en-US" sz="1400" dirty="0">
                <a:latin typeface="Courier New" charset="0"/>
                <a:cs typeface="Courier New" charset="0"/>
              </a:rPr>
              <a:t>...</a:t>
            </a:r>
          </a:p>
          <a:p>
            <a:r>
              <a:rPr lang="en-US" sz="1400" dirty="0">
                <a:latin typeface="Courier New" charset="0"/>
                <a:cs typeface="Courier New" charset="0"/>
              </a:rPr>
              <a:t>0540	</a:t>
            </a:r>
            <a:r>
              <a:rPr lang="ja-JP" altLang="en-US" sz="1400" dirty="0">
                <a:latin typeface="Arial"/>
                <a:cs typeface="Courier New" charset="0"/>
              </a:rPr>
              <a:t>‘</a:t>
            </a:r>
            <a:r>
              <a:rPr lang="en-US" sz="1400" dirty="0" err="1">
                <a:latin typeface="Courier New" charset="0"/>
                <a:cs typeface="Courier New" charset="0"/>
              </a:rPr>
              <a:t>proc_a</a:t>
            </a:r>
            <a:r>
              <a:rPr lang="ja-JP" altLang="en-US" sz="1400" dirty="0">
                <a:latin typeface="Arial"/>
                <a:cs typeface="Courier New" charset="0"/>
              </a:rPr>
              <a:t>’</a:t>
            </a:r>
            <a:r>
              <a:rPr lang="en-US" sz="1400" dirty="0">
                <a:latin typeface="Courier New" charset="0"/>
                <a:cs typeface="Courier New" charset="0"/>
              </a:rPr>
              <a:t>	0008</a:t>
            </a:r>
          </a:p>
          <a:p>
            <a:r>
              <a:rPr lang="en-US" sz="1400" dirty="0">
                <a:latin typeface="Courier New" charset="0"/>
                <a:cs typeface="Courier New" charset="0"/>
              </a:rPr>
              <a:t>...</a:t>
            </a:r>
          </a:p>
          <a:p>
            <a:r>
              <a:rPr lang="en-US" sz="1400" dirty="0">
                <a:latin typeface="Courier New" charset="0"/>
                <a:cs typeface="Courier New" charset="0"/>
              </a:rPr>
              <a:t>0600	(symbol table)</a:t>
            </a:r>
          </a:p>
          <a:p>
            <a:r>
              <a:rPr lang="en-US" sz="1400" dirty="0">
                <a:latin typeface="Courier New" charset="0"/>
                <a:cs typeface="Courier New" charset="0"/>
              </a:rPr>
              <a:t>...</a:t>
            </a:r>
          </a:p>
          <a:p>
            <a:r>
              <a:rPr lang="en-US" sz="1400" dirty="0">
                <a:latin typeface="Courier New" charset="0"/>
                <a:cs typeface="Courier New" charset="0"/>
              </a:rPr>
              <a:t>0799	(last location in the code segment)</a:t>
            </a:r>
          </a:p>
        </p:txBody>
      </p:sp>
      <p:sp>
        <p:nvSpPr>
          <p:cNvPr id="809988" name="Text Box 4"/>
          <p:cNvSpPr txBox="1">
            <a:spLocks noChangeArrowheads="1"/>
          </p:cNvSpPr>
          <p:nvPr/>
        </p:nvSpPr>
        <p:spPr bwMode="auto">
          <a:xfrm>
            <a:off x="4094163" y="1666875"/>
            <a:ext cx="4821237"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dirty="0">
                <a:solidFill>
                  <a:srgbClr val="FF0000"/>
                </a:solidFill>
                <a:latin typeface="Times" charset="0"/>
                <a:cs typeface="Courier New" charset="0"/>
              </a:rPr>
              <a:t>Data Segment</a:t>
            </a:r>
            <a:endParaRPr lang="en-US" sz="1400" dirty="0">
              <a:solidFill>
                <a:srgbClr val="FF0000"/>
              </a:solidFill>
              <a:latin typeface="Courier New" charset="0"/>
              <a:cs typeface="Courier New" charset="0"/>
            </a:endParaRPr>
          </a:p>
          <a:p>
            <a:r>
              <a:rPr lang="en-US" sz="1400" b="1" dirty="0">
                <a:latin typeface="Times" charset="0"/>
                <a:cs typeface="Courier New" charset="0"/>
              </a:rPr>
              <a:t>Relative</a:t>
            </a:r>
            <a:br>
              <a:rPr lang="en-US" sz="1400" b="1" dirty="0">
                <a:latin typeface="Times" charset="0"/>
                <a:cs typeface="Courier New" charset="0"/>
              </a:rPr>
            </a:br>
            <a:r>
              <a:rPr lang="en-US" sz="1400" b="1" dirty="0">
                <a:latin typeface="Times" charset="0"/>
                <a:cs typeface="Courier New" charset="0"/>
              </a:rPr>
              <a:t>Address	Generated variable space</a:t>
            </a:r>
            <a:endParaRPr lang="en-US" sz="1400" dirty="0">
              <a:latin typeface="Courier New" charset="0"/>
              <a:cs typeface="Courier New" charset="0"/>
            </a:endParaRPr>
          </a:p>
          <a:p>
            <a:r>
              <a:rPr lang="en-US" sz="1400" dirty="0">
                <a:latin typeface="Courier New" charset="0"/>
                <a:cs typeface="Courier New" charset="0"/>
              </a:rPr>
              <a:t>...</a:t>
            </a:r>
          </a:p>
          <a:p>
            <a:r>
              <a:rPr lang="en-US" sz="1400" dirty="0">
                <a:solidFill>
                  <a:srgbClr val="FF0000"/>
                </a:solidFill>
                <a:latin typeface="Courier New" charset="0"/>
                <a:cs typeface="Courier New" charset="0"/>
              </a:rPr>
              <a:t>0036</a:t>
            </a:r>
            <a:r>
              <a:rPr lang="en-US" sz="1400" dirty="0">
                <a:latin typeface="Courier New" charset="0"/>
                <a:cs typeface="Courier New" charset="0"/>
              </a:rPr>
              <a:t>	</a:t>
            </a:r>
            <a:r>
              <a:rPr lang="en-US" sz="1400" dirty="0">
                <a:solidFill>
                  <a:srgbClr val="FF0000"/>
                </a:solidFill>
                <a:latin typeface="Courier New" charset="0"/>
                <a:cs typeface="Courier New" charset="0"/>
              </a:rPr>
              <a:t>[Space for </a:t>
            </a:r>
            <a:r>
              <a:rPr lang="en-US" sz="1400" dirty="0" err="1">
                <a:solidFill>
                  <a:srgbClr val="FF0000"/>
                </a:solidFill>
                <a:latin typeface="Courier New" charset="0"/>
                <a:cs typeface="Courier New" charset="0"/>
              </a:rPr>
              <a:t>gVar</a:t>
            </a:r>
            <a:r>
              <a:rPr lang="en-US" sz="1400" dirty="0">
                <a:solidFill>
                  <a:srgbClr val="FF0000"/>
                </a:solidFill>
                <a:latin typeface="Courier New" charset="0"/>
                <a:cs typeface="Courier New" charset="0"/>
              </a:rPr>
              <a:t> variable]</a:t>
            </a:r>
          </a:p>
          <a:p>
            <a:r>
              <a:rPr lang="en-US" sz="1400" dirty="0">
                <a:latin typeface="Courier New" charset="0"/>
                <a:cs typeface="Courier New" charset="0"/>
              </a:rPr>
              <a:t>...</a:t>
            </a:r>
          </a:p>
          <a:p>
            <a:r>
              <a:rPr lang="en-US" sz="1400" dirty="0">
                <a:latin typeface="Courier New" charset="0"/>
                <a:cs typeface="Courier New" charset="0"/>
              </a:rPr>
              <a:t>0049	(last location in the data segment)</a:t>
            </a:r>
          </a:p>
          <a:p>
            <a:endParaRPr lang="en-US" sz="1400" dirty="0"/>
          </a:p>
        </p:txBody>
      </p:sp>
    </p:spTree>
    <p:extLst>
      <p:ext uri="{BB962C8B-B14F-4D97-AF65-F5344CB8AC3E}">
        <p14:creationId xmlns:p14="http://schemas.microsoft.com/office/powerpoint/2010/main" val="34869478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FF0000"/>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5430</TotalTime>
  <Words>1909</Words>
  <Application>Microsoft Macintosh PowerPoint</Application>
  <PresentationFormat>On-screen Show (4:3)</PresentationFormat>
  <Paragraphs>388</Paragraphs>
  <Slides>23</Slides>
  <Notes>16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5_Office Theme</vt:lpstr>
      <vt:lpstr>COMP 3500  Introduction to Operating Systems   Memory Management: Part 1</vt:lpstr>
      <vt:lpstr>The External View of the Memory Manager</vt:lpstr>
      <vt:lpstr>The Basic Memory Hierarchy</vt:lpstr>
      <vt:lpstr>LBNL IT Backup Robotic Tape Libraries URL: servback.lbl.gov/backups/equipment/robots.html </vt:lpstr>
      <vt:lpstr>Memory Management Requirements  Q2: Can you list two  functionalities?</vt:lpstr>
      <vt:lpstr>Address Space vs. Primary Memory</vt:lpstr>
      <vt:lpstr>PowerPoint Presentation</vt:lpstr>
      <vt:lpstr>A Sample Code Segment</vt:lpstr>
      <vt:lpstr>The Relocatable Object Module</vt:lpstr>
      <vt:lpstr>The Absolute Program After the link editor combines relocatable modules</vt:lpstr>
      <vt:lpstr>The Program Loaded at Location 4000</vt:lpstr>
      <vt:lpstr>Dynamic Relocation using a Relocation Register</vt:lpstr>
      <vt:lpstr>Static Memory Partitioning</vt:lpstr>
      <vt:lpstr>PowerPoint Presentation</vt:lpstr>
      <vt:lpstr>Frame vs. Page vs. Segment</vt:lpstr>
      <vt:lpstr>Static Memory Allocation (Cont.)</vt:lpstr>
      <vt:lpstr>Fixed-Partition Memory Mechanism</vt:lpstr>
      <vt:lpstr>PowerPoint Presentation</vt:lpstr>
      <vt:lpstr>PowerPoint Presentation</vt:lpstr>
      <vt:lpstr>PowerPoint Presentation</vt:lpstr>
      <vt:lpstr>PowerPoint Presentation</vt:lpstr>
      <vt:lpstr>Disadvantages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Xiao Qin</cp:lastModifiedBy>
  <cp:revision>405</cp:revision>
  <dcterms:created xsi:type="dcterms:W3CDTF">2006-08-16T00:00:00Z</dcterms:created>
  <dcterms:modified xsi:type="dcterms:W3CDTF">2015-10-23T15:32:37Z</dcterms:modified>
</cp:coreProperties>
</file>