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26"/>
  </p:notesMasterIdLst>
  <p:handoutMasterIdLst>
    <p:handoutMasterId r:id="rId27"/>
  </p:handoutMasterIdLst>
  <p:sldIdLst>
    <p:sldId id="557" r:id="rId2"/>
    <p:sldId id="711" r:id="rId3"/>
    <p:sldId id="676" r:id="rId4"/>
    <p:sldId id="677" r:id="rId5"/>
    <p:sldId id="712" r:id="rId6"/>
    <p:sldId id="679" r:id="rId7"/>
    <p:sldId id="680" r:id="rId8"/>
    <p:sldId id="681" r:id="rId9"/>
    <p:sldId id="682" r:id="rId10"/>
    <p:sldId id="683" r:id="rId11"/>
    <p:sldId id="684" r:id="rId12"/>
    <p:sldId id="685" r:id="rId13"/>
    <p:sldId id="686" r:id="rId14"/>
    <p:sldId id="687" r:id="rId15"/>
    <p:sldId id="704" r:id="rId16"/>
    <p:sldId id="689" r:id="rId17"/>
    <p:sldId id="705" r:id="rId18"/>
    <p:sldId id="706" r:id="rId19"/>
    <p:sldId id="707" r:id="rId20"/>
    <p:sldId id="693" r:id="rId21"/>
    <p:sldId id="694" r:id="rId22"/>
    <p:sldId id="695" r:id="rId23"/>
    <p:sldId id="710" r:id="rId24"/>
    <p:sldId id="708"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163" autoAdjust="0"/>
  </p:normalViewPr>
  <p:slideViewPr>
    <p:cSldViewPr>
      <p:cViewPr varScale="1">
        <p:scale>
          <a:sx n="137" d="100"/>
          <a:sy n="137" d="100"/>
        </p:scale>
        <p:origin x="-24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15E6DC-9DD3-0642-8F56-4D3A35AC3679}"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8FC406A-186F-1F4E-96E1-B75D1DA97A3E}">
      <dgm:prSet phldrT="[Text]" custT="1"/>
      <dgm:spPr/>
      <dgm:t>
        <a:bodyPr/>
        <a:lstStyle/>
        <a:p>
          <a:r>
            <a:rPr lang="en-NZ" sz="2400" b="1" i="0" dirty="0" smtClean="0"/>
            <a:t>External Fragmentation</a:t>
          </a:r>
          <a:endParaRPr lang="en-US" sz="2400" i="0" dirty="0"/>
        </a:p>
      </dgm:t>
    </dgm:pt>
    <dgm:pt modelId="{B9BAEC2A-811B-E043-BE36-55D3BF1C400B}" type="parTrans" cxnId="{323C02D0-485E-C844-826A-5AD40BCC539B}">
      <dgm:prSet/>
      <dgm:spPr/>
      <dgm:t>
        <a:bodyPr/>
        <a:lstStyle/>
        <a:p>
          <a:endParaRPr lang="en-US"/>
        </a:p>
      </dgm:t>
    </dgm:pt>
    <dgm:pt modelId="{069E2B24-96F3-4441-BD96-3D16DD060F92}" type="sibTrans" cxnId="{323C02D0-485E-C844-826A-5AD40BCC539B}">
      <dgm:prSet/>
      <dgm:spPr/>
      <dgm:t>
        <a:bodyPr/>
        <a:lstStyle/>
        <a:p>
          <a:endParaRPr lang="en-US"/>
        </a:p>
      </dgm:t>
    </dgm:pt>
    <dgm:pt modelId="{5BA5D4FC-88C5-694E-8CDC-E40067D32F36}">
      <dgm:prSet/>
      <dgm:spPr/>
      <dgm:t>
        <a:bodyPr/>
        <a:lstStyle/>
        <a:p>
          <a:r>
            <a:rPr lang="en-NZ" dirty="0" smtClean="0"/>
            <a:t>memory becomes more and more fragmented</a:t>
          </a:r>
        </a:p>
      </dgm:t>
    </dgm:pt>
    <dgm:pt modelId="{BE21D45E-8E33-BE49-9CD3-E872A85A0F27}" type="parTrans" cxnId="{410958C4-C3C2-DC46-9444-FF2FD680407F}">
      <dgm:prSet/>
      <dgm:spPr/>
      <dgm:t>
        <a:bodyPr/>
        <a:lstStyle/>
        <a:p>
          <a:endParaRPr lang="en-US"/>
        </a:p>
      </dgm:t>
    </dgm:pt>
    <dgm:pt modelId="{4A925EC8-FAD4-1F41-BE7E-6151B0FC3B95}" type="sibTrans" cxnId="{410958C4-C3C2-DC46-9444-FF2FD680407F}">
      <dgm:prSet/>
      <dgm:spPr/>
      <dgm:t>
        <a:bodyPr/>
        <a:lstStyle/>
        <a:p>
          <a:endParaRPr lang="en-US"/>
        </a:p>
      </dgm:t>
    </dgm:pt>
    <dgm:pt modelId="{0DE43C26-AC74-1A44-B67B-60C02D894803}">
      <dgm:prSet/>
      <dgm:spPr/>
      <dgm:t>
        <a:bodyPr/>
        <a:lstStyle/>
        <a:p>
          <a:r>
            <a:rPr lang="en-NZ" smtClean="0"/>
            <a:t>memory utilization declines</a:t>
          </a:r>
          <a:endParaRPr lang="en-NZ" dirty="0" smtClean="0"/>
        </a:p>
      </dgm:t>
    </dgm:pt>
    <dgm:pt modelId="{EC4A4E06-99F8-534D-B5B7-835F30950EC2}" type="parTrans" cxnId="{C952E714-6445-174D-AC31-2A6A9C201910}">
      <dgm:prSet/>
      <dgm:spPr/>
      <dgm:t>
        <a:bodyPr/>
        <a:lstStyle/>
        <a:p>
          <a:endParaRPr lang="en-US"/>
        </a:p>
      </dgm:t>
    </dgm:pt>
    <dgm:pt modelId="{6D348F38-F0EB-9747-8C19-09C132882EFA}" type="sibTrans" cxnId="{C952E714-6445-174D-AC31-2A6A9C201910}">
      <dgm:prSet/>
      <dgm:spPr/>
      <dgm:t>
        <a:bodyPr/>
        <a:lstStyle/>
        <a:p>
          <a:endParaRPr lang="en-US"/>
        </a:p>
      </dgm:t>
    </dgm:pt>
    <dgm:pt modelId="{CFA757D8-5B4A-8344-844C-50374B0AA18A}">
      <dgm:prSet custT="1"/>
      <dgm:spPr/>
      <dgm:t>
        <a:bodyPr/>
        <a:lstStyle/>
        <a:p>
          <a:r>
            <a:rPr lang="en-NZ" sz="2400" b="1" i="0" dirty="0" smtClean="0"/>
            <a:t>Compaction</a:t>
          </a:r>
        </a:p>
      </dgm:t>
    </dgm:pt>
    <dgm:pt modelId="{7F660C03-3DC7-E241-A21F-3D5B9DAD5D7C}" type="parTrans" cxnId="{6D9D9B5C-A232-8A40-805D-6696A698083D}">
      <dgm:prSet/>
      <dgm:spPr/>
      <dgm:t>
        <a:bodyPr/>
        <a:lstStyle/>
        <a:p>
          <a:endParaRPr lang="en-US"/>
        </a:p>
      </dgm:t>
    </dgm:pt>
    <dgm:pt modelId="{3F71CEBA-59C4-F14E-AEE9-C080D58E3B16}" type="sibTrans" cxnId="{6D9D9B5C-A232-8A40-805D-6696A698083D}">
      <dgm:prSet/>
      <dgm:spPr/>
      <dgm:t>
        <a:bodyPr/>
        <a:lstStyle/>
        <a:p>
          <a:endParaRPr lang="en-US"/>
        </a:p>
      </dgm:t>
    </dgm:pt>
    <dgm:pt modelId="{9E92A628-284B-0A4D-AF4A-A3E0CC5903D2}">
      <dgm:prSet/>
      <dgm:spPr/>
      <dgm:t>
        <a:bodyPr/>
        <a:lstStyle/>
        <a:p>
          <a:r>
            <a:rPr lang="en-NZ" smtClean="0"/>
            <a:t>technique for overcoming external fragmentation</a:t>
          </a:r>
          <a:endParaRPr lang="en-NZ" dirty="0" smtClean="0"/>
        </a:p>
      </dgm:t>
    </dgm:pt>
    <dgm:pt modelId="{B89EFC6D-CA01-B246-9B67-51FE6E8B70BB}" type="parTrans" cxnId="{7C568239-7FB0-D14E-87D1-6C892FE9DC01}">
      <dgm:prSet/>
      <dgm:spPr/>
      <dgm:t>
        <a:bodyPr/>
        <a:lstStyle/>
        <a:p>
          <a:endParaRPr lang="en-US"/>
        </a:p>
      </dgm:t>
    </dgm:pt>
    <dgm:pt modelId="{8D5778BE-8C45-DA4F-921B-A6D186764DDD}" type="sibTrans" cxnId="{7C568239-7FB0-D14E-87D1-6C892FE9DC01}">
      <dgm:prSet/>
      <dgm:spPr/>
      <dgm:t>
        <a:bodyPr/>
        <a:lstStyle/>
        <a:p>
          <a:endParaRPr lang="en-US"/>
        </a:p>
      </dgm:t>
    </dgm:pt>
    <dgm:pt modelId="{EDD23089-E723-7049-A4E0-037CCF801387}">
      <dgm:prSet/>
      <dgm:spPr/>
      <dgm:t>
        <a:bodyPr/>
        <a:lstStyle/>
        <a:p>
          <a:r>
            <a:rPr lang="en-NZ" smtClean="0"/>
            <a:t>OS shifts processes so that they are contiguous</a:t>
          </a:r>
          <a:endParaRPr lang="en-NZ" dirty="0" smtClean="0"/>
        </a:p>
      </dgm:t>
    </dgm:pt>
    <dgm:pt modelId="{D860A06A-1E31-FE4E-B9C6-5BD39D3D7A02}" type="parTrans" cxnId="{B8C69940-40E4-D547-A640-55444ED6BFBF}">
      <dgm:prSet/>
      <dgm:spPr/>
      <dgm:t>
        <a:bodyPr/>
        <a:lstStyle/>
        <a:p>
          <a:endParaRPr lang="en-US"/>
        </a:p>
      </dgm:t>
    </dgm:pt>
    <dgm:pt modelId="{C8A50628-5281-E64F-AC9D-907DA8DC9C2E}" type="sibTrans" cxnId="{B8C69940-40E4-D547-A640-55444ED6BFBF}">
      <dgm:prSet/>
      <dgm:spPr/>
      <dgm:t>
        <a:bodyPr/>
        <a:lstStyle/>
        <a:p>
          <a:endParaRPr lang="en-US"/>
        </a:p>
      </dgm:t>
    </dgm:pt>
    <dgm:pt modelId="{925627CF-133A-A441-9898-007F531F1EB1}">
      <dgm:prSet/>
      <dgm:spPr/>
      <dgm:t>
        <a:bodyPr/>
        <a:lstStyle/>
        <a:p>
          <a:r>
            <a:rPr lang="en-NZ" smtClean="0"/>
            <a:t>free memory is together in one block</a:t>
          </a:r>
          <a:endParaRPr lang="en-NZ" dirty="0" smtClean="0"/>
        </a:p>
      </dgm:t>
    </dgm:pt>
    <dgm:pt modelId="{47141E66-9456-EC45-88EE-857DEAA9E1EE}" type="parTrans" cxnId="{3AE4CC3A-EB4A-B841-8E4D-F9BE839FDA41}">
      <dgm:prSet/>
      <dgm:spPr/>
      <dgm:t>
        <a:bodyPr/>
        <a:lstStyle/>
        <a:p>
          <a:endParaRPr lang="en-US"/>
        </a:p>
      </dgm:t>
    </dgm:pt>
    <dgm:pt modelId="{DF6EE691-4A99-2A4D-9960-054228732BAD}" type="sibTrans" cxnId="{3AE4CC3A-EB4A-B841-8E4D-F9BE839FDA41}">
      <dgm:prSet/>
      <dgm:spPr/>
      <dgm:t>
        <a:bodyPr/>
        <a:lstStyle/>
        <a:p>
          <a:endParaRPr lang="en-US"/>
        </a:p>
      </dgm:t>
    </dgm:pt>
    <dgm:pt modelId="{C656067F-6308-0946-9224-7579E500CA19}">
      <dgm:prSet/>
      <dgm:spPr/>
      <dgm:t>
        <a:bodyPr/>
        <a:lstStyle/>
        <a:p>
          <a:r>
            <a:rPr lang="en-NZ" smtClean="0"/>
            <a:t>time consuming and wastes CPU time (Why?)</a:t>
          </a:r>
          <a:endParaRPr lang="en-NZ" dirty="0" smtClean="0"/>
        </a:p>
      </dgm:t>
    </dgm:pt>
    <dgm:pt modelId="{62D77508-CA8A-5841-AD30-C46EEE506234}" type="parTrans" cxnId="{77546FE6-4B29-8848-87C8-93AFD1BF7CBD}">
      <dgm:prSet/>
      <dgm:spPr/>
      <dgm:t>
        <a:bodyPr/>
        <a:lstStyle/>
        <a:p>
          <a:endParaRPr lang="en-US"/>
        </a:p>
      </dgm:t>
    </dgm:pt>
    <dgm:pt modelId="{CA49C167-079C-B94F-B053-F5BD6714EFBD}" type="sibTrans" cxnId="{77546FE6-4B29-8848-87C8-93AFD1BF7CBD}">
      <dgm:prSet/>
      <dgm:spPr/>
      <dgm:t>
        <a:bodyPr/>
        <a:lstStyle/>
        <a:p>
          <a:endParaRPr lang="en-US"/>
        </a:p>
      </dgm:t>
    </dgm:pt>
    <dgm:pt modelId="{E79C046D-0599-6A47-B1B9-B02280642755}" type="pres">
      <dgm:prSet presAssocID="{1415E6DC-9DD3-0642-8F56-4D3A35AC3679}" presName="linear" presStyleCnt="0">
        <dgm:presLayoutVars>
          <dgm:dir/>
          <dgm:animLvl val="lvl"/>
          <dgm:resizeHandles val="exact"/>
        </dgm:presLayoutVars>
      </dgm:prSet>
      <dgm:spPr/>
      <dgm:t>
        <a:bodyPr/>
        <a:lstStyle/>
        <a:p>
          <a:endParaRPr lang="en-US"/>
        </a:p>
      </dgm:t>
    </dgm:pt>
    <dgm:pt modelId="{ED7E813C-A380-6940-A7FA-2307673F69C1}" type="pres">
      <dgm:prSet presAssocID="{A8FC406A-186F-1F4E-96E1-B75D1DA97A3E}" presName="parentLin" presStyleCnt="0"/>
      <dgm:spPr/>
      <dgm:t>
        <a:bodyPr/>
        <a:lstStyle/>
        <a:p>
          <a:endParaRPr lang="en-US"/>
        </a:p>
      </dgm:t>
    </dgm:pt>
    <dgm:pt modelId="{AC90047A-3CB1-3B4B-9B72-82F93A5A00C5}" type="pres">
      <dgm:prSet presAssocID="{A8FC406A-186F-1F4E-96E1-B75D1DA97A3E}" presName="parentLeftMargin" presStyleLbl="node1" presStyleIdx="0" presStyleCnt="2"/>
      <dgm:spPr/>
      <dgm:t>
        <a:bodyPr/>
        <a:lstStyle/>
        <a:p>
          <a:endParaRPr lang="en-US"/>
        </a:p>
      </dgm:t>
    </dgm:pt>
    <dgm:pt modelId="{E3F070B9-6919-BD46-80FE-BAF6D53D2FD9}" type="pres">
      <dgm:prSet presAssocID="{A8FC406A-186F-1F4E-96E1-B75D1DA97A3E}" presName="parentText" presStyleLbl="node1" presStyleIdx="0" presStyleCnt="2">
        <dgm:presLayoutVars>
          <dgm:chMax val="0"/>
          <dgm:bulletEnabled val="1"/>
        </dgm:presLayoutVars>
      </dgm:prSet>
      <dgm:spPr/>
      <dgm:t>
        <a:bodyPr/>
        <a:lstStyle/>
        <a:p>
          <a:endParaRPr lang="en-US"/>
        </a:p>
      </dgm:t>
    </dgm:pt>
    <dgm:pt modelId="{E32CE21C-9557-E74A-B2E0-1B6259F7BD19}" type="pres">
      <dgm:prSet presAssocID="{A8FC406A-186F-1F4E-96E1-B75D1DA97A3E}" presName="negativeSpace" presStyleCnt="0"/>
      <dgm:spPr/>
      <dgm:t>
        <a:bodyPr/>
        <a:lstStyle/>
        <a:p>
          <a:endParaRPr lang="en-US"/>
        </a:p>
      </dgm:t>
    </dgm:pt>
    <dgm:pt modelId="{AF2C0A7A-BF2F-CB4A-AE7D-877EB948880B}" type="pres">
      <dgm:prSet presAssocID="{A8FC406A-186F-1F4E-96E1-B75D1DA97A3E}" presName="childText" presStyleLbl="conFgAcc1" presStyleIdx="0" presStyleCnt="2">
        <dgm:presLayoutVars>
          <dgm:bulletEnabled val="1"/>
        </dgm:presLayoutVars>
      </dgm:prSet>
      <dgm:spPr/>
      <dgm:t>
        <a:bodyPr/>
        <a:lstStyle/>
        <a:p>
          <a:endParaRPr lang="en-US"/>
        </a:p>
      </dgm:t>
    </dgm:pt>
    <dgm:pt modelId="{96E8863F-22C9-504D-B9E7-EA2755E72788}" type="pres">
      <dgm:prSet presAssocID="{069E2B24-96F3-4441-BD96-3D16DD060F92}" presName="spaceBetweenRectangles" presStyleCnt="0"/>
      <dgm:spPr/>
      <dgm:t>
        <a:bodyPr/>
        <a:lstStyle/>
        <a:p>
          <a:endParaRPr lang="en-US"/>
        </a:p>
      </dgm:t>
    </dgm:pt>
    <dgm:pt modelId="{C4D9122B-CCB5-A84D-8022-84A14CD7D0E7}" type="pres">
      <dgm:prSet presAssocID="{CFA757D8-5B4A-8344-844C-50374B0AA18A}" presName="parentLin" presStyleCnt="0"/>
      <dgm:spPr/>
      <dgm:t>
        <a:bodyPr/>
        <a:lstStyle/>
        <a:p>
          <a:endParaRPr lang="en-US"/>
        </a:p>
      </dgm:t>
    </dgm:pt>
    <dgm:pt modelId="{78569E4E-ADA1-6D4A-B56A-01059BBD2C01}" type="pres">
      <dgm:prSet presAssocID="{CFA757D8-5B4A-8344-844C-50374B0AA18A}" presName="parentLeftMargin" presStyleLbl="node1" presStyleIdx="0" presStyleCnt="2"/>
      <dgm:spPr/>
      <dgm:t>
        <a:bodyPr/>
        <a:lstStyle/>
        <a:p>
          <a:endParaRPr lang="en-US"/>
        </a:p>
      </dgm:t>
    </dgm:pt>
    <dgm:pt modelId="{6ED051DD-8E06-014D-A56B-AECC9C897179}" type="pres">
      <dgm:prSet presAssocID="{CFA757D8-5B4A-8344-844C-50374B0AA18A}" presName="parentText" presStyleLbl="node1" presStyleIdx="1" presStyleCnt="2">
        <dgm:presLayoutVars>
          <dgm:chMax val="0"/>
          <dgm:bulletEnabled val="1"/>
        </dgm:presLayoutVars>
      </dgm:prSet>
      <dgm:spPr/>
      <dgm:t>
        <a:bodyPr/>
        <a:lstStyle/>
        <a:p>
          <a:endParaRPr lang="en-US"/>
        </a:p>
      </dgm:t>
    </dgm:pt>
    <dgm:pt modelId="{8B1C0B79-89BC-FB49-9028-CAA73E45B55A}" type="pres">
      <dgm:prSet presAssocID="{CFA757D8-5B4A-8344-844C-50374B0AA18A}" presName="negativeSpace" presStyleCnt="0"/>
      <dgm:spPr/>
      <dgm:t>
        <a:bodyPr/>
        <a:lstStyle/>
        <a:p>
          <a:endParaRPr lang="en-US"/>
        </a:p>
      </dgm:t>
    </dgm:pt>
    <dgm:pt modelId="{4B6B4C5E-5223-0843-B5C6-1C59E8EA8399}" type="pres">
      <dgm:prSet presAssocID="{CFA757D8-5B4A-8344-844C-50374B0AA18A}" presName="childText" presStyleLbl="conFgAcc1" presStyleIdx="1" presStyleCnt="2">
        <dgm:presLayoutVars>
          <dgm:bulletEnabled val="1"/>
        </dgm:presLayoutVars>
      </dgm:prSet>
      <dgm:spPr/>
      <dgm:t>
        <a:bodyPr/>
        <a:lstStyle/>
        <a:p>
          <a:endParaRPr lang="en-US"/>
        </a:p>
      </dgm:t>
    </dgm:pt>
  </dgm:ptLst>
  <dgm:cxnLst>
    <dgm:cxn modelId="{4901B450-9B9A-48EB-9EE1-09FCA7553C94}" type="presOf" srcId="{0DE43C26-AC74-1A44-B67B-60C02D894803}" destId="{AF2C0A7A-BF2F-CB4A-AE7D-877EB948880B}" srcOrd="0" destOrd="1" presId="urn:microsoft.com/office/officeart/2005/8/layout/list1"/>
    <dgm:cxn modelId="{323C02D0-485E-C844-826A-5AD40BCC539B}" srcId="{1415E6DC-9DD3-0642-8F56-4D3A35AC3679}" destId="{A8FC406A-186F-1F4E-96E1-B75D1DA97A3E}" srcOrd="0" destOrd="0" parTransId="{B9BAEC2A-811B-E043-BE36-55D3BF1C400B}" sibTransId="{069E2B24-96F3-4441-BD96-3D16DD060F92}"/>
    <dgm:cxn modelId="{389C40D3-930A-4164-B52B-CD199F1286FC}" type="presOf" srcId="{A8FC406A-186F-1F4E-96E1-B75D1DA97A3E}" destId="{E3F070B9-6919-BD46-80FE-BAF6D53D2FD9}" srcOrd="1" destOrd="0" presId="urn:microsoft.com/office/officeart/2005/8/layout/list1"/>
    <dgm:cxn modelId="{66BF4D7C-C7DF-4C43-8283-969EE1E39D78}" type="presOf" srcId="{5BA5D4FC-88C5-694E-8CDC-E40067D32F36}" destId="{AF2C0A7A-BF2F-CB4A-AE7D-877EB948880B}" srcOrd="0" destOrd="0" presId="urn:microsoft.com/office/officeart/2005/8/layout/list1"/>
    <dgm:cxn modelId="{608E76B9-441E-4C7E-BDF0-68929B050A10}" type="presOf" srcId="{9E92A628-284B-0A4D-AF4A-A3E0CC5903D2}" destId="{4B6B4C5E-5223-0843-B5C6-1C59E8EA8399}" srcOrd="0" destOrd="0" presId="urn:microsoft.com/office/officeart/2005/8/layout/list1"/>
    <dgm:cxn modelId="{410958C4-C3C2-DC46-9444-FF2FD680407F}" srcId="{A8FC406A-186F-1F4E-96E1-B75D1DA97A3E}" destId="{5BA5D4FC-88C5-694E-8CDC-E40067D32F36}" srcOrd="0" destOrd="0" parTransId="{BE21D45E-8E33-BE49-9CD3-E872A85A0F27}" sibTransId="{4A925EC8-FAD4-1F41-BE7E-6151B0FC3B95}"/>
    <dgm:cxn modelId="{7C568239-7FB0-D14E-87D1-6C892FE9DC01}" srcId="{CFA757D8-5B4A-8344-844C-50374B0AA18A}" destId="{9E92A628-284B-0A4D-AF4A-A3E0CC5903D2}" srcOrd="0" destOrd="0" parTransId="{B89EFC6D-CA01-B246-9B67-51FE6E8B70BB}" sibTransId="{8D5778BE-8C45-DA4F-921B-A6D186764DDD}"/>
    <dgm:cxn modelId="{AB9F3E06-6A73-45B4-8B02-533A061F9089}" type="presOf" srcId="{925627CF-133A-A441-9898-007F531F1EB1}" destId="{4B6B4C5E-5223-0843-B5C6-1C59E8EA8399}" srcOrd="0" destOrd="2" presId="urn:microsoft.com/office/officeart/2005/8/layout/list1"/>
    <dgm:cxn modelId="{6D9D9B5C-A232-8A40-805D-6696A698083D}" srcId="{1415E6DC-9DD3-0642-8F56-4D3A35AC3679}" destId="{CFA757D8-5B4A-8344-844C-50374B0AA18A}" srcOrd="1" destOrd="0" parTransId="{7F660C03-3DC7-E241-A21F-3D5B9DAD5D7C}" sibTransId="{3F71CEBA-59C4-F14E-AEE9-C080D58E3B16}"/>
    <dgm:cxn modelId="{3AE4CC3A-EB4A-B841-8E4D-F9BE839FDA41}" srcId="{CFA757D8-5B4A-8344-844C-50374B0AA18A}" destId="{925627CF-133A-A441-9898-007F531F1EB1}" srcOrd="2" destOrd="0" parTransId="{47141E66-9456-EC45-88EE-857DEAA9E1EE}" sibTransId="{DF6EE691-4A99-2A4D-9960-054228732BAD}"/>
    <dgm:cxn modelId="{AA4CAA78-2A51-4F96-8A12-89C3859F4D5D}" type="presOf" srcId="{A8FC406A-186F-1F4E-96E1-B75D1DA97A3E}" destId="{AC90047A-3CB1-3B4B-9B72-82F93A5A00C5}" srcOrd="0" destOrd="0" presId="urn:microsoft.com/office/officeart/2005/8/layout/list1"/>
    <dgm:cxn modelId="{B8A858B0-1849-400A-9CB0-69A198C1D5EC}" type="presOf" srcId="{C656067F-6308-0946-9224-7579E500CA19}" destId="{4B6B4C5E-5223-0843-B5C6-1C59E8EA8399}" srcOrd="0" destOrd="3" presId="urn:microsoft.com/office/officeart/2005/8/layout/list1"/>
    <dgm:cxn modelId="{0BCC9540-BB13-486D-95AB-A4A95B438B5F}" type="presOf" srcId="{CFA757D8-5B4A-8344-844C-50374B0AA18A}" destId="{78569E4E-ADA1-6D4A-B56A-01059BBD2C01}" srcOrd="0" destOrd="0" presId="urn:microsoft.com/office/officeart/2005/8/layout/list1"/>
    <dgm:cxn modelId="{B8C69940-40E4-D547-A640-55444ED6BFBF}" srcId="{CFA757D8-5B4A-8344-844C-50374B0AA18A}" destId="{EDD23089-E723-7049-A4E0-037CCF801387}" srcOrd="1" destOrd="0" parTransId="{D860A06A-1E31-FE4E-B9C6-5BD39D3D7A02}" sibTransId="{C8A50628-5281-E64F-AC9D-907DA8DC9C2E}"/>
    <dgm:cxn modelId="{948C52D7-0304-4BAB-9206-61C023627080}" type="presOf" srcId="{EDD23089-E723-7049-A4E0-037CCF801387}" destId="{4B6B4C5E-5223-0843-B5C6-1C59E8EA8399}" srcOrd="0" destOrd="1" presId="urn:microsoft.com/office/officeart/2005/8/layout/list1"/>
    <dgm:cxn modelId="{87CF4E33-85E6-4011-83B2-013B865E0F37}" type="presOf" srcId="{CFA757D8-5B4A-8344-844C-50374B0AA18A}" destId="{6ED051DD-8E06-014D-A56B-AECC9C897179}" srcOrd="1" destOrd="0" presId="urn:microsoft.com/office/officeart/2005/8/layout/list1"/>
    <dgm:cxn modelId="{D6503417-B050-46D1-90B9-77346CEE0183}" type="presOf" srcId="{1415E6DC-9DD3-0642-8F56-4D3A35AC3679}" destId="{E79C046D-0599-6A47-B1B9-B02280642755}" srcOrd="0" destOrd="0" presId="urn:microsoft.com/office/officeart/2005/8/layout/list1"/>
    <dgm:cxn modelId="{77546FE6-4B29-8848-87C8-93AFD1BF7CBD}" srcId="{CFA757D8-5B4A-8344-844C-50374B0AA18A}" destId="{C656067F-6308-0946-9224-7579E500CA19}" srcOrd="3" destOrd="0" parTransId="{62D77508-CA8A-5841-AD30-C46EEE506234}" sibTransId="{CA49C167-079C-B94F-B053-F5BD6714EFBD}"/>
    <dgm:cxn modelId="{C952E714-6445-174D-AC31-2A6A9C201910}" srcId="{A8FC406A-186F-1F4E-96E1-B75D1DA97A3E}" destId="{0DE43C26-AC74-1A44-B67B-60C02D894803}" srcOrd="1" destOrd="0" parTransId="{EC4A4E06-99F8-534D-B5B7-835F30950EC2}" sibTransId="{6D348F38-F0EB-9747-8C19-09C132882EFA}"/>
    <dgm:cxn modelId="{E49A237A-3CDB-48BB-BF1B-553248979DF5}" type="presParOf" srcId="{E79C046D-0599-6A47-B1B9-B02280642755}" destId="{ED7E813C-A380-6940-A7FA-2307673F69C1}" srcOrd="0" destOrd="0" presId="urn:microsoft.com/office/officeart/2005/8/layout/list1"/>
    <dgm:cxn modelId="{AD2F36D5-0AC8-4876-A71C-45FC8613909F}" type="presParOf" srcId="{ED7E813C-A380-6940-A7FA-2307673F69C1}" destId="{AC90047A-3CB1-3B4B-9B72-82F93A5A00C5}" srcOrd="0" destOrd="0" presId="urn:microsoft.com/office/officeart/2005/8/layout/list1"/>
    <dgm:cxn modelId="{AECD1131-94C2-4416-9B6A-F4B44A880532}" type="presParOf" srcId="{ED7E813C-A380-6940-A7FA-2307673F69C1}" destId="{E3F070B9-6919-BD46-80FE-BAF6D53D2FD9}" srcOrd="1" destOrd="0" presId="urn:microsoft.com/office/officeart/2005/8/layout/list1"/>
    <dgm:cxn modelId="{EEDDB868-9CB4-4FE1-B3D2-B285C576747A}" type="presParOf" srcId="{E79C046D-0599-6A47-B1B9-B02280642755}" destId="{E32CE21C-9557-E74A-B2E0-1B6259F7BD19}" srcOrd="1" destOrd="0" presId="urn:microsoft.com/office/officeart/2005/8/layout/list1"/>
    <dgm:cxn modelId="{D3743377-4B17-4893-BA09-4DDB91E1C750}" type="presParOf" srcId="{E79C046D-0599-6A47-B1B9-B02280642755}" destId="{AF2C0A7A-BF2F-CB4A-AE7D-877EB948880B}" srcOrd="2" destOrd="0" presId="urn:microsoft.com/office/officeart/2005/8/layout/list1"/>
    <dgm:cxn modelId="{C3BC5F47-7A4C-48EF-AA51-F1197BBBD637}" type="presParOf" srcId="{E79C046D-0599-6A47-B1B9-B02280642755}" destId="{96E8863F-22C9-504D-B9E7-EA2755E72788}" srcOrd="3" destOrd="0" presId="urn:microsoft.com/office/officeart/2005/8/layout/list1"/>
    <dgm:cxn modelId="{317E1180-3F80-477A-A968-2091761F1414}" type="presParOf" srcId="{E79C046D-0599-6A47-B1B9-B02280642755}" destId="{C4D9122B-CCB5-A84D-8022-84A14CD7D0E7}" srcOrd="4" destOrd="0" presId="urn:microsoft.com/office/officeart/2005/8/layout/list1"/>
    <dgm:cxn modelId="{B0BEADD5-474D-4345-BF99-CA4ABBBE4826}" type="presParOf" srcId="{C4D9122B-CCB5-A84D-8022-84A14CD7D0E7}" destId="{78569E4E-ADA1-6D4A-B56A-01059BBD2C01}" srcOrd="0" destOrd="0" presId="urn:microsoft.com/office/officeart/2005/8/layout/list1"/>
    <dgm:cxn modelId="{A6B56981-53D7-4808-B90A-5B9B3DF0CD24}" type="presParOf" srcId="{C4D9122B-CCB5-A84D-8022-84A14CD7D0E7}" destId="{6ED051DD-8E06-014D-A56B-AECC9C897179}" srcOrd="1" destOrd="0" presId="urn:microsoft.com/office/officeart/2005/8/layout/list1"/>
    <dgm:cxn modelId="{A0DEA9D4-B647-4849-BBBE-178CC569DE86}" type="presParOf" srcId="{E79C046D-0599-6A47-B1B9-B02280642755}" destId="{8B1C0B79-89BC-FB49-9028-CAA73E45B55A}" srcOrd="5" destOrd="0" presId="urn:microsoft.com/office/officeart/2005/8/layout/list1"/>
    <dgm:cxn modelId="{5CE60714-AFBA-42A0-A768-5AD28BED6C8C}" type="presParOf" srcId="{E79C046D-0599-6A47-B1B9-B02280642755}" destId="{4B6B4C5E-5223-0843-B5C6-1C59E8EA839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1194C7-6483-D74A-B3EE-E7C2B2CD1382}"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7F380B8-4A46-A940-A35E-A8E090324DD2}">
      <dgm:prSet phldrT="[Text]"/>
      <dgm:spPr/>
      <dgm:t>
        <a:bodyPr/>
        <a:lstStyle/>
        <a:p>
          <a:r>
            <a:rPr lang="en-US" b="1" dirty="0" smtClean="0"/>
            <a:t>Best-fit</a:t>
          </a:r>
          <a:endParaRPr lang="en-US" dirty="0"/>
        </a:p>
      </dgm:t>
    </dgm:pt>
    <dgm:pt modelId="{DCDEEE8D-7E75-5443-B673-0CE1E4FDA5E4}" type="parTrans" cxnId="{7F06866E-8471-9A48-BE1B-D1139AE27F24}">
      <dgm:prSet/>
      <dgm:spPr/>
      <dgm:t>
        <a:bodyPr/>
        <a:lstStyle/>
        <a:p>
          <a:endParaRPr lang="en-US"/>
        </a:p>
      </dgm:t>
    </dgm:pt>
    <dgm:pt modelId="{B5CF5095-BF26-D648-B0A9-81F01ABABF07}" type="sibTrans" cxnId="{7F06866E-8471-9A48-BE1B-D1139AE27F24}">
      <dgm:prSet/>
      <dgm:spPr/>
      <dgm:t>
        <a:bodyPr/>
        <a:lstStyle/>
        <a:p>
          <a:endParaRPr lang="en-US"/>
        </a:p>
      </dgm:t>
    </dgm:pt>
    <dgm:pt modelId="{58147522-5139-114D-8051-5D74E57ED8DC}">
      <dgm:prSet/>
      <dgm:spPr/>
      <dgm:t>
        <a:bodyPr/>
        <a:lstStyle/>
        <a:p>
          <a:r>
            <a:rPr lang="en-US" dirty="0" smtClean="0"/>
            <a:t>chooses the block that is </a:t>
          </a:r>
          <a:r>
            <a:rPr lang="en-US" dirty="0" smtClean="0">
              <a:solidFill>
                <a:srgbClr val="FF0000"/>
              </a:solidFill>
            </a:rPr>
            <a:t>closest in size </a:t>
          </a:r>
          <a:r>
            <a:rPr lang="en-US" dirty="0" smtClean="0"/>
            <a:t>to the request</a:t>
          </a:r>
        </a:p>
      </dgm:t>
    </dgm:pt>
    <dgm:pt modelId="{DDA5EE8E-C3C3-5A47-B7EC-E385293B5E08}" type="parTrans" cxnId="{4C725DE3-3289-8946-9390-0B065E2AD422}">
      <dgm:prSet/>
      <dgm:spPr/>
      <dgm:t>
        <a:bodyPr/>
        <a:lstStyle/>
        <a:p>
          <a:endParaRPr lang="en-US"/>
        </a:p>
      </dgm:t>
    </dgm:pt>
    <dgm:pt modelId="{6E9268CF-ED15-324D-8D31-B6967B1F94C4}" type="sibTrans" cxnId="{4C725DE3-3289-8946-9390-0B065E2AD422}">
      <dgm:prSet/>
      <dgm:spPr/>
      <dgm:t>
        <a:bodyPr/>
        <a:lstStyle/>
        <a:p>
          <a:endParaRPr lang="en-US"/>
        </a:p>
      </dgm:t>
    </dgm:pt>
    <dgm:pt modelId="{DB9EFF8C-196F-5247-B65F-3BF933E46C11}">
      <dgm:prSet/>
      <dgm:spPr/>
      <dgm:t>
        <a:bodyPr/>
        <a:lstStyle/>
        <a:p>
          <a:r>
            <a:rPr lang="en-US" b="1" dirty="0" smtClean="0"/>
            <a:t>First-fit</a:t>
          </a:r>
        </a:p>
      </dgm:t>
    </dgm:pt>
    <dgm:pt modelId="{6654E155-8899-0846-9A7A-E07F2DF62F08}" type="parTrans" cxnId="{2B5EC8A2-166E-D247-8591-8D5C2C718D5A}">
      <dgm:prSet/>
      <dgm:spPr/>
      <dgm:t>
        <a:bodyPr/>
        <a:lstStyle/>
        <a:p>
          <a:endParaRPr lang="en-US"/>
        </a:p>
      </dgm:t>
    </dgm:pt>
    <dgm:pt modelId="{3DE89FF0-3342-C74B-BA12-A92C830754F3}" type="sibTrans" cxnId="{2B5EC8A2-166E-D247-8591-8D5C2C718D5A}">
      <dgm:prSet/>
      <dgm:spPr/>
      <dgm:t>
        <a:bodyPr/>
        <a:lstStyle/>
        <a:p>
          <a:endParaRPr lang="en-US"/>
        </a:p>
      </dgm:t>
    </dgm:pt>
    <dgm:pt modelId="{E2ADB8C5-0282-CE4E-87DC-7D9DB70729D2}">
      <dgm:prSet/>
      <dgm:spPr/>
      <dgm:t>
        <a:bodyPr/>
        <a:lstStyle/>
        <a:p>
          <a:r>
            <a:rPr lang="en-US" dirty="0" smtClean="0"/>
            <a:t>begins to scan memory from the beginning and chooses the </a:t>
          </a:r>
          <a:r>
            <a:rPr lang="en-US" dirty="0" smtClean="0">
              <a:solidFill>
                <a:srgbClr val="FF0000"/>
              </a:solidFill>
            </a:rPr>
            <a:t>first available block</a:t>
          </a:r>
          <a:r>
            <a:rPr lang="en-US" dirty="0" smtClean="0"/>
            <a:t> that is large enough </a:t>
          </a:r>
        </a:p>
      </dgm:t>
    </dgm:pt>
    <dgm:pt modelId="{0A229719-E780-C449-950C-B0CE4CEA3D5B}" type="parTrans" cxnId="{E60ED3ED-F5FB-3046-9789-552FCB24B45C}">
      <dgm:prSet/>
      <dgm:spPr/>
      <dgm:t>
        <a:bodyPr/>
        <a:lstStyle/>
        <a:p>
          <a:endParaRPr lang="en-US"/>
        </a:p>
      </dgm:t>
    </dgm:pt>
    <dgm:pt modelId="{D50F23DB-9898-2342-99A8-D76576ED5BD1}" type="sibTrans" cxnId="{E60ED3ED-F5FB-3046-9789-552FCB24B45C}">
      <dgm:prSet/>
      <dgm:spPr/>
      <dgm:t>
        <a:bodyPr/>
        <a:lstStyle/>
        <a:p>
          <a:endParaRPr lang="en-US"/>
        </a:p>
      </dgm:t>
    </dgm:pt>
    <dgm:pt modelId="{46AD3565-A1BA-784F-AD34-7E4BF4E37363}">
      <dgm:prSet/>
      <dgm:spPr/>
      <dgm:t>
        <a:bodyPr/>
        <a:lstStyle/>
        <a:p>
          <a:r>
            <a:rPr lang="en-US" b="1" dirty="0" smtClean="0"/>
            <a:t>Next-fit</a:t>
          </a:r>
        </a:p>
      </dgm:t>
    </dgm:pt>
    <dgm:pt modelId="{AF95370A-D1BB-744D-ABB3-5CAAA82ECE28}" type="parTrans" cxnId="{F25C1679-0DE1-6242-A25A-396C202B5060}">
      <dgm:prSet/>
      <dgm:spPr/>
      <dgm:t>
        <a:bodyPr/>
        <a:lstStyle/>
        <a:p>
          <a:endParaRPr lang="en-US"/>
        </a:p>
      </dgm:t>
    </dgm:pt>
    <dgm:pt modelId="{DEE5CC9A-6ED0-744B-852F-450F8A409ACD}" type="sibTrans" cxnId="{F25C1679-0DE1-6242-A25A-396C202B5060}">
      <dgm:prSet/>
      <dgm:spPr/>
      <dgm:t>
        <a:bodyPr/>
        <a:lstStyle/>
        <a:p>
          <a:endParaRPr lang="en-US"/>
        </a:p>
      </dgm:t>
    </dgm:pt>
    <dgm:pt modelId="{4F95C141-C594-A941-B7CC-A6387EF3D1A9}">
      <dgm:prSet/>
      <dgm:spPr/>
      <dgm:t>
        <a:bodyPr/>
        <a:lstStyle/>
        <a:p>
          <a:r>
            <a:rPr lang="en-US" dirty="0" smtClean="0"/>
            <a:t>begins to scan memory from the location of the last placement and chooses the </a:t>
          </a:r>
          <a:r>
            <a:rPr lang="en-US" dirty="0" smtClean="0">
              <a:solidFill>
                <a:srgbClr val="FF0000"/>
              </a:solidFill>
            </a:rPr>
            <a:t>next available block</a:t>
          </a:r>
          <a:r>
            <a:rPr lang="en-US" dirty="0" smtClean="0"/>
            <a:t> that is large enough</a:t>
          </a:r>
          <a:endParaRPr lang="en-US" dirty="0"/>
        </a:p>
      </dgm:t>
    </dgm:pt>
    <dgm:pt modelId="{3939E570-EBCF-DD48-9709-D33AA4E5685A}" type="parTrans" cxnId="{E7DAB58A-1C69-DA4B-B3B1-255CC6148713}">
      <dgm:prSet/>
      <dgm:spPr/>
      <dgm:t>
        <a:bodyPr/>
        <a:lstStyle/>
        <a:p>
          <a:endParaRPr lang="en-US"/>
        </a:p>
      </dgm:t>
    </dgm:pt>
    <dgm:pt modelId="{830D0157-0623-004B-8B71-8237449FE54B}" type="sibTrans" cxnId="{E7DAB58A-1C69-DA4B-B3B1-255CC6148713}">
      <dgm:prSet/>
      <dgm:spPr/>
      <dgm:t>
        <a:bodyPr/>
        <a:lstStyle/>
        <a:p>
          <a:endParaRPr lang="en-US"/>
        </a:p>
      </dgm:t>
    </dgm:pt>
    <dgm:pt modelId="{E17189DE-CD6F-C941-875A-D5F01CE45548}" type="pres">
      <dgm:prSet presAssocID="{DC1194C7-6483-D74A-B3EE-E7C2B2CD1382}" presName="Name0" presStyleCnt="0">
        <dgm:presLayoutVars>
          <dgm:dir/>
          <dgm:animLvl val="lvl"/>
          <dgm:resizeHandles val="exact"/>
        </dgm:presLayoutVars>
      </dgm:prSet>
      <dgm:spPr/>
      <dgm:t>
        <a:bodyPr/>
        <a:lstStyle/>
        <a:p>
          <a:endParaRPr lang="en-US"/>
        </a:p>
      </dgm:t>
    </dgm:pt>
    <dgm:pt modelId="{DBB53FED-FC7A-3F4D-A7F1-B2865894ECDB}" type="pres">
      <dgm:prSet presAssocID="{67F380B8-4A46-A940-A35E-A8E090324DD2}" presName="composite" presStyleCnt="0"/>
      <dgm:spPr/>
      <dgm:t>
        <a:bodyPr/>
        <a:lstStyle/>
        <a:p>
          <a:endParaRPr lang="en-US"/>
        </a:p>
      </dgm:t>
    </dgm:pt>
    <dgm:pt modelId="{3AEB0A5F-B44A-0440-8E3D-4AA0FF30DE58}" type="pres">
      <dgm:prSet presAssocID="{67F380B8-4A46-A940-A35E-A8E090324DD2}" presName="parTx" presStyleLbl="alignNode1" presStyleIdx="0" presStyleCnt="3">
        <dgm:presLayoutVars>
          <dgm:chMax val="0"/>
          <dgm:chPref val="0"/>
          <dgm:bulletEnabled val="1"/>
        </dgm:presLayoutVars>
      </dgm:prSet>
      <dgm:spPr/>
      <dgm:t>
        <a:bodyPr/>
        <a:lstStyle/>
        <a:p>
          <a:endParaRPr lang="en-US"/>
        </a:p>
      </dgm:t>
    </dgm:pt>
    <dgm:pt modelId="{4D33AD13-58A2-6C4C-8ED2-4EC037E1447F}" type="pres">
      <dgm:prSet presAssocID="{67F380B8-4A46-A940-A35E-A8E090324DD2}" presName="desTx" presStyleLbl="alignAccFollowNode1" presStyleIdx="0" presStyleCnt="3">
        <dgm:presLayoutVars>
          <dgm:bulletEnabled val="1"/>
        </dgm:presLayoutVars>
      </dgm:prSet>
      <dgm:spPr/>
      <dgm:t>
        <a:bodyPr/>
        <a:lstStyle/>
        <a:p>
          <a:endParaRPr lang="en-US"/>
        </a:p>
      </dgm:t>
    </dgm:pt>
    <dgm:pt modelId="{8B18329D-C6F2-754C-9B93-889659D94782}" type="pres">
      <dgm:prSet presAssocID="{B5CF5095-BF26-D648-B0A9-81F01ABABF07}" presName="space" presStyleCnt="0"/>
      <dgm:spPr/>
      <dgm:t>
        <a:bodyPr/>
        <a:lstStyle/>
        <a:p>
          <a:endParaRPr lang="en-US"/>
        </a:p>
      </dgm:t>
    </dgm:pt>
    <dgm:pt modelId="{5C587A37-99A1-3E4A-8958-78E1CF8479BF}" type="pres">
      <dgm:prSet presAssocID="{DB9EFF8C-196F-5247-B65F-3BF933E46C11}" presName="composite" presStyleCnt="0"/>
      <dgm:spPr/>
      <dgm:t>
        <a:bodyPr/>
        <a:lstStyle/>
        <a:p>
          <a:endParaRPr lang="en-US"/>
        </a:p>
      </dgm:t>
    </dgm:pt>
    <dgm:pt modelId="{861E1F7D-27A7-E044-A6C8-58B87E7DADD2}" type="pres">
      <dgm:prSet presAssocID="{DB9EFF8C-196F-5247-B65F-3BF933E46C11}" presName="parTx" presStyleLbl="alignNode1" presStyleIdx="1" presStyleCnt="3">
        <dgm:presLayoutVars>
          <dgm:chMax val="0"/>
          <dgm:chPref val="0"/>
          <dgm:bulletEnabled val="1"/>
        </dgm:presLayoutVars>
      </dgm:prSet>
      <dgm:spPr/>
      <dgm:t>
        <a:bodyPr/>
        <a:lstStyle/>
        <a:p>
          <a:endParaRPr lang="en-US"/>
        </a:p>
      </dgm:t>
    </dgm:pt>
    <dgm:pt modelId="{5A54EFAA-A113-0C47-AF78-4821543B24FF}" type="pres">
      <dgm:prSet presAssocID="{DB9EFF8C-196F-5247-B65F-3BF933E46C11}" presName="desTx" presStyleLbl="alignAccFollowNode1" presStyleIdx="1" presStyleCnt="3">
        <dgm:presLayoutVars>
          <dgm:bulletEnabled val="1"/>
        </dgm:presLayoutVars>
      </dgm:prSet>
      <dgm:spPr/>
      <dgm:t>
        <a:bodyPr/>
        <a:lstStyle/>
        <a:p>
          <a:endParaRPr lang="en-US"/>
        </a:p>
      </dgm:t>
    </dgm:pt>
    <dgm:pt modelId="{D7662487-F169-6C49-B3F0-3B0DECD25D92}" type="pres">
      <dgm:prSet presAssocID="{3DE89FF0-3342-C74B-BA12-A92C830754F3}" presName="space" presStyleCnt="0"/>
      <dgm:spPr/>
      <dgm:t>
        <a:bodyPr/>
        <a:lstStyle/>
        <a:p>
          <a:endParaRPr lang="en-US"/>
        </a:p>
      </dgm:t>
    </dgm:pt>
    <dgm:pt modelId="{5730B196-C788-0C42-BCEB-B904B2C0FC4E}" type="pres">
      <dgm:prSet presAssocID="{46AD3565-A1BA-784F-AD34-7E4BF4E37363}" presName="composite" presStyleCnt="0"/>
      <dgm:spPr/>
      <dgm:t>
        <a:bodyPr/>
        <a:lstStyle/>
        <a:p>
          <a:endParaRPr lang="en-US"/>
        </a:p>
      </dgm:t>
    </dgm:pt>
    <dgm:pt modelId="{265FA6A5-EDA7-7A42-B476-3F18F161237D}" type="pres">
      <dgm:prSet presAssocID="{46AD3565-A1BA-784F-AD34-7E4BF4E37363}" presName="parTx" presStyleLbl="alignNode1" presStyleIdx="2" presStyleCnt="3">
        <dgm:presLayoutVars>
          <dgm:chMax val="0"/>
          <dgm:chPref val="0"/>
          <dgm:bulletEnabled val="1"/>
        </dgm:presLayoutVars>
      </dgm:prSet>
      <dgm:spPr/>
      <dgm:t>
        <a:bodyPr/>
        <a:lstStyle/>
        <a:p>
          <a:endParaRPr lang="en-US"/>
        </a:p>
      </dgm:t>
    </dgm:pt>
    <dgm:pt modelId="{F02FE02C-078E-2342-80A7-769674C16284}" type="pres">
      <dgm:prSet presAssocID="{46AD3565-A1BA-784F-AD34-7E4BF4E37363}" presName="desTx" presStyleLbl="alignAccFollowNode1" presStyleIdx="2" presStyleCnt="3">
        <dgm:presLayoutVars>
          <dgm:bulletEnabled val="1"/>
        </dgm:presLayoutVars>
      </dgm:prSet>
      <dgm:spPr/>
      <dgm:t>
        <a:bodyPr/>
        <a:lstStyle/>
        <a:p>
          <a:endParaRPr lang="en-US"/>
        </a:p>
      </dgm:t>
    </dgm:pt>
  </dgm:ptLst>
  <dgm:cxnLst>
    <dgm:cxn modelId="{E7DAB58A-1C69-DA4B-B3B1-255CC6148713}" srcId="{46AD3565-A1BA-784F-AD34-7E4BF4E37363}" destId="{4F95C141-C594-A941-B7CC-A6387EF3D1A9}" srcOrd="0" destOrd="0" parTransId="{3939E570-EBCF-DD48-9709-D33AA4E5685A}" sibTransId="{830D0157-0623-004B-8B71-8237449FE54B}"/>
    <dgm:cxn modelId="{51ED6F0E-EBD3-4626-B5F1-B433AF0D1398}" type="presOf" srcId="{DC1194C7-6483-D74A-B3EE-E7C2B2CD1382}" destId="{E17189DE-CD6F-C941-875A-D5F01CE45548}" srcOrd="0" destOrd="0" presId="urn:microsoft.com/office/officeart/2005/8/layout/hList1"/>
    <dgm:cxn modelId="{E60ED3ED-F5FB-3046-9789-552FCB24B45C}" srcId="{DB9EFF8C-196F-5247-B65F-3BF933E46C11}" destId="{E2ADB8C5-0282-CE4E-87DC-7D9DB70729D2}" srcOrd="0" destOrd="0" parTransId="{0A229719-E780-C449-950C-B0CE4CEA3D5B}" sibTransId="{D50F23DB-9898-2342-99A8-D76576ED5BD1}"/>
    <dgm:cxn modelId="{2B5EC8A2-166E-D247-8591-8D5C2C718D5A}" srcId="{DC1194C7-6483-D74A-B3EE-E7C2B2CD1382}" destId="{DB9EFF8C-196F-5247-B65F-3BF933E46C11}" srcOrd="1" destOrd="0" parTransId="{6654E155-8899-0846-9A7A-E07F2DF62F08}" sibTransId="{3DE89FF0-3342-C74B-BA12-A92C830754F3}"/>
    <dgm:cxn modelId="{81469F5C-2F2D-4FD6-A5FD-E827E3761252}" type="presOf" srcId="{E2ADB8C5-0282-CE4E-87DC-7D9DB70729D2}" destId="{5A54EFAA-A113-0C47-AF78-4821543B24FF}" srcOrd="0" destOrd="0" presId="urn:microsoft.com/office/officeart/2005/8/layout/hList1"/>
    <dgm:cxn modelId="{7F06866E-8471-9A48-BE1B-D1139AE27F24}" srcId="{DC1194C7-6483-D74A-B3EE-E7C2B2CD1382}" destId="{67F380B8-4A46-A940-A35E-A8E090324DD2}" srcOrd="0" destOrd="0" parTransId="{DCDEEE8D-7E75-5443-B673-0CE1E4FDA5E4}" sibTransId="{B5CF5095-BF26-D648-B0A9-81F01ABABF07}"/>
    <dgm:cxn modelId="{2921AA21-FEB4-4641-B63A-E8A87A66C5F3}" type="presOf" srcId="{58147522-5139-114D-8051-5D74E57ED8DC}" destId="{4D33AD13-58A2-6C4C-8ED2-4EC037E1447F}" srcOrd="0" destOrd="0" presId="urn:microsoft.com/office/officeart/2005/8/layout/hList1"/>
    <dgm:cxn modelId="{F25C1679-0DE1-6242-A25A-396C202B5060}" srcId="{DC1194C7-6483-D74A-B3EE-E7C2B2CD1382}" destId="{46AD3565-A1BA-784F-AD34-7E4BF4E37363}" srcOrd="2" destOrd="0" parTransId="{AF95370A-D1BB-744D-ABB3-5CAAA82ECE28}" sibTransId="{DEE5CC9A-6ED0-744B-852F-450F8A409ACD}"/>
    <dgm:cxn modelId="{3394234B-5509-4632-943B-14F9B4C3F81E}" type="presOf" srcId="{4F95C141-C594-A941-B7CC-A6387EF3D1A9}" destId="{F02FE02C-078E-2342-80A7-769674C16284}" srcOrd="0" destOrd="0" presId="urn:microsoft.com/office/officeart/2005/8/layout/hList1"/>
    <dgm:cxn modelId="{4C725DE3-3289-8946-9390-0B065E2AD422}" srcId="{67F380B8-4A46-A940-A35E-A8E090324DD2}" destId="{58147522-5139-114D-8051-5D74E57ED8DC}" srcOrd="0" destOrd="0" parTransId="{DDA5EE8E-C3C3-5A47-B7EC-E385293B5E08}" sibTransId="{6E9268CF-ED15-324D-8D31-B6967B1F94C4}"/>
    <dgm:cxn modelId="{D0162DBD-720F-4EF6-B637-D2B34C583ADF}" type="presOf" srcId="{46AD3565-A1BA-784F-AD34-7E4BF4E37363}" destId="{265FA6A5-EDA7-7A42-B476-3F18F161237D}" srcOrd="0" destOrd="0" presId="urn:microsoft.com/office/officeart/2005/8/layout/hList1"/>
    <dgm:cxn modelId="{633C136B-7697-4ED6-8690-9531E7792C69}" type="presOf" srcId="{67F380B8-4A46-A940-A35E-A8E090324DD2}" destId="{3AEB0A5F-B44A-0440-8E3D-4AA0FF30DE58}" srcOrd="0" destOrd="0" presId="urn:microsoft.com/office/officeart/2005/8/layout/hList1"/>
    <dgm:cxn modelId="{8AE11748-8758-4115-9B5E-B23E6D45AF21}" type="presOf" srcId="{DB9EFF8C-196F-5247-B65F-3BF933E46C11}" destId="{861E1F7D-27A7-E044-A6C8-58B87E7DADD2}" srcOrd="0" destOrd="0" presId="urn:microsoft.com/office/officeart/2005/8/layout/hList1"/>
    <dgm:cxn modelId="{000C64EB-FF30-4F1B-BEBC-2AB00EB572D3}" type="presParOf" srcId="{E17189DE-CD6F-C941-875A-D5F01CE45548}" destId="{DBB53FED-FC7A-3F4D-A7F1-B2865894ECDB}" srcOrd="0" destOrd="0" presId="urn:microsoft.com/office/officeart/2005/8/layout/hList1"/>
    <dgm:cxn modelId="{AA439EF9-CD89-4B87-A3CA-009082D74536}" type="presParOf" srcId="{DBB53FED-FC7A-3F4D-A7F1-B2865894ECDB}" destId="{3AEB0A5F-B44A-0440-8E3D-4AA0FF30DE58}" srcOrd="0" destOrd="0" presId="urn:microsoft.com/office/officeart/2005/8/layout/hList1"/>
    <dgm:cxn modelId="{04E5071B-BBAF-4E70-973E-1849FEEBC238}" type="presParOf" srcId="{DBB53FED-FC7A-3F4D-A7F1-B2865894ECDB}" destId="{4D33AD13-58A2-6C4C-8ED2-4EC037E1447F}" srcOrd="1" destOrd="0" presId="urn:microsoft.com/office/officeart/2005/8/layout/hList1"/>
    <dgm:cxn modelId="{A4E5322F-61A2-41D5-AD52-19EF1A9E78B3}" type="presParOf" srcId="{E17189DE-CD6F-C941-875A-D5F01CE45548}" destId="{8B18329D-C6F2-754C-9B93-889659D94782}" srcOrd="1" destOrd="0" presId="urn:microsoft.com/office/officeart/2005/8/layout/hList1"/>
    <dgm:cxn modelId="{30A42430-34A8-4D26-8EC7-727F20E1FEAC}" type="presParOf" srcId="{E17189DE-CD6F-C941-875A-D5F01CE45548}" destId="{5C587A37-99A1-3E4A-8958-78E1CF8479BF}" srcOrd="2" destOrd="0" presId="urn:microsoft.com/office/officeart/2005/8/layout/hList1"/>
    <dgm:cxn modelId="{A546FAF1-5F4A-419A-AB46-085CCE9EE5FA}" type="presParOf" srcId="{5C587A37-99A1-3E4A-8958-78E1CF8479BF}" destId="{861E1F7D-27A7-E044-A6C8-58B87E7DADD2}" srcOrd="0" destOrd="0" presId="urn:microsoft.com/office/officeart/2005/8/layout/hList1"/>
    <dgm:cxn modelId="{585EEEEB-2F0B-4C9B-9E32-714A40D6473F}" type="presParOf" srcId="{5C587A37-99A1-3E4A-8958-78E1CF8479BF}" destId="{5A54EFAA-A113-0C47-AF78-4821543B24FF}" srcOrd="1" destOrd="0" presId="urn:microsoft.com/office/officeart/2005/8/layout/hList1"/>
    <dgm:cxn modelId="{0943C4D2-4DD3-4093-B8BB-FE1097E4CF3F}" type="presParOf" srcId="{E17189DE-CD6F-C941-875A-D5F01CE45548}" destId="{D7662487-F169-6C49-B3F0-3B0DECD25D92}" srcOrd="3" destOrd="0" presId="urn:microsoft.com/office/officeart/2005/8/layout/hList1"/>
    <dgm:cxn modelId="{B2FDD7C6-C915-4216-AF59-0818094F86F1}" type="presParOf" srcId="{E17189DE-CD6F-C941-875A-D5F01CE45548}" destId="{5730B196-C788-0C42-BCEB-B904B2C0FC4E}" srcOrd="4" destOrd="0" presId="urn:microsoft.com/office/officeart/2005/8/layout/hList1"/>
    <dgm:cxn modelId="{855D8B74-3E83-434C-A6E6-B08E8ACE2C97}" type="presParOf" srcId="{5730B196-C788-0C42-BCEB-B904B2C0FC4E}" destId="{265FA6A5-EDA7-7A42-B476-3F18F161237D}" srcOrd="0" destOrd="0" presId="urn:microsoft.com/office/officeart/2005/8/layout/hList1"/>
    <dgm:cxn modelId="{D2FBA35E-FA5C-4D5F-B32F-CDD238462455}" type="presParOf" srcId="{5730B196-C788-0C42-BCEB-B904B2C0FC4E}" destId="{F02FE02C-078E-2342-80A7-769674C1628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DD8360-C17A-D744-93D2-006C349A759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EDBE8867-7758-3D40-B369-E92A59C78254}">
      <dgm:prSet phldrT="[Text]"/>
      <dgm:spPr/>
      <dgm:t>
        <a:bodyPr/>
        <a:lstStyle/>
        <a:p>
          <a:r>
            <a:rPr lang="en-US" b="1" dirty="0" smtClean="0"/>
            <a:t>Logical</a:t>
          </a:r>
          <a:endParaRPr lang="en-US" dirty="0"/>
        </a:p>
      </dgm:t>
    </dgm:pt>
    <dgm:pt modelId="{06893441-85D5-B743-BD65-9A95DC67AE21}" type="parTrans" cxnId="{5438E636-6DE6-3A41-8AA0-73F658BDDD42}">
      <dgm:prSet/>
      <dgm:spPr/>
      <dgm:t>
        <a:bodyPr/>
        <a:lstStyle/>
        <a:p>
          <a:endParaRPr lang="en-US"/>
        </a:p>
      </dgm:t>
    </dgm:pt>
    <dgm:pt modelId="{A4B70527-9188-E249-A41C-8D5D41A143A3}" type="sibTrans" cxnId="{5438E636-6DE6-3A41-8AA0-73F658BDDD42}">
      <dgm:prSet/>
      <dgm:spPr/>
      <dgm:t>
        <a:bodyPr/>
        <a:lstStyle/>
        <a:p>
          <a:endParaRPr lang="en-US"/>
        </a:p>
      </dgm:t>
    </dgm:pt>
    <dgm:pt modelId="{CD39444C-1B21-EF4A-B5D4-958159C7B42D}">
      <dgm:prSet custT="1"/>
      <dgm:spPr/>
      <dgm:t>
        <a:bodyPr/>
        <a:lstStyle/>
        <a:p>
          <a:r>
            <a:rPr lang="en-US" sz="2400" dirty="0" smtClean="0"/>
            <a:t>reference to a memory location independent of the current assignment of data to memory</a:t>
          </a:r>
        </a:p>
      </dgm:t>
    </dgm:pt>
    <dgm:pt modelId="{DD0191C7-CB08-B24A-8735-5956F0832DBC}" type="parTrans" cxnId="{88A848D4-3287-8544-B217-17F7AAC14DB0}">
      <dgm:prSet/>
      <dgm:spPr/>
      <dgm:t>
        <a:bodyPr/>
        <a:lstStyle/>
        <a:p>
          <a:endParaRPr lang="en-US"/>
        </a:p>
      </dgm:t>
    </dgm:pt>
    <dgm:pt modelId="{EF9E6F1D-FB04-DC42-A706-3251421BB982}" type="sibTrans" cxnId="{88A848D4-3287-8544-B217-17F7AAC14DB0}">
      <dgm:prSet/>
      <dgm:spPr/>
      <dgm:t>
        <a:bodyPr/>
        <a:lstStyle/>
        <a:p>
          <a:endParaRPr lang="en-US"/>
        </a:p>
      </dgm:t>
    </dgm:pt>
    <dgm:pt modelId="{B89FE6C2-077F-4741-8F16-B5795B7063E1}">
      <dgm:prSet/>
      <dgm:spPr/>
      <dgm:t>
        <a:bodyPr/>
        <a:lstStyle/>
        <a:p>
          <a:r>
            <a:rPr lang="en-US" b="1" dirty="0" smtClean="0"/>
            <a:t>Relative</a:t>
          </a:r>
        </a:p>
      </dgm:t>
    </dgm:pt>
    <dgm:pt modelId="{CBE548C3-8B0D-AE4E-B5EC-3E713BEF8A34}" type="parTrans" cxnId="{1775FEA1-E83E-514B-9EED-67D44E577D41}">
      <dgm:prSet/>
      <dgm:spPr/>
      <dgm:t>
        <a:bodyPr/>
        <a:lstStyle/>
        <a:p>
          <a:endParaRPr lang="en-US"/>
        </a:p>
      </dgm:t>
    </dgm:pt>
    <dgm:pt modelId="{D12748FC-262F-604D-A0ED-B8F3F2E85B30}" type="sibTrans" cxnId="{1775FEA1-E83E-514B-9EED-67D44E577D41}">
      <dgm:prSet/>
      <dgm:spPr/>
      <dgm:t>
        <a:bodyPr/>
        <a:lstStyle/>
        <a:p>
          <a:endParaRPr lang="en-US"/>
        </a:p>
      </dgm:t>
    </dgm:pt>
    <dgm:pt modelId="{A63F4F42-530D-0844-A623-B7BB97CA06C8}">
      <dgm:prSet custT="1"/>
      <dgm:spPr/>
      <dgm:t>
        <a:bodyPr/>
        <a:lstStyle/>
        <a:p>
          <a:r>
            <a:rPr lang="en-US" sz="2400" dirty="0" smtClean="0"/>
            <a:t>address is expressed as a location relative to some known point</a:t>
          </a:r>
        </a:p>
      </dgm:t>
    </dgm:pt>
    <dgm:pt modelId="{A6AF5B68-FC53-694A-82B8-D02D823211BF}" type="parTrans" cxnId="{AC3E68CA-59A6-0D47-96B7-56C985E7999F}">
      <dgm:prSet/>
      <dgm:spPr/>
      <dgm:t>
        <a:bodyPr/>
        <a:lstStyle/>
        <a:p>
          <a:endParaRPr lang="en-US"/>
        </a:p>
      </dgm:t>
    </dgm:pt>
    <dgm:pt modelId="{45082585-C225-5042-8C96-B318BA935269}" type="sibTrans" cxnId="{AC3E68CA-59A6-0D47-96B7-56C985E7999F}">
      <dgm:prSet/>
      <dgm:spPr/>
      <dgm:t>
        <a:bodyPr/>
        <a:lstStyle/>
        <a:p>
          <a:endParaRPr lang="en-US"/>
        </a:p>
      </dgm:t>
    </dgm:pt>
    <dgm:pt modelId="{8440D138-BE73-FB44-BBEF-1FC3FB108A97}">
      <dgm:prSet/>
      <dgm:spPr/>
      <dgm:t>
        <a:bodyPr/>
        <a:lstStyle/>
        <a:p>
          <a:r>
            <a:rPr lang="en-US" b="1" dirty="0" smtClean="0"/>
            <a:t>Physical or Absolute</a:t>
          </a:r>
        </a:p>
      </dgm:t>
    </dgm:pt>
    <dgm:pt modelId="{E275FC03-8304-564E-89AB-373C17CB55F3}" type="parTrans" cxnId="{1AAEA0EB-CE8D-3546-B228-849C7BBECB24}">
      <dgm:prSet/>
      <dgm:spPr/>
      <dgm:t>
        <a:bodyPr/>
        <a:lstStyle/>
        <a:p>
          <a:endParaRPr lang="en-US"/>
        </a:p>
      </dgm:t>
    </dgm:pt>
    <dgm:pt modelId="{250D8BAF-EB6C-2B4D-8429-A8492959928C}" type="sibTrans" cxnId="{1AAEA0EB-CE8D-3546-B228-849C7BBECB24}">
      <dgm:prSet/>
      <dgm:spPr/>
      <dgm:t>
        <a:bodyPr/>
        <a:lstStyle/>
        <a:p>
          <a:endParaRPr lang="en-US"/>
        </a:p>
      </dgm:t>
    </dgm:pt>
    <dgm:pt modelId="{2D14AC71-6F9F-B94A-ADC5-A11456751F9C}">
      <dgm:prSet custT="1"/>
      <dgm:spPr/>
      <dgm:t>
        <a:bodyPr/>
        <a:lstStyle/>
        <a:p>
          <a:r>
            <a:rPr lang="en-US" sz="2400" dirty="0" smtClean="0"/>
            <a:t>actual location in main memory</a:t>
          </a:r>
        </a:p>
      </dgm:t>
    </dgm:pt>
    <dgm:pt modelId="{73C2B6B4-DF77-9047-9F14-AE7C3148BD63}" type="parTrans" cxnId="{5904720B-427C-C141-A11F-D1BE8FE1FBA2}">
      <dgm:prSet/>
      <dgm:spPr/>
      <dgm:t>
        <a:bodyPr/>
        <a:lstStyle/>
        <a:p>
          <a:endParaRPr lang="en-US"/>
        </a:p>
      </dgm:t>
    </dgm:pt>
    <dgm:pt modelId="{FD8E04A9-323E-8A4B-AAF4-2BB97B2B8FE0}" type="sibTrans" cxnId="{5904720B-427C-C141-A11F-D1BE8FE1FBA2}">
      <dgm:prSet/>
      <dgm:spPr/>
      <dgm:t>
        <a:bodyPr/>
        <a:lstStyle/>
        <a:p>
          <a:endParaRPr lang="en-US"/>
        </a:p>
      </dgm:t>
    </dgm:pt>
    <dgm:pt modelId="{ACFD1858-5182-EC41-AD4F-BB7EB502C119}" type="pres">
      <dgm:prSet presAssocID="{CBDD8360-C17A-D744-93D2-006C349A759D}" presName="linear" presStyleCnt="0">
        <dgm:presLayoutVars>
          <dgm:dir/>
          <dgm:animLvl val="lvl"/>
          <dgm:resizeHandles val="exact"/>
        </dgm:presLayoutVars>
      </dgm:prSet>
      <dgm:spPr/>
      <dgm:t>
        <a:bodyPr/>
        <a:lstStyle/>
        <a:p>
          <a:endParaRPr lang="en-US"/>
        </a:p>
      </dgm:t>
    </dgm:pt>
    <dgm:pt modelId="{B88E5D32-B7BF-6948-84F5-CB3388CEA0B7}" type="pres">
      <dgm:prSet presAssocID="{EDBE8867-7758-3D40-B369-E92A59C78254}" presName="parentLin" presStyleCnt="0"/>
      <dgm:spPr/>
      <dgm:t>
        <a:bodyPr/>
        <a:lstStyle/>
        <a:p>
          <a:endParaRPr lang="en-US"/>
        </a:p>
      </dgm:t>
    </dgm:pt>
    <dgm:pt modelId="{1A691CE5-A265-9E4F-A6A3-69EAD6003561}" type="pres">
      <dgm:prSet presAssocID="{EDBE8867-7758-3D40-B369-E92A59C78254}" presName="parentLeftMargin" presStyleLbl="node1" presStyleIdx="0" presStyleCnt="3"/>
      <dgm:spPr/>
      <dgm:t>
        <a:bodyPr/>
        <a:lstStyle/>
        <a:p>
          <a:endParaRPr lang="en-US"/>
        </a:p>
      </dgm:t>
    </dgm:pt>
    <dgm:pt modelId="{62188342-F933-5546-8BB3-C1B3099F523F}" type="pres">
      <dgm:prSet presAssocID="{EDBE8867-7758-3D40-B369-E92A59C78254}" presName="parentText" presStyleLbl="node1" presStyleIdx="0" presStyleCnt="3">
        <dgm:presLayoutVars>
          <dgm:chMax val="0"/>
          <dgm:bulletEnabled val="1"/>
        </dgm:presLayoutVars>
      </dgm:prSet>
      <dgm:spPr/>
      <dgm:t>
        <a:bodyPr/>
        <a:lstStyle/>
        <a:p>
          <a:endParaRPr lang="en-US"/>
        </a:p>
      </dgm:t>
    </dgm:pt>
    <dgm:pt modelId="{54B61BE9-D834-B14A-AF49-D2E16C40500B}" type="pres">
      <dgm:prSet presAssocID="{EDBE8867-7758-3D40-B369-E92A59C78254}" presName="negativeSpace" presStyleCnt="0"/>
      <dgm:spPr/>
      <dgm:t>
        <a:bodyPr/>
        <a:lstStyle/>
        <a:p>
          <a:endParaRPr lang="en-US"/>
        </a:p>
      </dgm:t>
    </dgm:pt>
    <dgm:pt modelId="{23981AB3-A7C5-304C-B5DD-3C6A0BA47400}" type="pres">
      <dgm:prSet presAssocID="{EDBE8867-7758-3D40-B369-E92A59C78254}" presName="childText" presStyleLbl="conFgAcc1" presStyleIdx="0" presStyleCnt="3">
        <dgm:presLayoutVars>
          <dgm:bulletEnabled val="1"/>
        </dgm:presLayoutVars>
      </dgm:prSet>
      <dgm:spPr/>
      <dgm:t>
        <a:bodyPr/>
        <a:lstStyle/>
        <a:p>
          <a:endParaRPr lang="en-US"/>
        </a:p>
      </dgm:t>
    </dgm:pt>
    <dgm:pt modelId="{EBDA10AD-AC0C-A64D-8BAD-38A69967D70E}" type="pres">
      <dgm:prSet presAssocID="{A4B70527-9188-E249-A41C-8D5D41A143A3}" presName="spaceBetweenRectangles" presStyleCnt="0"/>
      <dgm:spPr/>
      <dgm:t>
        <a:bodyPr/>
        <a:lstStyle/>
        <a:p>
          <a:endParaRPr lang="en-US"/>
        </a:p>
      </dgm:t>
    </dgm:pt>
    <dgm:pt modelId="{7C99F359-0C2F-E746-8E8A-8CB3A0425D35}" type="pres">
      <dgm:prSet presAssocID="{B89FE6C2-077F-4741-8F16-B5795B7063E1}" presName="parentLin" presStyleCnt="0"/>
      <dgm:spPr/>
      <dgm:t>
        <a:bodyPr/>
        <a:lstStyle/>
        <a:p>
          <a:endParaRPr lang="en-US"/>
        </a:p>
      </dgm:t>
    </dgm:pt>
    <dgm:pt modelId="{A032DD78-5CE7-214D-8E24-37D69D65FBC4}" type="pres">
      <dgm:prSet presAssocID="{B89FE6C2-077F-4741-8F16-B5795B7063E1}" presName="parentLeftMargin" presStyleLbl="node1" presStyleIdx="0" presStyleCnt="3"/>
      <dgm:spPr/>
      <dgm:t>
        <a:bodyPr/>
        <a:lstStyle/>
        <a:p>
          <a:endParaRPr lang="en-US"/>
        </a:p>
      </dgm:t>
    </dgm:pt>
    <dgm:pt modelId="{56B37D08-27E9-6348-A4E7-27939D35EA56}" type="pres">
      <dgm:prSet presAssocID="{B89FE6C2-077F-4741-8F16-B5795B7063E1}" presName="parentText" presStyleLbl="node1" presStyleIdx="1" presStyleCnt="3">
        <dgm:presLayoutVars>
          <dgm:chMax val="0"/>
          <dgm:bulletEnabled val="1"/>
        </dgm:presLayoutVars>
      </dgm:prSet>
      <dgm:spPr/>
      <dgm:t>
        <a:bodyPr/>
        <a:lstStyle/>
        <a:p>
          <a:endParaRPr lang="en-US"/>
        </a:p>
      </dgm:t>
    </dgm:pt>
    <dgm:pt modelId="{32378106-D771-154C-A68B-4D4FB81F2675}" type="pres">
      <dgm:prSet presAssocID="{B89FE6C2-077F-4741-8F16-B5795B7063E1}" presName="negativeSpace" presStyleCnt="0"/>
      <dgm:spPr/>
      <dgm:t>
        <a:bodyPr/>
        <a:lstStyle/>
        <a:p>
          <a:endParaRPr lang="en-US"/>
        </a:p>
      </dgm:t>
    </dgm:pt>
    <dgm:pt modelId="{AD976998-883A-B44B-AA40-16EA334E3B09}" type="pres">
      <dgm:prSet presAssocID="{B89FE6C2-077F-4741-8F16-B5795B7063E1}" presName="childText" presStyleLbl="conFgAcc1" presStyleIdx="1" presStyleCnt="3">
        <dgm:presLayoutVars>
          <dgm:bulletEnabled val="1"/>
        </dgm:presLayoutVars>
      </dgm:prSet>
      <dgm:spPr/>
      <dgm:t>
        <a:bodyPr/>
        <a:lstStyle/>
        <a:p>
          <a:endParaRPr lang="en-US"/>
        </a:p>
      </dgm:t>
    </dgm:pt>
    <dgm:pt modelId="{A880E6A6-6E9C-0C44-BEF0-4D6EE4E56AC0}" type="pres">
      <dgm:prSet presAssocID="{D12748FC-262F-604D-A0ED-B8F3F2E85B30}" presName="spaceBetweenRectangles" presStyleCnt="0"/>
      <dgm:spPr/>
      <dgm:t>
        <a:bodyPr/>
        <a:lstStyle/>
        <a:p>
          <a:endParaRPr lang="en-US"/>
        </a:p>
      </dgm:t>
    </dgm:pt>
    <dgm:pt modelId="{828035CE-2CE5-AE45-B080-C6EBCC590DF9}" type="pres">
      <dgm:prSet presAssocID="{8440D138-BE73-FB44-BBEF-1FC3FB108A97}" presName="parentLin" presStyleCnt="0"/>
      <dgm:spPr/>
      <dgm:t>
        <a:bodyPr/>
        <a:lstStyle/>
        <a:p>
          <a:endParaRPr lang="en-US"/>
        </a:p>
      </dgm:t>
    </dgm:pt>
    <dgm:pt modelId="{182D09B1-0D7D-AD47-A595-554DE5A7F3FA}" type="pres">
      <dgm:prSet presAssocID="{8440D138-BE73-FB44-BBEF-1FC3FB108A97}" presName="parentLeftMargin" presStyleLbl="node1" presStyleIdx="1" presStyleCnt="3"/>
      <dgm:spPr/>
      <dgm:t>
        <a:bodyPr/>
        <a:lstStyle/>
        <a:p>
          <a:endParaRPr lang="en-US"/>
        </a:p>
      </dgm:t>
    </dgm:pt>
    <dgm:pt modelId="{B3028417-3BB4-804F-B830-21EC724B50AF}" type="pres">
      <dgm:prSet presAssocID="{8440D138-BE73-FB44-BBEF-1FC3FB108A97}" presName="parentText" presStyleLbl="node1" presStyleIdx="2" presStyleCnt="3">
        <dgm:presLayoutVars>
          <dgm:chMax val="0"/>
          <dgm:bulletEnabled val="1"/>
        </dgm:presLayoutVars>
      </dgm:prSet>
      <dgm:spPr/>
      <dgm:t>
        <a:bodyPr/>
        <a:lstStyle/>
        <a:p>
          <a:endParaRPr lang="en-US"/>
        </a:p>
      </dgm:t>
    </dgm:pt>
    <dgm:pt modelId="{C20C3603-9123-A14C-9814-EA132B3A96B1}" type="pres">
      <dgm:prSet presAssocID="{8440D138-BE73-FB44-BBEF-1FC3FB108A97}" presName="negativeSpace" presStyleCnt="0"/>
      <dgm:spPr/>
      <dgm:t>
        <a:bodyPr/>
        <a:lstStyle/>
        <a:p>
          <a:endParaRPr lang="en-US"/>
        </a:p>
      </dgm:t>
    </dgm:pt>
    <dgm:pt modelId="{E5E2D93A-0FAC-8648-A220-3E52BE154C5F}" type="pres">
      <dgm:prSet presAssocID="{8440D138-BE73-FB44-BBEF-1FC3FB108A97}" presName="childText" presStyleLbl="conFgAcc1" presStyleIdx="2" presStyleCnt="3">
        <dgm:presLayoutVars>
          <dgm:bulletEnabled val="1"/>
        </dgm:presLayoutVars>
      </dgm:prSet>
      <dgm:spPr/>
      <dgm:t>
        <a:bodyPr/>
        <a:lstStyle/>
        <a:p>
          <a:endParaRPr lang="en-US"/>
        </a:p>
      </dgm:t>
    </dgm:pt>
  </dgm:ptLst>
  <dgm:cxnLst>
    <dgm:cxn modelId="{EED14E41-3B39-4B05-B51E-B99D6927E06A}" type="presOf" srcId="{CD39444C-1B21-EF4A-B5D4-958159C7B42D}" destId="{23981AB3-A7C5-304C-B5DD-3C6A0BA47400}" srcOrd="0" destOrd="0" presId="urn:microsoft.com/office/officeart/2005/8/layout/list1"/>
    <dgm:cxn modelId="{C5128FCA-B495-4854-AF06-D6A421C1D5A3}" type="presOf" srcId="{EDBE8867-7758-3D40-B369-E92A59C78254}" destId="{62188342-F933-5546-8BB3-C1B3099F523F}" srcOrd="1" destOrd="0" presId="urn:microsoft.com/office/officeart/2005/8/layout/list1"/>
    <dgm:cxn modelId="{9C325FA9-F6E2-4226-838B-7B054CD74022}" type="presOf" srcId="{A63F4F42-530D-0844-A623-B7BB97CA06C8}" destId="{AD976998-883A-B44B-AA40-16EA334E3B09}" srcOrd="0" destOrd="0" presId="urn:microsoft.com/office/officeart/2005/8/layout/list1"/>
    <dgm:cxn modelId="{DB4AEBD4-29BE-477D-B2CB-4ACD06937E99}" type="presOf" srcId="{B89FE6C2-077F-4741-8F16-B5795B7063E1}" destId="{A032DD78-5CE7-214D-8E24-37D69D65FBC4}" srcOrd="0" destOrd="0" presId="urn:microsoft.com/office/officeart/2005/8/layout/list1"/>
    <dgm:cxn modelId="{5438E636-6DE6-3A41-8AA0-73F658BDDD42}" srcId="{CBDD8360-C17A-D744-93D2-006C349A759D}" destId="{EDBE8867-7758-3D40-B369-E92A59C78254}" srcOrd="0" destOrd="0" parTransId="{06893441-85D5-B743-BD65-9A95DC67AE21}" sibTransId="{A4B70527-9188-E249-A41C-8D5D41A143A3}"/>
    <dgm:cxn modelId="{1AAEA0EB-CE8D-3546-B228-849C7BBECB24}" srcId="{CBDD8360-C17A-D744-93D2-006C349A759D}" destId="{8440D138-BE73-FB44-BBEF-1FC3FB108A97}" srcOrd="2" destOrd="0" parTransId="{E275FC03-8304-564E-89AB-373C17CB55F3}" sibTransId="{250D8BAF-EB6C-2B4D-8429-A8492959928C}"/>
    <dgm:cxn modelId="{3C3F8755-AC57-4702-91D0-88C7AAC584EF}" type="presOf" srcId="{2D14AC71-6F9F-B94A-ADC5-A11456751F9C}" destId="{E5E2D93A-0FAC-8648-A220-3E52BE154C5F}" srcOrd="0" destOrd="0" presId="urn:microsoft.com/office/officeart/2005/8/layout/list1"/>
    <dgm:cxn modelId="{898C76BE-A98A-4FCD-83B9-3EBDDA203941}" type="presOf" srcId="{EDBE8867-7758-3D40-B369-E92A59C78254}" destId="{1A691CE5-A265-9E4F-A6A3-69EAD6003561}" srcOrd="0" destOrd="0" presId="urn:microsoft.com/office/officeart/2005/8/layout/list1"/>
    <dgm:cxn modelId="{1775FEA1-E83E-514B-9EED-67D44E577D41}" srcId="{CBDD8360-C17A-D744-93D2-006C349A759D}" destId="{B89FE6C2-077F-4741-8F16-B5795B7063E1}" srcOrd="1" destOrd="0" parTransId="{CBE548C3-8B0D-AE4E-B5EC-3E713BEF8A34}" sibTransId="{D12748FC-262F-604D-A0ED-B8F3F2E85B30}"/>
    <dgm:cxn modelId="{AC3E68CA-59A6-0D47-96B7-56C985E7999F}" srcId="{B89FE6C2-077F-4741-8F16-B5795B7063E1}" destId="{A63F4F42-530D-0844-A623-B7BB97CA06C8}" srcOrd="0" destOrd="0" parTransId="{A6AF5B68-FC53-694A-82B8-D02D823211BF}" sibTransId="{45082585-C225-5042-8C96-B318BA935269}"/>
    <dgm:cxn modelId="{5904720B-427C-C141-A11F-D1BE8FE1FBA2}" srcId="{8440D138-BE73-FB44-BBEF-1FC3FB108A97}" destId="{2D14AC71-6F9F-B94A-ADC5-A11456751F9C}" srcOrd="0" destOrd="0" parTransId="{73C2B6B4-DF77-9047-9F14-AE7C3148BD63}" sibTransId="{FD8E04A9-323E-8A4B-AAF4-2BB97B2B8FE0}"/>
    <dgm:cxn modelId="{463548BB-FFA6-4E3D-83C3-E08DE3218519}" type="presOf" srcId="{B89FE6C2-077F-4741-8F16-B5795B7063E1}" destId="{56B37D08-27E9-6348-A4E7-27939D35EA56}" srcOrd="1" destOrd="0" presId="urn:microsoft.com/office/officeart/2005/8/layout/list1"/>
    <dgm:cxn modelId="{3C82C3AE-61E8-4841-8D94-AC813CE6024C}" type="presOf" srcId="{8440D138-BE73-FB44-BBEF-1FC3FB108A97}" destId="{182D09B1-0D7D-AD47-A595-554DE5A7F3FA}" srcOrd="0" destOrd="0" presId="urn:microsoft.com/office/officeart/2005/8/layout/list1"/>
    <dgm:cxn modelId="{88A848D4-3287-8544-B217-17F7AAC14DB0}" srcId="{EDBE8867-7758-3D40-B369-E92A59C78254}" destId="{CD39444C-1B21-EF4A-B5D4-958159C7B42D}" srcOrd="0" destOrd="0" parTransId="{DD0191C7-CB08-B24A-8735-5956F0832DBC}" sibTransId="{EF9E6F1D-FB04-DC42-A706-3251421BB982}"/>
    <dgm:cxn modelId="{A1AADA08-59FE-4E3D-9D63-97C3D880632A}" type="presOf" srcId="{CBDD8360-C17A-D744-93D2-006C349A759D}" destId="{ACFD1858-5182-EC41-AD4F-BB7EB502C119}" srcOrd="0" destOrd="0" presId="urn:microsoft.com/office/officeart/2005/8/layout/list1"/>
    <dgm:cxn modelId="{82E31A8B-11E8-419A-BCD7-D137F3DD06AB}" type="presOf" srcId="{8440D138-BE73-FB44-BBEF-1FC3FB108A97}" destId="{B3028417-3BB4-804F-B830-21EC724B50AF}" srcOrd="1" destOrd="0" presId="urn:microsoft.com/office/officeart/2005/8/layout/list1"/>
    <dgm:cxn modelId="{4ED747B5-DC4C-4B89-BEFF-474F68745633}" type="presParOf" srcId="{ACFD1858-5182-EC41-AD4F-BB7EB502C119}" destId="{B88E5D32-B7BF-6948-84F5-CB3388CEA0B7}" srcOrd="0" destOrd="0" presId="urn:microsoft.com/office/officeart/2005/8/layout/list1"/>
    <dgm:cxn modelId="{460CA875-C3DB-4764-935E-0233A6BBD81F}" type="presParOf" srcId="{B88E5D32-B7BF-6948-84F5-CB3388CEA0B7}" destId="{1A691CE5-A265-9E4F-A6A3-69EAD6003561}" srcOrd="0" destOrd="0" presId="urn:microsoft.com/office/officeart/2005/8/layout/list1"/>
    <dgm:cxn modelId="{953D35C7-335B-4FE5-B1C8-EC5A3D46644F}" type="presParOf" srcId="{B88E5D32-B7BF-6948-84F5-CB3388CEA0B7}" destId="{62188342-F933-5546-8BB3-C1B3099F523F}" srcOrd="1" destOrd="0" presId="urn:microsoft.com/office/officeart/2005/8/layout/list1"/>
    <dgm:cxn modelId="{A9868C6E-6499-4C12-A958-82BB23A90846}" type="presParOf" srcId="{ACFD1858-5182-EC41-AD4F-BB7EB502C119}" destId="{54B61BE9-D834-B14A-AF49-D2E16C40500B}" srcOrd="1" destOrd="0" presId="urn:microsoft.com/office/officeart/2005/8/layout/list1"/>
    <dgm:cxn modelId="{20819120-4BC2-4C25-AD53-B5364D80129D}" type="presParOf" srcId="{ACFD1858-5182-EC41-AD4F-BB7EB502C119}" destId="{23981AB3-A7C5-304C-B5DD-3C6A0BA47400}" srcOrd="2" destOrd="0" presId="urn:microsoft.com/office/officeart/2005/8/layout/list1"/>
    <dgm:cxn modelId="{6977C854-A721-46B9-A673-89BCDF96E105}" type="presParOf" srcId="{ACFD1858-5182-EC41-AD4F-BB7EB502C119}" destId="{EBDA10AD-AC0C-A64D-8BAD-38A69967D70E}" srcOrd="3" destOrd="0" presId="urn:microsoft.com/office/officeart/2005/8/layout/list1"/>
    <dgm:cxn modelId="{4E47599D-6F99-47E7-BC24-5EC3846210A3}" type="presParOf" srcId="{ACFD1858-5182-EC41-AD4F-BB7EB502C119}" destId="{7C99F359-0C2F-E746-8E8A-8CB3A0425D35}" srcOrd="4" destOrd="0" presId="urn:microsoft.com/office/officeart/2005/8/layout/list1"/>
    <dgm:cxn modelId="{25F8EBF3-2747-4D33-A037-798D1E3FB1CF}" type="presParOf" srcId="{7C99F359-0C2F-E746-8E8A-8CB3A0425D35}" destId="{A032DD78-5CE7-214D-8E24-37D69D65FBC4}" srcOrd="0" destOrd="0" presId="urn:microsoft.com/office/officeart/2005/8/layout/list1"/>
    <dgm:cxn modelId="{B7917FAD-B1EF-415A-AE45-4CC382B89772}" type="presParOf" srcId="{7C99F359-0C2F-E746-8E8A-8CB3A0425D35}" destId="{56B37D08-27E9-6348-A4E7-27939D35EA56}" srcOrd="1" destOrd="0" presId="urn:microsoft.com/office/officeart/2005/8/layout/list1"/>
    <dgm:cxn modelId="{5D7861AE-B991-45B5-8322-7C69D06ECE3E}" type="presParOf" srcId="{ACFD1858-5182-EC41-AD4F-BB7EB502C119}" destId="{32378106-D771-154C-A68B-4D4FB81F2675}" srcOrd="5" destOrd="0" presId="urn:microsoft.com/office/officeart/2005/8/layout/list1"/>
    <dgm:cxn modelId="{B24A97EF-A063-45F3-B82D-D6E0F6E4AA8F}" type="presParOf" srcId="{ACFD1858-5182-EC41-AD4F-BB7EB502C119}" destId="{AD976998-883A-B44B-AA40-16EA334E3B09}" srcOrd="6" destOrd="0" presId="urn:microsoft.com/office/officeart/2005/8/layout/list1"/>
    <dgm:cxn modelId="{7C5E5BE2-C985-4D7E-A001-69963F20B200}" type="presParOf" srcId="{ACFD1858-5182-EC41-AD4F-BB7EB502C119}" destId="{A880E6A6-6E9C-0C44-BEF0-4D6EE4E56AC0}" srcOrd="7" destOrd="0" presId="urn:microsoft.com/office/officeart/2005/8/layout/list1"/>
    <dgm:cxn modelId="{4269AAD9-D423-4ED9-9D28-30951D902101}" type="presParOf" srcId="{ACFD1858-5182-EC41-AD4F-BB7EB502C119}" destId="{828035CE-2CE5-AE45-B080-C6EBCC590DF9}" srcOrd="8" destOrd="0" presId="urn:microsoft.com/office/officeart/2005/8/layout/list1"/>
    <dgm:cxn modelId="{B69FD9A8-5092-475C-9E63-1C68A95BD976}" type="presParOf" srcId="{828035CE-2CE5-AE45-B080-C6EBCC590DF9}" destId="{182D09B1-0D7D-AD47-A595-554DE5A7F3FA}" srcOrd="0" destOrd="0" presId="urn:microsoft.com/office/officeart/2005/8/layout/list1"/>
    <dgm:cxn modelId="{89A3625A-406E-4E91-B628-A1E93107FFBD}" type="presParOf" srcId="{828035CE-2CE5-AE45-B080-C6EBCC590DF9}" destId="{B3028417-3BB4-804F-B830-21EC724B50AF}" srcOrd="1" destOrd="0" presId="urn:microsoft.com/office/officeart/2005/8/layout/list1"/>
    <dgm:cxn modelId="{91B90B5B-1552-44EE-9828-4801866E8EAB}" type="presParOf" srcId="{ACFD1858-5182-EC41-AD4F-BB7EB502C119}" destId="{C20C3603-9123-A14C-9814-EA132B3A96B1}" srcOrd="9" destOrd="0" presId="urn:microsoft.com/office/officeart/2005/8/layout/list1"/>
    <dgm:cxn modelId="{D351430A-4CBA-4C45-B78D-C8EF72D8AA7C}" type="presParOf" srcId="{ACFD1858-5182-EC41-AD4F-BB7EB502C119}" destId="{E5E2D93A-0FAC-8648-A220-3E52BE154C5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984BBF-D090-D94A-958C-707853D134BE}"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4C5CEBC-1F30-5443-B794-80FF362A2AF0}">
      <dgm:prSet phldrT="[Text]"/>
      <dgm:spPr/>
      <dgm:t>
        <a:bodyPr/>
        <a:lstStyle/>
        <a:p>
          <a:r>
            <a:rPr lang="en-US" b="1" i="0" dirty="0" smtClean="0"/>
            <a:t>Pages</a:t>
          </a:r>
          <a:r>
            <a:rPr lang="en-US" dirty="0" smtClean="0"/>
            <a:t> </a:t>
          </a:r>
          <a:endParaRPr lang="en-US" dirty="0"/>
        </a:p>
      </dgm:t>
    </dgm:pt>
    <dgm:pt modelId="{BE0C5935-86C3-CE49-BC7C-DB3DC9A56DBA}" type="parTrans" cxnId="{B3689970-B6AA-F841-8AA9-BF33FA1007D0}">
      <dgm:prSet/>
      <dgm:spPr/>
      <dgm:t>
        <a:bodyPr/>
        <a:lstStyle/>
        <a:p>
          <a:endParaRPr lang="en-US"/>
        </a:p>
      </dgm:t>
    </dgm:pt>
    <dgm:pt modelId="{0242CC9F-7F01-C541-AE84-95B60386F567}" type="sibTrans" cxnId="{B3689970-B6AA-F841-8AA9-BF33FA1007D0}">
      <dgm:prSet/>
      <dgm:spPr/>
      <dgm:t>
        <a:bodyPr/>
        <a:lstStyle/>
        <a:p>
          <a:endParaRPr lang="en-US"/>
        </a:p>
      </dgm:t>
    </dgm:pt>
    <dgm:pt modelId="{7AA8A9FF-58E2-CB47-ADA1-DE9E3BDCDC0F}">
      <dgm:prSet/>
      <dgm:spPr/>
      <dgm:t>
        <a:bodyPr/>
        <a:lstStyle/>
        <a:p>
          <a:r>
            <a:rPr lang="en-US" dirty="0" smtClean="0"/>
            <a:t>chunks of a process</a:t>
          </a:r>
        </a:p>
      </dgm:t>
    </dgm:pt>
    <dgm:pt modelId="{C2FDA75E-5210-994A-B144-69E8807A517E}" type="parTrans" cxnId="{74DF4162-BDC2-044A-BC90-1D56E973C6EA}">
      <dgm:prSet/>
      <dgm:spPr/>
      <dgm:t>
        <a:bodyPr/>
        <a:lstStyle/>
        <a:p>
          <a:endParaRPr lang="en-US"/>
        </a:p>
      </dgm:t>
    </dgm:pt>
    <dgm:pt modelId="{D0788B77-3E9F-4D46-8831-D6285F658A86}" type="sibTrans" cxnId="{74DF4162-BDC2-044A-BC90-1D56E973C6EA}">
      <dgm:prSet/>
      <dgm:spPr/>
      <dgm:t>
        <a:bodyPr/>
        <a:lstStyle/>
        <a:p>
          <a:endParaRPr lang="en-US"/>
        </a:p>
      </dgm:t>
    </dgm:pt>
    <dgm:pt modelId="{5BAEB20B-3695-E348-9F13-AECB8D7EFA27}">
      <dgm:prSet/>
      <dgm:spPr/>
      <dgm:t>
        <a:bodyPr/>
        <a:lstStyle/>
        <a:p>
          <a:r>
            <a:rPr lang="en-US" b="1" i="0" dirty="0" smtClean="0"/>
            <a:t>Frames</a:t>
          </a:r>
        </a:p>
      </dgm:t>
    </dgm:pt>
    <dgm:pt modelId="{F35B4B62-4741-964F-9F55-8BAE5A6BA9A5}" type="parTrans" cxnId="{24914EDD-F887-F145-A25D-9C1F499EEC64}">
      <dgm:prSet/>
      <dgm:spPr/>
      <dgm:t>
        <a:bodyPr/>
        <a:lstStyle/>
        <a:p>
          <a:endParaRPr lang="en-US"/>
        </a:p>
      </dgm:t>
    </dgm:pt>
    <dgm:pt modelId="{E89D1576-1C84-A941-A5F3-6A6E595B57D7}" type="sibTrans" cxnId="{24914EDD-F887-F145-A25D-9C1F499EEC64}">
      <dgm:prSet/>
      <dgm:spPr/>
      <dgm:t>
        <a:bodyPr/>
        <a:lstStyle/>
        <a:p>
          <a:endParaRPr lang="en-US"/>
        </a:p>
      </dgm:t>
    </dgm:pt>
    <dgm:pt modelId="{097D4EAE-CD21-C547-B935-47F8B18B09F5}">
      <dgm:prSet/>
      <dgm:spPr/>
      <dgm:t>
        <a:bodyPr/>
        <a:lstStyle/>
        <a:p>
          <a:r>
            <a:rPr lang="en-US" smtClean="0"/>
            <a:t>available chunks of memory</a:t>
          </a:r>
          <a:endParaRPr lang="en-US" dirty="0"/>
        </a:p>
      </dgm:t>
    </dgm:pt>
    <dgm:pt modelId="{87A55BF3-60A6-CA4A-952B-9DB7A9BFC901}" type="parTrans" cxnId="{00913CB1-9610-624A-BE9D-1C50FCC5CCE3}">
      <dgm:prSet/>
      <dgm:spPr/>
      <dgm:t>
        <a:bodyPr/>
        <a:lstStyle/>
        <a:p>
          <a:endParaRPr lang="en-US"/>
        </a:p>
      </dgm:t>
    </dgm:pt>
    <dgm:pt modelId="{5B396445-CB01-9443-9541-38B17C330104}" type="sibTrans" cxnId="{00913CB1-9610-624A-BE9D-1C50FCC5CCE3}">
      <dgm:prSet/>
      <dgm:spPr/>
      <dgm:t>
        <a:bodyPr/>
        <a:lstStyle/>
        <a:p>
          <a:endParaRPr lang="en-US"/>
        </a:p>
      </dgm:t>
    </dgm:pt>
    <dgm:pt modelId="{7427F0B0-35E5-664A-9214-512C0B3A33C3}" type="pres">
      <dgm:prSet presAssocID="{98984BBF-D090-D94A-958C-707853D134BE}" presName="Name0" presStyleCnt="0">
        <dgm:presLayoutVars>
          <dgm:dir/>
          <dgm:animLvl val="lvl"/>
          <dgm:resizeHandles val="exact"/>
        </dgm:presLayoutVars>
      </dgm:prSet>
      <dgm:spPr/>
      <dgm:t>
        <a:bodyPr/>
        <a:lstStyle/>
        <a:p>
          <a:endParaRPr lang="en-US"/>
        </a:p>
      </dgm:t>
    </dgm:pt>
    <dgm:pt modelId="{979F7F9E-BB7E-5E47-AEA2-74D0BA117F83}" type="pres">
      <dgm:prSet presAssocID="{64C5CEBC-1F30-5443-B794-80FF362A2AF0}" presName="composite" presStyleCnt="0"/>
      <dgm:spPr/>
      <dgm:t>
        <a:bodyPr/>
        <a:lstStyle/>
        <a:p>
          <a:endParaRPr lang="en-US"/>
        </a:p>
      </dgm:t>
    </dgm:pt>
    <dgm:pt modelId="{141F70A1-56B4-7C45-8D55-136594643679}" type="pres">
      <dgm:prSet presAssocID="{64C5CEBC-1F30-5443-B794-80FF362A2AF0}" presName="parTx" presStyleLbl="alignNode1" presStyleIdx="0" presStyleCnt="2">
        <dgm:presLayoutVars>
          <dgm:chMax val="0"/>
          <dgm:chPref val="0"/>
          <dgm:bulletEnabled val="1"/>
        </dgm:presLayoutVars>
      </dgm:prSet>
      <dgm:spPr/>
      <dgm:t>
        <a:bodyPr/>
        <a:lstStyle/>
        <a:p>
          <a:endParaRPr lang="en-US"/>
        </a:p>
      </dgm:t>
    </dgm:pt>
    <dgm:pt modelId="{46D6853D-8FF8-D64F-9F4D-3F18C7AC2088}" type="pres">
      <dgm:prSet presAssocID="{64C5CEBC-1F30-5443-B794-80FF362A2AF0}" presName="desTx" presStyleLbl="alignAccFollowNode1" presStyleIdx="0" presStyleCnt="2">
        <dgm:presLayoutVars>
          <dgm:bulletEnabled val="1"/>
        </dgm:presLayoutVars>
      </dgm:prSet>
      <dgm:spPr/>
      <dgm:t>
        <a:bodyPr/>
        <a:lstStyle/>
        <a:p>
          <a:endParaRPr lang="en-US"/>
        </a:p>
      </dgm:t>
    </dgm:pt>
    <dgm:pt modelId="{D2371063-AB88-2A4F-820E-F87872FE7F53}" type="pres">
      <dgm:prSet presAssocID="{0242CC9F-7F01-C541-AE84-95B60386F567}" presName="space" presStyleCnt="0"/>
      <dgm:spPr/>
      <dgm:t>
        <a:bodyPr/>
        <a:lstStyle/>
        <a:p>
          <a:endParaRPr lang="en-US"/>
        </a:p>
      </dgm:t>
    </dgm:pt>
    <dgm:pt modelId="{3AA422C0-DB0A-694E-A997-DBCDCCB90F7D}" type="pres">
      <dgm:prSet presAssocID="{5BAEB20B-3695-E348-9F13-AECB8D7EFA27}" presName="composite" presStyleCnt="0"/>
      <dgm:spPr/>
      <dgm:t>
        <a:bodyPr/>
        <a:lstStyle/>
        <a:p>
          <a:endParaRPr lang="en-US"/>
        </a:p>
      </dgm:t>
    </dgm:pt>
    <dgm:pt modelId="{E43E3212-8A7F-3040-93CF-F261BAF43BC6}" type="pres">
      <dgm:prSet presAssocID="{5BAEB20B-3695-E348-9F13-AECB8D7EFA27}" presName="parTx" presStyleLbl="alignNode1" presStyleIdx="1" presStyleCnt="2">
        <dgm:presLayoutVars>
          <dgm:chMax val="0"/>
          <dgm:chPref val="0"/>
          <dgm:bulletEnabled val="1"/>
        </dgm:presLayoutVars>
      </dgm:prSet>
      <dgm:spPr/>
      <dgm:t>
        <a:bodyPr/>
        <a:lstStyle/>
        <a:p>
          <a:endParaRPr lang="en-US"/>
        </a:p>
      </dgm:t>
    </dgm:pt>
    <dgm:pt modelId="{A1162212-C3C8-3A47-829A-648CCE353B98}" type="pres">
      <dgm:prSet presAssocID="{5BAEB20B-3695-E348-9F13-AECB8D7EFA27}" presName="desTx" presStyleLbl="alignAccFollowNode1" presStyleIdx="1" presStyleCnt="2">
        <dgm:presLayoutVars>
          <dgm:bulletEnabled val="1"/>
        </dgm:presLayoutVars>
      </dgm:prSet>
      <dgm:spPr/>
      <dgm:t>
        <a:bodyPr/>
        <a:lstStyle/>
        <a:p>
          <a:endParaRPr lang="en-US"/>
        </a:p>
      </dgm:t>
    </dgm:pt>
  </dgm:ptLst>
  <dgm:cxnLst>
    <dgm:cxn modelId="{9B7E91D5-33B3-41E7-A45E-C49D5EB8BDA6}" type="presOf" srcId="{98984BBF-D090-D94A-958C-707853D134BE}" destId="{7427F0B0-35E5-664A-9214-512C0B3A33C3}" srcOrd="0" destOrd="0" presId="urn:microsoft.com/office/officeart/2005/8/layout/hList1"/>
    <dgm:cxn modelId="{24914EDD-F887-F145-A25D-9C1F499EEC64}" srcId="{98984BBF-D090-D94A-958C-707853D134BE}" destId="{5BAEB20B-3695-E348-9F13-AECB8D7EFA27}" srcOrd="1" destOrd="0" parTransId="{F35B4B62-4741-964F-9F55-8BAE5A6BA9A5}" sibTransId="{E89D1576-1C84-A941-A5F3-6A6E595B57D7}"/>
    <dgm:cxn modelId="{74DF4162-BDC2-044A-BC90-1D56E973C6EA}" srcId="{64C5CEBC-1F30-5443-B794-80FF362A2AF0}" destId="{7AA8A9FF-58E2-CB47-ADA1-DE9E3BDCDC0F}" srcOrd="0" destOrd="0" parTransId="{C2FDA75E-5210-994A-B144-69E8807A517E}" sibTransId="{D0788B77-3E9F-4D46-8831-D6285F658A86}"/>
    <dgm:cxn modelId="{A97A6232-855D-4009-985A-9EF7FAEE61CE}" type="presOf" srcId="{097D4EAE-CD21-C547-B935-47F8B18B09F5}" destId="{A1162212-C3C8-3A47-829A-648CCE353B98}" srcOrd="0" destOrd="0" presId="urn:microsoft.com/office/officeart/2005/8/layout/hList1"/>
    <dgm:cxn modelId="{AD01F17F-9C96-4BBA-A329-A8160C84559B}" type="presOf" srcId="{64C5CEBC-1F30-5443-B794-80FF362A2AF0}" destId="{141F70A1-56B4-7C45-8D55-136594643679}" srcOrd="0" destOrd="0" presId="urn:microsoft.com/office/officeart/2005/8/layout/hList1"/>
    <dgm:cxn modelId="{8A59F3E6-A852-40CF-A4D3-EE91B6AEEFF7}" type="presOf" srcId="{5BAEB20B-3695-E348-9F13-AECB8D7EFA27}" destId="{E43E3212-8A7F-3040-93CF-F261BAF43BC6}" srcOrd="0" destOrd="0" presId="urn:microsoft.com/office/officeart/2005/8/layout/hList1"/>
    <dgm:cxn modelId="{EFAFD5A1-A16D-4F3B-B384-B5EAAEF9B24C}" type="presOf" srcId="{7AA8A9FF-58E2-CB47-ADA1-DE9E3BDCDC0F}" destId="{46D6853D-8FF8-D64F-9F4D-3F18C7AC2088}" srcOrd="0" destOrd="0" presId="urn:microsoft.com/office/officeart/2005/8/layout/hList1"/>
    <dgm:cxn modelId="{00913CB1-9610-624A-BE9D-1C50FCC5CCE3}" srcId="{5BAEB20B-3695-E348-9F13-AECB8D7EFA27}" destId="{097D4EAE-CD21-C547-B935-47F8B18B09F5}" srcOrd="0" destOrd="0" parTransId="{87A55BF3-60A6-CA4A-952B-9DB7A9BFC901}" sibTransId="{5B396445-CB01-9443-9541-38B17C330104}"/>
    <dgm:cxn modelId="{B3689970-B6AA-F841-8AA9-BF33FA1007D0}" srcId="{98984BBF-D090-D94A-958C-707853D134BE}" destId="{64C5CEBC-1F30-5443-B794-80FF362A2AF0}" srcOrd="0" destOrd="0" parTransId="{BE0C5935-86C3-CE49-BC7C-DB3DC9A56DBA}" sibTransId="{0242CC9F-7F01-C541-AE84-95B60386F567}"/>
    <dgm:cxn modelId="{265A7728-F351-46A6-9EBC-58EA80309ADD}" type="presParOf" srcId="{7427F0B0-35E5-664A-9214-512C0B3A33C3}" destId="{979F7F9E-BB7E-5E47-AEA2-74D0BA117F83}" srcOrd="0" destOrd="0" presId="urn:microsoft.com/office/officeart/2005/8/layout/hList1"/>
    <dgm:cxn modelId="{7A5A6845-7BBF-4640-905E-7A348539E283}" type="presParOf" srcId="{979F7F9E-BB7E-5E47-AEA2-74D0BA117F83}" destId="{141F70A1-56B4-7C45-8D55-136594643679}" srcOrd="0" destOrd="0" presId="urn:microsoft.com/office/officeart/2005/8/layout/hList1"/>
    <dgm:cxn modelId="{310D38AF-598A-43C4-B2F2-99B780D2F343}" type="presParOf" srcId="{979F7F9E-BB7E-5E47-AEA2-74D0BA117F83}" destId="{46D6853D-8FF8-D64F-9F4D-3F18C7AC2088}" srcOrd="1" destOrd="0" presId="urn:microsoft.com/office/officeart/2005/8/layout/hList1"/>
    <dgm:cxn modelId="{2FE3463E-AB41-42DB-A571-FAE5606117A7}" type="presParOf" srcId="{7427F0B0-35E5-664A-9214-512C0B3A33C3}" destId="{D2371063-AB88-2A4F-820E-F87872FE7F53}" srcOrd="1" destOrd="0" presId="urn:microsoft.com/office/officeart/2005/8/layout/hList1"/>
    <dgm:cxn modelId="{5158F8F0-AA21-4A5C-A1C4-6CA35F9138EF}" type="presParOf" srcId="{7427F0B0-35E5-664A-9214-512C0B3A33C3}" destId="{3AA422C0-DB0A-694E-A997-DBCDCCB90F7D}" srcOrd="2" destOrd="0" presId="urn:microsoft.com/office/officeart/2005/8/layout/hList1"/>
    <dgm:cxn modelId="{3801E9EB-41E0-4E37-A267-7DC7417233B5}" type="presParOf" srcId="{3AA422C0-DB0A-694E-A997-DBCDCCB90F7D}" destId="{E43E3212-8A7F-3040-93CF-F261BAF43BC6}" srcOrd="0" destOrd="0" presId="urn:microsoft.com/office/officeart/2005/8/layout/hList1"/>
    <dgm:cxn modelId="{2AB37C86-3A43-4172-93FB-3AA1EF821965}" type="presParOf" srcId="{3AA422C0-DB0A-694E-A997-DBCDCCB90F7D}" destId="{A1162212-C3C8-3A47-829A-648CCE353B9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C684FE-1A2B-254D-8FD5-947512C78C87}" type="doc">
      <dgm:prSet loTypeId="urn:microsoft.com/office/officeart/2005/8/layout/hProcess9" loCatId="" qsTypeId="urn:microsoft.com/office/officeart/2005/8/quickstyle/simple4" qsCatId="simple" csTypeId="urn:microsoft.com/office/officeart/2005/8/colors/accent1_2" csCatId="accent1" phldr="1"/>
      <dgm:spPr/>
    </dgm:pt>
    <dgm:pt modelId="{52084027-B071-9247-B390-B891DE1DBD40}">
      <dgm:prSet phldrT="[Text]"/>
      <dgm:spPr/>
      <dgm:t>
        <a:bodyPr/>
        <a:lstStyle/>
        <a:p>
          <a:r>
            <a:rPr lang="en-US" dirty="0" smtClean="0"/>
            <a:t>Extract the segment number as the leftmost </a:t>
          </a:r>
          <a:r>
            <a:rPr lang="en-US" i="1" dirty="0" smtClean="0"/>
            <a:t>n</a:t>
          </a:r>
          <a:r>
            <a:rPr lang="en-US" dirty="0" smtClean="0"/>
            <a:t> bits of the logical address</a:t>
          </a:r>
          <a:endParaRPr lang="en-US" dirty="0"/>
        </a:p>
      </dgm:t>
    </dgm:pt>
    <dgm:pt modelId="{DA58F419-FD4F-1F4B-B328-D1FFC44240CD}" type="parTrans" cxnId="{E3EEB70D-8291-8D42-B647-A8DA54C76DF0}">
      <dgm:prSet/>
      <dgm:spPr/>
      <dgm:t>
        <a:bodyPr/>
        <a:lstStyle/>
        <a:p>
          <a:endParaRPr lang="en-US"/>
        </a:p>
      </dgm:t>
    </dgm:pt>
    <dgm:pt modelId="{542C242A-BC0E-FE48-86B4-0089FD42B71F}" type="sibTrans" cxnId="{E3EEB70D-8291-8D42-B647-A8DA54C76DF0}">
      <dgm:prSet/>
      <dgm:spPr/>
      <dgm:t>
        <a:bodyPr/>
        <a:lstStyle/>
        <a:p>
          <a:endParaRPr lang="en-US"/>
        </a:p>
      </dgm:t>
    </dgm:pt>
    <dgm:pt modelId="{32FAFF03-C02A-0E43-BCDB-A43F13E6EC27}">
      <dgm:prSet/>
      <dgm:spPr/>
      <dgm:t>
        <a:bodyPr/>
        <a:lstStyle/>
        <a:p>
          <a:r>
            <a:rPr lang="en-US" dirty="0" smtClean="0"/>
            <a:t>Use the segment number as an index into the process segment table to find the starting physical address of the segment</a:t>
          </a:r>
        </a:p>
      </dgm:t>
    </dgm:pt>
    <dgm:pt modelId="{444ED70A-0E9F-A34A-B482-5592059AD382}" type="parTrans" cxnId="{258C30C1-69A2-3841-B704-B6887C48ED9C}">
      <dgm:prSet/>
      <dgm:spPr/>
      <dgm:t>
        <a:bodyPr/>
        <a:lstStyle/>
        <a:p>
          <a:endParaRPr lang="en-US"/>
        </a:p>
      </dgm:t>
    </dgm:pt>
    <dgm:pt modelId="{ECB7C8B8-67FB-8340-B9F4-25BD06517BAF}" type="sibTrans" cxnId="{258C30C1-69A2-3841-B704-B6887C48ED9C}">
      <dgm:prSet/>
      <dgm:spPr/>
      <dgm:t>
        <a:bodyPr/>
        <a:lstStyle/>
        <a:p>
          <a:endParaRPr lang="en-US"/>
        </a:p>
      </dgm:t>
    </dgm:pt>
    <dgm:pt modelId="{C8ADBDE9-3938-0548-8B87-8FD5470D7D93}">
      <dgm:prSet/>
      <dgm:spPr/>
      <dgm:t>
        <a:bodyPr/>
        <a:lstStyle/>
        <a:p>
          <a:r>
            <a:rPr lang="en-US" dirty="0" smtClean="0"/>
            <a:t>Compare the offset, expressed in the rightmost </a:t>
          </a:r>
          <a:r>
            <a:rPr lang="en-US" i="1" dirty="0" smtClean="0"/>
            <a:t>m</a:t>
          </a:r>
          <a:r>
            <a:rPr lang="en-US" dirty="0" smtClean="0"/>
            <a:t> bits, to the length of the segment.  If the offset is greater than or equal to the length, the address is invalid</a:t>
          </a:r>
        </a:p>
      </dgm:t>
    </dgm:pt>
    <dgm:pt modelId="{4EC583DA-FFB0-0340-BEB6-ACDC6119738D}" type="parTrans" cxnId="{B7CC8A03-770A-1B45-B0DA-724F7E11B94B}">
      <dgm:prSet/>
      <dgm:spPr/>
      <dgm:t>
        <a:bodyPr/>
        <a:lstStyle/>
        <a:p>
          <a:endParaRPr lang="en-US"/>
        </a:p>
      </dgm:t>
    </dgm:pt>
    <dgm:pt modelId="{5F0542EE-719A-A348-852C-7F01CFF2E8AC}" type="sibTrans" cxnId="{B7CC8A03-770A-1B45-B0DA-724F7E11B94B}">
      <dgm:prSet/>
      <dgm:spPr/>
      <dgm:t>
        <a:bodyPr/>
        <a:lstStyle/>
        <a:p>
          <a:endParaRPr lang="en-US"/>
        </a:p>
      </dgm:t>
    </dgm:pt>
    <dgm:pt modelId="{AC374B7D-944F-104D-B17A-59E6A717DA1E}">
      <dgm:prSet/>
      <dgm:spPr/>
      <dgm:t>
        <a:bodyPr/>
        <a:lstStyle/>
        <a:p>
          <a:r>
            <a:rPr lang="en-US" dirty="0" smtClean="0"/>
            <a:t>The desired physical address is the sum of the starting physical address of the segment plus the offset</a:t>
          </a:r>
          <a:endParaRPr lang="en-US" dirty="0"/>
        </a:p>
      </dgm:t>
    </dgm:pt>
    <dgm:pt modelId="{1D928906-A2FD-0141-A634-325A68E11C78}" type="parTrans" cxnId="{982B9DA3-2C1B-2B45-A7C2-5B32DCBFDD4A}">
      <dgm:prSet/>
      <dgm:spPr/>
      <dgm:t>
        <a:bodyPr/>
        <a:lstStyle/>
        <a:p>
          <a:endParaRPr lang="en-US"/>
        </a:p>
      </dgm:t>
    </dgm:pt>
    <dgm:pt modelId="{0F191AD9-64E3-EE4A-9DB1-D2B24C8B629B}" type="sibTrans" cxnId="{982B9DA3-2C1B-2B45-A7C2-5B32DCBFDD4A}">
      <dgm:prSet/>
      <dgm:spPr/>
      <dgm:t>
        <a:bodyPr/>
        <a:lstStyle/>
        <a:p>
          <a:endParaRPr lang="en-US"/>
        </a:p>
      </dgm:t>
    </dgm:pt>
    <dgm:pt modelId="{51DF321D-3BBA-4545-8424-1BB44DD484AB}" type="pres">
      <dgm:prSet presAssocID="{78C684FE-1A2B-254D-8FD5-947512C78C87}" presName="CompostProcess" presStyleCnt="0">
        <dgm:presLayoutVars>
          <dgm:dir/>
          <dgm:resizeHandles val="exact"/>
        </dgm:presLayoutVars>
      </dgm:prSet>
      <dgm:spPr/>
    </dgm:pt>
    <dgm:pt modelId="{71E554F8-F172-7A4C-8592-CE7684E904E9}" type="pres">
      <dgm:prSet presAssocID="{78C684FE-1A2B-254D-8FD5-947512C78C87}" presName="arrow" presStyleLbl="bgShp" presStyleIdx="0" presStyleCnt="1"/>
      <dgm:spPr>
        <a:solidFill>
          <a:schemeClr val="bg1"/>
        </a:solidFill>
        <a:ln>
          <a:solidFill>
            <a:schemeClr val="accent1">
              <a:alpha val="90000"/>
            </a:schemeClr>
          </a:solidFill>
        </a:ln>
      </dgm:spPr>
    </dgm:pt>
    <dgm:pt modelId="{4517FBBA-EC60-AE4D-ABA3-30FBECDF4BDF}" type="pres">
      <dgm:prSet presAssocID="{78C684FE-1A2B-254D-8FD5-947512C78C87}" presName="linearProcess" presStyleCnt="0"/>
      <dgm:spPr/>
    </dgm:pt>
    <dgm:pt modelId="{66418308-D9BF-C14F-A46B-F4AAAFE89B91}" type="pres">
      <dgm:prSet presAssocID="{52084027-B071-9247-B390-B891DE1DBD40}" presName="textNode" presStyleLbl="node1" presStyleIdx="0" presStyleCnt="4">
        <dgm:presLayoutVars>
          <dgm:bulletEnabled val="1"/>
        </dgm:presLayoutVars>
      </dgm:prSet>
      <dgm:spPr/>
      <dgm:t>
        <a:bodyPr/>
        <a:lstStyle/>
        <a:p>
          <a:endParaRPr lang="en-US"/>
        </a:p>
      </dgm:t>
    </dgm:pt>
    <dgm:pt modelId="{D27850E7-6CE1-DC4B-8B04-2F885E655E04}" type="pres">
      <dgm:prSet presAssocID="{542C242A-BC0E-FE48-86B4-0089FD42B71F}" presName="sibTrans" presStyleCnt="0"/>
      <dgm:spPr/>
    </dgm:pt>
    <dgm:pt modelId="{CECE5934-D04C-B244-98EA-7378FF62C687}" type="pres">
      <dgm:prSet presAssocID="{32FAFF03-C02A-0E43-BCDB-A43F13E6EC27}" presName="textNode" presStyleLbl="node1" presStyleIdx="1" presStyleCnt="4">
        <dgm:presLayoutVars>
          <dgm:bulletEnabled val="1"/>
        </dgm:presLayoutVars>
      </dgm:prSet>
      <dgm:spPr/>
      <dgm:t>
        <a:bodyPr/>
        <a:lstStyle/>
        <a:p>
          <a:endParaRPr lang="en-US"/>
        </a:p>
      </dgm:t>
    </dgm:pt>
    <dgm:pt modelId="{E0893149-E3B2-5546-90A5-D649B31B53AC}" type="pres">
      <dgm:prSet presAssocID="{ECB7C8B8-67FB-8340-B9F4-25BD06517BAF}" presName="sibTrans" presStyleCnt="0"/>
      <dgm:spPr/>
    </dgm:pt>
    <dgm:pt modelId="{79C5E6D8-2847-F447-9D07-319B928A8FC8}" type="pres">
      <dgm:prSet presAssocID="{C8ADBDE9-3938-0548-8B87-8FD5470D7D93}" presName="textNode" presStyleLbl="node1" presStyleIdx="2" presStyleCnt="4">
        <dgm:presLayoutVars>
          <dgm:bulletEnabled val="1"/>
        </dgm:presLayoutVars>
      </dgm:prSet>
      <dgm:spPr/>
      <dgm:t>
        <a:bodyPr/>
        <a:lstStyle/>
        <a:p>
          <a:endParaRPr lang="en-US"/>
        </a:p>
      </dgm:t>
    </dgm:pt>
    <dgm:pt modelId="{5AC9194D-E3EF-7041-A0E3-CA076C2E9A60}" type="pres">
      <dgm:prSet presAssocID="{5F0542EE-719A-A348-852C-7F01CFF2E8AC}" presName="sibTrans" presStyleCnt="0"/>
      <dgm:spPr/>
    </dgm:pt>
    <dgm:pt modelId="{4476A394-1578-B443-9923-9E9465C6DB9E}" type="pres">
      <dgm:prSet presAssocID="{AC374B7D-944F-104D-B17A-59E6A717DA1E}" presName="textNode" presStyleLbl="node1" presStyleIdx="3" presStyleCnt="4">
        <dgm:presLayoutVars>
          <dgm:bulletEnabled val="1"/>
        </dgm:presLayoutVars>
      </dgm:prSet>
      <dgm:spPr/>
      <dgm:t>
        <a:bodyPr/>
        <a:lstStyle/>
        <a:p>
          <a:endParaRPr lang="en-US"/>
        </a:p>
      </dgm:t>
    </dgm:pt>
  </dgm:ptLst>
  <dgm:cxnLst>
    <dgm:cxn modelId="{7065B4A7-A830-4FED-824A-2523689B07E4}" type="presOf" srcId="{C8ADBDE9-3938-0548-8B87-8FD5470D7D93}" destId="{79C5E6D8-2847-F447-9D07-319B928A8FC8}" srcOrd="0" destOrd="0" presId="urn:microsoft.com/office/officeart/2005/8/layout/hProcess9"/>
    <dgm:cxn modelId="{982B9DA3-2C1B-2B45-A7C2-5B32DCBFDD4A}" srcId="{78C684FE-1A2B-254D-8FD5-947512C78C87}" destId="{AC374B7D-944F-104D-B17A-59E6A717DA1E}" srcOrd="3" destOrd="0" parTransId="{1D928906-A2FD-0141-A634-325A68E11C78}" sibTransId="{0F191AD9-64E3-EE4A-9DB1-D2B24C8B629B}"/>
    <dgm:cxn modelId="{434F88C9-3D30-42C2-9B12-C8E4F2E76DD2}" type="presOf" srcId="{AC374B7D-944F-104D-B17A-59E6A717DA1E}" destId="{4476A394-1578-B443-9923-9E9465C6DB9E}" srcOrd="0" destOrd="0" presId="urn:microsoft.com/office/officeart/2005/8/layout/hProcess9"/>
    <dgm:cxn modelId="{59895F19-00B4-486F-AC80-18053E67B378}" type="presOf" srcId="{52084027-B071-9247-B390-B891DE1DBD40}" destId="{66418308-D9BF-C14F-A46B-F4AAAFE89B91}" srcOrd="0" destOrd="0" presId="urn:microsoft.com/office/officeart/2005/8/layout/hProcess9"/>
    <dgm:cxn modelId="{258C30C1-69A2-3841-B704-B6887C48ED9C}" srcId="{78C684FE-1A2B-254D-8FD5-947512C78C87}" destId="{32FAFF03-C02A-0E43-BCDB-A43F13E6EC27}" srcOrd="1" destOrd="0" parTransId="{444ED70A-0E9F-A34A-B482-5592059AD382}" sibTransId="{ECB7C8B8-67FB-8340-B9F4-25BD06517BAF}"/>
    <dgm:cxn modelId="{C4850A82-A02F-4AF8-8BCB-9C3831552600}" type="presOf" srcId="{78C684FE-1A2B-254D-8FD5-947512C78C87}" destId="{51DF321D-3BBA-4545-8424-1BB44DD484AB}" srcOrd="0" destOrd="0" presId="urn:microsoft.com/office/officeart/2005/8/layout/hProcess9"/>
    <dgm:cxn modelId="{B7CC8A03-770A-1B45-B0DA-724F7E11B94B}" srcId="{78C684FE-1A2B-254D-8FD5-947512C78C87}" destId="{C8ADBDE9-3938-0548-8B87-8FD5470D7D93}" srcOrd="2" destOrd="0" parTransId="{4EC583DA-FFB0-0340-BEB6-ACDC6119738D}" sibTransId="{5F0542EE-719A-A348-852C-7F01CFF2E8AC}"/>
    <dgm:cxn modelId="{E3EEB70D-8291-8D42-B647-A8DA54C76DF0}" srcId="{78C684FE-1A2B-254D-8FD5-947512C78C87}" destId="{52084027-B071-9247-B390-B891DE1DBD40}" srcOrd="0" destOrd="0" parTransId="{DA58F419-FD4F-1F4B-B328-D1FFC44240CD}" sibTransId="{542C242A-BC0E-FE48-86B4-0089FD42B71F}"/>
    <dgm:cxn modelId="{53DAB411-01EA-4E47-BBE3-00B33DB3FE5F}" type="presOf" srcId="{32FAFF03-C02A-0E43-BCDB-A43F13E6EC27}" destId="{CECE5934-D04C-B244-98EA-7378FF62C687}" srcOrd="0" destOrd="0" presId="urn:microsoft.com/office/officeart/2005/8/layout/hProcess9"/>
    <dgm:cxn modelId="{B006A714-8F0B-4A8B-A641-7A0A4999AE8E}" type="presParOf" srcId="{51DF321D-3BBA-4545-8424-1BB44DD484AB}" destId="{71E554F8-F172-7A4C-8592-CE7684E904E9}" srcOrd="0" destOrd="0" presId="urn:microsoft.com/office/officeart/2005/8/layout/hProcess9"/>
    <dgm:cxn modelId="{54F52126-0A2A-4097-A51C-7591E793A0A0}" type="presParOf" srcId="{51DF321D-3BBA-4545-8424-1BB44DD484AB}" destId="{4517FBBA-EC60-AE4D-ABA3-30FBECDF4BDF}" srcOrd="1" destOrd="0" presId="urn:microsoft.com/office/officeart/2005/8/layout/hProcess9"/>
    <dgm:cxn modelId="{079C6C69-8475-449A-BAD7-D33CD34D442D}" type="presParOf" srcId="{4517FBBA-EC60-AE4D-ABA3-30FBECDF4BDF}" destId="{66418308-D9BF-C14F-A46B-F4AAAFE89B91}" srcOrd="0" destOrd="0" presId="urn:microsoft.com/office/officeart/2005/8/layout/hProcess9"/>
    <dgm:cxn modelId="{F8142CAF-33B5-4555-886D-743F1E39B458}" type="presParOf" srcId="{4517FBBA-EC60-AE4D-ABA3-30FBECDF4BDF}" destId="{D27850E7-6CE1-DC4B-8B04-2F885E655E04}" srcOrd="1" destOrd="0" presId="urn:microsoft.com/office/officeart/2005/8/layout/hProcess9"/>
    <dgm:cxn modelId="{C9BC571D-8EF2-4113-8EE9-54A8A5B1E507}" type="presParOf" srcId="{4517FBBA-EC60-AE4D-ABA3-30FBECDF4BDF}" destId="{CECE5934-D04C-B244-98EA-7378FF62C687}" srcOrd="2" destOrd="0" presId="urn:microsoft.com/office/officeart/2005/8/layout/hProcess9"/>
    <dgm:cxn modelId="{D505D69C-3DD3-4447-AD24-CD98D50AF3FA}" type="presParOf" srcId="{4517FBBA-EC60-AE4D-ABA3-30FBECDF4BDF}" destId="{E0893149-E3B2-5546-90A5-D649B31B53AC}" srcOrd="3" destOrd="0" presId="urn:microsoft.com/office/officeart/2005/8/layout/hProcess9"/>
    <dgm:cxn modelId="{15749FEA-2E35-4ECC-AEA3-54CE006FAABE}" type="presParOf" srcId="{4517FBBA-EC60-AE4D-ABA3-30FBECDF4BDF}" destId="{79C5E6D8-2847-F447-9D07-319B928A8FC8}" srcOrd="4" destOrd="0" presId="urn:microsoft.com/office/officeart/2005/8/layout/hProcess9"/>
    <dgm:cxn modelId="{F50AB60E-5610-4734-A7D6-5E9A0DDB3011}" type="presParOf" srcId="{4517FBBA-EC60-AE4D-ABA3-30FBECDF4BDF}" destId="{5AC9194D-E3EF-7041-A0E3-CA076C2E9A60}" srcOrd="5" destOrd="0" presId="urn:microsoft.com/office/officeart/2005/8/layout/hProcess9"/>
    <dgm:cxn modelId="{8E5FD431-CB71-454C-B854-B2D5ACEABDF3}" type="presParOf" srcId="{4517FBBA-EC60-AE4D-ABA3-30FBECDF4BDF}" destId="{4476A394-1578-B443-9923-9E9465C6DB9E}"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C0A7A-BF2F-CB4A-AE7D-877EB948880B}">
      <dsp:nvSpPr>
        <dsp:cNvPr id="0" name=""/>
        <dsp:cNvSpPr/>
      </dsp:nvSpPr>
      <dsp:spPr>
        <a:xfrm>
          <a:off x="0" y="326724"/>
          <a:ext cx="8077200" cy="1282049"/>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NZ" sz="2200" kern="1200" dirty="0" smtClean="0"/>
            <a:t>memory becomes more and more fragmented</a:t>
          </a:r>
        </a:p>
        <a:p>
          <a:pPr marL="228600" lvl="1" indent="-228600" algn="l" defTabSz="977900">
            <a:lnSpc>
              <a:spcPct val="90000"/>
            </a:lnSpc>
            <a:spcBef>
              <a:spcPct val="0"/>
            </a:spcBef>
            <a:spcAft>
              <a:spcPct val="15000"/>
            </a:spcAft>
            <a:buChar char="••"/>
          </a:pPr>
          <a:r>
            <a:rPr lang="en-NZ" sz="2200" kern="1200" smtClean="0"/>
            <a:t>memory utilization declines</a:t>
          </a:r>
          <a:endParaRPr lang="en-NZ" sz="2200" kern="1200" dirty="0" smtClean="0"/>
        </a:p>
      </dsp:txBody>
      <dsp:txXfrm>
        <a:off x="0" y="326724"/>
        <a:ext cx="8077200" cy="1282049"/>
      </dsp:txXfrm>
    </dsp:sp>
    <dsp:sp modelId="{E3F070B9-6919-BD46-80FE-BAF6D53D2FD9}">
      <dsp:nvSpPr>
        <dsp:cNvPr id="0" name=""/>
        <dsp:cNvSpPr/>
      </dsp:nvSpPr>
      <dsp:spPr>
        <a:xfrm>
          <a:off x="403860" y="2004"/>
          <a:ext cx="5654040" cy="649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lvl="0" algn="l" defTabSz="1066800">
            <a:lnSpc>
              <a:spcPct val="90000"/>
            </a:lnSpc>
            <a:spcBef>
              <a:spcPct val="0"/>
            </a:spcBef>
            <a:spcAft>
              <a:spcPct val="35000"/>
            </a:spcAft>
          </a:pPr>
          <a:r>
            <a:rPr lang="en-NZ" sz="2400" b="1" i="0" kern="1200" dirty="0" smtClean="0"/>
            <a:t>External Fragmentation</a:t>
          </a:r>
          <a:endParaRPr lang="en-US" sz="2400" i="0" kern="1200" dirty="0"/>
        </a:p>
      </dsp:txBody>
      <dsp:txXfrm>
        <a:off x="435563" y="33707"/>
        <a:ext cx="5590634" cy="586034"/>
      </dsp:txXfrm>
    </dsp:sp>
    <dsp:sp modelId="{4B6B4C5E-5223-0843-B5C6-1C59E8EA8399}">
      <dsp:nvSpPr>
        <dsp:cNvPr id="0" name=""/>
        <dsp:cNvSpPr/>
      </dsp:nvSpPr>
      <dsp:spPr>
        <a:xfrm>
          <a:off x="0" y="2052295"/>
          <a:ext cx="8077200" cy="20097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NZ" sz="2200" kern="1200" smtClean="0"/>
            <a:t>technique for overcoming external fragmentation</a:t>
          </a:r>
          <a:endParaRPr lang="en-NZ" sz="2200" kern="1200" dirty="0" smtClean="0"/>
        </a:p>
        <a:p>
          <a:pPr marL="228600" lvl="1" indent="-228600" algn="l" defTabSz="977900">
            <a:lnSpc>
              <a:spcPct val="90000"/>
            </a:lnSpc>
            <a:spcBef>
              <a:spcPct val="0"/>
            </a:spcBef>
            <a:spcAft>
              <a:spcPct val="15000"/>
            </a:spcAft>
            <a:buChar char="••"/>
          </a:pPr>
          <a:r>
            <a:rPr lang="en-NZ" sz="2200" kern="1200" smtClean="0"/>
            <a:t>OS shifts processes so that they are contiguous</a:t>
          </a:r>
          <a:endParaRPr lang="en-NZ" sz="2200" kern="1200" dirty="0" smtClean="0"/>
        </a:p>
        <a:p>
          <a:pPr marL="228600" lvl="1" indent="-228600" algn="l" defTabSz="977900">
            <a:lnSpc>
              <a:spcPct val="90000"/>
            </a:lnSpc>
            <a:spcBef>
              <a:spcPct val="0"/>
            </a:spcBef>
            <a:spcAft>
              <a:spcPct val="15000"/>
            </a:spcAft>
            <a:buChar char="••"/>
          </a:pPr>
          <a:r>
            <a:rPr lang="en-NZ" sz="2200" kern="1200" smtClean="0"/>
            <a:t>free memory is together in one block</a:t>
          </a:r>
          <a:endParaRPr lang="en-NZ" sz="2200" kern="1200" dirty="0" smtClean="0"/>
        </a:p>
        <a:p>
          <a:pPr marL="228600" lvl="1" indent="-228600" algn="l" defTabSz="977900">
            <a:lnSpc>
              <a:spcPct val="90000"/>
            </a:lnSpc>
            <a:spcBef>
              <a:spcPct val="0"/>
            </a:spcBef>
            <a:spcAft>
              <a:spcPct val="15000"/>
            </a:spcAft>
            <a:buChar char="••"/>
          </a:pPr>
          <a:r>
            <a:rPr lang="en-NZ" sz="2200" kern="1200" smtClean="0"/>
            <a:t>time consuming and wastes CPU time (Why?)</a:t>
          </a:r>
          <a:endParaRPr lang="en-NZ" sz="2200" kern="1200" dirty="0" smtClean="0"/>
        </a:p>
      </dsp:txBody>
      <dsp:txXfrm>
        <a:off x="0" y="2052295"/>
        <a:ext cx="8077200" cy="2009700"/>
      </dsp:txXfrm>
    </dsp:sp>
    <dsp:sp modelId="{6ED051DD-8E06-014D-A56B-AECC9C897179}">
      <dsp:nvSpPr>
        <dsp:cNvPr id="0" name=""/>
        <dsp:cNvSpPr/>
      </dsp:nvSpPr>
      <dsp:spPr>
        <a:xfrm>
          <a:off x="403860" y="1727574"/>
          <a:ext cx="5654040" cy="649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lvl="0" algn="l" defTabSz="1066800">
            <a:lnSpc>
              <a:spcPct val="90000"/>
            </a:lnSpc>
            <a:spcBef>
              <a:spcPct val="0"/>
            </a:spcBef>
            <a:spcAft>
              <a:spcPct val="35000"/>
            </a:spcAft>
          </a:pPr>
          <a:r>
            <a:rPr lang="en-NZ" sz="2400" b="1" i="0" kern="1200" dirty="0" smtClean="0"/>
            <a:t>Compaction</a:t>
          </a:r>
        </a:p>
      </dsp:txBody>
      <dsp:txXfrm>
        <a:off x="435563" y="1759277"/>
        <a:ext cx="5590634"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B0A5F-B44A-0440-8E3D-4AA0FF30DE58}">
      <dsp:nvSpPr>
        <dsp:cNvPr id="0" name=""/>
        <dsp:cNvSpPr/>
      </dsp:nvSpPr>
      <dsp:spPr>
        <a:xfrm>
          <a:off x="2547" y="32632"/>
          <a:ext cx="2484239" cy="6912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b="1" kern="1200" dirty="0" smtClean="0"/>
            <a:t>Best-fit</a:t>
          </a:r>
          <a:endParaRPr lang="en-US" sz="2400" kern="1200" dirty="0"/>
        </a:p>
      </dsp:txBody>
      <dsp:txXfrm>
        <a:off x="2547" y="32632"/>
        <a:ext cx="2484239" cy="691200"/>
      </dsp:txXfrm>
    </dsp:sp>
    <dsp:sp modelId="{4D33AD13-58A2-6C4C-8ED2-4EC037E1447F}">
      <dsp:nvSpPr>
        <dsp:cNvPr id="0" name=""/>
        <dsp:cNvSpPr/>
      </dsp:nvSpPr>
      <dsp:spPr>
        <a:xfrm>
          <a:off x="2547" y="723832"/>
          <a:ext cx="2484239" cy="3358335"/>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chooses the block that is </a:t>
          </a:r>
          <a:r>
            <a:rPr lang="en-US" sz="2400" kern="1200" dirty="0" smtClean="0">
              <a:solidFill>
                <a:srgbClr val="FF0000"/>
              </a:solidFill>
            </a:rPr>
            <a:t>closest in size </a:t>
          </a:r>
          <a:r>
            <a:rPr lang="en-US" sz="2400" kern="1200" dirty="0" smtClean="0"/>
            <a:t>to the request</a:t>
          </a:r>
        </a:p>
      </dsp:txBody>
      <dsp:txXfrm>
        <a:off x="2547" y="723832"/>
        <a:ext cx="2484239" cy="3358335"/>
      </dsp:txXfrm>
    </dsp:sp>
    <dsp:sp modelId="{861E1F7D-27A7-E044-A6C8-58B87E7DADD2}">
      <dsp:nvSpPr>
        <dsp:cNvPr id="0" name=""/>
        <dsp:cNvSpPr/>
      </dsp:nvSpPr>
      <dsp:spPr>
        <a:xfrm>
          <a:off x="2834580" y="32632"/>
          <a:ext cx="2484239" cy="6912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b="1" kern="1200" dirty="0" smtClean="0"/>
            <a:t>First-fit</a:t>
          </a:r>
        </a:p>
      </dsp:txBody>
      <dsp:txXfrm>
        <a:off x="2834580" y="32632"/>
        <a:ext cx="2484239" cy="691200"/>
      </dsp:txXfrm>
    </dsp:sp>
    <dsp:sp modelId="{5A54EFAA-A113-0C47-AF78-4821543B24FF}">
      <dsp:nvSpPr>
        <dsp:cNvPr id="0" name=""/>
        <dsp:cNvSpPr/>
      </dsp:nvSpPr>
      <dsp:spPr>
        <a:xfrm>
          <a:off x="2834580" y="723832"/>
          <a:ext cx="2484239" cy="3358335"/>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begins to scan memory from the beginning and chooses the </a:t>
          </a:r>
          <a:r>
            <a:rPr lang="en-US" sz="2400" kern="1200" dirty="0" smtClean="0">
              <a:solidFill>
                <a:srgbClr val="FF0000"/>
              </a:solidFill>
            </a:rPr>
            <a:t>first available block</a:t>
          </a:r>
          <a:r>
            <a:rPr lang="en-US" sz="2400" kern="1200" dirty="0" smtClean="0"/>
            <a:t> that is large enough </a:t>
          </a:r>
        </a:p>
      </dsp:txBody>
      <dsp:txXfrm>
        <a:off x="2834580" y="723832"/>
        <a:ext cx="2484239" cy="3358335"/>
      </dsp:txXfrm>
    </dsp:sp>
    <dsp:sp modelId="{265FA6A5-EDA7-7A42-B476-3F18F161237D}">
      <dsp:nvSpPr>
        <dsp:cNvPr id="0" name=""/>
        <dsp:cNvSpPr/>
      </dsp:nvSpPr>
      <dsp:spPr>
        <a:xfrm>
          <a:off x="5666612" y="32632"/>
          <a:ext cx="2484239" cy="6912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b="1" kern="1200" dirty="0" smtClean="0"/>
            <a:t>Next-fit</a:t>
          </a:r>
        </a:p>
      </dsp:txBody>
      <dsp:txXfrm>
        <a:off x="5666612" y="32632"/>
        <a:ext cx="2484239" cy="691200"/>
      </dsp:txXfrm>
    </dsp:sp>
    <dsp:sp modelId="{F02FE02C-078E-2342-80A7-769674C16284}">
      <dsp:nvSpPr>
        <dsp:cNvPr id="0" name=""/>
        <dsp:cNvSpPr/>
      </dsp:nvSpPr>
      <dsp:spPr>
        <a:xfrm>
          <a:off x="5666612" y="723832"/>
          <a:ext cx="2484239" cy="3358335"/>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begins to scan memory from the location of the last placement and chooses the </a:t>
          </a:r>
          <a:r>
            <a:rPr lang="en-US" sz="2400" kern="1200" dirty="0" smtClean="0">
              <a:solidFill>
                <a:srgbClr val="FF0000"/>
              </a:solidFill>
            </a:rPr>
            <a:t>next available block</a:t>
          </a:r>
          <a:r>
            <a:rPr lang="en-US" sz="2400" kern="1200" dirty="0" smtClean="0"/>
            <a:t> that is large enough</a:t>
          </a:r>
          <a:endParaRPr lang="en-US" sz="2400" kern="1200" dirty="0"/>
        </a:p>
      </dsp:txBody>
      <dsp:txXfrm>
        <a:off x="5666612" y="723832"/>
        <a:ext cx="2484239" cy="33583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81AB3-A7C5-304C-B5DD-3C6A0BA47400}">
      <dsp:nvSpPr>
        <dsp:cNvPr id="0" name=""/>
        <dsp:cNvSpPr/>
      </dsp:nvSpPr>
      <dsp:spPr>
        <a:xfrm>
          <a:off x="0" y="269677"/>
          <a:ext cx="7924800" cy="12048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354076" rIns="615053"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reference to a memory location independent of the current assignment of data to memory</a:t>
          </a:r>
        </a:p>
      </dsp:txBody>
      <dsp:txXfrm>
        <a:off x="0" y="269677"/>
        <a:ext cx="7924800" cy="1204875"/>
      </dsp:txXfrm>
    </dsp:sp>
    <dsp:sp modelId="{62188342-F933-5546-8BB3-C1B3099F523F}">
      <dsp:nvSpPr>
        <dsp:cNvPr id="0" name=""/>
        <dsp:cNvSpPr/>
      </dsp:nvSpPr>
      <dsp:spPr>
        <a:xfrm>
          <a:off x="396240" y="18757"/>
          <a:ext cx="5547360" cy="5018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755650">
            <a:lnSpc>
              <a:spcPct val="90000"/>
            </a:lnSpc>
            <a:spcBef>
              <a:spcPct val="0"/>
            </a:spcBef>
            <a:spcAft>
              <a:spcPct val="35000"/>
            </a:spcAft>
          </a:pPr>
          <a:r>
            <a:rPr lang="en-US" sz="1700" b="1" kern="1200" dirty="0" smtClean="0"/>
            <a:t>Logical</a:t>
          </a:r>
          <a:endParaRPr lang="en-US" sz="1700" kern="1200" dirty="0"/>
        </a:p>
      </dsp:txBody>
      <dsp:txXfrm>
        <a:off x="420738" y="43255"/>
        <a:ext cx="5498364" cy="452844"/>
      </dsp:txXfrm>
    </dsp:sp>
    <dsp:sp modelId="{AD976998-883A-B44B-AA40-16EA334E3B09}">
      <dsp:nvSpPr>
        <dsp:cNvPr id="0" name=""/>
        <dsp:cNvSpPr/>
      </dsp:nvSpPr>
      <dsp:spPr>
        <a:xfrm>
          <a:off x="0" y="1817272"/>
          <a:ext cx="7924800" cy="12048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354076" rIns="615053"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address is expressed as a location relative to some known point</a:t>
          </a:r>
        </a:p>
      </dsp:txBody>
      <dsp:txXfrm>
        <a:off x="0" y="1817272"/>
        <a:ext cx="7924800" cy="1204875"/>
      </dsp:txXfrm>
    </dsp:sp>
    <dsp:sp modelId="{56B37D08-27E9-6348-A4E7-27939D35EA56}">
      <dsp:nvSpPr>
        <dsp:cNvPr id="0" name=""/>
        <dsp:cNvSpPr/>
      </dsp:nvSpPr>
      <dsp:spPr>
        <a:xfrm>
          <a:off x="396240" y="1566352"/>
          <a:ext cx="5547360" cy="5018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755650">
            <a:lnSpc>
              <a:spcPct val="90000"/>
            </a:lnSpc>
            <a:spcBef>
              <a:spcPct val="0"/>
            </a:spcBef>
            <a:spcAft>
              <a:spcPct val="35000"/>
            </a:spcAft>
          </a:pPr>
          <a:r>
            <a:rPr lang="en-US" sz="1700" b="1" kern="1200" dirty="0" smtClean="0"/>
            <a:t>Relative</a:t>
          </a:r>
        </a:p>
      </dsp:txBody>
      <dsp:txXfrm>
        <a:off x="420738" y="1590850"/>
        <a:ext cx="5498364" cy="452844"/>
      </dsp:txXfrm>
    </dsp:sp>
    <dsp:sp modelId="{E5E2D93A-0FAC-8648-A220-3E52BE154C5F}">
      <dsp:nvSpPr>
        <dsp:cNvPr id="0" name=""/>
        <dsp:cNvSpPr/>
      </dsp:nvSpPr>
      <dsp:spPr>
        <a:xfrm>
          <a:off x="0" y="3364867"/>
          <a:ext cx="7924800" cy="8835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354076" rIns="615053"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actual location in main memory</a:t>
          </a:r>
        </a:p>
      </dsp:txBody>
      <dsp:txXfrm>
        <a:off x="0" y="3364867"/>
        <a:ext cx="7924800" cy="883575"/>
      </dsp:txXfrm>
    </dsp:sp>
    <dsp:sp modelId="{B3028417-3BB4-804F-B830-21EC724B50AF}">
      <dsp:nvSpPr>
        <dsp:cNvPr id="0" name=""/>
        <dsp:cNvSpPr/>
      </dsp:nvSpPr>
      <dsp:spPr>
        <a:xfrm>
          <a:off x="396240" y="3113947"/>
          <a:ext cx="5547360" cy="5018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755650">
            <a:lnSpc>
              <a:spcPct val="90000"/>
            </a:lnSpc>
            <a:spcBef>
              <a:spcPct val="0"/>
            </a:spcBef>
            <a:spcAft>
              <a:spcPct val="35000"/>
            </a:spcAft>
          </a:pPr>
          <a:r>
            <a:rPr lang="en-US" sz="1700" b="1" kern="1200" dirty="0" smtClean="0"/>
            <a:t>Physical or Absolute</a:t>
          </a:r>
        </a:p>
      </dsp:txBody>
      <dsp:txXfrm>
        <a:off x="420738" y="3138445"/>
        <a:ext cx="5498364" cy="4528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F70A1-56B4-7C45-8D55-136594643679}">
      <dsp:nvSpPr>
        <dsp:cNvPr id="0" name=""/>
        <dsp:cNvSpPr/>
      </dsp:nvSpPr>
      <dsp:spPr>
        <a:xfrm>
          <a:off x="26" y="20549"/>
          <a:ext cx="2528106" cy="7200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b="1" i="0" kern="1200" dirty="0" smtClean="0"/>
            <a:t>Pages</a:t>
          </a:r>
          <a:r>
            <a:rPr lang="en-US" sz="2500" kern="1200" dirty="0" smtClean="0"/>
            <a:t> </a:t>
          </a:r>
          <a:endParaRPr lang="en-US" sz="2500" kern="1200" dirty="0"/>
        </a:p>
      </dsp:txBody>
      <dsp:txXfrm>
        <a:off x="26" y="20549"/>
        <a:ext cx="2528106" cy="720000"/>
      </dsp:txXfrm>
    </dsp:sp>
    <dsp:sp modelId="{46D6853D-8FF8-D64F-9F4D-3F18C7AC2088}">
      <dsp:nvSpPr>
        <dsp:cNvPr id="0" name=""/>
        <dsp:cNvSpPr/>
      </dsp:nvSpPr>
      <dsp:spPr>
        <a:xfrm>
          <a:off x="26" y="740550"/>
          <a:ext cx="2528106" cy="13725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chunks of a process</a:t>
          </a:r>
        </a:p>
      </dsp:txBody>
      <dsp:txXfrm>
        <a:off x="26" y="740550"/>
        <a:ext cx="2528106" cy="1372500"/>
      </dsp:txXfrm>
    </dsp:sp>
    <dsp:sp modelId="{E43E3212-8A7F-3040-93CF-F261BAF43BC6}">
      <dsp:nvSpPr>
        <dsp:cNvPr id="0" name=""/>
        <dsp:cNvSpPr/>
      </dsp:nvSpPr>
      <dsp:spPr>
        <a:xfrm>
          <a:off x="2882067" y="20549"/>
          <a:ext cx="2528106" cy="7200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b="1" i="0" kern="1200" dirty="0" smtClean="0"/>
            <a:t>Frames</a:t>
          </a:r>
        </a:p>
      </dsp:txBody>
      <dsp:txXfrm>
        <a:off x="2882067" y="20549"/>
        <a:ext cx="2528106" cy="720000"/>
      </dsp:txXfrm>
    </dsp:sp>
    <dsp:sp modelId="{A1162212-C3C8-3A47-829A-648CCE353B98}">
      <dsp:nvSpPr>
        <dsp:cNvPr id="0" name=""/>
        <dsp:cNvSpPr/>
      </dsp:nvSpPr>
      <dsp:spPr>
        <a:xfrm>
          <a:off x="2882067" y="740550"/>
          <a:ext cx="2528106" cy="13725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smtClean="0"/>
            <a:t>available chunks of memory</a:t>
          </a:r>
          <a:endParaRPr lang="en-US" sz="2500" kern="1200" dirty="0"/>
        </a:p>
      </dsp:txBody>
      <dsp:txXfrm>
        <a:off x="2882067" y="740550"/>
        <a:ext cx="2528106" cy="1372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E554F8-F172-7A4C-8592-CE7684E904E9}">
      <dsp:nvSpPr>
        <dsp:cNvPr id="0" name=""/>
        <dsp:cNvSpPr/>
      </dsp:nvSpPr>
      <dsp:spPr>
        <a:xfrm>
          <a:off x="611504" y="0"/>
          <a:ext cx="6930390" cy="3559460"/>
        </a:xfrm>
        <a:prstGeom prst="rightArrow">
          <a:avLst/>
        </a:prstGeom>
        <a:solidFill>
          <a:schemeClr val="bg1"/>
        </a:solidFill>
        <a:ln>
          <a:solidFill>
            <a:schemeClr val="accent1">
              <a:alpha val="90000"/>
            </a:schemeClr>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6418308-D9BF-C14F-A46B-F4AAAFE89B91}">
      <dsp:nvSpPr>
        <dsp:cNvPr id="0" name=""/>
        <dsp:cNvSpPr/>
      </dsp:nvSpPr>
      <dsp:spPr>
        <a:xfrm>
          <a:off x="4080" y="1067838"/>
          <a:ext cx="1962708" cy="142378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Extract the segment number as the leftmost </a:t>
          </a:r>
          <a:r>
            <a:rPr lang="en-US" sz="1200" i="1" kern="1200" dirty="0" smtClean="0"/>
            <a:t>n</a:t>
          </a:r>
          <a:r>
            <a:rPr lang="en-US" sz="1200" kern="1200" dirty="0" smtClean="0"/>
            <a:t> bits of the logical address</a:t>
          </a:r>
          <a:endParaRPr lang="en-US" sz="1200" kern="1200" dirty="0"/>
        </a:p>
      </dsp:txBody>
      <dsp:txXfrm>
        <a:off x="73583" y="1137341"/>
        <a:ext cx="1823702" cy="1284778"/>
      </dsp:txXfrm>
    </dsp:sp>
    <dsp:sp modelId="{CECE5934-D04C-B244-98EA-7378FF62C687}">
      <dsp:nvSpPr>
        <dsp:cNvPr id="0" name=""/>
        <dsp:cNvSpPr/>
      </dsp:nvSpPr>
      <dsp:spPr>
        <a:xfrm>
          <a:off x="2064924" y="1067838"/>
          <a:ext cx="1962708" cy="142378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Use the segment number as an index into the process segment table to find the starting physical address of the segment</a:t>
          </a:r>
        </a:p>
      </dsp:txBody>
      <dsp:txXfrm>
        <a:off x="2134427" y="1137341"/>
        <a:ext cx="1823702" cy="1284778"/>
      </dsp:txXfrm>
    </dsp:sp>
    <dsp:sp modelId="{79C5E6D8-2847-F447-9D07-319B928A8FC8}">
      <dsp:nvSpPr>
        <dsp:cNvPr id="0" name=""/>
        <dsp:cNvSpPr/>
      </dsp:nvSpPr>
      <dsp:spPr>
        <a:xfrm>
          <a:off x="4125767" y="1067838"/>
          <a:ext cx="1962708" cy="142378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Compare the offset, expressed in the rightmost </a:t>
          </a:r>
          <a:r>
            <a:rPr lang="en-US" sz="1200" i="1" kern="1200" dirty="0" smtClean="0"/>
            <a:t>m</a:t>
          </a:r>
          <a:r>
            <a:rPr lang="en-US" sz="1200" kern="1200" dirty="0" smtClean="0"/>
            <a:t> bits, to the length of the segment.  If the offset is greater than or equal to the length, the address is invalid</a:t>
          </a:r>
        </a:p>
      </dsp:txBody>
      <dsp:txXfrm>
        <a:off x="4195270" y="1137341"/>
        <a:ext cx="1823702" cy="1284778"/>
      </dsp:txXfrm>
    </dsp:sp>
    <dsp:sp modelId="{4476A394-1578-B443-9923-9E9465C6DB9E}">
      <dsp:nvSpPr>
        <dsp:cNvPr id="0" name=""/>
        <dsp:cNvSpPr/>
      </dsp:nvSpPr>
      <dsp:spPr>
        <a:xfrm>
          <a:off x="6186611" y="1067838"/>
          <a:ext cx="1962708" cy="142378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The desired physical address is the sum of the starting physical address of the segment plus the offset</a:t>
          </a:r>
          <a:endParaRPr lang="en-US" sz="1200" kern="1200" dirty="0"/>
        </a:p>
      </dsp:txBody>
      <dsp:txXfrm>
        <a:off x="6256114" y="1137341"/>
        <a:ext cx="1823702" cy="128477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712EC83D-DF42-934D-9B4C-9DA45B0AF85E}" type="datetimeFigureOut">
              <a:rPr lang="en-US"/>
              <a:pPr>
                <a:defRPr/>
              </a:pPr>
              <a:t>10/26/15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CD712F13-7286-E547-A1B9-BD5D58A0F480}" type="slidenum">
              <a:rPr lang="en-US"/>
              <a:pPr>
                <a:defRPr/>
              </a:pPr>
              <a:t>‹#›</a:t>
            </a:fld>
            <a:endParaRPr lang="en-US"/>
          </a:p>
        </p:txBody>
      </p:sp>
    </p:spTree>
    <p:extLst>
      <p:ext uri="{BB962C8B-B14F-4D97-AF65-F5344CB8AC3E}">
        <p14:creationId xmlns:p14="http://schemas.microsoft.com/office/powerpoint/2010/main" val="11241172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DAB72A0E-0C65-6244-A8C3-15FE060AFF12}" type="datetimeFigureOut">
              <a:rPr lang="en-US"/>
              <a:pPr>
                <a:defRPr/>
              </a:pPr>
              <a:t>10/26/15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C4C04107-0928-CB46-B9AF-281984CA4CE2}" type="slidenum">
              <a:rPr lang="en-US"/>
              <a:pPr>
                <a:defRPr/>
              </a:pPr>
              <a:t>‹#›</a:t>
            </a:fld>
            <a:endParaRPr lang="en-US"/>
          </a:p>
        </p:txBody>
      </p:sp>
    </p:spTree>
    <p:extLst>
      <p:ext uri="{BB962C8B-B14F-4D97-AF65-F5344CB8AC3E}">
        <p14:creationId xmlns:p14="http://schemas.microsoft.com/office/powerpoint/2010/main" val="295243151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38" tIns="44425" rIns="90438" bIns="44425" numCol="1" anchor="t" anchorCtr="0" compatLnSpc="1">
            <a:prstTxWarp prst="textNoShape">
              <a:avLst/>
            </a:prstTxWarp>
          </a:bodyPr>
          <a:lstStyle/>
          <a:p>
            <a:pPr eaLnBrk="1" hangingPunct="1"/>
            <a:r>
              <a:rPr lang="en-US" altLang="zh-CN" baseline="0" dirty="0" smtClean="0">
                <a:latin typeface="Calibri" charset="0"/>
                <a:ea typeface="SimSun" charset="0"/>
                <a:cs typeface="SimSun" charset="0"/>
              </a:rPr>
              <a:t>Learning objectives of memory management:</a:t>
            </a:r>
          </a:p>
          <a:p>
            <a:pPr marL="171450" indent="-171450">
              <a:buFont typeface="Arial" panose="020B0604020202020204" pitchFamily="34" charset="0"/>
              <a:buChar char="•"/>
            </a:pPr>
            <a:r>
              <a:rPr lang="en-US" altLang="en-US" dirty="0" smtClean="0"/>
              <a:t>To provide a detailed description of various ways of organizing memory hardware</a:t>
            </a:r>
          </a:p>
          <a:p>
            <a:pPr marL="171450" indent="-171450">
              <a:buFont typeface="Arial" panose="020B0604020202020204" pitchFamily="34" charset="0"/>
              <a:buChar char="•"/>
            </a:pPr>
            <a:r>
              <a:rPr lang="en-US" altLang="en-US" dirty="0" smtClean="0"/>
              <a:t>To discuss various memory-management techniques, including paging and segmentation</a:t>
            </a:r>
          </a:p>
          <a:p>
            <a:pPr marL="171450" indent="-171450">
              <a:buFont typeface="Arial" panose="020B0604020202020204" pitchFamily="34" charset="0"/>
              <a:buChar char="•"/>
            </a:pPr>
            <a:r>
              <a:rPr lang="en-US" altLang="en-US" dirty="0" smtClean="0"/>
              <a:t>To provide a detailed description of the Intel Pentium, which supports both pure segmentation and segmentation with paging</a:t>
            </a:r>
          </a:p>
          <a:p>
            <a:pPr eaLnBrk="1" hangingPunct="1"/>
            <a:endParaRPr lang="en-US" altLang="zh-CN" baseline="0" dirty="0" smtClean="0">
              <a:latin typeface="Calibri" charset="0"/>
              <a:ea typeface="SimSun" charset="0"/>
              <a:cs typeface="SimSun" charset="0"/>
            </a:endParaRPr>
          </a:p>
        </p:txBody>
      </p:sp>
      <p:sp>
        <p:nvSpPr>
          <p:cNvPr id="8194" name="Rectangle 3"/>
          <p:cNvSpPr>
            <a:spLocks noGrp="1" noRot="1" noChangeAspect="1" noTextEdit="1"/>
          </p:cNvSpPr>
          <p:nvPr>
            <p:ph type="sldImg"/>
          </p:nvPr>
        </p:nvSpPr>
        <p:spPr bwMode="auto">
          <a:xfrm>
            <a:off x="1144588" y="685800"/>
            <a:ext cx="4572000" cy="34290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7.6 gives an example using a 1-Mbyte initial block. The first request, A, is for 100 Kbytes, for which a 128K block is needed. The initial block is divided into two 512K buddies. The first of these is divided into two 256K buddies, and the first of these is divided into two 128K buddies, one of which is allocated to A. The next request, B, requires a 256K block. Such a block is already available and is allocated. The process continues with splitting and coalescing occurring as needed. Note that when E is released, two 128K buddies are coalesced into a 256K block, which is immediately coalesced with its buddy.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7.7 shows a binary tree representation of the buddy allocation immediately after the Release B request. The leaf nodes represent the current partitioning of the memory. If two buddies are leaf nodes, then at least one must be allocated; otherwise they would be coalesced into a larger block.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buddy system is a reasonable compromise to overcome the disadvantages of both the fixed and variable partitioning schemes, but in contemporary operating systems, virtual memory based on paging and segmentation is superior. However, the buddy system has found application in parallel systems as an efficient means of allocation and release for parallel programs (e.g., see [JOHN92]). A modified form of the buddy system is used for UNIX kernel memory allocation (described in Chapter 8 ).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a:t>
            </a:r>
            <a:r>
              <a:rPr lang="en-US" sz="1200" b="1" kern="1200" baseline="0" dirty="0" smtClean="0">
                <a:solidFill>
                  <a:schemeClr val="tx1"/>
                </a:solidFill>
                <a:latin typeface="+mn-lt"/>
                <a:ea typeface="+mn-ea"/>
                <a:cs typeface="+mn-cs"/>
              </a:rPr>
              <a:t>logical address </a:t>
            </a:r>
            <a:r>
              <a:rPr lang="en-US" sz="1200" b="0" kern="1200" baseline="0" dirty="0" smtClean="0">
                <a:solidFill>
                  <a:schemeClr val="tx1"/>
                </a:solidFill>
                <a:latin typeface="+mn-lt"/>
                <a:ea typeface="+mn-ea"/>
                <a:cs typeface="+mn-cs"/>
              </a:rPr>
              <a:t>is a reference to a memory location independent </a:t>
            </a:r>
            <a:r>
              <a:rPr lang="en-US" sz="1200" kern="1200" baseline="0" dirty="0" smtClean="0">
                <a:solidFill>
                  <a:schemeClr val="tx1"/>
                </a:solidFill>
                <a:latin typeface="+mn-lt"/>
                <a:ea typeface="+mn-ea"/>
                <a:cs typeface="+mn-cs"/>
              </a:rPr>
              <a:t>of the current assignment of data to memory; a translation must be made to a physical address before the memory access can be achieved. A </a:t>
            </a:r>
            <a:r>
              <a:rPr lang="en-US" sz="1200" b="1" kern="1200" baseline="0" dirty="0" smtClean="0">
                <a:solidFill>
                  <a:schemeClr val="tx1"/>
                </a:solidFill>
                <a:latin typeface="+mn-lt"/>
                <a:ea typeface="+mn-ea"/>
                <a:cs typeface="+mn-cs"/>
              </a:rPr>
              <a:t>relative address </a:t>
            </a:r>
            <a:r>
              <a:rPr lang="en-US" sz="1200" b="0" kern="1200" baseline="0" dirty="0" smtClean="0">
                <a:solidFill>
                  <a:schemeClr val="tx1"/>
                </a:solidFill>
                <a:latin typeface="+mn-lt"/>
                <a:ea typeface="+mn-ea"/>
                <a:cs typeface="+mn-cs"/>
              </a:rPr>
              <a:t>is a </a:t>
            </a:r>
            <a:r>
              <a:rPr lang="en-US" sz="1200" kern="1200" baseline="0" dirty="0" smtClean="0">
                <a:solidFill>
                  <a:schemeClr val="tx1"/>
                </a:solidFill>
                <a:latin typeface="+mn-lt"/>
                <a:ea typeface="+mn-ea"/>
                <a:cs typeface="+mn-cs"/>
              </a:rPr>
              <a:t>particular example of logical address, in which the address is expressed as a location relative to some known point, usually a value in a processor register. A </a:t>
            </a:r>
            <a:r>
              <a:rPr lang="en-US" sz="1200" b="1" kern="1200" baseline="0" dirty="0" smtClean="0">
                <a:solidFill>
                  <a:schemeClr val="tx1"/>
                </a:solidFill>
                <a:latin typeface="+mn-lt"/>
                <a:ea typeface="+mn-ea"/>
                <a:cs typeface="+mn-cs"/>
              </a:rPr>
              <a:t>physical address , or absolute address, </a:t>
            </a:r>
            <a:r>
              <a:rPr lang="en-US" sz="1200" b="0" kern="1200" baseline="0" dirty="0" smtClean="0">
                <a:solidFill>
                  <a:schemeClr val="tx1"/>
                </a:solidFill>
                <a:latin typeface="+mn-lt"/>
                <a:ea typeface="+mn-ea"/>
                <a:cs typeface="+mn-cs"/>
              </a:rPr>
              <a:t>is an actual location in main memory.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Programs that employ relative addresses in memory are loaded using dynamic run-time loading (see Appendix 7A for a discussion). Typically, all of the memory references in the loaded process are relative to the origin of the program. Thus a hardware mechanism is needed for translating relative addresses to physical main memory addresses at the time of execution of the instruction that contains the reference.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7.8 shows the way in which this address translation is typically accomplished. When a process is assigned to the Running state, a special processor register, sometimes called the base register, is loaded with the starting address in main memory of the program. There is also a “bounds” register that indicates the ending location of the program; these values must be set when the program is loaded into memory or when the process image is swapped in. During the course of execution of the process, relative addresses are encountered. These include the contents of the instruction register, instruction addresses that occur in branch and call instructions, and data addresses that occur in load and store instructions. Each such relative address goes through two steps of manipulation by the processor. First, the value in the base register is added to the relative address to produce an absolute address. Second, the resulting address is compared to the value in the bounds register. If the address is within bounds, then the instruction execution may proceed. Otherwise, an interrupt is generated to the operating system, which must respond to the error in some fashion.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scheme of Figure 7.8 allows programs to be swapped in and out of memory during the course of execution. It also provides a measure of protection: Each process image is isolated by the contents of the base and bounds registers and safe from unwanted accesses by other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Both unequal fixed-size and variable-size partitions are inefficient in the use of memory; the former results in internal fragmentation, the latter in external fragmentation. Suppose, however, that main memory is partitioned into equal fixed-size chunks that are relatively small, and that each process is also divided into small fixed-size chunks of the same size. Then the chunks of a process, known as </a:t>
            </a:r>
            <a:r>
              <a:rPr lang="en-US" sz="1200" b="1" kern="1200" baseline="0" dirty="0" smtClean="0">
                <a:solidFill>
                  <a:schemeClr val="tx1"/>
                </a:solidFill>
                <a:latin typeface="+mn-lt"/>
                <a:ea typeface="+mn-ea"/>
                <a:cs typeface="+mn-cs"/>
              </a:rPr>
              <a:t>pages , </a:t>
            </a:r>
            <a:r>
              <a:rPr lang="en-US" sz="1200" kern="1200" baseline="0" dirty="0" smtClean="0">
                <a:solidFill>
                  <a:schemeClr val="tx1"/>
                </a:solidFill>
                <a:latin typeface="+mn-lt"/>
                <a:ea typeface="+mn-ea"/>
                <a:cs typeface="+mn-cs"/>
              </a:rPr>
              <a:t>could be assigned to available chunks of memory, known as </a:t>
            </a:r>
            <a:r>
              <a:rPr lang="en-US" sz="1200" b="1" kern="1200" baseline="0" dirty="0" smtClean="0">
                <a:solidFill>
                  <a:schemeClr val="tx1"/>
                </a:solidFill>
                <a:latin typeface="+mn-lt"/>
                <a:ea typeface="+mn-ea"/>
                <a:cs typeface="+mn-cs"/>
              </a:rPr>
              <a:t>frames , or page frames. </a:t>
            </a:r>
            <a:r>
              <a:rPr lang="en-US" sz="1200" kern="1200" baseline="0" dirty="0" smtClean="0">
                <a:solidFill>
                  <a:schemeClr val="tx1"/>
                </a:solidFill>
                <a:latin typeface="+mn-lt"/>
                <a:ea typeface="+mn-ea"/>
                <a:cs typeface="+mn-cs"/>
              </a:rPr>
              <a:t>We show in this section that the wasted space in memory for each process is due to internal fragmentation consisting of only a fraction of the last page of a process. There is no external fragmentation.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simple base address register will no longer suffice. Rather, the operating system maintains a </a:t>
            </a:r>
            <a:r>
              <a:rPr lang="en-US" sz="1200" b="1" kern="1200" baseline="0" dirty="0" smtClean="0">
                <a:solidFill>
                  <a:schemeClr val="tx1"/>
                </a:solidFill>
                <a:latin typeface="+mn-lt"/>
                <a:ea typeface="+mn-ea"/>
                <a:cs typeface="+mn-cs"/>
              </a:rPr>
              <a:t>page table </a:t>
            </a:r>
            <a:r>
              <a:rPr lang="en-US" sz="1200" b="0" kern="1200" baseline="0" dirty="0" smtClean="0">
                <a:solidFill>
                  <a:schemeClr val="tx1"/>
                </a:solidFill>
                <a:latin typeface="+mn-lt"/>
                <a:ea typeface="+mn-ea"/>
                <a:cs typeface="+mn-cs"/>
              </a:rPr>
              <a:t>for each process. The page table shows the frame location for </a:t>
            </a:r>
            <a:r>
              <a:rPr lang="en-US" sz="1200" kern="1200" baseline="0" dirty="0" smtClean="0">
                <a:solidFill>
                  <a:schemeClr val="tx1"/>
                </a:solidFill>
                <a:latin typeface="+mn-lt"/>
                <a:ea typeface="+mn-ea"/>
                <a:cs typeface="+mn-cs"/>
              </a:rPr>
              <a:t>each page of the process. Within the program, each logical address consists of a page number and an offset within the page. Recall that in the case of simple partition, a logical address is the location of a word relative to the beginning of the program; the processor translates that into a physical address. With paging, the logical-to-physical address translation is still done by processor hardware. Now the processor must know how to access the page table of the current process. Presented with a logical address (page number, offset), the processor uses the page table to produce a physical address (frame number, offset).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 Table Examples</a:t>
            </a:r>
            <a:endParaRPr lang="en-US" dirty="0"/>
          </a:p>
        </p:txBody>
      </p:sp>
      <p:sp>
        <p:nvSpPr>
          <p:cNvPr id="4" name="Slide Number Placeholder 3"/>
          <p:cNvSpPr>
            <a:spLocks noGrp="1"/>
          </p:cNvSpPr>
          <p:nvPr>
            <p:ph type="sldNum" sz="quarter" idx="10"/>
          </p:nvPr>
        </p:nvSpPr>
        <p:spPr/>
        <p:txBody>
          <a:bodyPr/>
          <a:lstStyle/>
          <a:p>
            <a:pPr>
              <a:defRPr/>
            </a:pPr>
            <a:fld id="{C4C04107-0928-CB46-B9AF-281984CA4CE2}" type="slidenum">
              <a:rPr lang="en-US" smtClean="0"/>
              <a:pPr>
                <a:defRPr/>
              </a:pPr>
              <a:t>17</a:t>
            </a:fld>
            <a:endParaRPr lang="en-US"/>
          </a:p>
        </p:txBody>
      </p:sp>
    </p:spTree>
    <p:extLst>
      <p:ext uri="{BB962C8B-B14F-4D97-AF65-F5344CB8AC3E}">
        <p14:creationId xmlns:p14="http://schemas.microsoft.com/office/powerpoint/2010/main" val="122460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user program can be subdivided using segmentation, in which the program and its associated data are divided into a number of </a:t>
            </a:r>
            <a:r>
              <a:rPr lang="en-US" sz="1200" b="1" kern="1200" baseline="0" dirty="0" smtClean="0">
                <a:solidFill>
                  <a:schemeClr val="tx1"/>
                </a:solidFill>
                <a:latin typeface="+mn-lt"/>
                <a:ea typeface="+mn-ea"/>
                <a:cs typeface="+mn-cs"/>
              </a:rPr>
              <a:t>segments . </a:t>
            </a:r>
            <a:r>
              <a:rPr lang="en-US" sz="1200" b="0" kern="1200" baseline="0" dirty="0" smtClean="0">
                <a:solidFill>
                  <a:schemeClr val="tx1"/>
                </a:solidFill>
                <a:latin typeface="+mn-lt"/>
                <a:ea typeface="+mn-ea"/>
                <a:cs typeface="+mn-cs"/>
              </a:rPr>
              <a:t>It is not required that all segments </a:t>
            </a:r>
            <a:r>
              <a:rPr lang="en-US" sz="1200" kern="1200" baseline="0" dirty="0" smtClean="0">
                <a:solidFill>
                  <a:schemeClr val="tx1"/>
                </a:solidFill>
                <a:latin typeface="+mn-lt"/>
                <a:ea typeface="+mn-ea"/>
                <a:cs typeface="+mn-cs"/>
              </a:rPr>
              <a:t>of all programs be of the same length, although there is a maximum segment length. As with paging, a logical address using segmentation consists of two parts, in this case a segment number and an offset.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of the use of unequal-size segments, segmentation is similar to dynamic partitioning. In the absence of an overlay scheme or the use of virtual</a:t>
            </a:r>
          </a:p>
          <a:p>
            <a:r>
              <a:rPr lang="en-US" sz="1200" kern="1200" baseline="0" dirty="0" smtClean="0">
                <a:solidFill>
                  <a:schemeClr val="tx1"/>
                </a:solidFill>
                <a:latin typeface="+mn-lt"/>
                <a:ea typeface="+mn-ea"/>
                <a:cs typeface="+mn-cs"/>
              </a:rPr>
              <a:t>memory, it would be required that all of a program’s segments be loaded into memory for execution. The difference, compared to dynamic partitioning, is that with segmentation a program may occupy more than one partition, and these partitions need not be contiguous. Segmentation eliminates internal fragmentation but, like dynamic partitioning, it suffers from external fragmentation. However, because a process is broken up into a number of smaller pieces, the external fragmentation should be less.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 Whereas paging is invisible to the programmer, segmentation is usually visible</a:t>
            </a:r>
          </a:p>
          <a:p>
            <a:r>
              <a:rPr lang="en-US" sz="1200" kern="1200" baseline="0" dirty="0" smtClean="0">
                <a:solidFill>
                  <a:schemeClr val="tx1"/>
                </a:solidFill>
                <a:latin typeface="+mn-lt"/>
                <a:ea typeface="+mn-ea"/>
                <a:cs typeface="+mn-cs"/>
              </a:rPr>
              <a:t>and is provided as a convenience for organizing programs and data. Typically, the</a:t>
            </a:r>
          </a:p>
          <a:p>
            <a:r>
              <a:rPr lang="en-US" sz="1200" kern="1200" baseline="0" dirty="0" smtClean="0">
                <a:solidFill>
                  <a:schemeClr val="tx1"/>
                </a:solidFill>
                <a:latin typeface="+mn-lt"/>
                <a:ea typeface="+mn-ea"/>
                <a:cs typeface="+mn-cs"/>
              </a:rPr>
              <a:t>programmer or compiler will assign programs and data to different segments. For</a:t>
            </a:r>
          </a:p>
          <a:p>
            <a:r>
              <a:rPr lang="en-US" sz="1200" kern="1200" baseline="0" dirty="0" smtClean="0">
                <a:solidFill>
                  <a:schemeClr val="tx1"/>
                </a:solidFill>
                <a:latin typeface="+mn-lt"/>
                <a:ea typeface="+mn-ea"/>
                <a:cs typeface="+mn-cs"/>
              </a:rPr>
              <a:t>purposes of modular programming, the program or data may be further broken down</a:t>
            </a:r>
          </a:p>
          <a:p>
            <a:r>
              <a:rPr lang="en-US" sz="1200" kern="1200" baseline="0" dirty="0" smtClean="0">
                <a:solidFill>
                  <a:schemeClr val="tx1"/>
                </a:solidFill>
                <a:latin typeface="+mn-lt"/>
                <a:ea typeface="+mn-ea"/>
                <a:cs typeface="+mn-cs"/>
              </a:rPr>
              <a:t>into multiple segments. The principal inconvenience of this service is that the programmer</a:t>
            </a:r>
          </a:p>
          <a:p>
            <a:r>
              <a:rPr lang="en-US" sz="1200" kern="1200" baseline="0" dirty="0" smtClean="0">
                <a:solidFill>
                  <a:schemeClr val="tx1"/>
                </a:solidFill>
                <a:latin typeface="+mn-lt"/>
                <a:ea typeface="+mn-ea"/>
                <a:cs typeface="+mn-cs"/>
              </a:rPr>
              <a:t>must be aware of the maximum segment size limitation.</a:t>
            </a:r>
          </a:p>
          <a:p>
            <a:endParaRPr lang="en-US" sz="1200" kern="1200" baseline="0" dirty="0" smtClean="0">
              <a:solidFill>
                <a:schemeClr val="tx1"/>
              </a:solidFill>
              <a:latin typeface="+mn-lt"/>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2400" dirty="0" smtClean="0"/>
              <a:t>the principal inconvenience of this service is that the programmer must be aware of the maximum segment size limitation</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Another consequence of unequal-size segments is that there is no simple relationship</a:t>
            </a:r>
          </a:p>
          <a:p>
            <a:r>
              <a:rPr lang="en-US" sz="1200" kern="1200" baseline="0" dirty="0" smtClean="0">
                <a:solidFill>
                  <a:schemeClr val="tx1"/>
                </a:solidFill>
                <a:latin typeface="+mn-lt"/>
                <a:ea typeface="+mn-ea"/>
                <a:cs typeface="+mn-cs"/>
              </a:rPr>
              <a:t>between logical addresses and physical addresses. Analogous to paging, a</a:t>
            </a:r>
          </a:p>
          <a:p>
            <a:r>
              <a:rPr lang="en-US" sz="1200" kern="1200" baseline="0" dirty="0" smtClean="0">
                <a:solidFill>
                  <a:schemeClr val="tx1"/>
                </a:solidFill>
                <a:latin typeface="+mn-lt"/>
                <a:ea typeface="+mn-ea"/>
                <a:cs typeface="+mn-cs"/>
              </a:rPr>
              <a:t>simple segmentation scheme would make use of a segment table for each process</a:t>
            </a:r>
          </a:p>
          <a:p>
            <a:r>
              <a:rPr lang="en-US" sz="1200" kern="1200" baseline="0" dirty="0" smtClean="0">
                <a:solidFill>
                  <a:schemeClr val="tx1"/>
                </a:solidFill>
                <a:latin typeface="+mn-lt"/>
                <a:ea typeface="+mn-ea"/>
                <a:cs typeface="+mn-cs"/>
              </a:rPr>
              <a:t>and a list of free blocks of main memory. Each segment table entry would have to</a:t>
            </a:r>
          </a:p>
          <a:p>
            <a:r>
              <a:rPr lang="en-US" sz="1200" kern="1200" baseline="0" dirty="0" smtClean="0">
                <a:solidFill>
                  <a:schemeClr val="tx1"/>
                </a:solidFill>
                <a:latin typeface="+mn-lt"/>
                <a:ea typeface="+mn-ea"/>
                <a:cs typeface="+mn-cs"/>
              </a:rPr>
              <a:t>give the starting address in main memory of the corresponding segment. The entry</a:t>
            </a:r>
          </a:p>
          <a:p>
            <a:r>
              <a:rPr lang="en-US" sz="1200" kern="1200" baseline="0" dirty="0" smtClean="0">
                <a:solidFill>
                  <a:schemeClr val="tx1"/>
                </a:solidFill>
                <a:latin typeface="+mn-lt"/>
                <a:ea typeface="+mn-ea"/>
                <a:cs typeface="+mn-cs"/>
              </a:rPr>
              <a:t>should also provide the length of the segment to assure that invalid addresses are</a:t>
            </a:r>
          </a:p>
          <a:p>
            <a:r>
              <a:rPr lang="en-US" sz="1200" kern="1200" baseline="0" dirty="0" smtClean="0">
                <a:solidFill>
                  <a:schemeClr val="tx1"/>
                </a:solidFill>
                <a:latin typeface="+mn-lt"/>
                <a:ea typeface="+mn-ea"/>
                <a:cs typeface="+mn-cs"/>
              </a:rPr>
              <a:t>not used. When a process enters the Running state, the address of its segment table is</a:t>
            </a:r>
          </a:p>
          <a:p>
            <a:r>
              <a:rPr lang="en-US" sz="1200" kern="1200" baseline="0" dirty="0" smtClean="0">
                <a:solidFill>
                  <a:schemeClr val="tx1"/>
                </a:solidFill>
                <a:latin typeface="+mn-lt"/>
                <a:ea typeface="+mn-ea"/>
                <a:cs typeface="+mn-cs"/>
              </a:rPr>
              <a:t>loaded into a special register used by the memory management hardware. </a:t>
            </a:r>
            <a:endParaRPr lang="en-US" dirty="0" smtClean="0"/>
          </a:p>
          <a:p>
            <a:endParaRPr lang="en-US" dirty="0" smtClean="0"/>
          </a:p>
          <a:p>
            <a:r>
              <a:rPr lang="en-US" sz="1200" kern="1200" baseline="0" dirty="0" smtClean="0">
                <a:solidFill>
                  <a:schemeClr val="tx1"/>
                </a:solidFill>
                <a:latin typeface="+mn-lt"/>
                <a:ea typeface="+mn-ea"/>
                <a:cs typeface="+mn-cs"/>
              </a:rPr>
              <a:t> Consider an address of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m</a:t>
            </a:r>
            <a:r>
              <a:rPr lang="en-US" sz="1200" kern="1200" baseline="0" dirty="0" smtClean="0">
                <a:solidFill>
                  <a:schemeClr val="tx1"/>
                </a:solidFill>
                <a:latin typeface="+mn-lt"/>
                <a:ea typeface="+mn-ea"/>
                <a:cs typeface="+mn-cs"/>
              </a:rPr>
              <a:t>  bits, where the leftmost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bits are the segment number and the</a:t>
            </a:r>
          </a:p>
          <a:p>
            <a:r>
              <a:rPr lang="en-US" sz="1200" kern="1200" baseline="0" dirty="0" smtClean="0">
                <a:solidFill>
                  <a:schemeClr val="tx1"/>
                </a:solidFill>
                <a:latin typeface="+mn-lt"/>
                <a:ea typeface="+mn-ea"/>
                <a:cs typeface="+mn-cs"/>
              </a:rPr>
              <a:t>rightmost </a:t>
            </a:r>
            <a:r>
              <a:rPr lang="en-US" sz="1200" kern="1200" baseline="0" dirty="0" err="1" smtClean="0">
                <a:solidFill>
                  <a:schemeClr val="tx1"/>
                </a:solidFill>
                <a:latin typeface="+mn-lt"/>
                <a:ea typeface="+mn-ea"/>
                <a:cs typeface="+mn-cs"/>
              </a:rPr>
              <a:t>m</a:t>
            </a:r>
            <a:r>
              <a:rPr lang="en-US" sz="1200" kern="1200" baseline="0" dirty="0" smtClean="0">
                <a:solidFill>
                  <a:schemeClr val="tx1"/>
                </a:solidFill>
                <a:latin typeface="+mn-lt"/>
                <a:ea typeface="+mn-ea"/>
                <a:cs typeface="+mn-cs"/>
              </a:rPr>
              <a:t>  bits are the offset. In our example (Figure 7.11c),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  4 and </a:t>
            </a:r>
            <a:r>
              <a:rPr lang="en-US" sz="1200" kern="1200" baseline="0" dirty="0" err="1" smtClean="0">
                <a:solidFill>
                  <a:schemeClr val="tx1"/>
                </a:solidFill>
                <a:latin typeface="+mn-lt"/>
                <a:ea typeface="+mn-ea"/>
                <a:cs typeface="+mn-cs"/>
              </a:rPr>
              <a:t>m</a:t>
            </a:r>
            <a:r>
              <a:rPr lang="en-US" sz="1200" kern="1200" baseline="0" dirty="0" smtClean="0">
                <a:solidFill>
                  <a:schemeClr val="tx1"/>
                </a:solidFill>
                <a:latin typeface="+mn-lt"/>
                <a:ea typeface="+mn-ea"/>
                <a:cs typeface="+mn-cs"/>
              </a:rPr>
              <a:t> =  12.</a:t>
            </a:r>
          </a:p>
          <a:p>
            <a:r>
              <a:rPr lang="en-US" sz="1200" kern="1200" baseline="0" dirty="0" smtClean="0">
                <a:solidFill>
                  <a:schemeClr val="tx1"/>
                </a:solidFill>
                <a:latin typeface="+mn-lt"/>
                <a:ea typeface="+mn-ea"/>
                <a:cs typeface="+mn-cs"/>
              </a:rPr>
              <a:t>Thus the maximum segment size is 212 =  4096. The following steps are needed for</a:t>
            </a:r>
          </a:p>
          <a:p>
            <a:r>
              <a:rPr lang="en-US" sz="1200" kern="1200" baseline="0" dirty="0" smtClean="0">
                <a:solidFill>
                  <a:schemeClr val="tx1"/>
                </a:solidFill>
                <a:latin typeface="+mn-lt"/>
                <a:ea typeface="+mn-ea"/>
                <a:cs typeface="+mn-cs"/>
              </a:rPr>
              <a:t>address translation: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Extract the segment number as the leftmost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bits of the logical address.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Use the segment number as an index into the process segment table to find the</a:t>
            </a:r>
          </a:p>
          <a:p>
            <a:r>
              <a:rPr lang="en-US" sz="1200" kern="1200" baseline="0" dirty="0" smtClean="0">
                <a:solidFill>
                  <a:schemeClr val="tx1"/>
                </a:solidFill>
                <a:latin typeface="+mn-lt"/>
                <a:ea typeface="+mn-ea"/>
                <a:cs typeface="+mn-cs"/>
              </a:rPr>
              <a:t>starting physical address of the segment.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Compare the offset, expressed in the rightmost </a:t>
            </a:r>
            <a:r>
              <a:rPr lang="en-US" sz="1200" kern="1200" baseline="0" dirty="0" err="1" smtClean="0">
                <a:solidFill>
                  <a:schemeClr val="tx1"/>
                </a:solidFill>
                <a:latin typeface="+mn-lt"/>
                <a:ea typeface="+mn-ea"/>
                <a:cs typeface="+mn-cs"/>
              </a:rPr>
              <a:t>m</a:t>
            </a:r>
            <a:r>
              <a:rPr lang="en-US" sz="1200" kern="1200" baseline="0" dirty="0" smtClean="0">
                <a:solidFill>
                  <a:schemeClr val="tx1"/>
                </a:solidFill>
                <a:latin typeface="+mn-lt"/>
                <a:ea typeface="+mn-ea"/>
                <a:cs typeface="+mn-cs"/>
              </a:rPr>
              <a:t>  bits, to the length of the segment.</a:t>
            </a:r>
          </a:p>
          <a:p>
            <a:r>
              <a:rPr lang="en-US" sz="1200" kern="1200" baseline="0" dirty="0" smtClean="0">
                <a:solidFill>
                  <a:schemeClr val="tx1"/>
                </a:solidFill>
                <a:latin typeface="+mn-lt"/>
                <a:ea typeface="+mn-ea"/>
                <a:cs typeface="+mn-cs"/>
              </a:rPr>
              <a:t>If the offset is greater than or equal to the length, the address is invalid.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desired physical address is the sum of the starting physical address of the</a:t>
            </a:r>
          </a:p>
          <a:p>
            <a:r>
              <a:rPr lang="en-US" sz="1200" kern="1200" baseline="0" dirty="0" smtClean="0">
                <a:solidFill>
                  <a:schemeClr val="tx1"/>
                </a:solidFill>
                <a:latin typeface="+mn-lt"/>
                <a:ea typeface="+mn-ea"/>
                <a:cs typeface="+mn-cs"/>
              </a:rPr>
              <a:t>segment plus the offset.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i="1" kern="1200" baseline="0" dirty="0" smtClean="0">
                <a:solidFill>
                  <a:schemeClr val="tx1"/>
                </a:solidFill>
                <a:latin typeface="+mn-lt"/>
                <a:ea typeface="ＭＳ Ｐゴシック" charset="0"/>
                <a:cs typeface="ＭＳ Ｐゴシック" charset="0"/>
              </a:rPr>
              <a:t>Question: Which one will you pick?</a:t>
            </a:r>
          </a:p>
          <a:p>
            <a:endParaRPr lang="en-US" sz="1200" b="1" i="1" kern="1200" baseline="0" dirty="0" smtClean="0">
              <a:solidFill>
                <a:schemeClr val="tx1"/>
              </a:solidFill>
              <a:latin typeface="+mn-lt"/>
              <a:ea typeface="ＭＳ Ｐゴシック" charset="0"/>
              <a:cs typeface="ＭＳ Ｐゴシック" charset="0"/>
            </a:endParaRPr>
          </a:p>
          <a:p>
            <a:r>
              <a:rPr lang="en-US" sz="1200" b="1" i="1" kern="1200" baseline="0" dirty="0" smtClean="0">
                <a:solidFill>
                  <a:schemeClr val="tx1"/>
                </a:solidFill>
                <a:latin typeface="+mn-lt"/>
                <a:ea typeface="ＭＳ Ｐゴシック" charset="0"/>
                <a:cs typeface="ＭＳ Ｐゴシック" charset="0"/>
              </a:rPr>
              <a:t>PLACEMENT ALGORITHM </a:t>
            </a:r>
            <a:r>
              <a:rPr lang="en-US" sz="1200" b="0" i="1" kern="1200" baseline="0" dirty="0" smtClean="0">
                <a:solidFill>
                  <a:schemeClr val="tx1"/>
                </a:solidFill>
                <a:latin typeface="+mn-lt"/>
                <a:ea typeface="ＭＳ Ｐゴシック" charset="0"/>
                <a:cs typeface="ＭＳ Ｐゴシック" charset="0"/>
              </a:rPr>
              <a:t>With equal-size partitions, the placement of processes </a:t>
            </a:r>
            <a:r>
              <a:rPr lang="en-US" sz="1200" kern="1200" baseline="0" dirty="0" smtClean="0">
                <a:solidFill>
                  <a:schemeClr val="tx1"/>
                </a:solidFill>
                <a:latin typeface="+mn-lt"/>
                <a:ea typeface="ＭＳ Ｐゴシック" charset="0"/>
                <a:cs typeface="ＭＳ Ｐゴシック" charset="0"/>
              </a:rPr>
              <a:t>in memory is trivial. As long as there is any available partition, a process can be loaded into that partition. Because all partitions are of equal size, it does not matter which partition is used. If all partitions are occupied with processes that are not ready to run, then one of these processes must be swapped out to make room for a new process. Which one to swap out is a scheduling decision; this topic is explored in Part Four.</a:t>
            </a:r>
          </a:p>
          <a:p>
            <a:endParaRPr lang="en-US" sz="1200" kern="1200" baseline="0" dirty="0" smtClean="0">
              <a:solidFill>
                <a:schemeClr val="tx1"/>
              </a:solidFill>
              <a:latin typeface="+mn-lt"/>
              <a:ea typeface="ＭＳ Ｐゴシック" charset="0"/>
              <a:cs typeface="ＭＳ Ｐゴシック" charset="0"/>
            </a:endParaRPr>
          </a:p>
          <a:p>
            <a:r>
              <a:rPr lang="en-US" sz="1200" kern="1200" baseline="0" dirty="0" smtClean="0">
                <a:solidFill>
                  <a:schemeClr val="tx1"/>
                </a:solidFill>
                <a:latin typeface="+mn-lt"/>
                <a:ea typeface="ＭＳ Ｐゴシック" charset="0"/>
                <a:cs typeface="ＭＳ Ｐゴシック" charset="0"/>
              </a:rPr>
              <a:t>With unequal-size partitions, there are two possible ways to assign processes to partitions. The simplest way is to assign each process to the smallest partition within which it will fit. In this case, a scheduling queue is needed for each partition, to hold swapped-out processes destined for that partition ( Figure 7.3a ). The advantage of this approach is that processes are always assigned in such a way as to </a:t>
            </a:r>
            <a:r>
              <a:rPr lang="en-US" sz="1200" b="1" kern="1200" baseline="0" dirty="0" smtClean="0">
                <a:solidFill>
                  <a:schemeClr val="tx1"/>
                </a:solidFill>
                <a:latin typeface="+mn-lt"/>
                <a:ea typeface="ＭＳ Ｐゴシック" charset="0"/>
                <a:cs typeface="ＭＳ Ｐゴシック" charset="0"/>
              </a:rPr>
              <a:t>minimize wasted memory within a partition </a:t>
            </a:r>
            <a:r>
              <a:rPr lang="en-US" sz="1200" kern="1200" baseline="0" dirty="0" smtClean="0">
                <a:solidFill>
                  <a:schemeClr val="tx1"/>
                </a:solidFill>
                <a:latin typeface="+mn-lt"/>
                <a:ea typeface="ＭＳ Ｐゴシック" charset="0"/>
                <a:cs typeface="ＭＳ Ｐゴシック" charset="0"/>
              </a:rPr>
              <a:t>(internal fragmentation).</a:t>
            </a:r>
          </a:p>
          <a:p>
            <a:endParaRPr lang="en-US" sz="1200" kern="1200" baseline="0" dirty="0" smtClean="0">
              <a:solidFill>
                <a:schemeClr val="tx1"/>
              </a:solidFill>
              <a:latin typeface="+mn-lt"/>
              <a:ea typeface="ＭＳ Ｐゴシック" charset="0"/>
              <a:cs typeface="ＭＳ Ｐゴシック" charset="0"/>
            </a:endParaRPr>
          </a:p>
          <a:p>
            <a:r>
              <a:rPr lang="en-US" sz="1200" kern="1200" baseline="0" dirty="0" smtClean="0">
                <a:solidFill>
                  <a:schemeClr val="tx1"/>
                </a:solidFill>
                <a:latin typeface="+mn-lt"/>
                <a:ea typeface="ＭＳ Ｐゴシック" charset="0"/>
                <a:cs typeface="ＭＳ Ｐゴシック" charset="0"/>
              </a:rPr>
              <a:t>Although this technique seems optimum from the point of view of an individual partition, it is not optimum from the point of view of the system as a whole. In Figure 7.2b , for example, consider a case in which there are no processes with a size between 12 and 16M at a certain point in time. In that case, the 16M partition will remain unused, even though some smaller process could have been assigned to it. Thus, a preferable approach would be to employ a single queue for all processes ( Figure 7.3b ). When it is time to load a process into main memory, the smallest available partition that will hold the process is selected. If all partitions are occupied, then a swapping decision must be made. Preference might be given to swapping out of the smallest partition that will hold the incoming process. It is also possible to consider other factors, such as priority, and a preference for swapping out blocked</a:t>
            </a:r>
          </a:p>
          <a:p>
            <a:r>
              <a:rPr lang="en-US" sz="1200" kern="1200" baseline="0" dirty="0" smtClean="0">
                <a:solidFill>
                  <a:schemeClr val="tx1"/>
                </a:solidFill>
                <a:latin typeface="+mn-lt"/>
                <a:ea typeface="ＭＳ Ｐゴシック" charset="0"/>
                <a:cs typeface="ＭＳ Ｐゴシック" charset="0"/>
              </a:rPr>
              <a:t>processes versus ready processes.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4C04107-0928-CB46-B9AF-281984CA4CE2}" type="slidenum">
              <a:rPr lang="en-US" smtClean="0"/>
              <a:pPr>
                <a:defRPr/>
              </a:pPr>
              <a:t>2</a:t>
            </a:fld>
            <a:endParaRPr lang="en-US"/>
          </a:p>
        </p:txBody>
      </p:sp>
    </p:spTree>
    <p:extLst>
      <p:ext uri="{BB962C8B-B14F-4D97-AF65-F5344CB8AC3E}">
        <p14:creationId xmlns:p14="http://schemas.microsoft.com/office/powerpoint/2010/main" val="64106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8E323DC5-07FA-7247-BEE2-5A3FC8D2D900}" type="slidenum">
              <a:rPr lang="en-US">
                <a:latin typeface="Times New Roman" charset="0"/>
              </a:rPr>
              <a:pPr/>
              <a:t>24</a:t>
            </a:fld>
            <a:endParaRPr lang="en-US">
              <a:latin typeface="Times New Roman"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use of unequal-size partitions provides a degree of flexibility to fixed partitioning. In addition, it can be said that fixed-partitioning schemes are relatively simple and require minimal OS software and processing overhead. However, there are disadvantages: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number of partitions specified at system generation time limits the number of active (not suspended) processes in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Because partition sizes are preset at system generation time, small jobs will not utilize partition space efficiently. In an environment where the main storage requirement of all jobs is known beforehand, this may be reasonable, but in most cases, it is an inefficient technique.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overcome some of the difficulties with fixed partitioning, an approach known as dynamic partitioning was developed. Again, this approach has been supplanted by more sophisticated memory management techniques. An important operating system that used this technique was IBM’s mainframe operating system, OS/MVT (</a:t>
            </a:r>
            <a:r>
              <a:rPr lang="en-US" sz="1200" b="1" kern="1200" baseline="0" dirty="0" smtClean="0">
                <a:solidFill>
                  <a:schemeClr val="tx1"/>
                </a:solidFill>
                <a:latin typeface="+mn-lt"/>
                <a:ea typeface="+mn-ea"/>
                <a:cs typeface="+mn-cs"/>
              </a:rPr>
              <a:t>Multiprogramming with a Variable Number of Tasks</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dynamic partitioning, the partitions are of variable length and number. When a process is brought into main memory, it is allocated exactly as much memory as it requires and no more.</a:t>
            </a:r>
          </a:p>
          <a:p>
            <a:endParaRPr lang="en-US" sz="1200" kern="1200" baseline="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mn-lt"/>
                <a:ea typeface="+mn-ea"/>
                <a:cs typeface="+mn-cs"/>
              </a:rPr>
              <a:t>OS/360</a:t>
            </a:r>
            <a:r>
              <a:rPr lang="en-US" sz="1200" kern="1200" dirty="0" smtClean="0">
                <a:solidFill>
                  <a:schemeClr val="tx1"/>
                </a:solidFill>
                <a:effectLst/>
                <a:latin typeface="+mn-lt"/>
                <a:ea typeface="+mn-ea"/>
                <a:cs typeface="+mn-cs"/>
              </a:rPr>
              <a:t>, officially known as IBM System/360 Operating System,[1][2] is a discontinued batch processing operating system developed by IBM for their then-new System/360 mainframe computer, announced in 1964; it was heavily influenced by the earlier </a:t>
            </a:r>
            <a:r>
              <a:rPr lang="en-US" sz="1200" u="sng" kern="1200" dirty="0" smtClean="0">
                <a:solidFill>
                  <a:schemeClr val="tx1"/>
                </a:solidFill>
                <a:effectLst/>
                <a:latin typeface="+mn-lt"/>
                <a:ea typeface="+mn-ea"/>
                <a:cs typeface="+mn-cs"/>
              </a:rPr>
              <a:t>IBSYS</a:t>
            </a:r>
            <a:r>
              <a:rPr lang="en-US" sz="1200" kern="1200" dirty="0" smtClean="0">
                <a:solidFill>
                  <a:schemeClr val="tx1"/>
                </a:solidFill>
                <a:effectLst/>
                <a:latin typeface="+mn-lt"/>
                <a:ea typeface="+mn-ea"/>
                <a:cs typeface="+mn-cs"/>
              </a:rPr>
              <a:t>/</a:t>
            </a:r>
            <a:r>
              <a:rPr lang="en-US" sz="1200" u="sng" kern="1200" dirty="0" smtClean="0">
                <a:solidFill>
                  <a:schemeClr val="tx1"/>
                </a:solidFill>
                <a:effectLst/>
                <a:latin typeface="+mn-lt"/>
                <a:ea typeface="+mn-ea"/>
                <a:cs typeface="+mn-cs"/>
              </a:rPr>
              <a:t>IBJOB</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Input/Output</a:t>
            </a:r>
            <a:r>
              <a:rPr lang="en-US" sz="1200" kern="1200" dirty="0" smtClean="0">
                <a:solidFill>
                  <a:schemeClr val="tx1"/>
                </a:solidFill>
                <a:effectLst/>
                <a:latin typeface="+mn-lt"/>
                <a:ea typeface="+mn-ea"/>
                <a:cs typeface="+mn-cs"/>
              </a:rPr>
              <a:t> Control System (</a:t>
            </a:r>
            <a:r>
              <a:rPr lang="en-US" sz="1200" u="sng" kern="1200" dirty="0" smtClean="0">
                <a:solidFill>
                  <a:schemeClr val="tx1"/>
                </a:solidFill>
                <a:effectLst/>
                <a:latin typeface="+mn-lt"/>
                <a:ea typeface="+mn-ea"/>
                <a:cs typeface="+mn-cs"/>
              </a:rPr>
              <a:t>IOCS</a:t>
            </a:r>
            <a:r>
              <a:rPr lang="en-US" sz="1200" kern="1200" dirty="0" smtClean="0">
                <a:solidFill>
                  <a:schemeClr val="tx1"/>
                </a:solidFill>
                <a:effectLst/>
                <a:latin typeface="+mn-lt"/>
                <a:ea typeface="+mn-ea"/>
                <a:cs typeface="+mn-cs"/>
              </a:rPr>
              <a:t>) packages. It was among the earliest operating systems to make direct access storage devices a prerequisite for their operation.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u="sng" kern="1200" dirty="0" smtClean="0">
                <a:solidFill>
                  <a:schemeClr val="tx1"/>
                </a:solidFill>
                <a:effectLst/>
                <a:latin typeface="+mn-lt"/>
                <a:ea typeface="+mn-ea"/>
                <a:cs typeface="+mn-cs"/>
              </a:rPr>
              <a:t>Multiprogramming</a:t>
            </a:r>
            <a:r>
              <a:rPr lang="en-US" sz="1200" kern="1200" dirty="0" smtClean="0">
                <a:solidFill>
                  <a:schemeClr val="tx1"/>
                </a:solidFill>
                <a:effectLst/>
                <a:latin typeface="+mn-lt"/>
                <a:ea typeface="+mn-ea"/>
                <a:cs typeface="+mn-cs"/>
              </a:rPr>
              <a:t> with a Variable number of Tasks (</a:t>
            </a:r>
            <a:r>
              <a:rPr lang="en-US" sz="1200" u="sng" kern="1200" dirty="0" smtClean="0">
                <a:solidFill>
                  <a:schemeClr val="tx1"/>
                </a:solidFill>
                <a:effectLst/>
                <a:latin typeface="+mn-lt"/>
                <a:ea typeface="+mn-ea"/>
                <a:cs typeface="+mn-cs"/>
              </a:rPr>
              <a:t>MVT</a:t>
            </a:r>
            <a:r>
              <a:rPr lang="en-US" sz="1200" kern="1200" dirty="0" smtClean="0">
                <a:solidFill>
                  <a:schemeClr val="tx1"/>
                </a:solidFill>
                <a:effectLst/>
                <a:latin typeface="+mn-lt"/>
                <a:ea typeface="+mn-ea"/>
                <a:cs typeface="+mn-cs"/>
              </a:rPr>
              <a:t>)[14] was the most sophisticated of three available configurations of OS/</a:t>
            </a:r>
            <a:r>
              <a:rPr lang="en-US" sz="1200" u="sng" kern="1200" dirty="0" smtClean="0">
                <a:solidFill>
                  <a:schemeClr val="tx1"/>
                </a:solidFill>
                <a:effectLst/>
                <a:latin typeface="+mn-lt"/>
                <a:ea typeface="+mn-ea"/>
                <a:cs typeface="+mn-cs"/>
              </a:rPr>
              <a:t>360's</a:t>
            </a:r>
            <a:r>
              <a:rPr lang="en-US" sz="1200" kern="1200" dirty="0" smtClean="0">
                <a:solidFill>
                  <a:schemeClr val="tx1"/>
                </a:solidFill>
                <a:effectLst/>
                <a:latin typeface="+mn-lt"/>
                <a:ea typeface="+mn-ea"/>
                <a:cs typeface="+mn-cs"/>
              </a:rPr>
              <a:t> control program.[2] </a:t>
            </a:r>
            <a:r>
              <a:rPr lang="en-US" sz="1200" u="sng" kern="1200" dirty="0" smtClean="0">
                <a:solidFill>
                  <a:schemeClr val="tx1"/>
                </a:solidFill>
                <a:effectLst/>
                <a:latin typeface="+mn-lt"/>
                <a:ea typeface="+mn-ea"/>
                <a:cs typeface="+mn-cs"/>
              </a:rPr>
              <a:t>MVT</a:t>
            </a:r>
            <a:r>
              <a:rPr lang="en-US" sz="1200" kern="1200" dirty="0" smtClean="0">
                <a:solidFill>
                  <a:schemeClr val="tx1"/>
                </a:solidFill>
                <a:effectLst/>
                <a:latin typeface="+mn-lt"/>
                <a:ea typeface="+mn-ea"/>
                <a:cs typeface="+mn-cs"/>
              </a:rPr>
              <a:t> was intended for the largest machines in the System/360 family. Introduced in 1964, it did not become available until 1967. Early versions had many problems and the simpler </a:t>
            </a:r>
            <a:r>
              <a:rPr lang="en-US" sz="1200" u="sng" kern="1200" dirty="0" smtClean="0">
                <a:solidFill>
                  <a:schemeClr val="tx1"/>
                </a:solidFill>
                <a:effectLst/>
                <a:latin typeface="+mn-lt"/>
                <a:ea typeface="+mn-ea"/>
                <a:cs typeface="+mn-cs"/>
              </a:rPr>
              <a:t>MFT</a:t>
            </a:r>
            <a:r>
              <a:rPr lang="en-US" sz="1200" kern="1200" dirty="0" smtClean="0">
                <a:solidFill>
                  <a:schemeClr val="tx1"/>
                </a:solidFill>
                <a:effectLst/>
                <a:latin typeface="+mn-lt"/>
                <a:ea typeface="+mn-ea"/>
                <a:cs typeface="+mn-cs"/>
              </a:rPr>
              <a:t> continued to be used for many years.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ＭＳ Ｐゴシック" charset="0"/>
                <a:cs typeface="ＭＳ Ｐゴシック" charset="0"/>
              </a:rPr>
              <a:t>An example, using 64 Mbytes of main memory. Initially, main memory is empty, except for the OS (a). The first three processes are loaded in, starting where the operating system ends and occupying just enough space for each process (b, c, d). This leaves a “hole” at the end of memory that is too small for a fourth process. At some point, none of</a:t>
            </a:r>
          </a:p>
          <a:p>
            <a:r>
              <a:rPr lang="en-US" sz="1200" kern="1200" baseline="0" dirty="0" smtClean="0">
                <a:solidFill>
                  <a:schemeClr val="tx1"/>
                </a:solidFill>
                <a:latin typeface="+mn-lt"/>
                <a:ea typeface="ＭＳ Ｐゴシック" charset="0"/>
                <a:cs typeface="ＭＳ Ｐゴシック" charset="0"/>
              </a:rPr>
              <a:t>the processes in memory is ready. The operating system swaps out process 2 (e), which leaves sufficient room to load a new process, process 4 (f). Because process 4 is smaller than process 2, another small hole is created. Later, a point is reached at which none of the processes in main memory is ready, but process 2, in the Ready-Suspend state, is available. Because there is insufficient room in memory for process 2, the operating system swaps process 1 out (g) and swaps process 2 back in (h).</a:t>
            </a:r>
          </a:p>
          <a:p>
            <a:endParaRPr lang="en-US" sz="1200" kern="1200" baseline="0" dirty="0" smtClean="0">
              <a:solidFill>
                <a:schemeClr val="tx1"/>
              </a:solidFill>
              <a:latin typeface="+mn-lt"/>
              <a:ea typeface="ＭＳ Ｐゴシック" charset="0"/>
              <a:cs typeface="ＭＳ Ｐゴシック" charset="0"/>
            </a:endParaRPr>
          </a:p>
          <a:p>
            <a:r>
              <a:rPr lang="en-US" sz="1200" b="1" kern="1200" baseline="0" dirty="0" smtClean="0">
                <a:solidFill>
                  <a:srgbClr val="FF0000"/>
                </a:solidFill>
                <a:latin typeface="+mn-lt"/>
                <a:ea typeface="ＭＳ Ｐゴシック" charset="0"/>
                <a:cs typeface="ＭＳ Ｐゴシック" charset="0"/>
              </a:rPr>
              <a:t>Problem:</a:t>
            </a:r>
            <a:r>
              <a:rPr lang="en-US" sz="1200" kern="1200" baseline="0" dirty="0" smtClean="0">
                <a:solidFill>
                  <a:schemeClr val="tx1"/>
                </a:solidFill>
                <a:latin typeface="+mn-lt"/>
                <a:ea typeface="ＭＳ Ｐゴシック" charset="0"/>
                <a:cs typeface="ＭＳ Ｐゴシック" charset="0"/>
              </a:rPr>
              <a:t> As this example shows, this method starts out well, but eventually it leads to a situation in which there are a lot of small holes in memory. As time goes on, memory becomes more and more fragmented, and memory utilization declines. This phenomenon is referred to as </a:t>
            </a:r>
            <a:r>
              <a:rPr lang="en-US" sz="1200" b="1" kern="1200" baseline="0" dirty="0" smtClean="0">
                <a:solidFill>
                  <a:schemeClr val="tx1"/>
                </a:solidFill>
                <a:latin typeface="+mn-lt"/>
                <a:ea typeface="ＭＳ Ｐゴシック" charset="0"/>
                <a:cs typeface="ＭＳ Ｐゴシック" charset="0"/>
              </a:rPr>
              <a:t>external fragmentation </a:t>
            </a:r>
            <a:r>
              <a:rPr lang="en-US" sz="1200" b="0" kern="1200" baseline="0" dirty="0" smtClean="0">
                <a:solidFill>
                  <a:schemeClr val="tx1"/>
                </a:solidFill>
                <a:latin typeface="+mn-lt"/>
                <a:ea typeface="ＭＳ Ｐゴシック" charset="0"/>
                <a:cs typeface="ＭＳ Ｐゴシック" charset="0"/>
              </a:rPr>
              <a:t>, indicating that the memory </a:t>
            </a:r>
            <a:r>
              <a:rPr lang="en-US" sz="1200" kern="1200" baseline="0" dirty="0" smtClean="0">
                <a:solidFill>
                  <a:schemeClr val="tx1"/>
                </a:solidFill>
                <a:latin typeface="+mn-lt"/>
                <a:ea typeface="ＭＳ Ｐゴシック" charset="0"/>
                <a:cs typeface="ＭＳ Ｐゴシック" charset="0"/>
              </a:rPr>
              <a:t>that is external to all partitions becomes increasingly fragmented. This is in contrast to internal fragmentation, referred to earlier.</a:t>
            </a:r>
          </a:p>
          <a:p>
            <a:endParaRPr lang="en-US" dirty="0"/>
          </a:p>
        </p:txBody>
      </p:sp>
      <p:sp>
        <p:nvSpPr>
          <p:cNvPr id="4" name="Slide Number Placeholder 3"/>
          <p:cNvSpPr>
            <a:spLocks noGrp="1"/>
          </p:cNvSpPr>
          <p:nvPr>
            <p:ph type="sldNum" sz="quarter" idx="10"/>
          </p:nvPr>
        </p:nvSpPr>
        <p:spPr/>
        <p:txBody>
          <a:bodyPr/>
          <a:lstStyle/>
          <a:p>
            <a:pPr>
              <a:defRPr/>
            </a:pPr>
            <a:fld id="{C4C04107-0928-CB46-B9AF-281984CA4CE2}" type="slidenum">
              <a:rPr lang="en-US" smtClean="0"/>
              <a:pPr>
                <a:defRPr/>
              </a:pPr>
              <a:t>5</a:t>
            </a:fld>
            <a:endParaRPr lang="en-US"/>
          </a:p>
        </p:txBody>
      </p:sp>
    </p:spTree>
    <p:extLst>
      <p:ext uri="{BB962C8B-B14F-4D97-AF65-F5344CB8AC3E}">
        <p14:creationId xmlns:p14="http://schemas.microsoft.com/office/powerpoint/2010/main" val="1229031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lvl="0" indent="-228600" algn="l" defTabSz="914400" rtl="0" eaLnBrk="0" fontAlgn="base" latinLnBrk="0" hangingPunct="0">
              <a:lnSpc>
                <a:spcPct val="100000"/>
              </a:lnSpc>
              <a:spcBef>
                <a:spcPct val="30000"/>
              </a:spcBef>
              <a:spcAft>
                <a:spcPct val="0"/>
              </a:spcAft>
              <a:buClrTx/>
              <a:buSzTx/>
              <a:buFont typeface="+mj-lt"/>
              <a:buNone/>
              <a:tabLst/>
              <a:defRPr/>
            </a:pPr>
            <a:r>
              <a:rPr lang="en-US" sz="1200" kern="1200" baseline="0" dirty="0" smtClean="0">
                <a:solidFill>
                  <a:schemeClr val="tx1"/>
                </a:solidFill>
                <a:latin typeface="+mn-lt"/>
                <a:ea typeface="+mn-ea"/>
                <a:cs typeface="+mn-cs"/>
              </a:rPr>
              <a:t>One technique for overcoming external fragmentation is </a:t>
            </a:r>
            <a:r>
              <a:rPr lang="en-US" sz="1200" b="1" kern="1200" baseline="0" dirty="0" smtClean="0">
                <a:solidFill>
                  <a:schemeClr val="tx1"/>
                </a:solidFill>
                <a:latin typeface="+mn-lt"/>
                <a:ea typeface="+mn-ea"/>
                <a:cs typeface="+mn-cs"/>
              </a:rPr>
              <a:t>compaction : </a:t>
            </a:r>
            <a:r>
              <a:rPr lang="en-US" sz="1200" b="0" kern="1200" baseline="0" dirty="0" smtClean="0">
                <a:solidFill>
                  <a:schemeClr val="tx1"/>
                </a:solidFill>
                <a:latin typeface="+mn-lt"/>
                <a:ea typeface="+mn-ea"/>
                <a:cs typeface="+mn-cs"/>
              </a:rPr>
              <a:t>From</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time to time, the OS shifts the processes so that they are contiguous and so that all of the free memory is together in one block. For example, in Figure 7.4h , compaction will result in a block of free memory of length 16M. This may well be sufficient to load in an additional process. The difficulty with compaction is that it is a time-consuming procedure and wasteful of processor time. Note that compaction implies the need for a dynamic relocation capability. That is, it must be possible to move a program from one region to another in main memory </a:t>
            </a:r>
            <a:r>
              <a:rPr lang="en-US" sz="1200" b="1" kern="1200" baseline="0" dirty="0" smtClean="0">
                <a:solidFill>
                  <a:srgbClr val="FF0000"/>
                </a:solidFill>
                <a:latin typeface="+mn-lt"/>
                <a:ea typeface="+mn-ea"/>
                <a:cs typeface="+mn-cs"/>
              </a:rPr>
              <a:t>without invalidating the memory references </a:t>
            </a:r>
            <a:r>
              <a:rPr lang="en-US" sz="1200" kern="1200" baseline="0" dirty="0" smtClean="0">
                <a:solidFill>
                  <a:schemeClr val="tx1"/>
                </a:solidFill>
                <a:latin typeface="+mn-lt"/>
                <a:ea typeface="+mn-ea"/>
                <a:cs typeface="+mn-cs"/>
              </a:rPr>
              <a:t>in the program (see Appendix 7A).</a:t>
            </a:r>
            <a:endParaRPr lang="en-US" dirty="0" smtClean="0"/>
          </a:p>
          <a:p>
            <a:pPr marL="228600" lvl="0" indent="-228600">
              <a:buFont typeface="+mj-lt"/>
              <a:buAutoNum type="arabicPeriod"/>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kern="1200" baseline="0" dirty="0" smtClean="0">
                <a:solidFill>
                  <a:schemeClr val="tx1"/>
                </a:solidFill>
                <a:latin typeface="+mn-lt"/>
                <a:ea typeface="+mn-ea"/>
                <a:cs typeface="+mn-cs"/>
              </a:rPr>
              <a:t>Because memory compaction is time consuming, the OS </a:t>
            </a:r>
            <a:r>
              <a:rPr lang="en-US" sz="1200" kern="1200" baseline="0" dirty="0" smtClean="0">
                <a:solidFill>
                  <a:schemeClr val="tx1"/>
                </a:solidFill>
                <a:latin typeface="+mn-lt"/>
                <a:ea typeface="+mn-ea"/>
                <a:cs typeface="+mn-cs"/>
              </a:rPr>
              <a:t>designer must be clever in deciding how to assign processes to memory (how to plug the holes). When it is time to load or swap a process into main memory, and if there is more than one free block of memory of sufficient size, then the operating system must decide which free block to allocate.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Three placement algorithms that might be considered are best-fit, first-fit, and next-fit. All, of course, are limited to choosing among free blocks of main memory that are equal to or larger than the process to be brought in. </a:t>
            </a:r>
            <a:r>
              <a:rPr lang="en-US" sz="1200" b="1" kern="1200" baseline="0" dirty="0" smtClean="0">
                <a:solidFill>
                  <a:schemeClr val="tx1"/>
                </a:solidFill>
                <a:latin typeface="+mn-lt"/>
                <a:ea typeface="+mn-ea"/>
                <a:cs typeface="+mn-cs"/>
              </a:rPr>
              <a:t>Best-fit </a:t>
            </a:r>
            <a:r>
              <a:rPr lang="en-US" sz="1200" b="0" kern="1200" baseline="0" dirty="0" smtClean="0">
                <a:solidFill>
                  <a:schemeClr val="tx1"/>
                </a:solidFill>
                <a:latin typeface="+mn-lt"/>
                <a:ea typeface="+mn-ea"/>
                <a:cs typeface="+mn-cs"/>
              </a:rPr>
              <a:t>chooses the </a:t>
            </a:r>
            <a:r>
              <a:rPr lang="en-US" sz="1200" kern="1200" baseline="0" dirty="0" smtClean="0">
                <a:solidFill>
                  <a:schemeClr val="tx1"/>
                </a:solidFill>
                <a:latin typeface="+mn-lt"/>
                <a:ea typeface="+mn-ea"/>
                <a:cs typeface="+mn-cs"/>
              </a:rPr>
              <a:t>block that is closest in size to the request. </a:t>
            </a:r>
            <a:r>
              <a:rPr lang="en-US" sz="1200" b="1" kern="1200" baseline="0" dirty="0" smtClean="0">
                <a:solidFill>
                  <a:schemeClr val="tx1"/>
                </a:solidFill>
                <a:latin typeface="+mn-lt"/>
                <a:ea typeface="+mn-ea"/>
                <a:cs typeface="+mn-cs"/>
              </a:rPr>
              <a:t>First-fit </a:t>
            </a:r>
            <a:r>
              <a:rPr lang="en-US" sz="1200" b="0" kern="1200" baseline="0" dirty="0" smtClean="0">
                <a:solidFill>
                  <a:schemeClr val="tx1"/>
                </a:solidFill>
                <a:latin typeface="+mn-lt"/>
                <a:ea typeface="+mn-ea"/>
                <a:cs typeface="+mn-cs"/>
              </a:rPr>
              <a:t>begins to scan memory from the </a:t>
            </a:r>
            <a:r>
              <a:rPr lang="en-US" sz="1200" kern="1200" baseline="0" dirty="0" smtClean="0">
                <a:solidFill>
                  <a:schemeClr val="tx1"/>
                </a:solidFill>
                <a:latin typeface="+mn-lt"/>
                <a:ea typeface="+mn-ea"/>
                <a:cs typeface="+mn-cs"/>
              </a:rPr>
              <a:t>beginning and chooses the first available block that is large enough. </a:t>
            </a:r>
            <a:r>
              <a:rPr lang="en-US" sz="1200" b="1" kern="1200" baseline="0" dirty="0" smtClean="0">
                <a:solidFill>
                  <a:schemeClr val="tx1"/>
                </a:solidFill>
                <a:latin typeface="+mn-lt"/>
                <a:ea typeface="+mn-ea"/>
                <a:cs typeface="+mn-cs"/>
              </a:rPr>
              <a:t>Next-fit </a:t>
            </a:r>
            <a:r>
              <a:rPr lang="en-US" sz="1200" b="0" kern="1200" baseline="0" dirty="0" smtClean="0">
                <a:solidFill>
                  <a:schemeClr val="tx1"/>
                </a:solidFill>
                <a:latin typeface="+mn-lt"/>
                <a:ea typeface="+mn-ea"/>
                <a:cs typeface="+mn-cs"/>
              </a:rPr>
              <a:t>begins </a:t>
            </a:r>
            <a:r>
              <a:rPr lang="en-US" sz="1200" kern="1200" baseline="0" dirty="0" smtClean="0">
                <a:solidFill>
                  <a:schemeClr val="tx1"/>
                </a:solidFill>
                <a:latin typeface="+mn-lt"/>
                <a:ea typeface="+mn-ea"/>
                <a:cs typeface="+mn-cs"/>
              </a:rPr>
              <a:t>to scan memory from the location of the last placement, and chooses the next available block that is large enough.</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7.5a shows an example memory configuration after a number of placement and swapping-out operations. The last block that was used was a 22-Mbyte block from which a 14-Mbyte partition was created. Figure 7.5b shows the difference between the best-, first-, and next-fit placement algorithms in satisfying a 16-Mbyte allocation request. Best-fit will search the entire list of available blocks and make use of the 18-Mbyte block, leaving a 2-Mbyte fragment. First-fit results in a 6-Mbyte fragment, and next-fit results in a 20-Mbyte fragment.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Which of these approaches is best will depend on the exact sequence of process swapping that occurs and the size of those processes. However, some general comments can be made (see also [BREN89], [SHOR75], and [BAYS77]). The first-fit algorithm is not only the simplest but usually the best and fastest as well. The next-fit algorithm tends to produce slightly worse results than the first-fit. The next-fit algorithm will more frequently lead to an allocation from a free block at the end of memory. The result is that the largest block of free memory, which usually appears at the end of the memory space, is quickly broken up into small fragments. Thus, compaction may be required more frequently with next-fit. On the other hand, the first-fit algorithm may litter the front end with small free partitions that need to be searched over on each subsequent first-fit pass. The best-fit algorithm, despite its name, is usually the worst performer. Because this algorithm looks for the smallest block that will satisfy the requirement, it guarantees that the fragment left behind is as small as possible. Although each memory request always wastes the smallest amount of memory, the result is that main memory is quickly littered by blocks too small to satisfy memory allocation requests. Thus, memory compaction must be done more frequently than with the other algorithms.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Both fixed and dynamic partitioning schemes have drawbacks. A fixed partitioning scheme limits the number of active processes and may use space inefficiently if there is a poor match between available partition sizes and process sizes. A dynamic partitioning scheme is more complex to maintain and includes the overhead of compaction. An interesting compromise is the buddy system ([KNUT97], [PETE77]).</a:t>
            </a:r>
          </a:p>
          <a:p>
            <a:endParaRPr lang="en-US" sz="1200" kern="1200" baseline="0" dirty="0" smtClean="0">
              <a:solidFill>
                <a:schemeClr val="tx1"/>
              </a:solidFill>
              <a:latin typeface="+mn-lt"/>
              <a:ea typeface="+mn-ea"/>
              <a:cs typeface="+mn-cs"/>
            </a:endParaRPr>
          </a:p>
          <a:p>
            <a:r>
              <a:rPr lang="en-US" sz="3000" dirty="0" smtClean="0"/>
              <a:t>Memory blocks are available of size 2</a:t>
            </a:r>
            <a:r>
              <a:rPr lang="en-US" sz="3000" i="1" baseline="30000" dirty="0" smtClean="0"/>
              <a:t>K</a:t>
            </a:r>
            <a:r>
              <a:rPr lang="en-US" sz="3000" i="1" dirty="0" smtClean="0"/>
              <a:t> words, L ≤ K ≤ U, </a:t>
            </a:r>
            <a:r>
              <a:rPr lang="en-US" sz="3000" dirty="0" smtClean="0"/>
              <a:t>where </a:t>
            </a:r>
          </a:p>
          <a:p>
            <a:pPr lvl="2"/>
            <a:r>
              <a:rPr lang="en-US" dirty="0" smtClean="0"/>
              <a:t>2</a:t>
            </a:r>
            <a:r>
              <a:rPr lang="en-US" i="1" baseline="30000" dirty="0" smtClean="0"/>
              <a:t>L</a:t>
            </a:r>
            <a:r>
              <a:rPr lang="en-US" i="1" dirty="0" smtClean="0"/>
              <a:t> = smallest size block that is allocated </a:t>
            </a:r>
          </a:p>
          <a:p>
            <a:pPr lvl="2"/>
            <a:r>
              <a:rPr lang="en-US" dirty="0" smtClean="0"/>
              <a:t>2</a:t>
            </a:r>
            <a:r>
              <a:rPr lang="en-US" baseline="30000" dirty="0" smtClean="0"/>
              <a:t>U</a:t>
            </a:r>
            <a:r>
              <a:rPr lang="en-US" dirty="0" smtClean="0"/>
              <a:t> = largest size block that is allocated; generally 2</a:t>
            </a:r>
            <a:r>
              <a:rPr lang="en-US" baseline="30000" dirty="0" smtClean="0"/>
              <a:t>U</a:t>
            </a:r>
            <a:r>
              <a:rPr lang="en-US" dirty="0" smtClean="0"/>
              <a:t> is the size of the entire memory available for allocation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begin, the entire space available for allocation is treated as a single block of size 2</a:t>
            </a:r>
            <a:r>
              <a:rPr lang="en-US" sz="1200" i="1" kern="1200" baseline="30000" dirty="0" smtClean="0">
                <a:solidFill>
                  <a:schemeClr val="tx1"/>
                </a:solidFill>
                <a:latin typeface="+mn-lt"/>
                <a:ea typeface="+mn-ea"/>
                <a:cs typeface="+mn-cs"/>
              </a:rPr>
              <a:t>U</a:t>
            </a:r>
            <a:r>
              <a:rPr lang="en-US" sz="1200" i="1" kern="1200" baseline="0" dirty="0" smtClean="0">
                <a:solidFill>
                  <a:schemeClr val="tx1"/>
                </a:solidFill>
                <a:latin typeface="+mn-lt"/>
                <a:ea typeface="+mn-ea"/>
                <a:cs typeface="+mn-cs"/>
              </a:rPr>
              <a:t> . If a request of size s such that 2</a:t>
            </a:r>
            <a:r>
              <a:rPr lang="en-US" sz="1200" i="1" kern="1200" baseline="30000" dirty="0" smtClean="0">
                <a:solidFill>
                  <a:schemeClr val="tx1"/>
                </a:solidFill>
                <a:latin typeface="+mn-lt"/>
                <a:ea typeface="+mn-ea"/>
                <a:cs typeface="+mn-cs"/>
              </a:rPr>
              <a:t>U –1 </a:t>
            </a:r>
            <a:r>
              <a:rPr lang="en-US" sz="1200" i="1" kern="1200" baseline="0" dirty="0" smtClean="0">
                <a:solidFill>
                  <a:schemeClr val="tx1"/>
                </a:solidFill>
                <a:latin typeface="+mn-lt"/>
                <a:ea typeface="+mn-ea"/>
                <a:cs typeface="+mn-cs"/>
              </a:rPr>
              <a:t>≤ s 2</a:t>
            </a:r>
            <a:r>
              <a:rPr lang="en-US" sz="1200" i="1" kern="1200" baseline="30000" dirty="0" smtClean="0">
                <a:solidFill>
                  <a:schemeClr val="tx1"/>
                </a:solidFill>
                <a:latin typeface="+mn-lt"/>
                <a:ea typeface="+mn-ea"/>
                <a:cs typeface="+mn-cs"/>
              </a:rPr>
              <a:t>U </a:t>
            </a:r>
            <a:r>
              <a:rPr lang="en-US" sz="1200" i="1" kern="1200" baseline="0" dirty="0" smtClean="0">
                <a:solidFill>
                  <a:schemeClr val="tx1"/>
                </a:solidFill>
                <a:latin typeface="+mn-lt"/>
                <a:ea typeface="+mn-ea"/>
                <a:cs typeface="+mn-cs"/>
              </a:rPr>
              <a:t>is made, then the entire block </a:t>
            </a:r>
            <a:r>
              <a:rPr lang="en-US" sz="1200" kern="1200" baseline="0" dirty="0" smtClean="0">
                <a:solidFill>
                  <a:schemeClr val="tx1"/>
                </a:solidFill>
                <a:latin typeface="+mn-lt"/>
                <a:ea typeface="+mn-ea"/>
                <a:cs typeface="+mn-cs"/>
              </a:rPr>
              <a:t>is allocated. Otherwise, the block is split into two equal buddies of size </a:t>
            </a:r>
            <a:r>
              <a:rPr lang="en-US" sz="1200" i="1" kern="1200" baseline="0" dirty="0" smtClean="0">
                <a:solidFill>
                  <a:schemeClr val="tx1"/>
                </a:solidFill>
                <a:latin typeface="+mn-lt"/>
                <a:ea typeface="+mn-ea"/>
                <a:cs typeface="+mn-cs"/>
              </a:rPr>
              <a:t>2</a:t>
            </a:r>
            <a:r>
              <a:rPr lang="en-US" sz="1200" i="1" kern="1200" baseline="30000" dirty="0" smtClean="0">
                <a:solidFill>
                  <a:schemeClr val="tx1"/>
                </a:solidFill>
                <a:latin typeface="+mn-lt"/>
                <a:ea typeface="+mn-ea"/>
                <a:cs typeface="+mn-cs"/>
              </a:rPr>
              <a:t>U –1 </a:t>
            </a:r>
            <a:r>
              <a:rPr lang="en-US" sz="1200" i="1" kern="1200" baseline="0" dirty="0" smtClean="0">
                <a:solidFill>
                  <a:schemeClr val="tx1"/>
                </a:solidFill>
                <a:latin typeface="+mn-lt"/>
                <a:ea typeface="+mn-ea"/>
                <a:cs typeface="+mn-cs"/>
              </a:rPr>
              <a:t>. If 2</a:t>
            </a:r>
            <a:r>
              <a:rPr lang="en-US" sz="1200" i="1" kern="1200" baseline="30000" dirty="0" smtClean="0">
                <a:solidFill>
                  <a:schemeClr val="tx1"/>
                </a:solidFill>
                <a:latin typeface="+mn-lt"/>
                <a:ea typeface="+mn-ea"/>
                <a:cs typeface="+mn-cs"/>
              </a:rPr>
              <a:t>U –2 ≤</a:t>
            </a:r>
            <a:r>
              <a:rPr lang="en-US" sz="1200" i="1" kern="1200" baseline="0" dirty="0" smtClean="0">
                <a:solidFill>
                  <a:schemeClr val="tx1"/>
                </a:solidFill>
                <a:latin typeface="+mn-lt"/>
                <a:ea typeface="+mn-ea"/>
                <a:cs typeface="+mn-cs"/>
              </a:rPr>
              <a:t> ≤ </a:t>
            </a:r>
            <a:r>
              <a:rPr lang="en-US" sz="1200" i="1" kern="1200" baseline="0" dirty="0" err="1"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2</a:t>
            </a:r>
            <a:r>
              <a:rPr lang="en-US" sz="1200" i="1" kern="1200" baseline="30000" dirty="0" smtClean="0">
                <a:solidFill>
                  <a:schemeClr val="tx1"/>
                </a:solidFill>
                <a:latin typeface="+mn-lt"/>
                <a:ea typeface="+mn-ea"/>
                <a:cs typeface="+mn-cs"/>
              </a:rPr>
              <a:t>U –1 </a:t>
            </a:r>
            <a:r>
              <a:rPr lang="en-US" sz="1200" i="1" kern="1200" baseline="0" dirty="0" smtClean="0">
                <a:solidFill>
                  <a:schemeClr val="tx1"/>
                </a:solidFill>
                <a:latin typeface="+mn-lt"/>
                <a:ea typeface="+mn-ea"/>
                <a:cs typeface="+mn-cs"/>
              </a:rPr>
              <a:t>, then the request is allocated to one of the two buddies. Otherwise, one </a:t>
            </a:r>
            <a:r>
              <a:rPr lang="en-US" sz="1200" kern="1200" baseline="0" dirty="0" smtClean="0">
                <a:solidFill>
                  <a:schemeClr val="tx1"/>
                </a:solidFill>
                <a:latin typeface="+mn-lt"/>
                <a:ea typeface="+mn-ea"/>
                <a:cs typeface="+mn-cs"/>
              </a:rPr>
              <a:t>of the buddies is split in half again. This process continues until the smallest block greater than or equal to </a:t>
            </a:r>
            <a:r>
              <a:rPr lang="en-US" sz="1200" i="1" kern="1200" baseline="0" dirty="0" smtClean="0">
                <a:solidFill>
                  <a:schemeClr val="tx1"/>
                </a:solidFill>
                <a:latin typeface="+mn-lt"/>
                <a:ea typeface="+mn-ea"/>
                <a:cs typeface="+mn-cs"/>
              </a:rPr>
              <a:t>s is generated and allocated to the request. At any time, the </a:t>
            </a:r>
            <a:r>
              <a:rPr lang="en-US" sz="1200" kern="1200" baseline="0" dirty="0" smtClean="0">
                <a:solidFill>
                  <a:schemeClr val="tx1"/>
                </a:solidFill>
                <a:latin typeface="+mn-lt"/>
                <a:ea typeface="+mn-ea"/>
                <a:cs typeface="+mn-cs"/>
              </a:rPr>
              <a:t>buddy system maintains a list of holes (unallocated blocks) of each size 2</a:t>
            </a:r>
            <a:r>
              <a:rPr lang="en-US" sz="1200" kern="1200" baseline="30000" dirty="0" smtClean="0">
                <a:solidFill>
                  <a:schemeClr val="tx1"/>
                </a:solidFill>
                <a:latin typeface="+mn-lt"/>
                <a:ea typeface="+mn-ea"/>
                <a:cs typeface="+mn-cs"/>
              </a:rPr>
              <a:t> i </a:t>
            </a:r>
            <a:r>
              <a:rPr lang="en-US" sz="1200" i="1" kern="1200" baseline="0" dirty="0" smtClean="0">
                <a:solidFill>
                  <a:schemeClr val="tx1"/>
                </a:solidFill>
                <a:latin typeface="+mn-lt"/>
                <a:ea typeface="+mn-ea"/>
                <a:cs typeface="+mn-cs"/>
              </a:rPr>
              <a:t>. A hole </a:t>
            </a:r>
            <a:r>
              <a:rPr lang="en-US" sz="1200" kern="1200" baseline="0" dirty="0" smtClean="0">
                <a:solidFill>
                  <a:schemeClr val="tx1"/>
                </a:solidFill>
                <a:latin typeface="+mn-lt"/>
                <a:ea typeface="+mn-ea"/>
                <a:cs typeface="+mn-cs"/>
              </a:rPr>
              <a:t>may be removed from the ( </a:t>
            </a:r>
            <a:r>
              <a:rPr lang="en-US" sz="1200" i="1" kern="1200" baseline="0" dirty="0" smtClean="0">
                <a:solidFill>
                  <a:schemeClr val="tx1"/>
                </a:solidFill>
                <a:latin typeface="+mn-lt"/>
                <a:ea typeface="+mn-ea"/>
                <a:cs typeface="+mn-cs"/>
              </a:rPr>
              <a:t>i + 1) list by splitting it in half to create two buddies of </a:t>
            </a:r>
            <a:r>
              <a:rPr lang="en-US" sz="1200" kern="1200" baseline="0" dirty="0" smtClean="0">
                <a:solidFill>
                  <a:schemeClr val="tx1"/>
                </a:solidFill>
                <a:latin typeface="+mn-lt"/>
                <a:ea typeface="+mn-ea"/>
                <a:cs typeface="+mn-cs"/>
              </a:rPr>
              <a:t>size 2</a:t>
            </a:r>
            <a:r>
              <a:rPr lang="en-US" sz="1200" kern="1200" baseline="30000" dirty="0" smtClean="0">
                <a:solidFill>
                  <a:schemeClr val="tx1"/>
                </a:solidFill>
                <a:latin typeface="+mn-lt"/>
                <a:ea typeface="+mn-ea"/>
                <a:cs typeface="+mn-cs"/>
              </a:rPr>
              <a:t> </a:t>
            </a:r>
            <a:r>
              <a:rPr lang="en-US" sz="1200" i="1" kern="1200" baseline="30000" dirty="0" smtClean="0">
                <a:solidFill>
                  <a:schemeClr val="tx1"/>
                </a:solidFill>
                <a:latin typeface="+mn-lt"/>
                <a:ea typeface="+mn-ea"/>
                <a:cs typeface="+mn-cs"/>
              </a:rPr>
              <a:t>i </a:t>
            </a:r>
            <a:r>
              <a:rPr lang="en-US" sz="1200" i="1" kern="1200" baseline="0" dirty="0" smtClean="0">
                <a:solidFill>
                  <a:schemeClr val="tx1"/>
                </a:solidFill>
                <a:latin typeface="+mn-lt"/>
                <a:ea typeface="+mn-ea"/>
                <a:cs typeface="+mn-cs"/>
              </a:rPr>
              <a:t>in the i list. Whenever a pair of buddies on the i list both become unallocated, </a:t>
            </a:r>
            <a:r>
              <a:rPr lang="en-US" sz="1200" kern="1200" baseline="0" dirty="0" smtClean="0">
                <a:solidFill>
                  <a:schemeClr val="tx1"/>
                </a:solidFill>
                <a:latin typeface="+mn-lt"/>
                <a:ea typeface="+mn-ea"/>
                <a:cs typeface="+mn-cs"/>
              </a:rPr>
              <a:t>they are removed from that list and coalesced into a single block on the ( </a:t>
            </a:r>
            <a:r>
              <a:rPr lang="en-US" sz="1200" i="1" kern="1200" baseline="0" dirty="0" smtClean="0">
                <a:solidFill>
                  <a:schemeClr val="tx1"/>
                </a:solidFill>
                <a:latin typeface="+mn-lt"/>
                <a:ea typeface="+mn-ea"/>
                <a:cs typeface="+mn-cs"/>
              </a:rPr>
              <a:t>i + 1) list.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6986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SGCOE V 158 289"/>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772400" y="5791200"/>
            <a:ext cx="1143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lvl1pPr>
              <a:defRPr>
                <a:solidFill>
                  <a:srgbClr val="0000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0"/>
          </p:nvPr>
        </p:nvSpPr>
        <p:spPr>
          <a:xfrm>
            <a:off x="6553200" y="6356350"/>
            <a:ext cx="1066800" cy="365125"/>
          </a:xfrm>
        </p:spPr>
        <p:txBody>
          <a:bodyPr/>
          <a:lstStyle>
            <a:lvl1pPr algn="l">
              <a:defRPr/>
            </a:lvl1pPr>
          </a:lstStyle>
          <a:p>
            <a:pPr>
              <a:defRPr/>
            </a:pPr>
            <a:fld id="{28F4A3D6-8C1B-B547-85DF-557C25BCE148}" type="slidenum">
              <a:rPr lang="en-US" smtClean="0"/>
              <a:pPr>
                <a:defRPr/>
              </a:pPr>
              <a:t>‹#›</a:t>
            </a:fld>
            <a:endParaRPr lang="en-US" dirty="0"/>
          </a:p>
        </p:txBody>
      </p:sp>
    </p:spTree>
    <p:extLst>
      <p:ext uri="{BB962C8B-B14F-4D97-AF65-F5344CB8AC3E}">
        <p14:creationId xmlns:p14="http://schemas.microsoft.com/office/powerpoint/2010/main" val="8562344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a:xfrm>
            <a:off x="318247" y="6492875"/>
            <a:ext cx="3415554" cy="365125"/>
          </a:xfrm>
          <a:prstGeom prst="rect">
            <a:avLst/>
          </a:prstGeom>
        </p:spPr>
        <p:txBody>
          <a:bodyPr/>
          <a:lstStyle/>
          <a:p>
            <a:pPr>
              <a:defRPr/>
            </a:pPr>
            <a:endParaRPr lang="en-US" dirty="0"/>
          </a:p>
        </p:txBody>
      </p:sp>
      <p:sp>
        <p:nvSpPr>
          <p:cNvPr id="5" name="Slide Number Placeholder 4"/>
          <p:cNvSpPr>
            <a:spLocks noGrp="1"/>
          </p:cNvSpPr>
          <p:nvPr>
            <p:ph type="sldNum" sz="quarter" idx="12"/>
          </p:nvPr>
        </p:nvSpPr>
        <p:spPr/>
        <p:txBody>
          <a:bodyPr/>
          <a:lstStyle>
            <a:lvl1pPr algn="l">
              <a:defRPr/>
            </a:lvl1pPr>
          </a:lstStyle>
          <a:p>
            <a:pPr>
              <a:defRPr/>
            </a:pPr>
            <a:fld id="{97012834-41A2-49E3-8762-B14EE3F5CFB1}" type="slidenum">
              <a:rPr lang="en-US" smtClean="0"/>
              <a:pPr>
                <a:defRPr/>
              </a:pPr>
              <a:t>‹#›</a:t>
            </a:fld>
            <a:endParaRPr lang="en-US" dirty="0"/>
          </a:p>
        </p:txBody>
      </p:sp>
      <p:pic>
        <p:nvPicPr>
          <p:cNvPr id="2050" name="Picture 2"/>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848600" y="5715000"/>
            <a:ext cx="1146175"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12760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a:xfrm>
            <a:off x="6690360" y="6492875"/>
            <a:ext cx="2133600" cy="365125"/>
          </a:xfrm>
          <a:prstGeom prst="rect">
            <a:avLst/>
          </a:prstGeom>
        </p:spPr>
        <p:txBody>
          <a:bodyPr/>
          <a:lstStyle/>
          <a:p>
            <a:pPr>
              <a:defRPr/>
            </a:pPr>
            <a:fld id="{6B225021-4E49-E94A-BE4C-46DF6C80D5B8}" type="datetime1">
              <a:rPr lang="en-US" smtClean="0"/>
              <a:t>10/26/15</a:t>
            </a:fld>
            <a:endParaRPr lang="en-US" dirty="0"/>
          </a:p>
        </p:txBody>
      </p:sp>
      <p:sp>
        <p:nvSpPr>
          <p:cNvPr id="3" name="Footer Placeholder 2"/>
          <p:cNvSpPr>
            <a:spLocks noGrp="1"/>
          </p:cNvSpPr>
          <p:nvPr>
            <p:ph type="ftr" sz="quarter" idx="11"/>
          </p:nvPr>
        </p:nvSpPr>
        <p:spPr>
          <a:xfrm>
            <a:off x="318247" y="6492875"/>
            <a:ext cx="3415554" cy="365125"/>
          </a:xfrm>
          <a:prstGeom prst="rect">
            <a:avLst/>
          </a:prstGeom>
        </p:spPr>
        <p:txBody>
          <a:bodyPr/>
          <a:lstStyle/>
          <a:p>
            <a:pPr>
              <a:defRPr/>
            </a:pPr>
            <a:endParaRPr lang="en-US" dirty="0"/>
          </a:p>
        </p:txBody>
      </p:sp>
      <p:sp>
        <p:nvSpPr>
          <p:cNvPr id="4" name="Slide Number Placeholder 3"/>
          <p:cNvSpPr>
            <a:spLocks noGrp="1"/>
          </p:cNvSpPr>
          <p:nvPr>
            <p:ph type="sldNum" sz="quarter" idx="12"/>
          </p:nvPr>
        </p:nvSpPr>
        <p:spPr/>
        <p:txBody>
          <a:bodyPr/>
          <a:lstStyle>
            <a:lvl1pPr algn="l">
              <a:defRPr/>
            </a:lvl1pPr>
          </a:lstStyle>
          <a:p>
            <a:pPr>
              <a:defRPr/>
            </a:pPr>
            <a:fld id="{0A9A6F0D-A611-4358-861D-7B01E8303898}" type="slidenum">
              <a:rPr lang="en-US" smtClean="0"/>
              <a:pPr>
                <a:defRPr/>
              </a:pPr>
              <a:t>‹#›</a:t>
            </a:fld>
            <a:endParaRPr lang="en-US" dirty="0"/>
          </a:p>
        </p:txBody>
      </p:sp>
    </p:spTree>
    <p:extLst>
      <p:ext uri="{BB962C8B-B14F-4D97-AF65-F5344CB8AC3E}">
        <p14:creationId xmlns:p14="http://schemas.microsoft.com/office/powerpoint/2010/main" val="9729091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690360" y="6492875"/>
            <a:ext cx="2133600" cy="365125"/>
          </a:xfrm>
          <a:prstGeom prst="rect">
            <a:avLst/>
          </a:prstGeom>
        </p:spPr>
        <p:txBody>
          <a:bodyPr/>
          <a:lstStyle/>
          <a:p>
            <a:pPr>
              <a:defRPr/>
            </a:pPr>
            <a:fld id="{0688B8AE-CFA3-F447-8BB8-E5238B17FFA5}" type="datetime1">
              <a:rPr lang="en-US" smtClean="0"/>
              <a:t>10/26/15</a:t>
            </a:fld>
            <a:endParaRPr lang="en-US" dirty="0"/>
          </a:p>
        </p:txBody>
      </p:sp>
      <p:sp>
        <p:nvSpPr>
          <p:cNvPr id="6" name="Footer Placeholder 5"/>
          <p:cNvSpPr>
            <a:spLocks noGrp="1"/>
          </p:cNvSpPr>
          <p:nvPr>
            <p:ph type="ftr" sz="quarter" idx="11"/>
          </p:nvPr>
        </p:nvSpPr>
        <p:spPr>
          <a:xfrm>
            <a:off x="318247" y="6492875"/>
            <a:ext cx="3415554" cy="365125"/>
          </a:xfrm>
          <a:prstGeom prst="rect">
            <a:avLst/>
          </a:prstGeom>
        </p:spPr>
        <p:txBody>
          <a:bodyPr/>
          <a:lstStyle/>
          <a:p>
            <a:pPr>
              <a:defRPr/>
            </a:pPr>
            <a:endParaRPr lang="en-US" dirty="0"/>
          </a:p>
        </p:txBody>
      </p:sp>
      <p:sp>
        <p:nvSpPr>
          <p:cNvPr id="7" name="Slide Number Placeholder 6"/>
          <p:cNvSpPr>
            <a:spLocks noGrp="1"/>
          </p:cNvSpPr>
          <p:nvPr>
            <p:ph type="sldNum" sz="quarter" idx="12"/>
          </p:nvPr>
        </p:nvSpPr>
        <p:spPr/>
        <p:txBody>
          <a:bodyPr/>
          <a:lstStyle>
            <a:lvl1pPr algn="l">
              <a:defRPr/>
            </a:lvl1pPr>
          </a:lstStyle>
          <a:p>
            <a:pPr>
              <a:defRPr/>
            </a:pPr>
            <a:fld id="{BAB79F47-3AF0-4617-BC60-2E592392BB48}" type="slidenum">
              <a:rPr lang="en-US" smtClean="0"/>
              <a:pPr>
                <a:defRPr/>
              </a:pPr>
              <a:t>‹#›</a:t>
            </a:fld>
            <a:endParaRPr lang="en-US" dirty="0"/>
          </a:p>
        </p:txBody>
      </p:sp>
    </p:spTree>
    <p:extLst>
      <p:ext uri="{BB962C8B-B14F-4D97-AF65-F5344CB8AC3E}">
        <p14:creationId xmlns:p14="http://schemas.microsoft.com/office/powerpoint/2010/main" val="101933158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a:xfrm>
            <a:off x="318247" y="6492875"/>
            <a:ext cx="3415554" cy="365125"/>
          </a:xfrm>
          <a:prstGeom prst="rect">
            <a:avLst/>
          </a:prstGeom>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pic>
        <p:nvPicPr>
          <p:cNvPr id="8" name="Picture 8" descr="SGCOE V 158 289"/>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772400" y="5791200"/>
            <a:ext cx="1143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08183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8" descr="SGCOE V 158 289"/>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772400" y="5791200"/>
            <a:ext cx="1143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rgbClr val="0000FF"/>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228600" y="6248400"/>
            <a:ext cx="1219200" cy="365125"/>
          </a:xfrm>
        </p:spPr>
        <p:txBody>
          <a:bodyPr/>
          <a:lstStyle>
            <a:lvl1pPr algn="l">
              <a:defRPr/>
            </a:lvl1pPr>
          </a:lstStyle>
          <a:p>
            <a:pPr>
              <a:defRPr/>
            </a:pPr>
            <a:fld id="{4650CFA0-3E24-3141-A4B7-FE671916A352}" type="slidenum">
              <a:rPr lang="en-US" smtClean="0"/>
              <a:pPr>
                <a:defRPr/>
              </a:pPr>
              <a:t>‹#›</a:t>
            </a:fld>
            <a:endParaRPr lang="en-US" dirty="0"/>
          </a:p>
        </p:txBody>
      </p:sp>
    </p:spTree>
    <p:extLst>
      <p:ext uri="{BB962C8B-B14F-4D97-AF65-F5344CB8AC3E}">
        <p14:creationId xmlns:p14="http://schemas.microsoft.com/office/powerpoint/2010/main" val="346839707"/>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p:cNvSpPr>
            <a:spLocks noGrp="1"/>
          </p:cNvSpPr>
          <p:nvPr>
            <p:ph type="sldNum" sz="quarter" idx="4"/>
          </p:nvPr>
        </p:nvSpPr>
        <p:spPr>
          <a:xfrm>
            <a:off x="381000" y="6324600"/>
            <a:ext cx="990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pPr algn="l">
              <a:defRPr/>
            </a:pPr>
            <a:fld id="{BFA6D376-C5A1-F04E-B9D7-60DF914D4450}" type="slidenum">
              <a:rPr lang="en-US" smtClean="0"/>
              <a:pPr algn="l">
                <a:defRPr/>
              </a:pPr>
              <a:t>‹#›</a:t>
            </a:fld>
            <a:endParaRPr lang="en-US" dirty="0"/>
          </a:p>
        </p:txBody>
      </p:sp>
    </p:spTree>
  </p:cSld>
  <p:clrMap bg1="lt1" tx1="dk1" bg2="lt2" tx2="dk2" accent1="accent1" accent2="accent2" accent3="accent3" accent4="accent4" accent5="accent5" accent6="accent6" hlink="hlink" folHlink="folHlink"/>
  <p:sldLayoutIdLst>
    <p:sldLayoutId id="2147484278" r:id="rId1"/>
    <p:sldLayoutId id="2147484283" r:id="rId2"/>
    <p:sldLayoutId id="2147484284" r:id="rId3"/>
    <p:sldLayoutId id="2147484285" r:id="rId4"/>
    <p:sldLayoutId id="2147484286" r:id="rId5"/>
    <p:sldLayoutId id="2147484288" r:id="rId6"/>
  </p:sldLayoutIdLst>
  <p:timing>
    <p:tnLst>
      <p:par>
        <p:cTn xmlns:p14="http://schemas.microsoft.com/office/powerpoint/2010/main" id="1" dur="indefinite" restart="never" nodeType="tmRoot"/>
      </p:par>
    </p:tnLst>
  </p:timing>
  <p:hf hdr="0" ftr="0" dt="0"/>
  <p:txStyles>
    <p:titleStyle>
      <a:lvl1pPr algn="ctr" rtl="0" eaLnBrk="0" fontAlgn="base" hangingPunct="0">
        <a:spcBef>
          <a:spcPct val="0"/>
        </a:spcBef>
        <a:spcAft>
          <a:spcPct val="0"/>
        </a:spcAft>
        <a:defRPr sz="4400" kern="1200">
          <a:solidFill>
            <a:srgbClr val="0000FF"/>
          </a:solidFill>
          <a:latin typeface="Calibri"/>
          <a:ea typeface="ＭＳ Ｐゴシック" charset="0"/>
          <a:cs typeface="ＭＳ Ｐゴシック" charset="0"/>
        </a:defRPr>
      </a:lvl1pPr>
      <a:lvl2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0"/>
        </a:spcBef>
        <a:spcAft>
          <a:spcPct val="0"/>
        </a:spcAft>
        <a:buFont typeface="Arial" charset="0"/>
        <a:buChar char="•"/>
        <a:defRPr sz="3200" kern="1200">
          <a:solidFill>
            <a:schemeClr val="tx1"/>
          </a:solidFill>
          <a:latin typeface="Calibri"/>
          <a:ea typeface="ＭＳ Ｐゴシック" charset="0"/>
          <a:cs typeface="ＭＳ Ｐゴシック" charset="0"/>
        </a:defRPr>
      </a:lvl1pPr>
      <a:lvl2pPr marL="742950" indent="-285750" algn="l" rtl="0" eaLnBrk="0" fontAlgn="base" hangingPunct="0">
        <a:spcBef>
          <a:spcPct val="0"/>
        </a:spcBef>
        <a:spcAft>
          <a:spcPct val="0"/>
        </a:spcAft>
        <a:buFont typeface="Arial" charset="0"/>
        <a:buChar char="–"/>
        <a:defRPr sz="2800" kern="1200">
          <a:solidFill>
            <a:schemeClr val="tx1"/>
          </a:solidFill>
          <a:latin typeface="Calibri"/>
          <a:ea typeface="ＭＳ Ｐゴシック" charset="0"/>
          <a:cs typeface="+mn-cs"/>
        </a:defRPr>
      </a:lvl2pPr>
      <a:lvl3pPr marL="1143000" indent="-228600" algn="l" rtl="0" eaLnBrk="0" fontAlgn="base" hangingPunct="0">
        <a:spcBef>
          <a:spcPct val="0"/>
        </a:spcBef>
        <a:spcAft>
          <a:spcPct val="0"/>
        </a:spcAft>
        <a:buFont typeface="Arial" charset="0"/>
        <a:buChar char="•"/>
        <a:defRPr sz="2400" kern="1200">
          <a:solidFill>
            <a:schemeClr val="tx1"/>
          </a:solidFill>
          <a:latin typeface="Calibri"/>
          <a:ea typeface="ＭＳ Ｐゴシック" charset="0"/>
          <a:cs typeface="+mn-cs"/>
        </a:defRPr>
      </a:lvl3pPr>
      <a:lvl4pPr marL="1600200" indent="-228600" algn="l" rtl="0" eaLnBrk="0" fontAlgn="base" hangingPunct="0">
        <a:spcBef>
          <a:spcPct val="0"/>
        </a:spcBef>
        <a:spcAft>
          <a:spcPct val="0"/>
        </a:spcAft>
        <a:buFont typeface="Arial" charset="0"/>
        <a:buChar char="–"/>
        <a:defRPr sz="2000" kern="1200">
          <a:solidFill>
            <a:schemeClr val="tx1"/>
          </a:solidFill>
          <a:latin typeface="Calibri"/>
          <a:ea typeface="ＭＳ Ｐゴシック" charset="0"/>
          <a:cs typeface="+mn-cs"/>
        </a:defRPr>
      </a:lvl4pPr>
      <a:lvl5pPr marL="2057400" indent="-228600" algn="l" rtl="0" eaLnBrk="0" fontAlgn="base" hangingPunct="0">
        <a:spcBef>
          <a:spcPct val="0"/>
        </a:spcBef>
        <a:spcAft>
          <a:spcPct val="0"/>
        </a:spcAft>
        <a:buFont typeface="Arial" charset="0"/>
        <a:buChar char="»"/>
        <a:defRPr sz="2000" kern="1200">
          <a:solidFill>
            <a:schemeClr val="tx1"/>
          </a:solidFill>
          <a:latin typeface="Calibri"/>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ctrTitle" idx="4294967295"/>
          </p:nvPr>
        </p:nvSpPr>
        <p:spPr>
          <a:xfrm>
            <a:off x="304800" y="533399"/>
            <a:ext cx="8686800" cy="3400425"/>
          </a:xfrm>
        </p:spPr>
        <p:txBody>
          <a:bodyPr/>
          <a:lstStyle/>
          <a:p>
            <a:pPr eaLnBrk="1" hangingPunct="1"/>
            <a:r>
              <a:rPr lang="en-US" altLang="zh-CN" dirty="0" smtClean="0">
                <a:latin typeface="Calibri" charset="0"/>
                <a:ea typeface="SimSun" charset="0"/>
                <a:cs typeface="SimSun" charset="0"/>
              </a:rPr>
              <a:t>COMP 3500 </a:t>
            </a:r>
            <a:br>
              <a:rPr lang="en-US" altLang="zh-CN" dirty="0" smtClean="0">
                <a:latin typeface="Calibri" charset="0"/>
                <a:ea typeface="SimSun" charset="0"/>
                <a:cs typeface="SimSun" charset="0"/>
              </a:rPr>
            </a:br>
            <a:r>
              <a:rPr lang="en-US" altLang="zh-CN" dirty="0" smtClean="0">
                <a:latin typeface="Calibri" charset="0"/>
                <a:ea typeface="SimSun" charset="0"/>
                <a:cs typeface="SimSun" charset="0"/>
              </a:rPr>
              <a:t>Introduction to Operating Systems</a:t>
            </a:r>
            <a:r>
              <a:rPr lang="en-US" altLang="zh-CN" dirty="0">
                <a:latin typeface="Calibri" charset="0"/>
                <a:ea typeface="SimSun" charset="0"/>
                <a:cs typeface="SimSun" charset="0"/>
              </a:rPr>
              <a:t/>
            </a:r>
            <a:br>
              <a:rPr lang="en-US" altLang="zh-CN" dirty="0">
                <a:latin typeface="Calibri" charset="0"/>
                <a:ea typeface="SimSun" charset="0"/>
                <a:cs typeface="SimSun" charset="0"/>
              </a:rPr>
            </a:br>
            <a:r>
              <a:rPr lang="en-US" dirty="0">
                <a:latin typeface="Calibri" charset="0"/>
              </a:rPr>
              <a:t> </a:t>
            </a:r>
            <a:br>
              <a:rPr lang="en-US" dirty="0">
                <a:latin typeface="Calibri" charset="0"/>
              </a:rPr>
            </a:br>
            <a:r>
              <a:rPr lang="en-US" dirty="0"/>
              <a:t>Memory Management: Part </a:t>
            </a:r>
            <a:r>
              <a:rPr lang="en-US" dirty="0" smtClean="0"/>
              <a:t>2</a:t>
            </a:r>
            <a:endParaRPr lang="en-US" altLang="zh-CN" sz="4000" dirty="0">
              <a:latin typeface="Calibri" charset="0"/>
              <a:ea typeface="SimSun" charset="0"/>
              <a:cs typeface="SimSun" charset="0"/>
            </a:endParaRPr>
          </a:p>
        </p:txBody>
      </p:sp>
      <p:sp>
        <p:nvSpPr>
          <p:cNvPr id="7170" name="Text Box 3"/>
          <p:cNvSpPr txBox="1">
            <a:spLocks noChangeArrowheads="1"/>
          </p:cNvSpPr>
          <p:nvPr/>
        </p:nvSpPr>
        <p:spPr bwMode="auto">
          <a:xfrm>
            <a:off x="2057400" y="4162425"/>
            <a:ext cx="495300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altLang="zh-CN" sz="3200" b="1" dirty="0">
                <a:latin typeface="Calibri" charset="0"/>
                <a:ea typeface="SimSun" charset="0"/>
                <a:cs typeface="SimSun" charset="0"/>
              </a:rPr>
              <a:t>Dr. Xiao Qin</a:t>
            </a:r>
          </a:p>
          <a:p>
            <a:pPr algn="ctr">
              <a:spcBef>
                <a:spcPct val="50000"/>
              </a:spcBef>
            </a:pPr>
            <a:r>
              <a:rPr kumimoji="1" lang="en-US" i="1" dirty="0">
                <a:latin typeface="Calibri" charset="0"/>
              </a:rPr>
              <a:t>Auburn University</a:t>
            </a:r>
            <a:br>
              <a:rPr kumimoji="1" lang="en-US" i="1" dirty="0">
                <a:latin typeface="Calibri" charset="0"/>
              </a:rPr>
            </a:br>
            <a:r>
              <a:rPr kumimoji="1" lang="en-US" i="1" dirty="0">
                <a:latin typeface="Calibri" charset="0"/>
              </a:rPr>
              <a:t>http://</a:t>
            </a:r>
            <a:r>
              <a:rPr kumimoji="1" lang="en-US" i="1" dirty="0" err="1">
                <a:latin typeface="Calibri" charset="0"/>
              </a:rPr>
              <a:t>www.eng.auburn.edu</a:t>
            </a:r>
            <a:r>
              <a:rPr kumimoji="1" lang="en-US" i="1" dirty="0">
                <a:latin typeface="Calibri" charset="0"/>
              </a:rPr>
              <a:t>/~</a:t>
            </a:r>
            <a:r>
              <a:rPr kumimoji="1" lang="en-US" i="1" dirty="0" err="1">
                <a:latin typeface="Calibri" charset="0"/>
              </a:rPr>
              <a:t>xqin</a:t>
            </a:r>
            <a:endParaRPr kumimoji="1" lang="en-US" i="1" dirty="0">
              <a:latin typeface="Calibri" charset="0"/>
            </a:endParaRPr>
          </a:p>
          <a:p>
            <a:pPr algn="ctr">
              <a:lnSpc>
                <a:spcPct val="50000"/>
              </a:lnSpc>
              <a:spcBef>
                <a:spcPct val="50000"/>
              </a:spcBef>
            </a:pPr>
            <a:r>
              <a:rPr kumimoji="1" lang="en-US" i="1" dirty="0" err="1">
                <a:latin typeface="Calibri" charset="0"/>
              </a:rPr>
              <a:t>xqin@auburn.edu</a:t>
            </a:r>
            <a:endParaRPr kumimoji="1" lang="en-US" altLang="zh-CN" i="1" dirty="0">
              <a:latin typeface="Calibri" charset="0"/>
              <a:ea typeface="SimSun" charset="0"/>
              <a:cs typeface="SimSun" charset="0"/>
            </a:endParaRPr>
          </a:p>
        </p:txBody>
      </p:sp>
      <p:sp>
        <p:nvSpPr>
          <p:cNvPr id="7171" name="TextBox 1"/>
          <p:cNvSpPr txBox="1">
            <a:spLocks noChangeArrowheads="1"/>
          </p:cNvSpPr>
          <p:nvPr/>
        </p:nvSpPr>
        <p:spPr bwMode="auto">
          <a:xfrm>
            <a:off x="1447800" y="6324600"/>
            <a:ext cx="6400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dirty="0">
                <a:latin typeface="+mn-lt"/>
              </a:rPr>
              <a:t>Slides are adopted </a:t>
            </a:r>
            <a:r>
              <a:rPr lang="en-US" sz="1400" dirty="0" smtClean="0">
                <a:latin typeface="+mn-lt"/>
              </a:rPr>
              <a:t>and modified from </a:t>
            </a:r>
            <a:r>
              <a:rPr lang="en-US" sz="1400" dirty="0">
                <a:latin typeface="+mn-lt"/>
              </a:rPr>
              <a:t>Drs. </a:t>
            </a:r>
            <a:r>
              <a:rPr lang="en-US" sz="1400" dirty="0" smtClean="0">
                <a:latin typeface="+mn-lt"/>
              </a:rPr>
              <a:t>Stallings, </a:t>
            </a:r>
            <a:r>
              <a:rPr lang="en-US" sz="1400" dirty="0" err="1" smtClean="0">
                <a:latin typeface="+mn-lt"/>
              </a:rPr>
              <a:t>Silberschatz</a:t>
            </a:r>
            <a:r>
              <a:rPr lang="en-US" sz="1400" dirty="0" smtClean="0">
                <a:latin typeface="+mn-lt"/>
              </a:rPr>
              <a:t>, Galvin, </a:t>
            </a:r>
            <a:r>
              <a:rPr lang="en-US" sz="1400" dirty="0">
                <a:latin typeface="+mn-lt"/>
              </a:rPr>
              <a:t>Gagne, Nutt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10</a:t>
            </a:fld>
            <a:endParaRPr lang="en-US" dirty="0"/>
          </a:p>
        </p:txBody>
      </p:sp>
      <p:pic>
        <p:nvPicPr>
          <p:cNvPr id="5122"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020" y="-22460"/>
            <a:ext cx="9148487" cy="6880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03953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11</a:t>
            </a:fld>
            <a:endParaRPr lang="en-US" dirty="0"/>
          </a:p>
        </p:txBody>
      </p:sp>
      <p:pic>
        <p:nvPicPr>
          <p:cNvPr id="614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295400" y="609600"/>
            <a:ext cx="6324600" cy="5874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34876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dirty="0"/>
              <a:t>Addresses</a:t>
            </a:r>
          </a:p>
        </p:txBody>
      </p:sp>
      <p:graphicFrame>
        <p:nvGraphicFramePr>
          <p:cNvPr id="4" name="Diagram 3"/>
          <p:cNvGraphicFramePr/>
          <p:nvPr>
            <p:extLst>
              <p:ext uri="{D42A27DB-BD31-4B8C-83A1-F6EECF244321}">
                <p14:modId xmlns:p14="http://schemas.microsoft.com/office/powerpoint/2010/main" val="221031986"/>
              </p:ext>
            </p:extLst>
          </p:nvPr>
        </p:nvGraphicFramePr>
        <p:xfrm>
          <a:off x="609600" y="1524000"/>
          <a:ext cx="79248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12</a:t>
            </a:fld>
            <a:endParaRPr lang="en-US" dirty="0"/>
          </a:p>
        </p:txBody>
      </p:sp>
    </p:spTree>
    <p:extLst>
      <p:ext uri="{BB962C8B-B14F-4D97-AF65-F5344CB8AC3E}">
        <p14:creationId xmlns:p14="http://schemas.microsoft.com/office/powerpoint/2010/main" val="878236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AB79F47-3AF0-4617-BC60-2E592392BB48}" type="slidenum">
              <a:rPr lang="en-US" smtClean="0"/>
              <a:pPr>
                <a:defRPr/>
              </a:pPr>
              <a:t>13</a:t>
            </a:fld>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438" y="609600"/>
            <a:ext cx="7048500" cy="588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88458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824788" cy="1323041"/>
          </a:xfrm>
        </p:spPr>
        <p:txBody>
          <a:bodyPr/>
          <a:lstStyle/>
          <a:p>
            <a:pPr algn="ctr"/>
            <a:r>
              <a:rPr lang="en-US" dirty="0"/>
              <a:t>Paging</a:t>
            </a:r>
          </a:p>
        </p:txBody>
      </p:sp>
      <p:sp>
        <p:nvSpPr>
          <p:cNvPr id="3" name="Content Placeholder 2"/>
          <p:cNvSpPr>
            <a:spLocks noGrp="1"/>
          </p:cNvSpPr>
          <p:nvPr>
            <p:ph idx="4294967295"/>
          </p:nvPr>
        </p:nvSpPr>
        <p:spPr>
          <a:xfrm>
            <a:off x="533400" y="1524000"/>
            <a:ext cx="8305800" cy="4267200"/>
          </a:xfrm>
        </p:spPr>
        <p:txBody>
          <a:bodyPr>
            <a:normAutofit/>
          </a:bodyPr>
          <a:lstStyle/>
          <a:p>
            <a:r>
              <a:rPr lang="en-US" sz="2800" dirty="0" smtClean="0"/>
              <a:t>Partition </a:t>
            </a:r>
            <a:r>
              <a:rPr lang="en-US" sz="2800" dirty="0" smtClean="0">
                <a:solidFill>
                  <a:srgbClr val="FF0000"/>
                </a:solidFill>
              </a:rPr>
              <a:t>memory</a:t>
            </a:r>
            <a:r>
              <a:rPr lang="en-US" sz="2800" dirty="0" smtClean="0"/>
              <a:t> into </a:t>
            </a:r>
            <a:r>
              <a:rPr lang="en-US" sz="2800" dirty="0" smtClean="0">
                <a:solidFill>
                  <a:srgbClr val="FF0000"/>
                </a:solidFill>
              </a:rPr>
              <a:t>equal fixed-size chunks</a:t>
            </a:r>
            <a:r>
              <a:rPr lang="en-US" sz="2800" dirty="0" smtClean="0"/>
              <a:t> that are relatively </a:t>
            </a:r>
            <a:r>
              <a:rPr lang="en-US" sz="2800" dirty="0" smtClean="0">
                <a:solidFill>
                  <a:srgbClr val="FF0000"/>
                </a:solidFill>
              </a:rPr>
              <a:t>small</a:t>
            </a:r>
          </a:p>
          <a:p>
            <a:endParaRPr lang="en-US" sz="2800" dirty="0" smtClean="0">
              <a:solidFill>
                <a:srgbClr val="FF0000"/>
              </a:solidFill>
            </a:endParaRPr>
          </a:p>
          <a:p>
            <a:r>
              <a:rPr lang="en-US" sz="2800" dirty="0" smtClean="0">
                <a:solidFill>
                  <a:srgbClr val="FF0000"/>
                </a:solidFill>
              </a:rPr>
              <a:t>Process</a:t>
            </a:r>
            <a:r>
              <a:rPr lang="en-US" sz="2800" dirty="0" smtClean="0"/>
              <a:t> is also divided into small fixed-size chunks of the same size</a:t>
            </a:r>
          </a:p>
        </p:txBody>
      </p:sp>
      <p:graphicFrame>
        <p:nvGraphicFramePr>
          <p:cNvPr id="4" name="Diagram 3"/>
          <p:cNvGraphicFramePr/>
          <p:nvPr>
            <p:extLst>
              <p:ext uri="{D42A27DB-BD31-4B8C-83A1-F6EECF244321}">
                <p14:modId xmlns:p14="http://schemas.microsoft.com/office/powerpoint/2010/main" val="3543638581"/>
              </p:ext>
            </p:extLst>
          </p:nvPr>
        </p:nvGraphicFramePr>
        <p:xfrm>
          <a:off x="1905000" y="3962400"/>
          <a:ext cx="54102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14</a:t>
            </a:fld>
            <a:endParaRPr lang="en-US" dirty="0"/>
          </a:p>
        </p:txBody>
      </p:sp>
    </p:spTree>
    <p:extLst>
      <p:ext uri="{BB962C8B-B14F-4D97-AF65-F5344CB8AC3E}">
        <p14:creationId xmlns:p14="http://schemas.microsoft.com/office/powerpoint/2010/main" val="325605528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15</a:t>
            </a:fld>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533400"/>
            <a:ext cx="5867400" cy="7595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060094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dirty="0"/>
              <a:t>Page Table</a:t>
            </a:r>
          </a:p>
        </p:txBody>
      </p:sp>
      <p:sp>
        <p:nvSpPr>
          <p:cNvPr id="3" name="Content Placeholder 2"/>
          <p:cNvSpPr>
            <a:spLocks noGrp="1"/>
          </p:cNvSpPr>
          <p:nvPr>
            <p:ph idx="4294967295"/>
          </p:nvPr>
        </p:nvSpPr>
        <p:spPr>
          <a:xfrm>
            <a:off x="609600" y="1600200"/>
            <a:ext cx="8153400" cy="4525963"/>
          </a:xfrm>
        </p:spPr>
        <p:txBody>
          <a:bodyPr/>
          <a:lstStyle/>
          <a:p>
            <a:r>
              <a:rPr lang="en-US" sz="2800" dirty="0" smtClean="0"/>
              <a:t>Maintained by operating system for </a:t>
            </a:r>
            <a:r>
              <a:rPr lang="en-US" sz="2800" dirty="0" smtClean="0">
                <a:solidFill>
                  <a:srgbClr val="FF0000"/>
                </a:solidFill>
              </a:rPr>
              <a:t>each process</a:t>
            </a:r>
          </a:p>
          <a:p>
            <a:endParaRPr lang="en-US" sz="2800" dirty="0" smtClean="0">
              <a:solidFill>
                <a:srgbClr val="FF0000"/>
              </a:solidFill>
            </a:endParaRPr>
          </a:p>
          <a:p>
            <a:r>
              <a:rPr lang="en-US" sz="2800" dirty="0" smtClean="0"/>
              <a:t>Contains the </a:t>
            </a:r>
            <a:r>
              <a:rPr lang="en-US" sz="2800" dirty="0" smtClean="0">
                <a:solidFill>
                  <a:srgbClr val="FF0000"/>
                </a:solidFill>
              </a:rPr>
              <a:t>frame location</a:t>
            </a:r>
            <a:r>
              <a:rPr lang="en-US" sz="2800" dirty="0" smtClean="0"/>
              <a:t> for each page in the process</a:t>
            </a:r>
          </a:p>
          <a:p>
            <a:endParaRPr lang="en-US" sz="2800" dirty="0" smtClean="0"/>
          </a:p>
          <a:p>
            <a:r>
              <a:rPr lang="en-US" sz="2800" dirty="0" smtClean="0"/>
              <a:t>Processor must know how to access for the current process</a:t>
            </a:r>
          </a:p>
          <a:p>
            <a:endParaRPr lang="en-US" sz="2800" dirty="0" smtClean="0"/>
          </a:p>
          <a:p>
            <a:r>
              <a:rPr lang="en-US" sz="2800" dirty="0" smtClean="0"/>
              <a:t>Used by processor to </a:t>
            </a:r>
            <a:r>
              <a:rPr lang="en-US" sz="2800" dirty="0" smtClean="0">
                <a:solidFill>
                  <a:srgbClr val="FF0000"/>
                </a:solidFill>
              </a:rPr>
              <a:t>produce a physical address</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16</a:t>
            </a:fld>
            <a:endParaRPr lang="en-US" dirty="0"/>
          </a:p>
        </p:txBody>
      </p:sp>
    </p:spTree>
    <p:extLst>
      <p:ext uri="{BB962C8B-B14F-4D97-AF65-F5344CB8AC3E}">
        <p14:creationId xmlns:p14="http://schemas.microsoft.com/office/powerpoint/2010/main" val="38593581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17</a:t>
            </a:fld>
            <a:endParaRPr lang="en-US" dirty="0"/>
          </a:p>
        </p:txBody>
      </p:sp>
      <p:pic>
        <p:nvPicPr>
          <p:cNvPr id="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2400" y="685800"/>
            <a:ext cx="4296952" cy="556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733800" y="2689458"/>
            <a:ext cx="5393088" cy="1272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a:xfrm>
            <a:off x="609600" y="113826"/>
            <a:ext cx="8153400" cy="1143948"/>
          </a:xfrm>
        </p:spPr>
        <p:txBody>
          <a:bodyPr/>
          <a:lstStyle/>
          <a:p>
            <a:pPr algn="ctr"/>
            <a:r>
              <a:rPr lang="en-US" sz="3600" dirty="0" smtClean="0">
                <a:solidFill>
                  <a:srgbClr val="FF0000"/>
                </a:solidFill>
              </a:rPr>
              <a:t>Ex4:</a:t>
            </a:r>
            <a:r>
              <a:rPr lang="en-US" sz="3600" dirty="0" smtClean="0"/>
              <a:t> Page </a:t>
            </a:r>
            <a:r>
              <a:rPr lang="en-US" sz="3600" dirty="0" smtClean="0"/>
              <a:t>Table: An Example @ time (f)</a:t>
            </a:r>
            <a:endParaRPr lang="en-US" sz="3600" dirty="0"/>
          </a:p>
        </p:txBody>
      </p:sp>
      <p:sp>
        <p:nvSpPr>
          <p:cNvPr id="7" name="Rectangle 6"/>
          <p:cNvSpPr/>
          <p:nvPr/>
        </p:nvSpPr>
        <p:spPr>
          <a:xfrm>
            <a:off x="4648200" y="2514600"/>
            <a:ext cx="4495800" cy="161679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4335771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7"/>
                                        </p:tgtEl>
                                        <p:attrNameLst>
                                          <p:attrName>ppt_w</p:attrName>
                                        </p:attrNameLst>
                                      </p:cBhvr>
                                      <p:tavLst>
                                        <p:tav tm="0">
                                          <p:val>
                                            <p:strVal val="ppt_w"/>
                                          </p:val>
                                        </p:tav>
                                        <p:tav tm="100000">
                                          <p:val>
                                            <p:fltVal val="0"/>
                                          </p:val>
                                        </p:tav>
                                      </p:tavLst>
                                    </p:anim>
                                    <p:anim calcmode="lin" valueType="num">
                                      <p:cBhvr>
                                        <p:cTn id="7" dur="500"/>
                                        <p:tgtEl>
                                          <p:spTgt spid="7"/>
                                        </p:tgtEl>
                                        <p:attrNameLst>
                                          <p:attrName>ppt_h</p:attrName>
                                        </p:attrNameLst>
                                      </p:cBhvr>
                                      <p:tavLst>
                                        <p:tav tm="0">
                                          <p:val>
                                            <p:strVal val="ppt_h"/>
                                          </p:val>
                                        </p:tav>
                                        <p:tav tm="100000">
                                          <p:val>
                                            <p:fltVal val="0"/>
                                          </p:val>
                                        </p:tav>
                                      </p:tavLst>
                                    </p:anim>
                                    <p:animEffect transition="out" filter="fade">
                                      <p:cBhvr>
                                        <p:cTn id="8" dur="500"/>
                                        <p:tgtEl>
                                          <p:spTgt spid="7"/>
                                        </p:tgtEl>
                                      </p:cBhvr>
                                    </p:animEffect>
                                    <p:set>
                                      <p:cBhvr>
                                        <p:cTn id="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18</a:t>
            </a:fld>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16" y="457200"/>
            <a:ext cx="8891160" cy="594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555173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19</a:t>
            </a:fld>
            <a:endParaRPr lang="en-US" dirty="0"/>
          </a:p>
        </p:txBody>
      </p:sp>
      <p:pic>
        <p:nvPicPr>
          <p:cNvPr id="5" name="Picture 4" descr="f12.pdf"/>
          <p:cNvPicPr>
            <a:picLocks noChangeAspect="1"/>
          </p:cNvPicPr>
          <p:nvPr/>
        </p:nvPicPr>
        <p:blipFill>
          <a:blip r:embed="rId2"/>
          <a:srcRect b="53636"/>
          <a:stretch>
            <a:fillRect/>
          </a:stretch>
        </p:blipFill>
        <p:spPr>
          <a:xfrm>
            <a:off x="0" y="1112520"/>
            <a:ext cx="9194798" cy="5516880"/>
          </a:xfrm>
          <a:prstGeom prst="rect">
            <a:avLst/>
          </a:prstGeom>
        </p:spPr>
      </p:pic>
      <p:sp>
        <p:nvSpPr>
          <p:cNvPr id="7" name="Title 1"/>
          <p:cNvSpPr>
            <a:spLocks noGrp="1"/>
          </p:cNvSpPr>
          <p:nvPr>
            <p:ph type="title"/>
          </p:nvPr>
        </p:nvSpPr>
        <p:spPr>
          <a:xfrm>
            <a:off x="609600" y="113826"/>
            <a:ext cx="8153400" cy="1333974"/>
          </a:xfrm>
        </p:spPr>
        <p:txBody>
          <a:bodyPr/>
          <a:lstStyle/>
          <a:p>
            <a:pPr algn="ctr"/>
            <a:r>
              <a:rPr lang="en-US" dirty="0" smtClean="0"/>
              <a:t>Examples of Logical-to-Physical Address Translation</a:t>
            </a:r>
            <a:endParaRPr lang="en-US" dirty="0"/>
          </a:p>
        </p:txBody>
      </p:sp>
    </p:spTree>
    <p:extLst>
      <p:ext uri="{BB962C8B-B14F-4D97-AF65-F5344CB8AC3E}">
        <p14:creationId xmlns:p14="http://schemas.microsoft.com/office/powerpoint/2010/main" val="24668892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Ex1: </a:t>
            </a:r>
            <a:r>
              <a:rPr lang="en-US" dirty="0" smtClean="0"/>
              <a:t>Fixed </a:t>
            </a:r>
            <a:r>
              <a:rPr lang="en-US" dirty="0" smtClean="0"/>
              <a:t>Partitioning</a:t>
            </a:r>
            <a:endParaRPr lang="en-US" dirty="0"/>
          </a:p>
        </p:txBody>
      </p:sp>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2</a:t>
            </a:fld>
            <a:endParaRPr lang="en-US" dirty="0"/>
          </a:p>
        </p:txBody>
      </p:sp>
      <p:pic>
        <p:nvPicPr>
          <p:cNvPr id="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5800" y="1015455"/>
            <a:ext cx="7562850" cy="5842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66800" y="1066800"/>
            <a:ext cx="7162800" cy="461665"/>
          </a:xfrm>
          <a:prstGeom prst="rect">
            <a:avLst/>
          </a:prstGeom>
          <a:noFill/>
        </p:spPr>
        <p:txBody>
          <a:bodyPr wrap="square" rtlCol="0">
            <a:spAutoFit/>
          </a:bodyPr>
          <a:lstStyle/>
          <a:p>
            <a:r>
              <a:rPr lang="en-US" sz="2400" dirty="0" smtClean="0">
                <a:latin typeface="+mn-lt"/>
              </a:rPr>
              <a:t>Which </a:t>
            </a:r>
            <a:r>
              <a:rPr lang="en-US" sz="2400" dirty="0" smtClean="0">
                <a:latin typeface="+mn-lt"/>
              </a:rPr>
              <a:t>design will you choose to implement? Why?</a:t>
            </a:r>
            <a:endParaRPr lang="en-US" sz="2400" dirty="0">
              <a:latin typeface="+mn-lt"/>
            </a:endParaRPr>
          </a:p>
        </p:txBody>
      </p:sp>
      <p:sp>
        <p:nvSpPr>
          <p:cNvPr id="6" name="Rectangle 5"/>
          <p:cNvSpPr/>
          <p:nvPr/>
        </p:nvSpPr>
        <p:spPr>
          <a:xfrm>
            <a:off x="3886200" y="1676400"/>
            <a:ext cx="2100192" cy="369332"/>
          </a:xfrm>
          <a:prstGeom prst="rect">
            <a:avLst/>
          </a:prstGeom>
        </p:spPr>
        <p:txBody>
          <a:bodyPr wrap="none">
            <a:spAutoFit/>
          </a:bodyPr>
          <a:lstStyle/>
          <a:p>
            <a:r>
              <a:rPr lang="en-US" b="1" dirty="0" smtClean="0">
                <a:solidFill>
                  <a:srgbClr val="0000FF"/>
                </a:solidFill>
              </a:rPr>
              <a:t>Wasted Memory? </a:t>
            </a:r>
            <a:endParaRPr lang="en-US" dirty="0">
              <a:solidFill>
                <a:srgbClr val="0000FF"/>
              </a:solidFill>
            </a:endParaRPr>
          </a:p>
        </p:txBody>
      </p:sp>
      <p:sp>
        <p:nvSpPr>
          <p:cNvPr id="7" name="Rectangle 6"/>
          <p:cNvSpPr/>
          <p:nvPr/>
        </p:nvSpPr>
        <p:spPr>
          <a:xfrm>
            <a:off x="3893165" y="2057400"/>
            <a:ext cx="2583835" cy="369332"/>
          </a:xfrm>
          <a:prstGeom prst="rect">
            <a:avLst/>
          </a:prstGeom>
        </p:spPr>
        <p:txBody>
          <a:bodyPr wrap="none">
            <a:spAutoFit/>
          </a:bodyPr>
          <a:lstStyle/>
          <a:p>
            <a:r>
              <a:rPr lang="en-US" b="1" dirty="0" smtClean="0">
                <a:solidFill>
                  <a:srgbClr val="0000FF"/>
                </a:solidFill>
              </a:rPr>
              <a:t>Overall Performance? </a:t>
            </a:r>
            <a:endParaRPr lang="en-US" dirty="0">
              <a:solidFill>
                <a:srgbClr val="0000FF"/>
              </a:solidFill>
            </a:endParaRPr>
          </a:p>
        </p:txBody>
      </p:sp>
    </p:spTree>
    <p:extLst>
      <p:ext uri="{BB962C8B-B14F-4D97-AF65-F5344CB8AC3E}">
        <p14:creationId xmlns:p14="http://schemas.microsoft.com/office/powerpoint/2010/main" val="6765252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7652"/>
            <a:ext cx="7824788" cy="1143948"/>
          </a:xfrm>
        </p:spPr>
        <p:txBody>
          <a:bodyPr/>
          <a:lstStyle/>
          <a:p>
            <a:r>
              <a:rPr lang="en-US" dirty="0"/>
              <a:t>Segmentation</a:t>
            </a:r>
          </a:p>
        </p:txBody>
      </p:sp>
      <p:sp>
        <p:nvSpPr>
          <p:cNvPr id="3" name="Content Placeholder 2"/>
          <p:cNvSpPr>
            <a:spLocks noGrp="1"/>
          </p:cNvSpPr>
          <p:nvPr>
            <p:ph idx="4294967295"/>
          </p:nvPr>
        </p:nvSpPr>
        <p:spPr>
          <a:xfrm>
            <a:off x="609600" y="1371600"/>
            <a:ext cx="8001000" cy="4419600"/>
          </a:xfrm>
        </p:spPr>
        <p:txBody>
          <a:bodyPr>
            <a:normAutofit lnSpcReduction="10000"/>
          </a:bodyPr>
          <a:lstStyle/>
          <a:p>
            <a:r>
              <a:rPr lang="en-US" sz="2800" dirty="0" smtClean="0"/>
              <a:t>A program can be subdivided into segments</a:t>
            </a:r>
          </a:p>
          <a:p>
            <a:pPr lvl="1">
              <a:buSzPct val="125000"/>
              <a:buFont typeface="Courier New" panose="02070309020205020404" pitchFamily="49" charset="0"/>
              <a:buChar char="o"/>
            </a:pPr>
            <a:r>
              <a:rPr lang="en-US" sz="2400" dirty="0" smtClean="0"/>
              <a:t>may vary in length</a:t>
            </a:r>
          </a:p>
          <a:p>
            <a:pPr lvl="1">
              <a:buSzPct val="125000"/>
              <a:buFont typeface="Courier New" panose="02070309020205020404" pitchFamily="49" charset="0"/>
              <a:buChar char="o"/>
            </a:pPr>
            <a:r>
              <a:rPr lang="en-US" sz="2400" dirty="0" smtClean="0"/>
              <a:t>there is a maximum length</a:t>
            </a:r>
          </a:p>
          <a:p>
            <a:pPr lvl="1">
              <a:buSzPct val="125000"/>
              <a:buFont typeface="Courier New" panose="02070309020205020404" pitchFamily="49" charset="0"/>
              <a:buChar char="o"/>
            </a:pPr>
            <a:endParaRPr lang="en-US" sz="2400" dirty="0" smtClean="0"/>
          </a:p>
          <a:p>
            <a:r>
              <a:rPr lang="en-US" sz="2800" dirty="0" smtClean="0"/>
              <a:t>Addressing consists of two parts:</a:t>
            </a:r>
          </a:p>
          <a:p>
            <a:pPr lvl="1">
              <a:buSzPct val="125000"/>
              <a:buFont typeface="Courier New" panose="02070309020205020404" pitchFamily="49" charset="0"/>
              <a:buChar char="o"/>
            </a:pPr>
            <a:r>
              <a:rPr lang="en-US" sz="2400" dirty="0" smtClean="0">
                <a:solidFill>
                  <a:srgbClr val="FF0000"/>
                </a:solidFill>
              </a:rPr>
              <a:t>segment number</a:t>
            </a:r>
            <a:r>
              <a:rPr lang="en-US" sz="2400" dirty="0" smtClean="0"/>
              <a:t> </a:t>
            </a:r>
          </a:p>
          <a:p>
            <a:pPr lvl="1">
              <a:buSzPct val="125000"/>
              <a:buFont typeface="Courier New" panose="02070309020205020404" pitchFamily="49" charset="0"/>
              <a:buChar char="o"/>
            </a:pPr>
            <a:r>
              <a:rPr lang="en-US" sz="2400" dirty="0" smtClean="0"/>
              <a:t>an </a:t>
            </a:r>
            <a:r>
              <a:rPr lang="en-US" sz="2400" dirty="0" smtClean="0">
                <a:solidFill>
                  <a:srgbClr val="FF0000"/>
                </a:solidFill>
              </a:rPr>
              <a:t>offset</a:t>
            </a:r>
          </a:p>
          <a:p>
            <a:pPr lvl="1">
              <a:buSzPct val="125000"/>
              <a:buFont typeface="Courier New" panose="02070309020205020404" pitchFamily="49" charset="0"/>
              <a:buChar char="o"/>
            </a:pPr>
            <a:endParaRPr lang="en-US" sz="2400" dirty="0" smtClean="0">
              <a:solidFill>
                <a:srgbClr val="FF0000"/>
              </a:solidFill>
            </a:endParaRPr>
          </a:p>
          <a:p>
            <a:r>
              <a:rPr lang="en-US" sz="2800" dirty="0" smtClean="0"/>
              <a:t>Similar to dynamic partitioning</a:t>
            </a:r>
          </a:p>
          <a:p>
            <a:endParaRPr lang="en-US" sz="2800" dirty="0" smtClean="0"/>
          </a:p>
          <a:p>
            <a:r>
              <a:rPr lang="en-US" sz="2800" dirty="0" smtClean="0"/>
              <a:t>Eliminates internal fragmentation</a:t>
            </a:r>
          </a:p>
          <a:p>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20</a:t>
            </a:fld>
            <a:endParaRPr lang="en-US" dirty="0"/>
          </a:p>
        </p:txBody>
      </p:sp>
    </p:spTree>
    <p:extLst>
      <p:ext uri="{BB962C8B-B14F-4D97-AF65-F5344CB8AC3E}">
        <p14:creationId xmlns:p14="http://schemas.microsoft.com/office/powerpoint/2010/main" val="21976050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76200"/>
            <a:ext cx="7824788" cy="990600"/>
          </a:xfrm>
        </p:spPr>
        <p:txBody>
          <a:bodyPr/>
          <a:lstStyle/>
          <a:p>
            <a:pPr algn="ctr"/>
            <a:r>
              <a:rPr lang="en-US" dirty="0"/>
              <a:t>Segmentation</a:t>
            </a:r>
          </a:p>
        </p:txBody>
      </p:sp>
      <p:sp>
        <p:nvSpPr>
          <p:cNvPr id="6" name="Content Placeholder 5"/>
          <p:cNvSpPr>
            <a:spLocks noGrp="1"/>
          </p:cNvSpPr>
          <p:nvPr>
            <p:ph sz="half" idx="1"/>
          </p:nvPr>
        </p:nvSpPr>
        <p:spPr>
          <a:xfrm>
            <a:off x="533400" y="914400"/>
            <a:ext cx="7880350" cy="5562600"/>
          </a:xfrm>
        </p:spPr>
        <p:txBody>
          <a:bodyPr>
            <a:noAutofit/>
          </a:bodyPr>
          <a:lstStyle/>
          <a:p>
            <a:r>
              <a:rPr lang="en-US" sz="2800" dirty="0" smtClean="0"/>
              <a:t>Usually visible</a:t>
            </a:r>
          </a:p>
          <a:p>
            <a:pPr marL="0" indent="0">
              <a:buNone/>
            </a:pPr>
            <a:endParaRPr lang="en-US" sz="2800" dirty="0" smtClean="0"/>
          </a:p>
          <a:p>
            <a:r>
              <a:rPr lang="en-US" sz="2800" dirty="0" smtClean="0"/>
              <a:t>Provided as a convenience for organizing </a:t>
            </a:r>
            <a:r>
              <a:rPr lang="en-US" sz="2800" dirty="0" smtClean="0">
                <a:solidFill>
                  <a:srgbClr val="FF0000"/>
                </a:solidFill>
              </a:rPr>
              <a:t>programs</a:t>
            </a:r>
            <a:r>
              <a:rPr lang="en-US" sz="2800" dirty="0" smtClean="0"/>
              <a:t> and </a:t>
            </a:r>
            <a:r>
              <a:rPr lang="en-US" sz="2800" dirty="0" smtClean="0">
                <a:solidFill>
                  <a:srgbClr val="FF0000"/>
                </a:solidFill>
              </a:rPr>
              <a:t>data</a:t>
            </a:r>
          </a:p>
          <a:p>
            <a:endParaRPr lang="en-US" sz="2800" dirty="0" smtClean="0">
              <a:solidFill>
                <a:srgbClr val="FF0000"/>
              </a:solidFill>
            </a:endParaRPr>
          </a:p>
          <a:p>
            <a:r>
              <a:rPr lang="en-US" sz="2800" dirty="0" smtClean="0"/>
              <a:t>Typically the programmer will assign programs and data to different segments</a:t>
            </a:r>
          </a:p>
          <a:p>
            <a:endParaRPr lang="en-US" sz="2800" dirty="0" smtClean="0"/>
          </a:p>
          <a:p>
            <a:r>
              <a:rPr lang="en-US" sz="2800" dirty="0" smtClean="0"/>
              <a:t>For purposes of modular programming the program or data may be further broken down into multiple segments</a:t>
            </a:r>
          </a:p>
          <a:p>
            <a:pPr lvl="1"/>
            <a:r>
              <a:rPr lang="en-US" sz="2400" dirty="0" smtClean="0">
                <a:solidFill>
                  <a:srgbClr val="FF0000"/>
                </a:solidFill>
              </a:rPr>
              <a:t>Question:</a:t>
            </a:r>
            <a:r>
              <a:rPr lang="en-US" sz="2400" dirty="0" smtClean="0"/>
              <a:t> Why the programmer must be aware of the </a:t>
            </a:r>
            <a:r>
              <a:rPr lang="en-US" sz="2400" dirty="0" smtClean="0">
                <a:solidFill>
                  <a:srgbClr val="FF0000"/>
                </a:solidFill>
              </a:rPr>
              <a:t>maximum segment size</a:t>
            </a:r>
            <a:r>
              <a:rPr lang="en-US" sz="2400" dirty="0" smtClean="0"/>
              <a:t> limitation?</a:t>
            </a:r>
          </a:p>
        </p:txBody>
      </p:sp>
      <p:sp>
        <p:nvSpPr>
          <p:cNvPr id="2" name="Slide Number Placeholder 1"/>
          <p:cNvSpPr>
            <a:spLocks noGrp="1"/>
          </p:cNvSpPr>
          <p:nvPr>
            <p:ph type="sldNum" sz="quarter" idx="12"/>
          </p:nvPr>
        </p:nvSpPr>
        <p:spPr/>
        <p:txBody>
          <a:bodyPr/>
          <a:lstStyle/>
          <a:p>
            <a:pPr algn="l">
              <a:defRPr/>
            </a:pPr>
            <a:fld id="{E4367C90-D8D8-4A11-9BC3-E7451ACC5EB2}" type="slidenum">
              <a:rPr lang="en-US" smtClean="0"/>
              <a:pPr algn="l">
                <a:defRPr/>
              </a:pPr>
              <a:t>21</a:t>
            </a:fld>
            <a:endParaRPr lang="en-US" dirty="0"/>
          </a:p>
        </p:txBody>
      </p:sp>
    </p:spTree>
    <p:extLst>
      <p:ext uri="{BB962C8B-B14F-4D97-AF65-F5344CB8AC3E}">
        <p14:creationId xmlns:p14="http://schemas.microsoft.com/office/powerpoint/2010/main" val="24326579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81000"/>
            <a:ext cx="7824788" cy="686747"/>
          </a:xfrm>
        </p:spPr>
        <p:txBody>
          <a:bodyPr/>
          <a:lstStyle/>
          <a:p>
            <a:pPr algn="ctr"/>
            <a:r>
              <a:rPr lang="en-US" dirty="0"/>
              <a:t>Address Translation</a:t>
            </a:r>
          </a:p>
        </p:txBody>
      </p:sp>
      <p:sp>
        <p:nvSpPr>
          <p:cNvPr id="5" name="Content Placeholder 4"/>
          <p:cNvSpPr>
            <a:spLocks noGrp="1"/>
          </p:cNvSpPr>
          <p:nvPr>
            <p:ph sz="half" idx="1"/>
          </p:nvPr>
        </p:nvSpPr>
        <p:spPr>
          <a:xfrm>
            <a:off x="685800" y="1143000"/>
            <a:ext cx="7543800" cy="1905000"/>
          </a:xfrm>
        </p:spPr>
        <p:txBody>
          <a:bodyPr>
            <a:noAutofit/>
          </a:bodyPr>
          <a:lstStyle/>
          <a:p>
            <a:r>
              <a:rPr lang="en-US" sz="2400" dirty="0" smtClean="0"/>
              <a:t>Another consequence of unequal size segments is that there is no simple relationship between logical addresses and physical addresses</a:t>
            </a:r>
          </a:p>
          <a:p>
            <a:endParaRPr lang="en-US" sz="2400" dirty="0" smtClean="0"/>
          </a:p>
          <a:p>
            <a:r>
              <a:rPr lang="en-US" sz="2400" dirty="0" smtClean="0"/>
              <a:t>The following steps are needed for address translation:</a:t>
            </a:r>
          </a:p>
        </p:txBody>
      </p:sp>
      <p:graphicFrame>
        <p:nvGraphicFramePr>
          <p:cNvPr id="2" name="Diagram 1"/>
          <p:cNvGraphicFramePr/>
          <p:nvPr>
            <p:extLst>
              <p:ext uri="{D42A27DB-BD31-4B8C-83A1-F6EECF244321}">
                <p14:modId xmlns:p14="http://schemas.microsoft.com/office/powerpoint/2010/main" val="3715775820"/>
              </p:ext>
            </p:extLst>
          </p:nvPr>
        </p:nvGraphicFramePr>
        <p:xfrm>
          <a:off x="533400" y="2961419"/>
          <a:ext cx="8153400" cy="35594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pPr algn="l">
              <a:defRPr/>
            </a:pPr>
            <a:fld id="{E4367C90-D8D8-4A11-9BC3-E7451ACC5EB2}" type="slidenum">
              <a:rPr lang="en-US" smtClean="0"/>
              <a:pPr algn="l">
                <a:defRPr/>
              </a:pPr>
              <a:t>22</a:t>
            </a:fld>
            <a:endParaRPr lang="en-US" dirty="0"/>
          </a:p>
        </p:txBody>
      </p:sp>
    </p:spTree>
    <p:extLst>
      <p:ext uri="{BB962C8B-B14F-4D97-AF65-F5344CB8AC3E}">
        <p14:creationId xmlns:p14="http://schemas.microsoft.com/office/powerpoint/2010/main" val="155301555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Logical-to-Physical Address Translation</a:t>
            </a:r>
          </a:p>
        </p:txBody>
      </p:sp>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23</a:t>
            </a:fld>
            <a:endParaRPr 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8029575" cy="486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293508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76212"/>
            <a:ext cx="8229600" cy="1271588"/>
          </a:xfrm>
        </p:spPr>
        <p:txBody>
          <a:bodyPr/>
          <a:lstStyle/>
          <a:p>
            <a:pPr eaLnBrk="1" hangingPunct="1"/>
            <a:r>
              <a:rPr lang="en-US" dirty="0">
                <a:latin typeface="+mj-lt"/>
              </a:rPr>
              <a:t>Summary</a:t>
            </a:r>
          </a:p>
        </p:txBody>
      </p:sp>
      <p:sp>
        <p:nvSpPr>
          <p:cNvPr id="6147" name="Rectangle 3"/>
          <p:cNvSpPr>
            <a:spLocks noGrp="1" noChangeArrowheads="1"/>
          </p:cNvSpPr>
          <p:nvPr>
            <p:ph type="body" idx="1"/>
          </p:nvPr>
        </p:nvSpPr>
        <p:spPr>
          <a:xfrm>
            <a:off x="609600" y="1600200"/>
            <a:ext cx="7683500" cy="4041774"/>
          </a:xfrm>
        </p:spPr>
        <p:txBody>
          <a:bodyPr/>
          <a:lstStyle/>
          <a:p>
            <a:r>
              <a:rPr lang="en-US" dirty="0" smtClean="0"/>
              <a:t>Dynamic Partitioning</a:t>
            </a:r>
            <a:endParaRPr lang="en-US" dirty="0"/>
          </a:p>
          <a:p>
            <a:endParaRPr lang="en-US" dirty="0" smtClean="0"/>
          </a:p>
          <a:p>
            <a:r>
              <a:rPr lang="en-US" dirty="0" smtClean="0">
                <a:ea typeface="MS PGothic" charset="0"/>
              </a:rPr>
              <a:t>Buddy System</a:t>
            </a:r>
            <a:endParaRPr lang="en-US" dirty="0">
              <a:ea typeface="MS PGothic" charset="0"/>
            </a:endParaRPr>
          </a:p>
          <a:p>
            <a:pPr marL="0" indent="0">
              <a:buNone/>
            </a:pPr>
            <a:endParaRPr lang="en-US" dirty="0" smtClean="0">
              <a:ea typeface="MS PGothic" charset="0"/>
            </a:endParaRPr>
          </a:p>
          <a:p>
            <a:r>
              <a:rPr lang="en-US" dirty="0"/>
              <a:t>Logical-to-Physical Address Translation</a:t>
            </a:r>
            <a:endParaRPr lang="en-US" dirty="0" smtClean="0">
              <a:ea typeface="MS PGothic" charset="0"/>
            </a:endParaRPr>
          </a:p>
          <a:p>
            <a:pPr lvl="1"/>
            <a:endParaRPr lang="en-US" dirty="0">
              <a:ea typeface="MS PGothic" charset="0"/>
            </a:endParaRPr>
          </a:p>
          <a:p>
            <a:r>
              <a:rPr lang="en-US" dirty="0">
                <a:ea typeface="MS PGothic" charset="0"/>
              </a:rPr>
              <a:t>Segmentation </a:t>
            </a:r>
            <a:endParaRPr lang="en-US" dirty="0" smtClean="0">
              <a:ea typeface="MS PGothic" charset="0"/>
            </a:endParaRPr>
          </a:p>
        </p:txBody>
      </p:sp>
      <p:sp>
        <p:nvSpPr>
          <p:cNvPr id="2" name="Slide Number Placeholder 1"/>
          <p:cNvSpPr>
            <a:spLocks noGrp="1"/>
          </p:cNvSpPr>
          <p:nvPr>
            <p:ph type="sldNum" sz="quarter" idx="10"/>
          </p:nvPr>
        </p:nvSpPr>
        <p:spPr/>
        <p:txBody>
          <a:bodyPr/>
          <a:lstStyle/>
          <a:p>
            <a:pPr>
              <a:defRPr/>
            </a:pPr>
            <a:fld id="{4650CFA0-3E24-3141-A4B7-FE671916A352}" type="slidenum">
              <a:rPr lang="en-US" smtClean="0"/>
              <a:pPr>
                <a:defRPr/>
              </a:pPr>
              <a:t>24</a:t>
            </a:fld>
            <a:endParaRPr lang="en-US"/>
          </a:p>
        </p:txBody>
      </p:sp>
    </p:spTree>
    <p:extLst>
      <p:ext uri="{BB962C8B-B14F-4D97-AF65-F5344CB8AC3E}">
        <p14:creationId xmlns:p14="http://schemas.microsoft.com/office/powerpoint/2010/main" val="3364315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684853"/>
            <a:ext cx="7824788" cy="1143947"/>
          </a:xfrm>
        </p:spPr>
        <p:txBody>
          <a:bodyPr/>
          <a:lstStyle/>
          <a:p>
            <a:pPr algn="ctr"/>
            <a:r>
              <a:rPr lang="en-NZ" dirty="0"/>
              <a:t>Disadvantages of Fix Partitioning</a:t>
            </a:r>
          </a:p>
        </p:txBody>
      </p:sp>
      <p:sp>
        <p:nvSpPr>
          <p:cNvPr id="3" name="Content Placeholder 2"/>
          <p:cNvSpPr>
            <a:spLocks noGrp="1"/>
          </p:cNvSpPr>
          <p:nvPr>
            <p:ph idx="4294967295"/>
          </p:nvPr>
        </p:nvSpPr>
        <p:spPr>
          <a:xfrm>
            <a:off x="609600" y="1905000"/>
            <a:ext cx="7848600" cy="4038600"/>
          </a:xfrm>
        </p:spPr>
        <p:txBody>
          <a:bodyPr>
            <a:normAutofit/>
          </a:bodyPr>
          <a:lstStyle/>
          <a:p>
            <a:r>
              <a:rPr lang="en-NZ" sz="2800" dirty="0" smtClean="0"/>
              <a:t>The number of partitions specified at system generation time limits the number of active processes in the system</a:t>
            </a:r>
          </a:p>
          <a:p>
            <a:endParaRPr lang="en-NZ" sz="2800" dirty="0" smtClean="0"/>
          </a:p>
          <a:p>
            <a:r>
              <a:rPr lang="en-NZ" sz="2800" dirty="0" smtClean="0">
                <a:solidFill>
                  <a:srgbClr val="FF0000"/>
                </a:solidFill>
              </a:rPr>
              <a:t>Small jobs</a:t>
            </a:r>
            <a:r>
              <a:rPr lang="en-NZ" sz="2800" dirty="0" smtClean="0"/>
              <a:t> will not efficiently utilize partition space</a:t>
            </a:r>
          </a:p>
        </p:txBody>
      </p:sp>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3</a:t>
            </a:fld>
            <a:endParaRPr lang="en-US" dirty="0"/>
          </a:p>
        </p:txBody>
      </p:sp>
    </p:spTree>
    <p:extLst>
      <p:ext uri="{BB962C8B-B14F-4D97-AF65-F5344CB8AC3E}">
        <p14:creationId xmlns:p14="http://schemas.microsoft.com/office/powerpoint/2010/main" val="39554904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7"/>
          </a:xfrm>
        </p:spPr>
        <p:txBody>
          <a:bodyPr/>
          <a:lstStyle/>
          <a:p>
            <a:pPr algn="ctr"/>
            <a:r>
              <a:rPr lang="en-US" dirty="0"/>
              <a:t>Dynamic Partitioning</a:t>
            </a:r>
          </a:p>
        </p:txBody>
      </p:sp>
      <p:sp>
        <p:nvSpPr>
          <p:cNvPr id="3" name="Content Placeholder 2"/>
          <p:cNvSpPr>
            <a:spLocks noGrp="1"/>
          </p:cNvSpPr>
          <p:nvPr>
            <p:ph idx="4294967295"/>
          </p:nvPr>
        </p:nvSpPr>
        <p:spPr>
          <a:xfrm>
            <a:off x="457200" y="1752600"/>
            <a:ext cx="4800600" cy="4495800"/>
          </a:xfrm>
        </p:spPr>
        <p:txBody>
          <a:bodyPr>
            <a:noAutofit/>
          </a:bodyPr>
          <a:lstStyle/>
          <a:p>
            <a:r>
              <a:rPr lang="en-US" sz="2800" dirty="0" smtClean="0"/>
              <a:t>Partitions are of </a:t>
            </a:r>
            <a:r>
              <a:rPr lang="en-US" sz="2800" dirty="0" smtClean="0">
                <a:solidFill>
                  <a:srgbClr val="FF0000"/>
                </a:solidFill>
              </a:rPr>
              <a:t>variable length and number</a:t>
            </a:r>
          </a:p>
          <a:p>
            <a:endParaRPr lang="en-US" sz="2800" dirty="0" smtClean="0">
              <a:solidFill>
                <a:srgbClr val="FF0000"/>
              </a:solidFill>
            </a:endParaRPr>
          </a:p>
          <a:p>
            <a:r>
              <a:rPr lang="en-US" sz="2800" dirty="0" smtClean="0"/>
              <a:t>Process is allocated exactly as much memory as it requires</a:t>
            </a:r>
          </a:p>
          <a:p>
            <a:endParaRPr lang="en-US" sz="2800" dirty="0" smtClean="0"/>
          </a:p>
          <a:p>
            <a:r>
              <a:rPr lang="en-US" sz="2800" dirty="0" smtClean="0"/>
              <a:t>This technique was used by </a:t>
            </a:r>
            <a:r>
              <a:rPr lang="en-US" sz="2800" dirty="0" smtClean="0">
                <a:solidFill>
                  <a:srgbClr val="0000FF"/>
                </a:solidFill>
              </a:rPr>
              <a:t>IBM</a:t>
            </a:r>
            <a:r>
              <a:rPr lang="en-US" sz="2800" dirty="0" smtClean="0"/>
              <a:t>’s mainframe operating system, </a:t>
            </a:r>
            <a:r>
              <a:rPr lang="en-US" sz="2800" dirty="0" smtClean="0">
                <a:solidFill>
                  <a:srgbClr val="0000FF"/>
                </a:solidFill>
              </a:rPr>
              <a:t>OS/MVT</a:t>
            </a:r>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4</a:t>
            </a:fld>
            <a:endParaRPr lang="en-US" dirty="0"/>
          </a:p>
        </p:txBody>
      </p:sp>
      <p:pic>
        <p:nvPicPr>
          <p:cNvPr id="6" name="Picture 5"/>
          <p:cNvPicPr>
            <a:picLocks noChangeAspect="1"/>
          </p:cNvPicPr>
          <p:nvPr/>
        </p:nvPicPr>
        <p:blipFill>
          <a:blip r:embed="rId3"/>
          <a:stretch>
            <a:fillRect/>
          </a:stretch>
        </p:blipFill>
        <p:spPr>
          <a:xfrm>
            <a:off x="5409362" y="1676400"/>
            <a:ext cx="3429838" cy="4572000"/>
          </a:xfrm>
          <a:prstGeom prst="rect">
            <a:avLst/>
          </a:prstGeom>
        </p:spPr>
      </p:pic>
    </p:spTree>
    <p:extLst>
      <p:ext uri="{BB962C8B-B14F-4D97-AF65-F5344CB8AC3E}">
        <p14:creationId xmlns:p14="http://schemas.microsoft.com/office/powerpoint/2010/main" val="60708601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5</a:t>
            </a:fld>
            <a:endParaRPr lang="en-US" dirty="0"/>
          </a:p>
        </p:txBody>
      </p:sp>
      <p:pic>
        <p:nvPicPr>
          <p:cNvPr id="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0"/>
            <a:ext cx="107442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04800" y="5791200"/>
            <a:ext cx="6934200" cy="461665"/>
          </a:xfrm>
          <a:prstGeom prst="rect">
            <a:avLst/>
          </a:prstGeom>
          <a:noFill/>
        </p:spPr>
        <p:txBody>
          <a:bodyPr wrap="square" rtlCol="0">
            <a:spAutoFit/>
          </a:bodyPr>
          <a:lstStyle/>
          <a:p>
            <a:r>
              <a:rPr lang="en-US" sz="2400" dirty="0" smtClean="0">
                <a:solidFill>
                  <a:srgbClr val="FF0000"/>
                </a:solidFill>
                <a:latin typeface="+mn-lt"/>
              </a:rPr>
              <a:t>Ex2: </a:t>
            </a:r>
            <a:r>
              <a:rPr lang="en-US" sz="2400" dirty="0" smtClean="0">
                <a:latin typeface="+mn-lt"/>
              </a:rPr>
              <a:t>What is a problem with dynamic partitioning?</a:t>
            </a:r>
            <a:endParaRPr lang="en-US" sz="2400" dirty="0">
              <a:latin typeface="+mn-lt"/>
            </a:endParaRPr>
          </a:p>
        </p:txBody>
      </p:sp>
      <p:sp>
        <p:nvSpPr>
          <p:cNvPr id="6" name="TextBox 5"/>
          <p:cNvSpPr txBox="1"/>
          <p:nvPr/>
        </p:nvSpPr>
        <p:spPr>
          <a:xfrm>
            <a:off x="7239000" y="5791200"/>
            <a:ext cx="1676400" cy="461665"/>
          </a:xfrm>
          <a:prstGeom prst="rect">
            <a:avLst/>
          </a:prstGeom>
          <a:noFill/>
        </p:spPr>
        <p:txBody>
          <a:bodyPr wrap="square" rtlCol="0">
            <a:spAutoFit/>
          </a:bodyPr>
          <a:lstStyle/>
          <a:p>
            <a:r>
              <a:rPr lang="en-US" sz="2400" dirty="0" smtClean="0">
                <a:solidFill>
                  <a:srgbClr val="FF0000"/>
                </a:solidFill>
                <a:latin typeface="Calibri"/>
                <a:cs typeface="Calibri"/>
              </a:rPr>
              <a:t>Small holes.</a:t>
            </a:r>
          </a:p>
        </p:txBody>
      </p:sp>
    </p:spTree>
    <p:extLst>
      <p:ext uri="{BB962C8B-B14F-4D97-AF65-F5344CB8AC3E}">
        <p14:creationId xmlns:p14="http://schemas.microsoft.com/office/powerpoint/2010/main" val="329803867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dirty="0" smtClean="0">
                <a:solidFill>
                  <a:srgbClr val="FF0000"/>
                </a:solidFill>
              </a:rPr>
              <a:t>Q1:</a:t>
            </a:r>
            <a:r>
              <a:rPr lang="en-NZ" dirty="0" smtClean="0"/>
              <a:t> </a:t>
            </a:r>
            <a:r>
              <a:rPr lang="en-NZ" dirty="0" smtClean="0"/>
              <a:t>What is a solution to the  fragmentation problem?</a:t>
            </a:r>
            <a:endParaRPr lang="en-NZ" dirty="0"/>
          </a:p>
        </p:txBody>
      </p:sp>
      <p:graphicFrame>
        <p:nvGraphicFramePr>
          <p:cNvPr id="4" name="Diagram 3"/>
          <p:cNvGraphicFramePr/>
          <p:nvPr>
            <p:extLst>
              <p:ext uri="{D42A27DB-BD31-4B8C-83A1-F6EECF244321}">
                <p14:modId xmlns:p14="http://schemas.microsoft.com/office/powerpoint/2010/main" val="251113328"/>
              </p:ext>
            </p:extLst>
          </p:nvPr>
        </p:nvGraphicFramePr>
        <p:xfrm>
          <a:off x="505792" y="1940684"/>
          <a:ext cx="8077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a:xfrm>
            <a:off x="381000" y="5562600"/>
            <a:ext cx="990600" cy="365125"/>
          </a:xfrm>
        </p:spPr>
        <p:txBody>
          <a:bodyPr/>
          <a:lstStyle/>
          <a:p>
            <a:pPr>
              <a:defRPr/>
            </a:pPr>
            <a:fld id="{97012834-41A2-49E3-8762-B14EE3F5CFB1}" type="slidenum">
              <a:rPr lang="en-US" smtClean="0"/>
              <a:pPr>
                <a:defRPr/>
              </a:pPr>
              <a:t>6</a:t>
            </a:fld>
            <a:endParaRPr lang="en-US" dirty="0"/>
          </a:p>
        </p:txBody>
      </p:sp>
      <p:sp>
        <p:nvSpPr>
          <p:cNvPr id="6" name="Rectangle 5"/>
          <p:cNvSpPr/>
          <p:nvPr/>
        </p:nvSpPr>
        <p:spPr>
          <a:xfrm>
            <a:off x="381000" y="3657600"/>
            <a:ext cx="8610600" cy="3048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042697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6"/>
                                        </p:tgtEl>
                                        <p:attrNameLst>
                                          <p:attrName>ppt_w</p:attrName>
                                        </p:attrNameLst>
                                      </p:cBhvr>
                                      <p:tavLst>
                                        <p:tav tm="0">
                                          <p:val>
                                            <p:strVal val="ppt_w"/>
                                          </p:val>
                                        </p:tav>
                                        <p:tav tm="100000">
                                          <p:val>
                                            <p:fltVal val="0"/>
                                          </p:val>
                                        </p:tav>
                                      </p:tavLst>
                                    </p:anim>
                                    <p:anim calcmode="lin" valueType="num">
                                      <p:cBhvr>
                                        <p:cTn id="7" dur="500"/>
                                        <p:tgtEl>
                                          <p:spTgt spid="6"/>
                                        </p:tgtEl>
                                        <p:attrNameLst>
                                          <p:attrName>ppt_h</p:attrName>
                                        </p:attrNameLst>
                                      </p:cBhvr>
                                      <p:tavLst>
                                        <p:tav tm="0">
                                          <p:val>
                                            <p:strVal val="ppt_h"/>
                                          </p:val>
                                        </p:tav>
                                        <p:tav tm="100000">
                                          <p:val>
                                            <p:fltVal val="0"/>
                                          </p:val>
                                        </p:tav>
                                      </p:tavLst>
                                    </p:anim>
                                    <p:animEffect transition="out" filter="fade">
                                      <p:cBhvr>
                                        <p:cTn id="8" dur="500"/>
                                        <p:tgtEl>
                                          <p:spTgt spid="6"/>
                                        </p:tgtEl>
                                      </p:cBhvr>
                                    </p:animEffect>
                                    <p:set>
                                      <p:cBhvr>
                                        <p:cTn id="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24788" cy="1143947"/>
          </a:xfrm>
        </p:spPr>
        <p:txBody>
          <a:bodyPr/>
          <a:lstStyle/>
          <a:p>
            <a:pPr algn="ctr"/>
            <a:r>
              <a:rPr lang="en-US" dirty="0"/>
              <a:t>Placement Algorithms</a:t>
            </a:r>
          </a:p>
        </p:txBody>
      </p:sp>
      <p:graphicFrame>
        <p:nvGraphicFramePr>
          <p:cNvPr id="4" name="Diagram 3"/>
          <p:cNvGraphicFramePr/>
          <p:nvPr>
            <p:extLst>
              <p:ext uri="{D42A27DB-BD31-4B8C-83A1-F6EECF244321}">
                <p14:modId xmlns:p14="http://schemas.microsoft.com/office/powerpoint/2010/main" val="3439395963"/>
              </p:ext>
            </p:extLst>
          </p:nvPr>
        </p:nvGraphicFramePr>
        <p:xfrm>
          <a:off x="533400" y="1524000"/>
          <a:ext cx="8153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7</a:t>
            </a:fld>
            <a:endParaRPr lang="en-US" dirty="0"/>
          </a:p>
        </p:txBody>
      </p:sp>
    </p:spTree>
    <p:extLst>
      <p:ext uri="{BB962C8B-B14F-4D97-AF65-F5344CB8AC3E}">
        <p14:creationId xmlns:p14="http://schemas.microsoft.com/office/powerpoint/2010/main" val="207331231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8</a:t>
            </a:fld>
            <a:endParaRPr lang="en-US" dirty="0"/>
          </a:p>
        </p:txBody>
      </p:sp>
      <p:sp useBgFill="1">
        <p:nvSpPr>
          <p:cNvPr id="4" name="TextBox 3"/>
          <p:cNvSpPr txBox="1"/>
          <p:nvPr/>
        </p:nvSpPr>
        <p:spPr>
          <a:xfrm>
            <a:off x="4495800" y="592666"/>
            <a:ext cx="3657600" cy="4953000"/>
          </a:xfrm>
          <a:prstGeom prst="rect">
            <a:avLst/>
          </a:prstGeom>
        </p:spPr>
        <p:txBody>
          <a:bodyPr wrap="square" rtlCol="0">
            <a:spAutoFit/>
          </a:bodyPr>
          <a:lstStyle/>
          <a:p>
            <a:endParaRPr lang="en-US" dirty="0"/>
          </a:p>
        </p:txBody>
      </p:sp>
      <p:sp>
        <p:nvSpPr>
          <p:cNvPr id="3" name="TextBox 2"/>
          <p:cNvSpPr txBox="1"/>
          <p:nvPr/>
        </p:nvSpPr>
        <p:spPr>
          <a:xfrm>
            <a:off x="381000" y="3048000"/>
            <a:ext cx="2590800" cy="1938992"/>
          </a:xfrm>
          <a:prstGeom prst="rect">
            <a:avLst/>
          </a:prstGeom>
          <a:noFill/>
        </p:spPr>
        <p:txBody>
          <a:bodyPr wrap="square" rtlCol="0">
            <a:spAutoFit/>
          </a:bodyPr>
          <a:lstStyle/>
          <a:p>
            <a:r>
              <a:rPr lang="en-US" sz="2400" dirty="0" smtClean="0">
                <a:solidFill>
                  <a:srgbClr val="FF0000"/>
                </a:solidFill>
                <a:latin typeface="+mn-lt"/>
              </a:rPr>
              <a:t>Ex3: </a:t>
            </a:r>
            <a:r>
              <a:rPr lang="en-US" sz="2400" dirty="0" smtClean="0">
                <a:latin typeface="+mn-lt"/>
              </a:rPr>
              <a:t>Which slot do Best-Fit, First-Fit, and Next-Fit allocate for 16-MB block?</a:t>
            </a:r>
            <a:endParaRPr lang="en-US" sz="2400" dirty="0">
              <a:latin typeface="+mn-lt"/>
            </a:endParaRPr>
          </a:p>
        </p:txBody>
      </p:sp>
      <p:pic>
        <p:nvPicPr>
          <p:cNvPr id="409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958784" y="592666"/>
            <a:ext cx="5748192" cy="6112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715000" y="762000"/>
            <a:ext cx="3200400" cy="5334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074008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6"/>
                                        </p:tgtEl>
                                        <p:attrNameLst>
                                          <p:attrName>ppt_w</p:attrName>
                                        </p:attrNameLst>
                                      </p:cBhvr>
                                      <p:tavLst>
                                        <p:tav tm="0">
                                          <p:val>
                                            <p:strVal val="ppt_w"/>
                                          </p:val>
                                        </p:tav>
                                        <p:tav tm="100000">
                                          <p:val>
                                            <p:fltVal val="0"/>
                                          </p:val>
                                        </p:tav>
                                      </p:tavLst>
                                    </p:anim>
                                    <p:anim calcmode="lin" valueType="num">
                                      <p:cBhvr>
                                        <p:cTn id="7" dur="500"/>
                                        <p:tgtEl>
                                          <p:spTgt spid="6"/>
                                        </p:tgtEl>
                                        <p:attrNameLst>
                                          <p:attrName>ppt_h</p:attrName>
                                        </p:attrNameLst>
                                      </p:cBhvr>
                                      <p:tavLst>
                                        <p:tav tm="0">
                                          <p:val>
                                            <p:strVal val="ppt_h"/>
                                          </p:val>
                                        </p:tav>
                                        <p:tav tm="100000">
                                          <p:val>
                                            <p:fltVal val="0"/>
                                          </p:val>
                                        </p:tav>
                                      </p:tavLst>
                                    </p:anim>
                                    <p:animEffect transition="out" filter="fade">
                                      <p:cBhvr>
                                        <p:cTn id="8" dur="500"/>
                                        <p:tgtEl>
                                          <p:spTgt spid="6"/>
                                        </p:tgtEl>
                                      </p:cBhvr>
                                    </p:animEffect>
                                    <p:set>
                                      <p:cBhvr>
                                        <p:cTn id="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4903787" cy="838200"/>
          </a:xfrm>
        </p:spPr>
        <p:txBody>
          <a:bodyPr/>
          <a:lstStyle/>
          <a:p>
            <a:r>
              <a:rPr lang="en-US" dirty="0"/>
              <a:t>Buddy System</a:t>
            </a:r>
          </a:p>
        </p:txBody>
      </p:sp>
      <p:sp>
        <p:nvSpPr>
          <p:cNvPr id="3" name="Content Placeholder 2"/>
          <p:cNvSpPr>
            <a:spLocks noGrp="1"/>
          </p:cNvSpPr>
          <p:nvPr>
            <p:ph idx="4294967295"/>
          </p:nvPr>
        </p:nvSpPr>
        <p:spPr>
          <a:xfrm>
            <a:off x="457200" y="1447800"/>
            <a:ext cx="7772400" cy="4495800"/>
          </a:xfrm>
        </p:spPr>
        <p:txBody>
          <a:bodyPr>
            <a:normAutofit lnSpcReduction="10000"/>
          </a:bodyPr>
          <a:lstStyle/>
          <a:p>
            <a:r>
              <a:rPr lang="en-US" sz="2800" dirty="0" smtClean="0"/>
              <a:t>Comprised of </a:t>
            </a:r>
            <a:r>
              <a:rPr lang="en-US" sz="2800" dirty="0" smtClean="0">
                <a:solidFill>
                  <a:srgbClr val="FF0000"/>
                </a:solidFill>
              </a:rPr>
              <a:t>fixed and dynamic</a:t>
            </a:r>
            <a:r>
              <a:rPr lang="en-US" sz="2800" dirty="0" smtClean="0"/>
              <a:t> partitioning schemes</a:t>
            </a:r>
          </a:p>
          <a:p>
            <a:endParaRPr lang="en-US" sz="2800" dirty="0" smtClean="0"/>
          </a:p>
          <a:p>
            <a:r>
              <a:rPr lang="en-US" sz="2800" dirty="0" smtClean="0"/>
              <a:t>Space available for allocation is treated as a </a:t>
            </a:r>
            <a:r>
              <a:rPr lang="en-US" sz="2800" dirty="0" smtClean="0">
                <a:solidFill>
                  <a:srgbClr val="FF0000"/>
                </a:solidFill>
              </a:rPr>
              <a:t>single block</a:t>
            </a:r>
          </a:p>
          <a:p>
            <a:endParaRPr lang="en-US" sz="2800" dirty="0" smtClean="0">
              <a:solidFill>
                <a:srgbClr val="FF0000"/>
              </a:solidFill>
            </a:endParaRPr>
          </a:p>
          <a:p>
            <a:r>
              <a:rPr lang="en-US" sz="2800" dirty="0" smtClean="0"/>
              <a:t>Memory blocks are available of size </a:t>
            </a:r>
            <a:r>
              <a:rPr lang="en-US" sz="2800" dirty="0" smtClean="0">
                <a:solidFill>
                  <a:srgbClr val="FF0000"/>
                </a:solidFill>
              </a:rPr>
              <a:t>2</a:t>
            </a:r>
            <a:r>
              <a:rPr lang="en-US" sz="2800" i="1" baseline="30000" dirty="0" smtClean="0">
                <a:solidFill>
                  <a:srgbClr val="FF0000"/>
                </a:solidFill>
              </a:rPr>
              <a:t>K</a:t>
            </a:r>
            <a:r>
              <a:rPr lang="en-US" sz="2800" i="1" dirty="0" smtClean="0"/>
              <a:t> words, L ≤ K ≤ U, </a:t>
            </a:r>
            <a:r>
              <a:rPr lang="en-US" sz="2800" dirty="0" smtClean="0"/>
              <a:t>where </a:t>
            </a:r>
          </a:p>
          <a:p>
            <a:pPr lvl="1">
              <a:buFont typeface="Courier New" panose="02070309020205020404" pitchFamily="49" charset="0"/>
              <a:buChar char="o"/>
            </a:pPr>
            <a:r>
              <a:rPr lang="en-US" sz="2400" dirty="0" smtClean="0"/>
              <a:t>2</a:t>
            </a:r>
            <a:r>
              <a:rPr lang="en-US" sz="2400" i="1" baseline="30000" dirty="0" smtClean="0"/>
              <a:t>L</a:t>
            </a:r>
            <a:r>
              <a:rPr lang="en-US" sz="2400" i="1" dirty="0" smtClean="0"/>
              <a:t> = </a:t>
            </a:r>
            <a:r>
              <a:rPr lang="en-US" sz="2400" dirty="0" smtClean="0"/>
              <a:t>smallest size block that is allocated </a:t>
            </a:r>
          </a:p>
          <a:p>
            <a:pPr lvl="1">
              <a:buFont typeface="Courier New" panose="02070309020205020404" pitchFamily="49" charset="0"/>
              <a:buChar char="o"/>
            </a:pPr>
            <a:r>
              <a:rPr lang="en-US" sz="2400" dirty="0" smtClean="0"/>
              <a:t>2</a:t>
            </a:r>
            <a:r>
              <a:rPr lang="en-US" sz="2400" baseline="30000" dirty="0" smtClean="0"/>
              <a:t>U</a:t>
            </a:r>
            <a:r>
              <a:rPr lang="en-US" sz="2400" dirty="0" smtClean="0"/>
              <a:t> = largest size block that is allocated; generally 2</a:t>
            </a:r>
            <a:r>
              <a:rPr lang="en-US" sz="2400" baseline="30000" dirty="0" smtClean="0"/>
              <a:t>U</a:t>
            </a:r>
            <a:r>
              <a:rPr lang="en-US" sz="2400" dirty="0" smtClean="0"/>
              <a:t> is the size of the entire memory available for allocation</a:t>
            </a:r>
          </a:p>
          <a:p>
            <a:endParaRPr lang="en-US" dirty="0"/>
          </a:p>
        </p:txBody>
      </p:sp>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9</a:t>
            </a:fld>
            <a:endParaRPr lang="en-US" dirty="0"/>
          </a:p>
        </p:txBody>
      </p:sp>
    </p:spTree>
    <p:extLst>
      <p:ext uri="{BB962C8B-B14F-4D97-AF65-F5344CB8AC3E}">
        <p14:creationId xmlns:p14="http://schemas.microsoft.com/office/powerpoint/2010/main" val="235363863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solidFill>
              <a:srgbClr val="FF0000"/>
            </a:solidFill>
            <a:latin typeface="Calibri"/>
            <a:cs typeface="Calibri"/>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5659</TotalTime>
  <Words>4383</Words>
  <Application>Microsoft Macintosh PowerPoint</Application>
  <PresentationFormat>On-screen Show (4:3)</PresentationFormat>
  <Paragraphs>242</Paragraphs>
  <Slides>24</Slides>
  <Notes>20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5_Office Theme</vt:lpstr>
      <vt:lpstr>COMP 3500  Introduction to Operating Systems   Memory Management: Part 2</vt:lpstr>
      <vt:lpstr>Ex1: Fixed Partitioning</vt:lpstr>
      <vt:lpstr>Disadvantages of Fix Partitioning</vt:lpstr>
      <vt:lpstr>Dynamic Partitioning</vt:lpstr>
      <vt:lpstr>PowerPoint Presentation</vt:lpstr>
      <vt:lpstr>Q1: What is a solution to the  fragmentation problem?</vt:lpstr>
      <vt:lpstr>Placement Algorithms</vt:lpstr>
      <vt:lpstr>PowerPoint Presentation</vt:lpstr>
      <vt:lpstr>Buddy System</vt:lpstr>
      <vt:lpstr>PowerPoint Presentation</vt:lpstr>
      <vt:lpstr>PowerPoint Presentation</vt:lpstr>
      <vt:lpstr>Addresses</vt:lpstr>
      <vt:lpstr>PowerPoint Presentation</vt:lpstr>
      <vt:lpstr>Paging</vt:lpstr>
      <vt:lpstr>PowerPoint Presentation</vt:lpstr>
      <vt:lpstr>Page Table</vt:lpstr>
      <vt:lpstr>Ex4: Page Table: An Example @ time (f)</vt:lpstr>
      <vt:lpstr>PowerPoint Presentation</vt:lpstr>
      <vt:lpstr>Examples of Logical-to-Physical Address Translation</vt:lpstr>
      <vt:lpstr>Segmentation</vt:lpstr>
      <vt:lpstr>Segmentation</vt:lpstr>
      <vt:lpstr>Address Translation</vt:lpstr>
      <vt:lpstr>Examples of Logical-to-Physical Address Translation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xiao</dc:creator>
  <cp:lastModifiedBy>Xiao Qin</cp:lastModifiedBy>
  <cp:revision>429</cp:revision>
  <dcterms:created xsi:type="dcterms:W3CDTF">2006-08-16T00:00:00Z</dcterms:created>
  <dcterms:modified xsi:type="dcterms:W3CDTF">2015-10-26T15:53:37Z</dcterms:modified>
</cp:coreProperties>
</file>