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6" r:id="rId2"/>
    <p:sldId id="460" r:id="rId3"/>
    <p:sldId id="461" r:id="rId4"/>
    <p:sldId id="462" r:id="rId5"/>
    <p:sldId id="463" r:id="rId6"/>
    <p:sldId id="464" r:id="rId7"/>
    <p:sldId id="465" r:id="rId8"/>
    <p:sldId id="467" r:id="rId9"/>
    <p:sldId id="466" r:id="rId10"/>
    <p:sldId id="468" r:id="rId11"/>
    <p:sldId id="442" r:id="rId12"/>
    <p:sldId id="447" r:id="rId13"/>
    <p:sldId id="446" r:id="rId14"/>
    <p:sldId id="449" r:id="rId15"/>
    <p:sldId id="450" r:id="rId16"/>
    <p:sldId id="452" r:id="rId17"/>
    <p:sldId id="448" r:id="rId18"/>
    <p:sldId id="451" r:id="rId19"/>
    <p:sldId id="457" r:id="rId20"/>
    <p:sldId id="453" r:id="rId21"/>
    <p:sldId id="454" r:id="rId22"/>
    <p:sldId id="455" r:id="rId23"/>
    <p:sldId id="456" r:id="rId24"/>
    <p:sldId id="458" r:id="rId25"/>
    <p:sldId id="459" r:id="rId26"/>
    <p:sldId id="469" r:id="rId27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5740" autoAdjust="0"/>
  </p:normalViewPr>
  <p:slideViewPr>
    <p:cSldViewPr>
      <p:cViewPr varScale="1">
        <p:scale>
          <a:sx n="85" d="100"/>
          <a:sy n="85" d="100"/>
        </p:scale>
        <p:origin x="-11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No demonstration cs161-gdb due to the lack of time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b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baseline="0" dirty="0" err="1" smtClean="0">
                <a:latin typeface="Times New Roman" charset="0"/>
                <a:ea typeface="宋体" charset="0"/>
                <a:cs typeface="宋体" charset="0"/>
              </a:rPr>
              <a:t>sys_reboot</a:t>
            </a:r>
            <a:endParaRPr lang="en-US" altLang="zh-CN" baseline="0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>
                <a:latin typeface="Times New Roman" charset="0"/>
                <a:ea typeface="宋体" charset="0"/>
                <a:cs typeface="宋体" charset="0"/>
              </a:rPr>
              <a:t>Bt</a:t>
            </a:r>
            <a:endParaRPr lang="en-US" altLang="zh-CN" baseline="0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Slides 1-13: 45 Minutes.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4213"/>
            <a:ext cx="4559300" cy="3419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a file descriptor (FD) is an abstract indicator for accessing a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a file descriptor (FD) is an abstract indicator for accessing a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Some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error code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sys_open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() can be provided by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vfs_open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a file descriptor (FD) is an abstract indicator for accessing a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a file descriptor (FD) is an abstract indicator for accessing a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a file descriptor (FD) is an abstract indicator for accessing a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a file descriptor (FD) is an abstract indicator for accessing a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3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1: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Where can you find the prototype of </a:t>
            </a:r>
            <a:r>
              <a:rPr lang="en-US" dirty="0" smtClean="0"/>
              <a:t>open(filename, flags, …)?</a:t>
            </a:r>
          </a:p>
          <a:p>
            <a:r>
              <a:rPr lang="en-US" dirty="0" smtClean="0"/>
              <a:t>Answer: ~/cs161/</a:t>
            </a:r>
            <a:r>
              <a:rPr lang="en-US" dirty="0" err="1" smtClean="0"/>
              <a:t>src</a:t>
            </a:r>
            <a:r>
              <a:rPr lang="en-US" dirty="0" smtClean="0"/>
              <a:t>/include/</a:t>
            </a:r>
            <a:r>
              <a:rPr lang="en-US" dirty="0" err="1" smtClean="0"/>
              <a:t>unistd.h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Question</a:t>
            </a:r>
            <a:r>
              <a:rPr lang="en-US" baseline="0" dirty="0" smtClean="0"/>
              <a:t> 2: </a:t>
            </a:r>
          </a:p>
          <a:p>
            <a:r>
              <a:rPr lang="en-US" baseline="0" dirty="0" smtClean="0"/>
              <a:t>Where do you declare the prototype of </a:t>
            </a:r>
            <a:r>
              <a:rPr lang="en-US" baseline="0" dirty="0" err="1" smtClean="0"/>
              <a:t>sys_open</a:t>
            </a:r>
            <a:r>
              <a:rPr lang="en-US" baseline="0" dirty="0" smtClean="0"/>
              <a:t>(filename, flags, …)?</a:t>
            </a:r>
          </a:p>
          <a:p>
            <a:r>
              <a:rPr lang="en-US" baseline="0" dirty="0" smtClean="0"/>
              <a:t>Answer: ~/cs161/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/kern/include/</a:t>
            </a:r>
            <a:r>
              <a:rPr lang="en-US" baseline="0" dirty="0" err="1" smtClean="0"/>
              <a:t>syscall.h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the data structure to store and organize data in files</a:t>
            </a:r>
          </a:p>
          <a:p>
            <a:r>
              <a:rPr lang="en-US" baseline="0" dirty="0" smtClean="0"/>
              <a:t>Let’s focus on meta data of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a file descriptor (FD) is an abstract indicator for accessing a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the data structure to store and organize data in files</a:t>
            </a:r>
          </a:p>
          <a:p>
            <a:r>
              <a:rPr lang="en-US" baseline="0" dirty="0" smtClean="0"/>
              <a:t>Let’s focus on meta data of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the data structure to store and organize data in files</a:t>
            </a:r>
          </a:p>
          <a:p>
            <a:r>
              <a:rPr lang="en-US" baseline="0" dirty="0" smtClean="0"/>
              <a:t>Let’s focus on meta data of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the data structure to store and organize data in files</a:t>
            </a:r>
          </a:p>
          <a:p>
            <a:r>
              <a:rPr lang="en-US" baseline="0" dirty="0" smtClean="0"/>
              <a:t>Let’s focus on meta data of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lock in the </a:t>
            </a:r>
            <a:r>
              <a:rPr lang="en-US" dirty="0" err="1" smtClean="0"/>
              <a:t>openfile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077200" cy="3429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</a:t>
            </a:r>
            <a: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Systems</a:t>
            </a:r>
            <a:b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4 – </a:t>
            </a:r>
            <a:r>
              <a:rPr lang="en-US" sz="3600" dirty="0">
                <a:latin typeface="Calibri" panose="020F0502020204030204" pitchFamily="34" charset="0"/>
              </a:rPr>
              <a:t>Processes and System Calls </a:t>
            </a: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Part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4</a:t>
            </a: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: Managing File System State</a:t>
            </a:r>
            <a:endParaRPr lang="en-US" altLang="zh-CN" sz="3600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057400" y="4487863"/>
            <a:ext cx="4953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Auburn University</a:t>
            </a:r>
            <a:br>
              <a:rPr kumimoji="1" lang="en-US" sz="2400" i="1" dirty="0">
                <a:solidFill>
                  <a:schemeClr val="tx2"/>
                </a:solidFill>
                <a:latin typeface="Calibri" charset="0"/>
              </a:rPr>
            </a:b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http://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www.eng.auburn.edu</a:t>
            </a: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/~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</a:t>
            </a:r>
            <a:endParaRPr kumimoji="1" lang="en-US" sz="2400" i="1" dirty="0">
              <a:solidFill>
                <a:schemeClr val="tx2"/>
              </a:solidFill>
              <a:latin typeface="Calibri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xqin@auburn.edu</a:t>
            </a:r>
            <a:endParaRPr kumimoji="1" lang="en-US" altLang="zh-CN" sz="2400" i="1" dirty="0">
              <a:solidFill>
                <a:schemeClr val="tx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905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    Step </a:t>
            </a:r>
            <a:r>
              <a:rPr lang="en-US" sz="4000" dirty="0" smtClean="0">
                <a:latin typeface="Calibri"/>
                <a:cs typeface="Calibri"/>
              </a:rPr>
              <a:t>2 </a:t>
            </a:r>
            <a:r>
              <a:rPr lang="en-US" sz="4000" dirty="0" smtClean="0">
                <a:latin typeface="Calibri"/>
                <a:cs typeface="Calibri"/>
              </a:rPr>
              <a:t>Run </a:t>
            </a:r>
            <a:r>
              <a:rPr lang="en-US" sz="4000" dirty="0">
                <a:latin typeface="Calibri"/>
                <a:cs typeface="Calibri"/>
              </a:rPr>
              <a:t>the User Program in OS/161 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2514600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You can follow the instructions below to run the testing program created in Step </a:t>
            </a:r>
            <a:r>
              <a:rPr lang="en-US" sz="2800" dirty="0" smtClean="0">
                <a:latin typeface="Calibri"/>
                <a:cs typeface="Calibri"/>
              </a:rPr>
              <a:t>1</a:t>
            </a:r>
            <a:r>
              <a:rPr lang="en-US" sz="2800" dirty="0">
                <a:latin typeface="Calibri"/>
                <a:cs typeface="Calibri"/>
              </a:rPr>
              <a:t>:  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%cd ~/cs161/root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%./sys161 </a:t>
            </a:r>
            <a:r>
              <a:rPr lang="en-US" sz="2400" dirty="0" smtClean="0">
                <a:latin typeface="Courier New"/>
                <a:cs typeface="Courier New"/>
              </a:rPr>
              <a:t>kernel</a:t>
            </a:r>
          </a:p>
          <a:p>
            <a:pPr marL="400050" lvl="1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In </a:t>
            </a:r>
            <a:r>
              <a:rPr lang="en-US" sz="2800" dirty="0">
                <a:latin typeface="Calibri"/>
                <a:cs typeface="Calibri"/>
              </a:rPr>
              <a:t>the menu prompt type: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p /</a:t>
            </a:r>
            <a:r>
              <a:rPr lang="en-US" sz="2400" dirty="0" err="1">
                <a:latin typeface="Courier New"/>
                <a:cs typeface="Courier New"/>
              </a:rPr>
              <a:t>testbin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getpidtest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System Calls Related to File Systems  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~/cs161/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/include/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unistd.h</a:t>
            </a:r>
            <a:endParaRPr lang="en-US" sz="28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alibri"/>
                <a:cs typeface="Calibri"/>
              </a:rPr>
              <a:t>  </a:t>
            </a: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144000" cy="2374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5" y="5105400"/>
            <a:ext cx="81280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" y="5562600"/>
            <a:ext cx="7994472" cy="2988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System Calls Interface 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pic>
        <p:nvPicPr>
          <p:cNvPr id="7" name="Picture 6" descr="f17.pdf"/>
          <p:cNvPicPr>
            <a:picLocks noChangeAspect="1"/>
          </p:cNvPicPr>
          <p:nvPr/>
        </p:nvPicPr>
        <p:blipFill>
          <a:blip r:embed="rId3"/>
          <a:srcRect l="1176" t="20000" r="3529" b="19091"/>
          <a:stretch>
            <a:fillRect/>
          </a:stretch>
        </p:blipFill>
        <p:spPr>
          <a:xfrm>
            <a:off x="891721" y="1600200"/>
            <a:ext cx="7185479" cy="594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2362200"/>
            <a:ext cx="6527800" cy="335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9144000" cy="30643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8600" y="1066800"/>
            <a:ext cx="8229600" cy="1054100"/>
            <a:chOff x="228600" y="1066800"/>
            <a:chExt cx="8229600" cy="10541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300" y="1524000"/>
              <a:ext cx="8216900" cy="5969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8600" y="1066800"/>
              <a:ext cx="647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You can find a </a:t>
              </a:r>
              <a:r>
                <a:rPr lang="en-US" dirty="0" smtClean="0">
                  <a:solidFill>
                    <a:srgbClr val="FF0000"/>
                  </a:solidFill>
                  <a:latin typeface="Calibri"/>
                  <a:cs typeface="Calibri"/>
                </a:rPr>
                <a:t>sample user application </a:t>
              </a:r>
              <a:r>
                <a:rPr lang="en-US" dirty="0" smtClean="0">
                  <a:latin typeface="Calibri"/>
                  <a:cs typeface="Calibri"/>
                </a:rPr>
                <a:t>here: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905000"/>
          </a:xfrm>
        </p:spPr>
        <p:txBody>
          <a:bodyPr/>
          <a:lstStyle/>
          <a:p>
            <a:pPr algn="l"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          Data Structure Questions </a:t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1. How to represent opened files for each process?</a:t>
            </a:r>
            <a:b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2. Where should you keep the above information?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2514600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Two-minute group discussion</a:t>
            </a:r>
          </a:p>
          <a:p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Do not consider data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structure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for storing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and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organizing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data in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files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Focus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on meta data of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files</a:t>
            </a:r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524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Data Structure Question 1: </a:t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How to represent opened files for each process?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6002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Answer: </a:t>
            </a: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The </a:t>
            </a:r>
            <a:r>
              <a:rPr lang="en-US" kern="0" dirty="0" err="1" smtClean="0">
                <a:latin typeface="Courier New"/>
                <a:cs typeface="Courier New"/>
              </a:rPr>
              <a:t>openfile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structure </a:t>
            </a: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An </a:t>
            </a: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array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(or list) of </a:t>
            </a:r>
            <a:r>
              <a:rPr lang="en-US" kern="0" dirty="0" err="1" smtClean="0">
                <a:latin typeface="Courier New"/>
                <a:cs typeface="Courier New"/>
              </a:rPr>
              <a:t>openfile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items: </a:t>
            </a:r>
            <a:r>
              <a:rPr lang="en-US" kern="0" dirty="0" err="1">
                <a:solidFill>
                  <a:srgbClr val="FF0000"/>
                </a:solidFill>
                <a:latin typeface="Courier New"/>
                <a:cs typeface="Courier New"/>
              </a:rPr>
              <a:t>openfileTable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The </a:t>
            </a:r>
            <a:r>
              <a:rPr lang="en-US" kern="0" dirty="0" smtClean="0">
                <a:solidFill>
                  <a:srgbClr val="000090"/>
                </a:solidFill>
                <a:latin typeface="Calibri" panose="020F0502020204030204" pitchFamily="34" charset="0"/>
                <a:cs typeface="Courier New"/>
              </a:rPr>
              <a:t>array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is referred by a </a:t>
            </a:r>
            <a:r>
              <a:rPr lang="en-US" kern="0" dirty="0" smtClean="0">
                <a:latin typeface="Courier New"/>
                <a:cs typeface="Courier New"/>
              </a:rPr>
              <a:t>File Descriptor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(FD)</a:t>
            </a:r>
          </a:p>
          <a:p>
            <a:pPr lvl="1"/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Each </a:t>
            </a: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opened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file has an </a:t>
            </a:r>
            <a:r>
              <a:rPr lang="en-US" kern="0" dirty="0" err="1" smtClean="0">
                <a:latin typeface="Courier New"/>
                <a:cs typeface="Courier New"/>
              </a:rPr>
              <a:t>openfile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</a:t>
            </a:r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struct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sz="2800" kern="0" dirty="0" smtClean="0">
                <a:latin typeface="Courier New"/>
                <a:cs typeface="Courier New"/>
              </a:rPr>
              <a:t>Read()/write()/</a:t>
            </a:r>
            <a:r>
              <a:rPr lang="en-US" sz="2800" kern="0" dirty="0" err="1" smtClean="0">
                <a:latin typeface="Courier New"/>
                <a:cs typeface="Courier New"/>
              </a:rPr>
              <a:t>lseek</a:t>
            </a:r>
            <a:r>
              <a:rPr lang="en-US" sz="2800" kern="0" dirty="0" smtClean="0">
                <a:latin typeface="Courier New"/>
                <a:cs typeface="Courier New"/>
              </a:rPr>
              <a:t>()</a:t>
            </a:r>
            <a:r>
              <a:rPr lang="en-US" sz="2400" kern="0" dirty="0" smtClean="0">
                <a:latin typeface="Courier New"/>
                <a:cs typeface="Courier New"/>
              </a:rPr>
              <a:t>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use file descriptor to operate each opened file</a:t>
            </a:r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5334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200" dirty="0" smtClean="0">
                <a:solidFill>
                  <a:srgbClr val="000090"/>
                </a:solidFill>
                <a:latin typeface="Calibri"/>
                <a:cs typeface="Calibri"/>
              </a:rPr>
              <a:t>What are inside the </a:t>
            </a:r>
            <a:r>
              <a:rPr lang="en-US" sz="32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openfile</a:t>
            </a:r>
            <a:r>
              <a:rPr lang="en-US" sz="3200" dirty="0" smtClean="0">
                <a:solidFill>
                  <a:srgbClr val="000090"/>
                </a:solidFill>
                <a:latin typeface="Calibri"/>
                <a:cs typeface="Calibri"/>
              </a:rPr>
              <a:t> structure?</a:t>
            </a:r>
            <a:endParaRPr lang="en-US" sz="3200" dirty="0">
              <a:solidFill>
                <a:srgbClr val="000090"/>
              </a:solidFill>
              <a:latin typeface="Courier New"/>
              <a:ea typeface="MS PGothic" charset="0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963"/>
            <a:ext cx="9144000" cy="61720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0090"/>
                </a:solidFill>
                <a:latin typeface="Calibri"/>
                <a:cs typeface="Calibri"/>
              </a:rPr>
              <a:t>How will you design </a:t>
            </a:r>
            <a:br>
              <a:rPr lang="en-US" sz="4000" dirty="0" smtClean="0">
                <a:solidFill>
                  <a:srgbClr val="000090"/>
                </a:solidFill>
                <a:latin typeface="Calibri"/>
                <a:cs typeface="Calibri"/>
              </a:rPr>
            </a:br>
            <a:r>
              <a:rPr lang="en-US" sz="4000" dirty="0" smtClean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lang="en-US" sz="4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openfile</a:t>
            </a:r>
            <a:r>
              <a:rPr lang="en-US" sz="4000" dirty="0" smtClean="0">
                <a:solidFill>
                  <a:srgbClr val="FF0000"/>
                </a:solidFill>
                <a:latin typeface="Calibri"/>
                <a:cs typeface="Calibri"/>
              </a:rPr>
              <a:t> structure</a:t>
            </a:r>
            <a:r>
              <a:rPr lang="en-US" sz="4000" dirty="0" smtClean="0">
                <a:solidFill>
                  <a:srgbClr val="000090"/>
                </a:solidFill>
                <a:latin typeface="Calibri"/>
                <a:cs typeface="Calibri"/>
              </a:rPr>
              <a:t>?</a:t>
            </a:r>
            <a:endParaRPr lang="en-US" sz="4000" dirty="0">
              <a:solidFill>
                <a:srgbClr val="00009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5240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File pointer: </a:t>
            </a: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To locate data</a:t>
            </a: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A pointer to </a:t>
            </a:r>
            <a:r>
              <a:rPr lang="en-US" kern="0" dirty="0" err="1" smtClean="0">
                <a:latin typeface="Courier New"/>
                <a:cs typeface="Courier New"/>
              </a:rPr>
              <a:t>vnode</a:t>
            </a:r>
            <a:r>
              <a:rPr lang="en-US" kern="0" dirty="0" smtClean="0">
                <a:latin typeface="Courier New"/>
                <a:cs typeface="Courier New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Calibri"/>
                <a:cs typeface="Calibri"/>
              </a:rPr>
              <a:t>(How to obtain it?)</a:t>
            </a:r>
          </a:p>
          <a:p>
            <a:pPr lvl="1"/>
            <a:r>
              <a:rPr lang="en-US" kern="0" dirty="0" err="1" smtClean="0">
                <a:latin typeface="Courier New"/>
                <a:cs typeface="Courier New"/>
              </a:rPr>
              <a:t>vnode</a:t>
            </a:r>
            <a:r>
              <a:rPr lang="en-US" kern="0" dirty="0" smtClean="0">
                <a:latin typeface="Courier New"/>
                <a:cs typeface="Courier New"/>
              </a:rPr>
              <a:t> </a:t>
            </a:r>
            <a:r>
              <a:rPr lang="en-US" kern="0" dirty="0" smtClean="0">
                <a:latin typeface="Calibri"/>
                <a:cs typeface="Calibri"/>
              </a:rPr>
              <a:t>is defined in </a:t>
            </a:r>
          </a:p>
          <a:p>
            <a:pPr marL="457200" lvl="1" indent="0">
              <a:buNone/>
            </a:pPr>
            <a:r>
              <a:rPr lang="en-US" kern="0" dirty="0">
                <a:latin typeface="Courier New"/>
                <a:cs typeface="Courier New"/>
              </a:rPr>
              <a:t> </a:t>
            </a:r>
            <a:r>
              <a:rPr lang="en-US" kern="0" dirty="0" smtClean="0">
                <a:latin typeface="Courier New"/>
                <a:cs typeface="Courier New"/>
              </a:rPr>
              <a:t>    </a:t>
            </a:r>
            <a:r>
              <a:rPr lang="en-US" kern="0" dirty="0" err="1" smtClean="0">
                <a:latin typeface="Courier New"/>
                <a:cs typeface="Courier New"/>
              </a:rPr>
              <a:t>src</a:t>
            </a:r>
            <a:r>
              <a:rPr lang="en-US" kern="0" dirty="0" smtClean="0">
                <a:latin typeface="Courier New"/>
                <a:cs typeface="Courier New"/>
              </a:rPr>
              <a:t>/kern/include/</a:t>
            </a:r>
            <a:r>
              <a:rPr lang="en-US" kern="0" dirty="0" err="1" smtClean="0">
                <a:latin typeface="Courier New"/>
                <a:cs typeface="Courier New"/>
              </a:rPr>
              <a:t>vnode.h</a:t>
            </a:r>
            <a:endParaRPr lang="en-US" kern="0" dirty="0" smtClean="0">
              <a:latin typeface="Courier New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Mode: Read-only, write-only, read-write, etc.</a:t>
            </a: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Offset</a:t>
            </a: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Lock</a:t>
            </a: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Reference count</a:t>
            </a:r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80913" y="3124200"/>
            <a:ext cx="275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vfs_open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5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User-Level Interface for System Calls</a:t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4000" dirty="0" err="1" smtClean="0">
                <a:latin typeface="Courier New"/>
                <a:cs typeface="Courier New"/>
              </a:rPr>
              <a:t>src</a:t>
            </a:r>
            <a:r>
              <a:rPr lang="en-US" sz="4000" dirty="0">
                <a:latin typeface="Courier New"/>
                <a:cs typeface="Courier New"/>
              </a:rPr>
              <a:t>/include/</a:t>
            </a:r>
            <a:r>
              <a:rPr lang="en-US" sz="4000" dirty="0" err="1">
                <a:latin typeface="Courier New"/>
                <a:cs typeface="Courier New"/>
              </a:rPr>
              <a:t>unistd.h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5400" y="1828800"/>
            <a:ext cx="3581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71600" y="1981200"/>
            <a:ext cx="34845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urier New" charset="0"/>
              </a:rPr>
              <a:t>fid = open(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Courier New" charset="0"/>
              </a:rPr>
              <a:t>fileA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Courier New" charset="0"/>
              </a:rPr>
              <a:t>, flags);</a:t>
            </a:r>
          </a:p>
          <a:p>
            <a:pPr eaLnBrk="0" hangingPunct="0"/>
            <a:r>
              <a:rPr lang="en-US" sz="1600">
                <a:latin typeface="Courier New" charset="0"/>
              </a:rPr>
              <a:t>…</a:t>
            </a:r>
          </a:p>
          <a:p>
            <a:pPr eaLnBrk="0" hangingPunct="0"/>
            <a:r>
              <a:rPr lang="en-US" sz="1600">
                <a:latin typeface="Courier New" charset="0"/>
              </a:rPr>
              <a:t>read(fid, buffer, len);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71600" y="3886200"/>
            <a:ext cx="128428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urier New" charset="0"/>
              </a:rPr>
              <a:t>0  stdin</a:t>
            </a:r>
          </a:p>
          <a:p>
            <a:pPr eaLnBrk="0" hangingPunct="0"/>
            <a:r>
              <a:rPr lang="en-US" sz="1600">
                <a:latin typeface="Courier New" charset="0"/>
              </a:rPr>
              <a:t>1  stdout</a:t>
            </a:r>
          </a:p>
          <a:p>
            <a:pPr eaLnBrk="0" hangingPunct="0"/>
            <a:r>
              <a:rPr lang="en-US" sz="1600">
                <a:latin typeface="Courier New" charset="0"/>
              </a:rPr>
              <a:t>2  stderr</a:t>
            </a:r>
          </a:p>
          <a:p>
            <a:pPr eaLnBrk="0" hangingPunct="0"/>
            <a:r>
              <a:rPr lang="en-US" sz="1600">
                <a:latin typeface="Courier New" charset="0"/>
              </a:rPr>
              <a:t>3  ...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71600" y="3886200"/>
            <a:ext cx="1295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371600" y="4191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3716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371600" y="4648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371600" y="4876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752600" y="3886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914400" y="5486400"/>
            <a:ext cx="16663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 smtClean="0">
                <a:solidFill>
                  <a:srgbClr val="FF0000"/>
                </a:solidFill>
                <a:latin typeface="Calibri"/>
                <a:cs typeface="Calibri"/>
              </a:rPr>
              <a:t>openfile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05200" y="4267200"/>
            <a:ext cx="2031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err="1" smtClean="0">
                <a:latin typeface="Courier New" charset="0"/>
              </a:rPr>
              <a:t>openfile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struct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429000" y="3657600"/>
            <a:ext cx="2057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2514600" y="4419600"/>
            <a:ext cx="914400" cy="381000"/>
          </a:xfrm>
          <a:custGeom>
            <a:avLst/>
            <a:gdLst>
              <a:gd name="T0" fmla="*/ 0 w 576"/>
              <a:gd name="T1" fmla="*/ 240 h 240"/>
              <a:gd name="T2" fmla="*/ 288 w 576"/>
              <a:gd name="T3" fmla="*/ 240 h 240"/>
              <a:gd name="T4" fmla="*/ 288 w 576"/>
              <a:gd name="T5" fmla="*/ 0 h 240"/>
              <a:gd name="T6" fmla="*/ 576 w 576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40">
                <a:moveTo>
                  <a:pt x="0" y="240"/>
                </a:moveTo>
                <a:lnTo>
                  <a:pt x="288" y="240"/>
                </a:lnTo>
                <a:lnTo>
                  <a:pt x="288" y="0"/>
                </a:lnTo>
                <a:lnTo>
                  <a:pt x="5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429000" y="4343400"/>
            <a:ext cx="205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4800600"/>
            <a:ext cx="990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858000" y="4876800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urier New" charset="0"/>
              </a:rPr>
              <a:t>inode</a:t>
            </a: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5410200" y="4419600"/>
            <a:ext cx="1371600" cy="381000"/>
          </a:xfrm>
          <a:custGeom>
            <a:avLst/>
            <a:gdLst>
              <a:gd name="T0" fmla="*/ 0 w 864"/>
              <a:gd name="T1" fmla="*/ 0 h 240"/>
              <a:gd name="T2" fmla="*/ 480 w 864"/>
              <a:gd name="T3" fmla="*/ 0 h 240"/>
              <a:gd name="T4" fmla="*/ 480 w 864"/>
              <a:gd name="T5" fmla="*/ 240 h 240"/>
              <a:gd name="T6" fmla="*/ 864 w 864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240">
                <a:moveTo>
                  <a:pt x="0" y="0"/>
                </a:moveTo>
                <a:lnTo>
                  <a:pt x="480" y="0"/>
                </a:lnTo>
                <a:lnTo>
                  <a:pt x="480" y="240"/>
                </a:lnTo>
                <a:lnTo>
                  <a:pt x="864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7772400" y="2895600"/>
            <a:ext cx="1219200" cy="1066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838200" y="2133600"/>
            <a:ext cx="609600" cy="2667000"/>
          </a:xfrm>
          <a:custGeom>
            <a:avLst/>
            <a:gdLst>
              <a:gd name="T0" fmla="*/ 384 w 384"/>
              <a:gd name="T1" fmla="*/ 0 h 1680"/>
              <a:gd name="T2" fmla="*/ 0 w 384"/>
              <a:gd name="T3" fmla="*/ 0 h 1680"/>
              <a:gd name="T4" fmla="*/ 0 w 384"/>
              <a:gd name="T5" fmla="*/ 1680 h 1680"/>
              <a:gd name="T6" fmla="*/ 336 w 384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680">
                <a:moveTo>
                  <a:pt x="384" y="0"/>
                </a:moveTo>
                <a:lnTo>
                  <a:pt x="0" y="0"/>
                </a:lnTo>
                <a:lnTo>
                  <a:pt x="0" y="1680"/>
                </a:lnTo>
                <a:lnTo>
                  <a:pt x="336" y="16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 rot="1797472">
            <a:off x="6572250" y="3108325"/>
            <a:ext cx="762000" cy="1600200"/>
          </a:xfrm>
          <a:prstGeom prst="curvedRightArrow">
            <a:avLst>
              <a:gd name="adj1" fmla="val 42000"/>
              <a:gd name="adj2" fmla="val 84000"/>
              <a:gd name="adj3" fmla="val 33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8001000" y="33528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86400" y="6019800"/>
            <a:ext cx="25703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alibri"/>
                <a:cs typeface="Calibri"/>
              </a:rPr>
              <a:t>Internal File </a:t>
            </a:r>
            <a:r>
              <a:rPr lang="en-US" sz="2000" dirty="0" smtClean="0">
                <a:latin typeface="Calibri"/>
                <a:cs typeface="Calibri"/>
              </a:rPr>
              <a:t>Descriptor</a:t>
            </a:r>
          </a:p>
          <a:p>
            <a:pPr eaLnBrk="0" hangingPunct="0"/>
            <a:r>
              <a:rPr lang="en-US" sz="2000" dirty="0" smtClean="0">
                <a:latin typeface="Calibri"/>
                <a:cs typeface="Calibri"/>
              </a:rPr>
              <a:t>In OS161: </a:t>
            </a:r>
            <a:r>
              <a:rPr lang="en-US" sz="2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vnode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715000" y="2133600"/>
            <a:ext cx="288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alibri"/>
                <a:cs typeface="Calibri"/>
              </a:rPr>
              <a:t>On-Device File Descriptor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8153400" y="2362200"/>
            <a:ext cx="838200" cy="990600"/>
          </a:xfrm>
          <a:custGeom>
            <a:avLst/>
            <a:gdLst>
              <a:gd name="T0" fmla="*/ 240 w 528"/>
              <a:gd name="T1" fmla="*/ 0 h 624"/>
              <a:gd name="T2" fmla="*/ 528 w 528"/>
              <a:gd name="T3" fmla="*/ 0 h 624"/>
              <a:gd name="T4" fmla="*/ 0 w 528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624">
                <a:moveTo>
                  <a:pt x="240" y="0"/>
                </a:moveTo>
                <a:lnTo>
                  <a:pt x="528" y="0"/>
                </a:lnTo>
                <a:lnTo>
                  <a:pt x="0" y="62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905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Design Question 1 </a:t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Can a file be opened multiple times?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24384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Have two separate </a:t>
            </a:r>
            <a:r>
              <a:rPr lang="en-US" kern="0" dirty="0" err="1" smtClean="0">
                <a:latin typeface="Courier New"/>
                <a:cs typeface="Courier New"/>
              </a:rPr>
              <a:t>openfile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</a:t>
            </a:r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struct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Indicated by two file descriptors</a:t>
            </a:r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905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Design Question 2 </a:t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Will 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openfile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 be shared by concurrent threads?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20574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No. You do not need to deal with the critical section issue. </a:t>
            </a: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Consider this first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Yes. You need use lock implemented in project 3 to protect this shared </a:t>
            </a:r>
            <a:r>
              <a:rPr lang="en-US" sz="3600" kern="0" dirty="0" err="1" smtClean="0">
                <a:latin typeface="Courier New"/>
                <a:cs typeface="Courier New"/>
              </a:rPr>
              <a:t>openfile</a:t>
            </a:r>
            <a:endParaRPr lang="en-US" sz="3600" kern="0" dirty="0" smtClean="0">
              <a:latin typeface="Courier New"/>
              <a:cs typeface="Courier New"/>
            </a:endParaRPr>
          </a:p>
          <a:p>
            <a:pPr lvl="1"/>
            <a:r>
              <a:rPr lang="en-US" kern="0" dirty="0" smtClean="0">
                <a:latin typeface="Calibri"/>
                <a:cs typeface="Calibri"/>
              </a:rPr>
              <a:t>If you have time, implement this feature</a:t>
            </a:r>
          </a:p>
          <a:p>
            <a:pPr lvl="1"/>
            <a:r>
              <a:rPr lang="en-US" kern="0" dirty="0" smtClean="0">
                <a:solidFill>
                  <a:srgbClr val="FF0000"/>
                </a:solidFill>
                <a:latin typeface="Calibri"/>
                <a:cs typeface="Calibri"/>
              </a:rPr>
              <a:t>Question: </a:t>
            </a:r>
            <a:r>
              <a:rPr lang="en-US" kern="0" dirty="0" smtClean="0">
                <a:latin typeface="Calibri"/>
                <a:cs typeface="Calibri"/>
              </a:rPr>
              <a:t>Where </a:t>
            </a:r>
            <a:r>
              <a:rPr lang="en-US" kern="0" dirty="0" smtClean="0">
                <a:latin typeface="Calibri"/>
                <a:cs typeface="Calibri"/>
              </a:rPr>
              <a:t>to add a lock?</a:t>
            </a:r>
            <a:endParaRPr lang="en-US" kern="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6252117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in the </a:t>
            </a:r>
            <a:r>
              <a:rPr lang="en-US" dirty="0" err="1">
                <a:latin typeface="Courier New"/>
                <a:cs typeface="Courier New"/>
              </a:rPr>
              <a:t>openfile</a:t>
            </a:r>
            <a:r>
              <a:rPr lang="en-US" dirty="0"/>
              <a:t> </a:t>
            </a:r>
            <a:r>
              <a:rPr lang="en-US" dirty="0" err="1">
                <a:latin typeface="Calibri"/>
                <a:cs typeface="Calibri"/>
              </a:rPr>
              <a:t>struct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Review: How to Test </a:t>
            </a:r>
            <a:r>
              <a:rPr lang="en-US" sz="4000" dirty="0">
                <a:latin typeface="Calibri"/>
                <a:cs typeface="Calibri"/>
              </a:rPr>
              <a:t>System </a:t>
            </a:r>
            <a:r>
              <a:rPr lang="en-US" sz="4000" dirty="0" smtClean="0">
                <a:latin typeface="Calibri"/>
                <a:cs typeface="Calibri"/>
              </a:rPr>
              <a:t>Calls?  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9050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Step </a:t>
            </a:r>
            <a:r>
              <a:rPr lang="en-US" sz="2800" dirty="0" smtClean="0">
                <a:latin typeface="Calibri"/>
                <a:cs typeface="Calibri"/>
              </a:rPr>
              <a:t>1 </a:t>
            </a:r>
            <a:r>
              <a:rPr lang="en-US" sz="2800" dirty="0" smtClean="0">
                <a:latin typeface="Calibri"/>
                <a:cs typeface="Calibri"/>
              </a:rPr>
              <a:t>Create </a:t>
            </a:r>
            <a:r>
              <a:rPr lang="en-US" sz="2800" dirty="0">
                <a:latin typeface="Calibri"/>
                <a:cs typeface="Calibri"/>
              </a:rPr>
              <a:t>a User Program for the New System </a:t>
            </a:r>
            <a:r>
              <a:rPr lang="en-US" sz="2800" dirty="0" smtClean="0">
                <a:latin typeface="Calibri"/>
                <a:cs typeface="Calibri"/>
              </a:rPr>
              <a:t>Call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Step </a:t>
            </a:r>
            <a:r>
              <a:rPr lang="en-US" sz="2800" dirty="0" smtClean="0">
                <a:latin typeface="Calibri"/>
                <a:cs typeface="Calibri"/>
              </a:rPr>
              <a:t>2 </a:t>
            </a:r>
            <a:r>
              <a:rPr lang="en-US" sz="2800" dirty="0" smtClean="0">
                <a:latin typeface="Calibri"/>
                <a:cs typeface="Calibri"/>
              </a:rPr>
              <a:t>Run </a:t>
            </a:r>
            <a:r>
              <a:rPr lang="en-US" sz="2800" dirty="0">
                <a:latin typeface="Calibri"/>
                <a:cs typeface="Calibri"/>
              </a:rPr>
              <a:t>the User Program in OS/161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alibri"/>
                <a:cs typeface="Calibri"/>
              </a:rPr>
              <a:t>  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76200"/>
            <a:ext cx="8534400" cy="1524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Data Structure Question 2: </a:t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Where should you keep </a:t>
            </a:r>
            <a:r>
              <a:rPr lang="en-US" sz="3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openfileTable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600200"/>
            <a:ext cx="8534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Answer: </a:t>
            </a: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Place</a:t>
            </a:r>
            <a:r>
              <a:rPr lang="en-US" kern="0" dirty="0" smtClean="0">
                <a:latin typeface="Courier New"/>
                <a:cs typeface="Courier New"/>
              </a:rPr>
              <a:t> </a:t>
            </a:r>
            <a:r>
              <a:rPr lang="en-US" kern="0" dirty="0" err="1" smtClean="0">
                <a:latin typeface="Courier New"/>
                <a:cs typeface="Courier New"/>
              </a:rPr>
              <a:t>openfileTable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in the </a:t>
            </a:r>
            <a:r>
              <a:rPr lang="en-US" kern="0" dirty="0" smtClean="0">
                <a:latin typeface="Courier New"/>
                <a:cs typeface="Courier New"/>
              </a:rPr>
              <a:t>thread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</a:t>
            </a:r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struct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pPr lvl="1"/>
            <a:r>
              <a:rPr lang="en-US" kern="0" dirty="0" smtClean="0">
                <a:latin typeface="Calibri"/>
                <a:cs typeface="Calibri"/>
              </a:rPr>
              <a:t>The</a:t>
            </a:r>
            <a:r>
              <a:rPr lang="en-US" kern="0" dirty="0" smtClean="0">
                <a:latin typeface="Courier New"/>
                <a:cs typeface="Courier New"/>
              </a:rPr>
              <a:t> thread </a:t>
            </a:r>
            <a:r>
              <a:rPr lang="en-US" kern="0" dirty="0" err="1" smtClean="0">
                <a:latin typeface="Calibri"/>
                <a:cs typeface="Calibri"/>
              </a:rPr>
              <a:t>struct</a:t>
            </a:r>
            <a:r>
              <a:rPr lang="en-US" kern="0" dirty="0" smtClean="0">
                <a:latin typeface="Courier New"/>
                <a:cs typeface="Courier New"/>
              </a:rPr>
              <a:t> </a:t>
            </a:r>
            <a:r>
              <a:rPr lang="en-US" kern="0" dirty="0" smtClean="0">
                <a:latin typeface="Calibri"/>
                <a:cs typeface="Calibri"/>
              </a:rPr>
              <a:t>is </a:t>
            </a:r>
            <a:r>
              <a:rPr lang="en-US" kern="0" dirty="0">
                <a:latin typeface="Calibri"/>
                <a:cs typeface="Calibri"/>
              </a:rPr>
              <a:t>defined in </a:t>
            </a:r>
          </a:p>
          <a:p>
            <a:pPr marL="457200" lvl="1" indent="0">
              <a:buNone/>
            </a:pPr>
            <a:r>
              <a:rPr lang="en-US" kern="0" dirty="0">
                <a:latin typeface="Courier New"/>
                <a:cs typeface="Courier New"/>
              </a:rPr>
              <a:t>     </a:t>
            </a:r>
            <a:r>
              <a:rPr lang="en-US" kern="0" dirty="0" err="1" smtClean="0">
                <a:latin typeface="Courier New"/>
                <a:cs typeface="Courier New"/>
              </a:rPr>
              <a:t>src</a:t>
            </a:r>
            <a:r>
              <a:rPr lang="en-US" kern="0" dirty="0" smtClean="0">
                <a:latin typeface="Courier New"/>
                <a:cs typeface="Courier New"/>
              </a:rPr>
              <a:t>/kern</a:t>
            </a:r>
            <a:r>
              <a:rPr lang="en-US" kern="0" dirty="0">
                <a:latin typeface="Courier New"/>
                <a:cs typeface="Courier New"/>
              </a:rPr>
              <a:t>/include/</a:t>
            </a:r>
            <a:r>
              <a:rPr lang="en-US" kern="0" dirty="0" err="1">
                <a:latin typeface="Courier New"/>
                <a:cs typeface="Courier New"/>
              </a:rPr>
              <a:t>vnode.h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pPr lvl="1"/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Each </a:t>
            </a: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opened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file has an </a:t>
            </a:r>
            <a:r>
              <a:rPr lang="en-US" kern="0" dirty="0" err="1" smtClean="0">
                <a:latin typeface="Courier New"/>
                <a:cs typeface="Courier New"/>
              </a:rPr>
              <a:t>openfile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</a:t>
            </a:r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struct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sz="2800" kern="0" dirty="0" smtClean="0">
                <a:latin typeface="Courier New"/>
                <a:cs typeface="Courier New"/>
              </a:rPr>
              <a:t>Read()/write()/</a:t>
            </a:r>
            <a:r>
              <a:rPr lang="en-US" sz="2800" kern="0" dirty="0" err="1" smtClean="0">
                <a:latin typeface="Courier New"/>
                <a:cs typeface="Courier New"/>
              </a:rPr>
              <a:t>lseek</a:t>
            </a:r>
            <a:r>
              <a:rPr lang="en-US" sz="2800" kern="0" dirty="0" smtClean="0">
                <a:latin typeface="Courier New"/>
                <a:cs typeface="Courier New"/>
              </a:rPr>
              <a:t>()</a:t>
            </a:r>
            <a:r>
              <a:rPr lang="en-US" sz="2400" kern="0" dirty="0" smtClean="0">
                <a:latin typeface="Courier New"/>
                <a:cs typeface="Courier New"/>
              </a:rPr>
              <a:t>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use file descriptor to operate each opened file</a:t>
            </a:r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76200"/>
            <a:ext cx="9067800" cy="1524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Algorithm Questions: </a:t>
            </a:r>
            <a:r>
              <a:rPr lang="en-US" sz="4000" dirty="0">
                <a:solidFill>
                  <a:srgbClr val="FF0000"/>
                </a:solidFill>
                <a:latin typeface="Calibri"/>
                <a:cs typeface="Calibri"/>
              </a:rPr>
              <a:t>How to design </a:t>
            </a:r>
            <a:r>
              <a:rPr lang="en-US" sz="4000" dirty="0" smtClean="0">
                <a:latin typeface="Calibri"/>
                <a:cs typeface="Calibri"/>
              </a:rPr>
              <a:t/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sys_open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(filename, flag, 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retfd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600200"/>
            <a:ext cx="8534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Opens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a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file: create an </a:t>
            </a:r>
            <a:r>
              <a:rPr lang="en-US" sz="2800" kern="0" dirty="0" err="1" smtClean="0">
                <a:latin typeface="Courier New"/>
                <a:cs typeface="Courier New"/>
              </a:rPr>
              <a:t>openfile</a:t>
            </a:r>
            <a:r>
              <a:rPr lang="en-US" kern="0" dirty="0" smtClean="0">
                <a:latin typeface="Courier New"/>
                <a:cs typeface="Courier New"/>
              </a:rPr>
              <a:t> </a:t>
            </a:r>
            <a:r>
              <a:rPr lang="en-US" kern="0" dirty="0" smtClean="0">
                <a:latin typeface="Calibri"/>
                <a:cs typeface="Calibri"/>
              </a:rPr>
              <a:t>item</a:t>
            </a: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Obtain </a:t>
            </a:r>
            <a:r>
              <a:rPr lang="en-US" sz="2800" kern="0" dirty="0" err="1" smtClean="0">
                <a:latin typeface="Courier New"/>
                <a:cs typeface="Courier New"/>
              </a:rPr>
              <a:t>vnode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from </a:t>
            </a:r>
            <a:r>
              <a:rPr lang="en-US" sz="2800" kern="0" dirty="0" err="1" smtClean="0">
                <a:latin typeface="Courier New"/>
                <a:cs typeface="Courier New"/>
              </a:rPr>
              <a:t>vfs_open</a:t>
            </a:r>
            <a:r>
              <a:rPr lang="en-US" sz="2800" kern="0" dirty="0" smtClean="0">
                <a:latin typeface="Courier New"/>
                <a:cs typeface="Courier New"/>
              </a:rPr>
              <a:t>()</a:t>
            </a:r>
            <a:endParaRPr lang="en-US" kern="0" dirty="0" smtClean="0">
              <a:latin typeface="Courier New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Initialize </a:t>
            </a:r>
            <a:r>
              <a:rPr lang="en-US" sz="2800" kern="0" dirty="0" smtClean="0">
                <a:latin typeface="Courier New"/>
                <a:cs typeface="Courier New"/>
              </a:rPr>
              <a:t>offset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in </a:t>
            </a:r>
            <a:r>
              <a:rPr lang="en-US" sz="2800" kern="0" dirty="0" err="1" smtClean="0">
                <a:latin typeface="Courier New"/>
                <a:cs typeface="Courier New"/>
              </a:rPr>
              <a:t>openfile</a:t>
            </a:r>
            <a:endParaRPr lang="en-US" sz="2800" kern="0" dirty="0" smtClean="0">
              <a:latin typeface="Courier New"/>
              <a:cs typeface="Courier New"/>
            </a:endParaRPr>
          </a:p>
          <a:p>
            <a:r>
              <a:rPr lang="en-US" kern="0" dirty="0" smtClean="0">
                <a:latin typeface="Calibri"/>
                <a:cs typeface="Calibri"/>
              </a:rPr>
              <a:t>File descriptor</a:t>
            </a:r>
            <a:r>
              <a:rPr lang="en-US" sz="2800" kern="0" dirty="0" smtClean="0">
                <a:latin typeface="Calibri"/>
                <a:cs typeface="Calibri"/>
              </a:rPr>
              <a:t> </a:t>
            </a:r>
            <a:r>
              <a:rPr lang="en-US" sz="2800" kern="0" dirty="0" err="1" smtClean="0">
                <a:latin typeface="Courier New"/>
                <a:cs typeface="Courier New"/>
              </a:rPr>
              <a:t>retfd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= Place </a:t>
            </a:r>
            <a:r>
              <a:rPr lang="en-US" sz="2800" kern="0" dirty="0" err="1" smtClean="0">
                <a:latin typeface="Courier New"/>
                <a:cs typeface="Courier New"/>
              </a:rPr>
              <a:t>openfile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in </a:t>
            </a:r>
            <a:r>
              <a:rPr lang="en-US" sz="2800" kern="0" dirty="0" err="1">
                <a:latin typeface="Courier New"/>
                <a:cs typeface="Courier New"/>
              </a:rPr>
              <a:t>openfiletable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(Where is the table?) 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Return the file descriptor of the </a:t>
            </a:r>
            <a:r>
              <a:rPr lang="en-US" sz="2800" kern="0" dirty="0" err="1" smtClean="0">
                <a:latin typeface="Courier New"/>
                <a:cs typeface="Courier New"/>
              </a:rPr>
              <a:t>openfile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item. </a:t>
            </a:r>
          </a:p>
          <a:p>
            <a:pPr lvl="1"/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How to return a value?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See sample code </a:t>
            </a:r>
            <a:r>
              <a:rPr lang="en-US" kern="0" dirty="0" err="1" smtClean="0">
                <a:latin typeface="Courier New"/>
                <a:cs typeface="Courier New"/>
              </a:rPr>
              <a:t>sys_getpid</a:t>
            </a:r>
            <a:r>
              <a:rPr lang="en-US" kern="0" dirty="0" smtClean="0">
                <a:latin typeface="Courier New"/>
                <a:cs typeface="Courier New"/>
              </a:rPr>
              <a:t>()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 in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the document “Adding System Calls to OS/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161</a:t>
            </a:r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76200"/>
            <a:ext cx="9067800" cy="1828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Algorithm Questions: </a:t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How does 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sys_open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(filename, flag, 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retfd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calls  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vfs_open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()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981200"/>
            <a:ext cx="853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kern="0" dirty="0" err="1" smtClean="0">
                <a:latin typeface="Courier New"/>
                <a:cs typeface="Courier New"/>
              </a:rPr>
              <a:t>vfs_open</a:t>
            </a:r>
            <a:r>
              <a:rPr lang="en-US" sz="2800" kern="0" dirty="0" smtClean="0">
                <a:latin typeface="Courier New"/>
                <a:cs typeface="Courier New"/>
              </a:rPr>
              <a:t>()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: prototype in </a:t>
            </a:r>
          </a:p>
          <a:p>
            <a:pPr lvl="1"/>
            <a:r>
              <a:rPr lang="en-US" kern="0" dirty="0" err="1">
                <a:latin typeface="Courier New"/>
                <a:cs typeface="Courier New"/>
              </a:rPr>
              <a:t>s</a:t>
            </a:r>
            <a:r>
              <a:rPr lang="en-US" kern="0" dirty="0" err="1" smtClean="0">
                <a:latin typeface="Courier New"/>
                <a:cs typeface="Courier New"/>
              </a:rPr>
              <a:t>rc</a:t>
            </a:r>
            <a:r>
              <a:rPr lang="en-US" kern="0" dirty="0" smtClean="0">
                <a:latin typeface="Courier New"/>
                <a:cs typeface="Courier New"/>
              </a:rPr>
              <a:t>/kern/include/</a:t>
            </a:r>
            <a:r>
              <a:rPr lang="en-US" kern="0" dirty="0" err="1" smtClean="0">
                <a:latin typeface="Courier New"/>
                <a:cs typeface="Courier New"/>
              </a:rPr>
              <a:t>vfs.h</a:t>
            </a:r>
            <a:endParaRPr lang="en-US" kern="0" dirty="0" smtClean="0">
              <a:latin typeface="Courier New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Check sample code here:</a:t>
            </a:r>
          </a:p>
          <a:p>
            <a:pPr lvl="1"/>
            <a:r>
              <a:rPr lang="en-US" kern="0" dirty="0" err="1">
                <a:latin typeface="Courier New"/>
                <a:cs typeface="Courier New"/>
              </a:rPr>
              <a:t>src</a:t>
            </a:r>
            <a:r>
              <a:rPr lang="en-US" kern="0" dirty="0">
                <a:latin typeface="Courier New"/>
                <a:cs typeface="Courier New"/>
              </a:rPr>
              <a:t>/kern</a:t>
            </a:r>
            <a:r>
              <a:rPr lang="en-US" kern="0" dirty="0" smtClean="0">
                <a:latin typeface="Courier New"/>
                <a:cs typeface="Courier New"/>
              </a:rPr>
              <a:t>/test/</a:t>
            </a:r>
            <a:r>
              <a:rPr lang="en-US" kern="0" dirty="0" err="1" smtClean="0">
                <a:latin typeface="Courier New"/>
                <a:cs typeface="Courier New"/>
              </a:rPr>
              <a:t>fstest.c</a:t>
            </a:r>
            <a:endParaRPr lang="en-US" kern="0" dirty="0" smtClean="0">
              <a:latin typeface="Courier New"/>
              <a:cs typeface="Courier New"/>
            </a:endParaRPr>
          </a:p>
          <a:p>
            <a:pPr lvl="1"/>
            <a:endParaRPr lang="en-US" kern="0" dirty="0">
              <a:latin typeface="Courier New"/>
              <a:cs typeface="Courier New"/>
            </a:endParaRPr>
          </a:p>
          <a:p>
            <a:pPr lvl="1"/>
            <a:endParaRPr lang="en-US" kern="0" dirty="0" smtClean="0">
              <a:latin typeface="Courier New"/>
              <a:cs typeface="Courier New"/>
            </a:endParaRPr>
          </a:p>
          <a:p>
            <a:pPr lvl="1"/>
            <a:endParaRPr lang="en-US" kern="0" dirty="0">
              <a:latin typeface="Courier New"/>
              <a:cs typeface="Courier New"/>
            </a:endParaRPr>
          </a:p>
          <a:p>
            <a:r>
              <a:rPr lang="en-US" sz="2800" kern="0" dirty="0" smtClean="0">
                <a:latin typeface="Courier New"/>
                <a:cs typeface="Courier New"/>
              </a:rPr>
              <a:t>err</a:t>
            </a:r>
            <a:r>
              <a:rPr lang="en-US" kern="0" dirty="0" smtClean="0">
                <a:latin typeface="Calibri"/>
                <a:cs typeface="Calibri"/>
              </a:rPr>
              <a:t> from</a:t>
            </a:r>
            <a:r>
              <a:rPr lang="en-US" kern="0" dirty="0" smtClean="0">
                <a:latin typeface="Courier New"/>
                <a:cs typeface="Courier New"/>
              </a:rPr>
              <a:t> </a:t>
            </a:r>
            <a:r>
              <a:rPr lang="en-US" sz="2800" kern="0" dirty="0" err="1" smtClean="0">
                <a:latin typeface="Courier New"/>
                <a:cs typeface="Courier New"/>
              </a:rPr>
              <a:t>vfs_open</a:t>
            </a:r>
            <a:r>
              <a:rPr lang="en-US" sz="2800" kern="0" dirty="0" smtClean="0">
                <a:latin typeface="Courier New"/>
                <a:cs typeface="Courier New"/>
              </a:rPr>
              <a:t>()</a:t>
            </a:r>
            <a:endParaRPr lang="en-US" sz="2800" kern="0" dirty="0" smtClean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4343400"/>
            <a:ext cx="6279634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60F5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vnode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vn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vfs_open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(name,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flags, &amp;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vn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76200"/>
            <a:ext cx="9067800" cy="1524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Algorithm Questions: </a:t>
            </a:r>
            <a:r>
              <a:rPr lang="en-US" sz="4000" dirty="0">
                <a:solidFill>
                  <a:srgbClr val="FF0000"/>
                </a:solidFill>
                <a:latin typeface="Calibri"/>
                <a:cs typeface="Calibri"/>
              </a:rPr>
              <a:t>How to design </a:t>
            </a:r>
            <a:r>
              <a:rPr lang="en-US" sz="4000" dirty="0" smtClean="0">
                <a:latin typeface="Calibri"/>
                <a:cs typeface="Calibri"/>
              </a:rPr>
              <a:t/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sys_close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fd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600200"/>
            <a:ext cx="8534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Use </a:t>
            </a:r>
            <a:r>
              <a:rPr lang="en-US" kern="0" dirty="0" err="1">
                <a:latin typeface="Courier New"/>
                <a:cs typeface="Courier New"/>
              </a:rPr>
              <a:t>fd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to locate the </a:t>
            </a:r>
            <a:r>
              <a:rPr lang="en-US" sz="2800" kern="0" dirty="0" err="1" smtClean="0">
                <a:latin typeface="Courier New"/>
                <a:cs typeface="Courier New"/>
              </a:rPr>
              <a:t>openfile</a:t>
            </a:r>
            <a:r>
              <a:rPr lang="en-US" kern="0" dirty="0" smtClean="0">
                <a:latin typeface="Courier New"/>
                <a:cs typeface="Courier New"/>
              </a:rPr>
              <a:t> </a:t>
            </a:r>
            <a:r>
              <a:rPr lang="en-US" kern="0" dirty="0" smtClean="0">
                <a:latin typeface="Calibri"/>
                <a:cs typeface="Calibri"/>
              </a:rPr>
              <a:t>item from </a:t>
            </a:r>
            <a:r>
              <a:rPr lang="en-US" sz="2800" kern="0" dirty="0" err="1" smtClean="0">
                <a:latin typeface="Courier New"/>
                <a:cs typeface="Courier New"/>
              </a:rPr>
              <a:t>openfileTable</a:t>
            </a:r>
            <a:endParaRPr lang="en-US" sz="2800" kern="0" dirty="0" smtClean="0">
              <a:latin typeface="Courier New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Are you supporting multiple opens?</a:t>
            </a: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Delete </a:t>
            </a:r>
            <a:r>
              <a:rPr lang="en-US" kern="0" dirty="0" err="1" smtClean="0">
                <a:latin typeface="Courier New"/>
                <a:cs typeface="Courier New"/>
              </a:rPr>
              <a:t>openfile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if this is the last open</a:t>
            </a:r>
            <a:endParaRPr lang="en-US" kern="0" dirty="0" smtClean="0">
              <a:latin typeface="Courier New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Delete </a:t>
            </a:r>
            <a:r>
              <a:rPr lang="en-US" sz="2800" kern="0" dirty="0" err="1" smtClean="0">
                <a:latin typeface="Courier New"/>
                <a:cs typeface="Courier New"/>
              </a:rPr>
              <a:t>openfile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from </a:t>
            </a:r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openfileTable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Array: How to delete an item from an array?</a:t>
            </a: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Singly-linked list: How to delete from a list?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76200"/>
            <a:ext cx="9067800" cy="1524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Algorithm Questions: </a:t>
            </a:r>
            <a:r>
              <a:rPr lang="en-US" sz="4000" dirty="0">
                <a:solidFill>
                  <a:srgbClr val="FF0000"/>
                </a:solidFill>
                <a:latin typeface="Calibri"/>
                <a:cs typeface="Calibri"/>
              </a:rPr>
              <a:t>How to design </a:t>
            </a:r>
            <a:r>
              <a:rPr lang="en-US" sz="4000" dirty="0" smtClean="0">
                <a:latin typeface="Calibri"/>
                <a:cs typeface="Calibri"/>
              </a:rPr>
              <a:t/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sys_read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fd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buf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, size, *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retval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600200"/>
            <a:ext cx="8534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To translate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the file descriptor number to a file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handle object</a:t>
            </a: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To make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a </a:t>
            </a:r>
            <a:r>
              <a:rPr lang="en-US" kern="0" dirty="0" err="1">
                <a:latin typeface="Courier New"/>
                <a:cs typeface="Courier New"/>
              </a:rPr>
              <a:t>uio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record: </a:t>
            </a:r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userspace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I/O</a:t>
            </a: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See </a:t>
            </a:r>
            <a:r>
              <a:rPr lang="en-US" kern="0" dirty="0">
                <a:latin typeface="Courier New"/>
                <a:cs typeface="Courier New"/>
              </a:rPr>
              <a:t>kern/include</a:t>
            </a:r>
            <a:r>
              <a:rPr lang="en-US" kern="0" dirty="0" smtClean="0">
                <a:latin typeface="Courier New"/>
                <a:cs typeface="Courier New"/>
              </a:rPr>
              <a:t>/</a:t>
            </a:r>
            <a:r>
              <a:rPr lang="en-US" kern="0" dirty="0" err="1" smtClean="0">
                <a:latin typeface="Courier New"/>
                <a:cs typeface="Courier New"/>
              </a:rPr>
              <a:t>uio.h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To call </a:t>
            </a:r>
            <a:r>
              <a:rPr lang="en-US" kern="0" dirty="0">
                <a:latin typeface="Courier New"/>
                <a:cs typeface="Courier New"/>
              </a:rPr>
              <a:t>VOP_READ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update the current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seek position. 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Prototype:</a:t>
            </a:r>
            <a:r>
              <a:rPr lang="en-US" kern="0" dirty="0" smtClean="0">
                <a:latin typeface="Courier New"/>
                <a:cs typeface="Courier New"/>
              </a:rPr>
              <a:t> </a:t>
            </a:r>
            <a:r>
              <a:rPr lang="en-US" sz="2400" kern="0" dirty="0" smtClean="0">
                <a:latin typeface="Courier New"/>
                <a:cs typeface="Courier New"/>
              </a:rPr>
              <a:t>kern/include/</a:t>
            </a:r>
            <a:r>
              <a:rPr lang="en-US" sz="2400" kern="0" dirty="0" err="1" smtClean="0">
                <a:latin typeface="Courier New"/>
                <a:cs typeface="Courier New"/>
              </a:rPr>
              <a:t>vnode.h</a:t>
            </a:r>
            <a:endParaRPr lang="en-US" sz="2400" kern="0" dirty="0" smtClean="0">
              <a:latin typeface="Courier New"/>
              <a:cs typeface="Courier New"/>
            </a:endParaRPr>
          </a:p>
          <a:p>
            <a:pPr lvl="1"/>
            <a:r>
              <a:rPr lang="en-US" kern="0" dirty="0" smtClean="0">
                <a:latin typeface="Calibri"/>
                <a:cs typeface="Calibri"/>
              </a:rPr>
              <a:t>Sample Code:</a:t>
            </a:r>
            <a:r>
              <a:rPr lang="en-US" kern="0" dirty="0" smtClean="0">
                <a:latin typeface="Courier New"/>
                <a:cs typeface="Courier New"/>
              </a:rPr>
              <a:t> </a:t>
            </a:r>
            <a:r>
              <a:rPr lang="en-US" sz="2400" kern="0" dirty="0" smtClean="0">
                <a:latin typeface="Courier New"/>
                <a:cs typeface="Courier New"/>
              </a:rPr>
              <a:t>kern/</a:t>
            </a:r>
            <a:r>
              <a:rPr lang="en-US" sz="2400" kern="0" dirty="0" err="1" smtClean="0">
                <a:latin typeface="Courier New"/>
                <a:cs typeface="Courier New"/>
              </a:rPr>
              <a:t>userprog</a:t>
            </a:r>
            <a:r>
              <a:rPr lang="en-US" sz="2400" kern="0" dirty="0" smtClean="0">
                <a:latin typeface="Courier New"/>
                <a:cs typeface="Courier New"/>
              </a:rPr>
              <a:t>/</a:t>
            </a:r>
            <a:r>
              <a:rPr lang="en-US" sz="2400" kern="0" dirty="0" err="1" smtClean="0">
                <a:latin typeface="Courier New"/>
                <a:cs typeface="Courier New"/>
              </a:rPr>
              <a:t>loadelf.c</a:t>
            </a:r>
            <a:endParaRPr lang="en-US" sz="2400" kern="0" dirty="0" smtClean="0">
              <a:latin typeface="Courier New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The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file is locked while this occurs.</a:t>
            </a:r>
            <a:endParaRPr lang="en-US" kern="0" dirty="0" smtClean="0">
              <a:latin typeface="Courier New"/>
              <a:cs typeface="Courier New"/>
            </a:endParaRP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76200"/>
            <a:ext cx="9067800" cy="1524000"/>
          </a:xfrm>
        </p:spPr>
        <p:txBody>
          <a:bodyPr/>
          <a:lstStyle/>
          <a:p>
            <a:pPr algn="l"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Algorithm Questions: </a:t>
            </a:r>
            <a:r>
              <a:rPr lang="en-US" sz="4000" dirty="0">
                <a:solidFill>
                  <a:srgbClr val="FF0000"/>
                </a:solidFill>
                <a:latin typeface="Calibri"/>
                <a:cs typeface="Calibri"/>
              </a:rPr>
              <a:t>How to </a:t>
            </a:r>
            <a:r>
              <a:rPr lang="en-US" sz="4000" dirty="0" smtClean="0">
                <a:solidFill>
                  <a:srgbClr val="FF0000"/>
                </a:solidFill>
                <a:latin typeface="Calibri"/>
                <a:cs typeface="Calibri"/>
              </a:rPr>
              <a:t>design? </a:t>
            </a:r>
            <a:r>
              <a:rPr lang="en-US" sz="4000" dirty="0" smtClean="0">
                <a:latin typeface="Calibri"/>
                <a:cs typeface="Calibri"/>
              </a:rPr>
              <a:t/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sys_read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fd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userptr_t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buf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size_t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size,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retval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20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828800"/>
            <a:ext cx="8534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kern="0" dirty="0" smtClean="0">
                <a:latin typeface="Calibri" panose="020F0502020204030204" pitchFamily="34" charset="0"/>
                <a:cs typeface="Courier New"/>
              </a:rPr>
              <a:t>Use </a:t>
            </a:r>
            <a:r>
              <a:rPr lang="en-US" sz="2800" kern="0" dirty="0" err="1">
                <a:latin typeface="Courier New"/>
                <a:cs typeface="Courier New"/>
              </a:rPr>
              <a:t>fd</a:t>
            </a:r>
            <a:r>
              <a:rPr lang="en-US" sz="2800" kern="0" dirty="0" smtClean="0">
                <a:latin typeface="Calibri" panose="020F0502020204030204" pitchFamily="34" charset="0"/>
                <a:cs typeface="Courier New"/>
              </a:rPr>
              <a:t> to locate the </a:t>
            </a:r>
            <a:r>
              <a:rPr lang="en-US" sz="2800" kern="0" dirty="0" err="1" smtClean="0">
                <a:latin typeface="Courier New"/>
                <a:cs typeface="Courier New"/>
              </a:rPr>
              <a:t>openfile</a:t>
            </a:r>
            <a:r>
              <a:rPr lang="en-US" sz="2800" kern="0" dirty="0" smtClean="0">
                <a:latin typeface="Courier New"/>
                <a:cs typeface="Courier New"/>
              </a:rPr>
              <a:t> </a:t>
            </a:r>
            <a:r>
              <a:rPr lang="en-US" sz="2800" kern="0" dirty="0" smtClean="0">
                <a:latin typeface="Calibri"/>
                <a:cs typeface="Calibri"/>
              </a:rPr>
              <a:t>item from </a:t>
            </a:r>
            <a:r>
              <a:rPr lang="en-US" sz="2800" kern="0" dirty="0" err="1" smtClean="0">
                <a:latin typeface="Courier New"/>
                <a:cs typeface="Courier New"/>
              </a:rPr>
              <a:t>openfileTable</a:t>
            </a:r>
            <a:endParaRPr lang="en-US" sz="2800" kern="0" dirty="0" smtClean="0">
              <a:latin typeface="Courier New"/>
              <a:cs typeface="Courier New"/>
            </a:endParaRPr>
          </a:p>
          <a:p>
            <a:r>
              <a:rPr lang="en-US" sz="2800" kern="0" dirty="0" smtClean="0">
                <a:latin typeface="Calibri" panose="020F0502020204030204" pitchFamily="34" charset="0"/>
                <a:cs typeface="Courier New"/>
              </a:rPr>
              <a:t>Access </a:t>
            </a:r>
            <a:r>
              <a:rPr lang="en-US" sz="2800" kern="0" dirty="0" smtClean="0">
                <a:latin typeface="Courier New"/>
                <a:cs typeface="Courier New"/>
              </a:rPr>
              <a:t>offset</a:t>
            </a:r>
            <a:r>
              <a:rPr lang="en-US" sz="2800" kern="0" dirty="0" smtClean="0">
                <a:latin typeface="Calibri" panose="020F0502020204030204" pitchFamily="34" charset="0"/>
                <a:cs typeface="Courier New"/>
              </a:rPr>
              <a:t> from </a:t>
            </a:r>
            <a:r>
              <a:rPr lang="en-US" sz="2800" kern="0" dirty="0" err="1" smtClean="0">
                <a:latin typeface="Courier New"/>
                <a:cs typeface="Courier New"/>
              </a:rPr>
              <a:t>openfile</a:t>
            </a:r>
            <a:endParaRPr lang="en-US" sz="2800" kern="0" dirty="0" smtClean="0">
              <a:latin typeface="Courier New"/>
              <a:cs typeface="Courier New"/>
            </a:endParaRPr>
          </a:p>
          <a:p>
            <a:r>
              <a:rPr lang="en-US" sz="2800" kern="0" dirty="0" err="1" smtClean="0">
                <a:solidFill>
                  <a:srgbClr val="FF0000"/>
                </a:solidFill>
                <a:latin typeface="Courier New"/>
                <a:cs typeface="Courier New"/>
              </a:rPr>
              <a:t>userio</a:t>
            </a:r>
            <a:r>
              <a:rPr lang="en-US" sz="2800" kern="0" dirty="0" smtClean="0">
                <a:solidFill>
                  <a:srgbClr val="FF0000"/>
                </a:solidFill>
                <a:latin typeface="Calibri"/>
                <a:cs typeface="Calibri"/>
              </a:rPr>
              <a:t> = </a:t>
            </a:r>
            <a:r>
              <a:rPr lang="en-US" sz="2800" kern="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800" kern="0" dirty="0" smtClean="0">
                <a:solidFill>
                  <a:srgbClr val="FF0000"/>
                </a:solidFill>
                <a:latin typeface="Calibri"/>
                <a:cs typeface="Calibri"/>
              </a:rPr>
              <a:t>setup a </a:t>
            </a:r>
            <a:r>
              <a:rPr lang="en-US" sz="2800" kern="0" dirty="0" err="1" smtClean="0">
                <a:solidFill>
                  <a:srgbClr val="FF0000"/>
                </a:solidFill>
                <a:latin typeface="Calibri"/>
                <a:cs typeface="Calibri"/>
              </a:rPr>
              <a:t>uio</a:t>
            </a:r>
            <a:r>
              <a:rPr lang="en-US" sz="2800" kern="0" dirty="0" smtClean="0">
                <a:solidFill>
                  <a:srgbClr val="FF0000"/>
                </a:solidFill>
                <a:latin typeface="Calibri"/>
                <a:cs typeface="Calibri"/>
              </a:rPr>
              <a:t> record</a:t>
            </a:r>
          </a:p>
          <a:p>
            <a:r>
              <a:rPr lang="en-US" sz="2800" kern="0" dirty="0" smtClean="0">
                <a:latin typeface="Calibri" panose="020F0502020204030204" pitchFamily="34" charset="0"/>
                <a:cs typeface="Courier New"/>
              </a:rPr>
              <a:t>Call </a:t>
            </a:r>
            <a:r>
              <a:rPr lang="en-US" sz="2800" kern="0" dirty="0" smtClean="0">
                <a:latin typeface="Courier New"/>
                <a:cs typeface="Courier New"/>
              </a:rPr>
              <a:t>VOP_READ(</a:t>
            </a:r>
            <a:r>
              <a:rPr lang="en-US" sz="2800" kern="0" dirty="0" err="1" smtClean="0">
                <a:latin typeface="Courier New"/>
                <a:cs typeface="Courier New"/>
              </a:rPr>
              <a:t>openfile</a:t>
            </a:r>
            <a:r>
              <a:rPr lang="en-US" sz="2800" kern="0" dirty="0" smtClean="0">
                <a:latin typeface="Courier New"/>
                <a:cs typeface="Courier New"/>
              </a:rPr>
              <a:t>-&gt;</a:t>
            </a:r>
            <a:r>
              <a:rPr lang="en-US" sz="2800" kern="0" dirty="0" err="1" smtClean="0">
                <a:latin typeface="Courier New"/>
                <a:cs typeface="Courier New"/>
              </a:rPr>
              <a:t>vnode</a:t>
            </a:r>
            <a:r>
              <a:rPr lang="en-US" sz="2800" kern="0" dirty="0" smtClean="0">
                <a:latin typeface="Courier New"/>
                <a:cs typeface="Courier New"/>
              </a:rPr>
              <a:t>, </a:t>
            </a:r>
            <a:r>
              <a:rPr lang="en-US" sz="2800" kern="0" dirty="0" err="1" smtClean="0">
                <a:latin typeface="Courier New"/>
                <a:cs typeface="Courier New"/>
              </a:rPr>
              <a:t>userio</a:t>
            </a:r>
            <a:r>
              <a:rPr lang="en-US" sz="2800" kern="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2800" kern="0" dirty="0" err="1" smtClean="0">
                <a:latin typeface="Courier New"/>
                <a:cs typeface="Courier New"/>
              </a:rPr>
              <a:t>Openfile</a:t>
            </a:r>
            <a:r>
              <a:rPr lang="en-US" sz="2800" kern="0" dirty="0" smtClean="0">
                <a:latin typeface="Courier New"/>
                <a:cs typeface="Courier New"/>
              </a:rPr>
              <a:t>-&gt;offset = </a:t>
            </a:r>
            <a:r>
              <a:rPr lang="en-US" sz="2800" kern="0" dirty="0" err="1" smtClean="0">
                <a:latin typeface="Courier New"/>
                <a:cs typeface="Courier New"/>
              </a:rPr>
              <a:t>userio.offset</a:t>
            </a:r>
            <a:r>
              <a:rPr lang="en-US" sz="2800" kern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800" kern="0" dirty="0" smtClean="0">
                <a:latin typeface="Calibri"/>
                <a:cs typeface="Calibri"/>
              </a:rPr>
              <a:t>Set</a:t>
            </a:r>
            <a:r>
              <a:rPr lang="en-US" sz="2800" kern="0" dirty="0" smtClean="0">
                <a:latin typeface="Courier New"/>
                <a:cs typeface="Courier New"/>
              </a:rPr>
              <a:t> *</a:t>
            </a:r>
            <a:r>
              <a:rPr lang="en-US" sz="2800" kern="0" dirty="0" err="1" smtClean="0">
                <a:latin typeface="Courier New"/>
                <a:cs typeface="Courier New"/>
              </a:rPr>
              <a:t>retval</a:t>
            </a:r>
            <a:r>
              <a:rPr lang="en-US" sz="2800" kern="0" dirty="0" smtClean="0">
                <a:latin typeface="Courier New"/>
                <a:cs typeface="Courier New"/>
              </a:rPr>
              <a:t> </a:t>
            </a:r>
            <a:r>
              <a:rPr lang="en-US" sz="2800" kern="0" dirty="0" smtClean="0">
                <a:latin typeface="Calibri"/>
                <a:cs typeface="Calibri"/>
              </a:rPr>
              <a:t>to the amount read</a:t>
            </a:r>
            <a:endParaRPr lang="en-US" sz="2800" kern="0" dirty="0"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76200"/>
            <a:ext cx="9067800" cy="1524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Summary</a:t>
            </a:r>
            <a:endParaRPr lang="en-US" sz="20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371600"/>
            <a:ext cx="8534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kern="0" dirty="0" smtClean="0">
                <a:latin typeface="Calibri" panose="020F0502020204030204" pitchFamily="34" charset="0"/>
                <a:cs typeface="Courier New"/>
              </a:rPr>
              <a:t>How to test a system call?</a:t>
            </a:r>
          </a:p>
          <a:p>
            <a:endParaRPr lang="en-US" sz="2800" kern="0" dirty="0" smtClean="0">
              <a:latin typeface="Courier New"/>
              <a:cs typeface="Courier New"/>
            </a:endParaRPr>
          </a:p>
          <a:p>
            <a:r>
              <a:rPr lang="en-US" sz="2800" kern="0" dirty="0">
                <a:latin typeface="Calibri" panose="020F0502020204030204" pitchFamily="34" charset="0"/>
                <a:cs typeface="Courier New"/>
              </a:rPr>
              <a:t>What </a:t>
            </a:r>
            <a:r>
              <a:rPr lang="en-US" sz="2800" kern="0" dirty="0" smtClean="0">
                <a:latin typeface="Calibri" panose="020F0502020204030204" pitchFamily="34" charset="0"/>
                <a:cs typeface="Courier New"/>
              </a:rPr>
              <a:t>are </a:t>
            </a:r>
            <a:r>
              <a:rPr lang="en-US" sz="2800" kern="0" dirty="0">
                <a:latin typeface="Calibri" panose="020F0502020204030204" pitchFamily="34" charset="0"/>
                <a:cs typeface="Courier New"/>
              </a:rPr>
              <a:t>the data </a:t>
            </a:r>
            <a:r>
              <a:rPr lang="en-US" sz="2800" kern="0" dirty="0" smtClean="0">
                <a:latin typeface="Calibri" panose="020F0502020204030204" pitchFamily="34" charset="0"/>
                <a:cs typeface="Courier New"/>
              </a:rPr>
              <a:t>structures for </a:t>
            </a:r>
            <a:r>
              <a:rPr lang="en-US" sz="2800" kern="0" dirty="0">
                <a:latin typeface="Calibri" panose="020F0502020204030204" pitchFamily="34" charset="0"/>
                <a:cs typeface="Courier New"/>
              </a:rPr>
              <a:t>opened files</a:t>
            </a:r>
            <a:r>
              <a:rPr lang="en-US" sz="2800" kern="0" dirty="0" smtClean="0">
                <a:latin typeface="Calibri" panose="020F0502020204030204" pitchFamily="34" charset="0"/>
                <a:cs typeface="Courier New"/>
              </a:rPr>
              <a:t>?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openfile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structure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openfileTable</a:t>
            </a: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800" kern="0" dirty="0" smtClean="0">
                <a:latin typeface="Calibri" panose="020F0502020204030204" pitchFamily="34" charset="0"/>
                <a:cs typeface="Courier New"/>
              </a:rPr>
              <a:t>The Algorithm of 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sys_open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sz="2800" kern="0" dirty="0" smtClean="0">
                <a:latin typeface="Calibri" panose="020F0502020204030204" pitchFamily="34" charset="0"/>
                <a:cs typeface="Courier New"/>
              </a:rPr>
              <a:t> </a:t>
            </a:r>
          </a:p>
          <a:p>
            <a:endParaRPr lang="en-US" sz="28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2800" kern="0" dirty="0" smtClean="0">
                <a:latin typeface="Calibri" panose="020F0502020204030204" pitchFamily="34" charset="0"/>
                <a:cs typeface="Courier New"/>
              </a:rPr>
              <a:t>The Algorithm </a:t>
            </a:r>
            <a:r>
              <a:rPr lang="en-US" sz="2800" kern="0" dirty="0">
                <a:latin typeface="Calibri" panose="020F0502020204030204" pitchFamily="34" charset="0"/>
                <a:cs typeface="Courier New"/>
              </a:rPr>
              <a:t>of 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sys_close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lang="en-US" sz="2800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    Step </a:t>
            </a:r>
            <a:r>
              <a:rPr lang="en-US" sz="4000" dirty="0" smtClean="0">
                <a:latin typeface="Calibri"/>
                <a:cs typeface="Calibri"/>
              </a:rPr>
              <a:t>1.1 </a:t>
            </a:r>
            <a:r>
              <a:rPr lang="en-US" sz="4000" dirty="0" smtClean="0">
                <a:latin typeface="Calibri"/>
                <a:cs typeface="Calibri"/>
              </a:rPr>
              <a:t>Create </a:t>
            </a:r>
            <a:r>
              <a:rPr lang="en-US" sz="4000" dirty="0">
                <a:latin typeface="Calibri"/>
                <a:cs typeface="Calibri"/>
              </a:rPr>
              <a:t>a new directory using </a:t>
            </a:r>
            <a:r>
              <a:rPr lang="en-US" sz="4000" dirty="0" err="1">
                <a:latin typeface="Courier New"/>
                <a:cs typeface="Courier New"/>
              </a:rPr>
              <a:t>forktest</a:t>
            </a:r>
            <a:r>
              <a:rPr lang="en-US" sz="4000" dirty="0">
                <a:latin typeface="Calibri"/>
                <a:cs typeface="Calibri"/>
              </a:rPr>
              <a:t> as a template 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6764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We place all the test programs in the following directory: 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~/cs161/</a:t>
            </a:r>
            <a:r>
              <a:rPr lang="en-US" sz="2400" dirty="0" err="1">
                <a:latin typeface="Courier New"/>
                <a:cs typeface="Courier New"/>
              </a:rPr>
              <a:t>src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testbin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Each </a:t>
            </a:r>
            <a:r>
              <a:rPr lang="en-US" sz="2800" dirty="0">
                <a:latin typeface="Calibri"/>
                <a:cs typeface="Calibri"/>
              </a:rPr>
              <a:t>test program and its associated files (e.g., </a:t>
            </a:r>
            <a:r>
              <a:rPr lang="en-US" sz="2800" dirty="0" err="1">
                <a:latin typeface="Calibri"/>
                <a:cs typeface="Calibri"/>
              </a:rPr>
              <a:t>Makefile</a:t>
            </a:r>
            <a:r>
              <a:rPr lang="en-US" sz="2800" dirty="0">
                <a:latin typeface="Calibri"/>
                <a:cs typeface="Calibri"/>
              </a:rPr>
              <a:t>) are organized in a dedicated directory.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Create </a:t>
            </a:r>
            <a:r>
              <a:rPr lang="en-US" sz="2800" dirty="0">
                <a:latin typeface="Calibri"/>
                <a:cs typeface="Calibri"/>
              </a:rPr>
              <a:t>a new directory 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using </a:t>
            </a:r>
            <a:r>
              <a:rPr lang="en-US" sz="2800" dirty="0" err="1">
                <a:solidFill>
                  <a:srgbClr val="FF0000"/>
                </a:solidFill>
                <a:latin typeface="Calibri"/>
                <a:cs typeface="Calibri"/>
              </a:rPr>
              <a:t>forktest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 as a template  </a:t>
            </a:r>
            <a:endParaRPr lang="en-US" sz="28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%cd ~/cs161/</a:t>
            </a:r>
            <a:r>
              <a:rPr lang="en-US" sz="2400" dirty="0" err="1">
                <a:latin typeface="Courier New"/>
                <a:cs typeface="Courier New"/>
              </a:rPr>
              <a:t>src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testbin</a:t>
            </a:r>
            <a:endParaRPr lang="en-US" sz="2400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%</a:t>
            </a:r>
            <a:r>
              <a:rPr lang="en-US" sz="2400" dirty="0" err="1">
                <a:latin typeface="Courier New"/>
                <a:cs typeface="Courier New"/>
              </a:rPr>
              <a:t>cp</a:t>
            </a:r>
            <a:r>
              <a:rPr lang="en-US" sz="2400" dirty="0">
                <a:latin typeface="Courier New"/>
                <a:cs typeface="Courier New"/>
              </a:rPr>
              <a:t> –r </a:t>
            </a:r>
            <a:r>
              <a:rPr lang="en-US" sz="2400" dirty="0" err="1">
                <a:latin typeface="Courier New"/>
                <a:cs typeface="Courier New"/>
              </a:rPr>
              <a:t>forktest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getpidtest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alibri"/>
                <a:cs typeface="Calibri"/>
              </a:rPr>
              <a:t>  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    Step </a:t>
            </a:r>
            <a:r>
              <a:rPr lang="en-US" sz="4000" dirty="0" smtClean="0">
                <a:latin typeface="Calibri"/>
                <a:cs typeface="Calibri"/>
              </a:rPr>
              <a:t>1.2 </a:t>
            </a:r>
            <a:r>
              <a:rPr lang="en-US" sz="4000" dirty="0" smtClean="0">
                <a:latin typeface="Calibri"/>
                <a:cs typeface="Calibri"/>
              </a:rPr>
              <a:t/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4000" dirty="0" smtClean="0">
                <a:latin typeface="Calibri"/>
                <a:cs typeface="Calibri"/>
              </a:rPr>
              <a:t>Change </a:t>
            </a:r>
            <a:r>
              <a:rPr lang="en-US" sz="4000" dirty="0">
                <a:latin typeface="Calibri"/>
                <a:cs typeface="Calibri"/>
              </a:rPr>
              <a:t>source code name  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6764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400050" lvl="1" indent="0">
              <a:buNone/>
            </a:pPr>
            <a:r>
              <a:rPr lang="en-US" dirty="0">
                <a:latin typeface="Courier New"/>
                <a:cs typeface="Courier New"/>
              </a:rPr>
              <a:t>%cd </a:t>
            </a:r>
            <a:r>
              <a:rPr lang="en-US" dirty="0" err="1">
                <a:latin typeface="Courier New"/>
                <a:cs typeface="Courier New"/>
              </a:rPr>
              <a:t>getpidtest</a:t>
            </a:r>
            <a:endParaRPr lang="en-US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latin typeface="Courier New"/>
                <a:cs typeface="Courier New"/>
              </a:rPr>
              <a:t>%mv </a:t>
            </a:r>
            <a:r>
              <a:rPr lang="en-US" dirty="0" err="1">
                <a:latin typeface="Courier New"/>
                <a:cs typeface="Courier New"/>
              </a:rPr>
              <a:t>forktest.c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getpidtest.c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alibri"/>
                <a:cs typeface="Calibri"/>
              </a:rPr>
              <a:t>  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    Step </a:t>
            </a:r>
            <a:r>
              <a:rPr lang="en-US" sz="4000" dirty="0" smtClean="0">
                <a:latin typeface="Calibri"/>
                <a:cs typeface="Calibri"/>
              </a:rPr>
              <a:t>1.3 </a:t>
            </a:r>
            <a:r>
              <a:rPr lang="en-US" sz="4000" dirty="0">
                <a:latin typeface="Calibri"/>
                <a:cs typeface="Calibri"/>
              </a:rPr>
              <a:t/>
            </a:r>
            <a:br>
              <a:rPr lang="en-US" sz="4000" dirty="0">
                <a:latin typeface="Calibri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Modify </a:t>
            </a:r>
            <a:r>
              <a:rPr lang="en-US" sz="4000" dirty="0" err="1" smtClean="0">
                <a:latin typeface="Courier New"/>
                <a:cs typeface="Courier New"/>
              </a:rPr>
              <a:t>getpidtest.c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6764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#include &lt;</a:t>
            </a:r>
            <a:r>
              <a:rPr lang="en-US" sz="2400" dirty="0" err="1">
                <a:latin typeface="Courier New"/>
                <a:cs typeface="Courier New"/>
              </a:rPr>
              <a:t>unistd.h</a:t>
            </a:r>
            <a:r>
              <a:rPr lang="en-US" sz="2400" dirty="0">
                <a:latin typeface="Courier New"/>
                <a:cs typeface="Courier New"/>
              </a:rPr>
              <a:t>&gt;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#include &lt;</a:t>
            </a:r>
            <a:r>
              <a:rPr lang="en-US" sz="2400" dirty="0" err="1">
                <a:latin typeface="Courier New"/>
                <a:cs typeface="Courier New"/>
              </a:rPr>
              <a:t>stdio.h</a:t>
            </a:r>
            <a:r>
              <a:rPr lang="en-US" sz="2400" dirty="0">
                <a:latin typeface="Courier New"/>
                <a:cs typeface="Courier New"/>
              </a:rPr>
              <a:t>&gt;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 </a:t>
            </a:r>
          </a:p>
          <a:p>
            <a:pPr marL="400050" lvl="1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main() {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mypid</a:t>
            </a:r>
            <a:r>
              <a:rPr lang="en-US" sz="2400" dirty="0">
                <a:latin typeface="Courier New"/>
                <a:cs typeface="Courier New"/>
              </a:rPr>
              <a:t>;	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 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mypid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getpid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  	reboot(RB_REBOOT);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 	return 0;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} 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alibri"/>
                <a:cs typeface="Calibri"/>
              </a:rPr>
              <a:t>  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    Step </a:t>
            </a:r>
            <a:r>
              <a:rPr lang="en-US" sz="4000" dirty="0" smtClean="0">
                <a:latin typeface="Calibri"/>
                <a:cs typeface="Calibri"/>
              </a:rPr>
              <a:t>1.4 </a:t>
            </a:r>
            <a:r>
              <a:rPr lang="en-US" sz="4000" dirty="0">
                <a:latin typeface="Calibri"/>
                <a:cs typeface="Calibri"/>
              </a:rPr>
              <a:t/>
            </a:r>
            <a:br>
              <a:rPr lang="en-US" sz="4000" dirty="0">
                <a:latin typeface="Calibri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Modify </a:t>
            </a:r>
            <a:r>
              <a:rPr lang="en-US" sz="4000" dirty="0" err="1">
                <a:latin typeface="Courier New"/>
                <a:cs typeface="Courier New"/>
              </a:rPr>
              <a:t>Makefile</a:t>
            </a:r>
            <a:r>
              <a:rPr lang="en-US" sz="4000" dirty="0">
                <a:latin typeface="Calibri"/>
                <a:cs typeface="Calibri"/>
              </a:rPr>
              <a:t> and </a:t>
            </a:r>
            <a:r>
              <a:rPr lang="en-US" sz="4000" dirty="0">
                <a:latin typeface="Courier New"/>
                <a:cs typeface="Courier New"/>
              </a:rPr>
              <a:t>depend.mk</a:t>
            </a:r>
            <a:r>
              <a:rPr lang="en-US" sz="4000" dirty="0">
                <a:latin typeface="Calibri"/>
                <a:cs typeface="Calibri"/>
              </a:rPr>
              <a:t> 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7526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Modify </a:t>
            </a:r>
            <a:r>
              <a:rPr lang="en-US" sz="2800" dirty="0" err="1">
                <a:latin typeface="Courier New"/>
                <a:cs typeface="Courier New"/>
              </a:rPr>
              <a:t>Makefile</a:t>
            </a:r>
            <a:r>
              <a:rPr lang="en-US" sz="2800" dirty="0">
                <a:latin typeface="Calibri"/>
                <a:cs typeface="Calibri"/>
              </a:rPr>
              <a:t> and </a:t>
            </a:r>
            <a:r>
              <a:rPr lang="en-US" sz="2800" dirty="0" err="1">
                <a:latin typeface="Courier New"/>
                <a:cs typeface="Courier New"/>
              </a:rPr>
              <a:t>depend.mk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alibri"/>
                <a:cs typeface="Calibri"/>
              </a:rPr>
              <a:t>by replacing </a:t>
            </a:r>
            <a:r>
              <a:rPr lang="en-US" sz="2800" dirty="0" err="1">
                <a:latin typeface="Courier New"/>
                <a:cs typeface="Courier New"/>
              </a:rPr>
              <a:t>forktest</a:t>
            </a:r>
            <a:r>
              <a:rPr lang="en-US" sz="2800" dirty="0">
                <a:latin typeface="Calibri"/>
                <a:cs typeface="Calibri"/>
              </a:rPr>
              <a:t> with </a:t>
            </a:r>
            <a:r>
              <a:rPr lang="en-US" sz="2800" dirty="0" err="1">
                <a:latin typeface="Courier New"/>
                <a:cs typeface="Courier New"/>
              </a:rPr>
              <a:t>getpidtest</a:t>
            </a:r>
            <a:endParaRPr lang="en-US" sz="2800" dirty="0">
              <a:latin typeface="Courier New"/>
              <a:cs typeface="Courier New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alibri"/>
                <a:cs typeface="Calibri"/>
              </a:rPr>
              <a:t>  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6172200" y="152400"/>
            <a:ext cx="838200" cy="762000"/>
          </a:xfrm>
          <a:prstGeom prst="star5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    Step </a:t>
            </a:r>
            <a:r>
              <a:rPr lang="en-US" sz="4000" dirty="0" smtClean="0">
                <a:latin typeface="Calibri"/>
                <a:cs typeface="Calibri"/>
              </a:rPr>
              <a:t>1.5 </a:t>
            </a:r>
            <a:r>
              <a:rPr lang="en-US" sz="4000" dirty="0">
                <a:latin typeface="Calibri"/>
                <a:cs typeface="Calibri"/>
              </a:rPr>
              <a:t/>
            </a:r>
            <a:br>
              <a:rPr lang="en-US" sz="4000" dirty="0">
                <a:latin typeface="Calibri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Compile </a:t>
            </a:r>
            <a:r>
              <a:rPr lang="en-US" sz="4000" dirty="0" err="1">
                <a:latin typeface="Courier New"/>
                <a:cs typeface="Courier New"/>
              </a:rPr>
              <a:t>getpidtest.c</a:t>
            </a:r>
            <a:r>
              <a:rPr lang="en-US" sz="4000" dirty="0">
                <a:latin typeface="Calibri"/>
                <a:cs typeface="Calibri"/>
              </a:rPr>
              <a:t>  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6764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Compile </a:t>
            </a:r>
            <a:r>
              <a:rPr lang="en-US" sz="2800" dirty="0" err="1">
                <a:latin typeface="Courier New"/>
                <a:cs typeface="Courier New"/>
              </a:rPr>
              <a:t>getpidtest.c</a:t>
            </a:r>
            <a:r>
              <a:rPr lang="en-US" sz="2800" dirty="0">
                <a:latin typeface="Calibri"/>
                <a:cs typeface="Calibri"/>
              </a:rPr>
              <a:t> using </a:t>
            </a:r>
            <a:r>
              <a:rPr lang="en-US" sz="2800" dirty="0">
                <a:latin typeface="Courier New"/>
                <a:cs typeface="Courier New"/>
              </a:rPr>
              <a:t>cs161-gcc</a:t>
            </a:r>
            <a:r>
              <a:rPr lang="en-US" sz="2800" dirty="0">
                <a:latin typeface="Calibri"/>
                <a:cs typeface="Calibri"/>
              </a:rPr>
              <a:t>. This can be </a:t>
            </a:r>
            <a:r>
              <a:rPr lang="en-US" sz="2800" dirty="0" smtClean="0">
                <a:latin typeface="Calibri"/>
                <a:cs typeface="Calibri"/>
              </a:rPr>
              <a:t>done </a:t>
            </a:r>
            <a:r>
              <a:rPr lang="en-US" sz="2800" dirty="0">
                <a:latin typeface="Calibri"/>
                <a:cs typeface="Calibri"/>
              </a:rPr>
              <a:t>through running </a:t>
            </a:r>
            <a:r>
              <a:rPr lang="en-US" sz="2800" dirty="0" err="1">
                <a:latin typeface="Calibri"/>
                <a:cs typeface="Calibri"/>
              </a:rPr>
              <a:t>Makefile</a:t>
            </a:r>
            <a:r>
              <a:rPr lang="en-US" sz="2800" dirty="0">
                <a:latin typeface="Calibri"/>
                <a:cs typeface="Calibri"/>
              </a:rPr>
              <a:t> as below. </a:t>
            </a:r>
          </a:p>
          <a:p>
            <a:pPr marL="800100" lvl="2" indent="0">
              <a:buNone/>
            </a:pPr>
            <a:r>
              <a:rPr lang="en-US" sz="2800" dirty="0">
                <a:latin typeface="Courier New"/>
                <a:cs typeface="Courier New"/>
              </a:rPr>
              <a:t>%</a:t>
            </a:r>
            <a:r>
              <a:rPr lang="en-US" sz="2800" dirty="0" smtClean="0">
                <a:latin typeface="Courier New"/>
                <a:cs typeface="Courier New"/>
              </a:rPr>
              <a:t>make</a:t>
            </a:r>
          </a:p>
          <a:p>
            <a:pPr marL="800100" lvl="2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>
                <a:latin typeface="Calibri"/>
                <a:cs typeface="Calibri"/>
              </a:rPr>
              <a:t>The make utility program compile </a:t>
            </a:r>
            <a:r>
              <a:rPr lang="en-US" sz="2800" dirty="0" err="1">
                <a:latin typeface="Courier New"/>
                <a:cs typeface="Courier New"/>
              </a:rPr>
              <a:t>getpidtest.c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 generate an execute file called </a:t>
            </a:r>
            <a:r>
              <a:rPr lang="en-US" sz="2800" dirty="0" err="1">
                <a:latin typeface="Courier New"/>
                <a:cs typeface="Courier New"/>
              </a:rPr>
              <a:t>getpidtest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991600" cy="838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A Sample Problem with </a:t>
            </a:r>
            <a:r>
              <a:rPr lang="en-US" sz="4000" dirty="0" err="1" smtClean="0">
                <a:latin typeface="Calibri"/>
                <a:cs typeface="Calibri"/>
              </a:rPr>
              <a:t>Makefile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685800" y="4174189"/>
            <a:ext cx="8305800" cy="231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</a:rPr>
              <a:t>File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getpidtest.c</a:t>
            </a:r>
            <a:r>
              <a:rPr lang="en-US" sz="2400" dirty="0" smtClean="0">
                <a:latin typeface="Calibri" panose="020F0502020204030204" pitchFamily="34" charset="0"/>
              </a:rPr>
              <a:t> doesn’t exist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You're </a:t>
            </a:r>
            <a:r>
              <a:rPr lang="en-US" sz="2400" dirty="0">
                <a:latin typeface="Calibri" panose="020F0502020204030204" pitchFamily="34" charset="0"/>
              </a:rPr>
              <a:t>in the </a:t>
            </a:r>
            <a:r>
              <a:rPr lang="en-US" sz="2400" dirty="0" smtClean="0">
                <a:latin typeface="Calibri" panose="020F0502020204030204" pitchFamily="34" charset="0"/>
              </a:rPr>
              <a:t>wrong </a:t>
            </a:r>
            <a:r>
              <a:rPr lang="en-US" sz="2400" dirty="0">
                <a:latin typeface="Calibri" panose="020F0502020204030204" pitchFamily="34" charset="0"/>
              </a:rPr>
              <a:t>directory when you </a:t>
            </a:r>
            <a:r>
              <a:rPr lang="en-US" sz="2400" dirty="0" smtClean="0">
                <a:latin typeface="Calibri" panose="020F0502020204030204" pitchFamily="34" charset="0"/>
              </a:rPr>
              <a:t>run make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Check your </a:t>
            </a:r>
            <a:r>
              <a:rPr lang="en-US" sz="2400" dirty="0" err="1" smtClean="0">
                <a:latin typeface="Calibri" panose="020F0502020204030204" pitchFamily="34" charset="0"/>
              </a:rPr>
              <a:t>Makefile</a:t>
            </a:r>
            <a:endParaRPr lang="en-US" sz="2800" dirty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getpidtest.o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getpidtest.c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getpidtest.h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getpidtest.c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067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28600" y="5867400"/>
            <a:ext cx="1600200" cy="788377"/>
            <a:chOff x="228600" y="5867400"/>
            <a:chExt cx="1600200" cy="788377"/>
          </a:xfrm>
        </p:grpSpPr>
        <p:sp>
          <p:nvSpPr>
            <p:cNvPr id="3" name="Rounded Rectangular Callout 2"/>
            <p:cNvSpPr/>
            <p:nvPr/>
          </p:nvSpPr>
          <p:spPr>
            <a:xfrm>
              <a:off x="228600" y="5867400"/>
              <a:ext cx="1600200" cy="788377"/>
            </a:xfrm>
            <a:prstGeom prst="wedgeRoundRectCallout">
              <a:avLst>
                <a:gd name="adj1" fmla="val 83196"/>
                <a:gd name="adj2" fmla="val -15717"/>
                <a:gd name="adj3" fmla="val 16667"/>
              </a:avLst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9100" y="5907645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No space, TAB only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91200" y="6106973"/>
            <a:ext cx="1714500" cy="446227"/>
            <a:chOff x="228600" y="6243649"/>
            <a:chExt cx="1600200" cy="412128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228600" y="6243649"/>
              <a:ext cx="1600200" cy="412128"/>
            </a:xfrm>
            <a:prstGeom prst="wedgeRoundRectCallout">
              <a:avLst>
                <a:gd name="adj1" fmla="val -41847"/>
                <a:gd name="adj2" fmla="val -125231"/>
                <a:gd name="adj3" fmla="val 16667"/>
              </a:avLst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50" y="6243649"/>
              <a:ext cx="1409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No comma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905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    Step </a:t>
            </a:r>
            <a:r>
              <a:rPr lang="en-US" sz="4000" dirty="0" smtClean="0">
                <a:latin typeface="Calibri"/>
                <a:cs typeface="Calibri"/>
              </a:rPr>
              <a:t>1.6 </a:t>
            </a:r>
            <a:r>
              <a:rPr lang="en-US" sz="4000" dirty="0">
                <a:latin typeface="Calibri"/>
                <a:cs typeface="Calibri"/>
              </a:rPr>
              <a:t/>
            </a:r>
            <a:br>
              <a:rPr lang="en-US" sz="4000" dirty="0">
                <a:latin typeface="Calibri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Copy the executable file </a:t>
            </a:r>
            <a:r>
              <a:rPr lang="en-US" sz="4000" dirty="0" smtClean="0">
                <a:latin typeface="Calibri"/>
                <a:cs typeface="Calibri"/>
              </a:rPr>
              <a:t>to the root directory  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81000" y="2514600"/>
            <a:ext cx="868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Copy the executable file </a:t>
            </a:r>
            <a:r>
              <a:rPr lang="en-US" sz="2800" dirty="0" err="1">
                <a:latin typeface="Calibri"/>
                <a:cs typeface="Calibri"/>
              </a:rPr>
              <a:t>getpidtest</a:t>
            </a:r>
            <a:r>
              <a:rPr lang="en-US" sz="2800" dirty="0">
                <a:latin typeface="Calibri"/>
                <a:cs typeface="Calibri"/>
              </a:rPr>
              <a:t> into ~/cs161/root/</a:t>
            </a:r>
            <a:r>
              <a:rPr lang="en-US" sz="2800" dirty="0" err="1">
                <a:latin typeface="Calibri"/>
                <a:cs typeface="Calibri"/>
              </a:rPr>
              <a:t>testbin</a:t>
            </a:r>
            <a:r>
              <a:rPr lang="en-US" sz="2800" dirty="0">
                <a:latin typeface="Calibri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%</a:t>
            </a:r>
            <a:r>
              <a:rPr lang="en-US" sz="2400" dirty="0" err="1">
                <a:latin typeface="Courier New"/>
                <a:cs typeface="Courier New"/>
              </a:rPr>
              <a:t>cp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getpidtest</a:t>
            </a:r>
            <a:r>
              <a:rPr lang="en-US" sz="2400" dirty="0">
                <a:latin typeface="Courier New"/>
                <a:cs typeface="Courier New"/>
              </a:rPr>
              <a:t> ~/cs161/root/</a:t>
            </a:r>
            <a:r>
              <a:rPr lang="en-US" sz="2400" dirty="0" err="1">
                <a:latin typeface="Courier New"/>
                <a:cs typeface="Courier New"/>
              </a:rPr>
              <a:t>testbin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getpidtest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above executable file will be loaded by OS/161 through the p command in the main menu.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</TotalTime>
  <Words>1154</Words>
  <Application>Microsoft Office PowerPoint</Application>
  <PresentationFormat>On-screen Show (4:3)</PresentationFormat>
  <Paragraphs>258</Paragraphs>
  <Slides>26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1_Default Design</vt:lpstr>
      <vt:lpstr>COMP 3500  Introduction to Operating Systems  Project 4 – Processes and System Calls   Part 4: Managing File System State</vt:lpstr>
      <vt:lpstr>Review: How to Test System Calls?  </vt:lpstr>
      <vt:lpstr>    Step 1.1 Create a new directory using forktest as a template </vt:lpstr>
      <vt:lpstr>    Step 1.2  Change source code name  </vt:lpstr>
      <vt:lpstr>    Step 1.3  Modify getpidtest.c</vt:lpstr>
      <vt:lpstr>    Step 1.4  Modify Makefile and depend.mk </vt:lpstr>
      <vt:lpstr>    Step 1.5  Compile getpidtest.c  </vt:lpstr>
      <vt:lpstr>A Sample Problem with Makefile</vt:lpstr>
      <vt:lpstr>    Step 1.6  Copy the executable file to the root directory  </vt:lpstr>
      <vt:lpstr>    Step 2 Run the User Program in OS/161 </vt:lpstr>
      <vt:lpstr>System Calls Related to File Systems  </vt:lpstr>
      <vt:lpstr>System Calls Interface </vt:lpstr>
      <vt:lpstr>          Data Structure Questions  1. How to represent opened files for each process? 2. Where should you keep the above information?</vt:lpstr>
      <vt:lpstr>Data Structure Question 1:  How to represent opened files for each process?</vt:lpstr>
      <vt:lpstr>What are inside the openfile structure?</vt:lpstr>
      <vt:lpstr>How will you design  the openfile structure?</vt:lpstr>
      <vt:lpstr>User-Level Interface for System Calls src/include/unistd.h</vt:lpstr>
      <vt:lpstr>Design Question 1  Can a file be opened multiple times?</vt:lpstr>
      <vt:lpstr>Design Question 2  Will openfile be shared by concurrent threads?</vt:lpstr>
      <vt:lpstr>Data Structure Question 2:  Where should you keep openfileTable?</vt:lpstr>
      <vt:lpstr>Algorithm Questions: How to design  sys_open(filename, flag, retfd)?</vt:lpstr>
      <vt:lpstr>Algorithm Questions:  How does sys_open(filename, flag, retfd) calls  vfs_open() ?</vt:lpstr>
      <vt:lpstr>Algorithm Questions: How to design  int sys_close(fd)?</vt:lpstr>
      <vt:lpstr>Algorithm Questions: How to design  int sys_read(fd, buf, size, *retval)?</vt:lpstr>
      <vt:lpstr>Algorithm Questions: How to design?  int sys_read(int fd, userptr_t buf, size_t size, int *retval)</vt:lpstr>
      <vt:lpstr>Summary</vt:lpstr>
    </vt:vector>
  </TitlesOfParts>
  <Company>New Mexico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</cp:lastModifiedBy>
  <cp:revision>389</cp:revision>
  <dcterms:created xsi:type="dcterms:W3CDTF">2006-08-22T22:53:10Z</dcterms:created>
  <dcterms:modified xsi:type="dcterms:W3CDTF">2015-11-04T04:17:41Z</dcterms:modified>
</cp:coreProperties>
</file>