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sldIdLst>
    <p:sldId id="256" r:id="rId2"/>
    <p:sldId id="442" r:id="rId3"/>
    <p:sldId id="447" r:id="rId4"/>
    <p:sldId id="461" r:id="rId5"/>
    <p:sldId id="449" r:id="rId6"/>
    <p:sldId id="446" r:id="rId7"/>
    <p:sldId id="462" r:id="rId8"/>
    <p:sldId id="463" r:id="rId9"/>
    <p:sldId id="468" r:id="rId10"/>
    <p:sldId id="464" r:id="rId11"/>
    <p:sldId id="465" r:id="rId12"/>
    <p:sldId id="460" r:id="rId13"/>
    <p:sldId id="467" r:id="rId14"/>
    <p:sldId id="466" r:id="rId15"/>
    <p:sldId id="456" r:id="rId16"/>
    <p:sldId id="469" r:id="rId17"/>
    <p:sldId id="472" r:id="rId18"/>
    <p:sldId id="471" r:id="rId19"/>
    <p:sldId id="470" r:id="rId20"/>
    <p:sldId id="473" r:id="rId21"/>
    <p:sldId id="474" r:id="rId22"/>
    <p:sldId id="476" r:id="rId23"/>
    <p:sldId id="478" r:id="rId24"/>
    <p:sldId id="477" r:id="rId25"/>
    <p:sldId id="475" r:id="rId26"/>
    <p:sldId id="479" r:id="rId27"/>
    <p:sldId id="480" r:id="rId28"/>
    <p:sldId id="481" r:id="rId29"/>
    <p:sldId id="483" r:id="rId30"/>
    <p:sldId id="482" r:id="rId31"/>
  </p:sldIdLst>
  <p:sldSz cx="9144000" cy="6858000" type="screen4x3"/>
  <p:notesSz cx="6934200" cy="9118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84421" autoAdjust="0"/>
  </p:normalViewPr>
  <p:slideViewPr>
    <p:cSldViewPr>
      <p:cViewPr varScale="1">
        <p:scale>
          <a:sx n="110" d="100"/>
          <a:sy n="110" d="100"/>
        </p:scale>
        <p:origin x="120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684213"/>
            <a:ext cx="4559300" cy="3419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30700"/>
            <a:ext cx="508635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2988"/>
            <a:ext cx="300513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662988"/>
            <a:ext cx="300513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A5ED838-7CEF-5E43-9B07-AFB1A331F0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98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1ADF8D2-378A-7944-A749-53A621119001}" type="slidenum">
              <a:rPr lang="en-US"/>
              <a:pPr/>
              <a:t>1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38" tIns="44425" rIns="90438" bIns="44425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>
                <a:latin typeface="Times New Roman" charset="0"/>
                <a:ea typeface="宋体" charset="0"/>
                <a:cs typeface="宋体" charset="0"/>
              </a:rPr>
              <a:t>Fall’15:</a:t>
            </a:r>
            <a:r>
              <a:rPr lang="en-US" altLang="zh-CN" baseline="0" smtClean="0">
                <a:latin typeface="Times New Roman" charset="0"/>
                <a:ea typeface="宋体" charset="0"/>
                <a:cs typeface="宋体" charset="0"/>
              </a:rPr>
              <a:t> </a:t>
            </a:r>
            <a:endParaRPr lang="en-US" altLang="zh-CN" smtClean="0">
              <a:latin typeface="Times New Roman" charset="0"/>
              <a:ea typeface="宋体" charset="0"/>
              <a:cs typeface="宋体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Fall’14: Slides 14-16 in Project 4-4-Managing</a:t>
            </a:r>
            <a:r>
              <a:rPr lang="en-US" altLang="zh-CN" baseline="0" dirty="0" smtClean="0">
                <a:latin typeface="Times New Roman" charset="0"/>
                <a:ea typeface="宋体" charset="0"/>
                <a:cs typeface="宋体" charset="0"/>
              </a:rPr>
              <a:t> file system state</a:t>
            </a: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: 15 min</a:t>
            </a:r>
            <a:endParaRPr lang="en-US" altLang="zh-CN" baseline="0" dirty="0" smtClean="0">
              <a:latin typeface="Times New Roman" charset="0"/>
              <a:ea typeface="宋体" charset="0"/>
              <a:cs typeface="宋体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>
                <a:latin typeface="Times New Roman" charset="0"/>
                <a:ea typeface="宋体" charset="0"/>
                <a:cs typeface="宋体" charset="0"/>
              </a:rPr>
              <a:t>Slides 1-14: 45 Minutes.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>
                <a:latin typeface="Times New Roman" charset="0"/>
                <a:ea typeface="宋体" charset="0"/>
                <a:cs typeface="宋体" charset="0"/>
              </a:rPr>
              <a:t>Next lecture: 15-27: 40 min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27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684213"/>
            <a:ext cx="4559300" cy="341947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364930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</a:t>
            </a:r>
            <a:r>
              <a:rPr lang="en-US" baseline="0" dirty="0" smtClean="0"/>
              <a:t> about social security numbers.</a:t>
            </a:r>
          </a:p>
          <a:p>
            <a:r>
              <a:rPr lang="en-US" baseline="0" dirty="0" smtClean="0"/>
              <a:t>Managed by social security administration.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get_pidinfo_index</a:t>
            </a:r>
            <a:r>
              <a:rPr lang="en-US" dirty="0" smtClean="0"/>
              <a:t>(</a:t>
            </a:r>
            <a:r>
              <a:rPr lang="en-US" dirty="0" err="1" smtClean="0"/>
              <a:t>nextpid</a:t>
            </a:r>
            <a:r>
              <a:rPr lang="en-US" dirty="0" smtClean="0"/>
              <a:t>)</a:t>
            </a:r>
            <a:r>
              <a:rPr lang="en-US" baseline="0" dirty="0" smtClean="0"/>
              <a:t> 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return(</a:t>
            </a:r>
            <a:r>
              <a:rPr lang="en-US" baseline="0" dirty="0" err="1" smtClean="0"/>
              <a:t>nextpid</a:t>
            </a:r>
            <a:r>
              <a:rPr lang="en-US" baseline="0" dirty="0" smtClean="0"/>
              <a:t> % MAX_PROCS);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}	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Parent PID is current-&gt;</a:t>
            </a:r>
            <a:r>
              <a:rPr lang="en-US" baseline="0" dirty="0" err="1" smtClean="0"/>
              <a:t>pid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get_pidinfo_index</a:t>
            </a:r>
            <a:r>
              <a:rPr lang="en-US" dirty="0" smtClean="0"/>
              <a:t>(</a:t>
            </a:r>
            <a:r>
              <a:rPr lang="en-US" dirty="0" err="1" smtClean="0"/>
              <a:t>nextpid</a:t>
            </a:r>
            <a:r>
              <a:rPr lang="en-US" dirty="0" smtClean="0"/>
              <a:t>)</a:t>
            </a:r>
            <a:r>
              <a:rPr lang="en-US" baseline="0" dirty="0" smtClean="0"/>
              <a:t> 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return(</a:t>
            </a:r>
            <a:r>
              <a:rPr lang="en-US" baseline="0" dirty="0" err="1" smtClean="0"/>
              <a:t>nextpid</a:t>
            </a:r>
            <a:r>
              <a:rPr lang="en-US" baseline="0" dirty="0" smtClean="0"/>
              <a:t> % MAX_PROCS);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}	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Parent PID is current-&gt;</a:t>
            </a:r>
            <a:r>
              <a:rPr lang="en-US" baseline="0" dirty="0" err="1" smtClean="0"/>
              <a:t>pid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get_pidinfo_index</a:t>
            </a:r>
            <a:r>
              <a:rPr lang="en-US" dirty="0" smtClean="0"/>
              <a:t>(</a:t>
            </a:r>
            <a:r>
              <a:rPr lang="en-US" dirty="0" err="1" smtClean="0"/>
              <a:t>nextpid</a:t>
            </a:r>
            <a:r>
              <a:rPr lang="en-US" dirty="0" smtClean="0"/>
              <a:t>)</a:t>
            </a:r>
            <a:r>
              <a:rPr lang="en-US" baseline="0" dirty="0" smtClean="0"/>
              <a:t> 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return(</a:t>
            </a:r>
            <a:r>
              <a:rPr lang="en-US" baseline="0" dirty="0" err="1" smtClean="0"/>
              <a:t>nextpid</a:t>
            </a:r>
            <a:r>
              <a:rPr lang="en-US" baseline="0" dirty="0" smtClean="0"/>
              <a:t> % MAX_PROCS);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}	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Parent PID is current-&gt;</a:t>
            </a:r>
            <a:r>
              <a:rPr lang="en-US" baseline="0" dirty="0" err="1" smtClean="0"/>
              <a:t>pid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get_pidinfo_index</a:t>
            </a:r>
            <a:r>
              <a:rPr lang="en-US" dirty="0" smtClean="0"/>
              <a:t>(</a:t>
            </a:r>
            <a:r>
              <a:rPr lang="en-US" dirty="0" err="1" smtClean="0"/>
              <a:t>nextpid</a:t>
            </a:r>
            <a:r>
              <a:rPr lang="en-US" dirty="0" smtClean="0"/>
              <a:t>)</a:t>
            </a:r>
            <a:r>
              <a:rPr lang="en-US" baseline="0" dirty="0" smtClean="0"/>
              <a:t> 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return(</a:t>
            </a:r>
            <a:r>
              <a:rPr lang="en-US" baseline="0" dirty="0" err="1" smtClean="0"/>
              <a:t>nextpid</a:t>
            </a:r>
            <a:r>
              <a:rPr lang="en-US" baseline="0" dirty="0" smtClean="0"/>
              <a:t> % MAX_PROCS);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}	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Parent PID is current-&gt;</a:t>
            </a:r>
            <a:r>
              <a:rPr lang="en-US" baseline="0" dirty="0" err="1" smtClean="0"/>
              <a:t>pid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you may support flags like WNOHANG (it</a:t>
            </a:r>
            <a:r>
              <a:rPr lang="en-US" baseline="0" dirty="0" smtClean="0"/>
              <a:t> is optional)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indent="0">
              <a:buNone/>
            </a:pPr>
            <a:r>
              <a:rPr lang="en-US" sz="12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If (</a:t>
            </a:r>
            <a:r>
              <a:rPr lang="en-US" sz="1200" kern="0" dirty="0" err="1" smtClean="0">
                <a:solidFill>
                  <a:srgbClr val="002060"/>
                </a:solidFill>
                <a:latin typeface="Courier New"/>
                <a:cs typeface="Courier New"/>
              </a:rPr>
              <a:t>wpidinfo’s</a:t>
            </a:r>
            <a:r>
              <a:rPr lang="en-US" sz="12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 exited == false) /* child is active */</a:t>
            </a:r>
          </a:p>
          <a:p>
            <a:pPr marL="0" indent="0">
              <a:buNone/>
            </a:pPr>
            <a:endParaRPr lang="en-US" sz="1200" kern="0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	</a:t>
            </a:r>
            <a:r>
              <a:rPr lang="en-US" sz="1200" kern="0" dirty="0" err="1" smtClean="0">
                <a:solidFill>
                  <a:srgbClr val="002060"/>
                </a:solidFill>
                <a:latin typeface="Courier New"/>
                <a:cs typeface="Courier New"/>
              </a:rPr>
              <a:t>cv_wait</a:t>
            </a:r>
            <a:r>
              <a:rPr lang="en-US" sz="12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(</a:t>
            </a:r>
            <a:r>
              <a:rPr lang="en-US" sz="1200" kern="0" dirty="0" err="1" smtClean="0">
                <a:solidFill>
                  <a:srgbClr val="002060"/>
                </a:solidFill>
                <a:latin typeface="Courier New"/>
                <a:cs typeface="Courier New"/>
              </a:rPr>
              <a:t>wpidinfo</a:t>
            </a:r>
            <a:r>
              <a:rPr lang="en-US" sz="12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-&gt;</a:t>
            </a:r>
            <a:r>
              <a:rPr lang="en-US" sz="1200" kern="0" dirty="0" err="1" smtClean="0">
                <a:solidFill>
                  <a:srgbClr val="002060"/>
                </a:solidFill>
                <a:latin typeface="Courier New"/>
                <a:cs typeface="Courier New"/>
              </a:rPr>
              <a:t>pi_cv</a:t>
            </a:r>
            <a:r>
              <a:rPr lang="en-US" sz="12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, </a:t>
            </a:r>
            <a:r>
              <a:rPr lang="en-US" sz="1200" kern="0" dirty="0" err="1" smtClean="0">
                <a:solidFill>
                  <a:srgbClr val="002060"/>
                </a:solidFill>
                <a:latin typeface="Courier New"/>
                <a:cs typeface="Courier New"/>
              </a:rPr>
              <a:t>pidlock</a:t>
            </a:r>
            <a:r>
              <a:rPr lang="en-US" sz="12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2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get_pidinfo_index</a:t>
            </a:r>
            <a:r>
              <a:rPr lang="en-US" dirty="0" smtClean="0"/>
              <a:t>(</a:t>
            </a:r>
            <a:r>
              <a:rPr lang="en-US" dirty="0" err="1" smtClean="0"/>
              <a:t>nextpid</a:t>
            </a:r>
            <a:r>
              <a:rPr lang="en-US" dirty="0" smtClean="0"/>
              <a:t>)</a:t>
            </a:r>
            <a:r>
              <a:rPr lang="en-US" baseline="0" dirty="0" smtClean="0"/>
              <a:t> 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return(</a:t>
            </a:r>
            <a:r>
              <a:rPr lang="en-US" baseline="0" dirty="0" err="1" smtClean="0"/>
              <a:t>nextpid</a:t>
            </a:r>
            <a:r>
              <a:rPr lang="en-US" baseline="0" dirty="0" smtClean="0"/>
              <a:t> % MAX_PROCS);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}	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Parent PID is current-&gt;</a:t>
            </a:r>
            <a:r>
              <a:rPr lang="en-US" baseline="0" dirty="0" err="1" smtClean="0"/>
              <a:t>pid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 1: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Where can you find the prototype of </a:t>
            </a:r>
            <a:r>
              <a:rPr lang="en-US" dirty="0" smtClean="0"/>
              <a:t>open(filename, flags, …)?</a:t>
            </a:r>
          </a:p>
          <a:p>
            <a:r>
              <a:rPr lang="en-US" dirty="0" smtClean="0"/>
              <a:t>Answer: ~/cs161/</a:t>
            </a:r>
            <a:r>
              <a:rPr lang="en-US" dirty="0" err="1" smtClean="0"/>
              <a:t>src</a:t>
            </a:r>
            <a:r>
              <a:rPr lang="en-US" dirty="0" smtClean="0"/>
              <a:t>/include/</a:t>
            </a:r>
            <a:r>
              <a:rPr lang="en-US" dirty="0" err="1" smtClean="0"/>
              <a:t>unistd.h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Question</a:t>
            </a:r>
            <a:r>
              <a:rPr lang="en-US" baseline="0" dirty="0" smtClean="0"/>
              <a:t> 2: </a:t>
            </a:r>
          </a:p>
          <a:p>
            <a:r>
              <a:rPr lang="en-US" baseline="0" dirty="0" smtClean="0"/>
              <a:t>Where do you declare the prototype of </a:t>
            </a:r>
            <a:r>
              <a:rPr lang="en-US" baseline="0" dirty="0" err="1" smtClean="0"/>
              <a:t>sys_open</a:t>
            </a:r>
            <a:r>
              <a:rPr lang="en-US" baseline="0" dirty="0" smtClean="0"/>
              <a:t>(filename, flags, …)?</a:t>
            </a:r>
          </a:p>
          <a:p>
            <a:r>
              <a:rPr lang="en-US" baseline="0" dirty="0" smtClean="0"/>
              <a:t>Answer: ~/cs161/</a:t>
            </a:r>
            <a:r>
              <a:rPr lang="en-US" baseline="0" dirty="0" err="1" smtClean="0"/>
              <a:t>src</a:t>
            </a:r>
            <a:r>
              <a:rPr lang="en-US" baseline="0" dirty="0" smtClean="0"/>
              <a:t>/kern/include/</a:t>
            </a:r>
            <a:r>
              <a:rPr lang="en-US" baseline="0" dirty="0" err="1" smtClean="0"/>
              <a:t>syscall.h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756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Modify </a:t>
            </a:r>
            <a:r>
              <a:rPr lang="en-US" dirty="0" err="1" smtClean="0"/>
              <a:t>thread_exit</a:t>
            </a:r>
            <a:endParaRPr lang="en-US" sz="1200" kern="0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get_pidinfo_index</a:t>
            </a:r>
            <a:r>
              <a:rPr lang="en-US" dirty="0" smtClean="0"/>
              <a:t>(</a:t>
            </a:r>
            <a:r>
              <a:rPr lang="en-US" dirty="0" err="1" smtClean="0"/>
              <a:t>nextpid</a:t>
            </a:r>
            <a:r>
              <a:rPr lang="en-US" dirty="0" smtClean="0"/>
              <a:t>)</a:t>
            </a:r>
            <a:r>
              <a:rPr lang="en-US" baseline="0" dirty="0" smtClean="0"/>
              <a:t> 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return(</a:t>
            </a:r>
            <a:r>
              <a:rPr lang="en-US" baseline="0" dirty="0" err="1" smtClean="0"/>
              <a:t>nextpid</a:t>
            </a:r>
            <a:r>
              <a:rPr lang="en-US" baseline="0" dirty="0" smtClean="0"/>
              <a:t> % MAX_PROCS);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}	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Parent PID is current-&gt;</a:t>
            </a:r>
            <a:r>
              <a:rPr lang="en-US" baseline="0" dirty="0" err="1" smtClean="0"/>
              <a:t>pid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2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get_pidinfo_index</a:t>
            </a:r>
            <a:r>
              <a:rPr lang="en-US" dirty="0" smtClean="0"/>
              <a:t>(</a:t>
            </a:r>
            <a:r>
              <a:rPr lang="en-US" dirty="0" err="1" smtClean="0"/>
              <a:t>nextpid</a:t>
            </a:r>
            <a:r>
              <a:rPr lang="en-US" dirty="0" smtClean="0"/>
              <a:t>)</a:t>
            </a:r>
            <a:r>
              <a:rPr lang="en-US" baseline="0" dirty="0" smtClean="0"/>
              <a:t> 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return(</a:t>
            </a:r>
            <a:r>
              <a:rPr lang="en-US" baseline="0" dirty="0" err="1" smtClean="0"/>
              <a:t>nextpid</a:t>
            </a:r>
            <a:r>
              <a:rPr lang="en-US" baseline="0" dirty="0" smtClean="0"/>
              <a:t> % MAX_PROCS);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}	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Parent PID is current-&gt;</a:t>
            </a:r>
            <a:r>
              <a:rPr lang="en-US" baseline="0" dirty="0" err="1" smtClean="0"/>
              <a:t>pid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2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get_pidinfo_index</a:t>
            </a:r>
            <a:r>
              <a:rPr lang="en-US" dirty="0" smtClean="0"/>
              <a:t>(</a:t>
            </a:r>
            <a:r>
              <a:rPr lang="en-US" dirty="0" err="1" smtClean="0"/>
              <a:t>nextpid</a:t>
            </a:r>
            <a:r>
              <a:rPr lang="en-US" dirty="0" smtClean="0"/>
              <a:t>)</a:t>
            </a:r>
            <a:r>
              <a:rPr lang="en-US" baseline="0" dirty="0" smtClean="0"/>
              <a:t> 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return(</a:t>
            </a:r>
            <a:r>
              <a:rPr lang="en-US" baseline="0" dirty="0" err="1" smtClean="0"/>
              <a:t>nextpid</a:t>
            </a:r>
            <a:r>
              <a:rPr lang="en-US" baseline="0" dirty="0" smtClean="0"/>
              <a:t> % MAX_PROCS);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}	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Parent PID is current-&gt;</a:t>
            </a:r>
            <a:r>
              <a:rPr lang="en-US" baseline="0" dirty="0" err="1" smtClean="0"/>
              <a:t>pid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2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Modify </a:t>
            </a:r>
            <a:r>
              <a:rPr lang="en-US" dirty="0" err="1" smtClean="0"/>
              <a:t>thread_exit</a:t>
            </a:r>
            <a:endParaRPr lang="en-US" sz="1200" kern="0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2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Modify </a:t>
            </a:r>
            <a:r>
              <a:rPr lang="en-US" dirty="0" err="1" smtClean="0"/>
              <a:t>thread_fork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Old</a:t>
            </a:r>
            <a:r>
              <a:rPr lang="en-US" sz="1200" kern="0" baseline="0" dirty="0" smtClean="0">
                <a:solidFill>
                  <a:srgbClr val="002060"/>
                </a:solidFill>
                <a:latin typeface="Courier New"/>
                <a:cs typeface="Courier New"/>
              </a:rPr>
              <a:t> prototype: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0" baseline="0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baseline="0" dirty="0" smtClean="0">
                <a:solidFill>
                  <a:srgbClr val="002060"/>
                </a:solidFill>
                <a:latin typeface="Courier New"/>
                <a:cs typeface="Courier New"/>
              </a:rPr>
              <a:t>New prototype: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solidFill>
                  <a:schemeClr val="accent4"/>
                </a:solidFill>
                <a:latin typeface="Courier New"/>
                <a:cs typeface="Courier New"/>
              </a:rPr>
              <a:t>int</a:t>
            </a:r>
            <a:r>
              <a:rPr lang="en-US" sz="1200" dirty="0" smtClean="0">
                <a:solidFill>
                  <a:schemeClr val="accent4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chemeClr val="accent4"/>
                </a:solidFill>
                <a:latin typeface="Courier New"/>
                <a:cs typeface="Courier New"/>
              </a:rPr>
              <a:t>thread_fork</a:t>
            </a:r>
            <a:r>
              <a:rPr lang="en-US" sz="1200" dirty="0" smtClean="0">
                <a:solidFill>
                  <a:schemeClr val="accent4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 smtClean="0">
                <a:solidFill>
                  <a:schemeClr val="accent4"/>
                </a:solidFill>
                <a:latin typeface="Courier New"/>
                <a:cs typeface="Courier New"/>
              </a:rPr>
              <a:t>const</a:t>
            </a:r>
            <a:r>
              <a:rPr lang="en-US" sz="1200" dirty="0" smtClean="0">
                <a:solidFill>
                  <a:schemeClr val="accent4"/>
                </a:solidFill>
                <a:latin typeface="Courier New"/>
                <a:cs typeface="Courier New"/>
              </a:rPr>
              <a:t> char *name, void *data1, unsigned long data2,	 void (*</a:t>
            </a:r>
            <a:r>
              <a:rPr lang="en-US" sz="1200" dirty="0" err="1" smtClean="0">
                <a:solidFill>
                  <a:schemeClr val="accent4"/>
                </a:solidFill>
                <a:latin typeface="Courier New"/>
                <a:cs typeface="Courier New"/>
              </a:rPr>
              <a:t>func</a:t>
            </a:r>
            <a:r>
              <a:rPr lang="en-US" sz="1200" dirty="0" smtClean="0">
                <a:solidFill>
                  <a:schemeClr val="accent4"/>
                </a:solidFill>
                <a:latin typeface="Courier New"/>
                <a:cs typeface="Courier New"/>
              </a:rPr>
              <a:t>)(void *, unsigned long), </a:t>
            </a:r>
            <a:r>
              <a:rPr lang="en-US" sz="12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pid_t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  <a:t> *</a:t>
            </a:r>
            <a:r>
              <a:rPr lang="en-US" sz="12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childpid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  <a:t> /* new for project</a:t>
            </a:r>
            <a:r>
              <a:rPr lang="en-US" sz="1200" baseline="0" dirty="0" smtClean="0">
                <a:solidFill>
                  <a:srgbClr val="FF0000"/>
                </a:solidFill>
                <a:latin typeface="Courier New"/>
                <a:cs typeface="Courier New"/>
              </a:rPr>
              <a:t> 4 */)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lang="en-US" sz="1200" kern="0" baseline="0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0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2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2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339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userptr_t</a:t>
            </a:r>
            <a:r>
              <a:rPr lang="en-US" dirty="0" smtClean="0"/>
              <a:t> is a pointer to a one-byte 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72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userptr_t</a:t>
            </a:r>
            <a:r>
              <a:rPr lang="en-US" dirty="0" smtClean="0"/>
              <a:t> is a pointer to a one-byte 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0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 the data structure to store and organize data in files</a:t>
            </a:r>
          </a:p>
          <a:p>
            <a:r>
              <a:rPr lang="en-US" baseline="0" dirty="0" smtClean="0"/>
              <a:t>Let’s focus on meta data of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a file descriptor (FD) is an abstract indicator for accessing a file.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1. </a:t>
            </a:r>
            <a:r>
              <a:rPr lang="en-US" baseline="0" dirty="0" err="1" smtClean="0"/>
              <a:t>pid</a:t>
            </a:r>
            <a:r>
              <a:rPr lang="en-US" baseline="0" dirty="0" smtClean="0"/>
              <a:t> 2. </a:t>
            </a:r>
            <a:r>
              <a:rPr lang="en-US" baseline="0" dirty="0" err="1" smtClean="0"/>
              <a:t>openfileTable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Social security number.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Social security number.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</a:t>
            </a:r>
            <a:r>
              <a:rPr lang="en-US" baseline="0" dirty="0" smtClean="0"/>
              <a:t> about social security numbers.</a:t>
            </a:r>
          </a:p>
          <a:p>
            <a:r>
              <a:rPr lang="en-US" baseline="0" dirty="0" smtClean="0"/>
              <a:t>Managed by social security administration.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013FDC-CDB6-0145-BBEC-8B9E418D67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3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939A6A-E21D-7C4D-8E7C-17C74E5611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3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AED4AA-CCA7-A748-9E0B-836427D4D7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9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1DD708-9C6C-BC4A-8ACC-1131D652BA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6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BAC1BF-448E-0748-97C4-07AE073AA6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5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5C63ED-CA33-F643-8D2C-9CC1229B04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9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E81F73-168E-DF47-86CE-65001EABF1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4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B741D-3059-9749-806A-40E1FE40CF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4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AF5B0-A05E-724A-87E2-3CBAB181D8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3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B91192-082C-A54D-8443-EA5BFC04DE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7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6DF99E-117A-804D-9AE1-0148B167FF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0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DDDDDD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GCOE V 158 289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143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fld id="{0D8BB033-354E-3D4A-AAF6-66DED48618B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•"/>
        <a:defRPr sz="3200">
          <a:solidFill>
            <a:srgbClr val="00068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–"/>
        <a:defRPr sz="2800">
          <a:solidFill>
            <a:srgbClr val="00068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•"/>
        <a:defRPr sz="2400">
          <a:solidFill>
            <a:srgbClr val="00068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–"/>
        <a:defRPr sz="2000">
          <a:solidFill>
            <a:srgbClr val="00068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slide" Target="slide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slide" Target="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609600"/>
            <a:ext cx="8077200" cy="34290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COMP 3500 </a:t>
            </a:r>
            <a:b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Introduction to Operating </a:t>
            </a:r>
            <a:r>
              <a:rPr lang="en-US" altLang="zh-CN" sz="40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Systems</a:t>
            </a:r>
            <a:br>
              <a:rPr lang="en-US" altLang="zh-CN" sz="40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41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/>
            </a:r>
            <a:br>
              <a:rPr lang="en-US" altLang="zh-CN" sz="41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36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Project 4 – </a:t>
            </a:r>
            <a:r>
              <a:rPr lang="en-US" sz="3600" dirty="0">
                <a:latin typeface="Calibri" panose="020F0502020204030204" pitchFamily="34" charset="0"/>
              </a:rPr>
              <a:t>Processes and System Calls </a:t>
            </a:r>
            <a:r>
              <a:rPr lang="en-US" altLang="zh-CN" sz="36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/>
            </a:r>
            <a:br>
              <a:rPr lang="en-US" altLang="zh-CN" sz="36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36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/>
            </a:r>
            <a:br>
              <a:rPr lang="en-US" altLang="zh-CN" sz="36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36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Part 5</a:t>
            </a:r>
            <a: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: Managing Process State 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2057400" y="4716463"/>
            <a:ext cx="4953000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Dr. Xiao Qin</a:t>
            </a:r>
          </a:p>
          <a:p>
            <a:pPr algn="ctr" eaLnBrk="0" hangingPunct="0">
              <a:spcBef>
                <a:spcPct val="50000"/>
              </a:spcBef>
            </a:pPr>
            <a:r>
              <a:rPr kumimoji="1" lang="en-US" sz="2400" i="1" dirty="0">
                <a:solidFill>
                  <a:schemeClr val="tx2"/>
                </a:solidFill>
                <a:latin typeface="Calibri" charset="0"/>
              </a:rPr>
              <a:t>Auburn University</a:t>
            </a:r>
            <a:br>
              <a:rPr kumimoji="1" lang="en-US" sz="2400" i="1" dirty="0">
                <a:solidFill>
                  <a:schemeClr val="tx2"/>
                </a:solidFill>
                <a:latin typeface="Calibri" charset="0"/>
              </a:rPr>
            </a:br>
            <a:r>
              <a:rPr kumimoji="1" lang="en-US" sz="2400" i="1" dirty="0">
                <a:solidFill>
                  <a:schemeClr val="tx2"/>
                </a:solidFill>
                <a:latin typeface="Calibri" charset="0"/>
              </a:rPr>
              <a:t>http://</a:t>
            </a:r>
            <a:r>
              <a:rPr kumimoji="1" lang="en-US" sz="2400" i="1" dirty="0" err="1">
                <a:solidFill>
                  <a:schemeClr val="tx2"/>
                </a:solidFill>
                <a:latin typeface="Calibri" charset="0"/>
              </a:rPr>
              <a:t>www.eng.auburn.edu</a:t>
            </a:r>
            <a:r>
              <a:rPr kumimoji="1" lang="en-US" sz="2400" i="1" dirty="0">
                <a:solidFill>
                  <a:schemeClr val="tx2"/>
                </a:solidFill>
                <a:latin typeface="Calibri" charset="0"/>
              </a:rPr>
              <a:t>/~</a:t>
            </a:r>
            <a:r>
              <a:rPr kumimoji="1" lang="en-US" sz="2400" i="1" dirty="0" err="1">
                <a:solidFill>
                  <a:schemeClr val="tx2"/>
                </a:solidFill>
                <a:latin typeface="Calibri" charset="0"/>
              </a:rPr>
              <a:t>xqin</a:t>
            </a:r>
            <a:endParaRPr kumimoji="1" lang="en-US" sz="2400" i="1" dirty="0">
              <a:solidFill>
                <a:schemeClr val="tx2"/>
              </a:solidFill>
              <a:latin typeface="Calibri" charset="0"/>
            </a:endParaRPr>
          </a:p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kumimoji="1" lang="en-US" sz="2400" i="1" dirty="0" err="1">
                <a:solidFill>
                  <a:schemeClr val="tx2"/>
                </a:solidFill>
                <a:latin typeface="Calibri" charset="0"/>
              </a:rPr>
              <a:t>xqin@auburn.edu</a:t>
            </a:r>
            <a:endParaRPr kumimoji="1" lang="en-US" altLang="zh-CN" sz="2400" i="1" dirty="0">
              <a:solidFill>
                <a:schemeClr val="tx2"/>
              </a:solidFill>
              <a:latin typeface="Calibri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600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 smtClean="0">
                <a:latin typeface="Calibri"/>
                <a:cs typeface="Calibri"/>
              </a:rPr>
              <a:t>Process ID Management Module</a:t>
            </a:r>
            <a:endParaRPr lang="en-US" sz="3200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381000" y="1905000"/>
            <a:ext cx="82296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Manage PID information (</a:t>
            </a:r>
            <a:r>
              <a:rPr lang="en-US" kern="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What is this?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)</a:t>
            </a:r>
          </a:p>
          <a:p>
            <a:endParaRPr lang="en-US" kern="0" dirty="0" smtClean="0">
              <a:latin typeface="Calibri" panose="020F0502020204030204" pitchFamily="34" charset="0"/>
              <a:cs typeface="Courier New"/>
            </a:endParaRPr>
          </a:p>
          <a:p>
            <a:r>
              <a:rPr lang="en-US" kern="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Implement your PID management functions here:</a:t>
            </a:r>
          </a:p>
          <a:p>
            <a:pPr marL="0" indent="0">
              <a:buNone/>
            </a:pPr>
            <a:r>
              <a:rPr lang="en-US" kern="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	</a:t>
            </a:r>
            <a:r>
              <a:rPr lang="en-US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/kern/thread/</a:t>
            </a:r>
            <a:r>
              <a:rPr lang="en-US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pid.c</a:t>
            </a:r>
            <a:endParaRPr lang="en-US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3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381000"/>
            <a:ext cx="8534400" cy="20574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dirty="0" smtClean="0">
                <a:latin typeface="Calibri"/>
                <a:cs typeface="Calibri"/>
              </a:rPr>
              <a:t>Data </a:t>
            </a:r>
            <a:r>
              <a:rPr lang="en-US" dirty="0">
                <a:latin typeface="Calibri"/>
                <a:cs typeface="Calibri"/>
              </a:rPr>
              <a:t>Structure Question </a:t>
            </a:r>
            <a:r>
              <a:rPr lang="en-US" dirty="0" smtClean="0">
                <a:latin typeface="Calibri"/>
                <a:cs typeface="Calibri"/>
              </a:rPr>
              <a:t>2:</a:t>
            </a:r>
            <a:br>
              <a:rPr lang="en-US" dirty="0" smtClean="0">
                <a:latin typeface="Calibri"/>
                <a:cs typeface="Calibri"/>
              </a:rPr>
            </a:br>
            <a:r>
              <a:rPr lang="en-US" sz="4000" dirty="0">
                <a:latin typeface="Calibri"/>
                <a:cs typeface="Calibri"/>
              </a:rPr>
              <a:t>Process ID Management</a:t>
            </a:r>
            <a:br>
              <a:rPr lang="en-US" sz="4000" dirty="0">
                <a:latin typeface="Calibri"/>
                <a:cs typeface="Calibri"/>
              </a:rPr>
            </a:br>
            <a:r>
              <a:rPr lang="en-US" sz="4000" dirty="0" smtClean="0">
                <a:solidFill>
                  <a:srgbClr val="FF0000"/>
                </a:solidFill>
                <a:latin typeface="Calibri"/>
                <a:cs typeface="Calibri"/>
              </a:rPr>
              <a:t>Q4: What is PID information or </a:t>
            </a:r>
            <a:r>
              <a:rPr lang="en-US" sz="4000" dirty="0" err="1" smtClean="0">
                <a:solidFill>
                  <a:srgbClr val="FF0000"/>
                </a:solidFill>
                <a:latin typeface="Calibri"/>
                <a:cs typeface="Calibri"/>
              </a:rPr>
              <a:t>pidinfo</a:t>
            </a:r>
            <a:r>
              <a:rPr lang="en-US" sz="4000" dirty="0" smtClean="0">
                <a:solidFill>
                  <a:srgbClr val="FF0000"/>
                </a:solidFill>
                <a:latin typeface="Calibri"/>
                <a:cs typeface="Calibri"/>
              </a:rPr>
              <a:t>?</a:t>
            </a:r>
            <a:br>
              <a:rPr lang="en-US" sz="4000" dirty="0" smtClean="0">
                <a:solidFill>
                  <a:srgbClr val="FF0000"/>
                </a:solidFill>
                <a:latin typeface="Calibri"/>
                <a:cs typeface="Calibri"/>
              </a:rPr>
            </a:br>
            <a:r>
              <a:rPr lang="en-US" sz="3200" dirty="0">
                <a:latin typeface="Calibri"/>
                <a:cs typeface="Calibri"/>
              </a:rPr>
              <a:t> (</a:t>
            </a:r>
            <a:r>
              <a:rPr lang="en-US" sz="3200" dirty="0">
                <a:latin typeface="Calibri"/>
                <a:cs typeface="Calibri"/>
                <a:hlinkClick r:id="rId3" action="ppaction://hlinksldjump"/>
              </a:rPr>
              <a:t>see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 action="ppaction://hlinksldjump"/>
              </a:rPr>
              <a:t>functions</a:t>
            </a:r>
            <a:r>
              <a:rPr lang="en-US" sz="3200" dirty="0" smtClean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lang="en-US" sz="3200" dirty="0">
                <a:latin typeface="Calibri"/>
                <a:cs typeface="Calibri"/>
                <a:hlinkClick r:id="rId3" action="ppaction://hlinksldjump"/>
              </a:rPr>
              <a:t>on slide </a:t>
            </a:r>
            <a:r>
              <a:rPr lang="en-US" sz="3200" dirty="0" smtClean="0">
                <a:latin typeface="Calibri"/>
                <a:cs typeface="Calibri"/>
                <a:hlinkClick r:id="rId3" action="ppaction://hlinksldjump"/>
              </a:rPr>
              <a:t>14</a:t>
            </a:r>
            <a:r>
              <a:rPr lang="en-US" sz="3200" dirty="0" smtClean="0">
                <a:latin typeface="Calibri"/>
                <a:cs typeface="Calibri"/>
              </a:rPr>
              <a:t>)</a:t>
            </a:r>
            <a:endParaRPr lang="en-US" sz="3200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381000" y="2743200"/>
            <a:ext cx="8229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Process 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id of 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the thread</a:t>
            </a:r>
          </a:p>
          <a:p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Process 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id of 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its parent 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thread	</a:t>
            </a:r>
            <a:endParaRPr lang="en-US" kern="0" dirty="0" smtClean="0">
              <a:latin typeface="Calibri" panose="020F0502020204030204" pitchFamily="34" charset="0"/>
              <a:cs typeface="Courier New"/>
            </a:endParaRPr>
          </a:p>
          <a:p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Is it exited? True 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if 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it has exited</a:t>
            </a:r>
          </a:p>
          <a:p>
            <a:r>
              <a:rPr lang="en-US" kern="0" dirty="0" err="1" smtClean="0">
                <a:latin typeface="Calibri" panose="020F0502020204030204" pitchFamily="34" charset="0"/>
                <a:cs typeface="Courier New"/>
              </a:rPr>
              <a:t>exitstatus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 (</a:t>
            </a:r>
            <a:r>
              <a:rPr lang="en-US" kern="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see Algorithm 2 on slide 19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) </a:t>
            </a:r>
          </a:p>
          <a:p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A condition variable: use 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to 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implement 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, i.e., wait 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for thread exit</a:t>
            </a:r>
            <a:endParaRPr lang="en-US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76200" y="228600"/>
            <a:ext cx="8915400" cy="1600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dirty="0" smtClean="0">
                <a:latin typeface="Calibri"/>
                <a:cs typeface="Calibri"/>
              </a:rPr>
              <a:t>Data Structure Question 3:</a:t>
            </a:r>
            <a:br>
              <a:rPr lang="en-US" dirty="0" smtClean="0">
                <a:latin typeface="Calibri"/>
                <a:cs typeface="Calibri"/>
              </a:rPr>
            </a:br>
            <a:r>
              <a:rPr lang="en-US" sz="3200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Calibri"/>
                <a:cs typeface="Calibri"/>
              </a:rPr>
              <a:t>Q5: What are global variables for PID management?</a:t>
            </a:r>
            <a:endParaRPr lang="en-US" sz="3200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457200" y="1981200"/>
            <a:ext cx="8534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kern="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Pidlock</a:t>
            </a:r>
            <a:r>
              <a:rPr lang="en-US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kern="0" dirty="0" smtClean="0">
                <a:solidFill>
                  <a:srgbClr val="002060"/>
                </a:solidFill>
                <a:latin typeface="Calibri"/>
                <a:cs typeface="Calibri"/>
              </a:rPr>
              <a:t>A global lock for PID management</a:t>
            </a:r>
          </a:p>
          <a:p>
            <a:endParaRPr lang="en-US" kern="0" dirty="0" smtClean="0">
              <a:solidFill>
                <a:srgbClr val="002060"/>
              </a:solidFill>
              <a:latin typeface="Calibri"/>
              <a:cs typeface="Calibri"/>
            </a:endParaRPr>
          </a:p>
          <a:p>
            <a:r>
              <a:rPr lang="en-US" kern="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nextpid</a:t>
            </a:r>
            <a:r>
              <a:rPr lang="en-US" kern="0" dirty="0" smtClean="0">
                <a:solidFill>
                  <a:srgbClr val="002060"/>
                </a:solidFill>
                <a:latin typeface="Calibri"/>
                <a:cs typeface="Calibri"/>
              </a:rPr>
              <a:t>: Next candidate (i.e., available) PID Note: similar to PC – program counter.</a:t>
            </a:r>
          </a:p>
          <a:p>
            <a:endParaRPr lang="en-US" kern="0" dirty="0" smtClean="0">
              <a:solidFill>
                <a:srgbClr val="002060"/>
              </a:solidFill>
              <a:latin typeface="Calibri"/>
              <a:cs typeface="Calibri"/>
            </a:endParaRPr>
          </a:p>
          <a:p>
            <a:r>
              <a:rPr lang="en-US" kern="0" dirty="0" smtClean="0">
                <a:solidFill>
                  <a:srgbClr val="002060"/>
                </a:solidFill>
                <a:latin typeface="Calibri"/>
                <a:cs typeface="Calibri"/>
              </a:rPr>
              <a:t>Number of allocated PIDs</a:t>
            </a:r>
          </a:p>
          <a:p>
            <a:pPr lvl="1"/>
            <a:r>
              <a:rPr lang="en-US" kern="0" dirty="0" smtClean="0">
                <a:solidFill>
                  <a:srgbClr val="002060"/>
                </a:solidFill>
                <a:latin typeface="Calibri"/>
                <a:cs typeface="Calibri"/>
              </a:rPr>
              <a:t>For a static PID 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9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228600" y="228600"/>
            <a:ext cx="8763000" cy="1600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dirty="0" smtClean="0">
                <a:latin typeface="Calibri"/>
                <a:cs typeface="Calibri"/>
              </a:rPr>
              <a:t>Data Structure Question 4:</a:t>
            </a:r>
            <a:br>
              <a:rPr lang="en-US" dirty="0" smtClean="0">
                <a:latin typeface="Calibri"/>
                <a:cs typeface="Calibri"/>
              </a:rPr>
            </a:br>
            <a:r>
              <a:rPr lang="en-US" sz="2800" dirty="0" smtClean="0">
                <a:solidFill>
                  <a:srgbClr val="FF0000"/>
                </a:solidFill>
                <a:latin typeface="Calibri"/>
                <a:cs typeface="Calibri"/>
              </a:rPr>
              <a:t>Q6: What is the data structure for all </a:t>
            </a:r>
            <a:r>
              <a:rPr lang="en-US" sz="2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pidinfo</a:t>
            </a:r>
            <a:r>
              <a:rPr lang="en-US" sz="2800" dirty="0" smtClean="0">
                <a:solidFill>
                  <a:srgbClr val="FF0000"/>
                </a:solidFill>
                <a:latin typeface="Calibri"/>
                <a:cs typeface="Calibri"/>
              </a:rPr>
              <a:t> variables?</a:t>
            </a:r>
            <a:endParaRPr lang="en-US" sz="2800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457200" y="1981200"/>
            <a:ext cx="8534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kern="0" dirty="0" err="1" smtClean="0">
                <a:solidFill>
                  <a:srgbClr val="002060"/>
                </a:solidFill>
                <a:latin typeface="Calibri"/>
                <a:cs typeface="Calibri"/>
              </a:rPr>
              <a:t>pidinfoTable</a:t>
            </a:r>
            <a:r>
              <a:rPr lang="en-US" kern="0" dirty="0" smtClean="0">
                <a:solidFill>
                  <a:srgbClr val="002060"/>
                </a:solidFill>
                <a:latin typeface="Calibri"/>
                <a:cs typeface="Calibri"/>
              </a:rPr>
              <a:t>: a table of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pidinfo</a:t>
            </a:r>
            <a:endParaRPr lang="en-US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kern="0" dirty="0" smtClean="0">
              <a:solidFill>
                <a:srgbClr val="002060"/>
              </a:solidFill>
              <a:latin typeface="Calibri"/>
              <a:cs typeface="Calibri"/>
            </a:endParaRPr>
          </a:p>
          <a:p>
            <a:r>
              <a:rPr lang="en-US" kern="0" dirty="0" smtClean="0">
                <a:solidFill>
                  <a:srgbClr val="002060"/>
                </a:solidFill>
                <a:latin typeface="Calibri"/>
                <a:cs typeface="Calibri"/>
              </a:rPr>
              <a:t>Static Array</a:t>
            </a:r>
          </a:p>
          <a:p>
            <a:endParaRPr lang="en-US" kern="0" dirty="0">
              <a:solidFill>
                <a:srgbClr val="002060"/>
              </a:solidFill>
              <a:latin typeface="Calibri"/>
              <a:cs typeface="Calibri"/>
            </a:endParaRPr>
          </a:p>
          <a:p>
            <a:r>
              <a:rPr lang="en-US" kern="0" dirty="0">
                <a:solidFill>
                  <a:srgbClr val="002060"/>
                </a:solidFill>
                <a:latin typeface="Calibri"/>
                <a:cs typeface="Calibri"/>
              </a:rPr>
              <a:t>A</a:t>
            </a:r>
            <a:r>
              <a:rPr lang="en-US" kern="0" dirty="0" smtClean="0">
                <a:solidFill>
                  <a:srgbClr val="002060"/>
                </a:solidFill>
                <a:latin typeface="Calibri"/>
                <a:cs typeface="Calibri"/>
              </a:rPr>
              <a:t> global variable</a:t>
            </a:r>
          </a:p>
          <a:p>
            <a:endParaRPr lang="en-US" kern="0" dirty="0">
              <a:solidFill>
                <a:srgbClr val="002060"/>
              </a:solidFill>
              <a:latin typeface="Calibri"/>
              <a:cs typeface="Calibri"/>
            </a:endParaRPr>
          </a:p>
          <a:p>
            <a:r>
              <a:rPr lang="en-US" kern="0" dirty="0" smtClean="0">
                <a:solidFill>
                  <a:srgbClr val="002060"/>
                </a:solidFill>
                <a:latin typeface="Calibri"/>
                <a:cs typeface="Calibri"/>
              </a:rPr>
              <a:t>Size of the table: MAX_PROCS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0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304800" y="152400"/>
            <a:ext cx="8382000" cy="1600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 smtClean="0">
                <a:latin typeface="Calibri"/>
                <a:cs typeface="Calibri"/>
              </a:rPr>
              <a:t>Process ID Management: </a:t>
            </a:r>
            <a:br>
              <a:rPr lang="en-US" sz="4000" dirty="0" smtClean="0">
                <a:latin typeface="Calibri"/>
                <a:cs typeface="Calibri"/>
              </a:rPr>
            </a:br>
            <a:r>
              <a:rPr lang="en-US" sz="4000" dirty="0" smtClean="0">
                <a:latin typeface="Calibri"/>
                <a:cs typeface="Calibri"/>
              </a:rPr>
              <a:t>Suggested Functions (</a:t>
            </a:r>
            <a:r>
              <a:rPr lang="en-US" sz="2800" dirty="0" smtClean="0">
                <a:latin typeface="Calibri"/>
                <a:cs typeface="Calibri"/>
                <a:hlinkClick r:id="rId3" action="ppaction://hlinksldjump"/>
              </a:rPr>
              <a:t>see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hlinkClick r:id="rId3" action="ppaction://hlinksldjump"/>
              </a:rPr>
              <a:t>pidinfo</a:t>
            </a:r>
            <a:r>
              <a:rPr lang="en-US" sz="2800" dirty="0" smtClean="0">
                <a:latin typeface="Calibri"/>
                <a:cs typeface="Calibri"/>
                <a:hlinkClick r:id="rId3" action="ppaction://hlinksldjump"/>
              </a:rPr>
              <a:t> on slide 11</a:t>
            </a:r>
            <a:r>
              <a:rPr lang="en-US" sz="4000" dirty="0" smtClean="0">
                <a:latin typeface="Calibri"/>
                <a:cs typeface="Calibri"/>
              </a:rPr>
              <a:t>)</a:t>
            </a:r>
            <a:endParaRPr lang="en-US" sz="3200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304800" y="1676400"/>
            <a:ext cx="8534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Initialization</a:t>
            </a:r>
          </a:p>
          <a:p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Create and Destroy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pidinfo</a:t>
            </a:r>
            <a:endParaRPr lang="en-US" kern="0" dirty="0" smtClean="0">
              <a:latin typeface="Calibri" panose="020F0502020204030204" pitchFamily="34" charset="0"/>
              <a:cs typeface="Courier New"/>
            </a:endParaRPr>
          </a:p>
          <a:p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Given 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, retrieve 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pidinfo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 from 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pidinfoTable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 </a:t>
            </a:r>
          </a:p>
          <a:p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Add a new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pidinfo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 into the 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pidinfoTable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 </a:t>
            </a:r>
          </a:p>
          <a:p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PID Allocation and </a:t>
            </a:r>
            <a:r>
              <a:rPr lang="en-US" kern="0" dirty="0" err="1" smtClean="0">
                <a:latin typeface="Calibri" panose="020F0502020204030204" pitchFamily="34" charset="0"/>
                <a:cs typeface="Courier New"/>
              </a:rPr>
              <a:t>Unallocation</a:t>
            </a:r>
            <a:endParaRPr lang="en-US" kern="0" dirty="0" smtClean="0">
              <a:latin typeface="Calibri" panose="020F0502020204030204" pitchFamily="34" charset="0"/>
              <a:cs typeface="Courier New"/>
            </a:endParaRPr>
          </a:p>
          <a:p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Wait for PID (see also 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 system call)</a:t>
            </a:r>
          </a:p>
          <a:p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Set </a:t>
            </a:r>
            <a:r>
              <a:rPr lang="en-US" kern="0" dirty="0" err="1" smtClean="0">
                <a:latin typeface="Calibri" panose="020F0502020204030204" pitchFamily="34" charset="0"/>
                <a:cs typeface="Courier New"/>
              </a:rPr>
              <a:t>exitstatus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 of 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pidinfo</a:t>
            </a:r>
            <a:endParaRPr lang="en-US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76200" y="152400"/>
            <a:ext cx="9067800" cy="1219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 smtClean="0">
                <a:solidFill>
                  <a:schemeClr val="accent2"/>
                </a:solidFill>
                <a:latin typeface="Calibri"/>
                <a:cs typeface="Calibri"/>
              </a:rPr>
              <a:t>Algorithm 1: How </a:t>
            </a:r>
            <a:r>
              <a:rPr lang="en-US" sz="4000" dirty="0">
                <a:solidFill>
                  <a:schemeClr val="accent2"/>
                </a:solidFill>
                <a:latin typeface="Calibri"/>
                <a:cs typeface="Calibri"/>
              </a:rPr>
              <a:t>to </a:t>
            </a:r>
            <a:r>
              <a:rPr lang="en-US" sz="4000" dirty="0" smtClean="0">
                <a:solidFill>
                  <a:schemeClr val="accent2"/>
                </a:solidFill>
                <a:latin typeface="Calibri"/>
                <a:cs typeface="Calibri"/>
              </a:rPr>
              <a:t>allocate a PID? </a:t>
            </a:r>
            <a:br>
              <a:rPr lang="en-US" sz="4000" dirty="0" smtClean="0">
                <a:solidFill>
                  <a:schemeClr val="accent2"/>
                </a:solidFill>
                <a:latin typeface="Calibri"/>
                <a:cs typeface="Calibri"/>
              </a:rPr>
            </a:br>
            <a:r>
              <a:rPr lang="en-US" sz="28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lang="en-US" sz="280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pid_allocate</a:t>
            </a:r>
            <a:r>
              <a:rPr lang="en-US" sz="2800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en-US" sz="28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pid_t</a:t>
            </a:r>
            <a:r>
              <a:rPr lang="en-US" sz="2800" dirty="0" smtClean="0">
                <a:solidFill>
                  <a:srgbClr val="FF0000"/>
                </a:solidFill>
                <a:latin typeface="Courier New"/>
                <a:cs typeface="Courier New"/>
              </a:rPr>
              <a:t> *</a:t>
            </a:r>
            <a:r>
              <a:rPr lang="en-US" sz="28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retPID</a:t>
            </a:r>
            <a:r>
              <a:rPr lang="en-US" sz="280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lang="en-US" sz="2800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457200" y="1524000"/>
            <a:ext cx="8534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Lock </a:t>
            </a:r>
            <a:r>
              <a:rPr lang="en-U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pidlock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Check: number of existing processes &lt; MAX_PROCS</a:t>
            </a:r>
          </a:p>
          <a:p>
            <a:pPr marL="0" indent="0">
              <a:buNone/>
            </a:pPr>
            <a:r>
              <a:rPr lang="en-US" sz="2000" kern="0" dirty="0" err="1" smtClean="0">
                <a:latin typeface="Courier New"/>
                <a:cs typeface="Courier New"/>
              </a:rPr>
              <a:t>pidinfo_index</a:t>
            </a:r>
            <a:r>
              <a:rPr lang="en-US" sz="2000" kern="0" dirty="0" smtClean="0">
                <a:latin typeface="Courier New"/>
                <a:cs typeface="Courier New"/>
              </a:rPr>
              <a:t> = </a:t>
            </a:r>
            <a:r>
              <a:rPr lang="en-US" sz="2000" kern="0" dirty="0" err="1" smtClean="0">
                <a:latin typeface="Courier New"/>
                <a:cs typeface="Courier New"/>
              </a:rPr>
              <a:t>get_pidinfo_index</a:t>
            </a:r>
            <a:r>
              <a:rPr lang="en-US" sz="2000" kern="0" dirty="0" smtClean="0">
                <a:latin typeface="Courier New"/>
                <a:cs typeface="Courier New"/>
              </a:rPr>
              <a:t>(</a:t>
            </a:r>
            <a:r>
              <a:rPr lang="en-US" sz="2000" kern="0" dirty="0" err="1" smtClean="0">
                <a:latin typeface="Courier New"/>
                <a:cs typeface="Courier New"/>
              </a:rPr>
              <a:t>nextpid</a:t>
            </a:r>
            <a:r>
              <a:rPr lang="en-US" sz="2000" kern="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000" kern="0" dirty="0" smtClean="0">
                <a:latin typeface="Courier New"/>
                <a:cs typeface="Courier New"/>
              </a:rPr>
              <a:t>while (</a:t>
            </a:r>
            <a:r>
              <a:rPr lang="en-US" sz="2000" kern="0" dirty="0" err="1" smtClean="0">
                <a:latin typeface="Courier New"/>
                <a:cs typeface="Courier New"/>
              </a:rPr>
              <a:t>pidinfoTable</a:t>
            </a:r>
            <a:r>
              <a:rPr lang="en-US" sz="2000" kern="0" dirty="0" smtClean="0">
                <a:latin typeface="Courier New"/>
                <a:cs typeface="Courier New"/>
              </a:rPr>
              <a:t>[</a:t>
            </a:r>
            <a:r>
              <a:rPr lang="en-US" sz="2000" kern="0" dirty="0" err="1" smtClean="0">
                <a:latin typeface="Courier New"/>
                <a:cs typeface="Courier New"/>
              </a:rPr>
              <a:t>pidinfo_index</a:t>
            </a:r>
            <a:r>
              <a:rPr lang="en-US" sz="2000" kern="0" dirty="0" smtClean="0">
                <a:latin typeface="Courier New"/>
                <a:cs typeface="Courier New"/>
              </a:rPr>
              <a:t>] !available) { </a:t>
            </a:r>
          </a:p>
          <a:p>
            <a:pPr marL="0" indent="0">
              <a:buNone/>
            </a:pPr>
            <a:r>
              <a:rPr lang="en-US" sz="2000" kern="0" dirty="0" smtClean="0">
                <a:latin typeface="Courier New"/>
                <a:cs typeface="Courier New"/>
              </a:rPr>
              <a:t>    increase </a:t>
            </a:r>
            <a:r>
              <a:rPr lang="en-US" sz="2000" kern="0" dirty="0" err="1" smtClean="0">
                <a:latin typeface="Courier New"/>
                <a:cs typeface="Courier New"/>
              </a:rPr>
              <a:t>nextpid</a:t>
            </a:r>
            <a:r>
              <a:rPr lang="en-US" sz="2000" kern="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000" kern="0" dirty="0">
                <a:latin typeface="Courier New"/>
                <a:cs typeface="Courier New"/>
              </a:rPr>
              <a:t> </a:t>
            </a:r>
            <a:r>
              <a:rPr lang="en-US" sz="2000" kern="0" dirty="0" smtClean="0">
                <a:latin typeface="Courier New"/>
                <a:cs typeface="Courier New"/>
              </a:rPr>
              <a:t>   </a:t>
            </a:r>
            <a:r>
              <a:rPr lang="en-US" sz="2000" kern="0" dirty="0" err="1" smtClean="0">
                <a:latin typeface="Courier New"/>
                <a:cs typeface="Courier New"/>
              </a:rPr>
              <a:t>pidinfo_index</a:t>
            </a:r>
            <a:r>
              <a:rPr lang="en-US" sz="2000" kern="0" dirty="0" smtClean="0">
                <a:latin typeface="Courier New"/>
                <a:cs typeface="Courier New"/>
              </a:rPr>
              <a:t> </a:t>
            </a:r>
            <a:r>
              <a:rPr lang="en-US" sz="2000" kern="0" dirty="0">
                <a:latin typeface="Courier New"/>
                <a:cs typeface="Courier New"/>
              </a:rPr>
              <a:t>= </a:t>
            </a:r>
            <a:r>
              <a:rPr lang="en-US" sz="2000" kern="0" dirty="0" err="1">
                <a:latin typeface="Courier New"/>
                <a:cs typeface="Courier New"/>
              </a:rPr>
              <a:t>get_pidinfo_index</a:t>
            </a:r>
            <a:r>
              <a:rPr lang="en-US" sz="2000" kern="0" dirty="0">
                <a:latin typeface="Courier New"/>
                <a:cs typeface="Courier New"/>
              </a:rPr>
              <a:t>(</a:t>
            </a:r>
            <a:r>
              <a:rPr lang="en-US" sz="2000" kern="0" dirty="0" err="1">
                <a:latin typeface="Courier New"/>
                <a:cs typeface="Courier New"/>
              </a:rPr>
              <a:t>nextpid</a:t>
            </a:r>
            <a:r>
              <a:rPr lang="en-US" sz="2000" kern="0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000" kern="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000" kern="0" dirty="0" err="1" smtClean="0">
                <a:latin typeface="Courier New"/>
                <a:cs typeface="Courier New"/>
              </a:rPr>
              <a:t>pid</a:t>
            </a:r>
            <a:r>
              <a:rPr lang="en-US" sz="2000" kern="0" dirty="0" smtClean="0">
                <a:latin typeface="Courier New"/>
                <a:cs typeface="Courier New"/>
              </a:rPr>
              <a:t> = </a:t>
            </a:r>
            <a:r>
              <a:rPr lang="en-US" sz="2000" kern="0" dirty="0" err="1" smtClean="0">
                <a:latin typeface="Courier New"/>
                <a:cs typeface="Courier New"/>
              </a:rPr>
              <a:t>nextpid</a:t>
            </a:r>
            <a:r>
              <a:rPr lang="en-US" sz="2000" kern="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000" kern="0" dirty="0" smtClean="0">
                <a:latin typeface="Courier New"/>
                <a:cs typeface="Courier New"/>
              </a:rPr>
              <a:t>Increase </a:t>
            </a:r>
            <a:r>
              <a:rPr lang="en-US" sz="2000" kern="0" dirty="0" err="1" smtClean="0">
                <a:latin typeface="Courier New"/>
                <a:cs typeface="Courier New"/>
              </a:rPr>
              <a:t>nextpid</a:t>
            </a:r>
            <a:r>
              <a:rPr lang="en-US" sz="2000" kern="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000" kern="0" dirty="0" err="1" smtClean="0">
                <a:latin typeface="Courier New"/>
                <a:cs typeface="Courier New"/>
              </a:rPr>
              <a:t>new_pidinfo</a:t>
            </a:r>
            <a:r>
              <a:rPr lang="en-US" sz="2000" kern="0" dirty="0" smtClean="0">
                <a:latin typeface="Courier New"/>
                <a:cs typeface="Courier New"/>
              </a:rPr>
              <a:t> = </a:t>
            </a:r>
            <a:r>
              <a:rPr lang="en-US" sz="2000" kern="0" dirty="0" err="1" smtClean="0">
                <a:latin typeface="Courier New"/>
                <a:cs typeface="Courier New"/>
              </a:rPr>
              <a:t>create_pidinfo</a:t>
            </a:r>
            <a:r>
              <a:rPr lang="en-US" sz="2000" kern="0" dirty="0" smtClean="0">
                <a:latin typeface="Courier New"/>
                <a:cs typeface="Courier New"/>
              </a:rPr>
              <a:t>(</a:t>
            </a:r>
            <a:r>
              <a:rPr lang="en-US" sz="2000" kern="0" dirty="0" err="1" smtClean="0">
                <a:latin typeface="Courier New"/>
                <a:cs typeface="Courier New"/>
              </a:rPr>
              <a:t>pid</a:t>
            </a:r>
            <a:r>
              <a:rPr lang="en-US" sz="2000" kern="0" dirty="0" smtClean="0">
                <a:latin typeface="Courier New"/>
                <a:cs typeface="Courier New"/>
              </a:rPr>
              <a:t>, parent </a:t>
            </a:r>
            <a:r>
              <a:rPr lang="en-US" sz="2000" kern="0" dirty="0" err="1" smtClean="0">
                <a:latin typeface="Courier New"/>
                <a:cs typeface="Courier New"/>
              </a:rPr>
              <a:t>pid</a:t>
            </a:r>
            <a:r>
              <a:rPr lang="en-US" sz="2000" kern="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000" kern="0" dirty="0" smtClean="0">
                <a:latin typeface="Courier New"/>
                <a:cs typeface="Courier New"/>
              </a:rPr>
              <a:t>Add </a:t>
            </a:r>
            <a:r>
              <a:rPr lang="en-US" sz="2000" kern="0" dirty="0" err="1" smtClean="0">
                <a:latin typeface="Courier New"/>
                <a:cs typeface="Courier New"/>
              </a:rPr>
              <a:t>new_pidinfo</a:t>
            </a:r>
            <a:r>
              <a:rPr lang="en-US" sz="2000" kern="0" dirty="0" smtClean="0">
                <a:latin typeface="Courier New"/>
                <a:cs typeface="Courier New"/>
              </a:rPr>
              <a:t> into </a:t>
            </a:r>
            <a:r>
              <a:rPr lang="en-US" sz="2000" kern="0" dirty="0" err="1" smtClean="0">
                <a:latin typeface="Courier New"/>
                <a:cs typeface="Courier New"/>
              </a:rPr>
              <a:t>pidinfoTable</a:t>
            </a:r>
            <a:r>
              <a:rPr lang="en-US" sz="2000" kern="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000" kern="0" dirty="0" smtClean="0">
                <a:latin typeface="Courier New"/>
                <a:cs typeface="Courier New"/>
              </a:rPr>
              <a:t>Unlock </a:t>
            </a:r>
            <a:r>
              <a:rPr lang="en-US" sz="2000" kern="0" dirty="0" err="1" smtClean="0">
                <a:latin typeface="Courier New"/>
                <a:cs typeface="Courier New"/>
              </a:rPr>
              <a:t>pidlock</a:t>
            </a:r>
            <a:r>
              <a:rPr lang="en-US" sz="2000" kern="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000" kern="0" dirty="0" smtClean="0">
                <a:latin typeface="Courier New"/>
                <a:cs typeface="Courier New"/>
              </a:rPr>
              <a:t>Return </a:t>
            </a:r>
            <a:r>
              <a:rPr lang="en-US" sz="2000" kern="0" dirty="0" err="1" smtClean="0">
                <a:latin typeface="Courier New"/>
                <a:cs typeface="Courier New"/>
              </a:rPr>
              <a:t>pid</a:t>
            </a:r>
            <a:r>
              <a:rPr lang="en-US" sz="2000" kern="0" dirty="0" smtClean="0">
                <a:latin typeface="Courier New"/>
                <a:cs typeface="Courier New"/>
              </a:rPr>
              <a:t>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5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76200" y="152400"/>
            <a:ext cx="9067800" cy="1600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 smtClean="0">
                <a:solidFill>
                  <a:schemeClr val="accent2"/>
                </a:solidFill>
                <a:latin typeface="Calibri"/>
                <a:cs typeface="Calibri"/>
              </a:rPr>
              <a:t>How to Implement system call </a:t>
            </a:r>
            <a:br>
              <a:rPr lang="en-US" sz="4000" dirty="0" smtClean="0">
                <a:solidFill>
                  <a:schemeClr val="accent2"/>
                </a:solidFill>
                <a:latin typeface="Calibri"/>
                <a:cs typeface="Calibri"/>
              </a:rPr>
            </a:br>
            <a:r>
              <a:rPr lang="en-US" sz="4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sz="4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sz="2800" dirty="0">
              <a:solidFill>
                <a:schemeClr val="accent2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3810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kern="0" dirty="0" err="1" smtClean="0">
                <a:latin typeface="Calibri" panose="020F0502020204030204" pitchFamily="34" charset="0"/>
                <a:cs typeface="Courier New"/>
              </a:rPr>
              <a:t>Userland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: </a:t>
            </a:r>
            <a:endParaRPr lang="en-US" kern="0" dirty="0" smtClean="0">
              <a:latin typeface="Calibri" panose="020F0502020204030204" pitchFamily="34" charset="0"/>
              <a:cs typeface="Courier New"/>
            </a:endParaRPr>
          </a:p>
          <a:p>
            <a:pPr marL="0" indent="0">
              <a:buNone/>
            </a:pPr>
            <a:r>
              <a:rPr lang="en-U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returncode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flags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Manual page: waitpid.html</a:t>
            </a:r>
          </a:p>
          <a:p>
            <a:pPr lvl="1"/>
            <a:r>
              <a:rPr lang="en-US" dirty="0" smtClean="0"/>
              <a:t>Wait </a:t>
            </a:r>
            <a:r>
              <a:rPr lang="en-US" dirty="0"/>
              <a:t>for the process specified by </a:t>
            </a:r>
            <a:r>
              <a:rPr lang="en-US" i="1" dirty="0" err="1"/>
              <a:t>pid</a:t>
            </a:r>
            <a:r>
              <a:rPr lang="en-US" dirty="0"/>
              <a:t> to </a:t>
            </a:r>
            <a:r>
              <a:rPr lang="en-US" dirty="0" smtClean="0"/>
              <a:t>exit</a:t>
            </a:r>
          </a:p>
          <a:p>
            <a:pPr lvl="1"/>
            <a:r>
              <a:rPr lang="en-US" dirty="0" smtClean="0"/>
              <a:t>Return </a:t>
            </a:r>
            <a:r>
              <a:rPr lang="en-US" dirty="0"/>
              <a:t>its exit code in the integer pointed to by </a:t>
            </a:r>
            <a:r>
              <a:rPr lang="en-US" i="1" dirty="0" err="1" smtClean="0"/>
              <a:t>returncode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that process has exited already, </a:t>
            </a:r>
            <a:r>
              <a:rPr lang="en-US" dirty="0" err="1"/>
              <a:t>waitpid</a:t>
            </a:r>
            <a:r>
              <a:rPr lang="en-US" dirty="0"/>
              <a:t> returns immediately. If that process does not exist, </a:t>
            </a:r>
            <a:r>
              <a:rPr lang="en-US" dirty="0" err="1"/>
              <a:t>waitpid</a:t>
            </a:r>
            <a:r>
              <a:rPr lang="en-US" dirty="0"/>
              <a:t> fails</a:t>
            </a:r>
            <a:r>
              <a:rPr lang="en-US" dirty="0" smtClean="0"/>
              <a:t>.</a:t>
            </a:r>
            <a:endParaRPr lang="en-US" kern="0" dirty="0" smtClean="0">
              <a:latin typeface="Calibri" panose="020F0502020204030204" pitchFamily="34" charset="0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8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76200" y="152400"/>
            <a:ext cx="9067800" cy="1600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 smtClean="0">
                <a:solidFill>
                  <a:srgbClr val="002060"/>
                </a:solidFill>
                <a:latin typeface="Calibri"/>
                <a:cs typeface="Calibri"/>
              </a:rPr>
              <a:t>How to Implement system call </a:t>
            </a:r>
            <a:r>
              <a:rPr lang="en-US" sz="40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sys_waitpid</a:t>
            </a:r>
            <a:r>
              <a:rPr lang="en-US" sz="4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sz="2800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381000" y="16002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In </a:t>
            </a:r>
            <a:r>
              <a:rPr lang="en-US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Userland</a:t>
            </a:r>
            <a:r>
              <a:rPr lang="en-US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:</a:t>
            </a:r>
            <a:endParaRPr lang="en-US" kern="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returncode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flags);</a:t>
            </a:r>
          </a:p>
          <a:p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Two Implementation Strategies:</a:t>
            </a:r>
          </a:p>
          <a:p>
            <a:pPr lvl="1"/>
            <a:r>
              <a:rPr lang="en-US" kern="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Strategy 2 is recommended. Why?</a:t>
            </a:r>
          </a:p>
          <a:p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Implement this </a:t>
            </a:r>
            <a:r>
              <a:rPr lang="en-US" kern="0" dirty="0" err="1" smtClean="0">
                <a:latin typeface="Calibri" panose="020F0502020204030204" pitchFamily="34" charset="0"/>
                <a:cs typeface="Courier New"/>
              </a:rPr>
              <a:t>syscall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 in </a:t>
            </a:r>
          </a:p>
          <a:p>
            <a:pPr lvl="1"/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Strategy 1: 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sys_waitpid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does everything </a:t>
            </a:r>
          </a:p>
          <a:p>
            <a:pPr marL="457200" lvl="1" indent="0">
              <a:buNone/>
            </a:pPr>
            <a:r>
              <a:rPr lang="en-US" kern="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OR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 </a:t>
            </a:r>
          </a:p>
          <a:p>
            <a:pPr lvl="1"/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Strategy 2: Let 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sys_waitpid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 pass information to 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pid_wait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 to do all the work. </a:t>
            </a:r>
            <a:endParaRPr lang="en-US" kern="0" dirty="0">
              <a:latin typeface="Calibri" panose="020F0502020204030204" pitchFamily="34" charset="0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1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76200" y="152400"/>
            <a:ext cx="9067800" cy="1600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 smtClean="0">
                <a:solidFill>
                  <a:schemeClr val="accent2"/>
                </a:solidFill>
                <a:latin typeface="Calibri"/>
                <a:cs typeface="Calibri"/>
              </a:rPr>
              <a:t>How to implement system call </a:t>
            </a:r>
            <a:r>
              <a:rPr lang="en-US" sz="4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pid_wait</a:t>
            </a:r>
            <a:r>
              <a:rPr lang="en-US" sz="4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()?</a:t>
            </a:r>
            <a:endParaRPr lang="en-US" sz="2800" dirty="0">
              <a:solidFill>
                <a:schemeClr val="accent2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381000" y="1600200"/>
            <a:ext cx="8458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In Kernel:</a:t>
            </a:r>
            <a:endParaRPr lang="en-US" kern="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pid_wait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wpid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*status, </a:t>
            </a: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flags, </a:t>
            </a: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*ret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kern="0" dirty="0" smtClean="0">
              <a:latin typeface="Calibri" panose="020F0502020204030204" pitchFamily="34" charset="0"/>
              <a:cs typeface="Courier New"/>
            </a:endParaRPr>
          </a:p>
          <a:p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This is a synchronization problem: use condition variable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	</a:t>
            </a:r>
            <a:endParaRPr lang="en-US" kern="0" dirty="0" smtClean="0">
              <a:latin typeface="Calibri" panose="020F0502020204030204" pitchFamily="34" charset="0"/>
              <a:cs typeface="Courier New"/>
            </a:endParaRPr>
          </a:p>
          <a:p>
            <a:endParaRPr lang="en-US" kern="0" dirty="0" smtClean="0">
              <a:latin typeface="Calibri" panose="020F0502020204030204" pitchFamily="34" charset="0"/>
              <a:cs typeface="Courier New"/>
            </a:endParaRPr>
          </a:p>
          <a:p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A parent waits for its child</a:t>
            </a:r>
          </a:p>
          <a:p>
            <a:endParaRPr lang="en-US" kern="0" dirty="0">
              <a:latin typeface="Calibri" panose="020F0502020204030204" pitchFamily="34" charset="0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9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9144000" cy="6096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000" dirty="0" smtClean="0">
                <a:solidFill>
                  <a:srgbClr val="002060"/>
                </a:solidFill>
                <a:latin typeface="Calibri"/>
                <a:cs typeface="Calibri"/>
              </a:rPr>
              <a:t>Algorithm 2: </a:t>
            </a:r>
            <a:r>
              <a:rPr lang="en-US" sz="20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pid_wait</a:t>
            </a:r>
            <a:r>
              <a:rPr lang="en-US" sz="2000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pid_t</a:t>
            </a:r>
            <a:r>
              <a:rPr lang="en-US" sz="200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wpid</a:t>
            </a:r>
            <a:r>
              <a:rPr lang="en-US" sz="200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urier New"/>
                <a:cs typeface="Courier New"/>
              </a:rPr>
              <a:t> *status, </a:t>
            </a:r>
            <a:r>
              <a:rPr lang="en-US" sz="2000" dirty="0" err="1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urier New"/>
                <a:cs typeface="Courier New"/>
              </a:rPr>
              <a:t> flags, </a:t>
            </a:r>
            <a:r>
              <a:rPr lang="en-US" sz="2000" dirty="0" err="1">
                <a:solidFill>
                  <a:srgbClr val="FF0000"/>
                </a:solidFill>
                <a:latin typeface="Courier New"/>
                <a:cs typeface="Courier New"/>
              </a:rPr>
              <a:t>pid_t</a:t>
            </a:r>
            <a:r>
              <a:rPr lang="en-US" sz="2000" dirty="0">
                <a:solidFill>
                  <a:srgbClr val="FF0000"/>
                </a:solidFill>
                <a:latin typeface="Courier New"/>
                <a:cs typeface="Courier New"/>
              </a:rPr>
              <a:t> *ret)</a:t>
            </a:r>
            <a:endParaRPr lang="en-US" sz="2000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304800" y="762000"/>
            <a:ext cx="86868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(wait for itself) return EINVAL;</a:t>
            </a:r>
          </a:p>
          <a:p>
            <a:pPr marL="0" indent="0"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Lock </a:t>
            </a: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pidlock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kern="0" dirty="0" err="1" smtClean="0">
                <a:solidFill>
                  <a:srgbClr val="FF0000"/>
                </a:solidFill>
                <a:latin typeface="Courier New"/>
                <a:cs typeface="Courier New"/>
              </a:rPr>
              <a:t>wpidinfo</a:t>
            </a:r>
            <a:r>
              <a:rPr lang="en-US" sz="2000" kern="0" dirty="0" smtClean="0">
                <a:solidFill>
                  <a:srgbClr val="FF0000"/>
                </a:solidFill>
                <a:latin typeface="Courier New"/>
                <a:cs typeface="Courier New"/>
              </a:rPr>
              <a:t> = </a:t>
            </a:r>
            <a:r>
              <a:rPr lang="en-US" sz="2000" kern="0" dirty="0" err="1" smtClean="0">
                <a:solidFill>
                  <a:srgbClr val="FF0000"/>
                </a:solidFill>
                <a:latin typeface="Courier New"/>
                <a:cs typeface="Courier New"/>
              </a:rPr>
              <a:t>get_pidinfo</a:t>
            </a:r>
            <a:r>
              <a:rPr lang="en-US" sz="2000" kern="0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en-US" sz="2000" kern="0" dirty="0" err="1" smtClean="0">
                <a:solidFill>
                  <a:srgbClr val="FF0000"/>
                </a:solidFill>
                <a:latin typeface="Courier New"/>
                <a:cs typeface="Courier New"/>
              </a:rPr>
              <a:t>wpid</a:t>
            </a:r>
            <a:r>
              <a:rPr lang="en-US" sz="2000" kern="0" dirty="0" smtClean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0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If (</a:t>
            </a:r>
            <a:r>
              <a:rPr lang="en-US" sz="2000" kern="0" dirty="0" err="1" smtClean="0">
                <a:solidFill>
                  <a:srgbClr val="002060"/>
                </a:solidFill>
                <a:latin typeface="Courier New"/>
                <a:cs typeface="Courier New"/>
              </a:rPr>
              <a:t>wpidinfo’s</a:t>
            </a:r>
            <a:r>
              <a:rPr lang="en-US" sz="20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 parent </a:t>
            </a:r>
            <a:r>
              <a:rPr lang="en-US" sz="2000" kern="0" dirty="0" err="1" smtClean="0">
                <a:solidFill>
                  <a:srgbClr val="002060"/>
                </a:solidFill>
                <a:latin typeface="Courier New"/>
                <a:cs typeface="Courier New"/>
              </a:rPr>
              <a:t>pid</a:t>
            </a:r>
            <a:r>
              <a:rPr lang="en-US" sz="20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 != </a:t>
            </a:r>
            <a:r>
              <a:rPr lang="en-US" sz="2000" kern="0" dirty="0" err="1" smtClean="0">
                <a:solidFill>
                  <a:srgbClr val="002060"/>
                </a:solidFill>
                <a:latin typeface="Courier New"/>
                <a:cs typeface="Courier New"/>
              </a:rPr>
              <a:t>curthread</a:t>
            </a:r>
            <a:r>
              <a:rPr lang="en-US" sz="20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-&gt;</a:t>
            </a:r>
            <a:r>
              <a:rPr lang="en-US" sz="2000" kern="0" dirty="0" err="1" smtClean="0">
                <a:solidFill>
                  <a:srgbClr val="002060"/>
                </a:solidFill>
                <a:latin typeface="Courier New"/>
                <a:cs typeface="Courier New"/>
              </a:rPr>
              <a:t>t_pid</a:t>
            </a:r>
            <a:r>
              <a:rPr lang="en-US" sz="20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) </a:t>
            </a:r>
          </a:p>
          <a:p>
            <a:pPr marL="0" indent="0">
              <a:buNone/>
            </a:pPr>
            <a:r>
              <a:rPr lang="en-US" sz="20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    Unlock </a:t>
            </a:r>
            <a:r>
              <a:rPr lang="en-US" sz="2000" kern="0" dirty="0" err="1" smtClean="0">
                <a:solidFill>
                  <a:srgbClr val="002060"/>
                </a:solidFill>
                <a:latin typeface="Courier New"/>
                <a:cs typeface="Courier New"/>
              </a:rPr>
              <a:t>pidlock</a:t>
            </a:r>
            <a:r>
              <a:rPr lang="en-US" sz="20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; return EPERM;</a:t>
            </a:r>
          </a:p>
          <a:p>
            <a:pPr marL="0" indent="0">
              <a:buNone/>
            </a:pPr>
            <a:r>
              <a:rPr lang="en-US" sz="20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If (</a:t>
            </a:r>
            <a:r>
              <a:rPr lang="en-US" sz="2000" kern="0" dirty="0" err="1" smtClean="0">
                <a:solidFill>
                  <a:srgbClr val="002060"/>
                </a:solidFill>
                <a:latin typeface="Courier New"/>
                <a:cs typeface="Courier New"/>
              </a:rPr>
              <a:t>wpidinfo’s</a:t>
            </a:r>
            <a:r>
              <a:rPr lang="en-US" sz="20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 exited == false) {/* child is active */</a:t>
            </a:r>
          </a:p>
          <a:p>
            <a:pPr marL="0" indent="0">
              <a:buNone/>
            </a:pP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n-US" sz="20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   if (flags == WNOHANG) { /* Optional */</a:t>
            </a:r>
          </a:p>
          <a:p>
            <a:pPr marL="0" indent="0">
              <a:buNone/>
            </a:pP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n-US" sz="20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       Unlock </a:t>
            </a:r>
            <a:r>
              <a:rPr lang="en-US" sz="2000" kern="0" dirty="0" err="1" smtClean="0">
                <a:solidFill>
                  <a:srgbClr val="002060"/>
                </a:solidFill>
                <a:latin typeface="Courier New"/>
                <a:cs typeface="Courier New"/>
              </a:rPr>
              <a:t>pidlock</a:t>
            </a:r>
            <a:r>
              <a:rPr lang="en-US" sz="20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; *ret = 0; return 0;</a:t>
            </a:r>
          </a:p>
          <a:p>
            <a:pPr marL="0" indent="0">
              <a:buNone/>
            </a:pP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n-US" sz="20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   }</a:t>
            </a:r>
          </a:p>
          <a:p>
            <a:pPr marL="0" indent="0">
              <a:buNone/>
            </a:pP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n-US" sz="20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   </a:t>
            </a:r>
            <a:r>
              <a:rPr lang="en-US" sz="2000" kern="0" dirty="0" err="1" smtClean="0">
                <a:solidFill>
                  <a:srgbClr val="002060"/>
                </a:solidFill>
                <a:latin typeface="Courier New"/>
                <a:cs typeface="Courier New"/>
              </a:rPr>
              <a:t>cv_wait</a:t>
            </a:r>
            <a:r>
              <a:rPr lang="en-US" sz="20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(</a:t>
            </a:r>
            <a:r>
              <a:rPr lang="en-US" sz="2000" kern="0" dirty="0" err="1" smtClean="0">
                <a:solidFill>
                  <a:srgbClr val="002060"/>
                </a:solidFill>
                <a:latin typeface="Courier New"/>
                <a:cs typeface="Courier New"/>
              </a:rPr>
              <a:t>wpidinfo</a:t>
            </a:r>
            <a:r>
              <a:rPr lang="en-US" sz="20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-&gt;</a:t>
            </a:r>
            <a:r>
              <a:rPr lang="en-US" sz="2000" kern="0" dirty="0" err="1" smtClean="0">
                <a:solidFill>
                  <a:srgbClr val="002060"/>
                </a:solidFill>
                <a:latin typeface="Courier New"/>
                <a:cs typeface="Courier New"/>
              </a:rPr>
              <a:t>pi_cv</a:t>
            </a:r>
            <a:r>
              <a:rPr lang="en-US" sz="20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, </a:t>
            </a:r>
            <a:r>
              <a:rPr lang="en-US" sz="2000" kern="0" dirty="0" err="1" smtClean="0">
                <a:solidFill>
                  <a:srgbClr val="002060"/>
                </a:solidFill>
                <a:latin typeface="Courier New"/>
                <a:cs typeface="Courier New"/>
              </a:rPr>
              <a:t>pidlock</a:t>
            </a:r>
            <a:r>
              <a:rPr lang="en-US" sz="20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0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0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*status = </a:t>
            </a:r>
            <a:r>
              <a:rPr lang="en-US" sz="2000" kern="0" dirty="0" err="1" smtClean="0">
                <a:solidFill>
                  <a:srgbClr val="002060"/>
                </a:solidFill>
                <a:latin typeface="Courier New"/>
                <a:cs typeface="Courier New"/>
              </a:rPr>
              <a:t>wpidinfo</a:t>
            </a:r>
            <a:r>
              <a:rPr lang="en-US" sz="20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-&gt;</a:t>
            </a:r>
            <a:r>
              <a:rPr lang="en-US" sz="2000" kern="0" dirty="0" err="1" smtClean="0">
                <a:solidFill>
                  <a:srgbClr val="002060"/>
                </a:solidFill>
                <a:latin typeface="Courier New"/>
                <a:cs typeface="Courier New"/>
              </a:rPr>
              <a:t>exitstatus</a:t>
            </a:r>
            <a:r>
              <a:rPr lang="en-US" sz="20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0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*ret = </a:t>
            </a:r>
            <a:r>
              <a:rPr lang="en-US" sz="2000" kern="0" dirty="0" err="1" smtClean="0">
                <a:solidFill>
                  <a:srgbClr val="002060"/>
                </a:solidFill>
                <a:latin typeface="Courier New"/>
                <a:cs typeface="Courier New"/>
              </a:rPr>
              <a:t>wpid</a:t>
            </a:r>
            <a:r>
              <a:rPr lang="en-US" sz="20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0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Set </a:t>
            </a:r>
            <a:r>
              <a:rPr lang="en-US" sz="2000" kern="0" dirty="0" err="1">
                <a:solidFill>
                  <a:srgbClr val="002060"/>
                </a:solidFill>
                <a:latin typeface="Courier New"/>
                <a:cs typeface="Courier New"/>
              </a:rPr>
              <a:t>wpidinfo’s</a:t>
            </a: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 parent </a:t>
            </a:r>
            <a:r>
              <a:rPr lang="en-US" sz="2000" kern="0" dirty="0" err="1">
                <a:solidFill>
                  <a:srgbClr val="002060"/>
                </a:solidFill>
                <a:latin typeface="Courier New"/>
                <a:cs typeface="Courier New"/>
              </a:rPr>
              <a:t>pid</a:t>
            </a:r>
            <a:r>
              <a:rPr lang="en-US" sz="2000" kern="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n-US" sz="20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to 0;</a:t>
            </a:r>
          </a:p>
          <a:p>
            <a:pPr marL="0" indent="0">
              <a:buNone/>
            </a:pPr>
            <a:r>
              <a:rPr lang="en-US" sz="2000" kern="0" dirty="0" smtClean="0">
                <a:solidFill>
                  <a:srgbClr val="FF0000"/>
                </a:solidFill>
                <a:latin typeface="Courier New"/>
                <a:cs typeface="Courier New"/>
              </a:rPr>
              <a:t>Remove </a:t>
            </a:r>
            <a:r>
              <a:rPr lang="en-US" sz="2000" kern="0" dirty="0" err="1" smtClean="0">
                <a:solidFill>
                  <a:srgbClr val="FF0000"/>
                </a:solidFill>
                <a:latin typeface="Courier New"/>
                <a:cs typeface="Courier New"/>
              </a:rPr>
              <a:t>wpidinfo</a:t>
            </a:r>
            <a:r>
              <a:rPr lang="en-US" sz="2000" kern="0" dirty="0" smtClean="0">
                <a:solidFill>
                  <a:srgbClr val="FF0000"/>
                </a:solidFill>
                <a:latin typeface="Courier New"/>
                <a:cs typeface="Courier New"/>
              </a:rPr>
              <a:t> from </a:t>
            </a:r>
            <a:r>
              <a:rPr lang="en-US" sz="2000" kern="0" dirty="0" err="1" smtClean="0">
                <a:solidFill>
                  <a:srgbClr val="FF0000"/>
                </a:solidFill>
                <a:latin typeface="Courier New"/>
                <a:cs typeface="Courier New"/>
              </a:rPr>
              <a:t>pidinfoTable</a:t>
            </a:r>
            <a:r>
              <a:rPr lang="en-US" sz="2000" kern="0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0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Unlock </a:t>
            </a:r>
            <a:r>
              <a:rPr lang="en-US" sz="2000" kern="0" dirty="0" err="1">
                <a:solidFill>
                  <a:srgbClr val="002060"/>
                </a:solidFill>
                <a:latin typeface="Courier New"/>
                <a:cs typeface="Courier New"/>
              </a:rPr>
              <a:t>pidlock</a:t>
            </a:r>
            <a:r>
              <a:rPr lang="en-US" sz="20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2000" kern="0" dirty="0" smtClean="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alibri"/>
                <a:cs typeface="Calibri"/>
              </a:rPr>
              <a:t>System Calls Related to Process Management  at the User Level</a:t>
            </a:r>
            <a:endParaRPr lang="en-US" sz="4000" dirty="0"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457200" y="18288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Q1: </a:t>
            </a:r>
            <a:r>
              <a:rPr lang="en-US" sz="2800" dirty="0" smtClean="0">
                <a:latin typeface="Calibri" panose="020F0502020204030204" pitchFamily="34" charset="0"/>
                <a:cs typeface="Courier New"/>
              </a:rPr>
              <a:t>Where can you find there prototypes?</a:t>
            </a:r>
            <a:r>
              <a:rPr lang="en-US" sz="2800" dirty="0" smtClean="0">
                <a:latin typeface="Courier New"/>
                <a:cs typeface="Courier New"/>
              </a:rPr>
              <a:t>	</a:t>
            </a:r>
            <a:endParaRPr lang="en-US" sz="2800" dirty="0">
              <a:latin typeface="Calibri"/>
              <a:cs typeface="Calibri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Calibri"/>
                <a:cs typeface="Calibri"/>
              </a:rPr>
              <a:t>  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2574429"/>
            <a:ext cx="81534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760F50"/>
                </a:solidFill>
                <a:latin typeface="Courier New"/>
                <a:cs typeface="Courier New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execv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2000" dirty="0" err="1">
                <a:solidFill>
                  <a:srgbClr val="760F50"/>
                </a:solidFill>
                <a:latin typeface="Courier New"/>
                <a:cs typeface="Courier New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dirty="0">
                <a:solidFill>
                  <a:srgbClr val="760F50"/>
                </a:solidFill>
                <a:latin typeface="Courier New"/>
                <a:cs typeface="Courier New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prog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2000" dirty="0">
                <a:solidFill>
                  <a:srgbClr val="760F50"/>
                </a:solidFill>
                <a:latin typeface="Courier New"/>
                <a:cs typeface="Courier New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2000" dirty="0" err="1">
                <a:solidFill>
                  <a:srgbClr val="760F50"/>
                </a:solidFill>
                <a:latin typeface="Courier New"/>
                <a:cs typeface="Courier New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pid_t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fork(</a:t>
            </a:r>
            <a:r>
              <a:rPr lang="en-US" sz="2000" dirty="0">
                <a:solidFill>
                  <a:srgbClr val="760F50"/>
                </a:solidFill>
                <a:latin typeface="Courier New"/>
                <a:cs typeface="Courier New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2000" dirty="0" err="1">
                <a:solidFill>
                  <a:srgbClr val="760F50"/>
                </a:solidFill>
                <a:latin typeface="Courier New"/>
                <a:cs typeface="Courier New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pid_t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2000" dirty="0" err="1">
                <a:solidFill>
                  <a:srgbClr val="760F50"/>
                </a:solidFill>
                <a:latin typeface="Courier New"/>
                <a:cs typeface="Courier New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returncode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2000" dirty="0" err="1">
                <a:solidFill>
                  <a:srgbClr val="760F50"/>
                </a:solidFill>
                <a:latin typeface="Courier New"/>
                <a:cs typeface="Courier New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flags)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__DEAD void _exit(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code);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4800600"/>
            <a:ext cx="6477000" cy="461665"/>
          </a:xfrm>
          <a:prstGeom prst="rect">
            <a:avLst/>
          </a:prstGeom>
          <a:solidFill>
            <a:srgbClr val="FFFF99"/>
          </a:solidFill>
          <a:ln w="57150" cmpd="thickThin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~/cs161/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unistd.h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62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76200" y="152400"/>
            <a:ext cx="9067800" cy="1600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 smtClean="0">
                <a:solidFill>
                  <a:srgbClr val="002060"/>
                </a:solidFill>
                <a:latin typeface="Calibri"/>
                <a:cs typeface="Calibri"/>
              </a:rPr>
              <a:t>How to Implement system call </a:t>
            </a:r>
            <a:r>
              <a:rPr lang="en-US" sz="4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_exit?</a:t>
            </a:r>
            <a:endParaRPr lang="en-US" sz="2800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381000" y="15240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kern="0" dirty="0" err="1" smtClean="0">
                <a:latin typeface="Calibri" panose="020F0502020204030204" pitchFamily="34" charset="0"/>
                <a:cs typeface="Courier New"/>
              </a:rPr>
              <a:t>Userland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: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void _exit(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code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Implement 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this </a:t>
            </a:r>
            <a:r>
              <a:rPr lang="en-US" kern="0" dirty="0" err="1">
                <a:latin typeface="Calibri" panose="020F0502020204030204" pitchFamily="34" charset="0"/>
                <a:cs typeface="Courier New"/>
              </a:rPr>
              <a:t>syscall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 in </a:t>
            </a:r>
          </a:p>
          <a:p>
            <a:pPr lvl="1"/>
            <a:r>
              <a:rPr lang="en-US" kern="0" dirty="0">
                <a:latin typeface="Calibri" panose="020F0502020204030204" pitchFamily="34" charset="0"/>
                <a:cs typeface="Courier New"/>
              </a:rPr>
              <a:t>Strategy 1: 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sys_exit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does everything </a:t>
            </a:r>
          </a:p>
          <a:p>
            <a:pPr marL="457200" lvl="1" indent="0">
              <a:buNone/>
            </a:pPr>
            <a:r>
              <a:rPr lang="en-US" kern="0" dirty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OR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 </a:t>
            </a:r>
          </a:p>
          <a:p>
            <a:pPr lvl="1"/>
            <a:r>
              <a:rPr lang="en-US" kern="0" dirty="0">
                <a:latin typeface="Calibri" panose="020F0502020204030204" pitchFamily="34" charset="0"/>
                <a:cs typeface="Courier New"/>
              </a:rPr>
              <a:t>Strategy 2: Let 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sys_exit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 calls 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thread_exit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, which does 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all the work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.</a:t>
            </a:r>
          </a:p>
          <a:p>
            <a:pPr lvl="1"/>
            <a:endParaRPr lang="en-US" kern="0" dirty="0">
              <a:latin typeface="Calibri" panose="020F0502020204030204" pitchFamily="34" charset="0"/>
              <a:cs typeface="Courier New"/>
            </a:endParaRPr>
          </a:p>
          <a:p>
            <a:r>
              <a:rPr lang="en-US" kern="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Modify the existing </a:t>
            </a:r>
            <a:r>
              <a:rPr lang="en-US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thread_exit</a:t>
            </a:r>
            <a:r>
              <a:rPr lang="en-US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 function</a:t>
            </a:r>
            <a:endParaRPr lang="en-US" kern="0" dirty="0">
              <a:solidFill>
                <a:srgbClr val="FF0000"/>
              </a:solidFill>
              <a:latin typeface="Calibri" panose="020F0502020204030204" pitchFamily="34" charset="0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9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3200" dirty="0" smtClean="0">
                <a:solidFill>
                  <a:schemeClr val="accent2"/>
                </a:solidFill>
                <a:latin typeface="Calibri"/>
                <a:cs typeface="Calibri"/>
              </a:rPr>
              <a:t>Algorithm 3:</a:t>
            </a:r>
            <a:r>
              <a:rPr lang="en-US" sz="3200" dirty="0" smtClean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thread_exit</a:t>
            </a:r>
            <a:r>
              <a:rPr lang="en-US" sz="3200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en-US" sz="32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lang="en-US" sz="320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exitcode</a:t>
            </a:r>
            <a:r>
              <a:rPr lang="en-US" sz="320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lang="en-US" sz="3200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304800" y="1066800"/>
            <a:ext cx="8686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kern="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the </a:t>
            </a:r>
            <a:r>
              <a:rPr lang="en-US" sz="2400" kern="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exitstatus</a:t>
            </a:r>
            <a:r>
              <a:rPr lang="en-US" sz="2400" kern="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sz="2400" kern="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curthread</a:t>
            </a:r>
            <a:r>
              <a:rPr lang="en-US" sz="2400" kern="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sz="2400" kern="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exitcode</a:t>
            </a:r>
            <a:r>
              <a:rPr lang="en-US" sz="2400" kern="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400" kern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kern="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Existing source code */</a:t>
            </a:r>
            <a:endParaRPr lang="en-US" sz="2400" kern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kern="0" dirty="0" smtClean="0">
                <a:solidFill>
                  <a:schemeClr val="accent2"/>
                </a:solidFill>
                <a:latin typeface="Courier New"/>
                <a:cs typeface="Courier New"/>
              </a:rPr>
              <a:t>Call </a:t>
            </a:r>
            <a:r>
              <a:rPr lang="en-US" sz="2400" kern="0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as_destroy</a:t>
            </a:r>
            <a:r>
              <a:rPr lang="en-US" sz="2400" kern="0" dirty="0" smtClean="0">
                <a:solidFill>
                  <a:schemeClr val="accent2"/>
                </a:solidFill>
                <a:latin typeface="Courier New"/>
                <a:cs typeface="Courier New"/>
              </a:rPr>
              <a:t>() to remove </a:t>
            </a:r>
            <a:r>
              <a:rPr lang="en-US" sz="2400" kern="0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curthread’s</a:t>
            </a:r>
            <a:r>
              <a:rPr lang="en-US" sz="2400" kern="0" dirty="0" smtClean="0">
                <a:solidFill>
                  <a:schemeClr val="accent2"/>
                </a:solidFill>
                <a:latin typeface="Courier New"/>
                <a:cs typeface="Courier New"/>
              </a:rPr>
              <a:t> address space;</a:t>
            </a:r>
          </a:p>
          <a:p>
            <a:pPr marL="0" indent="0">
              <a:buNone/>
            </a:pPr>
            <a:r>
              <a:rPr lang="en-US" sz="2400" kern="0" dirty="0" smtClean="0">
                <a:solidFill>
                  <a:schemeClr val="accent2"/>
                </a:solidFill>
                <a:latin typeface="Courier New"/>
                <a:cs typeface="Courier New"/>
              </a:rPr>
              <a:t>Decrease </a:t>
            </a:r>
            <a:r>
              <a:rPr lang="en-US" sz="2400" kern="0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cwd</a:t>
            </a:r>
            <a:r>
              <a:rPr lang="en-US" sz="2400" kern="0" dirty="0" smtClean="0">
                <a:solidFill>
                  <a:schemeClr val="accent2"/>
                </a:solidFill>
                <a:latin typeface="Courier New"/>
                <a:cs typeface="Courier New"/>
              </a:rPr>
              <a:t> reference;</a:t>
            </a:r>
          </a:p>
          <a:p>
            <a:pPr marL="0" indent="0">
              <a:buNone/>
            </a:pPr>
            <a:endParaRPr lang="en-US" sz="2400" kern="0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kern="0" dirty="0" smtClean="0">
                <a:solidFill>
                  <a:schemeClr val="accent2"/>
                </a:solidFill>
                <a:latin typeface="Courier New"/>
                <a:cs typeface="Courier New"/>
              </a:rPr>
              <a:t>/* You need to add the following code */</a:t>
            </a:r>
          </a:p>
          <a:p>
            <a:pPr marL="0" indent="0">
              <a:buNone/>
            </a:pPr>
            <a:r>
              <a:rPr lang="en-US" sz="2400" kern="0" dirty="0" smtClean="0">
                <a:solidFill>
                  <a:schemeClr val="accent2"/>
                </a:solidFill>
                <a:latin typeface="Courier New"/>
                <a:cs typeface="Courier New"/>
              </a:rPr>
              <a:t>Destroy </a:t>
            </a:r>
            <a:r>
              <a:rPr lang="en-US" sz="2400" kern="0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curthread’s</a:t>
            </a:r>
            <a:r>
              <a:rPr lang="en-US" sz="2400" kern="0" dirty="0" smtClean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lang="en-US" sz="2400" kern="0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filetable</a:t>
            </a:r>
            <a:r>
              <a:rPr lang="en-US" sz="2400" kern="0" dirty="0">
                <a:solidFill>
                  <a:schemeClr val="accent2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2000" kern="0" dirty="0" smtClean="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9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76200" y="152400"/>
            <a:ext cx="9067800" cy="1600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 smtClean="0">
                <a:solidFill>
                  <a:schemeClr val="accent2"/>
                </a:solidFill>
                <a:latin typeface="Calibri"/>
                <a:cs typeface="Calibri"/>
              </a:rPr>
              <a:t>What is system call </a:t>
            </a:r>
            <a:r>
              <a:rPr lang="en-US" sz="4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fork?</a:t>
            </a:r>
            <a:endParaRPr lang="en-US" sz="2800" dirty="0">
              <a:solidFill>
                <a:schemeClr val="accent2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381000" y="15240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It enables multiprogramming</a:t>
            </a:r>
          </a:p>
          <a:p>
            <a:endParaRPr lang="en-US" kern="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Create a copy of a calling process</a:t>
            </a:r>
          </a:p>
          <a:p>
            <a:endParaRPr lang="en-US" kern="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Parent and child processes each observe return values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6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76200" y="152400"/>
            <a:ext cx="9067800" cy="1600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 smtClean="0">
                <a:solidFill>
                  <a:schemeClr val="accent2"/>
                </a:solidFill>
                <a:latin typeface="Calibri"/>
                <a:cs typeface="Calibri"/>
              </a:rPr>
              <a:t>How to implement system call </a:t>
            </a:r>
            <a:r>
              <a:rPr lang="en-US" sz="4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fork?</a:t>
            </a:r>
            <a:endParaRPr lang="en-US" sz="2800" dirty="0">
              <a:solidFill>
                <a:schemeClr val="accent2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381000" y="15240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kern="0" dirty="0" err="1" smtClean="0">
                <a:latin typeface="Calibri" panose="020F0502020204030204" pitchFamily="34" charset="0"/>
                <a:cs typeface="Courier New"/>
              </a:rPr>
              <a:t>Userland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: 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fork(void);</a:t>
            </a:r>
          </a:p>
          <a:p>
            <a:endParaRPr lang="en-US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sys_fork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 calls 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thread_fork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, which has been partially implemented in 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kern/thread/</a:t>
            </a:r>
            <a:r>
              <a:rPr lang="en-US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thread.c</a:t>
            </a:r>
            <a:endParaRPr lang="en-US" kern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kern="0" dirty="0">
              <a:latin typeface="Calibri" panose="020F0502020204030204" pitchFamily="34" charset="0"/>
              <a:cs typeface="Courier New"/>
            </a:endParaRPr>
          </a:p>
          <a:p>
            <a:r>
              <a:rPr lang="en-US" kern="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Step 1: Implement the </a:t>
            </a:r>
            <a:r>
              <a:rPr lang="en-US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sys_fork</a:t>
            </a:r>
            <a:r>
              <a:rPr lang="en-US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 function</a:t>
            </a:r>
          </a:p>
          <a:p>
            <a:r>
              <a:rPr lang="en-US" kern="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Step 2: Modify the </a:t>
            </a:r>
            <a:r>
              <a:rPr lang="en-US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thread_fork</a:t>
            </a:r>
            <a:r>
              <a:rPr lang="en-US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 function</a:t>
            </a:r>
            <a:endParaRPr lang="en-US" kern="0" dirty="0">
              <a:solidFill>
                <a:srgbClr val="FF0000"/>
              </a:solidFill>
              <a:latin typeface="Calibri" panose="020F0502020204030204" pitchFamily="34" charset="0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3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76200" y="152400"/>
            <a:ext cx="9067800" cy="1600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 smtClean="0">
                <a:solidFill>
                  <a:schemeClr val="accent2"/>
                </a:solidFill>
                <a:latin typeface="Calibri"/>
                <a:cs typeface="Calibri"/>
              </a:rPr>
              <a:t>Step 1: How to implement </a:t>
            </a:r>
            <a:r>
              <a:rPr lang="en-US" sz="4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sys_fork</a:t>
            </a:r>
            <a:r>
              <a:rPr lang="en-US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4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sz="2800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381000" y="1828800"/>
            <a:ext cx="8458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sys_fork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 takes 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care of the </a:t>
            </a:r>
            <a:r>
              <a:rPr lang="en-US" kern="0" dirty="0" err="1">
                <a:latin typeface="Calibri" panose="020F0502020204030204" pitchFamily="34" charset="0"/>
                <a:cs typeface="Courier New"/>
              </a:rPr>
              <a:t>trapframe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 handling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.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Copy </a:t>
            </a: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dirty="0" err="1">
                <a:latin typeface="Calibri" panose="020F0502020204030204" pitchFamily="34" charset="0"/>
              </a:rPr>
              <a:t>trapframe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prior to calling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thread_fork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kern="0" dirty="0">
              <a:latin typeface="Calibri" panose="020F0502020204030204" pitchFamily="34" charset="0"/>
              <a:cs typeface="Courier New"/>
            </a:endParaRPr>
          </a:p>
          <a:p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Then, it calls the 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thread_fork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 to deal with the rest of the work.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2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3200" dirty="0" smtClean="0">
                <a:solidFill>
                  <a:schemeClr val="accent2"/>
                </a:solidFill>
                <a:latin typeface="Calibri"/>
                <a:cs typeface="Calibri"/>
              </a:rPr>
              <a:t>Algorithm 4: </a:t>
            </a:r>
            <a:r>
              <a:rPr lang="en-US" sz="3200" dirty="0" smtClean="0">
                <a:solidFill>
                  <a:srgbClr val="002060"/>
                </a:solidFill>
                <a:latin typeface="Calibri"/>
                <a:cs typeface="Calibri"/>
              </a:rPr>
              <a:t/>
            </a:r>
            <a:br>
              <a:rPr lang="en-US" sz="3200" dirty="0" smtClean="0">
                <a:solidFill>
                  <a:srgbClr val="002060"/>
                </a:solidFill>
                <a:latin typeface="Calibri"/>
                <a:cs typeface="Calibri"/>
              </a:rPr>
            </a:br>
            <a:r>
              <a:rPr lang="en-US" sz="32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lang="en-US" sz="320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sys_fork</a:t>
            </a:r>
            <a:r>
              <a:rPr lang="en-US" sz="3200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en-US" sz="32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struct</a:t>
            </a:r>
            <a:r>
              <a:rPr lang="en-US" sz="320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Courier New"/>
                <a:cs typeface="Courier New"/>
              </a:rPr>
              <a:t>trapframe</a:t>
            </a:r>
            <a:r>
              <a:rPr lang="en-US" sz="3200" dirty="0">
                <a:solidFill>
                  <a:srgbClr val="FF0000"/>
                </a:solidFill>
                <a:latin typeface="Courier New"/>
                <a:cs typeface="Courier New"/>
              </a:rPr>
              <a:t> *</a:t>
            </a:r>
            <a:r>
              <a:rPr lang="en-US" sz="3200" dirty="0" err="1">
                <a:solidFill>
                  <a:srgbClr val="FF0000"/>
                </a:solidFill>
                <a:latin typeface="Courier New"/>
                <a:cs typeface="Courier New"/>
              </a:rPr>
              <a:t>tf</a:t>
            </a:r>
            <a:r>
              <a:rPr lang="en-US" sz="320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lang="en-US" sz="3200" dirty="0" err="1">
                <a:solidFill>
                  <a:srgbClr val="FF0000"/>
                </a:solidFill>
                <a:latin typeface="Courier New"/>
                <a:cs typeface="Courier New"/>
              </a:rPr>
              <a:t>pid_t</a:t>
            </a:r>
            <a:r>
              <a:rPr lang="en-US" sz="3200" dirty="0">
                <a:solidFill>
                  <a:srgbClr val="FF0000"/>
                </a:solidFill>
                <a:latin typeface="Courier New"/>
                <a:cs typeface="Courier New"/>
              </a:rPr>
              <a:t> *</a:t>
            </a:r>
            <a:r>
              <a:rPr lang="en-US" sz="3200" dirty="0" err="1">
                <a:solidFill>
                  <a:srgbClr val="FF0000"/>
                </a:solidFill>
                <a:latin typeface="Courier New"/>
                <a:cs typeface="Courier New"/>
              </a:rPr>
              <a:t>retval</a:t>
            </a:r>
            <a:r>
              <a:rPr lang="en-US" sz="32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lang="en-US" sz="3200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304800" y="1447800"/>
            <a:ext cx="8686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kern="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a new </a:t>
            </a:r>
            <a:r>
              <a:rPr lang="en-US" sz="2400" kern="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trap_frame</a:t>
            </a:r>
            <a:r>
              <a:rPr lang="en-US" sz="2400" kern="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called </a:t>
            </a:r>
            <a:r>
              <a:rPr lang="en-US" sz="2400" kern="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new_tf</a:t>
            </a:r>
            <a:r>
              <a:rPr lang="en-US" sz="2400" kern="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kern="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</a:t>
            </a:r>
            <a:r>
              <a:rPr lang="en-US" sz="2400" kern="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sz="2400" kern="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sz="2400" kern="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new_tf</a:t>
            </a:r>
            <a:r>
              <a:rPr lang="en-US" sz="2400" kern="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400" kern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kern="0" dirty="0" smtClean="0">
                <a:solidFill>
                  <a:schemeClr val="accent2"/>
                </a:solidFill>
                <a:latin typeface="Courier New"/>
                <a:cs typeface="Courier New"/>
              </a:rPr>
              <a:t>/* Call </a:t>
            </a:r>
            <a:r>
              <a:rPr lang="en-US" sz="2400" kern="0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thread_fork</a:t>
            </a:r>
            <a:r>
              <a:rPr lang="en-US" sz="2400" kern="0" dirty="0">
                <a:solidFill>
                  <a:schemeClr val="accent2"/>
                </a:solidFill>
                <a:latin typeface="Courier New"/>
                <a:cs typeface="Courier New"/>
              </a:rPr>
              <a:t>(	</a:t>
            </a:r>
            <a:r>
              <a:rPr lang="en-US" sz="2400" kern="0" dirty="0" smtClean="0">
                <a:solidFill>
                  <a:schemeClr val="accent2"/>
                </a:solidFill>
                <a:latin typeface="Courier New"/>
                <a:cs typeface="Courier New"/>
              </a:rPr>
              <a:t>) */ </a:t>
            </a:r>
          </a:p>
          <a:p>
            <a:pPr marL="0" indent="0">
              <a:buNone/>
            </a:pPr>
            <a:r>
              <a:rPr lang="en-US" sz="2400" kern="0" dirty="0" smtClean="0">
                <a:solidFill>
                  <a:schemeClr val="accent2"/>
                </a:solidFill>
                <a:latin typeface="Courier New"/>
                <a:cs typeface="Courier New"/>
              </a:rPr>
              <a:t>result </a:t>
            </a:r>
            <a:r>
              <a:rPr lang="en-US" sz="2400" kern="0" dirty="0">
                <a:solidFill>
                  <a:schemeClr val="accent2"/>
                </a:solidFill>
                <a:latin typeface="Courier New"/>
                <a:cs typeface="Courier New"/>
              </a:rPr>
              <a:t>= </a:t>
            </a:r>
            <a:r>
              <a:rPr lang="en-US" sz="2400" kern="0" dirty="0" err="1">
                <a:solidFill>
                  <a:schemeClr val="accent2"/>
                </a:solidFill>
                <a:latin typeface="Courier New"/>
                <a:cs typeface="Courier New"/>
              </a:rPr>
              <a:t>thread_fork</a:t>
            </a:r>
            <a:r>
              <a:rPr lang="en-US" sz="2400" kern="0" dirty="0">
                <a:solidFill>
                  <a:schemeClr val="accent2"/>
                </a:solidFill>
                <a:latin typeface="Courier New"/>
                <a:cs typeface="Courier New"/>
              </a:rPr>
              <a:t>(</a:t>
            </a:r>
            <a:r>
              <a:rPr lang="en-US" sz="2400" kern="0" dirty="0" err="1">
                <a:solidFill>
                  <a:schemeClr val="accent2"/>
                </a:solidFill>
                <a:latin typeface="Courier New"/>
                <a:cs typeface="Courier New"/>
              </a:rPr>
              <a:t>curthread</a:t>
            </a:r>
            <a:r>
              <a:rPr lang="en-US" sz="2400" kern="0" dirty="0">
                <a:solidFill>
                  <a:schemeClr val="accent2"/>
                </a:solidFill>
                <a:latin typeface="Courier New"/>
                <a:cs typeface="Courier New"/>
              </a:rPr>
              <a:t>-&gt;</a:t>
            </a:r>
            <a:r>
              <a:rPr lang="en-US" sz="2400" kern="0" dirty="0" err="1">
                <a:solidFill>
                  <a:schemeClr val="accent2"/>
                </a:solidFill>
                <a:latin typeface="Courier New"/>
                <a:cs typeface="Courier New"/>
              </a:rPr>
              <a:t>t_name</a:t>
            </a:r>
            <a:r>
              <a:rPr lang="en-US" sz="2400" kern="0" dirty="0">
                <a:solidFill>
                  <a:schemeClr val="accent2"/>
                </a:solidFill>
                <a:latin typeface="Courier New"/>
                <a:cs typeface="Courier New"/>
              </a:rPr>
              <a:t>, </a:t>
            </a:r>
            <a:r>
              <a:rPr lang="en-US" sz="2400" kern="0" dirty="0" err="1">
                <a:solidFill>
                  <a:schemeClr val="accent2"/>
                </a:solidFill>
                <a:latin typeface="Courier New"/>
                <a:cs typeface="Courier New"/>
              </a:rPr>
              <a:t>ntf</a:t>
            </a:r>
            <a:r>
              <a:rPr lang="en-US" sz="2400" kern="0" dirty="0">
                <a:solidFill>
                  <a:schemeClr val="accent2"/>
                </a:solidFill>
                <a:latin typeface="Courier New"/>
                <a:cs typeface="Courier New"/>
              </a:rPr>
              <a:t>, </a:t>
            </a:r>
            <a:r>
              <a:rPr lang="en-US" sz="2400" kern="0" dirty="0" smtClean="0">
                <a:solidFill>
                  <a:schemeClr val="accent2"/>
                </a:solidFill>
                <a:latin typeface="Courier New"/>
                <a:cs typeface="Courier New"/>
              </a:rPr>
              <a:t>0, </a:t>
            </a:r>
            <a:r>
              <a:rPr lang="en-US" sz="2400" kern="0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child_thread</a:t>
            </a:r>
            <a:r>
              <a:rPr lang="en-US" sz="2400" kern="0" dirty="0">
                <a:solidFill>
                  <a:schemeClr val="accent2"/>
                </a:solidFill>
                <a:latin typeface="Courier New"/>
                <a:cs typeface="Courier New"/>
              </a:rPr>
              <a:t>, </a:t>
            </a:r>
            <a:r>
              <a:rPr lang="en-US" sz="2400" kern="0" dirty="0" err="1">
                <a:solidFill>
                  <a:schemeClr val="accent2"/>
                </a:solidFill>
                <a:latin typeface="Courier New"/>
                <a:cs typeface="Courier New"/>
              </a:rPr>
              <a:t>retval</a:t>
            </a:r>
            <a:r>
              <a:rPr lang="en-US" sz="2400" kern="0" dirty="0" smtClean="0">
                <a:solidFill>
                  <a:schemeClr val="accent2"/>
                </a:solidFill>
                <a:latin typeface="Courier New"/>
                <a:cs typeface="Courier New"/>
              </a:rPr>
              <a:t>);)</a:t>
            </a:r>
          </a:p>
          <a:p>
            <a:pPr marL="0" indent="0">
              <a:buNone/>
            </a:pPr>
            <a:endParaRPr lang="en-US" sz="2400" kern="0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kern="0" dirty="0" smtClean="0">
                <a:solidFill>
                  <a:schemeClr val="accent2"/>
                </a:solidFill>
                <a:latin typeface="Courier New"/>
                <a:cs typeface="Courier New"/>
              </a:rPr>
              <a:t>if (result != 0) { /* failed in </a:t>
            </a:r>
            <a:r>
              <a:rPr lang="en-US" sz="2400" kern="0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thread_fork</a:t>
            </a:r>
            <a:r>
              <a:rPr lang="en-US" sz="2400" kern="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lang="en-US" sz="2400" kern="0" dirty="0" smtClean="0">
                <a:solidFill>
                  <a:schemeClr val="accent2"/>
                </a:solidFill>
                <a:latin typeface="Courier New"/>
                <a:cs typeface="Courier New"/>
              </a:rPr>
              <a:t>*/</a:t>
            </a:r>
          </a:p>
          <a:p>
            <a:pPr marL="0" indent="0">
              <a:buNone/>
            </a:pPr>
            <a:r>
              <a:rPr lang="en-US" sz="2400" kern="0" dirty="0" smtClean="0">
                <a:solidFill>
                  <a:schemeClr val="accent2"/>
                </a:solidFill>
                <a:latin typeface="Courier New"/>
                <a:cs typeface="Courier New"/>
              </a:rPr>
              <a:t>    delete </a:t>
            </a:r>
            <a:r>
              <a:rPr lang="en-US" sz="2400" kern="0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new_tf</a:t>
            </a:r>
            <a:r>
              <a:rPr lang="en-US" sz="2400" kern="0" dirty="0" smtClean="0">
                <a:solidFill>
                  <a:schemeClr val="accent2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lang="en-US" sz="2400" kern="0" dirty="0" smtClean="0">
                <a:solidFill>
                  <a:schemeClr val="accent2"/>
                </a:solidFill>
                <a:latin typeface="Courier New"/>
                <a:cs typeface="Courier New"/>
              </a:rPr>
              <a:t>   return result;</a:t>
            </a:r>
          </a:p>
          <a:p>
            <a:pPr marL="0" indent="0">
              <a:buNone/>
            </a:pPr>
            <a:r>
              <a:rPr lang="en-US" sz="2400" kern="0" dirty="0" smtClean="0">
                <a:solidFill>
                  <a:schemeClr val="accent2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400" kern="0" dirty="0" smtClean="0">
                <a:solidFill>
                  <a:schemeClr val="accent2"/>
                </a:solidFill>
                <a:latin typeface="Courier New"/>
                <a:cs typeface="Courier New"/>
              </a:rPr>
              <a:t>return 0;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7543800" y="6229350"/>
            <a:ext cx="2133600" cy="476250"/>
          </a:xfrm>
        </p:spPr>
        <p:txBody>
          <a:bodyPr/>
          <a:lstStyle/>
          <a:p>
            <a:fld id="{B9013FDC-CDB6-0145-BBEC-8B9E418D679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36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7526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3200" dirty="0" smtClean="0">
                <a:solidFill>
                  <a:schemeClr val="accent2"/>
                </a:solidFill>
                <a:latin typeface="Calibri"/>
                <a:cs typeface="Calibri"/>
              </a:rPr>
              <a:t>Algorithm 5: how to modify  </a:t>
            </a:r>
            <a:br>
              <a:rPr lang="en-US" sz="3200" dirty="0" smtClean="0">
                <a:solidFill>
                  <a:schemeClr val="accent2"/>
                </a:solidFill>
                <a:latin typeface="Calibri"/>
                <a:cs typeface="Calibri"/>
              </a:rPr>
            </a:br>
            <a:r>
              <a:rPr lang="en-US" sz="2400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int</a:t>
            </a:r>
            <a:r>
              <a:rPr lang="en-US" sz="2400" dirty="0" smtClean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thread_fork</a:t>
            </a:r>
            <a:r>
              <a:rPr lang="en-US" sz="2400" dirty="0" smtClean="0">
                <a:solidFill>
                  <a:schemeClr val="accent2"/>
                </a:solidFill>
                <a:latin typeface="Courier New"/>
                <a:cs typeface="Courier New"/>
              </a:rPr>
              <a:t>(</a:t>
            </a:r>
            <a:r>
              <a:rPr lang="en-US" sz="2400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const</a:t>
            </a:r>
            <a:r>
              <a:rPr lang="en-US" sz="2400" dirty="0" smtClean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urier New"/>
                <a:cs typeface="Courier New"/>
              </a:rPr>
              <a:t>char *name, </a:t>
            </a:r>
            <a:r>
              <a:rPr lang="en-US" sz="2400" dirty="0" smtClean="0">
                <a:solidFill>
                  <a:schemeClr val="accent2"/>
                </a:solidFill>
                <a:latin typeface="Courier New"/>
                <a:cs typeface="Courier New"/>
              </a:rPr>
              <a:t>void </a:t>
            </a:r>
            <a:r>
              <a:rPr lang="en-US" sz="2400" dirty="0">
                <a:solidFill>
                  <a:schemeClr val="accent2"/>
                </a:solidFill>
                <a:latin typeface="Courier New"/>
                <a:cs typeface="Courier New"/>
              </a:rPr>
              <a:t>*data1, unsigned long data2,	 </a:t>
            </a:r>
            <a:r>
              <a:rPr lang="en-US" sz="2400" dirty="0" smtClean="0">
                <a:solidFill>
                  <a:schemeClr val="accent2"/>
                </a:solidFill>
                <a:latin typeface="Courier New"/>
                <a:cs typeface="Courier New"/>
              </a:rPr>
              <a:t>void </a:t>
            </a:r>
            <a:r>
              <a:rPr lang="en-US" sz="2400" dirty="0">
                <a:solidFill>
                  <a:schemeClr val="accent2"/>
                </a:solidFill>
                <a:latin typeface="Courier New"/>
                <a:cs typeface="Courier New"/>
              </a:rPr>
              <a:t>(*</a:t>
            </a:r>
            <a:r>
              <a:rPr lang="en-US" sz="2400" dirty="0" err="1">
                <a:solidFill>
                  <a:schemeClr val="accent2"/>
                </a:solidFill>
                <a:latin typeface="Courier New"/>
                <a:cs typeface="Courier New"/>
              </a:rPr>
              <a:t>func</a:t>
            </a:r>
            <a:r>
              <a:rPr lang="en-US" sz="2400" dirty="0">
                <a:solidFill>
                  <a:schemeClr val="accent2"/>
                </a:solidFill>
                <a:latin typeface="Courier New"/>
                <a:cs typeface="Courier New"/>
              </a:rPr>
              <a:t>)(void *, unsigned long),</a:t>
            </a:r>
            <a:r>
              <a:rPr lang="en-US" sz="2400" dirty="0">
                <a:solidFill>
                  <a:schemeClr val="accent4"/>
                </a:solidFill>
                <a:latin typeface="Courier New"/>
                <a:cs typeface="Courier New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pid_t</a:t>
            </a:r>
            <a:r>
              <a:rPr lang="en-US" sz="240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lang="en-US" sz="24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childpid</a:t>
            </a:r>
            <a:r>
              <a:rPr lang="en-US" sz="240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lang="en-US" sz="2400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152400" y="1981200"/>
            <a:ext cx="8839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newguy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 new thread */</a:t>
            </a:r>
          </a:p>
          <a:p>
            <a:pPr marL="0" indent="0">
              <a:buNone/>
            </a:pPr>
            <a:r>
              <a:rPr lang="en-US" sz="2400" kern="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 </a:t>
            </a:r>
            <a:r>
              <a:rPr lang="en-US" sz="2400" kern="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new_pid</a:t>
            </a:r>
            <a:r>
              <a:rPr lang="en-US" sz="2400" kern="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2400" kern="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newguy</a:t>
            </a:r>
            <a:r>
              <a:rPr lang="en-US" sz="2400" kern="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400" kern="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2400" kern="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newguy</a:t>
            </a:r>
            <a:r>
              <a:rPr lang="en-US" sz="2400" kern="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400" kern="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t_pid</a:t>
            </a:r>
            <a:r>
              <a:rPr lang="en-US" sz="2400" kern="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kern="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new_pid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400" kern="0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kern="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</a:t>
            </a:r>
            <a:r>
              <a:rPr lang="en-US" sz="2400" kern="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curthread’s</a:t>
            </a:r>
            <a:r>
              <a:rPr lang="en-US" sz="2400" kern="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kern="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fileTable</a:t>
            </a:r>
            <a:r>
              <a:rPr lang="en-US" sz="2400" kern="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sz="2400" kern="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newguy</a:t>
            </a:r>
            <a:r>
              <a:rPr lang="en-US" sz="2400" kern="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endParaRPr lang="en-US" sz="2400" kern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kern="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Call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as_copy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kern="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buNone/>
            </a:pPr>
            <a:r>
              <a:rPr lang="en-US" sz="2400" kern="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</a:t>
            </a:r>
            <a:r>
              <a:rPr lang="en-US" sz="2400" kern="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curthread’s</a:t>
            </a:r>
            <a:r>
              <a:rPr lang="en-US" sz="2400" kern="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kern="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vmspace</a:t>
            </a:r>
            <a:r>
              <a:rPr lang="en-US" sz="2400" kern="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sz="2400" kern="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newguy</a:t>
            </a:r>
            <a:r>
              <a:rPr lang="en-US" sz="2400" kern="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400" kern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kern="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*</a:t>
            </a:r>
            <a:r>
              <a:rPr lang="en-US" sz="2400" kern="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childpid</a:t>
            </a:r>
            <a:r>
              <a:rPr lang="en-US" sz="2400" kern="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sz="2400" kern="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newguy’s</a:t>
            </a:r>
            <a:r>
              <a:rPr lang="en-US" sz="2400" kern="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kern="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t_pid</a:t>
            </a:r>
            <a:endParaRPr lang="en-US" sz="2400" kern="0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5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76200" y="152400"/>
            <a:ext cx="9067800" cy="1600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 smtClean="0">
                <a:solidFill>
                  <a:schemeClr val="accent2"/>
                </a:solidFill>
                <a:latin typeface="Calibri"/>
                <a:cs typeface="Calibri"/>
              </a:rPr>
              <a:t>How to implement system call </a:t>
            </a:r>
            <a:r>
              <a:rPr lang="en-US" sz="4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exec?</a:t>
            </a:r>
            <a:endParaRPr lang="en-US" sz="2800" dirty="0">
              <a:solidFill>
                <a:schemeClr val="accent2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381000" y="15240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kern="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sys_execv</a:t>
            </a:r>
            <a:r>
              <a:rPr lang="en-US" kern="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kern="0" dirty="0" smtClean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Implement it here </a:t>
            </a:r>
            <a:r>
              <a:rPr lang="en-US" kern="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kern="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/kern/</a:t>
            </a:r>
            <a:r>
              <a:rPr lang="en-US" kern="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userprog</a:t>
            </a:r>
            <a:r>
              <a:rPr lang="en-US" kern="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kern="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runprogram.c</a:t>
            </a:r>
            <a:endParaRPr lang="en-US" kern="0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kern="0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kern="0" dirty="0" smtClean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Use</a:t>
            </a:r>
            <a:r>
              <a:rPr lang="en-US" kern="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kern="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runprogram</a:t>
            </a:r>
            <a:r>
              <a:rPr lang="en-US" kern="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kern="0" dirty="0" smtClean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as a template</a:t>
            </a:r>
          </a:p>
          <a:p>
            <a:r>
              <a:rPr lang="en-US" kern="0" dirty="0" smtClean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Feel free to modify </a:t>
            </a:r>
            <a:r>
              <a:rPr lang="en-US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runprogram</a:t>
            </a:r>
            <a:r>
              <a:rPr lang="en-US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 smtClean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</a:p>
          <a:p>
            <a:endParaRPr lang="en-US" kern="0" dirty="0">
              <a:solidFill>
                <a:schemeClr val="accent2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kern="0" dirty="0" smtClean="0">
                <a:solidFill>
                  <a:schemeClr val="accent2"/>
                </a:solidFill>
                <a:latin typeface="Calibri" panose="020F0502020204030204" pitchFamily="34" charset="0"/>
                <a:cs typeface="Courier New"/>
              </a:rPr>
              <a:t>Important Part: </a:t>
            </a:r>
            <a:r>
              <a:rPr lang="en-US" kern="0" dirty="0" smtClean="0">
                <a:solidFill>
                  <a:srgbClr val="FF3300"/>
                </a:solidFill>
                <a:latin typeface="Calibri" panose="020F0502020204030204" pitchFamily="34" charset="0"/>
                <a:cs typeface="Courier New"/>
              </a:rPr>
              <a:t>Argument handling</a:t>
            </a:r>
            <a:endParaRPr lang="en-US" kern="0" dirty="0" smtClean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kern="0" dirty="0">
              <a:solidFill>
                <a:schemeClr val="accent2"/>
              </a:solidFill>
              <a:latin typeface="Calibri" panose="020F0502020204030204" pitchFamily="34" charset="0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3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76200" y="152400"/>
            <a:ext cx="9067800" cy="1600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 smtClean="0">
                <a:solidFill>
                  <a:schemeClr val="accent2"/>
                </a:solidFill>
                <a:latin typeface="Calibri"/>
                <a:cs typeface="Calibri"/>
              </a:rPr>
              <a:t>How to implement </a:t>
            </a:r>
            <a:r>
              <a:rPr lang="en-US" sz="4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sys_exec</a:t>
            </a:r>
            <a:r>
              <a:rPr lang="en-US" sz="4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()?</a:t>
            </a:r>
            <a:endParaRPr lang="en-US" sz="2800" dirty="0">
              <a:solidFill>
                <a:schemeClr val="accent2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609600" y="15240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sz="2800" kern="0" dirty="0" smtClean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Step 1: </a:t>
            </a:r>
            <a:r>
              <a:rPr lang="en-US" sz="2800" kern="0" dirty="0" err="1" smtClean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copyin</a:t>
            </a:r>
            <a:r>
              <a:rPr lang="en-US" sz="2800" kern="0" dirty="0" smtClean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kern="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the program name</a:t>
            </a:r>
          </a:p>
          <a:p>
            <a:endParaRPr lang="en-US" sz="2800" kern="0" dirty="0" smtClean="0">
              <a:solidFill>
                <a:schemeClr val="accent2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kern="0" dirty="0" smtClean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Step 2: </a:t>
            </a:r>
            <a:r>
              <a:rPr lang="en-US" sz="2800" kern="0" dirty="0" err="1" smtClean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copyin_args</a:t>
            </a:r>
            <a:r>
              <a:rPr lang="en-US" sz="2800" kern="0" dirty="0" smtClean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kern="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lang="en-US" sz="2800" kern="0" dirty="0" err="1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argv</a:t>
            </a:r>
            <a:endParaRPr lang="en-US" sz="2800" kern="0" dirty="0">
              <a:solidFill>
                <a:schemeClr val="accent2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en-US" sz="2800" kern="0" dirty="0" smtClean="0">
              <a:solidFill>
                <a:schemeClr val="accent2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kern="0" dirty="0" smtClean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Step 3: load </a:t>
            </a:r>
            <a:r>
              <a:rPr lang="en-US" sz="2800" kern="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lang="en-US" sz="2800" kern="0" dirty="0" smtClean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executable</a:t>
            </a:r>
          </a:p>
          <a:p>
            <a:endParaRPr lang="en-US" sz="2800" kern="0" dirty="0">
              <a:solidFill>
                <a:schemeClr val="accent2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kern="0" dirty="0" smtClean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Step 4: </a:t>
            </a:r>
            <a:r>
              <a:rPr lang="en-US" sz="2800" kern="0" dirty="0" err="1" smtClean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copyout_args</a:t>
            </a:r>
            <a:r>
              <a:rPr lang="en-US" sz="2800" kern="0" dirty="0" smtClean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kern="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lang="en-US" sz="2800" kern="0" dirty="0" err="1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argv</a:t>
            </a:r>
            <a:endParaRPr lang="en-US" sz="2800" kern="0" dirty="0">
              <a:solidFill>
                <a:schemeClr val="accent2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en-US" sz="2800" kern="0" dirty="0" smtClean="0">
              <a:solidFill>
                <a:schemeClr val="accent2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kern="0" dirty="0" smtClean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Step 5: </a:t>
            </a:r>
            <a:r>
              <a:rPr lang="en-US" sz="2800" kern="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warp to </a:t>
            </a:r>
            <a:r>
              <a:rPr lang="en-US" sz="2800" kern="0" dirty="0" err="1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usermode</a:t>
            </a:r>
            <a:endParaRPr lang="en-US" sz="2800" kern="0" dirty="0">
              <a:solidFill>
                <a:schemeClr val="accent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4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76200" y="152400"/>
            <a:ext cx="9067800" cy="1600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 smtClean="0">
                <a:solidFill>
                  <a:schemeClr val="accent2"/>
                </a:solidFill>
                <a:latin typeface="Calibri"/>
                <a:cs typeface="Calibri"/>
              </a:rPr>
              <a:t>Local </a:t>
            </a:r>
            <a:r>
              <a:rPr lang="en-US" sz="4000" dirty="0" err="1" smtClean="0">
                <a:solidFill>
                  <a:schemeClr val="accent2"/>
                </a:solidFill>
                <a:latin typeface="Calibri"/>
                <a:cs typeface="Calibri"/>
              </a:rPr>
              <a:t>Variblies</a:t>
            </a:r>
            <a:r>
              <a:rPr lang="en-US" sz="4000" dirty="0" smtClean="0">
                <a:solidFill>
                  <a:schemeClr val="accent2"/>
                </a:solidFill>
                <a:latin typeface="Calibri"/>
                <a:cs typeface="Calibri"/>
              </a:rPr>
              <a:t> used in </a:t>
            </a:r>
            <a:r>
              <a:rPr lang="en-US" sz="4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sys_exec</a:t>
            </a:r>
            <a:r>
              <a:rPr lang="en-US" sz="4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800" dirty="0">
              <a:solidFill>
                <a:schemeClr val="accent2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609600" y="14478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kern="0" dirty="0" err="1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endParaRPr lang="en-US" sz="2800" kern="0" dirty="0">
              <a:solidFill>
                <a:schemeClr val="accent2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800" kern="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sys_execv</a:t>
            </a: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800" kern="0" dirty="0" err="1">
                <a:solidFill>
                  <a:srgbClr val="FF3300"/>
                </a:solidFill>
                <a:latin typeface="Courier New" charset="0"/>
                <a:ea typeface="Courier New" charset="0"/>
                <a:cs typeface="Courier New" charset="0"/>
              </a:rPr>
              <a:t>userptr_t</a:t>
            </a: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kern="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prog</a:t>
            </a: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800" kern="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userptr_t</a:t>
            </a: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kern="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argv</a:t>
            </a: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marL="0" indent="0">
              <a:buNone/>
            </a:pP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kern="0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	char </a:t>
            </a: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*path;</a:t>
            </a:r>
          </a:p>
          <a:p>
            <a:pPr marL="0" indent="0">
              <a:buNone/>
            </a:pP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800" kern="0" dirty="0" err="1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800" kern="0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kern="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argc</a:t>
            </a:r>
            <a:r>
              <a:rPr lang="en-US" sz="2800" kern="0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kern="0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800" kern="0" dirty="0" err="1" smtClean="0">
                <a:solidFill>
                  <a:srgbClr val="FF3300"/>
                </a:solidFill>
                <a:latin typeface="Courier New" charset="0"/>
                <a:ea typeface="Courier New" charset="0"/>
                <a:cs typeface="Courier New" charset="0"/>
              </a:rPr>
              <a:t>vaddr_t</a:t>
            </a:r>
            <a:r>
              <a:rPr lang="en-US" sz="2800" kern="0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kern="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entrypoint</a:t>
            </a: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800" kern="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stackptr</a:t>
            </a: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800" kern="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result</a:t>
            </a:r>
            <a:r>
              <a:rPr lang="en-US" sz="2800" kern="0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kern="0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kern="0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......</a:t>
            </a:r>
            <a:endParaRPr lang="en-US" sz="2800" kern="0" dirty="0" smtClean="0">
              <a:solidFill>
                <a:schemeClr val="accent2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6083240"/>
            <a:ext cx="769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FF3300"/>
                </a:solidFill>
                <a:latin typeface="Courier New" charset="0"/>
                <a:ea typeface="Courier New" charset="0"/>
                <a:cs typeface="Courier New" charset="0"/>
              </a:rPr>
              <a:t>userptr_t</a:t>
            </a:r>
            <a:r>
              <a:rPr lang="en-US" sz="2000" dirty="0" smtClean="0">
                <a:solidFill>
                  <a:srgbClr val="FF3300"/>
                </a:solidFill>
                <a:latin typeface="Courier New" charset="0"/>
                <a:ea typeface="Courier New" charset="0"/>
                <a:cs typeface="Courier New" charset="0"/>
              </a:rPr>
              <a:t> defined in </a:t>
            </a:r>
            <a:r>
              <a:rPr lang="en-US" sz="2000" dirty="0" err="1" smtClean="0">
                <a:solidFill>
                  <a:srgbClr val="FF3300"/>
                </a:solidFill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lang="en-US" sz="2000" dirty="0" smtClean="0">
                <a:solidFill>
                  <a:srgbClr val="FF3300"/>
                </a:solidFill>
                <a:latin typeface="Courier New" charset="0"/>
                <a:ea typeface="Courier New" charset="0"/>
                <a:cs typeface="Courier New" charset="0"/>
              </a:rPr>
              <a:t>/kern/include/</a:t>
            </a:r>
            <a:r>
              <a:rPr lang="en-US" sz="2000" dirty="0" err="1" smtClean="0">
                <a:solidFill>
                  <a:srgbClr val="FF3300"/>
                </a:solidFill>
                <a:latin typeface="Courier New" charset="0"/>
                <a:ea typeface="Courier New" charset="0"/>
                <a:cs typeface="Courier New" charset="0"/>
              </a:rPr>
              <a:t>types.h</a:t>
            </a:r>
            <a:endParaRPr lang="en-US" sz="2000" dirty="0">
              <a:solidFill>
                <a:srgbClr val="FF33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5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alibri"/>
                <a:cs typeface="Calibri"/>
              </a:rPr>
              <a:t>System Calls Interface </a:t>
            </a:r>
            <a:endParaRPr lang="en-US" sz="4000" dirty="0">
              <a:latin typeface="Courier New"/>
              <a:ea typeface="MS PGothic" charset="0"/>
              <a:cs typeface="Courier New"/>
            </a:endParaRPr>
          </a:p>
        </p:txBody>
      </p:sp>
      <p:pic>
        <p:nvPicPr>
          <p:cNvPr id="7" name="Picture 6" descr="f17.pdf"/>
          <p:cNvPicPr>
            <a:picLocks noChangeAspect="1"/>
          </p:cNvPicPr>
          <p:nvPr/>
        </p:nvPicPr>
        <p:blipFill>
          <a:blip r:embed="rId3"/>
          <a:srcRect l="1176" t="20000" r="3529" b="19091"/>
          <a:stretch>
            <a:fillRect/>
          </a:stretch>
        </p:blipFill>
        <p:spPr>
          <a:xfrm>
            <a:off x="891721" y="1600200"/>
            <a:ext cx="7185479" cy="5943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0" y="2362200"/>
            <a:ext cx="2705100" cy="304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200400"/>
            <a:ext cx="6985000" cy="279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1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76200" y="152400"/>
            <a:ext cx="9067800" cy="1600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 smtClean="0">
                <a:solidFill>
                  <a:schemeClr val="accent2"/>
                </a:solidFill>
                <a:latin typeface="Calibri"/>
                <a:cs typeface="Calibri"/>
              </a:rPr>
              <a:t>Details of </a:t>
            </a:r>
            <a:r>
              <a:rPr lang="en-US" sz="4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sys_exec</a:t>
            </a:r>
            <a:r>
              <a:rPr lang="en-US" sz="4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800" dirty="0">
              <a:solidFill>
                <a:schemeClr val="accent2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495300" y="14478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get </a:t>
            </a:r>
            <a:r>
              <a:rPr lang="en-US" sz="2800" dirty="0"/>
              <a:t>the </a:t>
            </a:r>
            <a:r>
              <a:rPr lang="en-US" sz="2800" dirty="0" smtClean="0"/>
              <a:t>filename from </a:t>
            </a:r>
            <a:r>
              <a:rPr lang="en-US" sz="2800" dirty="0" err="1" smtClean="0"/>
              <a:t>prog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allocate the </a:t>
            </a:r>
            <a:r>
              <a:rPr lang="en-US" sz="2800" dirty="0" smtClean="0"/>
              <a:t>space to </a:t>
            </a:r>
            <a:r>
              <a:rPr lang="en-US" sz="2800" dirty="0" err="1" smtClean="0"/>
              <a:t>argdata.buffer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do the </a:t>
            </a:r>
            <a:r>
              <a:rPr lang="en-US" sz="2800" dirty="0" err="1" smtClean="0"/>
              <a:t>copyin</a:t>
            </a:r>
            <a:r>
              <a:rPr lang="en-US" sz="2800" dirty="0" smtClean="0"/>
              <a:t> from </a:t>
            </a:r>
            <a:r>
              <a:rPr lang="en-US" sz="2800" dirty="0" err="1" smtClean="0"/>
              <a:t>argv</a:t>
            </a:r>
            <a:r>
              <a:rPr lang="en-US" sz="2800" dirty="0" smtClean="0"/>
              <a:t> to </a:t>
            </a:r>
            <a:r>
              <a:rPr lang="en-US" sz="2800" dirty="0" err="1" smtClean="0"/>
              <a:t>argdata.buffer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load </a:t>
            </a:r>
            <a:r>
              <a:rPr lang="en-US" sz="2800" dirty="0"/>
              <a:t>the </a:t>
            </a:r>
            <a:r>
              <a:rPr lang="en-US" sz="2800" dirty="0" smtClean="0"/>
              <a:t>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send the </a:t>
            </a:r>
            <a:r>
              <a:rPr lang="en-US" sz="2800" dirty="0" err="1"/>
              <a:t>argv</a:t>
            </a:r>
            <a:r>
              <a:rPr lang="en-US" sz="2800" dirty="0"/>
              <a:t> strings to the process.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free </a:t>
            </a:r>
            <a:r>
              <a:rPr lang="en-US" sz="2800" dirty="0"/>
              <a:t>the </a:t>
            </a:r>
            <a:r>
              <a:rPr lang="en-US" sz="2800" dirty="0" err="1"/>
              <a:t>argdata</a:t>
            </a:r>
            <a:r>
              <a:rPr lang="en-US" sz="2800" dirty="0"/>
              <a:t> space 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/* warp to user mode. */</a:t>
            </a:r>
          </a:p>
          <a:p>
            <a:pPr marL="0" indent="0">
              <a:buNone/>
            </a:pP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md_usermode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argc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argv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stackptr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entrypoint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endParaRPr lang="en-US" sz="2800" kern="0" dirty="0" smtClean="0">
              <a:solidFill>
                <a:schemeClr val="accent2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04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600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 smtClean="0">
                <a:latin typeface="Calibri"/>
                <a:cs typeface="Calibri"/>
              </a:rPr>
              <a:t>Design Question 1 </a:t>
            </a:r>
            <a:br>
              <a:rPr lang="en-US" sz="4000" dirty="0" smtClean="0">
                <a:latin typeface="Calibri"/>
                <a:cs typeface="Calibri"/>
              </a:rPr>
            </a:br>
            <a:r>
              <a:rPr lang="en-US" sz="3200" dirty="0" smtClean="0">
                <a:solidFill>
                  <a:srgbClr val="FF0000"/>
                </a:solidFill>
                <a:latin typeface="Calibri"/>
                <a:cs typeface="Calibri"/>
              </a:rPr>
              <a:t>Single-threaded vs. Multiple-threaded processes </a:t>
            </a:r>
            <a:endParaRPr lang="en-US" sz="3200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381000" y="2133600"/>
            <a:ext cx="8229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We only consider single threaded processes.</a:t>
            </a:r>
          </a:p>
          <a:p>
            <a:endParaRPr lang="en-US" kern="0" dirty="0" smtClean="0">
              <a:latin typeface="Calibri" panose="020F0502020204030204" pitchFamily="34" charset="0"/>
              <a:cs typeface="Courier New"/>
            </a:endParaRPr>
          </a:p>
          <a:p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Each process has only one thread</a:t>
            </a:r>
          </a:p>
          <a:p>
            <a:endParaRPr lang="en-US" kern="0" dirty="0">
              <a:latin typeface="Calibri" panose="020F0502020204030204" pitchFamily="34" charset="0"/>
              <a:cs typeface="Courier New"/>
            </a:endParaRPr>
          </a:p>
          <a:p>
            <a:r>
              <a:rPr lang="en-US" kern="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What does this design decision imply?</a:t>
            </a:r>
            <a:endParaRPr lang="en-US" kern="0" dirty="0">
              <a:solidFill>
                <a:srgbClr val="FF0000"/>
              </a:solidFill>
              <a:latin typeface="Calibri" panose="020F0502020204030204" pitchFamily="34" charset="0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0" y="5486400"/>
            <a:ext cx="6477000" cy="461665"/>
          </a:xfrm>
          <a:prstGeom prst="rect">
            <a:avLst/>
          </a:prstGeom>
          <a:solidFill>
            <a:srgbClr val="FFFF99"/>
          </a:solidFill>
          <a:ln w="57150" cmpd="thickThin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  Important: No need to create process structure.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8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22098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dirty="0" smtClean="0">
                <a:latin typeface="Calibri"/>
                <a:cs typeface="Calibri"/>
              </a:rPr>
              <a:t>Data Structure Question 1: </a:t>
            </a:r>
            <a:br>
              <a:rPr lang="en-US" dirty="0" smtClean="0">
                <a:latin typeface="Calibri"/>
                <a:cs typeface="Calibri"/>
              </a:rPr>
            </a:br>
            <a:r>
              <a:rPr lang="en-US" sz="3200" dirty="0" smtClean="0">
                <a:solidFill>
                  <a:srgbClr val="FF0000"/>
                </a:solidFill>
                <a:latin typeface="Calibri"/>
                <a:cs typeface="Calibri"/>
              </a:rPr>
              <a:t>Q2: </a:t>
            </a:r>
            <a:r>
              <a:rPr lang="en-US" sz="3200" dirty="0">
                <a:latin typeface="Calibri" panose="020F0502020204030204" pitchFamily="34" charset="0"/>
                <a:cs typeface="Courier New"/>
              </a:rPr>
              <a:t>What fields should be added in the thread </a:t>
            </a:r>
            <a:r>
              <a:rPr lang="en-US" sz="3200" dirty="0" err="1">
                <a:latin typeface="Calibri" panose="020F0502020204030204" pitchFamily="34" charset="0"/>
                <a:cs typeface="Courier New"/>
              </a:rPr>
              <a:t>struct</a:t>
            </a:r>
            <a:r>
              <a:rPr lang="en-US" sz="3200" dirty="0">
                <a:latin typeface="Calibri" panose="020F0502020204030204" pitchFamily="34" charset="0"/>
                <a:cs typeface="Courier New"/>
              </a:rPr>
              <a:t>?</a:t>
            </a: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457200" y="2362200"/>
            <a:ext cx="85344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Add two new fields in the </a:t>
            </a:r>
            <a:r>
              <a:rPr lang="en-US" kern="0" dirty="0" smtClean="0">
                <a:latin typeface="Courier New"/>
                <a:cs typeface="Courier New"/>
              </a:rPr>
              <a:t>thread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 </a:t>
            </a:r>
            <a:r>
              <a:rPr lang="en-US" kern="0" dirty="0" err="1" smtClean="0">
                <a:latin typeface="Calibri" panose="020F0502020204030204" pitchFamily="34" charset="0"/>
                <a:cs typeface="Courier New"/>
              </a:rPr>
              <a:t>struct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: </a:t>
            </a:r>
          </a:p>
          <a:p>
            <a:pPr lvl="1"/>
            <a:r>
              <a:rPr lang="en-US" kern="0" dirty="0" err="1">
                <a:latin typeface="Courier New"/>
                <a:cs typeface="Courier New"/>
              </a:rPr>
              <a:t>p</a:t>
            </a:r>
            <a:r>
              <a:rPr lang="en-US" kern="0" dirty="0" err="1" smtClean="0">
                <a:latin typeface="Courier New"/>
                <a:cs typeface="Courier New"/>
              </a:rPr>
              <a:t>id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: process ID</a:t>
            </a:r>
          </a:p>
          <a:p>
            <a:pPr lvl="1"/>
            <a:r>
              <a:rPr lang="en-US" kern="0" dirty="0" err="1">
                <a:latin typeface="Courier New"/>
                <a:cs typeface="Courier New"/>
              </a:rPr>
              <a:t>openfileTable</a:t>
            </a:r>
            <a:r>
              <a:rPr lang="en-US" kern="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kern="0" dirty="0" smtClean="0">
                <a:solidFill>
                  <a:srgbClr val="FF0000"/>
                </a:solidFill>
                <a:latin typeface="Calibri"/>
                <a:cs typeface="Calibri"/>
              </a:rPr>
              <a:t>(see also slides of Project 4: Part 4)</a:t>
            </a:r>
            <a:endParaRPr lang="en-US" kern="0" dirty="0" smtClean="0">
              <a:latin typeface="Calibri"/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3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5334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800" dirty="0" smtClean="0">
                <a:latin typeface="Calibri"/>
                <a:cs typeface="Calibri"/>
              </a:rPr>
              <a:t>Q1: What fields should be added in the </a:t>
            </a:r>
            <a:r>
              <a:rPr lang="en-US" sz="2800" dirty="0" smtClean="0">
                <a:latin typeface="Courier New"/>
                <a:cs typeface="Courier New"/>
              </a:rPr>
              <a:t>thread</a:t>
            </a:r>
            <a:r>
              <a:rPr lang="en-US" sz="2800" dirty="0" smtClean="0">
                <a:latin typeface="Calibri"/>
                <a:cs typeface="Calibri"/>
              </a:rPr>
              <a:t> </a:t>
            </a:r>
            <a:r>
              <a:rPr lang="en-US" sz="2800" dirty="0" err="1" smtClean="0">
                <a:latin typeface="Calibri"/>
                <a:cs typeface="Calibri"/>
              </a:rPr>
              <a:t>struct</a:t>
            </a:r>
            <a:r>
              <a:rPr lang="en-US" sz="2800" dirty="0" smtClean="0">
                <a:latin typeface="Calibri"/>
                <a:cs typeface="Calibri"/>
              </a:rPr>
              <a:t>?</a:t>
            </a:r>
            <a:endParaRPr lang="en-US" sz="2800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80" y="680983"/>
            <a:ext cx="7981520" cy="61008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43000" y="2667000"/>
            <a:ext cx="6324600" cy="533400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3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dirty="0" smtClean="0">
                <a:latin typeface="Calibri"/>
                <a:cs typeface="Calibri"/>
              </a:rPr>
              <a:t>Process Identifier</a:t>
            </a:r>
            <a:endParaRPr lang="en-US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381000" y="1524000"/>
            <a:ext cx="8229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PID 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or Process ID:  process identifier </a:t>
            </a:r>
            <a:endParaRPr lang="en-US" kern="0" dirty="0" smtClean="0">
              <a:latin typeface="Calibri" panose="020F0502020204030204" pitchFamily="34" charset="0"/>
              <a:cs typeface="Courier New"/>
            </a:endParaRPr>
          </a:p>
          <a:p>
            <a:endParaRPr lang="en-US" kern="0" dirty="0" smtClean="0">
              <a:latin typeface="Calibri" panose="020F0502020204030204" pitchFamily="34" charset="0"/>
              <a:cs typeface="Courier New"/>
            </a:endParaRPr>
          </a:p>
          <a:p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Temporarily 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uniquely identify a process</a:t>
            </a:r>
            <a:endParaRPr lang="en-US" kern="0" dirty="0" smtClean="0">
              <a:latin typeface="Calibri" panose="020F0502020204030204" pitchFamily="34" charset="0"/>
              <a:cs typeface="Courier New"/>
            </a:endParaRPr>
          </a:p>
          <a:p>
            <a:endParaRPr lang="en-US" kern="0" dirty="0">
              <a:latin typeface="Calibri" panose="020F0502020204030204" pitchFamily="34" charset="0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8616" y="3581400"/>
            <a:ext cx="6806184" cy="830997"/>
          </a:xfrm>
          <a:prstGeom prst="rect">
            <a:avLst/>
          </a:prstGeom>
          <a:solidFill>
            <a:srgbClr val="FFFF99"/>
          </a:solidFill>
          <a:ln w="57150" cmpd="thickThin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  PID is </a:t>
            </a:r>
            <a:r>
              <a:rPr lang="en-US" dirty="0">
                <a:latin typeface="Calibri"/>
                <a:cs typeface="Calibri"/>
              </a:rPr>
              <a:t>used as a parameter in various function </a:t>
            </a:r>
            <a:r>
              <a:rPr lang="en-US" dirty="0" smtClean="0">
                <a:latin typeface="Calibri"/>
                <a:cs typeface="Calibri"/>
              </a:rPr>
              <a:t>calls </a:t>
            </a:r>
          </a:p>
          <a:p>
            <a:r>
              <a:rPr lang="en-US" dirty="0" smtClean="0">
                <a:latin typeface="Calibri"/>
                <a:cs typeface="Calibri"/>
              </a:rPr>
              <a:t>  allowing </a:t>
            </a:r>
            <a:r>
              <a:rPr lang="en-US" dirty="0">
                <a:latin typeface="Calibri"/>
                <a:cs typeface="Calibri"/>
              </a:rPr>
              <a:t>processes to be </a:t>
            </a:r>
            <a:r>
              <a:rPr lang="en-US" dirty="0" smtClean="0">
                <a:latin typeface="Calibri"/>
                <a:cs typeface="Calibri"/>
              </a:rPr>
              <a:t>manipulated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8616" y="4876800"/>
            <a:ext cx="6806184" cy="1200329"/>
          </a:xfrm>
          <a:prstGeom prst="rect">
            <a:avLst/>
          </a:prstGeom>
          <a:solidFill>
            <a:srgbClr val="FFFF99"/>
          </a:solidFill>
          <a:ln w="57150" cmpd="thickThin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  </a:t>
            </a:r>
            <a:r>
              <a:rPr lang="en-US" dirty="0">
                <a:latin typeface="Calibri"/>
                <a:cs typeface="Calibri"/>
              </a:rPr>
              <a:t>Sample function calls that use </a:t>
            </a:r>
            <a:r>
              <a:rPr lang="en-US" dirty="0" smtClean="0">
                <a:latin typeface="Calibri"/>
                <a:cs typeface="Calibri"/>
              </a:rPr>
              <a:t>PID:</a:t>
            </a:r>
            <a:endParaRPr lang="en-US" dirty="0">
              <a:latin typeface="Calibri"/>
              <a:cs typeface="Calibri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/>
                <a:cs typeface="Calibri"/>
              </a:rPr>
              <a:t>Adjust </a:t>
            </a:r>
            <a:r>
              <a:rPr lang="en-US" dirty="0">
                <a:latin typeface="Calibri"/>
                <a:cs typeface="Calibri"/>
              </a:rPr>
              <a:t>a process's priority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/>
                <a:cs typeface="Calibri"/>
              </a:rPr>
              <a:t>kill </a:t>
            </a:r>
            <a:r>
              <a:rPr lang="en-US" dirty="0">
                <a:latin typeface="Calibri"/>
                <a:cs typeface="Calibri"/>
              </a:rPr>
              <a:t>a process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3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9144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dirty="0" smtClean="0">
                <a:latin typeface="Calibri"/>
                <a:cs typeface="Calibri"/>
              </a:rPr>
              <a:t>Process Identifier (cont.)</a:t>
            </a:r>
            <a:endParaRPr lang="en-US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381000" y="12954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When a thread is create, PID 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is returned to 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its 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parent 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who refers 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to 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this 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child in further function calls</a:t>
            </a:r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.</a:t>
            </a:r>
          </a:p>
          <a:p>
            <a:endParaRPr lang="en-US" kern="0" dirty="0" smtClean="0">
              <a:latin typeface="Calibri" panose="020F0502020204030204" pitchFamily="34" charset="0"/>
              <a:cs typeface="Courier New"/>
            </a:endParaRPr>
          </a:p>
          <a:p>
            <a:r>
              <a:rPr lang="en-US" kern="0" dirty="0" smtClean="0">
                <a:latin typeface="Calibri" panose="020F0502020204030204" pitchFamily="34" charset="0"/>
                <a:cs typeface="Courier New"/>
              </a:rPr>
              <a:t>For example: </a:t>
            </a:r>
          </a:p>
          <a:p>
            <a:endParaRPr lang="en-US" kern="0" dirty="0" smtClean="0">
              <a:latin typeface="Calibri" panose="020F0502020204030204" pitchFamily="34" charset="0"/>
              <a:cs typeface="Courier New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pid_wait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theirpid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*status,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flags,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*ret)</a:t>
            </a:r>
          </a:p>
          <a:p>
            <a:pPr marL="0" indent="0">
              <a:buNone/>
            </a:pPr>
            <a:endParaRPr lang="en-US" kern="0" dirty="0" smtClean="0">
              <a:latin typeface="Calibri" panose="020F0502020204030204" pitchFamily="34" charset="0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1052" y="4038600"/>
            <a:ext cx="8438147" cy="461665"/>
          </a:xfrm>
          <a:prstGeom prst="rect">
            <a:avLst/>
          </a:prstGeom>
          <a:solidFill>
            <a:srgbClr val="FFFF99"/>
          </a:solidFill>
          <a:ln w="57150" cmpd="thickThin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parent 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waits 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for 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its 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child to terminate with 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the following function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9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228600" y="228600"/>
            <a:ext cx="8763000" cy="1600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dirty="0" smtClean="0">
                <a:latin typeface="Calibri"/>
                <a:cs typeface="Calibri"/>
              </a:rPr>
              <a:t>Design Question 2:</a:t>
            </a:r>
            <a:br>
              <a:rPr lang="en-US" dirty="0" smtClean="0">
                <a:latin typeface="Calibri"/>
                <a:cs typeface="Calibri"/>
              </a:rPr>
            </a:br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Q3:</a:t>
            </a:r>
            <a:r>
              <a:rPr lang="en-US" sz="3200" dirty="0" smtClean="0">
                <a:latin typeface="Calibri" panose="020F0502020204030204" pitchFamily="34" charset="0"/>
                <a:cs typeface="Courier New"/>
              </a:rPr>
              <a:t> How </a:t>
            </a:r>
            <a:r>
              <a:rPr lang="en-US" sz="3200" dirty="0">
                <a:latin typeface="Calibri" panose="020F0502020204030204" pitchFamily="34" charset="0"/>
                <a:cs typeface="Courier New"/>
              </a:rPr>
              <a:t>to allocate (i.e., assign) PIDs? </a:t>
            </a: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457200" y="1981200"/>
            <a:ext cx="8534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rgbClr val="002060"/>
                </a:solidFill>
                <a:latin typeface="Calibri"/>
                <a:cs typeface="Calibri"/>
              </a:rPr>
              <a:t>Assign PID sequentially</a:t>
            </a:r>
          </a:p>
          <a:p>
            <a:endParaRPr lang="en-US" kern="0" dirty="0" smtClean="0">
              <a:solidFill>
                <a:srgbClr val="002060"/>
              </a:solidFill>
              <a:latin typeface="Calibri"/>
              <a:cs typeface="Calibri"/>
            </a:endParaRPr>
          </a:p>
          <a:p>
            <a:r>
              <a:rPr lang="en-US" kern="0" dirty="0" smtClean="0">
                <a:solidFill>
                  <a:srgbClr val="002060"/>
                </a:solidFill>
                <a:latin typeface="Calibri"/>
                <a:cs typeface="Calibri"/>
              </a:rPr>
              <a:t>Looping back to </a:t>
            </a:r>
            <a:r>
              <a:rPr lang="en-US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PIN_MIN</a:t>
            </a:r>
            <a:r>
              <a:rPr lang="en-US" kern="0" dirty="0" smtClean="0">
                <a:solidFill>
                  <a:srgbClr val="002060"/>
                </a:solidFill>
                <a:latin typeface="Calibri"/>
                <a:cs typeface="Calibri"/>
              </a:rPr>
              <a:t> when we reach </a:t>
            </a:r>
            <a:r>
              <a:rPr lang="en-US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PIN_MAX</a:t>
            </a:r>
          </a:p>
          <a:p>
            <a:endParaRPr lang="en-US" kern="0" dirty="0">
              <a:solidFill>
                <a:srgbClr val="002060"/>
              </a:solidFill>
              <a:latin typeface="Calibri"/>
              <a:cs typeface="Calibri"/>
            </a:endParaRPr>
          </a:p>
          <a:p>
            <a:r>
              <a:rPr lang="en-US" kern="0" dirty="0" smtClean="0">
                <a:solidFill>
                  <a:srgbClr val="002060"/>
                </a:solidFill>
                <a:latin typeface="Calibri"/>
                <a:cs typeface="Calibri"/>
              </a:rPr>
              <a:t>Do not reuse the same PID quickly (no identical PIDs within a few minutes)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0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5713</TotalTime>
  <Words>1427</Words>
  <Application>Microsoft Macintosh PowerPoint</Application>
  <PresentationFormat>On-screen Show (4:3)</PresentationFormat>
  <Paragraphs>367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Calibri</vt:lpstr>
      <vt:lpstr>Courier New</vt:lpstr>
      <vt:lpstr>MS PGothic</vt:lpstr>
      <vt:lpstr>ＭＳ Ｐゴシック</vt:lpstr>
      <vt:lpstr>Times New Roman</vt:lpstr>
      <vt:lpstr>宋体</vt:lpstr>
      <vt:lpstr>Arial</vt:lpstr>
      <vt:lpstr>1_Default Design</vt:lpstr>
      <vt:lpstr>COMP 3500  Introduction to Operating Systems  Project 4 – Processes and System Calls   Part 5: Managing Process State </vt:lpstr>
      <vt:lpstr>System Calls Related to Process Management  at the User Level</vt:lpstr>
      <vt:lpstr>System Calls Interface </vt:lpstr>
      <vt:lpstr>Design Question 1  Single-threaded vs. Multiple-threaded processes </vt:lpstr>
      <vt:lpstr>Data Structure Question 1:  Q2: What fields should be added in the thread struct?</vt:lpstr>
      <vt:lpstr>Q1: What fields should be added in the thread struct?</vt:lpstr>
      <vt:lpstr>Process Identifier</vt:lpstr>
      <vt:lpstr>Process Identifier (cont.)</vt:lpstr>
      <vt:lpstr>Design Question 2: Q3: How to allocate (i.e., assign) PIDs? </vt:lpstr>
      <vt:lpstr>Process ID Management Module</vt:lpstr>
      <vt:lpstr>Data Structure Question 2: Process ID Management Q4: What is PID information or pidinfo?  (see functions on slide 14)</vt:lpstr>
      <vt:lpstr>Data Structure Question 3:  Q5: What are global variables for PID management?</vt:lpstr>
      <vt:lpstr>Data Structure Question 4: Q6: What is the data structure for all pidinfo variables?</vt:lpstr>
      <vt:lpstr>Process ID Management:  Suggested Functions (see pidinfo on slide 11)</vt:lpstr>
      <vt:lpstr>Algorithm 1: How to allocate a PID?  int pid_allocate(pid_t *retPID)</vt:lpstr>
      <vt:lpstr>How to Implement system call  waitpid?</vt:lpstr>
      <vt:lpstr>How to Implement system call sys_waitpid?</vt:lpstr>
      <vt:lpstr>How to implement system call pid_wait()?</vt:lpstr>
      <vt:lpstr>Algorithm 2: pid_wait(pid_t wpid, int *status, int flags, pid_t *ret)</vt:lpstr>
      <vt:lpstr>How to Implement system call _exit?</vt:lpstr>
      <vt:lpstr>Algorithm 3: thread_exit(int exitcode)</vt:lpstr>
      <vt:lpstr>What is system call fork?</vt:lpstr>
      <vt:lpstr>How to implement system call fork?</vt:lpstr>
      <vt:lpstr>Step 1: How to implement sys_fork()?</vt:lpstr>
      <vt:lpstr>Algorithm 4:  int sys_fork(struct trapframe *tf, pid_t *retval)</vt:lpstr>
      <vt:lpstr>Algorithm 5: how to modify   int thread_fork(const char *name, void *data1, unsigned long data2,  void (*func)(void *, unsigned long),  pid_t *childpid)</vt:lpstr>
      <vt:lpstr>How to implement system call exec?</vt:lpstr>
      <vt:lpstr>How to implement sys_exec()?</vt:lpstr>
      <vt:lpstr>Local Variblies used in sys_exec()</vt:lpstr>
      <vt:lpstr>Details of sys_exec()</vt:lpstr>
    </vt:vector>
  </TitlesOfParts>
  <Company>New Mexico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331 Computer Architecture</dc:title>
  <dc:creator>Xiao Qin</dc:creator>
  <cp:lastModifiedBy>Xiao Qin</cp:lastModifiedBy>
  <cp:revision>484</cp:revision>
  <dcterms:created xsi:type="dcterms:W3CDTF">2006-08-22T22:53:10Z</dcterms:created>
  <dcterms:modified xsi:type="dcterms:W3CDTF">2015-11-06T16:58:36Z</dcterms:modified>
</cp:coreProperties>
</file>