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57" r:id="rId2"/>
    <p:sldId id="687" r:id="rId3"/>
    <p:sldId id="705" r:id="rId4"/>
    <p:sldId id="707" r:id="rId5"/>
    <p:sldId id="709" r:id="rId6"/>
    <p:sldId id="710" r:id="rId7"/>
    <p:sldId id="711" r:id="rId8"/>
    <p:sldId id="712" r:id="rId9"/>
    <p:sldId id="713" r:id="rId10"/>
    <p:sldId id="746" r:id="rId11"/>
    <p:sldId id="714" r:id="rId12"/>
    <p:sldId id="715" r:id="rId13"/>
    <p:sldId id="747" r:id="rId14"/>
    <p:sldId id="716" r:id="rId15"/>
    <p:sldId id="717" r:id="rId16"/>
    <p:sldId id="718" r:id="rId17"/>
    <p:sldId id="74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69088" autoAdjust="0"/>
  </p:normalViewPr>
  <p:slideViewPr>
    <p:cSldViewPr>
      <p:cViewPr varScale="1">
        <p:scale>
          <a:sx n="144" d="100"/>
          <a:sy n="144" d="100"/>
        </p:scale>
        <p:origin x="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smtClean="0">
                <a:latin typeface="Calibri" charset="0"/>
                <a:ea typeface="SimSun" charset="0"/>
                <a:cs typeface="SimSun" charset="0"/>
              </a:rPr>
              <a:t>45 Minutes: Slides 1-12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2236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F17282-88BF-45BE-AE32-38021086274A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Managing Free Frames</a:t>
            </a: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0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6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0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5E3815-9DF2-438D-B124-EECCFF182713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F7F674-EC51-4D5F-B8CD-4087CC0A309F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7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Explain what is internal fragment?</a:t>
            </a:r>
          </a:p>
          <a:p>
            <a:r>
              <a:rPr lang="en-US" altLang="en-US" sz="1200" dirty="0" smtClean="0"/>
              <a:t>Example:</a:t>
            </a:r>
            <a:r>
              <a:rPr lang="en-US" altLang="en-US" sz="1200" baseline="0" dirty="0" smtClean="0"/>
              <a:t> page size 8 bytes. 5 bytes are used in a page. Then the internal fragment is 8-5=3 bytes (unused space).</a:t>
            </a:r>
          </a:p>
          <a:p>
            <a:r>
              <a:rPr lang="en-US" altLang="en-US" sz="1200" baseline="0" dirty="0" smtClean="0"/>
              <a:t> </a:t>
            </a:r>
            <a:endParaRPr lang="en-US" altLang="en-US" sz="1200" dirty="0" smtClean="0"/>
          </a:p>
          <a:p>
            <a:r>
              <a:rPr lang="en-US" altLang="en-US" sz="1200" dirty="0" smtClean="0"/>
              <a:t>Process view and physical memory now very different</a:t>
            </a:r>
          </a:p>
          <a:p>
            <a:r>
              <a:rPr lang="en-US" altLang="en-US" sz="1200" dirty="0" smtClean="0"/>
              <a:t>By implementation process can only access its own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 smtClean="0"/>
              <a:t>Avoids external fragmentation</a:t>
            </a:r>
          </a:p>
          <a:p>
            <a:pPr lvl="1"/>
            <a:r>
              <a:rPr lang="en-US" altLang="en-US" dirty="0" smtClean="0"/>
              <a:t>Avoids problem of varying sized memory chunks</a:t>
            </a:r>
            <a:endParaRPr lang="en-US" altLang="en-US" sz="800" dirty="0" smtClean="0"/>
          </a:p>
          <a:p>
            <a:r>
              <a:rPr lang="en-US" altLang="en-US" dirty="0" smtClean="0"/>
              <a:t>Divide physical memory into fixed-sized blocks called </a:t>
            </a:r>
            <a:r>
              <a:rPr lang="en-US" altLang="en-US" b="1" dirty="0" smtClean="0">
                <a:solidFill>
                  <a:srgbClr val="3366FF"/>
                </a:solidFill>
              </a:rPr>
              <a:t>frames</a:t>
            </a:r>
            <a:endParaRPr lang="en-US" altLang="en-US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Size </a:t>
            </a:r>
            <a:r>
              <a:rPr lang="en-US" altLang="en-US" dirty="0" smtClean="0"/>
              <a:t>is power of 2, between 512 bytes and 16 Mbytes</a:t>
            </a:r>
            <a:endParaRPr lang="en-US" altLang="en-US" sz="800" dirty="0" smtClean="0"/>
          </a:p>
          <a:p>
            <a:r>
              <a:rPr lang="en-US" altLang="en-US" dirty="0" smtClean="0"/>
              <a:t>Divide logical memory into blocks of same size called </a:t>
            </a:r>
            <a:r>
              <a:rPr lang="en-US" altLang="en-US" b="1" dirty="0" smtClean="0">
                <a:solidFill>
                  <a:srgbClr val="3366FF"/>
                </a:solidFill>
              </a:rPr>
              <a:t>pages</a:t>
            </a:r>
            <a:endParaRPr lang="en-US" altLang="en-US" sz="800" b="1" dirty="0" smtClean="0">
              <a:solidFill>
                <a:srgbClr val="3366FF"/>
              </a:solidFill>
            </a:endParaRPr>
          </a:p>
          <a:p>
            <a:r>
              <a:rPr lang="en-US" altLang="en-US" dirty="0" smtClean="0"/>
              <a:t>Keep track of all free frames</a:t>
            </a:r>
            <a:endParaRPr lang="en-US" altLang="en-US" sz="800" dirty="0" smtClean="0"/>
          </a:p>
          <a:p>
            <a:r>
              <a:rPr lang="en-US" altLang="en-US" dirty="0" smtClean="0"/>
              <a:t>To run a program of size </a:t>
            </a:r>
            <a:r>
              <a:rPr lang="en-US" altLang="en-US" b="1" i="1" dirty="0" smtClean="0"/>
              <a:t>N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pages, need to find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free frames and load program</a:t>
            </a:r>
            <a:endParaRPr lang="en-US" altLang="en-US" sz="800" dirty="0" smtClean="0"/>
          </a:p>
          <a:p>
            <a:r>
              <a:rPr lang="en-US" altLang="en-US" dirty="0" smtClean="0"/>
              <a:t>Set up a </a:t>
            </a:r>
            <a:r>
              <a:rPr lang="en-US" altLang="en-US" b="1" dirty="0" smtClean="0">
                <a:solidFill>
                  <a:srgbClr val="3366FF"/>
                </a:solidFill>
              </a:rPr>
              <a:t>page table</a:t>
            </a:r>
            <a:r>
              <a:rPr lang="en-US" altLang="en-US" dirty="0" smtClean="0"/>
              <a:t> to translate logical to physical addresses</a:t>
            </a:r>
            <a:endParaRPr lang="en-US" altLang="en-US" sz="800" dirty="0" smtClean="0"/>
          </a:p>
          <a:p>
            <a:r>
              <a:rPr lang="en-US" altLang="en-US" dirty="0" smtClean="0"/>
              <a:t>Backing store likewise split into pages</a:t>
            </a:r>
          </a:p>
          <a:p>
            <a:r>
              <a:rPr lang="en-US" altLang="en-US" dirty="0" smtClean="0"/>
              <a:t>Still have Internal fragmentation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unequal fixed-size and variable-size partitions are inefficient in the use of memory; the former results in internal fragmentation, the latter in external fragmentation. Suppose, however, that main memory is partitioned into equal fixed-size chunks that are relatively small, and that each process is also divided into small fixed-size chunks of the same size. Then the chunks of a process,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be 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 , or page frames.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in this section that the wasted space in memory for each process is due to internal fragmentation consisting of only a fraction of the last page of a process. There is no external fragmentation.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Table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7ED97-8EBD-403E-905B-FCDB285D4563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96E0EB-1BDE-493E-A0CF-3138A00A6785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7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0CA188-12E5-427B-9778-6C006743340D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0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CDBCD-DC5B-4416-8C93-4B1B2D398B22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i="1" dirty="0" smtClean="0">
                <a:latin typeface="Helvetica" panose="020B0604020202020204" pitchFamily="34" charset="0"/>
              </a:rPr>
              <a:t>n</a:t>
            </a:r>
            <a:r>
              <a:rPr lang="en-US" altLang="en-US" sz="1200" dirty="0" smtClean="0">
                <a:latin typeface="Helvetica" panose="020B0604020202020204" pitchFamily="34" charset="0"/>
              </a:rPr>
              <a:t>=2 and </a:t>
            </a:r>
            <a:r>
              <a:rPr lang="en-US" altLang="en-US" sz="1200" i="1" dirty="0" smtClean="0">
                <a:latin typeface="Helvetica" panose="020B0604020202020204" pitchFamily="34" charset="0"/>
              </a:rPr>
              <a:t>m</a:t>
            </a:r>
            <a:r>
              <a:rPr lang="en-US" altLang="en-US" sz="1200" dirty="0" smtClean="0">
                <a:latin typeface="Helvetica" panose="020B0604020202020204" pitchFamily="34" charset="0"/>
              </a:rPr>
              <a:t>=4   32-byte memory and 4-byte pages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6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Explain what is internal fragment?</a:t>
            </a:r>
          </a:p>
          <a:p>
            <a:r>
              <a:rPr lang="en-US" altLang="en-US" sz="1200" dirty="0" smtClean="0"/>
              <a:t>Example:</a:t>
            </a:r>
            <a:r>
              <a:rPr lang="en-US" altLang="en-US" sz="1200" baseline="0" dirty="0" smtClean="0"/>
              <a:t> page size 8 bytes. 5 bytes are used in a page. Then the internal fragment is 8-5=3 bytes (unused space).</a:t>
            </a:r>
          </a:p>
          <a:p>
            <a:r>
              <a:rPr lang="en-US" altLang="en-US" sz="1200" baseline="0" dirty="0" smtClean="0"/>
              <a:t> </a:t>
            </a:r>
            <a:endParaRPr lang="en-US" altLang="en-US" sz="1200" dirty="0" smtClean="0"/>
          </a:p>
          <a:p>
            <a:r>
              <a:rPr lang="en-US" altLang="en-US" sz="1200" dirty="0" smtClean="0"/>
              <a:t>Process view and physical memory now very different</a:t>
            </a:r>
          </a:p>
          <a:p>
            <a:r>
              <a:rPr lang="en-US" altLang="en-US" sz="1200" dirty="0" smtClean="0"/>
              <a:t>By implementation process can only access its own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Small</a:t>
            </a:r>
            <a:r>
              <a:rPr lang="en-US" altLang="en-US" sz="1200" baseline="0" dirty="0" smtClean="0"/>
              <a:t> frame size -&gt; small fragment</a:t>
            </a:r>
          </a:p>
          <a:p>
            <a:endParaRPr lang="en-US" alt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Small</a:t>
            </a:r>
            <a:r>
              <a:rPr lang="en-US" altLang="en-US" sz="1200" baseline="0" dirty="0" smtClean="0"/>
              <a:t> frame size -&gt; large table size</a:t>
            </a:r>
          </a:p>
          <a:p>
            <a:endParaRPr lang="en-US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15000"/>
            <a:ext cx="11461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304800" y="533399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 smtClean="0"/>
              <a:t>Paging: </a:t>
            </a:r>
            <a:r>
              <a:rPr lang="en-US" dirty="0"/>
              <a:t>Basic Method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1447800" y="6324600"/>
            <a:ext cx="640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Slides are adopted </a:t>
            </a:r>
            <a:r>
              <a:rPr lang="en-US" sz="1400" dirty="0" smtClean="0">
                <a:latin typeface="+mn-lt"/>
              </a:rPr>
              <a:t>and modified from </a:t>
            </a:r>
            <a:r>
              <a:rPr lang="en-US" sz="1400" dirty="0">
                <a:latin typeface="+mn-lt"/>
              </a:rPr>
              <a:t>Drs. </a:t>
            </a:r>
            <a:r>
              <a:rPr lang="en-US" sz="1400" dirty="0" err="1" smtClean="0">
                <a:latin typeface="+mn-lt"/>
              </a:rPr>
              <a:t>Silberschatz</a:t>
            </a:r>
            <a:r>
              <a:rPr lang="en-US" sz="1400" dirty="0" smtClean="0">
                <a:latin typeface="+mn-lt"/>
              </a:rPr>
              <a:t>, Galvin, and Gagne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88950" y="120650"/>
            <a:ext cx="8229600" cy="1174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Ex5:</a:t>
            </a:r>
            <a:r>
              <a:rPr lang="en-US" altLang="en-US" dirty="0" smtClean="0"/>
              <a:t> Smaller frame size the better? Why?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799" y="1447800"/>
            <a:ext cx="8086725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Are small frame sizes desirable?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r>
              <a:rPr lang="en-US" altLang="en-US" dirty="0"/>
              <a:t>Small frame </a:t>
            </a:r>
            <a:r>
              <a:rPr lang="en-US" altLang="en-US" dirty="0" smtClean="0"/>
              <a:t>size: small </a:t>
            </a:r>
            <a:r>
              <a:rPr lang="en-US" altLang="en-US" dirty="0"/>
              <a:t>fragment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dirty="0" smtClean="0"/>
              <a:t>Small </a:t>
            </a:r>
            <a:r>
              <a:rPr lang="en-US" altLang="en-US" dirty="0"/>
              <a:t>frame </a:t>
            </a:r>
            <a:r>
              <a:rPr lang="en-US" altLang="en-US" dirty="0" smtClean="0"/>
              <a:t>size: large </a:t>
            </a:r>
            <a:r>
              <a:rPr lang="en-US" altLang="en-US" dirty="0"/>
              <a:t>table size</a:t>
            </a:r>
          </a:p>
          <a:p>
            <a:pPr marL="857250" lvl="1" indent="-457200"/>
            <a:r>
              <a:rPr lang="en-US" altLang="en-US" dirty="0" smtClean="0"/>
              <a:t>each page table entry takes memory to track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Page sizes growing over time</a:t>
            </a:r>
          </a:p>
          <a:p>
            <a:pPr lvl="1"/>
            <a:r>
              <a:rPr lang="en-US" altLang="en-US" dirty="0" smtClean="0"/>
              <a:t>Solaris supports two page sizes – 8 KB and 4 MB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048" y="2764701"/>
            <a:ext cx="7854352" cy="33312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Ex6: </a:t>
            </a:r>
            <a:r>
              <a:rPr lang="en-US" altLang="en-US" sz="3200" dirty="0" smtClean="0"/>
              <a:t>What is the free-frame list after allocation? 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981200" y="6143384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721769" y="6143384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85" y="822037"/>
            <a:ext cx="7391630" cy="530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4516" y="1125812"/>
            <a:ext cx="509169" cy="3463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931" y="427038"/>
            <a:ext cx="8779669" cy="10969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Ex7:</a:t>
            </a:r>
            <a:r>
              <a:rPr lang="en-US" altLang="en-US" dirty="0" smtClean="0"/>
              <a:t> Two registers to support paging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7" y="1524000"/>
            <a:ext cx="8647112" cy="5181600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sz="2800" dirty="0" smtClean="0"/>
              <a:t>Where </a:t>
            </a:r>
            <a:r>
              <a:rPr lang="en-US" sz="2800" dirty="0"/>
              <a:t>should we keep page tables? </a:t>
            </a:r>
            <a:endParaRPr lang="en-US" sz="2800" dirty="0" smtClean="0"/>
          </a:p>
          <a:p>
            <a:pPr marL="514350" indent="-514350">
              <a:buAutoNum type="arabicParenBoth"/>
            </a:pPr>
            <a:endParaRPr lang="en-US" sz="2800" dirty="0" smtClean="0"/>
          </a:p>
          <a:p>
            <a:pPr marL="514350" indent="-514350">
              <a:buAutoNum type="arabicParenBoth"/>
            </a:pPr>
            <a:r>
              <a:rPr lang="en-US" sz="2800" dirty="0" smtClean="0"/>
              <a:t>Where </a:t>
            </a:r>
            <a:r>
              <a:rPr lang="en-US" sz="2800" dirty="0"/>
              <a:t>does the </a:t>
            </a:r>
            <a:r>
              <a:rPr lang="en-US" sz="2800" i="1" dirty="0">
                <a:solidFill>
                  <a:srgbClr val="FF0000"/>
                </a:solidFill>
              </a:rPr>
              <a:t>Page-table base register</a:t>
            </a:r>
            <a:r>
              <a:rPr lang="en-US" sz="2800" i="1" dirty="0"/>
              <a:t> (PTBR) </a:t>
            </a:r>
            <a:r>
              <a:rPr lang="en-US" sz="2800" dirty="0"/>
              <a:t>point at? </a:t>
            </a:r>
            <a:endParaRPr lang="en-US" sz="2800" dirty="0" smtClean="0"/>
          </a:p>
          <a:p>
            <a:pPr marL="514350" indent="-514350">
              <a:buAutoNum type="arabicParenBoth"/>
            </a:pPr>
            <a:endParaRPr lang="en-US" sz="2800" dirty="0" smtClean="0"/>
          </a:p>
          <a:p>
            <a:pPr marL="514350" indent="-514350">
              <a:buAutoNum type="arabicParenBoth"/>
            </a:pPr>
            <a:r>
              <a:rPr lang="en-US" sz="2800" dirty="0" smtClean="0"/>
              <a:t>The </a:t>
            </a:r>
            <a:r>
              <a:rPr lang="en-US" sz="2800" i="1" dirty="0">
                <a:solidFill>
                  <a:srgbClr val="FF0000"/>
                </a:solidFill>
              </a:rPr>
              <a:t>Page-table length register </a:t>
            </a:r>
            <a:r>
              <a:rPr lang="en-US" sz="2800" i="1" dirty="0"/>
              <a:t>(PTLR)</a:t>
            </a:r>
            <a:r>
              <a:rPr lang="en-US" sz="2800" dirty="0"/>
              <a:t> indicates size of the page table. Why the </a:t>
            </a:r>
            <a:r>
              <a:rPr lang="en-US" sz="2800" i="1" dirty="0"/>
              <a:t>Page-table length register (PTLR) </a:t>
            </a:r>
            <a:r>
              <a:rPr lang="en-US" sz="2800" dirty="0"/>
              <a:t>is important? 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803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931" y="198438"/>
            <a:ext cx="8779669" cy="13255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Ex8:</a:t>
            </a:r>
            <a:r>
              <a:rPr lang="en-US" altLang="en-US" sz="4000" dirty="0" smtClean="0"/>
              <a:t> Memory Accesses in the Paging Scheme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7" y="1066800"/>
            <a:ext cx="8647112" cy="5638800"/>
          </a:xfrm>
        </p:spPr>
        <p:txBody>
          <a:bodyPr/>
          <a:lstStyle/>
          <a:p>
            <a:endParaRPr lang="en-US" altLang="en-US" sz="2800" dirty="0" smtClean="0"/>
          </a:p>
          <a:p>
            <a:r>
              <a:rPr lang="en-US" altLang="en-US" sz="2800" dirty="0"/>
              <a:t>To load an instruction or data from main memory, </a:t>
            </a:r>
            <a:r>
              <a:rPr lang="en-US" altLang="en-US" sz="2800" dirty="0" smtClean="0"/>
              <a:t>how many memory accesses are required in the paging scheme? </a:t>
            </a:r>
          </a:p>
          <a:p>
            <a:pPr lvl="1"/>
            <a:r>
              <a:rPr lang="en-US" altLang="en-US" dirty="0"/>
              <a:t>two memory accesses</a:t>
            </a:r>
          </a:p>
          <a:p>
            <a:pPr lvl="1"/>
            <a:r>
              <a:rPr lang="en-US" altLang="en-US" dirty="0" smtClean="0"/>
              <a:t>One for the page table and one for the data / instruction</a:t>
            </a:r>
          </a:p>
          <a:p>
            <a:pPr lvl="1"/>
            <a:endParaRPr lang="en-US" altLang="en-US" dirty="0" smtClean="0"/>
          </a:p>
          <a:p>
            <a:r>
              <a:rPr lang="en-US" altLang="en-US" sz="2800" dirty="0" smtClean="0"/>
              <a:t>What is the problem with respect to memory access?</a:t>
            </a:r>
          </a:p>
          <a:p>
            <a:pPr lvl="1"/>
            <a:r>
              <a:rPr lang="en-US" altLang="en-US" sz="2400" dirty="0" smtClean="0"/>
              <a:t>The two memory access problem can be solved by the use of a special fast-lookup hardware cache called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associative memory </a:t>
            </a:r>
            <a:r>
              <a:rPr lang="en-US" altLang="en-US" sz="2400" dirty="0" smtClean="0"/>
              <a:t>or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TLBs</a:t>
            </a:r>
            <a:r>
              <a:rPr lang="en-US" altLang="en-US" sz="2400" dirty="0" smtClean="0"/>
              <a:t>)</a:t>
            </a:r>
            <a:endParaRPr lang="en-US" altLang="en-US" sz="2400" b="1" dirty="0" smtClean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879001"/>
            <a:ext cx="7543800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9864" y="4983162"/>
            <a:ext cx="8009335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70913" cy="5410200"/>
          </a:xfrm>
        </p:spPr>
        <p:txBody>
          <a:bodyPr/>
          <a:lstStyle/>
          <a:p>
            <a:r>
              <a:rPr lang="en-US" altLang="en-US" dirty="0" smtClean="0"/>
              <a:t>Some TLBs store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address-space identifiers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ASIDs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 smtClean="0"/>
              <a:t>Otherwise need to flush at every context switch</a:t>
            </a:r>
          </a:p>
          <a:p>
            <a:r>
              <a:rPr lang="en-US" altLang="en-US" dirty="0" smtClean="0"/>
              <a:t>TLBs typically small (64 to 1,024 entries)</a:t>
            </a:r>
          </a:p>
          <a:p>
            <a:r>
              <a:rPr lang="en-US" altLang="en-US" dirty="0" smtClean="0"/>
              <a:t>On a TLB miss, value is loaded into the TLB for faster access next time</a:t>
            </a:r>
          </a:p>
          <a:p>
            <a:pPr lvl="1"/>
            <a:r>
              <a:rPr lang="en-US" altLang="en-US" dirty="0" smtClean="0"/>
              <a:t>Replacement policies must be considered</a:t>
            </a:r>
          </a:p>
          <a:p>
            <a:pPr lvl="1"/>
            <a:r>
              <a:rPr lang="en-US" altLang="en-US" dirty="0" smtClean="0"/>
              <a:t>Some entries can be</a:t>
            </a:r>
            <a:r>
              <a:rPr lang="en-US" altLang="en-US" b="1" dirty="0" smtClean="0">
                <a:solidFill>
                  <a:srgbClr val="3366FF"/>
                </a:solidFill>
              </a:rPr>
              <a:t> wired down </a:t>
            </a:r>
            <a:r>
              <a:rPr lang="en-US" altLang="en-US" dirty="0" smtClean="0"/>
              <a:t>for permanent fast access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570913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Translation Look-aside Buffers </a:t>
            </a:r>
            <a:r>
              <a:rPr lang="en-US" altLang="en-US" dirty="0"/>
              <a:t>(TLBs)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7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9001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Parallel Searching the TLB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03288" y="1211263"/>
            <a:ext cx="7351712" cy="4483100"/>
          </a:xfrm>
        </p:spPr>
        <p:txBody>
          <a:bodyPr/>
          <a:lstStyle/>
          <a:p>
            <a:r>
              <a:rPr lang="en-US" altLang="en-US" smtClean="0"/>
              <a:t>Associative memory – parallel search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Address translation (p, d)</a:t>
            </a:r>
          </a:p>
          <a:p>
            <a:pPr marL="627063" lvl="1"/>
            <a:r>
              <a:rPr lang="en-US" altLang="en-US" smtClean="0"/>
              <a:t>If p is in associative register, get frame # out</a:t>
            </a:r>
          </a:p>
          <a:p>
            <a:pPr marL="627063" lvl="1"/>
            <a:r>
              <a:rPr lang="en-US" altLang="en-US" smtClean="0"/>
              <a:t>Otherwise get frame # from page table in memory</a:t>
            </a:r>
          </a:p>
          <a:p>
            <a:pPr marL="627063" lvl="1"/>
            <a:endParaRPr lang="en-US" altLang="en-US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93863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Paging Hardware With TLB</a:t>
            </a:r>
            <a:endParaRPr lang="en-US" altLang="en-US" sz="2400" smtClean="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86725" cy="441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What is a </a:t>
            </a:r>
            <a:r>
              <a:rPr lang="en-US" dirty="0" smtClean="0"/>
              <a:t>page table?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logical-to-physical address </a:t>
            </a:r>
            <a:r>
              <a:rPr lang="en-US" dirty="0" smtClean="0"/>
              <a:t>translations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Internal </a:t>
            </a:r>
            <a:r>
              <a:rPr lang="en-US" altLang="en-US" dirty="0" smtClean="0"/>
              <a:t>Fragmentation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Translation Look-aside Buffers (TLBs)</a:t>
            </a:r>
          </a:p>
        </p:txBody>
      </p:sp>
    </p:spTree>
    <p:extLst>
      <p:ext uri="{BB962C8B-B14F-4D97-AF65-F5344CB8AC3E}">
        <p14:creationId xmlns:p14="http://schemas.microsoft.com/office/powerpoint/2010/main" val="870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67707"/>
            <a:ext cx="3269974" cy="1323041"/>
          </a:xfrm>
        </p:spPr>
        <p:txBody>
          <a:bodyPr/>
          <a:lstStyle/>
          <a:p>
            <a:pPr algn="ctr"/>
            <a:r>
              <a:rPr lang="en-US" sz="3600" dirty="0" smtClean="0"/>
              <a:t>Review: Paging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374" y="1308185"/>
            <a:ext cx="3009900" cy="5165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Partition </a:t>
            </a:r>
            <a:r>
              <a:rPr lang="en-US" sz="2400" dirty="0" smtClean="0">
                <a:solidFill>
                  <a:srgbClr val="FF0000"/>
                </a:solidFill>
              </a:rPr>
              <a:t>memory</a:t>
            </a:r>
            <a:r>
              <a:rPr lang="en-US" sz="2400" dirty="0" smtClean="0"/>
              <a:t> into </a:t>
            </a:r>
            <a:r>
              <a:rPr lang="en-US" sz="2400" dirty="0" smtClean="0">
                <a:solidFill>
                  <a:srgbClr val="FF0000"/>
                </a:solidFill>
              </a:rPr>
              <a:t>equal fixed-size chunks</a:t>
            </a:r>
            <a:r>
              <a:rPr lang="en-US" sz="2400" dirty="0" smtClean="0"/>
              <a:t> that are relatively </a:t>
            </a:r>
            <a:r>
              <a:rPr lang="en-US" sz="2400" dirty="0" smtClean="0">
                <a:solidFill>
                  <a:srgbClr val="FF0000"/>
                </a:solidFill>
              </a:rPr>
              <a:t>small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Process</a:t>
            </a:r>
            <a:r>
              <a:rPr lang="en-US" sz="2400" dirty="0" smtClean="0"/>
              <a:t> is also divided into small fixed-size chunks of the same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-140208"/>
            <a:ext cx="5867400" cy="759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0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85800"/>
            <a:ext cx="429695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97" y="5433349"/>
            <a:ext cx="5393088" cy="127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13826"/>
            <a:ext cx="8153400" cy="1143948"/>
          </a:xfrm>
        </p:spPr>
        <p:txBody>
          <a:bodyPr/>
          <a:lstStyle/>
          <a:p>
            <a:r>
              <a:rPr lang="en-US" sz="3600" dirty="0" smtClean="0"/>
              <a:t>Review: Page </a:t>
            </a:r>
            <a:r>
              <a:rPr lang="en-US" sz="3600" dirty="0"/>
              <a:t>Table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240" y="1257774"/>
            <a:ext cx="4989203" cy="41755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Maintained by operating system for </a:t>
            </a:r>
            <a:r>
              <a:rPr lang="en-US" sz="2400" dirty="0" smtClean="0">
                <a:solidFill>
                  <a:srgbClr val="FF0000"/>
                </a:solidFill>
              </a:rPr>
              <a:t>each process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Contains the </a:t>
            </a:r>
            <a:r>
              <a:rPr lang="en-US" sz="2400" dirty="0" smtClean="0">
                <a:solidFill>
                  <a:srgbClr val="FF0000"/>
                </a:solidFill>
              </a:rPr>
              <a:t>frame location</a:t>
            </a:r>
            <a:r>
              <a:rPr lang="en-US" sz="2400" dirty="0" smtClean="0"/>
              <a:t> for each page in the process</a:t>
            </a:r>
          </a:p>
          <a:p>
            <a:endParaRPr lang="en-US" sz="2400" dirty="0" smtClean="0"/>
          </a:p>
          <a:p>
            <a:r>
              <a:rPr lang="en-US" sz="2400" dirty="0" smtClean="0"/>
              <a:t>Processor must know </a:t>
            </a:r>
            <a:r>
              <a:rPr lang="en-US" sz="2400" dirty="0" smtClean="0">
                <a:solidFill>
                  <a:srgbClr val="FF0000"/>
                </a:solidFill>
              </a:rPr>
              <a:t>how to access</a:t>
            </a:r>
            <a:r>
              <a:rPr lang="en-US" sz="2400" dirty="0" smtClean="0"/>
              <a:t> for the current process</a:t>
            </a:r>
          </a:p>
          <a:p>
            <a:endParaRPr lang="en-US" sz="2400" dirty="0" smtClean="0"/>
          </a:p>
          <a:p>
            <a:r>
              <a:rPr lang="en-US" sz="2400" dirty="0" smtClean="0"/>
              <a:t>Used by processor to </a:t>
            </a:r>
            <a:r>
              <a:rPr lang="en-US" sz="2400" dirty="0" smtClean="0">
                <a:solidFill>
                  <a:srgbClr val="FF0000"/>
                </a:solidFill>
              </a:rPr>
              <a:t>produce a physical address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p:blipFill>
          <a:blip r:embed="rId2"/>
          <a:srcRect b="53636"/>
          <a:stretch>
            <a:fillRect/>
          </a:stretch>
        </p:blipFill>
        <p:spPr>
          <a:xfrm>
            <a:off x="0" y="1112520"/>
            <a:ext cx="9194798" cy="55168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13826"/>
            <a:ext cx="8153400" cy="133397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Ex1:</a:t>
            </a:r>
            <a:r>
              <a:rPr lang="en-US" sz="3600" dirty="0" smtClean="0"/>
              <a:t> How to use a page table to perform logical-to-physical address translations?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838200" y="3004897"/>
            <a:ext cx="1981200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20548" y="3641001"/>
            <a:ext cx="1981200" cy="7023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4326801"/>
            <a:ext cx="1981200" cy="7023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2968453"/>
            <a:ext cx="3810000" cy="4605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1348" y="3024741"/>
            <a:ext cx="1156252" cy="20044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138" y="304800"/>
            <a:ext cx="7840662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Logical-to-Physical </a:t>
            </a:r>
            <a:r>
              <a:rPr lang="en-US" altLang="en-US" dirty="0" smtClean="0"/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6138" y="1676400"/>
            <a:ext cx="7764462" cy="4876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Address generated by CPU is divided into:</a:t>
            </a:r>
          </a:p>
          <a:p>
            <a:pPr lvl="1">
              <a:defRPr/>
            </a:pPr>
            <a:r>
              <a:rPr lang="en-US" altLang="en-US" sz="2400" b="1" dirty="0" smtClean="0">
                <a:solidFill>
                  <a:srgbClr val="3366FF"/>
                </a:solidFill>
              </a:rPr>
              <a:t>Page number </a:t>
            </a:r>
            <a:r>
              <a:rPr lang="en-US" altLang="en-US" sz="2400" dirty="0" smtClean="0"/>
              <a:t>(</a:t>
            </a:r>
            <a:r>
              <a:rPr lang="en-US" altLang="en-US" sz="2400" b="1" i="1" dirty="0" smtClean="0">
                <a:solidFill>
                  <a:srgbClr val="3366FF"/>
                </a:solidFill>
              </a:rPr>
              <a:t>p</a:t>
            </a:r>
            <a:r>
              <a:rPr lang="en-US" altLang="en-US" sz="2400" dirty="0" smtClean="0"/>
              <a:t>)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– used as an index into a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page table </a:t>
            </a:r>
            <a:r>
              <a:rPr lang="en-US" altLang="en-US" sz="2400" dirty="0" smtClean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sz="2400" b="1" dirty="0" smtClean="0">
                <a:solidFill>
                  <a:srgbClr val="3366FF"/>
                </a:solidFill>
              </a:rPr>
              <a:t>Page offset </a:t>
            </a:r>
            <a:r>
              <a:rPr lang="en-US" altLang="en-US" sz="2400" dirty="0" smtClean="0"/>
              <a:t>(</a:t>
            </a:r>
            <a:r>
              <a:rPr lang="en-US" altLang="en-US" sz="2400" b="1" i="1" dirty="0" smtClean="0">
                <a:solidFill>
                  <a:srgbClr val="3366FF"/>
                </a:solidFill>
              </a:rPr>
              <a:t>d</a:t>
            </a:r>
            <a:r>
              <a:rPr lang="en-US" altLang="en-US" sz="2400" dirty="0" smtClean="0"/>
              <a:t>)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sz="2400" dirty="0" smtClean="0"/>
              <a:t>For given logical address space 2</a:t>
            </a:r>
            <a:r>
              <a:rPr lang="en-US" altLang="en-US" sz="2400" i="1" baseline="30000" dirty="0" smtClean="0"/>
              <a:t>m </a:t>
            </a:r>
            <a:r>
              <a:rPr lang="en-US" altLang="en-US" sz="2400" dirty="0" smtClean="0"/>
              <a:t>and page size</a:t>
            </a:r>
            <a:r>
              <a:rPr lang="en-US" altLang="en-US" sz="2400" baseline="30000" dirty="0" smtClean="0"/>
              <a:t> </a:t>
            </a:r>
            <a:r>
              <a:rPr lang="en-US" altLang="en-US" sz="2400" i="1" dirty="0" smtClean="0"/>
              <a:t>2</a:t>
            </a:r>
            <a:r>
              <a:rPr lang="en-US" altLang="en-US" sz="2400" baseline="30000" dirty="0" smtClean="0"/>
              <a:t>n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4181475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2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2050"/>
            <a:ext cx="801420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3048000"/>
            <a:ext cx="304800" cy="304800"/>
          </a:xfrm>
          <a:prstGeom prst="ellipse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49300" y="120649"/>
            <a:ext cx="7937500" cy="14795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mtClean="0"/>
              <a:t>Logical-to-Physical Address Translations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7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583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-1.48148E-6 L 0.05833 0.10833 C 0.05833 0.1581 0.08246 0.21991 0.10139 0.21991 L 0.14444 0.21991 " pathEditMode="relative" rAng="5400000" ptsTypes="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62 0.21967 L 0.21441 0.21967 C 0.24549 0.21967 0.28316 0.15926 0.28351 0.11018 L 0.28351 -0.00023 " pathEditMode="relative" rAng="10800000" ptsTypes="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00023 L 0.58333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Ex2:</a:t>
            </a:r>
            <a:r>
              <a:rPr lang="en-US" altLang="en-US" dirty="0" smtClean="0"/>
              <a:t> Please fill the following page table up.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6756" y="2438400"/>
            <a:ext cx="197644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756" y="2743200"/>
            <a:ext cx="197644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0852" y="2984326"/>
            <a:ext cx="197644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8844" y="3250504"/>
            <a:ext cx="197644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87312"/>
            <a:ext cx="8077200" cy="90328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Ex3:</a:t>
            </a:r>
            <a:r>
              <a:rPr lang="en-US" altLang="en-US" dirty="0" smtClean="0"/>
              <a:t> A Paging Example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65785"/>
            <a:ext cx="4572000" cy="56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6668" y="1219200"/>
            <a:ext cx="34039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What </a:t>
            </a:r>
            <a:r>
              <a:rPr lang="en-US" sz="28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 the size of physical memory</a:t>
            </a: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What </a:t>
            </a:r>
            <a:r>
              <a:rPr lang="en-US" sz="2800" dirty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is the page size? </a:t>
            </a:r>
            <a:endParaRPr lang="en-US" sz="2800" dirty="0" smtClean="0">
              <a:latin typeface="Calibri" panose="020F050202020403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How </a:t>
            </a:r>
            <a:r>
              <a:rPr lang="en-US" sz="2800" dirty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many bits are used as an index into a page table? </a:t>
            </a:r>
            <a:endParaRPr lang="en-US" sz="2800" dirty="0" smtClean="0">
              <a:latin typeface="Calibri" panose="020F050202020403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How </a:t>
            </a:r>
            <a:r>
              <a:rPr lang="en-US" sz="2800" dirty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many bits are used for page offset?</a:t>
            </a:r>
            <a:endParaRPr lang="en-US" sz="2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3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Ex4: </a:t>
            </a:r>
            <a:r>
              <a:rPr lang="en-US" altLang="en-US" dirty="0" smtClean="0"/>
              <a:t>Calculating Internal Fragmentation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799" y="2133600"/>
            <a:ext cx="8086725" cy="441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Page size = 2,048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Process size = 72,766 bytes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pages are there in this process?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bytes are there in the last page?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internal fragment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worst case fragmentation?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average fragmentation?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1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5873</TotalTime>
  <Words>998</Words>
  <Application>Microsoft Macintosh PowerPoint</Application>
  <PresentationFormat>On-screen Show (4:3)</PresentationFormat>
  <Paragraphs>147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Courier New</vt:lpstr>
      <vt:lpstr>Helvetica</vt:lpstr>
      <vt:lpstr>Monotype Sorts</vt:lpstr>
      <vt:lpstr>MS PGothic</vt:lpstr>
      <vt:lpstr>ＭＳ Ｐゴシック</vt:lpstr>
      <vt:lpstr>SimSun</vt:lpstr>
      <vt:lpstr>Times New Roman</vt:lpstr>
      <vt:lpstr>宋体</vt:lpstr>
      <vt:lpstr>Arial</vt:lpstr>
      <vt:lpstr>5_Office Theme</vt:lpstr>
      <vt:lpstr>COMP 3500  Introduction to Operating Systems   Paging: Basic Method</vt:lpstr>
      <vt:lpstr>Review: Paging</vt:lpstr>
      <vt:lpstr>Review: Page Table</vt:lpstr>
      <vt:lpstr>Ex1: How to use a page table to perform logical-to-physical address translations?</vt:lpstr>
      <vt:lpstr>Logical-to-Physical Address Translation Scheme</vt:lpstr>
      <vt:lpstr>PowerPoint Presentation</vt:lpstr>
      <vt:lpstr>Ex2: Please fill the following page table up.</vt:lpstr>
      <vt:lpstr>Ex3: A Paging Example</vt:lpstr>
      <vt:lpstr>Ex4: Calculating Internal Fragmentation</vt:lpstr>
      <vt:lpstr>Ex5: Smaller frame size the better? Why?</vt:lpstr>
      <vt:lpstr>Ex6: What is the free-frame list after allocation? </vt:lpstr>
      <vt:lpstr>Ex7: Two registers to support paging</vt:lpstr>
      <vt:lpstr>Ex8: Memory Accesses in the Paging Scheme</vt:lpstr>
      <vt:lpstr>Translation Look-aside Buffers (TLBs)</vt:lpstr>
      <vt:lpstr>Parallel Searching the TLB</vt:lpstr>
      <vt:lpstr>Paging Hardware With TLB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457</cp:revision>
  <dcterms:created xsi:type="dcterms:W3CDTF">2006-08-16T00:00:00Z</dcterms:created>
  <dcterms:modified xsi:type="dcterms:W3CDTF">2015-11-09T17:59:54Z</dcterms:modified>
</cp:coreProperties>
</file>