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3"/>
  </p:notesMasterIdLst>
  <p:handoutMasterIdLst>
    <p:handoutMasterId r:id="rId44"/>
  </p:handoutMasterIdLst>
  <p:sldIdLst>
    <p:sldId id="756" r:id="rId2"/>
    <p:sldId id="710" r:id="rId3"/>
    <p:sldId id="751" r:id="rId4"/>
    <p:sldId id="750" r:id="rId5"/>
    <p:sldId id="752" r:id="rId6"/>
    <p:sldId id="753" r:id="rId7"/>
    <p:sldId id="754" r:id="rId8"/>
    <p:sldId id="747" r:id="rId9"/>
    <p:sldId id="718" r:id="rId10"/>
    <p:sldId id="717" r:id="rId11"/>
    <p:sldId id="716" r:id="rId12"/>
    <p:sldId id="748" r:id="rId13"/>
    <p:sldId id="719" r:id="rId14"/>
    <p:sldId id="749" r:id="rId15"/>
    <p:sldId id="755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731" r:id="rId28"/>
    <p:sldId id="732" r:id="rId29"/>
    <p:sldId id="733" r:id="rId30"/>
    <p:sldId id="734" r:id="rId31"/>
    <p:sldId id="735" r:id="rId32"/>
    <p:sldId id="736" r:id="rId33"/>
    <p:sldId id="737" r:id="rId34"/>
    <p:sldId id="738" r:id="rId35"/>
    <p:sldId id="739" r:id="rId36"/>
    <p:sldId id="740" r:id="rId37"/>
    <p:sldId id="741" r:id="rId38"/>
    <p:sldId id="742" r:id="rId39"/>
    <p:sldId id="743" r:id="rId40"/>
    <p:sldId id="744" r:id="rId41"/>
    <p:sldId id="745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D88"/>
    <a:srgbClr val="4F81BD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9108" autoAdjust="0"/>
  </p:normalViewPr>
  <p:slideViewPr>
    <p:cSldViewPr>
      <p:cViewPr varScale="1">
        <p:scale>
          <a:sx n="88" d="100"/>
          <a:sy n="88" d="100"/>
        </p:scale>
        <p:origin x="2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96E0EB-1BDE-493E-A0CF-3138A00A6785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7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What value? (page#,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 frame#) in the page table.</a:t>
            </a:r>
          </a:p>
          <a:p>
            <a:endParaRPr lang="en-US" altLang="en-US" baseline="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 smtClean="0"/>
              <a:t>Replacement policies must be considered</a:t>
            </a:r>
          </a:p>
          <a:p>
            <a:pPr lvl="1"/>
            <a:r>
              <a:rPr lang="en-US" altLang="en-US" dirty="0" smtClean="0"/>
              <a:t>Some entries can be</a:t>
            </a:r>
            <a:r>
              <a:rPr lang="en-US" altLang="en-US" b="1" dirty="0" smtClean="0">
                <a:solidFill>
                  <a:srgbClr val="3366FF"/>
                </a:solidFill>
              </a:rPr>
              <a:t> wired down </a:t>
            </a:r>
            <a:r>
              <a:rPr lang="en-US" altLang="en-US" dirty="0" smtClean="0"/>
              <a:t>for permanent fast access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8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 smtClean="0"/>
              <a:t>TLB update and accessing data in memory are performed in parallel</a:t>
            </a:r>
          </a:p>
          <a:p>
            <a:r>
              <a:rPr lang="en-US" altLang="en-US" sz="1200" dirty="0" err="1" smtClean="0">
                <a:latin typeface="Times New Roman" panose="02020603050405020304" pitchFamily="18" charset="0"/>
              </a:rPr>
              <a:t>T_tlb_update</a:t>
            </a:r>
            <a:r>
              <a:rPr lang="en-US" altLang="en-US" sz="1200" dirty="0" smtClean="0">
                <a:latin typeface="Times New Roman" panose="02020603050405020304" pitchFamily="18" charset="0"/>
              </a:rPr>
              <a:t> &lt;&lt; </a:t>
            </a:r>
            <a:r>
              <a:rPr lang="en-US" altLang="en-US" sz="1200" dirty="0" err="1" smtClean="0">
                <a:latin typeface="Times New Roman" panose="02020603050405020304" pitchFamily="18" charset="0"/>
              </a:rPr>
              <a:t>T_mem</a:t>
            </a:r>
            <a:endParaRPr lang="en-US" altLang="en-US" sz="1200" dirty="0" smtClean="0">
              <a:latin typeface="Times New Roman" panose="02020603050405020304" pitchFamily="18" charset="0"/>
            </a:endParaRPr>
          </a:p>
          <a:p>
            <a:endParaRPr lang="en-US" altLang="en-US" sz="12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/>
              <a:t>Associative Lookup = </a:t>
            </a:r>
            <a:r>
              <a:rPr lang="en-US" altLang="en-US" dirty="0" err="1" smtClean="0">
                <a:sym typeface="Symbol" panose="05050102010706020507" pitchFamily="18" charset="2"/>
              </a:rPr>
              <a:t>T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tlb</a:t>
            </a:r>
            <a:r>
              <a:rPr lang="en-US" altLang="en-US" dirty="0" smtClean="0">
                <a:sym typeface="Symbol" panose="05050102010706020507" pitchFamily="18" charset="2"/>
              </a:rPr>
              <a:t> time unit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Can be &lt; 10% of memory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1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34816A-4ECD-42A6-9A3F-9A19C765B824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81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8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828D02-527C-47B7-AD60-B469A0B4D7D3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77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6BC88D-0597-4EEE-9411-98AE2A9648FB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79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D19CBD-6323-4482-8DDF-127067EE774C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12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CE5CB4-6C5E-406E-8DA0-F46FE9973390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2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40AC2A-BE4A-47F1-9EF1-6A493A9BD9D8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32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3D49450-D078-4E0E-907C-74A479E279E2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7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C0E815-49B4-4DD5-9D9E-2D9425AE68E7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</a:rPr>
              <a:t>Main memory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</a:rPr>
              <a:t>Table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 smtClean="0">
                <a:latin typeface="Times New Roman" panose="02020603050405020304" pitchFamily="18" charset="0"/>
              </a:rPr>
              <a:t>table</a:t>
            </a:r>
            <a:r>
              <a:rPr lang="en-US" altLang="en-US" baseline="0" dirty="0" smtClean="0">
                <a:latin typeface="Times New Roman" panose="02020603050405020304" pitchFamily="18" charset="0"/>
              </a:rPr>
              <a:t>.</a:t>
            </a:r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88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8CAA53-1ADE-491D-9486-AFE3450EABC8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8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94B6EF8-5F5C-4EE9-9E25-5A09CE52DDF7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6E5D23-D0E5-4720-9115-D340495D32BE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36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D5C20D-46DA-44F1-9BA7-49002A031512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75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FBB77B-2603-4B8C-B1CB-F70BB68D5786}" type="slidenum">
              <a:rPr lang="en-US" altLang="en-US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76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A392FB-06AD-4446-96B9-D585E8D905C3}" type="slidenum">
              <a:rPr lang="en-US" altLang="en-US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39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9C80DA-3AE2-4CDE-8F24-AB81D6152DCE}" type="slidenum">
              <a:rPr lang="en-US" altLang="en-US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64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B8BBD0-0B9F-4E52-B477-92315E2194DF}" type="slidenum">
              <a:rPr lang="en-US" altLang="en-US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37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C16420-93AA-47E5-8150-060B5C357077}" type="slidenum">
              <a:rPr lang="en-US" altLang="en-US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84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CCB43C4-80C9-477B-BC7C-AF8B3028DB27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7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10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B26129-DFD6-4F30-95E6-E2E3FC1D1B69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70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02B65C-79F5-46CE-B08E-9336D04C8BC8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55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319029-42CE-4F80-AAB7-D98DC0D76B41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07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5528E3-D28A-426C-B189-D49939302AB1}" type="slidenum">
              <a:rPr lang="en-US" altLang="en-US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75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9E0719-E9E0-4D79-A076-BC5058E8A655}" type="slidenum">
              <a:rPr lang="en-US" altLang="en-US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10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C3E4DAB-F644-4201-AC7D-3E35C8FA4DD5}" type="slidenum">
              <a:rPr lang="en-US" altLang="en-US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30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26350A-4D89-442D-833D-157C0F01B20C}" type="slidenum">
              <a:rPr lang="en-US" altLang="en-US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57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9D9E3C-AAE9-47DC-9C5E-72870FA977BC}" type="slidenum">
              <a:rPr lang="en-US" altLang="en-US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733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2FF6663-8377-4F3E-9266-3D945A17E076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7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An example of a two-level scheme typical for use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32-bit address. If we assume byte-level addressing and 4-kbyte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) pages,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4-Gbyte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32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) virtual address space is composed of 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pages. If each of these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is mapped by a 4-byte page table entry, we can create a user page table composed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PTEs requiring 4 Mbytes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22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). This huge user page table, occupying 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can be kept in virtual memory and mapped by a root page table with 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10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PTEs occupying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4 Kbyte (2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) of main memory.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C0E815-49B4-4DD5-9D9E-2D9425AE68E7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0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4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F7F674-EC51-4D5F-B8CD-4087CC0A309F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8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5E3815-9DF2-438D-B124-EECCFF182713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1066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15000"/>
            <a:ext cx="11461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2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3" r:id="rId2"/>
    <p:sldLayoutId id="21474842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304800" y="533399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smtClean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smtClean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smtClean="0">
                <a:latin typeface="Calibri" charset="0"/>
                <a:ea typeface="SimSun" charset="0"/>
                <a:cs typeface="SimSun" charset="0"/>
              </a:rPr>
            </a:br>
            <a:r>
              <a:rPr lang="en-US" smtClean="0">
                <a:latin typeface="Calibri" charset="0"/>
              </a:rPr>
              <a:t> </a:t>
            </a:r>
            <a:br>
              <a:rPr lang="en-US" smtClean="0">
                <a:latin typeface="Calibri" charset="0"/>
              </a:rPr>
            </a:br>
            <a:r>
              <a:rPr lang="en-US" smtClean="0"/>
              <a:t>Paging: </a:t>
            </a:r>
            <a:r>
              <a:rPr lang="en-US" altLang="en-US" smtClean="0"/>
              <a:t>Translation Look-aside Buffers (</a:t>
            </a:r>
            <a:r>
              <a:rPr lang="en-US" smtClean="0"/>
              <a:t>TLB)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0" y="4162425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9600" y="6324600"/>
            <a:ext cx="7391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Calibri" charset="0"/>
              </a:rPr>
              <a:t>Slides are adopted and modified from materials developed by Drs. </a:t>
            </a:r>
            <a:r>
              <a:rPr lang="en-US" altLang="en-US" sz="1400" dirty="0" err="1">
                <a:latin typeface="Calibri" charset="0"/>
              </a:rPr>
              <a:t>Silberschatz</a:t>
            </a:r>
            <a:r>
              <a:rPr lang="en-US" altLang="en-US" sz="1400" dirty="0">
                <a:latin typeface="Calibri" charset="0"/>
              </a:rPr>
              <a:t>, Galvin, and Gagne</a:t>
            </a:r>
            <a:endParaRPr lang="en-US" alt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9001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Parallel Searching the TLB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03288" y="1211263"/>
            <a:ext cx="7351712" cy="4483100"/>
          </a:xfrm>
        </p:spPr>
        <p:txBody>
          <a:bodyPr/>
          <a:lstStyle/>
          <a:p>
            <a:r>
              <a:rPr lang="en-US" altLang="en-US" dirty="0" smtClean="0"/>
              <a:t>How to search TLB?</a:t>
            </a:r>
          </a:p>
          <a:p>
            <a:pPr lvl="1"/>
            <a:r>
              <a:rPr lang="en-US" altLang="en-US" dirty="0" smtClean="0"/>
              <a:t>Associative memory: parallel search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Address translation (p, d)</a:t>
            </a:r>
          </a:p>
          <a:p>
            <a:pPr marL="627063" lvl="1"/>
            <a:r>
              <a:rPr lang="en-US" altLang="en-US" dirty="0" smtClean="0"/>
              <a:t>If p is in associative register, get frame # out</a:t>
            </a:r>
          </a:p>
          <a:p>
            <a:pPr marL="627063" lvl="1"/>
            <a:r>
              <a:rPr lang="en-US" altLang="en-US" dirty="0" smtClean="0"/>
              <a:t>Otherwise get frame # from page table in memory</a:t>
            </a:r>
          </a:p>
          <a:p>
            <a:pPr marL="627063" lvl="1"/>
            <a:endParaRPr lang="en-US" altLang="en-US" dirty="0" smtClean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590800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540328" y="3088820"/>
            <a:ext cx="548640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524000" y="3099708"/>
            <a:ext cx="548640" cy="873580"/>
            <a:chOff x="685800" y="3099708"/>
            <a:chExt cx="548640" cy="87358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85800" y="31242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85800" y="33528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" y="36576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5800" y="3962400"/>
              <a:ext cx="548640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3099708"/>
              <a:ext cx="0" cy="87358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12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0156 0.049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4954 L 0.00156 0.0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8287 L 0.00156 0.138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70913" cy="54102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Q1: </a:t>
            </a:r>
            <a:r>
              <a:rPr lang="en-US" altLang="en-US" dirty="0" smtClean="0"/>
              <a:t>Why some TLBs store</a:t>
            </a:r>
            <a:r>
              <a:rPr lang="en-US" altLang="en-US" b="1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address-space identifiers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ASIDs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 each TLB entry – uniquely </a:t>
            </a:r>
            <a:r>
              <a:rPr lang="en-US" altLang="en-US" dirty="0" smtClean="0">
                <a:solidFill>
                  <a:srgbClr val="FF0000"/>
                </a:solidFill>
              </a:rPr>
              <a:t>identifies each process?</a:t>
            </a:r>
            <a:r>
              <a:rPr lang="en-US" altLang="en-US" dirty="0" smtClean="0"/>
              <a:t>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570913" cy="71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Address Space ID in TLBs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667000"/>
            <a:ext cx="6781800" cy="461665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 smtClean="0"/>
              <a:t>To </a:t>
            </a:r>
            <a:r>
              <a:rPr lang="en-US" altLang="en-US" sz="2400" dirty="0"/>
              <a:t>provide address-space protection for that process</a:t>
            </a:r>
          </a:p>
        </p:txBody>
      </p:sp>
    </p:spTree>
    <p:extLst>
      <p:ext uri="{BB962C8B-B14F-4D97-AF65-F5344CB8AC3E}">
        <p14:creationId xmlns:p14="http://schemas.microsoft.com/office/powerpoint/2010/main" val="35447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185736"/>
            <a:ext cx="8229600" cy="8048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Q2:</a:t>
            </a:r>
            <a:r>
              <a:rPr lang="en-US" altLang="en-US" dirty="0" smtClean="0"/>
              <a:t> What </a:t>
            </a:r>
            <a:r>
              <a:rPr lang="en-US" altLang="en-US" dirty="0"/>
              <a:t>happens on </a:t>
            </a:r>
            <a:r>
              <a:rPr lang="en-US" altLang="en-US" dirty="0" smtClean="0"/>
              <a:t>a </a:t>
            </a:r>
            <a:r>
              <a:rPr lang="en-US" altLang="en-US" dirty="0"/>
              <a:t>TLB </a:t>
            </a:r>
            <a:r>
              <a:rPr lang="en-US" altLang="en-US" dirty="0" smtClean="0"/>
              <a:t>miss?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21" y="910645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417403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smtClean="0"/>
              <a:t>Value </a:t>
            </a:r>
            <a:r>
              <a:rPr lang="en-US" altLang="en-US" sz="2400" dirty="0" smtClean="0">
                <a:solidFill>
                  <a:srgbClr val="FF0000"/>
                </a:solidFill>
              </a:rPr>
              <a:t>(?)</a:t>
            </a:r>
            <a:r>
              <a:rPr lang="en-US" altLang="en-US" sz="2400" dirty="0" smtClean="0"/>
              <a:t> is </a:t>
            </a:r>
            <a:r>
              <a:rPr lang="en-US" altLang="en-US" sz="2400" dirty="0"/>
              <a:t>loaded into </a:t>
            </a:r>
            <a:r>
              <a:rPr lang="en-US" altLang="en-US" sz="2400"/>
              <a:t>the </a:t>
            </a:r>
            <a:r>
              <a:rPr lang="en-US" altLang="en-US" sz="2400" smtClean="0"/>
              <a:t>TLB </a:t>
            </a:r>
            <a:r>
              <a:rPr lang="en-US" altLang="en-US" sz="2400" dirty="0"/>
              <a:t>for faster access next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5417403"/>
            <a:ext cx="3962400" cy="830997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 smtClean="0"/>
              <a:t>  Replacement </a:t>
            </a:r>
            <a:r>
              <a:rPr lang="en-US" altLang="en-US" sz="2400" dirty="0"/>
              <a:t>policies must 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/>
              <a:t> </a:t>
            </a:r>
            <a:r>
              <a:rPr lang="en-US" altLang="en-US" sz="2400" dirty="0" smtClean="0"/>
              <a:t> be </a:t>
            </a:r>
            <a:r>
              <a:rPr lang="en-US" altLang="en-US" sz="2400" dirty="0"/>
              <a:t>considered</a:t>
            </a:r>
          </a:p>
        </p:txBody>
      </p:sp>
    </p:spTree>
    <p:extLst>
      <p:ext uri="{BB962C8B-B14F-4D97-AF65-F5344CB8AC3E}">
        <p14:creationId xmlns:p14="http://schemas.microsoft.com/office/powerpoint/2010/main" val="13514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Effective Memory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/>
              <a:t>Associative Lookup = </a:t>
            </a:r>
            <a:r>
              <a:rPr lang="en-US" altLang="en-US" dirty="0" err="1" smtClean="0">
                <a:sym typeface="Symbol" panose="05050102010706020507" pitchFamily="18" charset="2"/>
              </a:rPr>
              <a:t>T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tlb</a:t>
            </a:r>
            <a:r>
              <a:rPr lang="en-US" altLang="en-US" dirty="0" smtClean="0">
                <a:sym typeface="Symbol" panose="05050102010706020507" pitchFamily="18" charset="2"/>
              </a:rPr>
              <a:t> time unit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TLB hit ratio = h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percentage of times that a page number is found in the associative registers; 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r>
              <a:rPr lang="en-US" altLang="en-US" dirty="0" err="1" smtClean="0"/>
              <a:t>T_hit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T_tlb</a:t>
            </a:r>
            <a:r>
              <a:rPr lang="en-US" altLang="en-US" dirty="0" smtClean="0"/>
              <a:t> + </a:t>
            </a:r>
            <a:r>
              <a:rPr lang="en-US" altLang="en-US" dirty="0" err="1" smtClean="0"/>
              <a:t>T_mem</a:t>
            </a: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r>
              <a:rPr lang="en-US" altLang="en-US" dirty="0" err="1" smtClean="0"/>
              <a:t>T_miss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T_tlb</a:t>
            </a:r>
            <a:r>
              <a:rPr lang="en-US" altLang="en-US" dirty="0" smtClean="0"/>
              <a:t> </a:t>
            </a:r>
            <a:r>
              <a:rPr lang="en-US" altLang="en-US" dirty="0"/>
              <a:t>+ </a:t>
            </a:r>
            <a:r>
              <a:rPr lang="en-US" altLang="en-US" dirty="0" err="1" smtClean="0"/>
              <a:t>T_mem</a:t>
            </a:r>
            <a:r>
              <a:rPr lang="en-US" altLang="en-US" dirty="0" smtClean="0"/>
              <a:t> + </a:t>
            </a:r>
            <a:r>
              <a:rPr lang="en-US" altLang="en-US" dirty="0" err="1" smtClean="0"/>
              <a:t>T_tlb_update</a:t>
            </a:r>
            <a:r>
              <a:rPr lang="en-US" altLang="en-US" dirty="0" smtClean="0"/>
              <a:t> + </a:t>
            </a:r>
            <a:r>
              <a:rPr lang="en-US" altLang="en-US" dirty="0" err="1" smtClean="0"/>
              <a:t>T_mem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r>
              <a:rPr lang="en-US" altLang="en-US" sz="2800" dirty="0" smtClean="0"/>
              <a:t>                                                                   </a:t>
            </a:r>
            <a:endParaRPr lang="en-US" altLang="en-US" sz="28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endParaRPr lang="en-US" altLang="en-US" sz="2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endParaRPr lang="en-US" altLang="en-US" sz="2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endParaRPr lang="en-US" altLang="en-US" sz="2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76400" y="4876800"/>
            <a:ext cx="6019800" cy="584775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FF0000"/>
                </a:solidFill>
                <a:latin typeface="+mn-lt"/>
              </a:rPr>
              <a:t>T_miss</a:t>
            </a:r>
            <a:r>
              <a:rPr lang="en-US" altLang="en-US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= </a:t>
            </a:r>
            <a:r>
              <a:rPr lang="en-US" altLang="en-US" sz="3200" dirty="0" err="1">
                <a:solidFill>
                  <a:srgbClr val="FF0000"/>
                </a:solidFill>
                <a:latin typeface="+mn-lt"/>
              </a:rPr>
              <a:t>T_tlb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+ </a:t>
            </a:r>
            <a:r>
              <a:rPr lang="en-US" altLang="en-US" sz="3200" dirty="0" err="1">
                <a:solidFill>
                  <a:srgbClr val="FF0000"/>
                </a:solidFill>
                <a:latin typeface="+mn-lt"/>
              </a:rPr>
              <a:t>T_mem</a:t>
            </a:r>
            <a:r>
              <a:rPr lang="en-US" alt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200" dirty="0" smtClean="0">
                <a:solidFill>
                  <a:srgbClr val="FF0000"/>
                </a:solidFill>
                <a:latin typeface="+mn-lt"/>
              </a:rPr>
              <a:t>+ </a:t>
            </a:r>
            <a:r>
              <a:rPr lang="en-US" altLang="en-US" sz="3200" dirty="0" err="1">
                <a:solidFill>
                  <a:srgbClr val="FF0000"/>
                </a:solidFill>
                <a:latin typeface="+mn-lt"/>
              </a:rPr>
              <a:t>T_mem</a:t>
            </a:r>
            <a:endParaRPr lang="en-US" sz="3200" dirty="0" smtClean="0">
              <a:solidFill>
                <a:srgbClr val="FF0000"/>
              </a:solidFill>
              <a:latin typeface="+mn-lt"/>
              <a:cs typeface="Calibri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3200400" y="4191000"/>
            <a:ext cx="2362200" cy="533400"/>
          </a:xfrm>
          <a:prstGeom prst="wedgeRectCallout">
            <a:avLst>
              <a:gd name="adj1" fmla="val -20833"/>
              <a:gd name="adj2" fmla="val -8544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00400" y="4191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access page table</a:t>
            </a:r>
            <a:endParaRPr lang="en-US" sz="2400" dirty="0" smtClean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934200" y="4191000"/>
            <a:ext cx="1752600" cy="533400"/>
          </a:xfrm>
          <a:prstGeom prst="wedgeRectCallout">
            <a:avLst>
              <a:gd name="adj1" fmla="val 20620"/>
              <a:gd name="adj2" fmla="val -8544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062163" algn="l"/>
                <a:tab pos="2566988" algn="l"/>
              </a:tabLst>
            </a:pPr>
            <a:r>
              <a:rPr lang="en-US" altLang="en-US" sz="2400" dirty="0" smtClean="0"/>
              <a:t> access </a:t>
            </a:r>
            <a:r>
              <a:rPr lang="en-US" altLang="en-US" sz="2400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715000"/>
            <a:ext cx="8077200" cy="584775"/>
          </a:xfrm>
          <a:prstGeom prst="rect">
            <a:avLst/>
          </a:prstGeom>
          <a:solidFill>
            <a:srgbClr val="F8FD8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latin typeface="+mn-lt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latin typeface="+mj-lt"/>
              </a:rPr>
              <a:t>Effective Access Time = h*</a:t>
            </a:r>
            <a:r>
              <a:rPr lang="en-US" altLang="en-US" sz="3200" dirty="0" err="1">
                <a:solidFill>
                  <a:srgbClr val="FF0000"/>
                </a:solidFill>
                <a:latin typeface="+mj-lt"/>
              </a:rPr>
              <a:t>T_hit</a:t>
            </a:r>
            <a:r>
              <a:rPr lang="en-US" altLang="en-US" sz="3200" dirty="0">
                <a:solidFill>
                  <a:srgbClr val="FF0000"/>
                </a:solidFill>
                <a:latin typeface="+mj-lt"/>
              </a:rPr>
              <a:t> + (1-h)*</a:t>
            </a:r>
            <a:r>
              <a:rPr lang="en-US" altLang="en-US" sz="3200" dirty="0" err="1">
                <a:solidFill>
                  <a:srgbClr val="FF0000"/>
                </a:solidFill>
                <a:latin typeface="+mj-lt"/>
              </a:rPr>
              <a:t>T_miss</a:t>
            </a:r>
            <a:endParaRPr lang="en-US" sz="3200" dirty="0" smtClean="0">
              <a:solidFill>
                <a:srgbClr val="FF0000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Ex5:</a:t>
            </a:r>
            <a:r>
              <a:rPr lang="en-US" altLang="en-US" dirty="0" smtClean="0"/>
              <a:t> 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58200" cy="5181600"/>
          </a:xfrm>
        </p:spPr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a single-level paging </a:t>
            </a:r>
            <a:r>
              <a:rPr lang="en-US" dirty="0" smtClean="0"/>
              <a:t>scheme. </a:t>
            </a:r>
            <a:r>
              <a:rPr lang="en-US" dirty="0"/>
              <a:t>The TLB has 32 entries. The TLB access time is 10 ns; memory access time is </a:t>
            </a:r>
            <a:r>
              <a:rPr lang="en-US" dirty="0" smtClean="0"/>
              <a:t>200ns.</a:t>
            </a:r>
            <a:endParaRPr lang="en-US" sz="3600" dirty="0"/>
          </a:p>
          <a:p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</a:t>
            </a:r>
            <a:r>
              <a:rPr lang="en-US" sz="2400" dirty="0"/>
              <a:t>long does it take to access data in memory if there is a TLB hit?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</a:t>
            </a:r>
            <a:r>
              <a:rPr lang="en-US" sz="2400" dirty="0"/>
              <a:t>long does it take to access data in memory if there is a TLB miss?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is the effective memory-access time if we have a TLB hit ratio of 80%?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/>
              <a:t>is the minimal hit ratio that guarantees the effective access time of at most 220ns?</a:t>
            </a:r>
          </a:p>
        </p:txBody>
      </p:sp>
    </p:spTree>
    <p:extLst>
      <p:ext uri="{BB962C8B-B14F-4D97-AF65-F5344CB8AC3E}">
        <p14:creationId xmlns:p14="http://schemas.microsoft.com/office/powerpoint/2010/main" val="14979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5762" y="3810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86725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Page-table Base Register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Two-Level Page Table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Address Translation in a Two-Level Paying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Translation </a:t>
            </a:r>
            <a:r>
              <a:rPr lang="en-US" altLang="en-US" dirty="0"/>
              <a:t>Look-aside Buffers (TLBs</a:t>
            </a:r>
            <a:r>
              <a:rPr lang="en-US" alt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Effective Memory Access Time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8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Memory Protection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73125" y="1157288"/>
            <a:ext cx="6937375" cy="4468812"/>
          </a:xfrm>
        </p:spPr>
        <p:txBody>
          <a:bodyPr/>
          <a:lstStyle/>
          <a:p>
            <a:r>
              <a:rPr lang="en-US" altLang="en-US" smtClean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altLang="en-US" smtClean="0"/>
              <a:t>Can also add more bits to indicate page execute-only, and so on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Valid-invalid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bit attached to each entry in the page table:</a:t>
            </a:r>
          </a:p>
          <a:p>
            <a:pPr lvl="1"/>
            <a:r>
              <a:rPr lang="ja-JP" altLang="en-US" smtClean="0"/>
              <a:t>“</a:t>
            </a:r>
            <a:r>
              <a:rPr lang="en-US" altLang="ja-JP" smtClean="0"/>
              <a:t>valid</a:t>
            </a:r>
            <a:r>
              <a:rPr lang="ja-JP" altLang="en-US" smtClean="0"/>
              <a:t>”</a:t>
            </a:r>
            <a:r>
              <a:rPr lang="en-US" altLang="ja-JP" smtClean="0"/>
              <a:t> indicates that the associated page is in the process</a:t>
            </a:r>
            <a:r>
              <a:rPr lang="ja-JP" altLang="en-US" smtClean="0"/>
              <a:t>’</a:t>
            </a:r>
            <a:r>
              <a:rPr lang="en-US" altLang="ja-JP" smtClean="0"/>
              <a:t> logical address space, and is thus a legal page</a:t>
            </a:r>
          </a:p>
          <a:p>
            <a:pPr lvl="1"/>
            <a:r>
              <a:rPr lang="ja-JP" altLang="en-US" smtClean="0"/>
              <a:t>“</a:t>
            </a:r>
            <a:r>
              <a:rPr lang="en-US" altLang="ja-JP" smtClean="0"/>
              <a:t>invalid</a:t>
            </a:r>
            <a:r>
              <a:rPr lang="ja-JP" altLang="en-US" smtClean="0"/>
              <a:t>”</a:t>
            </a:r>
            <a:r>
              <a:rPr lang="en-US" altLang="ja-JP" smtClean="0"/>
              <a:t> indicates that the page is not in the process</a:t>
            </a:r>
            <a:r>
              <a:rPr lang="ja-JP" altLang="en-US" smtClean="0"/>
              <a:t>’</a:t>
            </a:r>
            <a:r>
              <a:rPr lang="en-US" altLang="ja-JP" smtClean="0"/>
              <a:t> logical address space</a:t>
            </a:r>
          </a:p>
          <a:p>
            <a:pPr lvl="1"/>
            <a:r>
              <a:rPr lang="en-US" altLang="en-US" smtClean="0"/>
              <a:t>Or use </a:t>
            </a:r>
            <a:r>
              <a:rPr lang="en-US" altLang="en-US" b="1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PTLR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Any violations result in a trap to the kernel</a:t>
            </a:r>
          </a:p>
        </p:txBody>
      </p:sp>
    </p:spTree>
    <p:extLst>
      <p:ext uri="{BB962C8B-B14F-4D97-AF65-F5344CB8AC3E}">
        <p14:creationId xmlns:p14="http://schemas.microsoft.com/office/powerpoint/2010/main" val="23853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9738" y="-188913"/>
            <a:ext cx="7112000" cy="9032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Valid (v) or Invalid (i) Bit In A Page Table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252538"/>
            <a:ext cx="50990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4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Shared Pages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41413"/>
            <a:ext cx="6950075" cy="4483100"/>
          </a:xfrm>
        </p:spPr>
        <p:txBody>
          <a:bodyPr/>
          <a:lstStyle/>
          <a:p>
            <a:r>
              <a:rPr lang="en-US" altLang="en-US" b="1" smtClean="0">
                <a:solidFill>
                  <a:srgbClr val="3366FF"/>
                </a:solidFill>
              </a:rPr>
              <a:t>Shared code</a:t>
            </a:r>
          </a:p>
          <a:p>
            <a:pPr lvl="1"/>
            <a:r>
              <a:rPr lang="en-US" altLang="en-US" smtClean="0"/>
              <a:t>One copy of read-only (</a:t>
            </a:r>
            <a:r>
              <a:rPr lang="en-US" altLang="en-US" b="1" smtClean="0">
                <a:solidFill>
                  <a:srgbClr val="3366FF"/>
                </a:solidFill>
              </a:rPr>
              <a:t>reentrant</a:t>
            </a:r>
            <a:r>
              <a:rPr lang="en-US" altLang="en-US" smtClean="0"/>
              <a:t>) code shared among processes (i.e., text editors, compilers, window systems)</a:t>
            </a:r>
          </a:p>
          <a:p>
            <a:pPr lvl="1"/>
            <a:r>
              <a:rPr lang="en-US" altLang="en-US" smtClean="0"/>
              <a:t>Similar to multiple threads sharing the same process space</a:t>
            </a:r>
          </a:p>
          <a:p>
            <a:pPr lvl="1"/>
            <a:r>
              <a:rPr lang="en-US" altLang="en-US" smtClean="0"/>
              <a:t>Also useful for interprocess communication if sharing of read-write pages is allowed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Private code and data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smtClean="0"/>
              <a:t>Each process keeps a separate copy of the code and data</a:t>
            </a:r>
          </a:p>
          <a:p>
            <a:pPr lvl="1"/>
            <a:r>
              <a:rPr lang="en-US" altLang="en-US" smtClean="0"/>
              <a:t>The pages for the private code and data can appear anywhere in the logical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6241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8438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Shared Pages Example</a:t>
            </a:r>
            <a:endParaRPr lang="en-US" altLang="en-US" sz="2400" smtClean="0"/>
          </a:p>
        </p:txBody>
      </p:sp>
      <p:pic>
        <p:nvPicPr>
          <p:cNvPr id="51203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1104900"/>
            <a:ext cx="48609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7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2050"/>
            <a:ext cx="801420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7800" y="3048000"/>
            <a:ext cx="304800" cy="304800"/>
          </a:xfrm>
          <a:prstGeom prst="ellipse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49300" y="120649"/>
            <a:ext cx="7937500" cy="14795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Review: </a:t>
            </a:r>
            <a:r>
              <a:rPr lang="en-US" dirty="0" smtClean="0"/>
              <a:t>Logical-to-Physical Address Translations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7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5833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3 -1.48148E-6 L 0.05833 0.10833 C 0.05833 0.1581 0.08246 0.21991 0.10139 0.21991 L 0.14444 0.21991 " pathEditMode="relative" rAng="5400000" ptsTypes="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62 0.21967 L 0.21441 0.21967 C 0.24549 0.21967 0.28316 0.15926 0.28351 0.11018 L 0.28351 -0.00023 " pathEditMode="relative" rAng="10800000" ptsTypes="A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-0.00023 L 0.58333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41413"/>
            <a:ext cx="7119938" cy="4483100"/>
          </a:xfrm>
        </p:spPr>
        <p:txBody>
          <a:bodyPr/>
          <a:lstStyle/>
          <a:p>
            <a:r>
              <a:rPr lang="en-US" altLang="en-US" smtClean="0"/>
              <a:t>Memory structures for paging can get huge using straight-forward methods</a:t>
            </a:r>
          </a:p>
          <a:p>
            <a:pPr lvl="1"/>
            <a:r>
              <a:rPr lang="en-US" altLang="en-US" smtClean="0"/>
              <a:t>Consider a 32-bit logical address space as on modern computers</a:t>
            </a:r>
          </a:p>
          <a:p>
            <a:pPr lvl="1"/>
            <a:r>
              <a:rPr lang="en-US" altLang="en-US" smtClean="0"/>
              <a:t>Page size of 4 KB (2</a:t>
            </a:r>
            <a:r>
              <a:rPr lang="en-US" altLang="en-US" baseline="30000" smtClean="0"/>
              <a:t>12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Page table would have 1 million entries (2</a:t>
            </a:r>
            <a:r>
              <a:rPr lang="en-US" altLang="en-US" baseline="30000" smtClean="0"/>
              <a:t>32</a:t>
            </a:r>
            <a:r>
              <a:rPr lang="en-US" altLang="en-US" smtClean="0"/>
              <a:t> / 2</a:t>
            </a:r>
            <a:r>
              <a:rPr lang="en-US" altLang="en-US" baseline="30000" smtClean="0"/>
              <a:t>12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If each entry is 4 bytes -&gt; 4 MB of physical address space / memory for page table alone</a:t>
            </a:r>
          </a:p>
          <a:p>
            <a:pPr lvl="2"/>
            <a:r>
              <a:rPr lang="en-US" altLang="en-US" smtClean="0"/>
              <a:t>That amount of memory used to cost a lot</a:t>
            </a:r>
          </a:p>
          <a:p>
            <a:pPr lvl="2"/>
            <a:r>
              <a:rPr lang="en-US" altLang="en-US" smtClean="0"/>
              <a:t>Don</a:t>
            </a:r>
            <a:r>
              <a:rPr lang="ja-JP" altLang="en-US" smtClean="0"/>
              <a:t>’</a:t>
            </a:r>
            <a:r>
              <a:rPr lang="en-US" altLang="ja-JP" smtClean="0"/>
              <a:t>t want to allocate that contiguously in main memory</a:t>
            </a:r>
            <a:endParaRPr lang="en-US" altLang="en-US" smtClean="0"/>
          </a:p>
          <a:p>
            <a:r>
              <a:rPr lang="en-US" altLang="en-US" smtClean="0"/>
              <a:t>Hierarchical Paging</a:t>
            </a:r>
          </a:p>
          <a:p>
            <a:r>
              <a:rPr lang="en-US" altLang="en-US" smtClean="0"/>
              <a:t>Hashed Page Tables</a:t>
            </a:r>
          </a:p>
          <a:p>
            <a:r>
              <a:rPr lang="en-US" altLang="en-US" smtClean="0"/>
              <a:t>Inverted Page Tables</a:t>
            </a:r>
          </a:p>
        </p:txBody>
      </p:sp>
    </p:spTree>
    <p:extLst>
      <p:ext uri="{BB962C8B-B14F-4D97-AF65-F5344CB8AC3E}">
        <p14:creationId xmlns:p14="http://schemas.microsoft.com/office/powerpoint/2010/main" val="10939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89038"/>
            <a:ext cx="5980112" cy="4483100"/>
          </a:xfrm>
        </p:spPr>
        <p:txBody>
          <a:bodyPr/>
          <a:lstStyle/>
          <a:p>
            <a:r>
              <a:rPr lang="en-US" altLang="en-US" smtClean="0"/>
              <a:t>Break up the logical address space into multiple page tables</a:t>
            </a:r>
          </a:p>
          <a:p>
            <a:r>
              <a:rPr lang="en-US" altLang="en-US" smtClean="0"/>
              <a:t>A simple technique is a two-level page table</a:t>
            </a:r>
          </a:p>
          <a:p>
            <a:r>
              <a:rPr lang="en-US" altLang="en-US" smtClean="0"/>
              <a:t>We then page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4422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Two-Level Page-Table Scheme</a:t>
            </a:r>
            <a:endParaRPr lang="en-US" altLang="en-US" sz="2400" smtClean="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268413"/>
            <a:ext cx="42481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5675" y="152400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85850"/>
            <a:ext cx="7807325" cy="514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 logical address (on 32-bit machine with 1K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mtClean="0"/>
              <a:t>a page number consisting of 22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mtClean="0"/>
              <a:t>a page offset consisting of 10 bits</a:t>
            </a:r>
          </a:p>
          <a:p>
            <a:pPr marL="627063" lvl="1"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mtClean="0"/>
              <a:t>a 12-bit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mtClean="0"/>
              <a:t>a 10-bit page offset</a:t>
            </a:r>
          </a:p>
          <a:p>
            <a:pPr marL="627063" lvl="1"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Thus, a logical address is as follows:</a:t>
            </a:r>
            <a:br>
              <a:rPr lang="en-US" altLang="en-US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endParaRPr lang="en-US" altLang="en-US" sz="16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where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is an index into the outer page table, and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Known as </a:t>
            </a:r>
            <a:r>
              <a:rPr lang="en-US" altLang="en-US" b="1" smtClean="0">
                <a:solidFill>
                  <a:srgbClr val="3366FF"/>
                </a:solidFill>
              </a:rPr>
              <a:t>forward-mapped page table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3875088"/>
            <a:ext cx="31591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0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28713" y="152400"/>
            <a:ext cx="7558087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Address-Translation Scheme</a:t>
            </a:r>
            <a:endParaRPr lang="en-US" altLang="en-US" sz="2400" smtClean="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258888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6575" y="166688"/>
            <a:ext cx="8229600" cy="576262"/>
          </a:xfrm>
        </p:spPr>
        <p:txBody>
          <a:bodyPr/>
          <a:lstStyle/>
          <a:p>
            <a:r>
              <a:rPr lang="en-US" altLang="en-US" smtClean="0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06450" y="1201738"/>
            <a:ext cx="8116888" cy="508793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Even two-level paging scheme not sufficient</a:t>
            </a:r>
          </a:p>
          <a:p>
            <a:pPr>
              <a:defRPr/>
            </a:pPr>
            <a:r>
              <a:rPr lang="en-US" altLang="en-US" dirty="0" smtClean="0"/>
              <a:t>If page size is 4 KB (2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>
              <a:defRPr/>
            </a:pPr>
            <a:r>
              <a:rPr lang="en-US" altLang="en-US" dirty="0" smtClean="0"/>
              <a:t>Then page table has 2</a:t>
            </a:r>
            <a:r>
              <a:rPr lang="en-US" altLang="en-US" baseline="30000" dirty="0" smtClean="0"/>
              <a:t>52</a:t>
            </a:r>
            <a:r>
              <a:rPr lang="en-US" altLang="en-US" dirty="0" smtClean="0"/>
              <a:t> entries</a:t>
            </a:r>
          </a:p>
          <a:p>
            <a:pPr lvl="1">
              <a:defRPr/>
            </a:pPr>
            <a:r>
              <a:rPr lang="en-US" altLang="en-US" dirty="0" smtClean="0"/>
              <a:t>If two level scheme, inner page tables could be 2</a:t>
            </a:r>
            <a:r>
              <a:rPr lang="en-US" altLang="en-US" baseline="30000" dirty="0" smtClean="0"/>
              <a:t>10</a:t>
            </a:r>
            <a:r>
              <a:rPr lang="en-US" altLang="en-US" dirty="0" smtClean="0"/>
              <a:t> 4-byte entries</a:t>
            </a:r>
          </a:p>
          <a:p>
            <a:pPr lvl="1">
              <a:defRPr/>
            </a:pPr>
            <a:r>
              <a:rPr lang="en-US" altLang="en-US" dirty="0" smtClean="0"/>
              <a:t>Address would look like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Outer page table has 2</a:t>
            </a:r>
            <a:r>
              <a:rPr lang="en-US" altLang="en-US" baseline="30000" dirty="0" smtClean="0"/>
              <a:t>42</a:t>
            </a:r>
            <a:r>
              <a:rPr lang="en-US" altLang="en-US" dirty="0" smtClean="0"/>
              <a:t> entries or 2</a:t>
            </a:r>
            <a:r>
              <a:rPr lang="en-US" altLang="en-US" baseline="30000" dirty="0" smtClean="0"/>
              <a:t>44</a:t>
            </a:r>
            <a:r>
              <a:rPr lang="en-US" altLang="en-US" dirty="0" smtClean="0"/>
              <a:t> bytes</a:t>
            </a:r>
          </a:p>
          <a:p>
            <a:pPr lvl="1">
              <a:defRPr/>
            </a:pPr>
            <a:r>
              <a:rPr lang="en-US" altLang="en-US" dirty="0" smtClean="0"/>
              <a:t>One solution is to add a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outer page table</a:t>
            </a:r>
          </a:p>
          <a:p>
            <a:pPr lvl="1">
              <a:defRPr/>
            </a:pPr>
            <a:r>
              <a:rPr lang="en-US" altLang="en-US" dirty="0" smtClean="0"/>
              <a:t>But in the following example the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outer page table is still 2</a:t>
            </a:r>
            <a:r>
              <a:rPr lang="en-US" altLang="en-US" baseline="30000" dirty="0" smtClean="0"/>
              <a:t>34</a:t>
            </a:r>
            <a:r>
              <a:rPr lang="en-US" altLang="en-US" dirty="0" smtClean="0"/>
              <a:t> bytes in size</a:t>
            </a:r>
          </a:p>
          <a:p>
            <a:pPr lvl="2">
              <a:defRPr/>
            </a:pPr>
            <a:r>
              <a:rPr lang="en-US" altLang="en-US" dirty="0" smtClean="0"/>
              <a:t>And possibly 4 memory access to get to one physical memory location</a:t>
            </a:r>
          </a:p>
          <a:p>
            <a:pPr lvl="1">
              <a:defRPr/>
            </a:pPr>
            <a:endParaRPr lang="en-US" altLang="en-US" dirty="0" smtClean="0"/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000375"/>
            <a:ext cx="32464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2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2143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293813"/>
            <a:ext cx="5241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130550"/>
            <a:ext cx="5486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166688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141413"/>
            <a:ext cx="7626350" cy="4722812"/>
          </a:xfrm>
        </p:spPr>
        <p:txBody>
          <a:bodyPr/>
          <a:lstStyle/>
          <a:p>
            <a:r>
              <a:rPr lang="en-US" altLang="en-US" smtClean="0"/>
              <a:t>Common in address spaces &gt; 32 bits</a:t>
            </a:r>
          </a:p>
          <a:p>
            <a:r>
              <a:rPr lang="en-US" altLang="en-US" smtClean="0"/>
              <a:t>The virtual page number is hashed into a page table</a:t>
            </a:r>
          </a:p>
          <a:p>
            <a:pPr lvl="1"/>
            <a:r>
              <a:rPr lang="en-US" altLang="en-US" smtClean="0"/>
              <a:t>This page table contains a chain of elements hashing to the same location</a:t>
            </a:r>
          </a:p>
          <a:p>
            <a:r>
              <a:rPr lang="en-US" altLang="en-US" smtClean="0"/>
              <a:t>Each element contains (1) the virtual page number (2) the value of the mapped page frame (3) a pointer to the next element</a:t>
            </a:r>
          </a:p>
          <a:p>
            <a:r>
              <a:rPr lang="en-US" altLang="en-US" smtClean="0"/>
              <a:t>Virtual page numbers are compared in this chain searching for a match</a:t>
            </a:r>
          </a:p>
          <a:p>
            <a:pPr lvl="1"/>
            <a:r>
              <a:rPr lang="en-US" altLang="en-US" smtClean="0"/>
              <a:t>If a match is found, the corresponding physical frame is extracted</a:t>
            </a:r>
          </a:p>
          <a:p>
            <a:r>
              <a:rPr lang="en-US" altLang="en-US" smtClean="0"/>
              <a:t>Variation for 64-bit addresses is </a:t>
            </a:r>
            <a:r>
              <a:rPr lang="en-US" altLang="en-US" b="1" smtClean="0">
                <a:solidFill>
                  <a:srgbClr val="3366FF"/>
                </a:solidFill>
              </a:rPr>
              <a:t>clustered page tables</a:t>
            </a:r>
          </a:p>
          <a:p>
            <a:pPr lvl="1"/>
            <a:r>
              <a:rPr lang="en-US" altLang="en-US" smtClean="0"/>
              <a:t>Similar to hashed but each entry refers to several pages (such as 16) rather than 1</a:t>
            </a:r>
          </a:p>
          <a:p>
            <a:pPr lvl="1"/>
            <a:r>
              <a:rPr lang="en-US" altLang="en-US" smtClean="0"/>
              <a:t>Especially useful for </a:t>
            </a:r>
            <a:r>
              <a:rPr lang="en-US" altLang="en-US" b="1" smtClean="0">
                <a:solidFill>
                  <a:srgbClr val="3366FF"/>
                </a:solidFill>
              </a:rPr>
              <a:t>sparse</a:t>
            </a:r>
            <a:r>
              <a:rPr lang="en-US" altLang="en-US" smtClean="0"/>
              <a:t> address spaces (where memory references are non-contiguous and scattered) </a:t>
            </a:r>
          </a:p>
        </p:txBody>
      </p:sp>
    </p:spTree>
    <p:extLst>
      <p:ext uri="{BB962C8B-B14F-4D97-AF65-F5344CB8AC3E}">
        <p14:creationId xmlns:p14="http://schemas.microsoft.com/office/powerpoint/2010/main" val="18230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Hashed Page Table</a:t>
            </a:r>
            <a:endParaRPr lang="en-US" altLang="en-US" sz="2400" smtClean="0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152400"/>
            <a:ext cx="795655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152525"/>
            <a:ext cx="7073900" cy="4792663"/>
          </a:xfrm>
        </p:spPr>
        <p:txBody>
          <a:bodyPr/>
          <a:lstStyle/>
          <a:p>
            <a:r>
              <a:rPr lang="en-US" altLang="en-US" smtClean="0"/>
              <a:t>Rather than each process having a page table and keeping track of all possible logical pages, track all physical pages</a:t>
            </a:r>
          </a:p>
          <a:p>
            <a:r>
              <a:rPr lang="en-US" altLang="en-US" smtClean="0"/>
              <a:t>One entry for each real page of memory</a:t>
            </a:r>
          </a:p>
          <a:p>
            <a:r>
              <a:rPr lang="en-US" altLang="en-US" smtClean="0"/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smtClean="0"/>
              <a:t>Decreases memory needed to store each page table, but increases time needed to search the table when a page reference occurs</a:t>
            </a:r>
          </a:p>
          <a:p>
            <a:r>
              <a:rPr lang="en-US" altLang="en-US" smtClean="0"/>
              <a:t>Use hash table to limit the search to one — or at most a few — page-table entries</a:t>
            </a:r>
          </a:p>
          <a:p>
            <a:pPr lvl="1"/>
            <a:r>
              <a:rPr lang="en-US" altLang="en-US" smtClean="0"/>
              <a:t>TLB can accelerate access</a:t>
            </a:r>
          </a:p>
          <a:p>
            <a:r>
              <a:rPr lang="en-US" altLang="en-US" smtClean="0"/>
              <a:t>But how to implement shared memory?</a:t>
            </a:r>
          </a:p>
          <a:p>
            <a:pPr lvl="1"/>
            <a:r>
              <a:rPr lang="en-US" altLang="en-US" smtClean="0"/>
              <a:t>One mapping of a virtual address to the shared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8383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931" y="427038"/>
            <a:ext cx="8779669" cy="10969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Review: </a:t>
            </a:r>
            <a:r>
              <a:rPr lang="en-US" altLang="en-US" sz="4000" dirty="0" smtClean="0"/>
              <a:t>Two registers to support paging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7" y="1600200"/>
            <a:ext cx="8647112" cy="5105400"/>
          </a:xfrm>
        </p:spPr>
        <p:txBody>
          <a:bodyPr/>
          <a:lstStyle/>
          <a:p>
            <a:r>
              <a:rPr lang="en-US" sz="2800" dirty="0" smtClean="0"/>
              <a:t>Where </a:t>
            </a:r>
            <a:r>
              <a:rPr lang="en-US" sz="2800" dirty="0"/>
              <a:t>should we keep page tables?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Where </a:t>
            </a:r>
            <a:r>
              <a:rPr lang="en-US" sz="2800" dirty="0"/>
              <a:t>does the </a:t>
            </a:r>
            <a:r>
              <a:rPr lang="en-US" sz="2800" i="1" dirty="0">
                <a:solidFill>
                  <a:srgbClr val="FF0000"/>
                </a:solidFill>
              </a:rPr>
              <a:t>Page-table base register</a:t>
            </a:r>
            <a:r>
              <a:rPr lang="en-US" sz="2800" i="1" dirty="0"/>
              <a:t> (PTBR) </a:t>
            </a:r>
            <a:r>
              <a:rPr lang="en-US" sz="2800" dirty="0"/>
              <a:t>point at?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i="1" dirty="0">
                <a:solidFill>
                  <a:srgbClr val="FF0000"/>
                </a:solidFill>
              </a:rPr>
              <a:t>Page-table length register </a:t>
            </a:r>
            <a:r>
              <a:rPr lang="en-US" sz="2800" i="1" dirty="0"/>
              <a:t>(PTLR)</a:t>
            </a:r>
            <a:r>
              <a:rPr lang="en-US" sz="2800" dirty="0"/>
              <a:t> indicates size of the page table. 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603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0" y="18256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Inverted Page Table Architecture</a:t>
            </a:r>
            <a:endParaRPr lang="en-US" altLang="en-US" sz="2400" smtClean="0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198438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Oracle SPARC Solaris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35050"/>
            <a:ext cx="7499350" cy="5062538"/>
          </a:xfrm>
        </p:spPr>
        <p:txBody>
          <a:bodyPr/>
          <a:lstStyle/>
          <a:p>
            <a:r>
              <a:rPr lang="en-US" altLang="en-US" smtClean="0"/>
              <a:t>Consider modern, 64-bit operating system example with tightly integrated HW</a:t>
            </a:r>
          </a:p>
          <a:p>
            <a:pPr lvl="1"/>
            <a:r>
              <a:rPr lang="en-US" altLang="en-US" smtClean="0"/>
              <a:t>Goals are efficiency, low overhead</a:t>
            </a:r>
          </a:p>
          <a:p>
            <a:r>
              <a:rPr lang="en-US" altLang="en-US" smtClean="0"/>
              <a:t>Based on hashing, but more complex</a:t>
            </a:r>
          </a:p>
          <a:p>
            <a:r>
              <a:rPr lang="en-US" altLang="en-US" smtClean="0"/>
              <a:t>Two hash tables</a:t>
            </a:r>
          </a:p>
          <a:p>
            <a:pPr lvl="1"/>
            <a:r>
              <a:rPr lang="en-US" altLang="en-US" smtClean="0"/>
              <a:t>One kernel and one for all user processes</a:t>
            </a:r>
          </a:p>
          <a:p>
            <a:pPr lvl="1"/>
            <a:r>
              <a:rPr lang="en-US" altLang="en-US" smtClean="0"/>
              <a:t>Each maps memory addresses from virtual to physical memory</a:t>
            </a:r>
          </a:p>
          <a:p>
            <a:pPr lvl="1"/>
            <a:r>
              <a:rPr lang="en-US" altLang="en-US" smtClean="0"/>
              <a:t>Each entry represents a contiguous area of mapped virtual memory,</a:t>
            </a:r>
          </a:p>
          <a:p>
            <a:pPr lvl="2"/>
            <a:r>
              <a:rPr lang="en-US" altLang="en-US" smtClean="0"/>
              <a:t>More efficient than having a separate hash-table entry for each page</a:t>
            </a:r>
          </a:p>
          <a:p>
            <a:pPr lvl="1"/>
            <a:r>
              <a:rPr lang="en-US" altLang="en-US" smtClean="0"/>
              <a:t>Each entry has  base address and  span (indicating the number of pages the entry represents)</a:t>
            </a:r>
          </a:p>
          <a:p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126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8438"/>
            <a:ext cx="795655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Oracle SPARC Solaris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1096963"/>
            <a:ext cx="7515225" cy="5062537"/>
          </a:xfrm>
        </p:spPr>
        <p:txBody>
          <a:bodyPr/>
          <a:lstStyle/>
          <a:p>
            <a:r>
              <a:rPr lang="en-US" altLang="en-US" smtClean="0"/>
              <a:t>TLB holds translation table entries (TTEs) for fast hardware lookups</a:t>
            </a:r>
          </a:p>
          <a:p>
            <a:pPr lvl="1"/>
            <a:r>
              <a:rPr lang="en-US" altLang="en-US" smtClean="0"/>
              <a:t>A cache of TTEs reside in a translation storage buffer (TSB)</a:t>
            </a:r>
          </a:p>
          <a:p>
            <a:pPr lvl="2"/>
            <a:r>
              <a:rPr lang="en-US" altLang="en-US" smtClean="0"/>
              <a:t>Includes an entry per recently accessed page</a:t>
            </a:r>
          </a:p>
          <a:p>
            <a:r>
              <a:rPr lang="en-US" altLang="en-US" smtClean="0"/>
              <a:t>Virtual address reference causes TLB search </a:t>
            </a:r>
          </a:p>
          <a:p>
            <a:pPr lvl="1"/>
            <a:r>
              <a:rPr lang="en-US" altLang="en-US" smtClean="0"/>
              <a:t>If miss, hardware walks the in-memory TSB looking for the TTE corresponding to the address</a:t>
            </a:r>
          </a:p>
          <a:p>
            <a:pPr lvl="2"/>
            <a:r>
              <a:rPr lang="en-US" altLang="en-US" smtClean="0"/>
              <a:t>If match found, the CPU copies the TSB entry into the TLB and translation completes</a:t>
            </a:r>
          </a:p>
          <a:p>
            <a:pPr lvl="2"/>
            <a:r>
              <a:rPr lang="en-US" altLang="en-US" smtClean="0"/>
              <a:t>If no match found, kernel interrupted to search the hash table</a:t>
            </a:r>
          </a:p>
          <a:p>
            <a:pPr lvl="3"/>
            <a:r>
              <a:rPr lang="en-US" altLang="en-US" smtClean="0"/>
              <a:t>The kernel then creates a TTE from the appropriate hash table and stores it in the TSB, Interrupt handler returns control to the MMU, which completes the address translation. 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52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142875"/>
            <a:ext cx="7607300" cy="5762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Example: The Intel 32 and 64-bit Architectures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33488"/>
            <a:ext cx="7743825" cy="4530725"/>
          </a:xfrm>
        </p:spPr>
        <p:txBody>
          <a:bodyPr/>
          <a:lstStyle/>
          <a:p>
            <a:r>
              <a:rPr lang="en-US" altLang="en-US" smtClean="0"/>
              <a:t>Dominant industry chips</a:t>
            </a:r>
          </a:p>
          <a:p>
            <a:endParaRPr lang="en-US" altLang="en-US" smtClean="0"/>
          </a:p>
          <a:p>
            <a:r>
              <a:rPr lang="en-US" altLang="en-US" smtClean="0"/>
              <a:t>Pentium CPUs are 32-bit and called IA-32 architecture</a:t>
            </a:r>
          </a:p>
          <a:p>
            <a:endParaRPr lang="en-US" altLang="en-US" smtClean="0"/>
          </a:p>
          <a:p>
            <a:r>
              <a:rPr lang="en-US" altLang="en-US" smtClean="0"/>
              <a:t>Current Intel CPUs are 64-bit and called IA-64 architecture</a:t>
            </a:r>
          </a:p>
          <a:p>
            <a:endParaRPr lang="en-US" altLang="en-US" smtClean="0"/>
          </a:p>
          <a:p>
            <a:r>
              <a:rPr lang="en-US" altLang="en-US" smtClean="0"/>
              <a:t>Many variations in the chips, cover the main ideas here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07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5575" y="166688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Example: The Intel IA-32 Architecture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7438"/>
            <a:ext cx="7091363" cy="4530725"/>
          </a:xfrm>
        </p:spPr>
        <p:txBody>
          <a:bodyPr/>
          <a:lstStyle/>
          <a:p>
            <a:r>
              <a:rPr lang="en-US" altLang="en-US" smtClean="0"/>
              <a:t>Supports both segmentation and segmentation with paging</a:t>
            </a:r>
          </a:p>
          <a:p>
            <a:pPr lvl="1"/>
            <a:r>
              <a:rPr lang="en-US" altLang="en-US" smtClean="0"/>
              <a:t>Each segment can be 4 GB</a:t>
            </a:r>
          </a:p>
          <a:p>
            <a:pPr lvl="1"/>
            <a:r>
              <a:rPr lang="en-US" altLang="en-US" smtClean="0"/>
              <a:t>Up to 16 K segments per process</a:t>
            </a:r>
          </a:p>
          <a:p>
            <a:pPr lvl="1"/>
            <a:r>
              <a:rPr lang="en-US" altLang="en-US" smtClean="0"/>
              <a:t>Divided into two partitions</a:t>
            </a:r>
          </a:p>
          <a:p>
            <a:pPr lvl="2"/>
            <a:r>
              <a:rPr lang="en-US" altLang="en-US" smtClean="0"/>
              <a:t>First partition of up to 8 K segments are private to process (kept in </a:t>
            </a:r>
            <a:r>
              <a:rPr lang="en-US" altLang="en-US" b="1" smtClean="0">
                <a:solidFill>
                  <a:srgbClr val="3366FF"/>
                </a:solidFill>
              </a:rPr>
              <a:t>local descriptor table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LDT</a:t>
            </a:r>
            <a:r>
              <a:rPr lang="en-US" altLang="en-US" smtClean="0"/>
              <a:t>))</a:t>
            </a:r>
          </a:p>
          <a:p>
            <a:pPr lvl="2"/>
            <a:r>
              <a:rPr lang="en-US" altLang="en-US" smtClean="0"/>
              <a:t>Second partition of up to 8K segments shared among all processes (kept in </a:t>
            </a:r>
            <a:r>
              <a:rPr lang="en-US" altLang="en-US" b="1" smtClean="0">
                <a:solidFill>
                  <a:srgbClr val="3366FF"/>
                </a:solidFill>
              </a:rPr>
              <a:t>global descriptor table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GDT</a:t>
            </a:r>
            <a:r>
              <a:rPr lang="en-US" altLang="en-US" smtClean="0"/>
              <a:t>))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39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5575" y="73025"/>
            <a:ext cx="7607300" cy="5762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Example: The Intel IA-32 Architecture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7438"/>
            <a:ext cx="7743825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CPU generates logical address</a:t>
            </a:r>
          </a:p>
          <a:p>
            <a:pPr lvl="1">
              <a:defRPr/>
            </a:pPr>
            <a:r>
              <a:rPr lang="en-US" altLang="en-US" dirty="0" smtClean="0"/>
              <a:t>Selector given to segmentation unit</a:t>
            </a:r>
          </a:p>
          <a:p>
            <a:pPr lvl="2">
              <a:defRPr/>
            </a:pPr>
            <a:r>
              <a:rPr lang="en-US" altLang="en-US" dirty="0" smtClean="0"/>
              <a:t>Which produces linear addresses </a:t>
            </a:r>
          </a:p>
          <a:p>
            <a:pPr marL="857250" lvl="2" indent="0">
              <a:buFont typeface="Webdings" panose="05030102010509060703" pitchFamily="18" charset="2"/>
              <a:buNone/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Linear address given to paging unit</a:t>
            </a:r>
          </a:p>
          <a:p>
            <a:pPr lvl="2">
              <a:defRPr/>
            </a:pPr>
            <a:r>
              <a:rPr lang="en-US" altLang="en-US" dirty="0" smtClean="0"/>
              <a:t>Which generates physical address in main memory</a:t>
            </a:r>
          </a:p>
          <a:p>
            <a:pPr lvl="2">
              <a:defRPr/>
            </a:pPr>
            <a:r>
              <a:rPr lang="en-US" altLang="en-US" dirty="0" smtClean="0"/>
              <a:t>Paging units form equivalent of MMU</a:t>
            </a:r>
          </a:p>
          <a:p>
            <a:pPr lvl="2">
              <a:defRPr/>
            </a:pPr>
            <a:r>
              <a:rPr lang="en-US" altLang="en-US" dirty="0" smtClean="0"/>
              <a:t>Pages sizes can be 4 KB or 4 MB</a:t>
            </a:r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67588" name="Picture 1" descr="Screen Shot 2013-01-04 at 12.2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141538"/>
            <a:ext cx="24368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3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513" y="20638"/>
            <a:ext cx="7670800" cy="6191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Logical to Physical Address Translation in IA-32</a:t>
            </a: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2049463" y="3084513"/>
            <a:ext cx="45958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524000"/>
            <a:ext cx="61579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0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198438"/>
            <a:ext cx="74914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Intel IA-32 Segmentation</a:t>
            </a:r>
          </a:p>
        </p:txBody>
      </p:sp>
      <p:pic>
        <p:nvPicPr>
          <p:cNvPr id="69635" name="Picture 4" descr="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314450"/>
            <a:ext cx="6034088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1825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Intel IA-32 Paging Architecture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220788"/>
            <a:ext cx="450373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9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Intel IA-32 Page Address Extensions</a:t>
            </a:r>
          </a:p>
        </p:txBody>
      </p:sp>
      <p:pic>
        <p:nvPicPr>
          <p:cNvPr id="71683" name="Picture 1" descr="8_2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502025"/>
            <a:ext cx="6157912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3"/>
          <p:cNvSpPr txBox="1">
            <a:spLocks noChangeArrowheads="1"/>
          </p:cNvSpPr>
          <p:nvPr/>
        </p:nvSpPr>
        <p:spPr bwMode="auto">
          <a:xfrm>
            <a:off x="901700" y="1108075"/>
            <a:ext cx="77438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600">
                <a:latin typeface="Helvetica" panose="020B0604020202020204" pitchFamily="34" charset="0"/>
              </a:rPr>
              <a:t>32-bit address limits led Intel to create </a:t>
            </a:r>
            <a:r>
              <a:rPr kumimoji="1" lang="en-US" altLang="en-US" sz="1600" b="1">
                <a:solidFill>
                  <a:srgbClr val="3366FF"/>
                </a:solidFill>
                <a:latin typeface="Helvetica" panose="020B0604020202020204" pitchFamily="34" charset="0"/>
              </a:rPr>
              <a:t>page address extension </a:t>
            </a:r>
            <a:r>
              <a:rPr kumimoji="1" lang="en-US" altLang="en-US" sz="1600">
                <a:latin typeface="Helvetica" panose="020B0604020202020204" pitchFamily="34" charset="0"/>
              </a:rPr>
              <a:t>(</a:t>
            </a:r>
            <a:r>
              <a:rPr kumimoji="1" lang="en-US" altLang="en-US" sz="1600" b="1">
                <a:solidFill>
                  <a:srgbClr val="3366FF"/>
                </a:solidFill>
                <a:latin typeface="Helvetica" panose="020B0604020202020204" pitchFamily="34" charset="0"/>
              </a:rPr>
              <a:t>PAE</a:t>
            </a:r>
            <a:r>
              <a:rPr kumimoji="1" lang="en-US" altLang="en-US" sz="1600">
                <a:latin typeface="Helvetica" panose="020B0604020202020204" pitchFamily="34" charset="0"/>
              </a:rPr>
              <a:t>), allowing 32-bit apps access to more than 4GB of memory space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>
                <a:latin typeface="Helvetica" panose="020B0604020202020204" pitchFamily="34" charset="0"/>
              </a:rPr>
              <a:t>Paging went to a 3-level scheme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>
                <a:latin typeface="Helvetica" panose="020B0604020202020204" pitchFamily="34" charset="0"/>
              </a:rPr>
              <a:t>Top two bits refer to a </a:t>
            </a:r>
            <a:r>
              <a:rPr kumimoji="1" lang="en-US" altLang="en-US" sz="1600" b="1">
                <a:solidFill>
                  <a:srgbClr val="3366FF"/>
                </a:solidFill>
                <a:latin typeface="Helvetica" panose="020B0604020202020204" pitchFamily="34" charset="0"/>
              </a:rPr>
              <a:t>page directory pointer table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>
                <a:latin typeface="Helvetica" panose="020B0604020202020204" pitchFamily="34" charset="0"/>
              </a:rPr>
              <a:t>Page-directory and page-table entries moved to 64-bits in size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600">
                <a:latin typeface="Helvetica" panose="020B0604020202020204" pitchFamily="34" charset="0"/>
              </a:rPr>
              <a:t>Net effect is increasing address space to 36 bits – 64GB of physical memory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b="1">
              <a:solidFill>
                <a:srgbClr val="3366FF"/>
              </a:solidFill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3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Page-table </a:t>
            </a:r>
            <a:r>
              <a:rPr lang="en-US" sz="4000" dirty="0" smtClean="0"/>
              <a:t>Base Register </a:t>
            </a:r>
            <a:br>
              <a:rPr lang="en-US" sz="4000" dirty="0" smtClean="0"/>
            </a:br>
            <a:r>
              <a:rPr lang="en-US" sz="4000" dirty="0" smtClean="0"/>
              <a:t>(Page Table Pointer)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17638"/>
            <a:ext cx="8607468" cy="5248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200" y="3124200"/>
            <a:ext cx="990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2098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4749452"/>
            <a:ext cx="1219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22098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0200" y="2209800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2209800"/>
            <a:ext cx="1447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198438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Intel x86-64</a:t>
            </a:r>
          </a:p>
        </p:txBody>
      </p:sp>
      <p:sp>
        <p:nvSpPr>
          <p:cNvPr id="72707" name="Rectangle 3"/>
          <p:cNvSpPr txBox="1">
            <a:spLocks noChangeArrowheads="1"/>
          </p:cNvSpPr>
          <p:nvPr/>
        </p:nvSpPr>
        <p:spPr bwMode="auto">
          <a:xfrm>
            <a:off x="917575" y="1122363"/>
            <a:ext cx="7564438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Current generation Intel x86 architecture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64 bits is ginormous (&gt; 16 exabytes)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In practice only implement 48 bit addressing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Page sizes of 4 KB, 2 MB, 1 GB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Four levels of paging hierarchy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Can also use PAE so virtual addresses are 48 bits and physical addresses are 52 bits</a:t>
            </a:r>
          </a:p>
        </p:txBody>
      </p:sp>
      <p:pic>
        <p:nvPicPr>
          <p:cNvPr id="72708" name="Picture 2" descr="8_2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4108450"/>
            <a:ext cx="72834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1825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ARM Architecture</a:t>
            </a:r>
          </a:p>
        </p:txBody>
      </p:sp>
      <p:sp>
        <p:nvSpPr>
          <p:cNvPr id="73731" name="Rectangle 3"/>
          <p:cNvSpPr txBox="1">
            <a:spLocks noChangeArrowheads="1"/>
          </p:cNvSpPr>
          <p:nvPr/>
        </p:nvSpPr>
        <p:spPr bwMode="auto">
          <a:xfrm>
            <a:off x="869950" y="1169988"/>
            <a:ext cx="3417888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400">
                <a:latin typeface="Helvetica" panose="020B0604020202020204" pitchFamily="34" charset="0"/>
              </a:rPr>
              <a:t>Dominant mobile platform chip (Apple iOS and Google Android devices for example)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400">
                <a:latin typeface="Helvetica" panose="020B0604020202020204" pitchFamily="34" charset="0"/>
              </a:rPr>
              <a:t>Modern, energy efficient, 32-bit CPU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400">
                <a:latin typeface="Helvetica" panose="020B0604020202020204" pitchFamily="34" charset="0"/>
              </a:rPr>
              <a:t>4 KB and 16 KB pages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400">
                <a:latin typeface="Helvetica" panose="020B0604020202020204" pitchFamily="34" charset="0"/>
              </a:rPr>
              <a:t>1 MB and 16 MB pages (termed </a:t>
            </a:r>
            <a:r>
              <a:rPr kumimoji="1" lang="en-US" altLang="en-US" sz="1400" b="1">
                <a:solidFill>
                  <a:srgbClr val="3366FF"/>
                </a:solidFill>
                <a:latin typeface="Helvetica" panose="020B0604020202020204" pitchFamily="34" charset="0"/>
              </a:rPr>
              <a:t>sections</a:t>
            </a:r>
            <a:r>
              <a:rPr kumimoji="1" lang="en-US" altLang="en-US" sz="1400">
                <a:latin typeface="Helvetica" panose="020B0604020202020204" pitchFamily="34" charset="0"/>
              </a:rPr>
              <a:t>)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400">
                <a:latin typeface="Helvetica" panose="020B0604020202020204" pitchFamily="34" charset="0"/>
              </a:rPr>
              <a:t>One-level paging for sections, two-level for smaller pages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400">
                <a:latin typeface="Helvetica" panose="020B0604020202020204" pitchFamily="34" charset="0"/>
              </a:rPr>
              <a:t>Two levels of TLBs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>
                <a:latin typeface="Helvetica" panose="020B0604020202020204" pitchFamily="34" charset="0"/>
              </a:rPr>
              <a:t>Outer level has two micro TLBs (one data, one instruction)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>
                <a:latin typeface="Helvetica" panose="020B0604020202020204" pitchFamily="34" charset="0"/>
              </a:rPr>
              <a:t>Inner is single main TLB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>
                <a:latin typeface="Helvetica" panose="020B0604020202020204" pitchFamily="34" charset="0"/>
              </a:rPr>
              <a:t>First inner is checked, on miss outers are checked, and on miss page table walk performed by CPU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1400">
              <a:latin typeface="Helvetica" panose="020B0604020202020204" pitchFamily="34" charset="0"/>
            </a:endParaRPr>
          </a:p>
        </p:txBody>
      </p:sp>
      <p:pic>
        <p:nvPicPr>
          <p:cNvPr id="73732" name="Picture 1" descr="8_26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1576388"/>
            <a:ext cx="410051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6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Ex1:</a:t>
            </a:r>
            <a:r>
              <a:rPr lang="en-US" dirty="0" smtClean="0"/>
              <a:t> Two-Level Page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81000" y="5791200"/>
            <a:ext cx="990600" cy="365125"/>
          </a:xfrm>
        </p:spPr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295400"/>
            <a:ext cx="710565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26" y="10668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4KB root page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828800"/>
            <a:ext cx="1910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1. How many  root page table entries?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1600200"/>
            <a:ext cx="389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Assume  </a:t>
            </a:r>
            <a:r>
              <a:rPr lang="en-US" sz="2400" dirty="0" smtClean="0">
                <a:latin typeface="Calibri"/>
                <a:cs typeface="Calibri"/>
              </a:rPr>
              <a:t>(1) we have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4-byte 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page table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entry</a:t>
            </a:r>
            <a:r>
              <a:rPr lang="en-US" sz="2400" dirty="0" smtClean="0">
                <a:latin typeface="Calibri"/>
                <a:cs typeface="Calibri"/>
              </a:rPr>
              <a:t>. (2) page size is 4KB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388" y="3124200"/>
            <a:ext cx="1910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User Page Table</a:t>
            </a:r>
          </a:p>
          <a:p>
            <a:r>
              <a:rPr lang="en-US" sz="2400" dirty="0" smtClean="0">
                <a:latin typeface="Calibri"/>
                <a:cs typeface="Calibri"/>
              </a:rPr>
              <a:t>2. How many  user page table entries?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88" y="5048071"/>
            <a:ext cx="1910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3. How large is the user address space?</a:t>
            </a:r>
          </a:p>
        </p:txBody>
      </p:sp>
    </p:spTree>
    <p:extLst>
      <p:ext uri="{BB962C8B-B14F-4D97-AF65-F5344CB8AC3E}">
        <p14:creationId xmlns:p14="http://schemas.microsoft.com/office/powerpoint/2010/main" val="16940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Ex2: </a:t>
            </a:r>
            <a:r>
              <a:rPr lang="en-US" dirty="0" smtClean="0"/>
              <a:t>Address Translation in the Two-Level Paging System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9" y="1534155"/>
            <a:ext cx="8238226" cy="524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5" y="1534155"/>
            <a:ext cx="8200845" cy="524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7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Ex3: </a:t>
            </a:r>
            <a:r>
              <a:rPr lang="en-US" dirty="0" smtClean="0"/>
              <a:t>Design virtual address format for a two-level paging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z="2800" dirty="0"/>
              <a:t>Suppose </a:t>
            </a:r>
            <a:r>
              <a:rPr lang="en-US" sz="2800" dirty="0" smtClean="0"/>
              <a:t>you design a </a:t>
            </a:r>
            <a:r>
              <a:rPr lang="en-US" sz="2800" dirty="0"/>
              <a:t>two-level page translation scheme </a:t>
            </a:r>
            <a:r>
              <a:rPr lang="en-US" sz="2800" dirty="0" smtClean="0"/>
              <a:t>where page size is 16MB and page </a:t>
            </a:r>
            <a:r>
              <a:rPr lang="en-US" sz="2800" dirty="0"/>
              <a:t>table </a:t>
            </a:r>
            <a:r>
              <a:rPr lang="en-US" sz="2800" dirty="0" smtClean="0"/>
              <a:t>entry size is 16 bytes.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What is the format of a </a:t>
            </a:r>
            <a:r>
              <a:rPr lang="en-US" sz="2800" dirty="0" smtClean="0">
                <a:solidFill>
                  <a:srgbClr val="FF0000"/>
                </a:solidFill>
              </a:rPr>
              <a:t>64-bit </a:t>
            </a:r>
            <a:r>
              <a:rPr lang="en-US" sz="2800" dirty="0">
                <a:solidFill>
                  <a:srgbClr val="FF0000"/>
                </a:solidFill>
              </a:rPr>
              <a:t>virtual address? </a:t>
            </a:r>
          </a:p>
        </p:txBody>
      </p:sp>
    </p:spTree>
    <p:extLst>
      <p:ext uri="{BB962C8B-B14F-4D97-AF65-F5344CB8AC3E}">
        <p14:creationId xmlns:p14="http://schemas.microsoft.com/office/powerpoint/2010/main" val="4275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931" y="198438"/>
            <a:ext cx="8779669" cy="13255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Ex4:</a:t>
            </a:r>
            <a:r>
              <a:rPr lang="en-US" altLang="en-US" sz="4000" dirty="0" smtClean="0"/>
              <a:t> Memory Accesses in the Paging Scheme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7" y="1066800"/>
            <a:ext cx="8647112" cy="5638800"/>
          </a:xfrm>
        </p:spPr>
        <p:txBody>
          <a:bodyPr/>
          <a:lstStyle/>
          <a:p>
            <a:endParaRPr lang="en-US" altLang="en-US" sz="2800" dirty="0" smtClean="0"/>
          </a:p>
          <a:p>
            <a:r>
              <a:rPr lang="en-US" altLang="en-US" sz="2800" dirty="0"/>
              <a:t>To load an instruction or data from main memory, </a:t>
            </a:r>
            <a:r>
              <a:rPr lang="en-US" altLang="en-US" sz="2800" dirty="0" smtClean="0"/>
              <a:t>how many memory accesses are required in the paging scheme? </a:t>
            </a:r>
          </a:p>
          <a:p>
            <a:pPr lvl="1"/>
            <a:r>
              <a:rPr lang="en-US" altLang="en-US" dirty="0"/>
              <a:t>two memory accesses</a:t>
            </a:r>
          </a:p>
          <a:p>
            <a:pPr lvl="1"/>
            <a:r>
              <a:rPr lang="en-US" altLang="en-US" dirty="0" smtClean="0"/>
              <a:t>One for the page table and one for the data / instruction</a:t>
            </a:r>
          </a:p>
          <a:p>
            <a:pPr lvl="1"/>
            <a:endParaRPr lang="en-US" altLang="en-US" dirty="0" smtClean="0"/>
          </a:p>
          <a:p>
            <a:r>
              <a:rPr lang="en-US" altLang="en-US" sz="2800" dirty="0" smtClean="0"/>
              <a:t>What is the problem with respect to memory access?</a:t>
            </a:r>
          </a:p>
          <a:p>
            <a:pPr lvl="1"/>
            <a:r>
              <a:rPr lang="en-US" altLang="en-US" sz="2400" dirty="0" smtClean="0"/>
              <a:t>The two memory access problem can be solved by the use of a special fast-lookup hardware cache called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associative memory </a:t>
            </a:r>
            <a:r>
              <a:rPr lang="en-US" altLang="en-US" sz="2400" dirty="0" smtClean="0"/>
              <a:t>or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translation look-aside buffers 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TLBs</a:t>
            </a:r>
            <a:r>
              <a:rPr lang="en-US" altLang="en-US" sz="2400" dirty="0" smtClean="0"/>
              <a:t>)</a:t>
            </a:r>
            <a:endParaRPr lang="en-US" altLang="en-US" sz="2400" b="1" dirty="0" smtClean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879001"/>
            <a:ext cx="7543800" cy="1235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9864" y="4983162"/>
            <a:ext cx="8009335" cy="1235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185736"/>
            <a:ext cx="8229600" cy="8048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Paging Hardware with </a:t>
            </a:r>
            <a:br>
              <a:rPr lang="en-US" altLang="en-US" sz="2800" dirty="0" smtClean="0"/>
            </a:br>
            <a:r>
              <a:rPr lang="en-US" altLang="en-US" sz="2800" dirty="0"/>
              <a:t> Translation Look-aside </a:t>
            </a:r>
            <a:r>
              <a:rPr lang="en-US" altLang="en-US" sz="2800" dirty="0" smtClean="0"/>
              <a:t>Buffers (</a:t>
            </a:r>
            <a:r>
              <a:rPr lang="en-US" altLang="en-US" sz="2800" dirty="0"/>
              <a:t>TLB</a:t>
            </a:r>
            <a:r>
              <a:rPr lang="en-US" altLang="en-US" sz="2800" dirty="0" smtClean="0"/>
              <a:t>)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599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2400" y="4267200"/>
            <a:ext cx="9144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4724400"/>
            <a:ext cx="4572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5481224"/>
            <a:ext cx="2944586" cy="646331"/>
          </a:xfrm>
          <a:prstGeom prst="rect">
            <a:avLst/>
          </a:prstGeom>
          <a:solidFill>
            <a:srgbClr val="F8FD8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Q2: </a:t>
            </a:r>
            <a:r>
              <a:rPr lang="en-US" altLang="en-US" dirty="0" smtClean="0">
                <a:solidFill>
                  <a:schemeClr val="tx1"/>
                </a:solidFill>
              </a:rPr>
              <a:t>Why TLBs are typically </a:t>
            </a:r>
            <a:r>
              <a:rPr lang="en-US" altLang="en-US" dirty="0">
                <a:solidFill>
                  <a:schemeClr val="tx1"/>
                </a:solidFill>
              </a:rPr>
              <a:t>small (64 to 1,024 entries</a:t>
            </a:r>
            <a:r>
              <a:rPr lang="en-US" altLang="en-US" dirty="0" smtClean="0">
                <a:solidFill>
                  <a:schemeClr val="tx1"/>
                </a:solidFill>
              </a:rPr>
              <a:t>)?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1666 -0.3166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Words>2148</Words>
  <Application>Microsoft Macintosh PowerPoint</Application>
  <PresentationFormat>On-screen Show (4:3)</PresentationFormat>
  <Paragraphs>311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Calibri</vt:lpstr>
      <vt:lpstr>Helvetica</vt:lpstr>
      <vt:lpstr>Monotype Sorts</vt:lpstr>
      <vt:lpstr>MS PGothic</vt:lpstr>
      <vt:lpstr>ＭＳ Ｐゴシック</vt:lpstr>
      <vt:lpstr>SimSun</vt:lpstr>
      <vt:lpstr>Symbol</vt:lpstr>
      <vt:lpstr>Times New Roman</vt:lpstr>
      <vt:lpstr>Webdings</vt:lpstr>
      <vt:lpstr>Arial</vt:lpstr>
      <vt:lpstr>5_Office Theme</vt:lpstr>
      <vt:lpstr>PowerPoint Presentation</vt:lpstr>
      <vt:lpstr>PowerPoint Presentation</vt:lpstr>
      <vt:lpstr>Review: Two registers to support paging</vt:lpstr>
      <vt:lpstr>Page-table Base Register  (Page Table Pointer)</vt:lpstr>
      <vt:lpstr>Ex1: Two-Level Page Table</vt:lpstr>
      <vt:lpstr>Ex2: Address Translation in the Two-Level Paging System </vt:lpstr>
      <vt:lpstr>Ex3: Design virtual address format for a two-level paging system</vt:lpstr>
      <vt:lpstr>Ex4: Memory Accesses in the Paging Scheme</vt:lpstr>
      <vt:lpstr>Paging Hardware with   Translation Look-aside Buffers (TLB)</vt:lpstr>
      <vt:lpstr>Parallel Searching the TLB</vt:lpstr>
      <vt:lpstr>Address Space ID in TLBs</vt:lpstr>
      <vt:lpstr>Q2: What happens on a TLB miss?</vt:lpstr>
      <vt:lpstr>Effective Memory Access Time</vt:lpstr>
      <vt:lpstr>Ex5: Effective Access Time</vt:lpstr>
      <vt:lpstr>Summary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Oracle SPARC Solaris</vt:lpstr>
      <vt:lpstr>Oracle SPARC Solaris (Cont.)</vt:lpstr>
      <vt:lpstr>Example: The Intel 32 and 64-bit Architectures</vt:lpstr>
      <vt:lpstr>Example: The Intel IA-32 Architecture</vt:lpstr>
      <vt:lpstr>Example: The Intel IA-32 Architecture (Cont.)</vt:lpstr>
      <vt:lpstr>Logical to Physical Address Translation in IA-32</vt:lpstr>
      <vt:lpstr>Intel IA-32 Segmentation</vt:lpstr>
      <vt:lpstr>Intel IA-32 Paging Architecture</vt:lpstr>
      <vt:lpstr>Intel IA-32 Page Address Extensions</vt:lpstr>
      <vt:lpstr>Intel x86-64</vt:lpstr>
      <vt:lpstr>Example: ARM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491</cp:revision>
  <dcterms:created xsi:type="dcterms:W3CDTF">2006-08-16T00:00:00Z</dcterms:created>
  <dcterms:modified xsi:type="dcterms:W3CDTF">2015-11-11T16:40:55Z</dcterms:modified>
</cp:coreProperties>
</file>