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2"/>
  </p:notesMasterIdLst>
  <p:handoutMasterIdLst>
    <p:handoutMasterId r:id="rId33"/>
  </p:handoutMasterIdLst>
  <p:sldIdLst>
    <p:sldId id="785" r:id="rId2"/>
    <p:sldId id="786" r:id="rId3"/>
    <p:sldId id="787" r:id="rId4"/>
    <p:sldId id="784" r:id="rId5"/>
    <p:sldId id="782" r:id="rId6"/>
    <p:sldId id="752" r:id="rId7"/>
    <p:sldId id="758" r:id="rId8"/>
    <p:sldId id="754" r:id="rId9"/>
    <p:sldId id="759" r:id="rId10"/>
    <p:sldId id="777" r:id="rId11"/>
    <p:sldId id="757" r:id="rId12"/>
    <p:sldId id="760" r:id="rId13"/>
    <p:sldId id="761" r:id="rId14"/>
    <p:sldId id="762" r:id="rId15"/>
    <p:sldId id="763" r:id="rId16"/>
    <p:sldId id="764" r:id="rId17"/>
    <p:sldId id="765" r:id="rId18"/>
    <p:sldId id="766" r:id="rId19"/>
    <p:sldId id="767" r:id="rId20"/>
    <p:sldId id="768" r:id="rId21"/>
    <p:sldId id="778" r:id="rId22"/>
    <p:sldId id="769" r:id="rId23"/>
    <p:sldId id="770" r:id="rId24"/>
    <p:sldId id="771" r:id="rId25"/>
    <p:sldId id="779" r:id="rId26"/>
    <p:sldId id="780" r:id="rId27"/>
    <p:sldId id="781" r:id="rId28"/>
    <p:sldId id="775" r:id="rId29"/>
    <p:sldId id="776" r:id="rId30"/>
    <p:sldId id="75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8FD88"/>
    <a:srgbClr val="4F81BD"/>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69092" autoAdjust="0"/>
  </p:normalViewPr>
  <p:slideViewPr>
    <p:cSldViewPr>
      <p:cViewPr varScale="1">
        <p:scale>
          <a:sx n="156" d="100"/>
          <a:sy n="156" d="100"/>
        </p:scale>
        <p:origin x="373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2" qsCatId="simple" csTypeId="urn:microsoft.com/office/officeart/2005/8/colors/accent1_1" csCatId="accent1" phldr="1"/>
      <dgm:spPr/>
      <dgm:t>
        <a:bodyPr/>
        <a:lstStyle/>
        <a:p>
          <a:endParaRPr lang="en-US"/>
        </a:p>
      </dgm:t>
    </dgm:pt>
    <dgm:pt modelId="{2275CDEE-68EB-D345-A170-8D7851B5B366}">
      <dgm:prSet phldrT="[Text]" custT="1"/>
      <dgm:spPr/>
      <dgm:t>
        <a:bodyPr/>
        <a:lstStyle/>
        <a:p>
          <a:pPr algn="l"/>
          <a:r>
            <a:rPr lang="en-US" sz="2400" dirty="0" smtClean="0"/>
            <a:t>A user’s address space is broken up into a number of segments. </a:t>
          </a:r>
        </a:p>
        <a:p>
          <a:pPr algn="l"/>
          <a:r>
            <a:rPr lang="en-US" sz="2400" dirty="0" smtClean="0"/>
            <a:t>Each segment is broken up into a number of fixed-sized pages </a:t>
          </a:r>
        </a:p>
        <a:p>
          <a:pPr algn="l"/>
          <a:r>
            <a:rPr lang="en-US" sz="2400" dirty="0" smtClean="0"/>
            <a:t>Each page is equal in length to a main memory frame</a:t>
          </a:r>
          <a:endParaRPr lang="en-US" sz="24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24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24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t>
        <a:bodyPr/>
        <a:lstStyle/>
        <a:p>
          <a:endParaRPr lang="en-US"/>
        </a:p>
      </dgm:t>
    </dgm:pt>
    <dgm:pt modelId="{85D2371A-BF0F-A14E-9A2B-EBC24D28518D}" type="pres">
      <dgm:prSet presAssocID="{BB0F948F-59C5-504A-A819-C3222257C0AD}" presName="hierChild1" presStyleCnt="0">
        <dgm:presLayoutVars>
          <dgm:chPref val="1"/>
          <dgm:animOne val="branch"/>
          <dgm:animLvl val="lvl"/>
        </dgm:presLayoutVars>
      </dgm:prSet>
      <dgm:spPr/>
      <dgm:t>
        <a:bodyPr/>
        <a:lstStyle/>
        <a:p>
          <a:endParaRPr lang="en-US"/>
        </a:p>
      </dgm:t>
    </dgm:pt>
    <dgm:pt modelId="{2A780AB7-0B60-1549-BE67-A02DC437033F}" type="pres">
      <dgm:prSet presAssocID="{2275CDEE-68EB-D345-A170-8D7851B5B366}" presName="Name17" presStyleCnt="0"/>
      <dgm:spPr/>
      <dgm:t>
        <a:bodyPr/>
        <a:lstStyle/>
        <a:p>
          <a:endParaRPr lang="en-US"/>
        </a:p>
      </dgm:t>
    </dgm:pt>
    <dgm:pt modelId="{BE16B99C-4EAC-7F47-8867-A4C76D9F80B9}" type="pres">
      <dgm:prSet presAssocID="{2275CDEE-68EB-D345-A170-8D7851B5B366}" presName="level1Shape" presStyleLbl="node0" presStyleIdx="0" presStyleCnt="1" custScaleX="124707"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t>
        <a:bodyPr/>
        <a:lstStyle/>
        <a:p>
          <a:endParaRPr lang="en-US"/>
        </a:p>
      </dgm:t>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t>
        <a:bodyPr/>
        <a:lstStyle/>
        <a:p>
          <a:endParaRPr lang="en-US"/>
        </a:p>
      </dgm:t>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t>
        <a:bodyPr/>
        <a:lstStyle/>
        <a:p>
          <a:endParaRPr lang="en-US"/>
        </a:p>
      </dgm:t>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t>
        <a:bodyPr/>
        <a:lstStyle/>
        <a:p>
          <a:endParaRPr lang="en-US"/>
        </a:p>
      </dgm:t>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t>
        <a:bodyPr/>
        <a:lstStyle/>
        <a:p>
          <a:endParaRPr lang="en-US"/>
        </a:p>
      </dgm:t>
    </dgm:pt>
    <dgm:pt modelId="{C7B2103C-5DF0-174D-92E4-C4F08AB6A7F6}" type="pres">
      <dgm:prSet presAssocID="{BB0F948F-59C5-504A-A819-C3222257C0AD}" presName="bgShapesFlow" presStyleCnt="0"/>
      <dgm:spPr/>
      <dgm:t>
        <a:bodyPr/>
        <a:lstStyle/>
        <a:p>
          <a:endParaRPr lang="en-US"/>
        </a:p>
      </dgm:t>
    </dgm:pt>
  </dgm:ptLst>
  <dgm:cxnLst>
    <dgm:cxn modelId="{10FD665E-0C91-46A6-B734-1A2D8EF0BB88}" type="presOf" srcId="{2275CDEE-68EB-D345-A170-8D7851B5B366}" destId="{BE16B99C-4EAC-7F47-8867-A4C76D9F80B9}" srcOrd="0" destOrd="0" presId="urn:microsoft.com/office/officeart/2005/8/layout/hierarchy5"/>
    <dgm:cxn modelId="{E3A5934B-472B-48D5-AD78-D05B1CD1BD2C}" type="presOf" srcId="{ADAFB166-8754-3441-A9D6-724C18E4746E}" destId="{46DC0573-937E-AD4B-991E-D1C6705C9487}" srcOrd="0" destOrd="0" presId="urn:microsoft.com/office/officeart/2005/8/layout/hierarchy5"/>
    <dgm:cxn modelId="{A059260D-1ABA-4F48-BBE1-9881DF67286D}" type="presOf" srcId="{D322EA15-3033-4341-B8B6-248C36BA6C2B}" destId="{4877654D-7D28-164B-92B9-382C31F42FCB}" srcOrd="0" destOrd="0" presId="urn:microsoft.com/office/officeart/2005/8/layout/hierarchy5"/>
    <dgm:cxn modelId="{C432BECB-5A42-47A7-9060-F6F81AD316E9}" type="presOf" srcId="{ADAFB166-8754-3441-A9D6-724C18E4746E}" destId="{4664B0F1-D798-3846-AF8F-B6646E46D270}" srcOrd="1" destOrd="0" presId="urn:microsoft.com/office/officeart/2005/8/layout/hierarchy5"/>
    <dgm:cxn modelId="{2DE55CF7-2D05-124A-895D-907969115EA2}" srcId="{2275CDEE-68EB-D345-A170-8D7851B5B366}" destId="{D322EA15-3033-4341-B8B6-248C36BA6C2B}" srcOrd="0" destOrd="0" parTransId="{3FB52000-0A77-1548-8CA4-7E00B08DC4C7}" sibTransId="{AE8A2AB5-41FD-BB40-A3D0-ACE782BA9FC2}"/>
    <dgm:cxn modelId="{B2C183F9-458C-41CC-89B8-82F2062C14D2}" type="presOf" srcId="{3FB52000-0A77-1548-8CA4-7E00B08DC4C7}" destId="{D9DAF0E8-88AE-9D49-97D7-BB2E2BAD5635}" srcOrd="0" destOrd="0" presId="urn:microsoft.com/office/officeart/2005/8/layout/hierarchy5"/>
    <dgm:cxn modelId="{AB36B827-DA77-40FE-A46E-B3F86F7B80A2}" type="presOf" srcId="{FBC420F0-B3CC-094B-B113-F7AD9AFF1F65}" destId="{EDE292BD-4C6C-2B42-BD10-FDE3CE5FB6C6}" srcOrd="0"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83313301-9510-4FF3-B6EF-A7E353C2CE7B}" type="presOf" srcId="{BB0F948F-59C5-504A-A819-C3222257C0AD}" destId="{5E0F28B1-3F75-504A-AABC-CD8C7E9CDBF4}" srcOrd="0"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D3681644-80BE-409B-A4DF-4B2E4B3197A9}" type="presOf" srcId="{3FB52000-0A77-1548-8CA4-7E00B08DC4C7}" destId="{CBC4E109-D074-5547-996B-94C1923E7BA1}" srcOrd="1" destOrd="0" presId="urn:microsoft.com/office/officeart/2005/8/layout/hierarchy5"/>
    <dgm:cxn modelId="{F1BBB6C9-2727-4F9F-BACA-B6A2B3C1B714}" type="presParOf" srcId="{5E0F28B1-3F75-504A-AABC-CD8C7E9CDBF4}" destId="{36C4D4F6-307E-FB4D-B0EF-54CCAE6C41ED}" srcOrd="0" destOrd="0" presId="urn:microsoft.com/office/officeart/2005/8/layout/hierarchy5"/>
    <dgm:cxn modelId="{DA3F312C-5872-4EE8-8327-9254370CEF72}" type="presParOf" srcId="{36C4D4F6-307E-FB4D-B0EF-54CCAE6C41ED}" destId="{85D2371A-BF0F-A14E-9A2B-EBC24D28518D}" srcOrd="0" destOrd="0" presId="urn:microsoft.com/office/officeart/2005/8/layout/hierarchy5"/>
    <dgm:cxn modelId="{5FE39FF0-9771-4566-A557-B36759CE73AA}" type="presParOf" srcId="{85D2371A-BF0F-A14E-9A2B-EBC24D28518D}" destId="{2A780AB7-0B60-1549-BE67-A02DC437033F}" srcOrd="0" destOrd="0" presId="urn:microsoft.com/office/officeart/2005/8/layout/hierarchy5"/>
    <dgm:cxn modelId="{E43F4CFA-EA9B-43B3-9E09-592CACCB338E}" type="presParOf" srcId="{2A780AB7-0B60-1549-BE67-A02DC437033F}" destId="{BE16B99C-4EAC-7F47-8867-A4C76D9F80B9}" srcOrd="0" destOrd="0" presId="urn:microsoft.com/office/officeart/2005/8/layout/hierarchy5"/>
    <dgm:cxn modelId="{F9F03F95-F1C8-44DF-B747-187EE4D8B298}" type="presParOf" srcId="{2A780AB7-0B60-1549-BE67-A02DC437033F}" destId="{46606BAE-AC36-E041-9994-4708BB3D5C3C}" srcOrd="1" destOrd="0" presId="urn:microsoft.com/office/officeart/2005/8/layout/hierarchy5"/>
    <dgm:cxn modelId="{95E08CD8-9397-43A6-9363-E6AB9AB69C65}" type="presParOf" srcId="{46606BAE-AC36-E041-9994-4708BB3D5C3C}" destId="{D9DAF0E8-88AE-9D49-97D7-BB2E2BAD5635}" srcOrd="0" destOrd="0" presId="urn:microsoft.com/office/officeart/2005/8/layout/hierarchy5"/>
    <dgm:cxn modelId="{AB556FE9-946A-4DE5-B1F6-36CC47712126}" type="presParOf" srcId="{D9DAF0E8-88AE-9D49-97D7-BB2E2BAD5635}" destId="{CBC4E109-D074-5547-996B-94C1923E7BA1}" srcOrd="0" destOrd="0" presId="urn:microsoft.com/office/officeart/2005/8/layout/hierarchy5"/>
    <dgm:cxn modelId="{A3905572-5B2D-442F-8449-A7CFD1EBD879}" type="presParOf" srcId="{46606BAE-AC36-E041-9994-4708BB3D5C3C}" destId="{31CB4DB6-764B-CB4C-9376-63030974CD8A}" srcOrd="1" destOrd="0" presId="urn:microsoft.com/office/officeart/2005/8/layout/hierarchy5"/>
    <dgm:cxn modelId="{D1E5AB89-F340-4CBE-A29B-FCDF27A18DA3}" type="presParOf" srcId="{31CB4DB6-764B-CB4C-9376-63030974CD8A}" destId="{4877654D-7D28-164B-92B9-382C31F42FCB}" srcOrd="0" destOrd="0" presId="urn:microsoft.com/office/officeart/2005/8/layout/hierarchy5"/>
    <dgm:cxn modelId="{27C24904-A2CC-4633-AA17-61F74092E0B7}" type="presParOf" srcId="{31CB4DB6-764B-CB4C-9376-63030974CD8A}" destId="{270C1A6A-64ED-2945-B66C-A57204640FE5}" srcOrd="1" destOrd="0" presId="urn:microsoft.com/office/officeart/2005/8/layout/hierarchy5"/>
    <dgm:cxn modelId="{FCBEC1D4-B1DB-4974-BF6E-2C1AABC16703}" type="presParOf" srcId="{46606BAE-AC36-E041-9994-4708BB3D5C3C}" destId="{46DC0573-937E-AD4B-991E-D1C6705C9487}" srcOrd="2" destOrd="0" presId="urn:microsoft.com/office/officeart/2005/8/layout/hierarchy5"/>
    <dgm:cxn modelId="{DCD81EBD-5456-4FE1-9414-ED72E635CDB2}" type="presParOf" srcId="{46DC0573-937E-AD4B-991E-D1C6705C9487}" destId="{4664B0F1-D798-3846-AF8F-B6646E46D270}" srcOrd="0" destOrd="0" presId="urn:microsoft.com/office/officeart/2005/8/layout/hierarchy5"/>
    <dgm:cxn modelId="{A213E863-B007-4FDB-849E-67A7E1FE5AD0}" type="presParOf" srcId="{46606BAE-AC36-E041-9994-4708BB3D5C3C}" destId="{6D17E579-CC47-404D-ABE2-06B453D6E79A}" srcOrd="3" destOrd="0" presId="urn:microsoft.com/office/officeart/2005/8/layout/hierarchy5"/>
    <dgm:cxn modelId="{1B286962-1F98-4C19-AAC5-96FB5D134698}" type="presParOf" srcId="{6D17E579-CC47-404D-ABE2-06B453D6E79A}" destId="{EDE292BD-4C6C-2B42-BD10-FDE3CE5FB6C6}" srcOrd="0" destOrd="0" presId="urn:microsoft.com/office/officeart/2005/8/layout/hierarchy5"/>
    <dgm:cxn modelId="{AF784A50-55F0-414A-BE8D-E72974719736}" type="presParOf" srcId="{6D17E579-CC47-404D-ABE2-06B453D6E79A}" destId="{A45A240B-41C8-8A40-B815-09FBB631487A}" srcOrd="1" destOrd="0" presId="urn:microsoft.com/office/officeart/2005/8/layout/hierarchy5"/>
    <dgm:cxn modelId="{E098D327-FECA-4CE3-9A82-A1756E67715D}"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21851-5EF1-A140-8B11-BFC4A60FE09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950D1DF-2125-6643-A4F0-5058A2FDD6B3}">
      <dgm:prSet custT="1"/>
      <dgm:spPr/>
      <dgm:t>
        <a:bodyPr/>
        <a:lstStyle/>
        <a:p>
          <a:pPr rtl="0"/>
          <a:r>
            <a:rPr lang="en-US" sz="3200" dirty="0" smtClean="0"/>
            <a:t>The design of the memory management portion of an operating system depends on:</a:t>
          </a:r>
          <a:endParaRPr lang="en-US" sz="3200" dirty="0"/>
        </a:p>
      </dgm:t>
    </dgm:pt>
    <dgm:pt modelId="{063F761E-965A-E94C-8C0B-B64776EE0A44}" type="parTrans" cxnId="{BE8B2ED8-3299-5741-B982-20A9A3AE5266}">
      <dgm:prSet/>
      <dgm:spPr/>
      <dgm:t>
        <a:bodyPr/>
        <a:lstStyle/>
        <a:p>
          <a:endParaRPr lang="en-US"/>
        </a:p>
      </dgm:t>
    </dgm:pt>
    <dgm:pt modelId="{8A992A4A-DBA3-D84A-B4D1-590AE5416B17}" type="sibTrans" cxnId="{BE8B2ED8-3299-5741-B982-20A9A3AE5266}">
      <dgm:prSet/>
      <dgm:spPr/>
      <dgm:t>
        <a:bodyPr/>
        <a:lstStyle/>
        <a:p>
          <a:endParaRPr lang="en-US"/>
        </a:p>
      </dgm:t>
    </dgm:pt>
    <dgm:pt modelId="{36818CF7-E2BE-534C-B91B-3920E332C25E}">
      <dgm:prSet custT="1"/>
      <dgm:spPr/>
      <dgm:t>
        <a:bodyPr/>
        <a:lstStyle/>
        <a:p>
          <a:pPr rtl="0"/>
          <a:r>
            <a:rPr lang="en-US" sz="2800" dirty="0" smtClean="0"/>
            <a:t>whether or not to use </a:t>
          </a:r>
          <a:r>
            <a:rPr lang="en-US" sz="2800" dirty="0" smtClean="0">
              <a:solidFill>
                <a:srgbClr val="FF0000"/>
              </a:solidFill>
            </a:rPr>
            <a:t>virtual memory </a:t>
          </a:r>
          <a:r>
            <a:rPr lang="en-US" sz="2800" dirty="0" smtClean="0"/>
            <a:t>techniques</a:t>
          </a:r>
          <a:endParaRPr lang="en-US" sz="2800" dirty="0"/>
        </a:p>
      </dgm:t>
    </dgm:pt>
    <dgm:pt modelId="{A9E31F8A-AC41-6043-8766-00DACBF9D2AE}" type="parTrans" cxnId="{187D516F-B1EB-E04C-8CE9-3C6A4EAB992E}">
      <dgm:prSet/>
      <dgm:spPr/>
      <dgm:t>
        <a:bodyPr/>
        <a:lstStyle/>
        <a:p>
          <a:endParaRPr lang="en-US"/>
        </a:p>
      </dgm:t>
    </dgm:pt>
    <dgm:pt modelId="{65F29B4D-4271-0340-AE09-359A3127F142}" type="sibTrans" cxnId="{187D516F-B1EB-E04C-8CE9-3C6A4EAB992E}">
      <dgm:prSet/>
      <dgm:spPr/>
      <dgm:t>
        <a:bodyPr/>
        <a:lstStyle/>
        <a:p>
          <a:endParaRPr lang="en-US"/>
        </a:p>
      </dgm:t>
    </dgm:pt>
    <dgm:pt modelId="{8A5BD9AA-BCE2-BC45-9094-4C8BABFDF403}">
      <dgm:prSet custT="1"/>
      <dgm:spPr/>
      <dgm:t>
        <a:bodyPr/>
        <a:lstStyle/>
        <a:p>
          <a:pPr rtl="0"/>
          <a:r>
            <a:rPr lang="en-US" sz="2800" dirty="0" smtClean="0"/>
            <a:t>the use of </a:t>
          </a:r>
          <a:r>
            <a:rPr lang="en-US" sz="2800" dirty="0" smtClean="0">
              <a:solidFill>
                <a:srgbClr val="FF0000"/>
              </a:solidFill>
            </a:rPr>
            <a:t>paging or segmentation </a:t>
          </a:r>
          <a:r>
            <a:rPr lang="en-US" sz="2800" dirty="0" smtClean="0"/>
            <a:t>or both</a:t>
          </a:r>
          <a:endParaRPr lang="en-US" sz="2800" dirty="0"/>
        </a:p>
      </dgm:t>
    </dgm:pt>
    <dgm:pt modelId="{2067813C-0F83-F44D-A2BC-07D449861BAD}" type="parTrans" cxnId="{4C5AACB4-A416-C542-B511-39DC36B23D0C}">
      <dgm:prSet/>
      <dgm:spPr/>
      <dgm:t>
        <a:bodyPr/>
        <a:lstStyle/>
        <a:p>
          <a:endParaRPr lang="en-US"/>
        </a:p>
      </dgm:t>
    </dgm:pt>
    <dgm:pt modelId="{2B45429E-4452-9F48-A3B6-B791A86262B1}" type="sibTrans" cxnId="{4C5AACB4-A416-C542-B511-39DC36B23D0C}">
      <dgm:prSet/>
      <dgm:spPr/>
      <dgm:t>
        <a:bodyPr/>
        <a:lstStyle/>
        <a:p>
          <a:endParaRPr lang="en-US"/>
        </a:p>
      </dgm:t>
    </dgm:pt>
    <dgm:pt modelId="{00531C10-3067-D94C-A96F-7F0369ED4FBD}">
      <dgm:prSet custT="1"/>
      <dgm:spPr/>
      <dgm:t>
        <a:bodyPr/>
        <a:lstStyle/>
        <a:p>
          <a:pPr rtl="0"/>
          <a:r>
            <a:rPr lang="en-NZ" sz="2800" dirty="0" smtClean="0"/>
            <a:t>the </a:t>
          </a:r>
          <a:r>
            <a:rPr lang="en-NZ" sz="2800" dirty="0" smtClean="0">
              <a:solidFill>
                <a:srgbClr val="FF0000"/>
              </a:solidFill>
            </a:rPr>
            <a:t>algorithms</a:t>
          </a:r>
          <a:r>
            <a:rPr lang="en-NZ" sz="2800" dirty="0" smtClean="0"/>
            <a:t> employed for various aspects of memory management</a:t>
          </a:r>
          <a:endParaRPr lang="en-NZ" sz="2800" dirty="0"/>
        </a:p>
      </dgm:t>
    </dgm:pt>
    <dgm:pt modelId="{5DE211B5-48AB-FD4D-8441-04C6DD704370}" type="sibTrans" cxnId="{860AD2C2-BAF0-EE49-AA88-816DC8798D63}">
      <dgm:prSet/>
      <dgm:spPr/>
      <dgm:t>
        <a:bodyPr/>
        <a:lstStyle/>
        <a:p>
          <a:endParaRPr lang="en-US"/>
        </a:p>
      </dgm:t>
    </dgm:pt>
    <dgm:pt modelId="{F31B542D-F021-BE41-8935-5D8D3CB4AF95}" type="parTrans" cxnId="{860AD2C2-BAF0-EE49-AA88-816DC8798D63}">
      <dgm:prSet/>
      <dgm:spPr/>
      <dgm:t>
        <a:bodyPr/>
        <a:lstStyle/>
        <a:p>
          <a:endParaRPr lang="en-US"/>
        </a:p>
      </dgm:t>
    </dgm:pt>
    <dgm:pt modelId="{CC2B19CB-FA6F-2344-8167-93A322E2E20C}" type="pres">
      <dgm:prSet presAssocID="{B3221851-5EF1-A140-8B11-BFC4A60FE09A}" presName="linear" presStyleCnt="0">
        <dgm:presLayoutVars>
          <dgm:animLvl val="lvl"/>
          <dgm:resizeHandles val="exact"/>
        </dgm:presLayoutVars>
      </dgm:prSet>
      <dgm:spPr/>
      <dgm:t>
        <a:bodyPr/>
        <a:lstStyle/>
        <a:p>
          <a:endParaRPr lang="en-US"/>
        </a:p>
      </dgm:t>
    </dgm:pt>
    <dgm:pt modelId="{2C54C350-B66A-6B43-B459-56DA696A90E8}" type="pres">
      <dgm:prSet presAssocID="{3950D1DF-2125-6643-A4F0-5058A2FDD6B3}" presName="parentText" presStyleLbl="node1" presStyleIdx="0" presStyleCnt="1">
        <dgm:presLayoutVars>
          <dgm:chMax val="0"/>
          <dgm:bulletEnabled val="1"/>
        </dgm:presLayoutVars>
      </dgm:prSet>
      <dgm:spPr/>
      <dgm:t>
        <a:bodyPr/>
        <a:lstStyle/>
        <a:p>
          <a:endParaRPr lang="en-US"/>
        </a:p>
      </dgm:t>
    </dgm:pt>
    <dgm:pt modelId="{BB770BBE-6E3E-6C42-A86E-16AF039670AE}" type="pres">
      <dgm:prSet presAssocID="{3950D1DF-2125-6643-A4F0-5058A2FDD6B3}" presName="childText" presStyleLbl="revTx" presStyleIdx="0" presStyleCnt="1" custScaleY="210628">
        <dgm:presLayoutVars>
          <dgm:bulletEnabled val="1"/>
        </dgm:presLayoutVars>
      </dgm:prSet>
      <dgm:spPr/>
      <dgm:t>
        <a:bodyPr/>
        <a:lstStyle/>
        <a:p>
          <a:endParaRPr lang="en-US"/>
        </a:p>
      </dgm:t>
    </dgm:pt>
  </dgm:ptLst>
  <dgm:cxnLst>
    <dgm:cxn modelId="{BE8B2ED8-3299-5741-B982-20A9A3AE5266}" srcId="{B3221851-5EF1-A140-8B11-BFC4A60FE09A}" destId="{3950D1DF-2125-6643-A4F0-5058A2FDD6B3}" srcOrd="0" destOrd="0" parTransId="{063F761E-965A-E94C-8C0B-B64776EE0A44}" sibTransId="{8A992A4A-DBA3-D84A-B4D1-590AE5416B17}"/>
    <dgm:cxn modelId="{A68B8956-65CD-41A5-85A2-B6AF3F30F3CD}" type="presOf" srcId="{00531C10-3067-D94C-A96F-7F0369ED4FBD}" destId="{BB770BBE-6E3E-6C42-A86E-16AF039670AE}" srcOrd="0" destOrd="2" presId="urn:microsoft.com/office/officeart/2005/8/layout/vList2"/>
    <dgm:cxn modelId="{187D516F-B1EB-E04C-8CE9-3C6A4EAB992E}" srcId="{3950D1DF-2125-6643-A4F0-5058A2FDD6B3}" destId="{36818CF7-E2BE-534C-B91B-3920E332C25E}" srcOrd="0" destOrd="0" parTransId="{A9E31F8A-AC41-6043-8766-00DACBF9D2AE}" sibTransId="{65F29B4D-4271-0340-AE09-359A3127F142}"/>
    <dgm:cxn modelId="{00A04C2B-6C3C-417C-8C5D-3B2DDA5A9ED2}" type="presOf" srcId="{36818CF7-E2BE-534C-B91B-3920E332C25E}" destId="{BB770BBE-6E3E-6C42-A86E-16AF039670AE}" srcOrd="0" destOrd="0" presId="urn:microsoft.com/office/officeart/2005/8/layout/vList2"/>
    <dgm:cxn modelId="{9CA2C4C2-AE4A-4635-8828-9D86D2945609}" type="presOf" srcId="{3950D1DF-2125-6643-A4F0-5058A2FDD6B3}" destId="{2C54C350-B66A-6B43-B459-56DA696A90E8}" srcOrd="0" destOrd="0" presId="urn:microsoft.com/office/officeart/2005/8/layout/vList2"/>
    <dgm:cxn modelId="{55083F54-232C-4DA9-9A34-943721D07842}" type="presOf" srcId="{B3221851-5EF1-A140-8B11-BFC4A60FE09A}" destId="{CC2B19CB-FA6F-2344-8167-93A322E2E20C}" srcOrd="0" destOrd="0" presId="urn:microsoft.com/office/officeart/2005/8/layout/vList2"/>
    <dgm:cxn modelId="{4C5AACB4-A416-C542-B511-39DC36B23D0C}" srcId="{3950D1DF-2125-6643-A4F0-5058A2FDD6B3}" destId="{8A5BD9AA-BCE2-BC45-9094-4C8BABFDF403}" srcOrd="1" destOrd="0" parTransId="{2067813C-0F83-F44D-A2BC-07D449861BAD}" sibTransId="{2B45429E-4452-9F48-A3B6-B791A86262B1}"/>
    <dgm:cxn modelId="{A053DCFE-C2F1-4C45-B492-11E9F8B30784}" type="presOf" srcId="{8A5BD9AA-BCE2-BC45-9094-4C8BABFDF403}" destId="{BB770BBE-6E3E-6C42-A86E-16AF039670AE}" srcOrd="0" destOrd="1" presId="urn:microsoft.com/office/officeart/2005/8/layout/vList2"/>
    <dgm:cxn modelId="{860AD2C2-BAF0-EE49-AA88-816DC8798D63}" srcId="{3950D1DF-2125-6643-A4F0-5058A2FDD6B3}" destId="{00531C10-3067-D94C-A96F-7F0369ED4FBD}" srcOrd="2" destOrd="0" parTransId="{F31B542D-F021-BE41-8935-5D8D3CB4AF95}" sibTransId="{5DE211B5-48AB-FD4D-8441-04C6DD704370}"/>
    <dgm:cxn modelId="{210CDE39-B368-4C32-836B-3135E2CA7B98}" type="presParOf" srcId="{CC2B19CB-FA6F-2344-8167-93A322E2E20C}" destId="{2C54C350-B66A-6B43-B459-56DA696A90E8}" srcOrd="0" destOrd="0" presId="urn:microsoft.com/office/officeart/2005/8/layout/vList2"/>
    <dgm:cxn modelId="{28368B73-1BC0-4CE7-8C65-85BA276B818A}" type="presParOf" srcId="{CC2B19CB-FA6F-2344-8167-93A322E2E20C}" destId="{BB770BBE-6E3E-6C42-A86E-16AF039670A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5E02B-71EA-A248-A9D1-2F965A2C7B31}" type="doc">
      <dgm:prSet loTypeId="urn:microsoft.com/office/officeart/2005/8/layout/hierarchy6" loCatId="hierarchy" qsTypeId="urn:microsoft.com/office/officeart/2005/8/quickstyle/simple4" qsCatId="simple" csTypeId="urn:microsoft.com/office/officeart/2005/8/colors/accent1_2" csCatId="accent1" phldr="1"/>
      <dgm:spPr/>
    </dgm:pt>
    <dgm:pt modelId="{23084231-31CB-4743-B4A4-79D75B471C13}">
      <dgm:prSet phldrT="[Text]"/>
      <dgm:spPr/>
      <dgm:t>
        <a:bodyPr/>
        <a:lstStyle/>
        <a:p>
          <a:r>
            <a:rPr lang="en-US" dirty="0" smtClean="0"/>
            <a:t>Two main types:</a:t>
          </a:r>
          <a:endParaRPr lang="en-US" dirty="0"/>
        </a:p>
      </dgm:t>
    </dgm:pt>
    <dgm:pt modelId="{401E3C16-4AAC-704D-82E4-0D66DF61552E}" type="parTrans" cxnId="{BF33AFCF-4A2A-FE43-A8ED-38A099C1D8BC}">
      <dgm:prSet/>
      <dgm:spPr/>
      <dgm:t>
        <a:bodyPr/>
        <a:lstStyle/>
        <a:p>
          <a:endParaRPr lang="en-US"/>
        </a:p>
      </dgm:t>
    </dgm:pt>
    <dgm:pt modelId="{692FF7BF-C0A4-674A-BF1F-0B151DCF5D64}" type="sibTrans" cxnId="{BF33AFCF-4A2A-FE43-A8ED-38A099C1D8BC}">
      <dgm:prSet/>
      <dgm:spPr/>
      <dgm:t>
        <a:bodyPr/>
        <a:lstStyle/>
        <a:p>
          <a:endParaRPr lang="en-US"/>
        </a:p>
      </dgm:t>
    </dgm:pt>
    <dgm:pt modelId="{1DA8F05A-5B38-7A4B-A17B-66CF5B6872DE}">
      <dgm:prSet/>
      <dgm:spPr/>
      <dgm:t>
        <a:bodyPr/>
        <a:lstStyle/>
        <a:p>
          <a:r>
            <a:rPr lang="en-US" dirty="0" smtClean="0"/>
            <a:t>Demand Paging </a:t>
          </a:r>
        </a:p>
      </dgm:t>
    </dgm:pt>
    <dgm:pt modelId="{1D73C883-0270-7D43-A3D6-E088B19F4F0C}" type="parTrans" cxnId="{8166DABC-C6DB-E84B-B775-E9C5DA2FF9BF}">
      <dgm:prSet/>
      <dgm:spPr/>
      <dgm:t>
        <a:bodyPr/>
        <a:lstStyle/>
        <a:p>
          <a:endParaRPr lang="en-US"/>
        </a:p>
      </dgm:t>
    </dgm:pt>
    <dgm:pt modelId="{F1121A77-6FE8-5E4F-A442-5C1A505C93F3}" type="sibTrans" cxnId="{8166DABC-C6DB-E84B-B775-E9C5DA2FF9BF}">
      <dgm:prSet/>
      <dgm:spPr/>
      <dgm:t>
        <a:bodyPr/>
        <a:lstStyle/>
        <a:p>
          <a:endParaRPr lang="en-US"/>
        </a:p>
      </dgm:t>
    </dgm:pt>
    <dgm:pt modelId="{CC2EA49D-6FA8-6A47-B280-61DE471AFC17}">
      <dgm:prSet/>
      <dgm:spPr/>
      <dgm:t>
        <a:bodyPr/>
        <a:lstStyle/>
        <a:p>
          <a:r>
            <a:rPr lang="en-US" dirty="0" err="1" smtClean="0"/>
            <a:t>Prepaging</a:t>
          </a:r>
          <a:endParaRPr lang="en-US" dirty="0"/>
        </a:p>
      </dgm:t>
    </dgm:pt>
    <dgm:pt modelId="{171EE2B2-D007-7D47-8175-5BDD56D3449B}" type="parTrans" cxnId="{B1F7B894-93BA-2548-A9A3-AB31E3BCC975}">
      <dgm:prSet/>
      <dgm:spPr/>
      <dgm:t>
        <a:bodyPr/>
        <a:lstStyle/>
        <a:p>
          <a:endParaRPr lang="en-US"/>
        </a:p>
      </dgm:t>
    </dgm:pt>
    <dgm:pt modelId="{134C7CA8-BAE9-DB47-AB35-D07CD95CDBF0}" type="sibTrans" cxnId="{B1F7B894-93BA-2548-A9A3-AB31E3BCC975}">
      <dgm:prSet/>
      <dgm:spPr/>
      <dgm:t>
        <a:bodyPr/>
        <a:lstStyle/>
        <a:p>
          <a:endParaRPr lang="en-US"/>
        </a:p>
      </dgm:t>
    </dgm:pt>
    <dgm:pt modelId="{BF8FBDCF-9F23-B04B-9764-EDEEC6AE3CC3}" type="pres">
      <dgm:prSet presAssocID="{FE35E02B-71EA-A248-A9D1-2F965A2C7B31}" presName="mainComposite" presStyleCnt="0">
        <dgm:presLayoutVars>
          <dgm:chPref val="1"/>
          <dgm:dir/>
          <dgm:animOne val="branch"/>
          <dgm:animLvl val="lvl"/>
          <dgm:resizeHandles val="exact"/>
        </dgm:presLayoutVars>
      </dgm:prSet>
      <dgm:spPr/>
    </dgm:pt>
    <dgm:pt modelId="{11B3C1A2-A3EF-8B49-8AF1-E5A487FD2393}" type="pres">
      <dgm:prSet presAssocID="{FE35E02B-71EA-A248-A9D1-2F965A2C7B31}" presName="hierFlow" presStyleCnt="0"/>
      <dgm:spPr/>
    </dgm:pt>
    <dgm:pt modelId="{4D67A21D-19CC-6E43-A3F1-A15C6A73DF92}" type="pres">
      <dgm:prSet presAssocID="{FE35E02B-71EA-A248-A9D1-2F965A2C7B31}" presName="hierChild1" presStyleCnt="0">
        <dgm:presLayoutVars>
          <dgm:chPref val="1"/>
          <dgm:animOne val="branch"/>
          <dgm:animLvl val="lvl"/>
        </dgm:presLayoutVars>
      </dgm:prSet>
      <dgm:spPr/>
    </dgm:pt>
    <dgm:pt modelId="{DF163FF9-EA40-8440-B861-2E1397F85C61}" type="pres">
      <dgm:prSet presAssocID="{23084231-31CB-4743-B4A4-79D75B471C13}" presName="Name14" presStyleCnt="0"/>
      <dgm:spPr/>
    </dgm:pt>
    <dgm:pt modelId="{47D2CDED-EA25-D245-9A3E-EE424E47FA09}" type="pres">
      <dgm:prSet presAssocID="{23084231-31CB-4743-B4A4-79D75B471C13}" presName="level1Shape" presStyleLbl="node0" presStyleIdx="0" presStyleCnt="1">
        <dgm:presLayoutVars>
          <dgm:chPref val="3"/>
        </dgm:presLayoutVars>
      </dgm:prSet>
      <dgm:spPr/>
      <dgm:t>
        <a:bodyPr/>
        <a:lstStyle/>
        <a:p>
          <a:endParaRPr lang="en-US"/>
        </a:p>
      </dgm:t>
    </dgm:pt>
    <dgm:pt modelId="{5EF37113-2D19-0E46-8593-FD43CE105843}" type="pres">
      <dgm:prSet presAssocID="{23084231-31CB-4743-B4A4-79D75B471C13}" presName="hierChild2" presStyleCnt="0"/>
      <dgm:spPr/>
    </dgm:pt>
    <dgm:pt modelId="{7FC00B2B-D0BE-C64D-B097-B67C2E9E9C42}" type="pres">
      <dgm:prSet presAssocID="{1D73C883-0270-7D43-A3D6-E088B19F4F0C}" presName="Name19" presStyleLbl="parChTrans1D2" presStyleIdx="0" presStyleCnt="2"/>
      <dgm:spPr/>
      <dgm:t>
        <a:bodyPr/>
        <a:lstStyle/>
        <a:p>
          <a:endParaRPr lang="en-US"/>
        </a:p>
      </dgm:t>
    </dgm:pt>
    <dgm:pt modelId="{C99ED07D-A25F-8346-81DF-D33C644F84B8}" type="pres">
      <dgm:prSet presAssocID="{1DA8F05A-5B38-7A4B-A17B-66CF5B6872DE}" presName="Name21" presStyleCnt="0"/>
      <dgm:spPr/>
    </dgm:pt>
    <dgm:pt modelId="{A27BAF8F-2698-424F-B03A-2E28D1896C52}" type="pres">
      <dgm:prSet presAssocID="{1DA8F05A-5B38-7A4B-A17B-66CF5B6872DE}" presName="level2Shape" presStyleLbl="node2" presStyleIdx="0" presStyleCnt="2"/>
      <dgm:spPr/>
      <dgm:t>
        <a:bodyPr/>
        <a:lstStyle/>
        <a:p>
          <a:endParaRPr lang="en-US"/>
        </a:p>
      </dgm:t>
    </dgm:pt>
    <dgm:pt modelId="{3F3AA4E7-618F-E244-998D-27516C7E5FED}" type="pres">
      <dgm:prSet presAssocID="{1DA8F05A-5B38-7A4B-A17B-66CF5B6872DE}" presName="hierChild3" presStyleCnt="0"/>
      <dgm:spPr/>
    </dgm:pt>
    <dgm:pt modelId="{91D0E1FC-3442-2845-AFA8-8E8BBBCA9554}" type="pres">
      <dgm:prSet presAssocID="{171EE2B2-D007-7D47-8175-5BDD56D3449B}" presName="Name19" presStyleLbl="parChTrans1D2" presStyleIdx="1" presStyleCnt="2"/>
      <dgm:spPr/>
      <dgm:t>
        <a:bodyPr/>
        <a:lstStyle/>
        <a:p>
          <a:endParaRPr lang="en-US"/>
        </a:p>
      </dgm:t>
    </dgm:pt>
    <dgm:pt modelId="{B60C33D1-E949-1643-9BC9-92DFFADB1C88}" type="pres">
      <dgm:prSet presAssocID="{CC2EA49D-6FA8-6A47-B280-61DE471AFC17}" presName="Name21" presStyleCnt="0"/>
      <dgm:spPr/>
    </dgm:pt>
    <dgm:pt modelId="{343A2062-4385-2E48-AA5A-BF53FA94A158}" type="pres">
      <dgm:prSet presAssocID="{CC2EA49D-6FA8-6A47-B280-61DE471AFC17}" presName="level2Shape" presStyleLbl="node2" presStyleIdx="1" presStyleCnt="2"/>
      <dgm:spPr/>
      <dgm:t>
        <a:bodyPr/>
        <a:lstStyle/>
        <a:p>
          <a:endParaRPr lang="en-US"/>
        </a:p>
      </dgm:t>
    </dgm:pt>
    <dgm:pt modelId="{073A1675-0456-3C40-9261-E44F86126930}" type="pres">
      <dgm:prSet presAssocID="{CC2EA49D-6FA8-6A47-B280-61DE471AFC17}" presName="hierChild3" presStyleCnt="0"/>
      <dgm:spPr/>
    </dgm:pt>
    <dgm:pt modelId="{D073093C-41EC-4048-98FC-2346A84A853D}" type="pres">
      <dgm:prSet presAssocID="{FE35E02B-71EA-A248-A9D1-2F965A2C7B31}" presName="bgShapesFlow" presStyleCnt="0"/>
      <dgm:spPr/>
    </dgm:pt>
  </dgm:ptLst>
  <dgm:cxnLst>
    <dgm:cxn modelId="{8166DABC-C6DB-E84B-B775-E9C5DA2FF9BF}" srcId="{23084231-31CB-4743-B4A4-79D75B471C13}" destId="{1DA8F05A-5B38-7A4B-A17B-66CF5B6872DE}" srcOrd="0" destOrd="0" parTransId="{1D73C883-0270-7D43-A3D6-E088B19F4F0C}" sibTransId="{F1121A77-6FE8-5E4F-A442-5C1A505C93F3}"/>
    <dgm:cxn modelId="{722B0E60-CDE2-44FC-85AB-1EDF20A07AE2}" type="presOf" srcId="{CC2EA49D-6FA8-6A47-B280-61DE471AFC17}" destId="{343A2062-4385-2E48-AA5A-BF53FA94A158}" srcOrd="0" destOrd="0" presId="urn:microsoft.com/office/officeart/2005/8/layout/hierarchy6"/>
    <dgm:cxn modelId="{9A915578-62ED-48BB-AA58-0D6C87E498E1}" type="presOf" srcId="{1D73C883-0270-7D43-A3D6-E088B19F4F0C}" destId="{7FC00B2B-D0BE-C64D-B097-B67C2E9E9C42}" srcOrd="0" destOrd="0" presId="urn:microsoft.com/office/officeart/2005/8/layout/hierarchy6"/>
    <dgm:cxn modelId="{D43D1694-EA90-42F4-9C5C-11D96DF2DA46}" type="presOf" srcId="{171EE2B2-D007-7D47-8175-5BDD56D3449B}" destId="{91D0E1FC-3442-2845-AFA8-8E8BBBCA9554}" srcOrd="0" destOrd="0" presId="urn:microsoft.com/office/officeart/2005/8/layout/hierarchy6"/>
    <dgm:cxn modelId="{A17EB286-A7B8-4593-AF27-906E1311D170}" type="presOf" srcId="{1DA8F05A-5B38-7A4B-A17B-66CF5B6872DE}" destId="{A27BAF8F-2698-424F-B03A-2E28D1896C52}" srcOrd="0" destOrd="0" presId="urn:microsoft.com/office/officeart/2005/8/layout/hierarchy6"/>
    <dgm:cxn modelId="{B1F7B894-93BA-2548-A9A3-AB31E3BCC975}" srcId="{23084231-31CB-4743-B4A4-79D75B471C13}" destId="{CC2EA49D-6FA8-6A47-B280-61DE471AFC17}" srcOrd="1" destOrd="0" parTransId="{171EE2B2-D007-7D47-8175-5BDD56D3449B}" sibTransId="{134C7CA8-BAE9-DB47-AB35-D07CD95CDBF0}"/>
    <dgm:cxn modelId="{B6390EDB-1B92-4E4E-BC26-08D9E9D0C1AB}" type="presOf" srcId="{23084231-31CB-4743-B4A4-79D75B471C13}" destId="{47D2CDED-EA25-D245-9A3E-EE424E47FA09}" srcOrd="0" destOrd="0" presId="urn:microsoft.com/office/officeart/2005/8/layout/hierarchy6"/>
    <dgm:cxn modelId="{4FB7B8A0-1EDD-4DAD-AF46-D22CA0B4AD1F}" type="presOf" srcId="{FE35E02B-71EA-A248-A9D1-2F965A2C7B31}" destId="{BF8FBDCF-9F23-B04B-9764-EDEEC6AE3CC3}" srcOrd="0" destOrd="0" presId="urn:microsoft.com/office/officeart/2005/8/layout/hierarchy6"/>
    <dgm:cxn modelId="{BF33AFCF-4A2A-FE43-A8ED-38A099C1D8BC}" srcId="{FE35E02B-71EA-A248-A9D1-2F965A2C7B31}" destId="{23084231-31CB-4743-B4A4-79D75B471C13}" srcOrd="0" destOrd="0" parTransId="{401E3C16-4AAC-704D-82E4-0D66DF61552E}" sibTransId="{692FF7BF-C0A4-674A-BF1F-0B151DCF5D64}"/>
    <dgm:cxn modelId="{D1B9B8FA-389D-4DE7-B656-1C6A0031A711}" type="presParOf" srcId="{BF8FBDCF-9F23-B04B-9764-EDEEC6AE3CC3}" destId="{11B3C1A2-A3EF-8B49-8AF1-E5A487FD2393}" srcOrd="0" destOrd="0" presId="urn:microsoft.com/office/officeart/2005/8/layout/hierarchy6"/>
    <dgm:cxn modelId="{45084A1F-968F-4223-AC18-1CF1CAED69A5}" type="presParOf" srcId="{11B3C1A2-A3EF-8B49-8AF1-E5A487FD2393}" destId="{4D67A21D-19CC-6E43-A3F1-A15C6A73DF92}" srcOrd="0" destOrd="0" presId="urn:microsoft.com/office/officeart/2005/8/layout/hierarchy6"/>
    <dgm:cxn modelId="{BDDA933F-EE74-4808-8383-24764878E1DE}" type="presParOf" srcId="{4D67A21D-19CC-6E43-A3F1-A15C6A73DF92}" destId="{DF163FF9-EA40-8440-B861-2E1397F85C61}" srcOrd="0" destOrd="0" presId="urn:microsoft.com/office/officeart/2005/8/layout/hierarchy6"/>
    <dgm:cxn modelId="{F2E444A8-29BC-4796-B476-6AA766516E59}" type="presParOf" srcId="{DF163FF9-EA40-8440-B861-2E1397F85C61}" destId="{47D2CDED-EA25-D245-9A3E-EE424E47FA09}" srcOrd="0" destOrd="0" presId="urn:microsoft.com/office/officeart/2005/8/layout/hierarchy6"/>
    <dgm:cxn modelId="{A6AC14CC-27F2-4C20-969D-36F67DDAE480}" type="presParOf" srcId="{DF163FF9-EA40-8440-B861-2E1397F85C61}" destId="{5EF37113-2D19-0E46-8593-FD43CE105843}" srcOrd="1" destOrd="0" presId="urn:microsoft.com/office/officeart/2005/8/layout/hierarchy6"/>
    <dgm:cxn modelId="{243415F7-D221-47CE-A45F-B30FCFB82F15}" type="presParOf" srcId="{5EF37113-2D19-0E46-8593-FD43CE105843}" destId="{7FC00B2B-D0BE-C64D-B097-B67C2E9E9C42}" srcOrd="0" destOrd="0" presId="urn:microsoft.com/office/officeart/2005/8/layout/hierarchy6"/>
    <dgm:cxn modelId="{8631A06F-E0AE-4209-B570-81E9EBF3E0E8}" type="presParOf" srcId="{5EF37113-2D19-0E46-8593-FD43CE105843}" destId="{C99ED07D-A25F-8346-81DF-D33C644F84B8}" srcOrd="1" destOrd="0" presId="urn:microsoft.com/office/officeart/2005/8/layout/hierarchy6"/>
    <dgm:cxn modelId="{590DB33B-8B67-40A6-AE75-0F697A137EE8}" type="presParOf" srcId="{C99ED07D-A25F-8346-81DF-D33C644F84B8}" destId="{A27BAF8F-2698-424F-B03A-2E28D1896C52}" srcOrd="0" destOrd="0" presId="urn:microsoft.com/office/officeart/2005/8/layout/hierarchy6"/>
    <dgm:cxn modelId="{473D007F-FB57-412C-87D9-6537DFE788F7}" type="presParOf" srcId="{C99ED07D-A25F-8346-81DF-D33C644F84B8}" destId="{3F3AA4E7-618F-E244-998D-27516C7E5FED}" srcOrd="1" destOrd="0" presId="urn:microsoft.com/office/officeart/2005/8/layout/hierarchy6"/>
    <dgm:cxn modelId="{D734D630-F0BF-4913-9C13-428E7E5996A9}" type="presParOf" srcId="{5EF37113-2D19-0E46-8593-FD43CE105843}" destId="{91D0E1FC-3442-2845-AFA8-8E8BBBCA9554}" srcOrd="2" destOrd="0" presId="urn:microsoft.com/office/officeart/2005/8/layout/hierarchy6"/>
    <dgm:cxn modelId="{6B962AD1-68EC-41EB-8B67-B21F6DD30F54}" type="presParOf" srcId="{5EF37113-2D19-0E46-8593-FD43CE105843}" destId="{B60C33D1-E949-1643-9BC9-92DFFADB1C88}" srcOrd="3" destOrd="0" presId="urn:microsoft.com/office/officeart/2005/8/layout/hierarchy6"/>
    <dgm:cxn modelId="{6274C3E5-E6F5-4551-997C-161FBBB4B35A}" type="presParOf" srcId="{B60C33D1-E949-1643-9BC9-92DFFADB1C88}" destId="{343A2062-4385-2E48-AA5A-BF53FA94A158}" srcOrd="0" destOrd="0" presId="urn:microsoft.com/office/officeart/2005/8/layout/hierarchy6"/>
    <dgm:cxn modelId="{6DD35CD0-56E7-4317-AF60-BA4C3E2F57ED}" type="presParOf" srcId="{B60C33D1-E949-1643-9BC9-92DFFADB1C88}" destId="{073A1675-0456-3C40-9261-E44F86126930}" srcOrd="1" destOrd="0" presId="urn:microsoft.com/office/officeart/2005/8/layout/hierarchy6"/>
    <dgm:cxn modelId="{CFE8586D-85AE-4156-B8EE-4CE54783D4B7}" type="presParOf" srcId="{BF8FBDCF-9F23-B04B-9764-EDEEC6AE3CC3}" destId="{D073093C-41EC-4048-98FC-2346A84A85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A557B8-20C6-9042-8F72-03A210D067C2}"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6774DE01-6233-B249-8E19-C7D51CE87F9A}">
      <dgm:prSet/>
      <dgm:spPr/>
      <dgm:t>
        <a:bodyPr/>
        <a:lstStyle/>
        <a:p>
          <a:pPr rtl="0"/>
          <a:r>
            <a:rPr lang="en-US" dirty="0" smtClean="0"/>
            <a:t>Algorithms used for the selection of a page to replace:</a:t>
          </a:r>
          <a:endParaRPr lang="en-US" dirty="0"/>
        </a:p>
      </dgm:t>
    </dgm:pt>
    <dgm:pt modelId="{FFD2C51C-0256-664F-B449-65DC58CAE24F}" type="parTrans" cxnId="{03764115-0E24-3A4B-9923-0E71C9E8080A}">
      <dgm:prSet/>
      <dgm:spPr/>
      <dgm:t>
        <a:bodyPr/>
        <a:lstStyle/>
        <a:p>
          <a:endParaRPr lang="en-US"/>
        </a:p>
      </dgm:t>
    </dgm:pt>
    <dgm:pt modelId="{5C1FAF83-8542-F343-8582-FC2EF309697E}" type="sibTrans" cxnId="{03764115-0E24-3A4B-9923-0E71C9E8080A}">
      <dgm:prSet/>
      <dgm:spPr/>
      <dgm:t>
        <a:bodyPr/>
        <a:lstStyle/>
        <a:p>
          <a:endParaRPr lang="en-US"/>
        </a:p>
      </dgm:t>
    </dgm:pt>
    <dgm:pt modelId="{A0E01A37-5A2E-954D-A02D-BB1F485E3E7F}">
      <dgm:prSet/>
      <dgm:spPr/>
      <dgm:t>
        <a:bodyPr/>
        <a:lstStyle/>
        <a:p>
          <a:pPr rtl="0"/>
          <a:r>
            <a:rPr lang="en-US" dirty="0" smtClean="0"/>
            <a:t>Optimal</a:t>
          </a:r>
          <a:endParaRPr lang="en-US" dirty="0"/>
        </a:p>
      </dgm:t>
    </dgm:pt>
    <dgm:pt modelId="{AFBC8F9A-3E43-6B45-B16F-2B12FB2D024C}" type="parTrans" cxnId="{D54CA063-EAA4-1649-B602-CD8010403DAA}">
      <dgm:prSet/>
      <dgm:spPr/>
      <dgm:t>
        <a:bodyPr/>
        <a:lstStyle/>
        <a:p>
          <a:endParaRPr lang="en-US"/>
        </a:p>
      </dgm:t>
    </dgm:pt>
    <dgm:pt modelId="{8297DF41-8C61-984D-AA0A-2381C54157BB}" type="sibTrans" cxnId="{D54CA063-EAA4-1649-B602-CD8010403DAA}">
      <dgm:prSet/>
      <dgm:spPr/>
      <dgm:t>
        <a:bodyPr/>
        <a:lstStyle/>
        <a:p>
          <a:endParaRPr lang="en-US"/>
        </a:p>
      </dgm:t>
    </dgm:pt>
    <dgm:pt modelId="{FC0E906F-4515-3C47-8A56-FE7BB23BE0EF}">
      <dgm:prSet/>
      <dgm:spPr/>
      <dgm:t>
        <a:bodyPr/>
        <a:lstStyle/>
        <a:p>
          <a:pPr rtl="0"/>
          <a:r>
            <a:rPr lang="en-US" dirty="0" smtClean="0"/>
            <a:t>Least recently used (LRU)</a:t>
          </a:r>
          <a:endParaRPr lang="en-US" dirty="0"/>
        </a:p>
      </dgm:t>
    </dgm:pt>
    <dgm:pt modelId="{34F1AEA6-0BA0-074C-8963-C9741D6BBF71}" type="parTrans" cxnId="{686E4058-2042-5444-8B93-0B32148AB080}">
      <dgm:prSet/>
      <dgm:spPr/>
      <dgm:t>
        <a:bodyPr/>
        <a:lstStyle/>
        <a:p>
          <a:endParaRPr lang="en-US"/>
        </a:p>
      </dgm:t>
    </dgm:pt>
    <dgm:pt modelId="{18E08C4F-67D2-0341-ACC4-7DD73E48FE98}" type="sibTrans" cxnId="{686E4058-2042-5444-8B93-0B32148AB080}">
      <dgm:prSet/>
      <dgm:spPr/>
      <dgm:t>
        <a:bodyPr/>
        <a:lstStyle/>
        <a:p>
          <a:endParaRPr lang="en-US"/>
        </a:p>
      </dgm:t>
    </dgm:pt>
    <dgm:pt modelId="{7D3CDA99-250F-944F-BF47-BF47CD003577}">
      <dgm:prSet/>
      <dgm:spPr/>
      <dgm:t>
        <a:bodyPr/>
        <a:lstStyle/>
        <a:p>
          <a:pPr rtl="0"/>
          <a:r>
            <a:rPr lang="en-US" dirty="0" smtClean="0"/>
            <a:t>First-in-first-out (FIFO)</a:t>
          </a:r>
          <a:endParaRPr lang="en-US" dirty="0"/>
        </a:p>
      </dgm:t>
    </dgm:pt>
    <dgm:pt modelId="{E349C3F7-A6BC-2C42-BDC3-75060C32BE75}" type="parTrans" cxnId="{88660A57-85F2-A145-93F0-85F76122EA97}">
      <dgm:prSet/>
      <dgm:spPr/>
      <dgm:t>
        <a:bodyPr/>
        <a:lstStyle/>
        <a:p>
          <a:endParaRPr lang="en-US"/>
        </a:p>
      </dgm:t>
    </dgm:pt>
    <dgm:pt modelId="{7DBF36F5-A635-4641-8ED8-B9CE79F6B450}" type="sibTrans" cxnId="{88660A57-85F2-A145-93F0-85F76122EA97}">
      <dgm:prSet/>
      <dgm:spPr/>
      <dgm:t>
        <a:bodyPr/>
        <a:lstStyle/>
        <a:p>
          <a:endParaRPr lang="en-US"/>
        </a:p>
      </dgm:t>
    </dgm:pt>
    <dgm:pt modelId="{A23A6ABD-0BB1-6B44-9048-7D79B7FA6C4F}">
      <dgm:prSet/>
      <dgm:spPr/>
      <dgm:t>
        <a:bodyPr/>
        <a:lstStyle/>
        <a:p>
          <a:pPr rtl="0"/>
          <a:r>
            <a:rPr lang="en-US" dirty="0" smtClean="0"/>
            <a:t>Clock</a:t>
          </a:r>
          <a:endParaRPr lang="en-US" dirty="0"/>
        </a:p>
      </dgm:t>
    </dgm:pt>
    <dgm:pt modelId="{3E257FC9-8BD6-2D44-8493-1148F9A4C49F}" type="parTrans" cxnId="{270B4709-4B78-0548-8A78-7F4B2EAAE44D}">
      <dgm:prSet/>
      <dgm:spPr/>
      <dgm:t>
        <a:bodyPr/>
        <a:lstStyle/>
        <a:p>
          <a:endParaRPr lang="en-US"/>
        </a:p>
      </dgm:t>
    </dgm:pt>
    <dgm:pt modelId="{2C7E5A72-F5BE-9744-9123-07298F5AFF8B}" type="sibTrans" cxnId="{270B4709-4B78-0548-8A78-7F4B2EAAE44D}">
      <dgm:prSet/>
      <dgm:spPr/>
      <dgm:t>
        <a:bodyPr/>
        <a:lstStyle/>
        <a:p>
          <a:endParaRPr lang="en-US"/>
        </a:p>
      </dgm:t>
    </dgm:pt>
    <dgm:pt modelId="{DF055627-9BCF-0941-A55D-F60516006CF8}" type="pres">
      <dgm:prSet presAssocID="{3DA557B8-20C6-9042-8F72-03A210D067C2}" presName="linearFlow" presStyleCnt="0">
        <dgm:presLayoutVars>
          <dgm:dir/>
          <dgm:resizeHandles val="exact"/>
        </dgm:presLayoutVars>
      </dgm:prSet>
      <dgm:spPr/>
      <dgm:t>
        <a:bodyPr/>
        <a:lstStyle/>
        <a:p>
          <a:endParaRPr lang="en-US"/>
        </a:p>
      </dgm:t>
    </dgm:pt>
    <dgm:pt modelId="{2544A3F1-E2E8-B74E-8711-2EC9EA6064C6}" type="pres">
      <dgm:prSet presAssocID="{6774DE01-6233-B249-8E19-C7D51CE87F9A}" presName="composite" presStyleCnt="0"/>
      <dgm:spPr/>
    </dgm:pt>
    <dgm:pt modelId="{30C7C1FC-ABE9-9F49-B497-834E86732140}" type="pres">
      <dgm:prSet presAssocID="{6774DE01-6233-B249-8E19-C7D51CE87F9A}" presName="imgShp" presStyleLbl="fgImgPlace1" presStyleIdx="0" presStyleCnt="1" custScaleX="109386" custScaleY="106012"/>
      <dgm:spPr/>
    </dgm:pt>
    <dgm:pt modelId="{B2EFD19C-DD54-B24D-B755-43F907118B14}" type="pres">
      <dgm:prSet presAssocID="{6774DE01-6233-B249-8E19-C7D51CE87F9A}" presName="txShp" presStyleLbl="node1" presStyleIdx="0" presStyleCnt="1" custScaleX="108939" custScaleY="122751">
        <dgm:presLayoutVars>
          <dgm:bulletEnabled val="1"/>
        </dgm:presLayoutVars>
      </dgm:prSet>
      <dgm:spPr/>
      <dgm:t>
        <a:bodyPr/>
        <a:lstStyle/>
        <a:p>
          <a:endParaRPr lang="en-US"/>
        </a:p>
      </dgm:t>
    </dgm:pt>
  </dgm:ptLst>
  <dgm:cxnLst>
    <dgm:cxn modelId="{88660A57-85F2-A145-93F0-85F76122EA97}" srcId="{6774DE01-6233-B249-8E19-C7D51CE87F9A}" destId="{7D3CDA99-250F-944F-BF47-BF47CD003577}" srcOrd="2" destOrd="0" parTransId="{E349C3F7-A6BC-2C42-BDC3-75060C32BE75}" sibTransId="{7DBF36F5-A635-4641-8ED8-B9CE79F6B450}"/>
    <dgm:cxn modelId="{25ECD7F0-1686-4AD0-8472-7F23637C4845}" type="presOf" srcId="{A23A6ABD-0BB1-6B44-9048-7D79B7FA6C4F}" destId="{B2EFD19C-DD54-B24D-B755-43F907118B14}" srcOrd="0" destOrd="4" presId="urn:microsoft.com/office/officeart/2005/8/layout/vList3#1"/>
    <dgm:cxn modelId="{6AA04E4C-0BCD-49CE-AD5E-FADC7EF4201C}" type="presOf" srcId="{FC0E906F-4515-3C47-8A56-FE7BB23BE0EF}" destId="{B2EFD19C-DD54-B24D-B755-43F907118B14}" srcOrd="0" destOrd="2" presId="urn:microsoft.com/office/officeart/2005/8/layout/vList3#1"/>
    <dgm:cxn modelId="{D54CA063-EAA4-1649-B602-CD8010403DAA}" srcId="{6774DE01-6233-B249-8E19-C7D51CE87F9A}" destId="{A0E01A37-5A2E-954D-A02D-BB1F485E3E7F}" srcOrd="0" destOrd="0" parTransId="{AFBC8F9A-3E43-6B45-B16F-2B12FB2D024C}" sibTransId="{8297DF41-8C61-984D-AA0A-2381C54157BB}"/>
    <dgm:cxn modelId="{03764115-0E24-3A4B-9923-0E71C9E8080A}" srcId="{3DA557B8-20C6-9042-8F72-03A210D067C2}" destId="{6774DE01-6233-B249-8E19-C7D51CE87F9A}" srcOrd="0" destOrd="0" parTransId="{FFD2C51C-0256-664F-B449-65DC58CAE24F}" sibTransId="{5C1FAF83-8542-F343-8582-FC2EF309697E}"/>
    <dgm:cxn modelId="{27B0FDBB-047D-492B-848B-A19F13F1F37C}" type="presOf" srcId="{3DA557B8-20C6-9042-8F72-03A210D067C2}" destId="{DF055627-9BCF-0941-A55D-F60516006CF8}" srcOrd="0" destOrd="0" presId="urn:microsoft.com/office/officeart/2005/8/layout/vList3#1"/>
    <dgm:cxn modelId="{270B4709-4B78-0548-8A78-7F4B2EAAE44D}" srcId="{6774DE01-6233-B249-8E19-C7D51CE87F9A}" destId="{A23A6ABD-0BB1-6B44-9048-7D79B7FA6C4F}" srcOrd="3" destOrd="0" parTransId="{3E257FC9-8BD6-2D44-8493-1148F9A4C49F}" sibTransId="{2C7E5A72-F5BE-9744-9123-07298F5AFF8B}"/>
    <dgm:cxn modelId="{686E4058-2042-5444-8B93-0B32148AB080}" srcId="{6774DE01-6233-B249-8E19-C7D51CE87F9A}" destId="{FC0E906F-4515-3C47-8A56-FE7BB23BE0EF}" srcOrd="1" destOrd="0" parTransId="{34F1AEA6-0BA0-074C-8963-C9741D6BBF71}" sibTransId="{18E08C4F-67D2-0341-ACC4-7DD73E48FE98}"/>
    <dgm:cxn modelId="{D767569D-E154-407D-AF06-E5195F3816F7}" type="presOf" srcId="{6774DE01-6233-B249-8E19-C7D51CE87F9A}" destId="{B2EFD19C-DD54-B24D-B755-43F907118B14}" srcOrd="0" destOrd="0" presId="urn:microsoft.com/office/officeart/2005/8/layout/vList3#1"/>
    <dgm:cxn modelId="{BC6A2C41-2A38-4155-B709-0AE518CE8676}" type="presOf" srcId="{A0E01A37-5A2E-954D-A02D-BB1F485E3E7F}" destId="{B2EFD19C-DD54-B24D-B755-43F907118B14}" srcOrd="0" destOrd="1" presId="urn:microsoft.com/office/officeart/2005/8/layout/vList3#1"/>
    <dgm:cxn modelId="{DBF977C4-4809-425B-8115-6FE56592A963}" type="presOf" srcId="{7D3CDA99-250F-944F-BF47-BF47CD003577}" destId="{B2EFD19C-DD54-B24D-B755-43F907118B14}" srcOrd="0" destOrd="3" presId="urn:microsoft.com/office/officeart/2005/8/layout/vList3#1"/>
    <dgm:cxn modelId="{AAEE76AF-13A0-42DF-A410-E80F732BD374}" type="presParOf" srcId="{DF055627-9BCF-0941-A55D-F60516006CF8}" destId="{2544A3F1-E2E8-B74E-8711-2EC9EA6064C6}" srcOrd="0" destOrd="0" presId="urn:microsoft.com/office/officeart/2005/8/layout/vList3#1"/>
    <dgm:cxn modelId="{11637C27-0467-4668-BEA4-B4D519C9A58F}" type="presParOf" srcId="{2544A3F1-E2E8-B74E-8711-2EC9EA6064C6}" destId="{30C7C1FC-ABE9-9F49-B497-834E86732140}" srcOrd="0" destOrd="0" presId="urn:microsoft.com/office/officeart/2005/8/layout/vList3#1"/>
    <dgm:cxn modelId="{1C665D23-59F6-47FD-889E-ADC9CC71E4DC}" type="presParOf" srcId="{2544A3F1-E2E8-B74E-8711-2EC9EA6064C6}" destId="{B2EFD19C-DD54-B24D-B755-43F907118B1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812" y="1032625"/>
          <a:ext cx="4103595" cy="2963949"/>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a:lnSpc>
              <a:spcPct val="90000"/>
            </a:lnSpc>
            <a:spcBef>
              <a:spcPct val="0"/>
            </a:spcBef>
            <a:spcAft>
              <a:spcPct val="35000"/>
            </a:spcAft>
          </a:pPr>
          <a:r>
            <a:rPr lang="en-US" sz="2400" kern="1200" dirty="0" smtClean="0"/>
            <a:t>A user’s address space is broken up into a number of segments. </a:t>
          </a:r>
        </a:p>
        <a:p>
          <a:pPr lvl="0" algn="l" defTabSz="1066800">
            <a:lnSpc>
              <a:spcPct val="90000"/>
            </a:lnSpc>
            <a:spcBef>
              <a:spcPct val="0"/>
            </a:spcBef>
            <a:spcAft>
              <a:spcPct val="35000"/>
            </a:spcAft>
          </a:pPr>
          <a:r>
            <a:rPr lang="en-US" sz="2400" kern="1200" dirty="0" smtClean="0"/>
            <a:t>Each segment is broken up into a number of fixed-sized pages </a:t>
          </a:r>
        </a:p>
        <a:p>
          <a:pPr lvl="0" algn="l" defTabSz="1066800">
            <a:lnSpc>
              <a:spcPct val="90000"/>
            </a:lnSpc>
            <a:spcBef>
              <a:spcPct val="0"/>
            </a:spcBef>
            <a:spcAft>
              <a:spcPct val="35000"/>
            </a:spcAft>
          </a:pPr>
          <a:r>
            <a:rPr lang="en-US" sz="2400" kern="1200" dirty="0" smtClean="0"/>
            <a:t>Each page is equal in length to a main memory frame</a:t>
          </a:r>
          <a:endParaRPr lang="en-US" sz="2400" kern="1200" dirty="0"/>
        </a:p>
      </dsp:txBody>
      <dsp:txXfrm>
        <a:off x="87623" y="1119436"/>
        <a:ext cx="3929973" cy="2790327"/>
      </dsp:txXfrm>
    </dsp:sp>
    <dsp:sp modelId="{D9DAF0E8-88AE-9D49-97D7-BB2E2BAD5635}">
      <dsp:nvSpPr>
        <dsp:cNvPr id="0" name=""/>
        <dsp:cNvSpPr/>
      </dsp:nvSpPr>
      <dsp:spPr>
        <a:xfrm rot="19892273">
          <a:off x="4013926" y="2128390"/>
          <a:ext cx="1497198" cy="58886"/>
        </a:xfrm>
        <a:custGeom>
          <a:avLst/>
          <a:gdLst/>
          <a:ahLst/>
          <a:cxnLst/>
          <a:rect l="0" t="0" r="0" b="0"/>
          <a:pathLst>
            <a:path>
              <a:moveTo>
                <a:pt x="0" y="29443"/>
              </a:moveTo>
              <a:lnTo>
                <a:pt x="1497198" y="29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5096" y="2120404"/>
        <a:ext cx="74859" cy="74859"/>
      </dsp:txXfrm>
    </dsp:sp>
    <dsp:sp modelId="{4877654D-7D28-164B-92B9-382C31F42FCB}">
      <dsp:nvSpPr>
        <dsp:cNvPr id="0" name=""/>
        <dsp:cNvSpPr/>
      </dsp:nvSpPr>
      <dsp:spPr>
        <a:xfrm>
          <a:off x="5420644" y="1221932"/>
          <a:ext cx="2954686" cy="1158271"/>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Segmentation is visible to the programmer</a:t>
          </a:r>
        </a:p>
      </dsp:txBody>
      <dsp:txXfrm>
        <a:off x="5454569" y="1255857"/>
        <a:ext cx="2886836" cy="1090421"/>
      </dsp:txXfrm>
    </dsp:sp>
    <dsp:sp modelId="{46DC0573-937E-AD4B-991E-D1C6705C9487}">
      <dsp:nvSpPr>
        <dsp:cNvPr id="0" name=""/>
        <dsp:cNvSpPr/>
      </dsp:nvSpPr>
      <dsp:spPr>
        <a:xfrm rot="1685447">
          <a:off x="4016531" y="2836422"/>
          <a:ext cx="1491988" cy="58886"/>
        </a:xfrm>
        <a:custGeom>
          <a:avLst/>
          <a:gdLst/>
          <a:ahLst/>
          <a:cxnLst/>
          <a:rect l="0" t="0" r="0" b="0"/>
          <a:pathLst>
            <a:path>
              <a:moveTo>
                <a:pt x="0" y="29443"/>
              </a:moveTo>
              <a:lnTo>
                <a:pt x="1491988" y="29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5226" y="2828566"/>
        <a:ext cx="74599" cy="74599"/>
      </dsp:txXfrm>
    </dsp:sp>
    <dsp:sp modelId="{EDE292BD-4C6C-2B42-BD10-FDE3CE5FB6C6}">
      <dsp:nvSpPr>
        <dsp:cNvPr id="0" name=""/>
        <dsp:cNvSpPr/>
      </dsp:nvSpPr>
      <dsp:spPr>
        <a:xfrm>
          <a:off x="5420644" y="2626998"/>
          <a:ext cx="2960543" cy="1180268"/>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Paging is transparent to the programmer</a:t>
          </a:r>
        </a:p>
      </dsp:txBody>
      <dsp:txXfrm>
        <a:off x="5455213" y="2661567"/>
        <a:ext cx="2891405" cy="1111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C350-B66A-6B43-B459-56DA696A90E8}">
      <dsp:nvSpPr>
        <dsp:cNvPr id="0" name=""/>
        <dsp:cNvSpPr/>
      </dsp:nvSpPr>
      <dsp:spPr>
        <a:xfrm>
          <a:off x="0" y="1700"/>
          <a:ext cx="8305800" cy="1287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The design of the memory management portion of an operating system depends on:</a:t>
          </a:r>
          <a:endParaRPr lang="en-US" sz="3200" kern="1200" dirty="0"/>
        </a:p>
      </dsp:txBody>
      <dsp:txXfrm>
        <a:off x="62826" y="64526"/>
        <a:ext cx="8180148" cy="1161348"/>
      </dsp:txXfrm>
    </dsp:sp>
    <dsp:sp modelId="{BB770BBE-6E3E-6C42-A86E-16AF039670AE}">
      <dsp:nvSpPr>
        <dsp:cNvPr id="0" name=""/>
        <dsp:cNvSpPr/>
      </dsp:nvSpPr>
      <dsp:spPr>
        <a:xfrm>
          <a:off x="0" y="1288700"/>
          <a:ext cx="8305800" cy="3814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whether or not to use </a:t>
          </a:r>
          <a:r>
            <a:rPr lang="en-US" sz="2800" kern="1200" dirty="0" smtClean="0">
              <a:solidFill>
                <a:srgbClr val="FF0000"/>
              </a:solidFill>
            </a:rPr>
            <a:t>virtual memory </a:t>
          </a:r>
          <a:r>
            <a:rPr lang="en-US" sz="2800" kern="1200" dirty="0" smtClean="0"/>
            <a:t>techniques</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the use of </a:t>
          </a:r>
          <a:r>
            <a:rPr lang="en-US" sz="2800" kern="1200" dirty="0" smtClean="0">
              <a:solidFill>
                <a:srgbClr val="FF0000"/>
              </a:solidFill>
            </a:rPr>
            <a:t>paging or segmentation </a:t>
          </a:r>
          <a:r>
            <a:rPr lang="en-US" sz="2800" kern="1200" dirty="0" smtClean="0"/>
            <a:t>or both</a:t>
          </a:r>
          <a:endParaRPr lang="en-US" sz="2800" kern="1200" dirty="0"/>
        </a:p>
        <a:p>
          <a:pPr marL="285750" lvl="1" indent="-285750" algn="l" defTabSz="1244600" rtl="0">
            <a:lnSpc>
              <a:spcPct val="90000"/>
            </a:lnSpc>
            <a:spcBef>
              <a:spcPct val="0"/>
            </a:spcBef>
            <a:spcAft>
              <a:spcPct val="20000"/>
            </a:spcAft>
            <a:buChar char="••"/>
          </a:pPr>
          <a:r>
            <a:rPr lang="en-NZ" sz="2800" kern="1200" dirty="0" smtClean="0"/>
            <a:t>the </a:t>
          </a:r>
          <a:r>
            <a:rPr lang="en-NZ" sz="2800" kern="1200" dirty="0" smtClean="0">
              <a:solidFill>
                <a:srgbClr val="FF0000"/>
              </a:solidFill>
            </a:rPr>
            <a:t>algorithms</a:t>
          </a:r>
          <a:r>
            <a:rPr lang="en-NZ" sz="2800" kern="1200" dirty="0" smtClean="0"/>
            <a:t> employed for various aspects of memory management</a:t>
          </a:r>
          <a:endParaRPr lang="en-NZ" sz="2800" kern="1200" dirty="0"/>
        </a:p>
      </dsp:txBody>
      <dsp:txXfrm>
        <a:off x="0" y="1288700"/>
        <a:ext cx="8305800" cy="3814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CDED-EA25-D245-9A3E-EE424E47FA09}">
      <dsp:nvSpPr>
        <dsp:cNvPr id="0" name=""/>
        <dsp:cNvSpPr/>
      </dsp:nvSpPr>
      <dsp:spPr>
        <a:xfrm>
          <a:off x="1249486" y="190698"/>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Two main types:</a:t>
          </a:r>
          <a:endParaRPr lang="en-US" sz="3100" kern="1200" dirty="0"/>
        </a:p>
      </dsp:txBody>
      <dsp:txXfrm>
        <a:off x="1286988" y="228200"/>
        <a:ext cx="1845622" cy="1205413"/>
      </dsp:txXfrm>
    </dsp:sp>
    <dsp:sp modelId="{7FC00B2B-D0BE-C64D-B097-B67C2E9E9C42}">
      <dsp:nvSpPr>
        <dsp:cNvPr id="0" name=""/>
        <dsp:cNvSpPr/>
      </dsp:nvSpPr>
      <dsp:spPr>
        <a:xfrm>
          <a:off x="961392" y="1471116"/>
          <a:ext cx="1248407" cy="512167"/>
        </a:xfrm>
        <a:custGeom>
          <a:avLst/>
          <a:gdLst/>
          <a:ahLst/>
          <a:cxnLst/>
          <a:rect l="0" t="0" r="0" b="0"/>
          <a:pathLst>
            <a:path>
              <a:moveTo>
                <a:pt x="1248407" y="0"/>
              </a:moveTo>
              <a:lnTo>
                <a:pt x="1248407" y="256083"/>
              </a:lnTo>
              <a:lnTo>
                <a:pt x="0" y="256083"/>
              </a:lnTo>
              <a:lnTo>
                <a:pt x="0" y="51216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7BAF8F-2698-424F-B03A-2E28D1896C52}">
      <dsp:nvSpPr>
        <dsp:cNvPr id="0" name=""/>
        <dsp:cNvSpPr/>
      </dsp:nvSpPr>
      <dsp:spPr>
        <a:xfrm>
          <a:off x="1079" y="1983283"/>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Demand Paging </a:t>
          </a:r>
        </a:p>
      </dsp:txBody>
      <dsp:txXfrm>
        <a:off x="38581" y="2020785"/>
        <a:ext cx="1845622" cy="1205413"/>
      </dsp:txXfrm>
    </dsp:sp>
    <dsp:sp modelId="{91D0E1FC-3442-2845-AFA8-8E8BBBCA9554}">
      <dsp:nvSpPr>
        <dsp:cNvPr id="0" name=""/>
        <dsp:cNvSpPr/>
      </dsp:nvSpPr>
      <dsp:spPr>
        <a:xfrm>
          <a:off x="2209800" y="1471116"/>
          <a:ext cx="1248407" cy="512167"/>
        </a:xfrm>
        <a:custGeom>
          <a:avLst/>
          <a:gdLst/>
          <a:ahLst/>
          <a:cxnLst/>
          <a:rect l="0" t="0" r="0" b="0"/>
          <a:pathLst>
            <a:path>
              <a:moveTo>
                <a:pt x="0" y="0"/>
              </a:moveTo>
              <a:lnTo>
                <a:pt x="0" y="256083"/>
              </a:lnTo>
              <a:lnTo>
                <a:pt x="1248407" y="256083"/>
              </a:lnTo>
              <a:lnTo>
                <a:pt x="1248407" y="51216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3A2062-4385-2E48-AA5A-BF53FA94A158}">
      <dsp:nvSpPr>
        <dsp:cNvPr id="0" name=""/>
        <dsp:cNvSpPr/>
      </dsp:nvSpPr>
      <dsp:spPr>
        <a:xfrm>
          <a:off x="2497894" y="1983283"/>
          <a:ext cx="1920626" cy="12804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err="1" smtClean="0"/>
            <a:t>Prepaging</a:t>
          </a:r>
          <a:endParaRPr lang="en-US" sz="3100" kern="1200" dirty="0"/>
        </a:p>
      </dsp:txBody>
      <dsp:txXfrm>
        <a:off x="2535396" y="2020785"/>
        <a:ext cx="1845622" cy="1205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FD19C-DD54-B24D-B755-43F907118B14}">
      <dsp:nvSpPr>
        <dsp:cNvPr id="0" name=""/>
        <dsp:cNvSpPr/>
      </dsp:nvSpPr>
      <dsp:spPr>
        <a:xfrm rot="10800000">
          <a:off x="1749128" y="457196"/>
          <a:ext cx="5906684" cy="3352807"/>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4467" tIns="121920" rIns="227584" bIns="121920" numCol="1" spcCol="1270" anchor="t" anchorCtr="0">
          <a:noAutofit/>
        </a:bodyPr>
        <a:lstStyle/>
        <a:p>
          <a:pPr lvl="0" algn="l" defTabSz="1422400" rtl="0">
            <a:lnSpc>
              <a:spcPct val="90000"/>
            </a:lnSpc>
            <a:spcBef>
              <a:spcPct val="0"/>
            </a:spcBef>
            <a:spcAft>
              <a:spcPct val="35000"/>
            </a:spcAft>
          </a:pPr>
          <a:r>
            <a:rPr lang="en-US" sz="3200" kern="1200" dirty="0" smtClean="0"/>
            <a:t>Algorithms used for the selection of a page to replace:</a:t>
          </a:r>
          <a:endParaRPr lang="en-US" sz="3200" kern="1200" dirty="0"/>
        </a:p>
        <a:p>
          <a:pPr marL="228600" lvl="1" indent="-228600" algn="l" defTabSz="1111250" rtl="0">
            <a:lnSpc>
              <a:spcPct val="90000"/>
            </a:lnSpc>
            <a:spcBef>
              <a:spcPct val="0"/>
            </a:spcBef>
            <a:spcAft>
              <a:spcPct val="15000"/>
            </a:spcAft>
            <a:buChar char="••"/>
          </a:pPr>
          <a:r>
            <a:rPr lang="en-US" sz="2500" kern="1200" dirty="0" smtClean="0"/>
            <a:t>Optimal</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Least recently used (LRU)</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First-in-first-out (FIFO)</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Clock</a:t>
          </a:r>
          <a:endParaRPr lang="en-US" sz="2500" kern="1200" dirty="0"/>
        </a:p>
      </dsp:txBody>
      <dsp:txXfrm rot="10800000">
        <a:off x="2587330" y="457196"/>
        <a:ext cx="5068482" cy="3352807"/>
      </dsp:txXfrm>
    </dsp:sp>
    <dsp:sp modelId="{30C7C1FC-ABE9-9F49-B497-834E86732140}">
      <dsp:nvSpPr>
        <dsp:cNvPr id="0" name=""/>
        <dsp:cNvSpPr/>
      </dsp:nvSpPr>
      <dsp:spPr>
        <a:xfrm>
          <a:off x="497586" y="685799"/>
          <a:ext cx="2987757" cy="289560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11/30/15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11/30/15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smtClean="0"/>
          </a:p>
          <a:p>
            <a:r>
              <a:rPr lang="en-US" dirty="0" smtClean="0"/>
              <a:t>Group 7</a:t>
            </a:r>
            <a:endParaRPr lang="en-US" dirty="0"/>
          </a:p>
        </p:txBody>
      </p:sp>
      <p:sp>
        <p:nvSpPr>
          <p:cNvPr id="4" name="Slide Number Placeholder 3"/>
          <p:cNvSpPr>
            <a:spLocks noGrp="1"/>
          </p:cNvSpPr>
          <p:nvPr>
            <p:ph type="sldNum" sz="quarter" idx="10"/>
          </p:nvPr>
        </p:nvSpPr>
        <p:spPr/>
        <p:txBody>
          <a:bodyPr/>
          <a:lstStyle/>
          <a:p>
            <a:fld id="{337A6572-868F-412F-AE4B-44152E1D2D76}" type="slidenum">
              <a:rPr lang="en-US" altLang="en-US" smtClean="0"/>
              <a:pPr/>
              <a:t>1</a:t>
            </a:fld>
            <a:endParaRPr lang="en-US" altLang="en-US"/>
          </a:p>
        </p:txBody>
      </p:sp>
    </p:spTree>
    <p:extLst>
      <p:ext uri="{BB962C8B-B14F-4D97-AF65-F5344CB8AC3E}">
        <p14:creationId xmlns:p14="http://schemas.microsoft.com/office/powerpoint/2010/main" val="911108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This figure</a:t>
            </a:r>
            <a:r>
              <a:rPr lang="en-NZ" b="0" baseline="0" dirty="0" smtClean="0"/>
              <a:t> </a:t>
            </a:r>
            <a:r>
              <a:rPr lang="en-NZ" b="0" dirty="0" smtClean="0"/>
              <a:t>illustrates the types of protection relationships that can be enforced in such a system.</a:t>
            </a:r>
          </a:p>
          <a:p>
            <a:endParaRPr lang="en-NZ" b="0" dirty="0" smtClean="0"/>
          </a:p>
          <a:p>
            <a:r>
              <a:rPr lang="en-US" sz="1200" b="0" kern="1200" baseline="0" dirty="0" smtClean="0">
                <a:solidFill>
                  <a:schemeClr val="tx1"/>
                </a:solidFill>
                <a:latin typeface="+mn-lt"/>
                <a:ea typeface="+mn-ea"/>
                <a:cs typeface="+mn-cs"/>
              </a:rPr>
              <a:t>More sophisticated mechanisms can also be provided. A common scheme is</a:t>
            </a:r>
          </a:p>
          <a:p>
            <a:r>
              <a:rPr lang="en-US" sz="1200" b="0" kern="1200" baseline="0" dirty="0" smtClean="0">
                <a:solidFill>
                  <a:schemeClr val="tx1"/>
                </a:solidFill>
                <a:latin typeface="+mn-lt"/>
                <a:ea typeface="+mn-ea"/>
                <a:cs typeface="+mn-cs"/>
              </a:rPr>
              <a:t>to use a ring-protection structure, of the type we referred to in Chapter 3 ( Figure</a:t>
            </a:r>
          </a:p>
          <a:p>
            <a:r>
              <a:rPr lang="en-US" sz="1200" b="0" kern="1200" baseline="0" dirty="0" smtClean="0">
                <a:solidFill>
                  <a:schemeClr val="tx1"/>
                </a:solidFill>
                <a:latin typeface="+mn-lt"/>
                <a:ea typeface="+mn-ea"/>
                <a:cs typeface="+mn-cs"/>
              </a:rPr>
              <a:t>3.18 ). In this scheme, lower-numbered, or inner, rings enjoy greater privilege than</a:t>
            </a:r>
          </a:p>
          <a:p>
            <a:r>
              <a:rPr lang="en-US" sz="1200" b="0" kern="1200" baseline="0" dirty="0" smtClean="0">
                <a:solidFill>
                  <a:schemeClr val="tx1"/>
                </a:solidFill>
                <a:latin typeface="+mn-lt"/>
                <a:ea typeface="+mn-ea"/>
                <a:cs typeface="+mn-cs"/>
              </a:rPr>
              <a:t>higher-numbered, or outer, rings. Typically, ring 0 is reserved for kernel functions</a:t>
            </a:r>
          </a:p>
          <a:p>
            <a:r>
              <a:rPr lang="en-US" sz="1200" b="0" kern="1200" baseline="0" dirty="0" smtClean="0">
                <a:solidFill>
                  <a:schemeClr val="tx1"/>
                </a:solidFill>
                <a:latin typeface="+mn-lt"/>
                <a:ea typeface="+mn-ea"/>
                <a:cs typeface="+mn-cs"/>
              </a:rPr>
              <a:t>of the operating system, with applications at a higher level. Some utilities or operating</a:t>
            </a:r>
          </a:p>
          <a:p>
            <a:r>
              <a:rPr lang="en-US" sz="1200" b="0" kern="1200" baseline="0" dirty="0" smtClean="0">
                <a:solidFill>
                  <a:schemeClr val="tx1"/>
                </a:solidFill>
                <a:latin typeface="+mn-lt"/>
                <a:ea typeface="+mn-ea"/>
                <a:cs typeface="+mn-cs"/>
              </a:rPr>
              <a:t>system services may occupy an intermediate ring. Basic principles of the ring</a:t>
            </a:r>
          </a:p>
          <a:p>
            <a:r>
              <a:rPr lang="en-US" sz="1200" b="0" kern="1200" baseline="0" dirty="0" smtClean="0">
                <a:solidFill>
                  <a:schemeClr val="tx1"/>
                </a:solidFill>
                <a:latin typeface="+mn-lt"/>
                <a:ea typeface="+mn-ea"/>
                <a:cs typeface="+mn-cs"/>
              </a:rPr>
              <a:t>system are as follows: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program may access only data that reside on the same ring or a less privileged</a:t>
            </a:r>
          </a:p>
          <a:p>
            <a:r>
              <a:rPr lang="en-US" sz="1200" b="0" kern="1200" baseline="0" dirty="0" smtClean="0">
                <a:solidFill>
                  <a:schemeClr val="tx1"/>
                </a:solidFill>
                <a:latin typeface="+mn-lt"/>
                <a:ea typeface="+mn-ea"/>
                <a:cs typeface="+mn-cs"/>
              </a:rPr>
              <a:t>ring.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program may call services residing on the same or a more privileged ring.</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13509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design of the memory management portion of an operating system depends on</a:t>
            </a:r>
          </a:p>
          <a:p>
            <a:r>
              <a:rPr lang="en-US" sz="1200" kern="1200" baseline="0" dirty="0" smtClean="0">
                <a:solidFill>
                  <a:schemeClr val="tx1"/>
                </a:solidFill>
                <a:latin typeface="+mn-lt"/>
                <a:ea typeface="+mn-ea"/>
                <a:cs typeface="+mn-cs"/>
              </a:rPr>
              <a:t>three fundamental areas of choice: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or not to use virtual memory techniques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use of paging or segmentation or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algorithms employed for various aspects of memory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made in the first two areas depend on the hardware platform available.</a:t>
            </a:r>
          </a:p>
          <a:p>
            <a:r>
              <a:rPr lang="en-US" sz="1200" kern="1200" baseline="0" dirty="0" smtClean="0">
                <a:solidFill>
                  <a:schemeClr val="tx1"/>
                </a:solidFill>
                <a:latin typeface="+mn-lt"/>
                <a:ea typeface="+mn-ea"/>
                <a:cs typeface="+mn-cs"/>
              </a:rPr>
              <a:t>Thus, earlier UNIX implementations did not provide virtual memory because the</a:t>
            </a:r>
          </a:p>
          <a:p>
            <a:r>
              <a:rPr lang="en-US" sz="1200" kern="1200" baseline="0" dirty="0" smtClean="0">
                <a:solidFill>
                  <a:schemeClr val="tx1"/>
                </a:solidFill>
                <a:latin typeface="+mn-lt"/>
                <a:ea typeface="+mn-ea"/>
                <a:cs typeface="+mn-cs"/>
              </a:rPr>
              <a:t>processors on which the system ran did not support paging or segmentation. Neither</a:t>
            </a:r>
          </a:p>
          <a:p>
            <a:r>
              <a:rPr lang="en-US" sz="1200" kern="1200" baseline="0" dirty="0" smtClean="0">
                <a:solidFill>
                  <a:schemeClr val="tx1"/>
                </a:solidFill>
                <a:latin typeface="+mn-lt"/>
                <a:ea typeface="+mn-ea"/>
                <a:cs typeface="+mn-cs"/>
              </a:rPr>
              <a:t>of these techniques is practical without hardware support for address translation</a:t>
            </a:r>
          </a:p>
          <a:p>
            <a:r>
              <a:rPr lang="en-US" sz="1200" kern="1200" baseline="0" dirty="0" smtClean="0">
                <a:solidFill>
                  <a:schemeClr val="tx1"/>
                </a:solidFill>
                <a:latin typeface="+mn-lt"/>
                <a:ea typeface="+mn-ea"/>
                <a:cs typeface="+mn-cs"/>
              </a:rPr>
              <a:t>and other basic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additional comments about the first two items in the preceding list: First,</a:t>
            </a:r>
          </a:p>
          <a:p>
            <a:r>
              <a:rPr lang="en-US" sz="1200" kern="1200" baseline="0" dirty="0" smtClean="0">
                <a:solidFill>
                  <a:schemeClr val="tx1"/>
                </a:solidFill>
                <a:latin typeface="+mn-lt"/>
                <a:ea typeface="+mn-ea"/>
                <a:cs typeface="+mn-cs"/>
              </a:rPr>
              <a:t>with the exception of operating systems for some of the older personal computers,</a:t>
            </a:r>
          </a:p>
          <a:p>
            <a:r>
              <a:rPr lang="en-US" sz="1200" kern="1200" baseline="0" dirty="0" smtClean="0">
                <a:solidFill>
                  <a:schemeClr val="tx1"/>
                </a:solidFill>
                <a:latin typeface="+mn-lt"/>
                <a:ea typeface="+mn-ea"/>
                <a:cs typeface="+mn-cs"/>
              </a:rPr>
              <a:t>such as MS-DOS, and specialized systems, all important operating systems provide</a:t>
            </a:r>
          </a:p>
          <a:p>
            <a:r>
              <a:rPr lang="en-US" sz="1200" kern="1200" baseline="0" dirty="0" smtClean="0">
                <a:solidFill>
                  <a:schemeClr val="tx1"/>
                </a:solidFill>
                <a:latin typeface="+mn-lt"/>
                <a:ea typeface="+mn-ea"/>
                <a:cs typeface="+mn-cs"/>
              </a:rPr>
              <a:t>virtual memory. Second, pure segmentation systems are becoming increasingly rare.</a:t>
            </a:r>
          </a:p>
          <a:p>
            <a:r>
              <a:rPr lang="en-US" sz="1200" kern="1200" baseline="0" dirty="0" smtClean="0">
                <a:solidFill>
                  <a:schemeClr val="tx1"/>
                </a:solidFill>
                <a:latin typeface="+mn-lt"/>
                <a:ea typeface="+mn-ea"/>
                <a:cs typeface="+mn-cs"/>
              </a:rPr>
              <a:t>When segmentation is combined with paging, most of the memory management</a:t>
            </a:r>
          </a:p>
          <a:p>
            <a:r>
              <a:rPr lang="en-US" sz="1200" kern="1200" baseline="0" dirty="0" smtClean="0">
                <a:solidFill>
                  <a:schemeClr val="tx1"/>
                </a:solidFill>
                <a:latin typeface="+mn-lt"/>
                <a:ea typeface="+mn-ea"/>
                <a:cs typeface="+mn-cs"/>
              </a:rPr>
              <a:t>issues confronting the operating system designer are in the area of paging. Thus,</a:t>
            </a:r>
          </a:p>
          <a:p>
            <a:r>
              <a:rPr lang="en-US" sz="1200" kern="1200" baseline="0" dirty="0" smtClean="0">
                <a:solidFill>
                  <a:schemeClr val="tx1"/>
                </a:solidFill>
                <a:latin typeface="+mn-lt"/>
                <a:ea typeface="+mn-ea"/>
                <a:cs typeface="+mn-cs"/>
              </a:rPr>
              <a:t>we can concentrate in this section on the issues associated with paging.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choices related to the third item are the domain of operating system software</a:t>
            </a:r>
          </a:p>
          <a:p>
            <a:r>
              <a:rPr lang="en-US" sz="1200" kern="1200" baseline="0" dirty="0" smtClean="0">
                <a:solidFill>
                  <a:schemeClr val="tx1"/>
                </a:solidFill>
                <a:latin typeface="+mn-lt"/>
                <a:ea typeface="+mn-ea"/>
                <a:cs typeface="+mn-cs"/>
              </a:rPr>
              <a:t>and are the subject of this section.</a:t>
            </a:r>
            <a:endParaRPr lang="en-NZ" baseline="0" dirty="0" smtClean="0"/>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48485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Key design elements. In each case, the key issue is one of performance: We would like to</a:t>
            </a:r>
          </a:p>
          <a:p>
            <a:r>
              <a:rPr lang="en-US" sz="1200" kern="1200" baseline="0" dirty="0" smtClean="0">
                <a:solidFill>
                  <a:schemeClr val="tx1"/>
                </a:solidFill>
                <a:latin typeface="+mn-lt"/>
                <a:ea typeface="+mn-ea"/>
                <a:cs typeface="+mn-cs"/>
              </a:rPr>
              <a:t>minimize the rate at which page faults occur, because page faults cause considerable</a:t>
            </a:r>
          </a:p>
          <a:p>
            <a:r>
              <a:rPr lang="en-US" sz="1200" kern="1200" baseline="0" dirty="0" smtClean="0">
                <a:solidFill>
                  <a:schemeClr val="tx1"/>
                </a:solidFill>
                <a:latin typeface="+mn-lt"/>
                <a:ea typeface="+mn-ea"/>
                <a:cs typeface="+mn-cs"/>
              </a:rPr>
              <a:t>software overhead. At a minimum, the overhead includes deciding which resident</a:t>
            </a:r>
          </a:p>
          <a:p>
            <a:r>
              <a:rPr lang="en-US" sz="1200" kern="1200" baseline="0" dirty="0" smtClean="0">
                <a:solidFill>
                  <a:schemeClr val="tx1"/>
                </a:solidFill>
                <a:latin typeface="+mn-lt"/>
                <a:ea typeface="+mn-ea"/>
                <a:cs typeface="+mn-cs"/>
              </a:rPr>
              <a:t>page or pages to replace, and the I/O of exchanging pages. Also, the operating system</a:t>
            </a:r>
          </a:p>
          <a:p>
            <a:r>
              <a:rPr lang="en-US" sz="1200" kern="1200" baseline="0" dirty="0" smtClean="0">
                <a:solidFill>
                  <a:schemeClr val="tx1"/>
                </a:solidFill>
                <a:latin typeface="+mn-lt"/>
                <a:ea typeface="+mn-ea"/>
                <a:cs typeface="+mn-cs"/>
              </a:rPr>
              <a:t>must schedule another process to run during the page I/O, causing a process</a:t>
            </a:r>
          </a:p>
          <a:p>
            <a:r>
              <a:rPr lang="en-US" sz="1200" kern="1200" baseline="0" dirty="0" smtClean="0">
                <a:solidFill>
                  <a:schemeClr val="tx1"/>
                </a:solidFill>
                <a:latin typeface="+mn-lt"/>
                <a:ea typeface="+mn-ea"/>
                <a:cs typeface="+mn-cs"/>
              </a:rPr>
              <a:t>switch. Accordingly, we would like to arrange matters so that, during the time that</a:t>
            </a:r>
          </a:p>
          <a:p>
            <a:r>
              <a:rPr lang="en-US" sz="1200" kern="1200" baseline="0" dirty="0" smtClean="0">
                <a:solidFill>
                  <a:schemeClr val="tx1"/>
                </a:solidFill>
                <a:latin typeface="+mn-lt"/>
                <a:ea typeface="+mn-ea"/>
                <a:cs typeface="+mn-cs"/>
              </a:rPr>
              <a:t>a process is executing, the probability of referencing a word on a missing page is</a:t>
            </a:r>
          </a:p>
          <a:p>
            <a:r>
              <a:rPr lang="en-US" sz="1200" kern="1200" baseline="0" dirty="0" smtClean="0">
                <a:solidFill>
                  <a:schemeClr val="tx1"/>
                </a:solidFill>
                <a:latin typeface="+mn-lt"/>
                <a:ea typeface="+mn-ea"/>
                <a:cs typeface="+mn-cs"/>
              </a:rPr>
              <a:t>minimized. In all of the areas referred to in Table 8.4 , there is no definitive policy</a:t>
            </a:r>
          </a:p>
          <a:p>
            <a:r>
              <a:rPr lang="en-US" sz="1200" kern="1200" baseline="0" dirty="0" smtClean="0">
                <a:solidFill>
                  <a:schemeClr val="tx1"/>
                </a:solidFill>
                <a:latin typeface="+mn-lt"/>
                <a:ea typeface="+mn-ea"/>
                <a:cs typeface="+mn-cs"/>
              </a:rPr>
              <a:t>that works best.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we shall see, the task of memory management in a paging environment</a:t>
            </a:r>
          </a:p>
          <a:p>
            <a:r>
              <a:rPr lang="en-US" sz="1200" kern="1200" baseline="0" dirty="0" smtClean="0">
                <a:solidFill>
                  <a:schemeClr val="tx1"/>
                </a:solidFill>
                <a:latin typeface="+mn-lt"/>
                <a:ea typeface="+mn-ea"/>
                <a:cs typeface="+mn-cs"/>
              </a:rPr>
              <a:t>is fiendishly complex. Furthermore, the performance of any particular set</a:t>
            </a:r>
          </a:p>
          <a:p>
            <a:r>
              <a:rPr lang="en-US" sz="1200" kern="1200" baseline="0" dirty="0" smtClean="0">
                <a:solidFill>
                  <a:schemeClr val="tx1"/>
                </a:solidFill>
                <a:latin typeface="+mn-lt"/>
                <a:ea typeface="+mn-ea"/>
                <a:cs typeface="+mn-cs"/>
              </a:rPr>
              <a:t>of policies depends on main memory size, the relative speed of main and secondary</a:t>
            </a:r>
          </a:p>
          <a:p>
            <a:r>
              <a:rPr lang="en-US" sz="1200" kern="1200" baseline="0" dirty="0" smtClean="0">
                <a:solidFill>
                  <a:schemeClr val="tx1"/>
                </a:solidFill>
                <a:latin typeface="+mn-lt"/>
                <a:ea typeface="+mn-ea"/>
                <a:cs typeface="+mn-cs"/>
              </a:rPr>
              <a:t>memory, the size and number of processes competing for resources, and the execution</a:t>
            </a:r>
          </a:p>
          <a:p>
            <a:r>
              <a:rPr lang="en-US" sz="1200" kern="1200" baseline="0" dirty="0" smtClean="0">
                <a:solidFill>
                  <a:schemeClr val="tx1"/>
                </a:solidFill>
                <a:latin typeface="+mn-lt"/>
                <a:ea typeface="+mn-ea"/>
                <a:cs typeface="+mn-cs"/>
              </a:rPr>
              <a:t>behavior of individual programs. This latter characteristic depends on the nature</a:t>
            </a:r>
          </a:p>
          <a:p>
            <a:r>
              <a:rPr lang="en-US" sz="1200" kern="1200" baseline="0" dirty="0" smtClean="0">
                <a:solidFill>
                  <a:schemeClr val="tx1"/>
                </a:solidFill>
                <a:latin typeface="+mn-lt"/>
                <a:ea typeface="+mn-ea"/>
                <a:cs typeface="+mn-cs"/>
              </a:rPr>
              <a:t>of the application, the programming language and compiler employed, the style of</a:t>
            </a:r>
          </a:p>
          <a:p>
            <a:r>
              <a:rPr lang="en-US" sz="1200" kern="1200" baseline="0" dirty="0" smtClean="0">
                <a:solidFill>
                  <a:schemeClr val="tx1"/>
                </a:solidFill>
                <a:latin typeface="+mn-lt"/>
                <a:ea typeface="+mn-ea"/>
                <a:cs typeface="+mn-cs"/>
              </a:rPr>
              <a:t>the programmer who wrote it, and, for an interactive program, the dynamic behavior</a:t>
            </a:r>
          </a:p>
          <a:p>
            <a:r>
              <a:rPr lang="en-US" sz="1200" kern="1200" baseline="0" dirty="0" smtClean="0">
                <a:solidFill>
                  <a:schemeClr val="tx1"/>
                </a:solidFill>
                <a:latin typeface="+mn-lt"/>
                <a:ea typeface="+mn-ea"/>
                <a:cs typeface="+mn-cs"/>
              </a:rPr>
              <a:t>of the user. Thus, the reader must expect no final answers here or anywhere. For</a:t>
            </a:r>
          </a:p>
          <a:p>
            <a:r>
              <a:rPr lang="en-US" sz="1200" kern="1200" baseline="0" dirty="0" smtClean="0">
                <a:solidFill>
                  <a:schemeClr val="tx1"/>
                </a:solidFill>
                <a:latin typeface="+mn-lt"/>
                <a:ea typeface="+mn-ea"/>
                <a:cs typeface="+mn-cs"/>
              </a:rPr>
              <a:t>smaller systems, the operating system designer should attempt to choose a set of policies</a:t>
            </a:r>
          </a:p>
          <a:p>
            <a:r>
              <a:rPr lang="en-US" sz="1200" kern="1200" baseline="0" dirty="0" smtClean="0">
                <a:solidFill>
                  <a:schemeClr val="tx1"/>
                </a:solidFill>
                <a:latin typeface="+mn-lt"/>
                <a:ea typeface="+mn-ea"/>
                <a:cs typeface="+mn-cs"/>
              </a:rPr>
              <a:t>that seems “good” over a wide range of conditions, based on the current state of</a:t>
            </a:r>
          </a:p>
          <a:p>
            <a:r>
              <a:rPr lang="en-US" sz="1200" kern="1200" baseline="0" dirty="0" smtClean="0">
                <a:solidFill>
                  <a:schemeClr val="tx1"/>
                </a:solidFill>
                <a:latin typeface="+mn-lt"/>
                <a:ea typeface="+mn-ea"/>
                <a:cs typeface="+mn-cs"/>
              </a:rPr>
              <a:t>knowledge. For larger systems, particularly mainframes, the operating system should</a:t>
            </a:r>
          </a:p>
          <a:p>
            <a:r>
              <a:rPr lang="en-US" sz="1200" kern="1200" baseline="0" dirty="0" smtClean="0">
                <a:solidFill>
                  <a:schemeClr val="tx1"/>
                </a:solidFill>
                <a:latin typeface="+mn-lt"/>
                <a:ea typeface="+mn-ea"/>
                <a:cs typeface="+mn-cs"/>
              </a:rPr>
              <a:t>be equipped with monitoring and control tools that allow the site manager to tune</a:t>
            </a:r>
          </a:p>
          <a:p>
            <a:r>
              <a:rPr lang="en-US" sz="1200" kern="1200" baseline="0" dirty="0" smtClean="0">
                <a:solidFill>
                  <a:schemeClr val="tx1"/>
                </a:solidFill>
                <a:latin typeface="+mn-lt"/>
                <a:ea typeface="+mn-ea"/>
                <a:cs typeface="+mn-cs"/>
              </a:rPr>
              <a:t>the operating system to get “good” results based on site conditions.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484168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fetch policy determines when a page should be brought into main memory. The</a:t>
            </a:r>
          </a:p>
          <a:p>
            <a:r>
              <a:rPr lang="en-US" sz="1200" kern="1200" baseline="0" dirty="0" smtClean="0">
                <a:solidFill>
                  <a:schemeClr val="tx1"/>
                </a:solidFill>
                <a:latin typeface="+mn-lt"/>
                <a:ea typeface="+mn-ea"/>
                <a:cs typeface="+mn-cs"/>
              </a:rPr>
              <a:t>two common alternatives are demand paging and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12328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Many page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a:t>
            </a:r>
            <a:r>
              <a:rPr lang="en-US" sz="1200" b="1" kern="1200" baseline="0" dirty="0" smtClean="0">
                <a:solidFill>
                  <a:schemeClr val="tx1"/>
                </a:solidFill>
                <a:latin typeface="+mn-lt"/>
                <a:ea typeface="+mn-ea"/>
                <a:cs typeface="+mn-cs"/>
              </a:rPr>
              <a:t>demand paging ,</a:t>
            </a:r>
          </a:p>
          <a:p>
            <a:r>
              <a:rPr lang="en-US" sz="1200" kern="1200" baseline="0" dirty="0" smtClean="0">
                <a:solidFill>
                  <a:schemeClr val="tx1"/>
                </a:solidFill>
                <a:latin typeface="+mn-lt"/>
                <a:ea typeface="+mn-ea"/>
                <a:cs typeface="+mn-cs"/>
              </a:rPr>
              <a:t>a page is brought into main memory only when a reference is made to a location on</a:t>
            </a:r>
          </a:p>
          <a:p>
            <a:r>
              <a:rPr lang="en-US" sz="1200" kern="1200" baseline="0" dirty="0" smtClean="0">
                <a:solidFill>
                  <a:schemeClr val="tx1"/>
                </a:solidFill>
                <a:latin typeface="+mn-lt"/>
                <a:ea typeface="+mn-ea"/>
                <a:cs typeface="+mn-cs"/>
              </a:rPr>
              <a:t>that page. If the other elements of memory management policy are good, the following</a:t>
            </a:r>
          </a:p>
          <a:p>
            <a:r>
              <a:rPr lang="en-US" sz="1200" kern="1200" baseline="0" dirty="0" smtClean="0">
                <a:solidFill>
                  <a:schemeClr val="tx1"/>
                </a:solidFill>
                <a:latin typeface="+mn-lt"/>
                <a:ea typeface="+mn-ea"/>
                <a:cs typeface="+mn-cs"/>
              </a:rPr>
              <a:t>should happen. When a process is first started, there will be a flurry of page</a:t>
            </a:r>
          </a:p>
          <a:p>
            <a:r>
              <a:rPr lang="en-US" sz="1200" kern="1200" baseline="0" dirty="0" smtClean="0">
                <a:solidFill>
                  <a:schemeClr val="tx1"/>
                </a:solidFill>
                <a:latin typeface="+mn-lt"/>
                <a:ea typeface="+mn-ea"/>
                <a:cs typeface="+mn-cs"/>
              </a:rPr>
              <a:t>faults. As more and more pages are brought in, the principle of locality suggests that</a:t>
            </a:r>
          </a:p>
          <a:p>
            <a:r>
              <a:rPr lang="en-US" sz="1200" kern="1200" baseline="0" dirty="0" smtClean="0">
                <a:solidFill>
                  <a:schemeClr val="tx1"/>
                </a:solidFill>
                <a:latin typeface="+mn-lt"/>
                <a:ea typeface="+mn-ea"/>
                <a:cs typeface="+mn-cs"/>
              </a:rPr>
              <a:t>most future references will be to pages that have recently been brought in. Thus,</a:t>
            </a:r>
          </a:p>
          <a:p>
            <a:r>
              <a:rPr lang="en-US" sz="1200" kern="1200" baseline="0" dirty="0" smtClean="0">
                <a:solidFill>
                  <a:schemeClr val="tx1"/>
                </a:solidFill>
                <a:latin typeface="+mn-lt"/>
                <a:ea typeface="+mn-ea"/>
                <a:cs typeface="+mn-cs"/>
              </a:rPr>
              <a:t>after a time, matters should settle down and the number of page faults should drop</a:t>
            </a:r>
          </a:p>
          <a:p>
            <a:r>
              <a:rPr lang="en-US" sz="1200" kern="1200" baseline="0" dirty="0" smtClean="0">
                <a:solidFill>
                  <a:schemeClr val="tx1"/>
                </a:solidFill>
                <a:latin typeface="+mn-lt"/>
                <a:ea typeface="+mn-ea"/>
                <a:cs typeface="+mn-cs"/>
              </a:rPr>
              <a:t>to a very low level.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6364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a:t>
            </a:r>
            <a:r>
              <a:rPr lang="en-US" sz="1200" b="1" kern="1200" baseline="0" dirty="0" err="1" smtClean="0">
                <a:solidFill>
                  <a:schemeClr val="tx1"/>
                </a:solidFill>
                <a:latin typeface="+mn-lt"/>
                <a:ea typeface="+mn-ea"/>
                <a:cs typeface="+mn-cs"/>
              </a:rPr>
              <a:t>prepaging</a:t>
            </a:r>
            <a:r>
              <a:rPr lang="en-US" sz="1200" b="1" kern="1200" baseline="0" dirty="0" smtClean="0">
                <a:solidFill>
                  <a:schemeClr val="tx1"/>
                </a:solidFill>
                <a:latin typeface="+mn-lt"/>
                <a:ea typeface="+mn-ea"/>
                <a:cs typeface="+mn-cs"/>
              </a:rPr>
              <a:t> , </a:t>
            </a:r>
            <a:r>
              <a:rPr lang="en-US" sz="1200" b="0" kern="1200" baseline="0" dirty="0" smtClean="0">
                <a:solidFill>
                  <a:schemeClr val="tx1"/>
                </a:solidFill>
                <a:latin typeface="+mn-lt"/>
                <a:ea typeface="+mn-ea"/>
                <a:cs typeface="+mn-cs"/>
              </a:rPr>
              <a:t>pages other than the one demanded by a page fault are</a:t>
            </a:r>
          </a:p>
          <a:p>
            <a:r>
              <a:rPr lang="en-US" sz="1200" kern="1200" baseline="0" dirty="0" smtClean="0">
                <a:solidFill>
                  <a:schemeClr val="tx1"/>
                </a:solidFill>
                <a:latin typeface="+mn-lt"/>
                <a:ea typeface="+mn-ea"/>
                <a:cs typeface="+mn-cs"/>
              </a:rPr>
              <a:t>brought in.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exploits the characteristics of most secondary memory</a:t>
            </a:r>
          </a:p>
          <a:p>
            <a:r>
              <a:rPr lang="en-US" sz="1200" kern="1200" baseline="0" dirty="0" smtClean="0">
                <a:solidFill>
                  <a:schemeClr val="tx1"/>
                </a:solidFill>
                <a:latin typeface="+mn-lt"/>
                <a:ea typeface="+mn-ea"/>
                <a:cs typeface="+mn-cs"/>
              </a:rPr>
              <a:t>devices, such as disks, which have seek times and rotational latency. If the pages of</a:t>
            </a:r>
          </a:p>
          <a:p>
            <a:r>
              <a:rPr lang="en-US" sz="1200" kern="1200" baseline="0" dirty="0" smtClean="0">
                <a:solidFill>
                  <a:schemeClr val="tx1"/>
                </a:solidFill>
                <a:latin typeface="+mn-lt"/>
                <a:ea typeface="+mn-ea"/>
                <a:cs typeface="+mn-cs"/>
              </a:rPr>
              <a:t>a process are stored contiguously in secondary memory, then it is more efficient to</a:t>
            </a:r>
          </a:p>
          <a:p>
            <a:r>
              <a:rPr lang="en-US" sz="1200" kern="1200" baseline="0" dirty="0" smtClean="0">
                <a:solidFill>
                  <a:schemeClr val="tx1"/>
                </a:solidFill>
                <a:latin typeface="+mn-lt"/>
                <a:ea typeface="+mn-ea"/>
                <a:cs typeface="+mn-cs"/>
              </a:rPr>
              <a:t>bring in a number of contiguous pages at one time rather than bringing them in one</a:t>
            </a:r>
          </a:p>
          <a:p>
            <a:r>
              <a:rPr lang="en-US" sz="1200" kern="1200" baseline="0" dirty="0" smtClean="0">
                <a:solidFill>
                  <a:schemeClr val="tx1"/>
                </a:solidFill>
                <a:latin typeface="+mn-lt"/>
                <a:ea typeface="+mn-ea"/>
                <a:cs typeface="+mn-cs"/>
              </a:rPr>
              <a:t>at a time over an extended period. Of course, this policy is ineffective if most of the</a:t>
            </a:r>
          </a:p>
          <a:p>
            <a:r>
              <a:rPr lang="en-US" sz="1200" kern="1200" baseline="0" dirty="0" smtClean="0">
                <a:solidFill>
                  <a:schemeClr val="tx1"/>
                </a:solidFill>
                <a:latin typeface="+mn-lt"/>
                <a:ea typeface="+mn-ea"/>
                <a:cs typeface="+mn-cs"/>
              </a:rPr>
              <a:t>extra pages that are brought in are not referenced.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policy could be employed either when a process first starts up,</a:t>
            </a:r>
          </a:p>
          <a:p>
            <a:r>
              <a:rPr lang="en-US" sz="1200" kern="1200" baseline="0" dirty="0" smtClean="0">
                <a:solidFill>
                  <a:schemeClr val="tx1"/>
                </a:solidFill>
                <a:latin typeface="+mn-lt"/>
                <a:ea typeface="+mn-ea"/>
                <a:cs typeface="+mn-cs"/>
              </a:rPr>
              <a:t>in which case the programmer would somehow have to designate desired pages, or</a:t>
            </a:r>
          </a:p>
          <a:p>
            <a:r>
              <a:rPr lang="en-US" sz="1200" kern="1200" baseline="0" dirty="0" smtClean="0">
                <a:solidFill>
                  <a:schemeClr val="tx1"/>
                </a:solidFill>
                <a:latin typeface="+mn-lt"/>
                <a:ea typeface="+mn-ea"/>
                <a:cs typeface="+mn-cs"/>
              </a:rPr>
              <a:t>every time a page fault occurs. This latter course would seem preferable because</a:t>
            </a:r>
          </a:p>
          <a:p>
            <a:r>
              <a:rPr lang="en-US" sz="1200" kern="1200" baseline="0" dirty="0" smtClean="0">
                <a:solidFill>
                  <a:schemeClr val="tx1"/>
                </a:solidFill>
                <a:latin typeface="+mn-lt"/>
                <a:ea typeface="+mn-ea"/>
                <a:cs typeface="+mn-cs"/>
              </a:rPr>
              <a:t>it is invisible to the programmer. However, the utility of </a:t>
            </a:r>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has not been</a:t>
            </a:r>
          </a:p>
          <a:p>
            <a:r>
              <a:rPr lang="en-US" sz="1200" kern="1200" baseline="0" dirty="0" smtClean="0">
                <a:solidFill>
                  <a:schemeClr val="tx1"/>
                </a:solidFill>
                <a:latin typeface="+mn-lt"/>
                <a:ea typeface="+mn-ea"/>
                <a:cs typeface="+mn-cs"/>
              </a:rPr>
              <a:t>established [MAEK87].</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Prepaging</a:t>
            </a:r>
            <a:r>
              <a:rPr lang="en-US" sz="1200" kern="1200" baseline="0" dirty="0" smtClean="0">
                <a:solidFill>
                  <a:schemeClr val="tx1"/>
                </a:solidFill>
                <a:latin typeface="+mn-lt"/>
                <a:ea typeface="+mn-ea"/>
                <a:cs typeface="+mn-cs"/>
              </a:rPr>
              <a:t> should not be confused with swapping. When a process is swapped</a:t>
            </a:r>
          </a:p>
          <a:p>
            <a:r>
              <a:rPr lang="en-US" sz="1200" kern="1200" baseline="0" dirty="0" smtClean="0">
                <a:solidFill>
                  <a:schemeClr val="tx1"/>
                </a:solidFill>
                <a:latin typeface="+mn-lt"/>
                <a:ea typeface="+mn-ea"/>
                <a:cs typeface="+mn-cs"/>
              </a:rPr>
              <a:t>out of memory and put in a suspended state, all of its resident pages are moved out.</a:t>
            </a:r>
          </a:p>
          <a:p>
            <a:r>
              <a:rPr lang="en-US" sz="1200" kern="1200" baseline="0" dirty="0" smtClean="0">
                <a:solidFill>
                  <a:schemeClr val="tx1"/>
                </a:solidFill>
                <a:latin typeface="+mn-lt"/>
                <a:ea typeface="+mn-ea"/>
                <a:cs typeface="+mn-cs"/>
              </a:rPr>
              <a:t>When the process is resumed, all of the pages that were previously in main memory</a:t>
            </a:r>
          </a:p>
          <a:p>
            <a:r>
              <a:rPr lang="en-US" sz="1200" kern="1200" baseline="0" dirty="0" smtClean="0">
                <a:solidFill>
                  <a:schemeClr val="tx1"/>
                </a:solidFill>
                <a:latin typeface="+mn-lt"/>
                <a:ea typeface="+mn-ea"/>
                <a:cs typeface="+mn-cs"/>
              </a:rPr>
              <a:t>are returned to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653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placement policy determines where in real memory a process piece is to reside.</a:t>
            </a:r>
          </a:p>
          <a:p>
            <a:r>
              <a:rPr lang="en-US" sz="1200" kern="1200" baseline="0" dirty="0" smtClean="0">
                <a:solidFill>
                  <a:schemeClr val="tx1"/>
                </a:solidFill>
                <a:latin typeface="+mn-lt"/>
                <a:ea typeface="+mn-ea"/>
                <a:cs typeface="+mn-cs"/>
              </a:rPr>
              <a:t>In a pure segmentation system, the placement policy is an important design issue;</a:t>
            </a:r>
          </a:p>
          <a:p>
            <a:r>
              <a:rPr lang="en-US" sz="1200" kern="1200" baseline="0" dirty="0" smtClean="0">
                <a:solidFill>
                  <a:schemeClr val="tx1"/>
                </a:solidFill>
                <a:latin typeface="+mn-lt"/>
                <a:ea typeface="+mn-ea"/>
                <a:cs typeface="+mn-cs"/>
              </a:rPr>
              <a:t>policies such as best-fit, first-fit, and so on, which were discussed in Chapter 7 , are</a:t>
            </a:r>
          </a:p>
          <a:p>
            <a:r>
              <a:rPr lang="en-US" sz="1200" kern="1200" baseline="0" dirty="0" smtClean="0">
                <a:solidFill>
                  <a:schemeClr val="tx1"/>
                </a:solidFill>
                <a:latin typeface="+mn-lt"/>
                <a:ea typeface="+mn-ea"/>
                <a:cs typeface="+mn-cs"/>
              </a:rPr>
              <a:t>possible alternatives. However, for a system that uses either pure paging or paging</a:t>
            </a:r>
          </a:p>
          <a:p>
            <a:r>
              <a:rPr lang="en-US" sz="1200" kern="1200" baseline="0" dirty="0" smtClean="0">
                <a:solidFill>
                  <a:schemeClr val="tx1"/>
                </a:solidFill>
                <a:latin typeface="+mn-lt"/>
                <a:ea typeface="+mn-ea"/>
                <a:cs typeface="+mn-cs"/>
              </a:rPr>
              <a:t>combined with segmentation, placement is usually irrelevant because the address</a:t>
            </a:r>
          </a:p>
          <a:p>
            <a:r>
              <a:rPr lang="en-US" sz="1200" kern="1200" baseline="0" dirty="0" smtClean="0">
                <a:solidFill>
                  <a:schemeClr val="tx1"/>
                </a:solidFill>
                <a:latin typeface="+mn-lt"/>
                <a:ea typeface="+mn-ea"/>
                <a:cs typeface="+mn-cs"/>
              </a:rPr>
              <a:t>translation hardware and the main memory access hardware can perform their</a:t>
            </a:r>
          </a:p>
          <a:p>
            <a:r>
              <a:rPr lang="en-US" sz="1200" kern="1200" baseline="0" dirty="0" smtClean="0">
                <a:solidFill>
                  <a:schemeClr val="tx1"/>
                </a:solidFill>
                <a:latin typeface="+mn-lt"/>
                <a:ea typeface="+mn-ea"/>
                <a:cs typeface="+mn-cs"/>
              </a:rPr>
              <a:t>functions for any page-frame combination with equal efficiency.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one area in which placement does become a concern, and this is a</a:t>
            </a:r>
          </a:p>
          <a:p>
            <a:r>
              <a:rPr lang="en-US" sz="1200" kern="1200" baseline="0" dirty="0" smtClean="0">
                <a:solidFill>
                  <a:schemeClr val="tx1"/>
                </a:solidFill>
                <a:latin typeface="+mn-lt"/>
                <a:ea typeface="+mn-ea"/>
                <a:cs typeface="+mn-cs"/>
              </a:rPr>
              <a:t>subject of research and development. On a so-called </a:t>
            </a:r>
            <a:r>
              <a:rPr lang="en-US" sz="1200" kern="1200" baseline="0" dirty="0" err="1" smtClean="0">
                <a:solidFill>
                  <a:schemeClr val="tx1"/>
                </a:solidFill>
                <a:latin typeface="+mn-lt"/>
                <a:ea typeface="+mn-ea"/>
                <a:cs typeface="+mn-cs"/>
              </a:rPr>
              <a:t>nonuniform</a:t>
            </a:r>
            <a:r>
              <a:rPr lang="en-US" sz="1200" kern="1200" baseline="0" dirty="0" smtClean="0">
                <a:solidFill>
                  <a:schemeClr val="tx1"/>
                </a:solidFill>
                <a:latin typeface="+mn-lt"/>
                <a:ea typeface="+mn-ea"/>
                <a:cs typeface="+mn-cs"/>
              </a:rPr>
              <a:t> memory access</a:t>
            </a:r>
          </a:p>
          <a:p>
            <a:r>
              <a:rPr lang="en-US" sz="1200" kern="1200" baseline="0" dirty="0" smtClean="0">
                <a:solidFill>
                  <a:schemeClr val="tx1"/>
                </a:solidFill>
                <a:latin typeface="+mn-lt"/>
                <a:ea typeface="+mn-ea"/>
                <a:cs typeface="+mn-cs"/>
              </a:rPr>
              <a:t>(NUMA) multiprocessor, the distributed, shared memory of the machine can be</a:t>
            </a:r>
          </a:p>
          <a:p>
            <a:r>
              <a:rPr lang="en-US" sz="1200" kern="1200" baseline="0" dirty="0" smtClean="0">
                <a:solidFill>
                  <a:schemeClr val="tx1"/>
                </a:solidFill>
                <a:latin typeface="+mn-lt"/>
                <a:ea typeface="+mn-ea"/>
                <a:cs typeface="+mn-cs"/>
              </a:rPr>
              <a:t>referenced by any processor on the machine, but the time for accessing a particular</a:t>
            </a:r>
          </a:p>
          <a:p>
            <a:r>
              <a:rPr lang="en-US" sz="1200" kern="1200" baseline="0" dirty="0" smtClean="0">
                <a:solidFill>
                  <a:schemeClr val="tx1"/>
                </a:solidFill>
                <a:latin typeface="+mn-lt"/>
                <a:ea typeface="+mn-ea"/>
                <a:cs typeface="+mn-cs"/>
              </a:rPr>
              <a:t>physical location varies with the distance between the processor and the memory</a:t>
            </a:r>
          </a:p>
          <a:p>
            <a:r>
              <a:rPr lang="en-US" sz="1200" kern="1200" baseline="0" dirty="0" smtClean="0">
                <a:solidFill>
                  <a:schemeClr val="tx1"/>
                </a:solidFill>
                <a:latin typeface="+mn-lt"/>
                <a:ea typeface="+mn-ea"/>
                <a:cs typeface="+mn-cs"/>
              </a:rPr>
              <a:t>module. Thus, performance depends heavily on the extent to which data reside</a:t>
            </a:r>
          </a:p>
          <a:p>
            <a:r>
              <a:rPr lang="en-US" sz="1200" kern="1200" baseline="0" dirty="0" smtClean="0">
                <a:solidFill>
                  <a:schemeClr val="tx1"/>
                </a:solidFill>
                <a:latin typeface="+mn-lt"/>
                <a:ea typeface="+mn-ea"/>
                <a:cs typeface="+mn-cs"/>
              </a:rPr>
              <a:t>close to the processors that use them [LARO92, BOLO89, COX89]. For NUMA</a:t>
            </a:r>
          </a:p>
          <a:p>
            <a:r>
              <a:rPr lang="en-US" sz="1200" kern="1200" baseline="0" dirty="0" smtClean="0">
                <a:solidFill>
                  <a:schemeClr val="tx1"/>
                </a:solidFill>
                <a:latin typeface="+mn-lt"/>
                <a:ea typeface="+mn-ea"/>
                <a:cs typeface="+mn-cs"/>
              </a:rPr>
              <a:t>systems, an automatic placement strategy is desirable to assign pages to the memory</a:t>
            </a:r>
          </a:p>
          <a:p>
            <a:r>
              <a:rPr lang="en-US" sz="1200" kern="1200" baseline="0" dirty="0" smtClean="0">
                <a:solidFill>
                  <a:schemeClr val="tx1"/>
                </a:solidFill>
                <a:latin typeface="+mn-lt"/>
                <a:ea typeface="+mn-ea"/>
                <a:cs typeface="+mn-cs"/>
              </a:rPr>
              <a:t>module that provides the best performance.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2927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In most operating system texts, the treatment of memory management includes a</a:t>
            </a:r>
          </a:p>
          <a:p>
            <a:r>
              <a:rPr lang="en-US" sz="1200" kern="1200" baseline="0" dirty="0" smtClean="0">
                <a:solidFill>
                  <a:schemeClr val="tx1"/>
                </a:solidFill>
                <a:latin typeface="+mn-lt"/>
                <a:ea typeface="+mn-ea"/>
                <a:cs typeface="+mn-cs"/>
              </a:rPr>
              <a:t>section entitled “replacement policy,” which deals with the selection of a page in</a:t>
            </a:r>
          </a:p>
          <a:p>
            <a:r>
              <a:rPr lang="en-US" sz="1200" kern="1200" baseline="0" dirty="0" smtClean="0">
                <a:solidFill>
                  <a:schemeClr val="tx1"/>
                </a:solidFill>
                <a:latin typeface="+mn-lt"/>
                <a:ea typeface="+mn-ea"/>
                <a:cs typeface="+mn-cs"/>
              </a:rPr>
              <a:t>main memory to be replaced when a new page must be brought in. This topic is</a:t>
            </a:r>
          </a:p>
          <a:p>
            <a:r>
              <a:rPr lang="en-US" sz="1200" kern="1200" baseline="0" dirty="0" smtClean="0">
                <a:solidFill>
                  <a:schemeClr val="tx1"/>
                </a:solidFill>
                <a:latin typeface="+mn-lt"/>
                <a:ea typeface="+mn-ea"/>
                <a:cs typeface="+mn-cs"/>
              </a:rPr>
              <a:t>sometimes difficult to explain because several interrelated concepts are involved: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 many page frames are to be allocated to each active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the set of pages to be considered for replacement should be limited</a:t>
            </a:r>
          </a:p>
          <a:p>
            <a:r>
              <a:rPr lang="en-US" sz="1200" kern="1200" baseline="0" dirty="0" smtClean="0">
                <a:solidFill>
                  <a:schemeClr val="tx1"/>
                </a:solidFill>
                <a:latin typeface="+mn-lt"/>
                <a:ea typeface="+mn-ea"/>
                <a:cs typeface="+mn-cs"/>
              </a:rPr>
              <a:t>to those of the process that caused the page fault or encompass all the page</a:t>
            </a:r>
          </a:p>
          <a:p>
            <a:r>
              <a:rPr lang="en-US" sz="1200" kern="1200" baseline="0" dirty="0" smtClean="0">
                <a:solidFill>
                  <a:schemeClr val="tx1"/>
                </a:solidFill>
                <a:latin typeface="+mn-lt"/>
                <a:ea typeface="+mn-ea"/>
                <a:cs typeface="+mn-cs"/>
              </a:rPr>
              <a:t>frames in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Among the set of pages considered, which particular page should be selected</a:t>
            </a:r>
          </a:p>
          <a:p>
            <a:r>
              <a:rPr lang="en-US" sz="1200" kern="1200" baseline="0" dirty="0" smtClean="0">
                <a:solidFill>
                  <a:schemeClr val="tx1"/>
                </a:solidFill>
                <a:latin typeface="+mn-lt"/>
                <a:ea typeface="+mn-ea"/>
                <a:cs typeface="+mn-cs"/>
              </a:rPr>
              <a:t>for replacement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shall refer to the first two concepts as </a:t>
            </a:r>
            <a:r>
              <a:rPr lang="en-US" sz="1200" i="1" kern="1200" baseline="0" dirty="0" smtClean="0">
                <a:solidFill>
                  <a:schemeClr val="tx1"/>
                </a:solidFill>
                <a:latin typeface="+mn-lt"/>
                <a:ea typeface="+mn-ea"/>
                <a:cs typeface="+mn-cs"/>
              </a:rPr>
              <a:t>resident set management , which is dealt</a:t>
            </a:r>
          </a:p>
          <a:p>
            <a:r>
              <a:rPr lang="en-US" sz="1200" kern="1200" baseline="0" dirty="0" smtClean="0">
                <a:solidFill>
                  <a:schemeClr val="tx1"/>
                </a:solidFill>
                <a:latin typeface="+mn-lt"/>
                <a:ea typeface="+mn-ea"/>
                <a:cs typeface="+mn-cs"/>
              </a:rPr>
              <a:t>with in the next subsection, and reserve the term </a:t>
            </a:r>
            <a:r>
              <a:rPr lang="en-US" sz="1200" i="1" kern="1200" baseline="0" dirty="0" smtClean="0">
                <a:solidFill>
                  <a:schemeClr val="tx1"/>
                </a:solidFill>
                <a:latin typeface="+mn-lt"/>
                <a:ea typeface="+mn-ea"/>
                <a:cs typeface="+mn-cs"/>
              </a:rPr>
              <a:t>replacement policy for the third</a:t>
            </a:r>
          </a:p>
          <a:p>
            <a:r>
              <a:rPr lang="en-US" sz="1200" kern="1200" baseline="0" dirty="0" smtClean="0">
                <a:solidFill>
                  <a:schemeClr val="tx1"/>
                </a:solidFill>
                <a:latin typeface="+mn-lt"/>
                <a:ea typeface="+mn-ea"/>
                <a:cs typeface="+mn-cs"/>
              </a:rPr>
              <a:t>concept, which is discussed in this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area of replacement policy is probably the most studied of any area of</a:t>
            </a:r>
          </a:p>
          <a:p>
            <a:r>
              <a:rPr lang="en-US" sz="1200" kern="1200" baseline="0" dirty="0" smtClean="0">
                <a:solidFill>
                  <a:schemeClr val="tx1"/>
                </a:solidFill>
                <a:latin typeface="+mn-lt"/>
                <a:ea typeface="+mn-ea"/>
                <a:cs typeface="+mn-cs"/>
              </a:rPr>
              <a:t>memory management. When all of the frames in main memory are occupied and</a:t>
            </a:r>
          </a:p>
          <a:p>
            <a:r>
              <a:rPr lang="en-US" sz="1200" kern="1200" baseline="0" dirty="0" smtClean="0">
                <a:solidFill>
                  <a:schemeClr val="tx1"/>
                </a:solidFill>
                <a:latin typeface="+mn-lt"/>
                <a:ea typeface="+mn-ea"/>
                <a:cs typeface="+mn-cs"/>
              </a:rPr>
              <a:t>it is necessary to bring in a new page to satisfy a page fault, the replacement policy</a:t>
            </a:r>
          </a:p>
          <a:p>
            <a:r>
              <a:rPr lang="en-US" sz="1200" kern="1200" baseline="0" dirty="0" smtClean="0">
                <a:solidFill>
                  <a:schemeClr val="tx1"/>
                </a:solidFill>
                <a:latin typeface="+mn-lt"/>
                <a:ea typeface="+mn-ea"/>
                <a:cs typeface="+mn-cs"/>
              </a:rPr>
              <a:t>determines which page currently in memory is to be replaced. All of the policies</a:t>
            </a:r>
          </a:p>
          <a:p>
            <a:r>
              <a:rPr lang="en-US" sz="1200" kern="1200" baseline="0" dirty="0" smtClean="0">
                <a:solidFill>
                  <a:schemeClr val="tx1"/>
                </a:solidFill>
                <a:latin typeface="+mn-lt"/>
                <a:ea typeface="+mn-ea"/>
                <a:cs typeface="+mn-cs"/>
              </a:rPr>
              <a:t>have as their objective that the page that is removed should be the page least likely</a:t>
            </a:r>
          </a:p>
          <a:p>
            <a:r>
              <a:rPr lang="en-US" sz="1200" kern="1200" baseline="0" dirty="0" smtClean="0">
                <a:solidFill>
                  <a:schemeClr val="tx1"/>
                </a:solidFill>
                <a:latin typeface="+mn-lt"/>
                <a:ea typeface="+mn-ea"/>
                <a:cs typeface="+mn-cs"/>
              </a:rPr>
              <a:t>to be referenced in the near future. Because of the principle of locality, there is</a:t>
            </a:r>
          </a:p>
          <a:p>
            <a:r>
              <a:rPr lang="en-US" sz="1200" kern="1200" baseline="0" dirty="0" smtClean="0">
                <a:solidFill>
                  <a:schemeClr val="tx1"/>
                </a:solidFill>
                <a:latin typeface="+mn-lt"/>
                <a:ea typeface="+mn-ea"/>
                <a:cs typeface="+mn-cs"/>
              </a:rPr>
              <a:t>often a high correlation between recent referencing history and near-future referencing</a:t>
            </a:r>
          </a:p>
          <a:p>
            <a:r>
              <a:rPr lang="en-US" sz="1200" kern="1200" baseline="0" dirty="0" smtClean="0">
                <a:solidFill>
                  <a:schemeClr val="tx1"/>
                </a:solidFill>
                <a:latin typeface="+mn-lt"/>
                <a:ea typeface="+mn-ea"/>
                <a:cs typeface="+mn-cs"/>
              </a:rPr>
              <a:t>patterns. Thus, most policies try to predict future behavior on the basis of</a:t>
            </a:r>
          </a:p>
          <a:p>
            <a:r>
              <a:rPr lang="en-US" sz="1200" kern="1200" baseline="0" dirty="0" smtClean="0">
                <a:solidFill>
                  <a:schemeClr val="tx1"/>
                </a:solidFill>
                <a:latin typeface="+mn-lt"/>
                <a:ea typeface="+mn-ea"/>
                <a:cs typeface="+mn-cs"/>
              </a:rPr>
              <a:t>past behavior. One trade-off that must be considered is that the more elaborate and</a:t>
            </a:r>
          </a:p>
          <a:p>
            <a:r>
              <a:rPr lang="en-US" sz="1200" kern="1200" baseline="0" dirty="0" smtClean="0">
                <a:solidFill>
                  <a:schemeClr val="tx1"/>
                </a:solidFill>
                <a:latin typeface="+mn-lt"/>
                <a:ea typeface="+mn-ea"/>
                <a:cs typeface="+mn-cs"/>
              </a:rPr>
              <a:t>sophisticated the replacement policy, the greater will be the hardware and software</a:t>
            </a:r>
          </a:p>
          <a:p>
            <a:r>
              <a:rPr lang="en-US" sz="1200" kern="1200" baseline="0" dirty="0" smtClean="0">
                <a:solidFill>
                  <a:schemeClr val="tx1"/>
                </a:solidFill>
                <a:latin typeface="+mn-lt"/>
                <a:ea typeface="+mn-ea"/>
                <a:cs typeface="+mn-cs"/>
              </a:rPr>
              <a:t>overhead to implement 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358291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One restriction on replacement policy needs to be mentioned</a:t>
            </a:r>
          </a:p>
          <a:p>
            <a:r>
              <a:rPr lang="en-US" sz="1200" kern="1200" baseline="0" dirty="0" smtClean="0">
                <a:solidFill>
                  <a:schemeClr val="tx1"/>
                </a:solidFill>
                <a:latin typeface="+mn-lt"/>
                <a:ea typeface="+mn-ea"/>
                <a:cs typeface="+mn-cs"/>
              </a:rPr>
              <a:t>before looking at various algorithms: Some of the frames in main memory may be</a:t>
            </a:r>
          </a:p>
          <a:p>
            <a:r>
              <a:rPr lang="en-US" sz="1200" kern="1200" baseline="0" dirty="0" smtClean="0">
                <a:solidFill>
                  <a:schemeClr val="tx1"/>
                </a:solidFill>
                <a:latin typeface="+mn-lt"/>
                <a:ea typeface="+mn-ea"/>
                <a:cs typeface="+mn-cs"/>
              </a:rPr>
              <a:t>locked. When a frame is locked, the page currently stored in that frame may not be</a:t>
            </a:r>
          </a:p>
          <a:p>
            <a:r>
              <a:rPr lang="en-US" sz="1200" kern="1200" baseline="0" dirty="0" smtClean="0">
                <a:solidFill>
                  <a:schemeClr val="tx1"/>
                </a:solidFill>
                <a:latin typeface="+mn-lt"/>
                <a:ea typeface="+mn-ea"/>
                <a:cs typeface="+mn-cs"/>
              </a:rPr>
              <a:t>replaced. Much of the kernel of the OS, as well as key control structures, are held in</a:t>
            </a:r>
          </a:p>
          <a:p>
            <a:r>
              <a:rPr lang="en-US" sz="1200" kern="1200" baseline="0" dirty="0" smtClean="0">
                <a:solidFill>
                  <a:schemeClr val="tx1"/>
                </a:solidFill>
                <a:latin typeface="+mn-lt"/>
                <a:ea typeface="+mn-ea"/>
                <a:cs typeface="+mn-cs"/>
              </a:rPr>
              <a:t>locked frames. In addition, I/O buffers and other time-critical areas may be locked</a:t>
            </a:r>
          </a:p>
          <a:p>
            <a:r>
              <a:rPr lang="en-US" sz="1200" kern="1200" baseline="0" dirty="0" smtClean="0">
                <a:solidFill>
                  <a:schemeClr val="tx1"/>
                </a:solidFill>
                <a:latin typeface="+mn-lt"/>
                <a:ea typeface="+mn-ea"/>
                <a:cs typeface="+mn-cs"/>
              </a:rPr>
              <a:t>into main memory frames. Locking is achieved by associating a lock bit with each</a:t>
            </a:r>
          </a:p>
          <a:p>
            <a:r>
              <a:rPr lang="en-US" sz="1200" kern="1200" baseline="0" dirty="0" smtClean="0">
                <a:solidFill>
                  <a:schemeClr val="tx1"/>
                </a:solidFill>
                <a:latin typeface="+mn-lt"/>
                <a:ea typeface="+mn-ea"/>
                <a:cs typeface="+mn-cs"/>
              </a:rPr>
              <a:t>frame. This bit may be kept in a frame table as well as being included in the current</a:t>
            </a:r>
          </a:p>
          <a:p>
            <a:r>
              <a:rPr lang="en-US" sz="1200" kern="1200" baseline="0" dirty="0" smtClean="0">
                <a:solidFill>
                  <a:schemeClr val="tx1"/>
                </a:solidFill>
                <a:latin typeface="+mn-lt"/>
                <a:ea typeface="+mn-ea"/>
                <a:cs typeface="+mn-cs"/>
              </a:rPr>
              <a:t>page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99786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Regardless of the resident set management strategy (discussed</a:t>
            </a:r>
          </a:p>
          <a:p>
            <a:r>
              <a:rPr lang="en-US" sz="1200" kern="1200" baseline="0" dirty="0" smtClean="0">
                <a:solidFill>
                  <a:schemeClr val="tx1"/>
                </a:solidFill>
                <a:latin typeface="+mn-lt"/>
                <a:ea typeface="+mn-ea"/>
                <a:cs typeface="+mn-cs"/>
              </a:rPr>
              <a:t>in the next subsection), there are certain basic algorithms that are used for the</a:t>
            </a:r>
          </a:p>
          <a:p>
            <a:r>
              <a:rPr lang="en-US" sz="1200" kern="1200" baseline="0" dirty="0" smtClean="0">
                <a:solidFill>
                  <a:schemeClr val="tx1"/>
                </a:solidFill>
                <a:latin typeface="+mn-lt"/>
                <a:ea typeface="+mn-ea"/>
                <a:cs typeface="+mn-cs"/>
              </a:rPr>
              <a:t>selection of a page to replace. Replacement algorithms that have been discussed in</a:t>
            </a:r>
          </a:p>
          <a:p>
            <a:r>
              <a:rPr lang="en-US" sz="1200" kern="1200" baseline="0" dirty="0" smtClean="0">
                <a:solidFill>
                  <a:schemeClr val="tx1"/>
                </a:solidFill>
                <a:latin typeface="+mn-lt"/>
                <a:ea typeface="+mn-ea"/>
                <a:cs typeface="+mn-cs"/>
              </a:rPr>
              <a:t>the literature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Optimal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recently used (LRU)</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First-in-first-out (FIFO)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4259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smtClean="0"/>
          </a:p>
          <a:p>
            <a:endParaRPr lang="en-US" dirty="0"/>
          </a:p>
        </p:txBody>
      </p:sp>
      <p:sp>
        <p:nvSpPr>
          <p:cNvPr id="4" name="Slide Number Placeholder 3"/>
          <p:cNvSpPr>
            <a:spLocks noGrp="1"/>
          </p:cNvSpPr>
          <p:nvPr>
            <p:ph type="sldNum" sz="quarter" idx="10"/>
          </p:nvPr>
        </p:nvSpPr>
        <p:spPr/>
        <p:txBody>
          <a:bodyPr/>
          <a:lstStyle/>
          <a:p>
            <a:fld id="{337A6572-868F-412F-AE4B-44152E1D2D76}" type="slidenum">
              <a:rPr lang="en-US" altLang="en-US" smtClean="0"/>
              <a:pPr/>
              <a:t>2</a:t>
            </a:fld>
            <a:endParaRPr lang="en-US" altLang="en-US"/>
          </a:p>
        </p:txBody>
      </p:sp>
    </p:spTree>
    <p:extLst>
      <p:ext uri="{BB962C8B-B14F-4D97-AF65-F5344CB8AC3E}">
        <p14:creationId xmlns:p14="http://schemas.microsoft.com/office/powerpoint/2010/main" val="805753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least recently used (LRU) policy replaces the page in memory that has</a:t>
            </a:r>
          </a:p>
          <a:p>
            <a:r>
              <a:rPr lang="en-US" sz="1200" kern="1200" baseline="0" dirty="0" smtClean="0">
                <a:solidFill>
                  <a:schemeClr val="tx1"/>
                </a:solidFill>
                <a:latin typeface="+mn-lt"/>
                <a:ea typeface="+mn-ea"/>
                <a:cs typeface="+mn-cs"/>
              </a:rPr>
              <a:t>not been referenced for the longest time. By the principle of locality, this should</a:t>
            </a:r>
          </a:p>
          <a:p>
            <a:r>
              <a:rPr lang="en-US" sz="1200" kern="1200" baseline="0" dirty="0" smtClean="0">
                <a:solidFill>
                  <a:schemeClr val="tx1"/>
                </a:solidFill>
                <a:latin typeface="+mn-lt"/>
                <a:ea typeface="+mn-ea"/>
                <a:cs typeface="+mn-cs"/>
              </a:rPr>
              <a:t>be the page least likely to be referenced in the near future. And, in fact, the LRU</a:t>
            </a:r>
          </a:p>
          <a:p>
            <a:r>
              <a:rPr lang="en-US" sz="1200" kern="1200" baseline="0" dirty="0" smtClean="0">
                <a:solidFill>
                  <a:schemeClr val="tx1"/>
                </a:solidFill>
                <a:latin typeface="+mn-lt"/>
                <a:ea typeface="+mn-ea"/>
                <a:cs typeface="+mn-cs"/>
              </a:rPr>
              <a:t>policy does nearly as well as the optimal policy. The problem with this approach is</a:t>
            </a:r>
          </a:p>
          <a:p>
            <a:r>
              <a:rPr lang="en-US" sz="1200" kern="1200" baseline="0" dirty="0" smtClean="0">
                <a:solidFill>
                  <a:schemeClr val="tx1"/>
                </a:solidFill>
                <a:latin typeface="+mn-lt"/>
                <a:ea typeface="+mn-ea"/>
                <a:cs typeface="+mn-cs"/>
              </a:rPr>
              <a:t>the difficulty in implementation. One approach would be to tag each page with the</a:t>
            </a:r>
          </a:p>
          <a:p>
            <a:r>
              <a:rPr lang="en-US" sz="1200" kern="1200" baseline="0" dirty="0" smtClean="0">
                <a:solidFill>
                  <a:schemeClr val="tx1"/>
                </a:solidFill>
                <a:latin typeface="+mn-lt"/>
                <a:ea typeface="+mn-ea"/>
                <a:cs typeface="+mn-cs"/>
              </a:rPr>
              <a:t>time of its last reference; this would have to be done at each memory reference,</a:t>
            </a:r>
          </a:p>
          <a:p>
            <a:r>
              <a:rPr lang="en-US" sz="1200" kern="1200" baseline="0" dirty="0" smtClean="0">
                <a:solidFill>
                  <a:schemeClr val="tx1"/>
                </a:solidFill>
                <a:latin typeface="+mn-lt"/>
                <a:ea typeface="+mn-ea"/>
                <a:cs typeface="+mn-cs"/>
              </a:rPr>
              <a:t>both instruction and data. Even if the hardware would support such a scheme, the</a:t>
            </a:r>
          </a:p>
          <a:p>
            <a:r>
              <a:rPr lang="en-US" sz="1200" kern="1200" baseline="0" dirty="0" smtClean="0">
                <a:solidFill>
                  <a:schemeClr val="tx1"/>
                </a:solidFill>
                <a:latin typeface="+mn-lt"/>
                <a:ea typeface="+mn-ea"/>
                <a:cs typeface="+mn-cs"/>
              </a:rPr>
              <a:t>overhead would be tremendous. Alternatively, one could maintain a stack of page</a:t>
            </a:r>
          </a:p>
          <a:p>
            <a:r>
              <a:rPr lang="en-US" sz="1200" kern="1200" baseline="0" dirty="0" smtClean="0">
                <a:solidFill>
                  <a:schemeClr val="tx1"/>
                </a:solidFill>
                <a:latin typeface="+mn-lt"/>
                <a:ea typeface="+mn-ea"/>
                <a:cs typeface="+mn-cs"/>
              </a:rPr>
              <a:t>references, again an expensive prospect.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587783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 </a:t>
            </a:r>
          </a:p>
          <a:p>
            <a:r>
              <a:rPr lang="en-US" dirty="0" smtClean="0"/>
              <a:t>1. http://www.roseindia.net/java/example/java/util/LRUCacheExample.shtml</a:t>
            </a:r>
          </a:p>
          <a:p>
            <a:r>
              <a:rPr lang="en-US" dirty="0" smtClean="0"/>
              <a:t>2. http://www.careercup.com/question?id=63645</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85149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first-in-first-out (FIFO) </a:t>
            </a:r>
            <a:r>
              <a:rPr lang="en-US" sz="1200" b="0" kern="1200" baseline="0" dirty="0" smtClean="0">
                <a:solidFill>
                  <a:schemeClr val="tx1"/>
                </a:solidFill>
                <a:latin typeface="+mn-lt"/>
                <a:ea typeface="+mn-ea"/>
                <a:cs typeface="+mn-cs"/>
              </a:rPr>
              <a:t>policy treats the page frames allocated to a process</a:t>
            </a:r>
          </a:p>
          <a:p>
            <a:r>
              <a:rPr lang="en-US" sz="1200" kern="1200" baseline="0" dirty="0" smtClean="0">
                <a:solidFill>
                  <a:schemeClr val="tx1"/>
                </a:solidFill>
                <a:latin typeface="+mn-lt"/>
                <a:ea typeface="+mn-ea"/>
                <a:cs typeface="+mn-cs"/>
              </a:rPr>
              <a:t>as a circular buffer, and pages are removed in round-robin style. All that is</a:t>
            </a:r>
          </a:p>
          <a:p>
            <a:r>
              <a:rPr lang="en-US" sz="1200" kern="1200" baseline="0" dirty="0" smtClean="0">
                <a:solidFill>
                  <a:schemeClr val="tx1"/>
                </a:solidFill>
                <a:latin typeface="+mn-lt"/>
                <a:ea typeface="+mn-ea"/>
                <a:cs typeface="+mn-cs"/>
              </a:rPr>
              <a:t>required is a pointer that circles through the page frames of the process. This is</a:t>
            </a:r>
          </a:p>
          <a:p>
            <a:r>
              <a:rPr lang="en-US" sz="1200" kern="1200" baseline="0" dirty="0" smtClean="0">
                <a:solidFill>
                  <a:schemeClr val="tx1"/>
                </a:solidFill>
                <a:latin typeface="+mn-lt"/>
                <a:ea typeface="+mn-ea"/>
                <a:cs typeface="+mn-cs"/>
              </a:rPr>
              <a:t>therefore one of the simplest page replacement policies to implement. The logic</a:t>
            </a:r>
          </a:p>
          <a:p>
            <a:r>
              <a:rPr lang="en-US" sz="1200" kern="1200" baseline="0" dirty="0" smtClean="0">
                <a:solidFill>
                  <a:schemeClr val="tx1"/>
                </a:solidFill>
                <a:latin typeface="+mn-lt"/>
                <a:ea typeface="+mn-ea"/>
                <a:cs typeface="+mn-cs"/>
              </a:rPr>
              <a:t>behind this choice, other than its simplicity, is that one is replacing the page that</a:t>
            </a:r>
          </a:p>
          <a:p>
            <a:r>
              <a:rPr lang="en-US" sz="1200" kern="1200" baseline="0" dirty="0" smtClean="0">
                <a:solidFill>
                  <a:schemeClr val="tx1"/>
                </a:solidFill>
                <a:latin typeface="+mn-lt"/>
                <a:ea typeface="+mn-ea"/>
                <a:cs typeface="+mn-cs"/>
              </a:rPr>
              <a:t>has been in memory the longest: A page fetched into memory a long time ago may</a:t>
            </a:r>
          </a:p>
          <a:p>
            <a:r>
              <a:rPr lang="en-US" sz="1200" kern="1200" baseline="0" dirty="0" smtClean="0">
                <a:solidFill>
                  <a:schemeClr val="tx1"/>
                </a:solidFill>
                <a:latin typeface="+mn-lt"/>
                <a:ea typeface="+mn-ea"/>
                <a:cs typeface="+mn-cs"/>
              </a:rPr>
              <a:t>have now fallen out of use. This reasoning will often be wrong, because there will</a:t>
            </a:r>
          </a:p>
          <a:p>
            <a:r>
              <a:rPr lang="en-US" sz="1200" kern="1200" baseline="0" dirty="0" smtClean="0">
                <a:solidFill>
                  <a:schemeClr val="tx1"/>
                </a:solidFill>
                <a:latin typeface="+mn-lt"/>
                <a:ea typeface="+mn-ea"/>
                <a:cs typeface="+mn-cs"/>
              </a:rPr>
              <a:t>often be regions of program or data that are heavily used throughout the life of a</a:t>
            </a:r>
          </a:p>
          <a:p>
            <a:r>
              <a:rPr lang="en-US" sz="1200" kern="1200" baseline="0" dirty="0" smtClean="0">
                <a:solidFill>
                  <a:schemeClr val="tx1"/>
                </a:solidFill>
                <a:latin typeface="+mn-lt"/>
                <a:ea typeface="+mn-ea"/>
                <a:cs typeface="+mn-cs"/>
              </a:rPr>
              <a:t>program. Those pages will be repeatedly paged in and out by the FIFO algorithm.</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57965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simplest form of clock policy requires the association of an additional</a:t>
            </a:r>
          </a:p>
          <a:p>
            <a:r>
              <a:rPr lang="en-US" sz="1200" kern="1200" baseline="0" dirty="0" smtClean="0">
                <a:solidFill>
                  <a:schemeClr val="tx1"/>
                </a:solidFill>
                <a:latin typeface="+mn-lt"/>
                <a:ea typeface="+mn-ea"/>
                <a:cs typeface="+mn-cs"/>
              </a:rPr>
              <a:t>bit with each frame, referred to as the use bit. When a page is first loaded into a</a:t>
            </a:r>
          </a:p>
          <a:p>
            <a:r>
              <a:rPr lang="en-US" sz="1200" kern="1200" baseline="0" dirty="0" smtClean="0">
                <a:solidFill>
                  <a:schemeClr val="tx1"/>
                </a:solidFill>
                <a:latin typeface="+mn-lt"/>
                <a:ea typeface="+mn-ea"/>
                <a:cs typeface="+mn-cs"/>
              </a:rPr>
              <a:t>frame in memory, the use bit for that frame is set to 1. Whenever the page is subsequently</a:t>
            </a:r>
          </a:p>
          <a:p>
            <a:r>
              <a:rPr lang="en-US" sz="1200" kern="1200" baseline="0" dirty="0" smtClean="0">
                <a:solidFill>
                  <a:schemeClr val="tx1"/>
                </a:solidFill>
                <a:latin typeface="+mn-lt"/>
                <a:ea typeface="+mn-ea"/>
                <a:cs typeface="+mn-cs"/>
              </a:rPr>
              <a:t>referenced (after the reference that generated the page fault), its use bit is</a:t>
            </a:r>
          </a:p>
          <a:p>
            <a:r>
              <a:rPr lang="en-US" sz="1200" kern="1200" baseline="0" dirty="0" smtClean="0">
                <a:solidFill>
                  <a:schemeClr val="tx1"/>
                </a:solidFill>
                <a:latin typeface="+mn-lt"/>
                <a:ea typeface="+mn-ea"/>
                <a:cs typeface="+mn-cs"/>
              </a:rPr>
              <a:t>set to 1. For the page replacement algorithm, the set of frames that are candidates</a:t>
            </a:r>
          </a:p>
          <a:p>
            <a:r>
              <a:rPr lang="en-US" sz="1200" kern="1200" baseline="0" dirty="0" smtClean="0">
                <a:solidFill>
                  <a:schemeClr val="tx1"/>
                </a:solidFill>
                <a:latin typeface="+mn-lt"/>
                <a:ea typeface="+mn-ea"/>
                <a:cs typeface="+mn-cs"/>
              </a:rPr>
              <a:t>for replacement (this process: local scope; all of main memory: global scope  ) is</a:t>
            </a:r>
          </a:p>
          <a:p>
            <a:r>
              <a:rPr lang="en-US" sz="1200" kern="1200" baseline="0" dirty="0" smtClean="0">
                <a:solidFill>
                  <a:schemeClr val="tx1"/>
                </a:solidFill>
                <a:latin typeface="+mn-lt"/>
                <a:ea typeface="+mn-ea"/>
                <a:cs typeface="+mn-cs"/>
              </a:rPr>
              <a:t>considered to be a circular buffer, with which a pointer is associated. When a page</a:t>
            </a:r>
          </a:p>
          <a:p>
            <a:r>
              <a:rPr lang="en-US" sz="1200" kern="1200" baseline="0" dirty="0" smtClean="0">
                <a:solidFill>
                  <a:schemeClr val="tx1"/>
                </a:solidFill>
                <a:latin typeface="+mn-lt"/>
                <a:ea typeface="+mn-ea"/>
                <a:cs typeface="+mn-cs"/>
              </a:rPr>
              <a:t>is replaced, the pointer is set to indicate the next frame in the buffer after the one</a:t>
            </a:r>
          </a:p>
          <a:p>
            <a:r>
              <a:rPr lang="en-US" sz="1200" kern="1200" baseline="0" dirty="0" smtClean="0">
                <a:solidFill>
                  <a:schemeClr val="tx1"/>
                </a:solidFill>
                <a:latin typeface="+mn-lt"/>
                <a:ea typeface="+mn-ea"/>
                <a:cs typeface="+mn-cs"/>
              </a:rPr>
              <a:t>just updated. When it comes time to replace a page, the operating system scans</a:t>
            </a:r>
          </a:p>
          <a:p>
            <a:r>
              <a:rPr lang="en-US" sz="1200" kern="1200" baseline="0" dirty="0" smtClean="0">
                <a:solidFill>
                  <a:schemeClr val="tx1"/>
                </a:solidFill>
                <a:latin typeface="+mn-lt"/>
                <a:ea typeface="+mn-ea"/>
                <a:cs typeface="+mn-cs"/>
              </a:rPr>
              <a:t>the buffer to find a frame with a use bit set to 0. Each time it encounters a frame</a:t>
            </a:r>
          </a:p>
          <a:p>
            <a:r>
              <a:rPr lang="en-US" sz="1200" kern="1200" baseline="0" dirty="0" smtClean="0">
                <a:solidFill>
                  <a:schemeClr val="tx1"/>
                </a:solidFill>
                <a:latin typeface="+mn-lt"/>
                <a:ea typeface="+mn-ea"/>
                <a:cs typeface="+mn-cs"/>
              </a:rPr>
              <a:t>with a use bit of 1, it resets that bit to 0 and continues on. If any of the frames in</a:t>
            </a:r>
          </a:p>
          <a:p>
            <a:r>
              <a:rPr lang="en-US" sz="1200" kern="1200" baseline="0" dirty="0" smtClean="0">
                <a:solidFill>
                  <a:schemeClr val="tx1"/>
                </a:solidFill>
                <a:latin typeface="+mn-lt"/>
                <a:ea typeface="+mn-ea"/>
                <a:cs typeface="+mn-cs"/>
              </a:rPr>
              <a:t>the buffer have a use bit of 0 at the beginning of this process, the first such frame</a:t>
            </a:r>
          </a:p>
          <a:p>
            <a:r>
              <a:rPr lang="en-US" sz="1200" kern="1200" baseline="0" dirty="0" smtClean="0">
                <a:solidFill>
                  <a:schemeClr val="tx1"/>
                </a:solidFill>
                <a:latin typeface="+mn-lt"/>
                <a:ea typeface="+mn-ea"/>
                <a:cs typeface="+mn-cs"/>
              </a:rPr>
              <a:t>encountered is chosen for replacement. If all of the frames have a use bit of 1, then</a:t>
            </a:r>
          </a:p>
          <a:p>
            <a:r>
              <a:rPr lang="en-US" sz="1200" kern="1200" baseline="0" dirty="0" smtClean="0">
                <a:solidFill>
                  <a:schemeClr val="tx1"/>
                </a:solidFill>
                <a:latin typeface="+mn-lt"/>
                <a:ea typeface="+mn-ea"/>
                <a:cs typeface="+mn-cs"/>
              </a:rPr>
              <a:t>the pointer will make one complete cycle through the buffer, setting all the use bits</a:t>
            </a:r>
          </a:p>
          <a:p>
            <a:r>
              <a:rPr lang="en-US" sz="1200" kern="1200" baseline="0" dirty="0" smtClean="0">
                <a:solidFill>
                  <a:schemeClr val="tx1"/>
                </a:solidFill>
                <a:latin typeface="+mn-lt"/>
                <a:ea typeface="+mn-ea"/>
                <a:cs typeface="+mn-cs"/>
              </a:rPr>
              <a:t>to 0, and stop at its original position, replacing the page in that frame. We can see</a:t>
            </a:r>
          </a:p>
          <a:p>
            <a:r>
              <a:rPr lang="en-US" sz="1200" kern="1200" baseline="0" dirty="0" smtClean="0">
                <a:solidFill>
                  <a:schemeClr val="tx1"/>
                </a:solidFill>
                <a:latin typeface="+mn-lt"/>
                <a:ea typeface="+mn-ea"/>
                <a:cs typeface="+mn-cs"/>
              </a:rPr>
              <a:t>that this policy is similar to FIFO, except that, in the clock policy, any frame with</a:t>
            </a:r>
          </a:p>
          <a:p>
            <a:r>
              <a:rPr lang="en-US" sz="1200" kern="1200" baseline="0" dirty="0" smtClean="0">
                <a:solidFill>
                  <a:schemeClr val="tx1"/>
                </a:solidFill>
                <a:latin typeface="+mn-lt"/>
                <a:ea typeface="+mn-ea"/>
                <a:cs typeface="+mn-cs"/>
              </a:rPr>
              <a:t>a use bit of 1 is passed over by the algorithm. The policy is referred to as a clock</a:t>
            </a:r>
          </a:p>
          <a:p>
            <a:r>
              <a:rPr lang="en-US" sz="1200" kern="1200" baseline="0" dirty="0" smtClean="0">
                <a:solidFill>
                  <a:schemeClr val="tx1"/>
                </a:solidFill>
                <a:latin typeface="+mn-lt"/>
                <a:ea typeface="+mn-ea"/>
                <a:cs typeface="+mn-cs"/>
              </a:rPr>
              <a:t>policy because we can visualize the page frames as laid out in a circle. A number of</a:t>
            </a:r>
          </a:p>
          <a:p>
            <a:r>
              <a:rPr lang="en-US" sz="1200" kern="1200" baseline="0" dirty="0" smtClean="0">
                <a:solidFill>
                  <a:schemeClr val="tx1"/>
                </a:solidFill>
                <a:latin typeface="+mn-lt"/>
                <a:ea typeface="+mn-ea"/>
                <a:cs typeface="+mn-cs"/>
              </a:rPr>
              <a:t>operating systems have employed some variation of this simple clock policy (e.g.,</a:t>
            </a:r>
          </a:p>
          <a:p>
            <a:r>
              <a:rPr lang="en-US" sz="1200" kern="1200" baseline="0" dirty="0" err="1" smtClean="0">
                <a:solidFill>
                  <a:schemeClr val="tx1"/>
                </a:solidFill>
                <a:latin typeface="+mn-lt"/>
                <a:ea typeface="+mn-ea"/>
                <a:cs typeface="+mn-cs"/>
              </a:rPr>
              <a:t>Multics</a:t>
            </a:r>
            <a:r>
              <a:rPr lang="en-US" sz="1200" kern="1200" baseline="0" dirty="0" smtClean="0">
                <a:solidFill>
                  <a:schemeClr val="tx1"/>
                </a:solidFill>
                <a:latin typeface="+mn-lt"/>
                <a:ea typeface="+mn-ea"/>
                <a:cs typeface="+mn-cs"/>
              </a:rPr>
              <a:t> [CORB68]).</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Prior to Linux release 2.6.28, the Linux page   Current version 3.17 Oct 17, 2014</a:t>
            </a:r>
          </a:p>
          <a:p>
            <a:r>
              <a:rPr lang="en-US" sz="1200" kern="1200" baseline="0" dirty="0" smtClean="0">
                <a:solidFill>
                  <a:schemeClr val="tx1"/>
                </a:solidFill>
                <a:latin typeface="+mn-lt"/>
                <a:ea typeface="+mn-ea"/>
                <a:cs typeface="+mn-cs"/>
              </a:rPr>
              <a:t>replacement algorithm was based on the clock algorithm described in Section 8.2 (see</a:t>
            </a:r>
          </a:p>
          <a:p>
            <a:r>
              <a:rPr lang="en-US" sz="1200" kern="1200" baseline="0" dirty="0" smtClean="0">
                <a:solidFill>
                  <a:schemeClr val="tx1"/>
                </a:solidFill>
                <a:latin typeface="+mn-lt"/>
                <a:ea typeface="+mn-ea"/>
                <a:cs typeface="+mn-cs"/>
              </a:rPr>
              <a:t>Figure 8.15). In the simple clock algorithm, a use bit and a modify bit are associated</a:t>
            </a:r>
          </a:p>
          <a:p>
            <a:r>
              <a:rPr lang="en-US" sz="1200" kern="1200" baseline="0" dirty="0" smtClean="0">
                <a:solidFill>
                  <a:schemeClr val="tx1"/>
                </a:solidFill>
                <a:latin typeface="+mn-lt"/>
                <a:ea typeface="+mn-ea"/>
                <a:cs typeface="+mn-cs"/>
              </a:rPr>
              <a:t>with each page in main memory. In the Linux scheme, the use bit was replaced with an</a:t>
            </a:r>
          </a:p>
          <a:p>
            <a:r>
              <a:rPr lang="en-US" sz="1200" kern="1200" baseline="0" dirty="0" smtClean="0">
                <a:solidFill>
                  <a:schemeClr val="tx1"/>
                </a:solidFill>
                <a:latin typeface="+mn-lt"/>
                <a:ea typeface="+mn-ea"/>
                <a:cs typeface="+mn-cs"/>
              </a:rPr>
              <a:t>8-bit age variable. Each time that a page is accessed, the age variable is incremented.</a:t>
            </a:r>
          </a:p>
          <a:p>
            <a:r>
              <a:rPr lang="en-US" sz="1200" kern="1200" baseline="0" dirty="0" smtClean="0">
                <a:solidFill>
                  <a:schemeClr val="tx1"/>
                </a:solidFill>
                <a:latin typeface="+mn-lt"/>
                <a:ea typeface="+mn-ea"/>
                <a:cs typeface="+mn-cs"/>
              </a:rPr>
              <a:t>In the background, Linux periodically sweeps through the global page pool and</a:t>
            </a:r>
          </a:p>
          <a:p>
            <a:r>
              <a:rPr lang="en-US" sz="1200" kern="1200" baseline="0" dirty="0" smtClean="0">
                <a:solidFill>
                  <a:schemeClr val="tx1"/>
                </a:solidFill>
                <a:latin typeface="+mn-lt"/>
                <a:ea typeface="+mn-ea"/>
                <a:cs typeface="+mn-cs"/>
              </a:rPr>
              <a:t>decrements the age variable for each page as it rotates through all the pages in main</a:t>
            </a:r>
          </a:p>
          <a:p>
            <a:r>
              <a:rPr lang="en-US" sz="1200" kern="1200" baseline="0" dirty="0" smtClean="0">
                <a:solidFill>
                  <a:schemeClr val="tx1"/>
                </a:solidFill>
                <a:latin typeface="+mn-lt"/>
                <a:ea typeface="+mn-ea"/>
                <a:cs typeface="+mn-cs"/>
              </a:rPr>
              <a:t>memory. A page with an age of 0 is an “old” page that has not been referenced in</a:t>
            </a:r>
          </a:p>
          <a:p>
            <a:r>
              <a:rPr lang="en-US" sz="1200" kern="1200" baseline="0" dirty="0" smtClean="0">
                <a:solidFill>
                  <a:schemeClr val="tx1"/>
                </a:solidFill>
                <a:latin typeface="+mn-lt"/>
                <a:ea typeface="+mn-ea"/>
                <a:cs typeface="+mn-cs"/>
              </a:rPr>
              <a:t>some time and is the best candidate for replacement. The larger the value of age, the</a:t>
            </a:r>
          </a:p>
          <a:p>
            <a:r>
              <a:rPr lang="en-US" sz="1200" kern="1200" baseline="0" dirty="0" smtClean="0">
                <a:solidFill>
                  <a:schemeClr val="tx1"/>
                </a:solidFill>
                <a:latin typeface="+mn-lt"/>
                <a:ea typeface="+mn-ea"/>
                <a:cs typeface="+mn-cs"/>
              </a:rPr>
              <a:t>more frequently a page has been used in recent times and the less eligible it is for</a:t>
            </a:r>
          </a:p>
          <a:p>
            <a:r>
              <a:rPr lang="en-US" sz="1200" kern="1200" baseline="0" dirty="0" smtClean="0">
                <a:solidFill>
                  <a:schemeClr val="tx1"/>
                </a:solidFill>
                <a:latin typeface="+mn-lt"/>
                <a:ea typeface="+mn-ea"/>
                <a:cs typeface="+mn-cs"/>
              </a:rPr>
              <a:t>replacement. Thus, the Linux algorithm was a form of least frequently used policy.</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649770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This is an example of the simple clock policy mechanism. A circular</a:t>
            </a:r>
          </a:p>
          <a:p>
            <a:r>
              <a:rPr lang="en-US" sz="1200" kern="1200" baseline="0" dirty="0" smtClean="0">
                <a:solidFill>
                  <a:schemeClr val="tx1"/>
                </a:solidFill>
                <a:latin typeface="+mn-lt"/>
                <a:ea typeface="ＭＳ Ｐゴシック" charset="0"/>
                <a:cs typeface="ＭＳ Ｐゴシック" charset="0"/>
              </a:rPr>
              <a:t>buffer of </a:t>
            </a:r>
            <a:r>
              <a:rPr lang="en-US" sz="1200" i="1" kern="1200" baseline="0" dirty="0" smtClean="0">
                <a:solidFill>
                  <a:schemeClr val="tx1"/>
                </a:solidFill>
                <a:latin typeface="+mn-lt"/>
                <a:ea typeface="ＭＳ Ｐゴシック" charset="0"/>
                <a:cs typeface="ＭＳ Ｐゴシック" charset="0"/>
              </a:rPr>
              <a:t>n main memory frames is available for page replacement. Just prior</a:t>
            </a:r>
          </a:p>
          <a:p>
            <a:r>
              <a:rPr lang="en-US" sz="1200" kern="1200" baseline="0" dirty="0" smtClean="0">
                <a:solidFill>
                  <a:schemeClr val="tx1"/>
                </a:solidFill>
                <a:latin typeface="+mn-lt"/>
                <a:ea typeface="ＭＳ Ｐゴシック" charset="0"/>
                <a:cs typeface="ＭＳ Ｐゴシック" charset="0"/>
              </a:rPr>
              <a:t>to the replacement of a page from the buffer with incoming page 727 , the next frame</a:t>
            </a:r>
          </a:p>
          <a:p>
            <a:r>
              <a:rPr lang="en-US" sz="1200" kern="1200" baseline="0" dirty="0" smtClean="0">
                <a:solidFill>
                  <a:schemeClr val="tx1"/>
                </a:solidFill>
                <a:latin typeface="+mn-lt"/>
                <a:ea typeface="ＭＳ Ｐゴシック" charset="0"/>
                <a:cs typeface="ＭＳ Ｐゴシック" charset="0"/>
              </a:rPr>
              <a:t>pointer points at frame 2, which contains page 45 . The clock policy is now executed.</a:t>
            </a:r>
          </a:p>
          <a:p>
            <a:r>
              <a:rPr lang="en-US" sz="1200" kern="1200" baseline="0" dirty="0" smtClean="0">
                <a:solidFill>
                  <a:schemeClr val="tx1"/>
                </a:solidFill>
                <a:latin typeface="+mn-lt"/>
                <a:ea typeface="ＭＳ Ｐゴシック" charset="0"/>
                <a:cs typeface="ＭＳ Ｐゴシック" charset="0"/>
              </a:rPr>
              <a:t>Because the use bit for page 45 in frame 2 is equal to 1, this page is not replaced.</a:t>
            </a:r>
          </a:p>
          <a:p>
            <a:r>
              <a:rPr lang="en-US" sz="1200" kern="1200" baseline="0" dirty="0" smtClean="0">
                <a:solidFill>
                  <a:schemeClr val="tx1"/>
                </a:solidFill>
                <a:latin typeface="+mn-lt"/>
                <a:ea typeface="ＭＳ Ｐゴシック" charset="0"/>
                <a:cs typeface="ＭＳ Ｐゴシック" charset="0"/>
              </a:rPr>
              <a:t>Instead, the use bit is set to 0 and the pointer advances. Similarly, page 191 in frame</a:t>
            </a:r>
          </a:p>
          <a:p>
            <a:r>
              <a:rPr lang="en-US" sz="1200" kern="1200" baseline="0" dirty="0" smtClean="0">
                <a:solidFill>
                  <a:schemeClr val="tx1"/>
                </a:solidFill>
                <a:latin typeface="+mn-lt"/>
                <a:ea typeface="ＭＳ Ｐゴシック" charset="0"/>
                <a:cs typeface="ＭＳ Ｐゴシック" charset="0"/>
              </a:rPr>
              <a:t>3 is not replaced; its use bit is set to 0 and the pointer advances. In the next frame,</a:t>
            </a:r>
          </a:p>
          <a:p>
            <a:r>
              <a:rPr lang="en-US" sz="1200" kern="1200" baseline="0" dirty="0" smtClean="0">
                <a:solidFill>
                  <a:schemeClr val="tx1"/>
                </a:solidFill>
                <a:latin typeface="+mn-lt"/>
                <a:ea typeface="ＭＳ Ｐゴシック" charset="0"/>
                <a:cs typeface="ＭＳ Ｐゴシック" charset="0"/>
              </a:rPr>
              <a:t>frame 4, the use bit is set to 0. Therefore, page 556 is replaced with page 727 . The</a:t>
            </a:r>
          </a:p>
          <a:p>
            <a:r>
              <a:rPr lang="en-US" sz="1200" kern="1200" baseline="0" dirty="0" smtClean="0">
                <a:solidFill>
                  <a:schemeClr val="tx1"/>
                </a:solidFill>
                <a:latin typeface="+mn-lt"/>
                <a:ea typeface="ＭＳ Ｐゴシック" charset="0"/>
                <a:cs typeface="ＭＳ Ｐゴシック" charset="0"/>
              </a:rPr>
              <a:t>use bit is set to 1 for this frame and the pointer advances to frame 5, completing the</a:t>
            </a:r>
          </a:p>
          <a:p>
            <a:r>
              <a:rPr lang="en-US" sz="1200" kern="1200" baseline="0" dirty="0" smtClean="0">
                <a:solidFill>
                  <a:schemeClr val="tx1"/>
                </a:solidFill>
                <a:latin typeface="+mn-lt"/>
                <a:ea typeface="ＭＳ Ｐゴシック" charset="0"/>
                <a:cs typeface="ＭＳ Ｐゴシック" charset="0"/>
              </a:rPr>
              <a:t>page replacement procedure.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25</a:t>
            </a:fld>
            <a:endParaRPr lang="en-US"/>
          </a:p>
        </p:txBody>
      </p:sp>
    </p:spTree>
    <p:extLst>
      <p:ext uri="{BB962C8B-B14F-4D97-AF65-F5344CB8AC3E}">
        <p14:creationId xmlns:p14="http://schemas.microsoft.com/office/powerpoint/2010/main" val="3650426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The </a:t>
            </a:r>
            <a:r>
              <a:rPr lang="en-US" sz="1200" b="1" kern="1200" baseline="0" dirty="0" smtClean="0">
                <a:solidFill>
                  <a:schemeClr val="tx1"/>
                </a:solidFill>
                <a:latin typeface="+mn-lt"/>
                <a:ea typeface="ＭＳ Ｐゴシック" charset="0"/>
                <a:cs typeface="ＭＳ Ｐゴシック" charset="0"/>
              </a:rPr>
              <a:t>optimal policy </a:t>
            </a:r>
            <a:r>
              <a:rPr lang="en-US" sz="1200" b="0" kern="1200" baseline="0" dirty="0" smtClean="0">
                <a:solidFill>
                  <a:schemeClr val="tx1"/>
                </a:solidFill>
                <a:latin typeface="+mn-lt"/>
                <a:ea typeface="ＭＳ Ｐゴシック" charset="0"/>
                <a:cs typeface="ＭＳ Ｐゴシック" charset="0"/>
              </a:rPr>
              <a:t>selects for replacement that page for which the time to the next</a:t>
            </a:r>
          </a:p>
          <a:p>
            <a:r>
              <a:rPr lang="en-US" sz="1200" kern="1200" baseline="0" dirty="0" smtClean="0">
                <a:solidFill>
                  <a:schemeClr val="tx1"/>
                </a:solidFill>
                <a:latin typeface="+mn-lt"/>
                <a:ea typeface="ＭＳ Ｐゴシック" charset="0"/>
                <a:cs typeface="ＭＳ Ｐゴシック" charset="0"/>
              </a:rPr>
              <a:t>reference is the longest. It can be shown that this policy results in the fewest number of</a:t>
            </a:r>
          </a:p>
          <a:p>
            <a:r>
              <a:rPr lang="en-US" sz="1200" kern="1200" baseline="0" dirty="0" smtClean="0">
                <a:solidFill>
                  <a:schemeClr val="tx1"/>
                </a:solidFill>
                <a:latin typeface="+mn-lt"/>
                <a:ea typeface="ＭＳ Ｐゴシック" charset="0"/>
                <a:cs typeface="ＭＳ Ｐゴシック" charset="0"/>
              </a:rPr>
              <a:t>page faults [BELA66]. Clearly, this policy is impossible to implement, because it would</a:t>
            </a:r>
          </a:p>
          <a:p>
            <a:r>
              <a:rPr lang="en-US" sz="1200" kern="1200" baseline="0" dirty="0" smtClean="0">
                <a:solidFill>
                  <a:schemeClr val="tx1"/>
                </a:solidFill>
                <a:latin typeface="+mn-lt"/>
                <a:ea typeface="ＭＳ Ｐゴシック" charset="0"/>
                <a:cs typeface="ＭＳ Ｐゴシック" charset="0"/>
              </a:rPr>
              <a:t>require the operating system to have perfect knowledge of future events. However, it</a:t>
            </a:r>
          </a:p>
          <a:p>
            <a:r>
              <a:rPr lang="en-US" sz="1200" kern="1200" baseline="0" dirty="0" smtClean="0">
                <a:solidFill>
                  <a:schemeClr val="tx1"/>
                </a:solidFill>
                <a:latin typeface="+mn-lt"/>
                <a:ea typeface="ＭＳ Ｐゴシック" charset="0"/>
                <a:cs typeface="ＭＳ Ｐゴシック" charset="0"/>
              </a:rPr>
              <a:t>does serve as a standard against which to judge real-world algorithms.</a:t>
            </a:r>
            <a:endParaRPr lang="en-US" dirty="0" smtClean="0"/>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Figure 8.14 gives an example of the optimal policy. The example assumes a</a:t>
            </a:r>
          </a:p>
          <a:p>
            <a:r>
              <a:rPr lang="en-US" sz="1200" kern="1200" baseline="0" dirty="0" smtClean="0">
                <a:solidFill>
                  <a:schemeClr val="tx1"/>
                </a:solidFill>
                <a:latin typeface="+mn-lt"/>
                <a:ea typeface="ＭＳ Ｐゴシック" charset="0"/>
                <a:cs typeface="ＭＳ Ｐゴシック" charset="0"/>
              </a:rPr>
              <a:t>fixed frame allocation (fixed resident set size) for this process of three frames. The</a:t>
            </a:r>
          </a:p>
          <a:p>
            <a:r>
              <a:rPr lang="en-US" sz="1200" kern="1200" baseline="0" dirty="0" smtClean="0">
                <a:solidFill>
                  <a:schemeClr val="tx1"/>
                </a:solidFill>
                <a:latin typeface="+mn-lt"/>
                <a:ea typeface="ＭＳ Ｐゴシック" charset="0"/>
                <a:cs typeface="ＭＳ Ｐゴシック" charset="0"/>
              </a:rPr>
              <a:t>execution of the process requires reference to five distinct pages. The page address</a:t>
            </a:r>
          </a:p>
          <a:p>
            <a:r>
              <a:rPr lang="en-US" sz="1200" kern="1200" baseline="0" dirty="0" smtClean="0">
                <a:solidFill>
                  <a:schemeClr val="tx1"/>
                </a:solidFill>
                <a:latin typeface="+mn-lt"/>
                <a:ea typeface="ＭＳ Ｐゴシック" charset="0"/>
                <a:cs typeface="ＭＳ Ｐゴシック" charset="0"/>
              </a:rPr>
              <a:t>stream formed by executing the program is</a:t>
            </a:r>
          </a:p>
          <a:p>
            <a:r>
              <a:rPr lang="en-US" sz="1200" kern="1200" baseline="0" dirty="0" smtClean="0">
                <a:solidFill>
                  <a:schemeClr val="tx1"/>
                </a:solidFill>
                <a:latin typeface="+mn-lt"/>
                <a:ea typeface="ＭＳ Ｐゴシック" charset="0"/>
                <a:cs typeface="ＭＳ Ｐゴシック" charset="0"/>
              </a:rPr>
              <a:t>2 3 2 1 5 2 4 5 3 2 5 2</a:t>
            </a:r>
          </a:p>
          <a:p>
            <a:r>
              <a:rPr lang="en-US" sz="1200" kern="1200" baseline="0" dirty="0" smtClean="0">
                <a:solidFill>
                  <a:schemeClr val="tx1"/>
                </a:solidFill>
                <a:latin typeface="+mn-lt"/>
                <a:ea typeface="ＭＳ Ｐゴシック" charset="0"/>
                <a:cs typeface="ＭＳ Ｐゴシック" charset="0"/>
              </a:rPr>
              <a:t>which means that the first page referenced is 2, the second page referenced is 3, and</a:t>
            </a:r>
          </a:p>
          <a:p>
            <a:r>
              <a:rPr lang="en-US" sz="1200" kern="1200" baseline="0" dirty="0" smtClean="0">
                <a:solidFill>
                  <a:schemeClr val="tx1"/>
                </a:solidFill>
                <a:latin typeface="+mn-lt"/>
                <a:ea typeface="ＭＳ Ｐゴシック" charset="0"/>
                <a:cs typeface="ＭＳ Ｐゴシック" charset="0"/>
              </a:rPr>
              <a:t>so on. The optimal policy produces three page faults after the frame allocation has</a:t>
            </a:r>
          </a:p>
          <a:p>
            <a:r>
              <a:rPr lang="en-US" sz="1200" kern="1200" baseline="0" dirty="0" smtClean="0">
                <a:solidFill>
                  <a:schemeClr val="tx1"/>
                </a:solidFill>
                <a:latin typeface="+mn-lt"/>
                <a:ea typeface="ＭＳ Ｐゴシック" charset="0"/>
                <a:cs typeface="ＭＳ Ｐゴシック" charset="0"/>
              </a:rPr>
              <a:t>been filled.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26</a:t>
            </a:fld>
            <a:endParaRPr lang="en-US"/>
          </a:p>
        </p:txBody>
      </p:sp>
    </p:spTree>
    <p:extLst>
      <p:ext uri="{BB962C8B-B14F-4D97-AF65-F5344CB8AC3E}">
        <p14:creationId xmlns:p14="http://schemas.microsoft.com/office/powerpoint/2010/main" val="398408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This figure shows the results of an experiment reported in [BAER80], which</a:t>
            </a:r>
          </a:p>
          <a:p>
            <a:r>
              <a:rPr lang="en-US" sz="1200" kern="1200" baseline="0" dirty="0" smtClean="0">
                <a:solidFill>
                  <a:schemeClr val="tx1"/>
                </a:solidFill>
                <a:latin typeface="+mn-lt"/>
                <a:ea typeface="ＭＳ Ｐゴシック" charset="0"/>
                <a:cs typeface="ＭＳ Ｐゴシック" charset="0"/>
              </a:rPr>
              <a:t>compares the four algorithms that we have been discussing; it is assumed that the</a:t>
            </a:r>
          </a:p>
          <a:p>
            <a:r>
              <a:rPr lang="en-US" sz="1200" kern="1200" baseline="0" dirty="0" smtClean="0">
                <a:solidFill>
                  <a:schemeClr val="tx1"/>
                </a:solidFill>
                <a:latin typeface="+mn-lt"/>
                <a:ea typeface="ＭＳ Ｐゴシック" charset="0"/>
                <a:cs typeface="ＭＳ Ｐゴシック" charset="0"/>
              </a:rPr>
              <a:t>number of page frames assigned to a process is fixed. The results are based on the</a:t>
            </a:r>
          </a:p>
          <a:p>
            <a:r>
              <a:rPr lang="en-US" sz="1200" kern="1200" baseline="0" dirty="0" smtClean="0">
                <a:solidFill>
                  <a:schemeClr val="tx1"/>
                </a:solidFill>
                <a:latin typeface="+mn-lt"/>
                <a:ea typeface="ＭＳ Ｐゴシック" charset="0"/>
                <a:cs typeface="ＭＳ Ｐゴシック" charset="0"/>
              </a:rPr>
              <a:t>execution of 0.25 x 10</a:t>
            </a:r>
            <a:r>
              <a:rPr lang="en-US" sz="1200" kern="1200" baseline="30000" dirty="0" smtClean="0">
                <a:solidFill>
                  <a:schemeClr val="tx1"/>
                </a:solidFill>
                <a:latin typeface="+mn-lt"/>
                <a:ea typeface="ＭＳ Ｐゴシック" charset="0"/>
                <a:cs typeface="ＭＳ Ｐゴシック" charset="0"/>
              </a:rPr>
              <a:t>6</a:t>
            </a:r>
            <a:r>
              <a:rPr lang="en-US" sz="1200" kern="1200" baseline="0" dirty="0" smtClean="0">
                <a:solidFill>
                  <a:schemeClr val="tx1"/>
                </a:solidFill>
                <a:latin typeface="+mn-lt"/>
                <a:ea typeface="ＭＳ Ｐゴシック" charset="0"/>
                <a:cs typeface="ＭＳ Ｐゴシック" charset="0"/>
              </a:rPr>
              <a:t> references in a FORTRAN program, using a page size of 256</a:t>
            </a:r>
          </a:p>
          <a:p>
            <a:r>
              <a:rPr lang="en-US" sz="1200" kern="1200" baseline="0" dirty="0" smtClean="0">
                <a:solidFill>
                  <a:schemeClr val="tx1"/>
                </a:solidFill>
                <a:latin typeface="+mn-lt"/>
                <a:ea typeface="ＭＳ Ｐゴシック" charset="0"/>
                <a:cs typeface="ＭＳ Ｐゴシック" charset="0"/>
              </a:rPr>
              <a:t>words. Baer ran the experiment with frame allocations of 6, 8, 10, 12, and 14 frames.</a:t>
            </a:r>
          </a:p>
          <a:p>
            <a:r>
              <a:rPr lang="en-US" sz="1200" kern="1200" baseline="0" dirty="0" smtClean="0">
                <a:solidFill>
                  <a:schemeClr val="tx1"/>
                </a:solidFill>
                <a:latin typeface="+mn-lt"/>
                <a:ea typeface="ＭＳ Ｐゴシック" charset="0"/>
                <a:cs typeface="ＭＳ Ｐゴシック" charset="0"/>
              </a:rPr>
              <a:t>The differences among the four policies are most striking at small allocations, with</a:t>
            </a:r>
          </a:p>
          <a:p>
            <a:r>
              <a:rPr lang="en-US" sz="1200" kern="1200" baseline="0" dirty="0" smtClean="0">
                <a:solidFill>
                  <a:schemeClr val="tx1"/>
                </a:solidFill>
                <a:latin typeface="+mn-lt"/>
                <a:ea typeface="ＭＳ Ｐゴシック" charset="0"/>
                <a:cs typeface="ＭＳ Ｐゴシック" charset="0"/>
              </a:rPr>
              <a:t>FIFO being over a factor of 2 worse than optimal. All four curves have the same shape</a:t>
            </a:r>
          </a:p>
          <a:p>
            <a:r>
              <a:rPr lang="en-US" sz="1200" kern="1200" baseline="0" dirty="0" smtClean="0">
                <a:solidFill>
                  <a:schemeClr val="tx1"/>
                </a:solidFill>
                <a:latin typeface="+mn-lt"/>
                <a:ea typeface="ＭＳ Ｐゴシック" charset="0"/>
                <a:cs typeface="ＭＳ Ｐゴシック" charset="0"/>
              </a:rPr>
              <a:t>as the idealized behavior. In order to run efficiently, we would</a:t>
            </a:r>
          </a:p>
          <a:p>
            <a:r>
              <a:rPr lang="en-US" sz="1200" kern="1200" baseline="0" dirty="0" smtClean="0">
                <a:solidFill>
                  <a:schemeClr val="tx1"/>
                </a:solidFill>
                <a:latin typeface="+mn-lt"/>
                <a:ea typeface="ＭＳ Ｐゴシック" charset="0"/>
                <a:cs typeface="ＭＳ Ｐゴシック" charset="0"/>
              </a:rPr>
              <a:t>like to be to the right of the knee of the curve (with a small page fault rate) while</a:t>
            </a:r>
          </a:p>
          <a:p>
            <a:r>
              <a:rPr lang="en-US" sz="1200" kern="1200" baseline="0" dirty="0" smtClean="0">
                <a:solidFill>
                  <a:schemeClr val="tx1"/>
                </a:solidFill>
                <a:latin typeface="+mn-lt"/>
                <a:ea typeface="ＭＳ Ｐゴシック" charset="0"/>
                <a:cs typeface="ＭＳ Ｐゴシック" charset="0"/>
              </a:rPr>
              <a:t>keeping a small frame allocation (to the left of the knee of the curve). These two constraints</a:t>
            </a:r>
          </a:p>
          <a:p>
            <a:r>
              <a:rPr lang="en-US" sz="1200" kern="1200" baseline="0" dirty="0" smtClean="0">
                <a:solidFill>
                  <a:schemeClr val="tx1"/>
                </a:solidFill>
                <a:latin typeface="+mn-lt"/>
                <a:ea typeface="ＭＳ Ｐゴシック" charset="0"/>
                <a:cs typeface="ＭＳ Ｐゴシック" charset="0"/>
              </a:rPr>
              <a:t>indicate that a desirable mode of operation would be at the knee of the curve.</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The clock algorithm has also been compared to these other algorithms when</a:t>
            </a:r>
          </a:p>
          <a:p>
            <a:r>
              <a:rPr lang="en-US" sz="1200" kern="1200" baseline="0" dirty="0" smtClean="0">
                <a:solidFill>
                  <a:schemeClr val="tx1"/>
                </a:solidFill>
                <a:latin typeface="+mn-lt"/>
                <a:ea typeface="ＭＳ Ｐゴシック" charset="0"/>
                <a:cs typeface="ＭＳ Ｐゴシック" charset="0"/>
              </a:rPr>
              <a:t>a variable allocation and either global or local replacement scope (see the following</a:t>
            </a:r>
          </a:p>
          <a:p>
            <a:r>
              <a:rPr lang="en-US" sz="1200" kern="1200" baseline="0" dirty="0" smtClean="0">
                <a:solidFill>
                  <a:schemeClr val="tx1"/>
                </a:solidFill>
                <a:latin typeface="+mn-lt"/>
                <a:ea typeface="ＭＳ Ｐゴシック" charset="0"/>
                <a:cs typeface="ＭＳ Ｐゴシック" charset="0"/>
              </a:rPr>
              <a:t>discussion of replacement policy) is used [CARR81]. The clock algorithm</a:t>
            </a:r>
          </a:p>
          <a:p>
            <a:r>
              <a:rPr lang="en-US" sz="1200" kern="1200" baseline="0" dirty="0" smtClean="0">
                <a:solidFill>
                  <a:schemeClr val="tx1"/>
                </a:solidFill>
                <a:latin typeface="+mn-lt"/>
                <a:ea typeface="ＭＳ Ｐゴシック" charset="0"/>
                <a:cs typeface="ＭＳ Ｐゴシック" charset="0"/>
              </a:rPr>
              <a:t>was found to approximate closely the performance of LRU.</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27</a:t>
            </a:fld>
            <a:endParaRPr lang="en-US"/>
          </a:p>
        </p:txBody>
      </p:sp>
    </p:spTree>
    <p:extLst>
      <p:ext uri="{BB962C8B-B14F-4D97-AF65-F5344CB8AC3E}">
        <p14:creationId xmlns:p14="http://schemas.microsoft.com/office/powerpoint/2010/main" val="428943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paged virtual memory, it is not necessary and indeed</a:t>
            </a:r>
          </a:p>
          <a:p>
            <a:r>
              <a:rPr lang="en-US" sz="1200" kern="1200" baseline="0" dirty="0" smtClean="0">
                <a:solidFill>
                  <a:schemeClr val="tx1"/>
                </a:solidFill>
                <a:latin typeface="+mn-lt"/>
                <a:ea typeface="+mn-ea"/>
                <a:cs typeface="+mn-cs"/>
              </a:rPr>
              <a:t>may not be possible to bring all of the pages of a process into main memory to</a:t>
            </a:r>
          </a:p>
          <a:p>
            <a:r>
              <a:rPr lang="en-US" sz="1200" kern="1200" baseline="0" dirty="0" smtClean="0">
                <a:solidFill>
                  <a:schemeClr val="tx1"/>
                </a:solidFill>
                <a:latin typeface="+mn-lt"/>
                <a:ea typeface="+mn-ea"/>
                <a:cs typeface="+mn-cs"/>
              </a:rPr>
              <a:t>prepare it for execution. Thus, the operating system must decide how many pages to</a:t>
            </a:r>
          </a:p>
          <a:p>
            <a:r>
              <a:rPr lang="en-US" sz="1200" kern="1200" baseline="0" dirty="0" smtClean="0">
                <a:solidFill>
                  <a:schemeClr val="tx1"/>
                </a:solidFill>
                <a:latin typeface="+mn-lt"/>
                <a:ea typeface="+mn-ea"/>
                <a:cs typeface="+mn-cs"/>
              </a:rPr>
              <a:t>bring in, that is, how much main memory to allocate to a particular process. Several</a:t>
            </a:r>
          </a:p>
          <a:p>
            <a:r>
              <a:rPr lang="en-US" sz="1200" kern="1200" baseline="0" dirty="0" smtClean="0">
                <a:solidFill>
                  <a:schemeClr val="tx1"/>
                </a:solidFill>
                <a:latin typeface="+mn-lt"/>
                <a:ea typeface="+mn-ea"/>
                <a:cs typeface="+mn-cs"/>
              </a:rPr>
              <a:t>factors come into play: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smaller the amount of memory allocated to a process, the more processes</a:t>
            </a:r>
          </a:p>
          <a:p>
            <a:r>
              <a:rPr lang="en-US" sz="1200" kern="1200" baseline="0" dirty="0" smtClean="0">
                <a:solidFill>
                  <a:schemeClr val="tx1"/>
                </a:solidFill>
                <a:latin typeface="+mn-lt"/>
                <a:ea typeface="+mn-ea"/>
                <a:cs typeface="+mn-cs"/>
              </a:rPr>
              <a:t>that can reside in main memory at any one time. This increases the probability</a:t>
            </a:r>
          </a:p>
          <a:p>
            <a:r>
              <a:rPr lang="en-US" sz="1200" kern="1200" baseline="0" dirty="0" smtClean="0">
                <a:solidFill>
                  <a:schemeClr val="tx1"/>
                </a:solidFill>
                <a:latin typeface="+mn-lt"/>
                <a:ea typeface="+mn-ea"/>
                <a:cs typeface="+mn-cs"/>
              </a:rPr>
              <a:t>that the operating system will find at least one ready process at any given time</a:t>
            </a:r>
          </a:p>
          <a:p>
            <a:r>
              <a:rPr lang="en-US" sz="1200" kern="1200" baseline="0" dirty="0" smtClean="0">
                <a:solidFill>
                  <a:schemeClr val="tx1"/>
                </a:solidFill>
                <a:latin typeface="+mn-lt"/>
                <a:ea typeface="+mn-ea"/>
                <a:cs typeface="+mn-cs"/>
              </a:rPr>
              <a:t>and hence reduces the time lost due to swapping.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 relatively small number of pages of a process are in main memory, then,</a:t>
            </a:r>
          </a:p>
          <a:p>
            <a:r>
              <a:rPr lang="en-US" sz="1200" kern="1200" baseline="0" dirty="0" smtClean="0">
                <a:solidFill>
                  <a:schemeClr val="tx1"/>
                </a:solidFill>
                <a:latin typeface="+mn-lt"/>
                <a:ea typeface="+mn-ea"/>
                <a:cs typeface="+mn-cs"/>
              </a:rPr>
              <a:t>despite the principle of locality, the rate of page faults will be rather high (see</a:t>
            </a:r>
          </a:p>
          <a:p>
            <a:r>
              <a:rPr lang="en-US" sz="1200" kern="1200" baseline="0" dirty="0" smtClean="0">
                <a:solidFill>
                  <a:schemeClr val="tx1"/>
                </a:solidFill>
                <a:latin typeface="+mn-lt"/>
                <a:ea typeface="+mn-ea"/>
                <a:cs typeface="+mn-cs"/>
              </a:rPr>
              <a:t>Figure 8.10b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Beyond a certain size, additional allocation of main memory to a particular</a:t>
            </a:r>
          </a:p>
          <a:p>
            <a:r>
              <a:rPr lang="en-US" sz="1200" kern="1200" baseline="0" dirty="0" smtClean="0">
                <a:solidFill>
                  <a:schemeClr val="tx1"/>
                </a:solidFill>
                <a:latin typeface="+mn-lt"/>
                <a:ea typeface="+mn-ea"/>
                <a:cs typeface="+mn-cs"/>
              </a:rPr>
              <a:t>process will have no noticeable effect on the page fault rate for that process</a:t>
            </a:r>
          </a:p>
          <a:p>
            <a:r>
              <a:rPr lang="en-US" sz="1200" kern="1200" baseline="0" dirty="0" smtClean="0">
                <a:solidFill>
                  <a:schemeClr val="tx1"/>
                </a:solidFill>
                <a:latin typeface="+mn-lt"/>
                <a:ea typeface="+mn-ea"/>
                <a:cs typeface="+mn-cs"/>
              </a:rPr>
              <a:t>because of the principle of locality.</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634189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With these factors in mind, two sorts of policies are to be found in contemporary</a:t>
            </a:r>
          </a:p>
          <a:p>
            <a:r>
              <a:rPr lang="en-US" sz="1200" kern="1200" baseline="0" dirty="0" smtClean="0">
                <a:solidFill>
                  <a:schemeClr val="tx1"/>
                </a:solidFill>
                <a:latin typeface="+mn-lt"/>
                <a:ea typeface="+mn-ea"/>
                <a:cs typeface="+mn-cs"/>
              </a:rPr>
              <a:t>operating systems. A </a:t>
            </a:r>
            <a:r>
              <a:rPr lang="en-US" sz="1200" b="1" kern="1200" baseline="0" dirty="0" smtClean="0">
                <a:solidFill>
                  <a:schemeClr val="tx1"/>
                </a:solidFill>
                <a:latin typeface="+mn-lt"/>
                <a:ea typeface="+mn-ea"/>
                <a:cs typeface="+mn-cs"/>
              </a:rPr>
              <a:t>fixed-allocation policy </a:t>
            </a:r>
            <a:r>
              <a:rPr lang="en-US" sz="1200" b="0" kern="1200" baseline="0" dirty="0" smtClean="0">
                <a:solidFill>
                  <a:schemeClr val="tx1"/>
                </a:solidFill>
                <a:latin typeface="+mn-lt"/>
                <a:ea typeface="+mn-ea"/>
                <a:cs typeface="+mn-cs"/>
              </a:rPr>
              <a:t>gives a process a fixed number of</a:t>
            </a:r>
          </a:p>
          <a:p>
            <a:r>
              <a:rPr lang="en-US" sz="1200" kern="1200" baseline="0" dirty="0" smtClean="0">
                <a:solidFill>
                  <a:schemeClr val="tx1"/>
                </a:solidFill>
                <a:latin typeface="+mn-lt"/>
                <a:ea typeface="+mn-ea"/>
                <a:cs typeface="+mn-cs"/>
              </a:rPr>
              <a:t>frames in main memory within which to execute. That number is decided at initial</a:t>
            </a:r>
          </a:p>
          <a:p>
            <a:r>
              <a:rPr lang="en-US" sz="1200" kern="1200" baseline="0" dirty="0" smtClean="0">
                <a:solidFill>
                  <a:schemeClr val="tx1"/>
                </a:solidFill>
                <a:latin typeface="+mn-lt"/>
                <a:ea typeface="+mn-ea"/>
                <a:cs typeface="+mn-cs"/>
              </a:rPr>
              <a:t>load time (process creation time) and may be determined based on the type of process</a:t>
            </a:r>
          </a:p>
          <a:p>
            <a:r>
              <a:rPr lang="en-US" sz="1200" kern="1200" baseline="0" dirty="0" smtClean="0">
                <a:solidFill>
                  <a:schemeClr val="tx1"/>
                </a:solidFill>
                <a:latin typeface="+mn-lt"/>
                <a:ea typeface="+mn-ea"/>
                <a:cs typeface="+mn-cs"/>
              </a:rPr>
              <a:t>(interactive, batch, type of application) or may be based on guidance from the</a:t>
            </a:r>
          </a:p>
          <a:p>
            <a:r>
              <a:rPr lang="en-US" sz="1200" kern="1200" baseline="0" dirty="0" smtClean="0">
                <a:solidFill>
                  <a:schemeClr val="tx1"/>
                </a:solidFill>
                <a:latin typeface="+mn-lt"/>
                <a:ea typeface="+mn-ea"/>
                <a:cs typeface="+mn-cs"/>
              </a:rPr>
              <a:t>programmer or system manager. With a fixed-allocation policy, whenever a page</a:t>
            </a:r>
          </a:p>
          <a:p>
            <a:r>
              <a:rPr lang="en-US" sz="1200" kern="1200" baseline="0" dirty="0" smtClean="0">
                <a:solidFill>
                  <a:schemeClr val="tx1"/>
                </a:solidFill>
                <a:latin typeface="+mn-lt"/>
                <a:ea typeface="+mn-ea"/>
                <a:cs typeface="+mn-cs"/>
              </a:rPr>
              <a:t>fault occurs in the execution of a process, one of the pages of that process must be</a:t>
            </a:r>
          </a:p>
          <a:p>
            <a:r>
              <a:rPr lang="en-US" sz="1200" kern="1200" baseline="0" dirty="0" smtClean="0">
                <a:solidFill>
                  <a:schemeClr val="tx1"/>
                </a:solidFill>
                <a:latin typeface="+mn-lt"/>
                <a:ea typeface="+mn-ea"/>
                <a:cs typeface="+mn-cs"/>
              </a:rPr>
              <a:t>replaced by the needed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variable-allocation policy </a:t>
            </a:r>
            <a:r>
              <a:rPr lang="en-US" sz="1200" b="0" kern="1200" baseline="0" dirty="0" smtClean="0">
                <a:solidFill>
                  <a:schemeClr val="tx1"/>
                </a:solidFill>
                <a:latin typeface="+mn-lt"/>
                <a:ea typeface="+mn-ea"/>
                <a:cs typeface="+mn-cs"/>
              </a:rPr>
              <a:t>allows the number of page frames allocated to a</a:t>
            </a:r>
          </a:p>
          <a:p>
            <a:r>
              <a:rPr lang="en-US" sz="1200" kern="1200" baseline="0" dirty="0" smtClean="0">
                <a:solidFill>
                  <a:schemeClr val="tx1"/>
                </a:solidFill>
                <a:latin typeface="+mn-lt"/>
                <a:ea typeface="+mn-ea"/>
                <a:cs typeface="+mn-cs"/>
              </a:rPr>
              <a:t>process to be varied over the lifetime of the process. Ideally, a process that is suffering</a:t>
            </a:r>
          </a:p>
          <a:p>
            <a:r>
              <a:rPr lang="en-US" sz="1200" kern="1200" baseline="0" dirty="0" smtClean="0">
                <a:solidFill>
                  <a:schemeClr val="tx1"/>
                </a:solidFill>
                <a:latin typeface="+mn-lt"/>
                <a:ea typeface="+mn-ea"/>
                <a:cs typeface="+mn-cs"/>
              </a:rPr>
              <a:t>persistently high levels of page faults, indicating that the principle of locality</a:t>
            </a:r>
          </a:p>
          <a:p>
            <a:r>
              <a:rPr lang="en-US" sz="1200" kern="1200" baseline="0" dirty="0" smtClean="0">
                <a:solidFill>
                  <a:schemeClr val="tx1"/>
                </a:solidFill>
                <a:latin typeface="+mn-lt"/>
                <a:ea typeface="+mn-ea"/>
                <a:cs typeface="+mn-cs"/>
              </a:rPr>
              <a:t>only holds in a weak form for that process, will be given additional page frames</a:t>
            </a:r>
          </a:p>
          <a:p>
            <a:r>
              <a:rPr lang="en-US" sz="1200" kern="1200" baseline="0" dirty="0" smtClean="0">
                <a:solidFill>
                  <a:schemeClr val="tx1"/>
                </a:solidFill>
                <a:latin typeface="+mn-lt"/>
                <a:ea typeface="+mn-ea"/>
                <a:cs typeface="+mn-cs"/>
              </a:rPr>
              <a:t>to reduce the page fault rate; whereas a process with an exceptionally low page</a:t>
            </a:r>
          </a:p>
          <a:p>
            <a:r>
              <a:rPr lang="en-US" sz="1200" kern="1200" baseline="0" dirty="0" smtClean="0">
                <a:solidFill>
                  <a:schemeClr val="tx1"/>
                </a:solidFill>
                <a:latin typeface="+mn-lt"/>
                <a:ea typeface="+mn-ea"/>
                <a:cs typeface="+mn-cs"/>
              </a:rPr>
              <a:t>fault rate, indicating that the process is quite well behaved from a locality point of</a:t>
            </a:r>
          </a:p>
          <a:p>
            <a:r>
              <a:rPr lang="en-US" sz="1200" kern="1200" baseline="0" dirty="0" smtClean="0">
                <a:solidFill>
                  <a:schemeClr val="tx1"/>
                </a:solidFill>
                <a:latin typeface="+mn-lt"/>
                <a:ea typeface="+mn-ea"/>
                <a:cs typeface="+mn-cs"/>
              </a:rPr>
              <a:t>view, will be given a reduced allocation, with the hope that this will not noticeably</a:t>
            </a:r>
          </a:p>
          <a:p>
            <a:r>
              <a:rPr lang="en-US" sz="1200" kern="1200" baseline="0" dirty="0" smtClean="0">
                <a:solidFill>
                  <a:schemeClr val="tx1"/>
                </a:solidFill>
                <a:latin typeface="+mn-lt"/>
                <a:ea typeface="+mn-ea"/>
                <a:cs typeface="+mn-cs"/>
              </a:rPr>
              <a:t>increase the page fault rate. The use of a variable-allocation policy relates to the</a:t>
            </a:r>
          </a:p>
          <a:p>
            <a:r>
              <a:rPr lang="en-US" sz="1200" kern="1200" baseline="0" dirty="0" smtClean="0">
                <a:solidFill>
                  <a:schemeClr val="tx1"/>
                </a:solidFill>
                <a:latin typeface="+mn-lt"/>
                <a:ea typeface="+mn-ea"/>
                <a:cs typeface="+mn-cs"/>
              </a:rPr>
              <a:t>concept of replacement scope, as explained in the next subsection.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variable-allocation policy would appear to be the more powerful one.</a:t>
            </a:r>
          </a:p>
          <a:p>
            <a:r>
              <a:rPr lang="en-US" sz="1200" kern="1200" baseline="0" dirty="0" smtClean="0">
                <a:solidFill>
                  <a:schemeClr val="tx1"/>
                </a:solidFill>
                <a:latin typeface="+mn-lt"/>
                <a:ea typeface="+mn-ea"/>
                <a:cs typeface="+mn-cs"/>
              </a:rPr>
              <a:t>However, the difficulty with this approach is that it requires the operating system to</a:t>
            </a:r>
          </a:p>
          <a:p>
            <a:r>
              <a:rPr lang="en-US" sz="1200" kern="1200" baseline="0" dirty="0" smtClean="0">
                <a:solidFill>
                  <a:schemeClr val="tx1"/>
                </a:solidFill>
                <a:latin typeface="+mn-lt"/>
                <a:ea typeface="+mn-ea"/>
                <a:cs typeface="+mn-cs"/>
              </a:rPr>
              <a:t>assess the behavior of active processes. This inevitably requires software overhead</a:t>
            </a:r>
          </a:p>
          <a:p>
            <a:r>
              <a:rPr lang="en-US" sz="1200" kern="1200" baseline="0" dirty="0" smtClean="0">
                <a:solidFill>
                  <a:schemeClr val="tx1"/>
                </a:solidFill>
                <a:latin typeface="+mn-lt"/>
                <a:ea typeface="+mn-ea"/>
                <a:cs typeface="+mn-cs"/>
              </a:rPr>
              <a:t>in the operating system and is dependent on hardware mechanisms provided by the</a:t>
            </a:r>
          </a:p>
          <a:p>
            <a:r>
              <a:rPr lang="en-US" sz="1200" kern="1200" baseline="0" dirty="0" smtClean="0">
                <a:solidFill>
                  <a:schemeClr val="tx1"/>
                </a:solidFill>
                <a:latin typeface="+mn-lt"/>
                <a:ea typeface="+mn-ea"/>
                <a:cs typeface="+mn-cs"/>
              </a:rPr>
              <a:t>processor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513165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30</a:t>
            </a:fld>
            <a:endParaRPr lang="en-US"/>
          </a:p>
        </p:txBody>
      </p:sp>
    </p:spTree>
    <p:extLst>
      <p:ext uri="{BB962C8B-B14F-4D97-AF65-F5344CB8AC3E}">
        <p14:creationId xmlns:p14="http://schemas.microsoft.com/office/powerpoint/2010/main" val="36394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endParaRPr lang="en-US" dirty="0" smtClean="0"/>
          </a:p>
          <a:p>
            <a:endParaRPr lang="en-US" dirty="0"/>
          </a:p>
        </p:txBody>
      </p:sp>
      <p:sp>
        <p:nvSpPr>
          <p:cNvPr id="4" name="Slide Number Placeholder 3"/>
          <p:cNvSpPr>
            <a:spLocks noGrp="1"/>
          </p:cNvSpPr>
          <p:nvPr>
            <p:ph type="sldNum" sz="quarter" idx="10"/>
          </p:nvPr>
        </p:nvSpPr>
        <p:spPr/>
        <p:txBody>
          <a:bodyPr/>
          <a:lstStyle/>
          <a:p>
            <a:fld id="{337A6572-868F-412F-AE4B-44152E1D2D76}" type="slidenum">
              <a:rPr lang="en-US" altLang="en-US" smtClean="0"/>
              <a:pPr/>
              <a:t>3</a:t>
            </a:fld>
            <a:endParaRPr lang="en-US" altLang="en-US"/>
          </a:p>
        </p:txBody>
      </p:sp>
    </p:spTree>
    <p:extLst>
      <p:ext uri="{BB962C8B-B14F-4D97-AF65-F5344CB8AC3E}">
        <p14:creationId xmlns:p14="http://schemas.microsoft.com/office/powerpoint/2010/main" val="7454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5</a:t>
            </a:fld>
            <a:endParaRPr lang="en-US"/>
          </a:p>
        </p:txBody>
      </p:sp>
    </p:spTree>
    <p:extLst>
      <p:ext uri="{BB962C8B-B14F-4D97-AF65-F5344CB8AC3E}">
        <p14:creationId xmlns:p14="http://schemas.microsoft.com/office/powerpoint/2010/main" val="191501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0" kern="1200" baseline="0" dirty="0" smtClean="0">
                <a:solidFill>
                  <a:schemeClr val="tx1"/>
                </a:solidFill>
                <a:latin typeface="+mn-lt"/>
                <a:ea typeface="+mn-ea"/>
                <a:cs typeface="+mn-cs"/>
              </a:rPr>
              <a:t>In the discussion of simple segmentation, we indicated that each</a:t>
            </a:r>
          </a:p>
          <a:p>
            <a:r>
              <a:rPr lang="en-US" sz="1200" kern="1200" baseline="0" dirty="0" smtClean="0">
                <a:solidFill>
                  <a:schemeClr val="tx1"/>
                </a:solidFill>
                <a:latin typeface="+mn-lt"/>
                <a:ea typeface="+mn-ea"/>
                <a:cs typeface="+mn-cs"/>
              </a:rPr>
              <a:t>process has its own segment table, and when all of its segments are loaded into main</a:t>
            </a:r>
          </a:p>
          <a:p>
            <a:r>
              <a:rPr lang="en-US" sz="1200" kern="1200" baseline="0" dirty="0" smtClean="0">
                <a:solidFill>
                  <a:schemeClr val="tx1"/>
                </a:solidFill>
                <a:latin typeface="+mn-lt"/>
                <a:ea typeface="+mn-ea"/>
                <a:cs typeface="+mn-cs"/>
              </a:rPr>
              <a:t>memory, the segment table for a process is created and loaded into main memory.</a:t>
            </a:r>
          </a:p>
          <a:p>
            <a:r>
              <a:rPr lang="en-US" sz="1200" kern="1200" baseline="0" dirty="0" smtClean="0">
                <a:solidFill>
                  <a:schemeClr val="tx1"/>
                </a:solidFill>
                <a:latin typeface="+mn-lt"/>
                <a:ea typeface="+mn-ea"/>
                <a:cs typeface="+mn-cs"/>
              </a:rPr>
              <a:t>Each segment table entry contains the starting address of the corresponding segment</a:t>
            </a:r>
          </a:p>
          <a:p>
            <a:r>
              <a:rPr lang="en-US" sz="1200" kern="1200" baseline="0" dirty="0" smtClean="0">
                <a:solidFill>
                  <a:schemeClr val="tx1"/>
                </a:solidFill>
                <a:latin typeface="+mn-lt"/>
                <a:ea typeface="+mn-ea"/>
                <a:cs typeface="+mn-cs"/>
              </a:rPr>
              <a:t>in main memory, as well as the length of the segment. The same device, a segment</a:t>
            </a:r>
          </a:p>
          <a:p>
            <a:r>
              <a:rPr lang="en-US" sz="1200" kern="1200" baseline="0" dirty="0" smtClean="0">
                <a:solidFill>
                  <a:schemeClr val="tx1"/>
                </a:solidFill>
                <a:latin typeface="+mn-lt"/>
                <a:ea typeface="+mn-ea"/>
                <a:cs typeface="+mn-cs"/>
              </a:rPr>
              <a:t>table, is needed when we consider a virtual memory scheme based on segmentation.</a:t>
            </a:r>
          </a:p>
          <a:p>
            <a:r>
              <a:rPr lang="en-US" sz="1200" kern="1200" baseline="0" dirty="0" smtClean="0">
                <a:solidFill>
                  <a:schemeClr val="tx1"/>
                </a:solidFill>
                <a:latin typeface="+mn-lt"/>
                <a:ea typeface="+mn-ea"/>
                <a:cs typeface="+mn-cs"/>
              </a:rPr>
              <a:t>Again, it is typical to associate a unique segment table with each process. In this</a:t>
            </a:r>
          </a:p>
          <a:p>
            <a:r>
              <a:rPr lang="en-US" sz="1200" kern="1200" baseline="0" dirty="0" smtClean="0">
                <a:solidFill>
                  <a:schemeClr val="tx1"/>
                </a:solidFill>
                <a:latin typeface="+mn-lt"/>
                <a:ea typeface="+mn-ea"/>
                <a:cs typeface="+mn-cs"/>
              </a:rPr>
              <a:t>case, however, the segment table entries become more complex ( Figure 8.1b ).</a:t>
            </a:r>
          </a:p>
          <a:p>
            <a:r>
              <a:rPr lang="en-US" sz="1200" kern="1200" baseline="0" dirty="0" smtClean="0">
                <a:solidFill>
                  <a:schemeClr val="tx1"/>
                </a:solidFill>
                <a:latin typeface="+mn-lt"/>
                <a:ea typeface="+mn-ea"/>
                <a:cs typeface="+mn-cs"/>
              </a:rPr>
              <a:t>Because only some of the segments of a process may be in main memory, a bit is</a:t>
            </a:r>
          </a:p>
          <a:p>
            <a:r>
              <a:rPr lang="en-US" sz="1200" kern="1200" baseline="0" dirty="0" smtClean="0">
                <a:solidFill>
                  <a:schemeClr val="tx1"/>
                </a:solidFill>
                <a:latin typeface="+mn-lt"/>
                <a:ea typeface="+mn-ea"/>
                <a:cs typeface="+mn-cs"/>
              </a:rPr>
              <a:t>needed in each segment table entry to indicate whether the corresponding segment</a:t>
            </a:r>
          </a:p>
          <a:p>
            <a:r>
              <a:rPr lang="en-US" sz="1200" kern="1200" baseline="0" dirty="0" smtClean="0">
                <a:solidFill>
                  <a:schemeClr val="tx1"/>
                </a:solidFill>
                <a:latin typeface="+mn-lt"/>
                <a:ea typeface="+mn-ea"/>
                <a:cs typeface="+mn-cs"/>
              </a:rPr>
              <a:t>is present in main memory or not. If the bit indicates that the segment is in memory,</a:t>
            </a:r>
          </a:p>
          <a:p>
            <a:r>
              <a:rPr lang="en-US" sz="1200" kern="1200" baseline="0" dirty="0" smtClean="0">
                <a:solidFill>
                  <a:schemeClr val="tx1"/>
                </a:solidFill>
                <a:latin typeface="+mn-lt"/>
                <a:ea typeface="+mn-ea"/>
                <a:cs typeface="+mn-cs"/>
              </a:rPr>
              <a:t>then the entry also includes the starting address and length of that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control bit in the segmentation table entry is a modify bit, indicating</a:t>
            </a:r>
          </a:p>
          <a:p>
            <a:r>
              <a:rPr lang="en-US" sz="1200" kern="1200" baseline="0" dirty="0" smtClean="0">
                <a:solidFill>
                  <a:schemeClr val="tx1"/>
                </a:solidFill>
                <a:latin typeface="+mn-lt"/>
                <a:ea typeface="+mn-ea"/>
                <a:cs typeface="+mn-cs"/>
              </a:rPr>
              <a:t>whether the contents of the corresponding segment have been altered since the segment</a:t>
            </a:r>
          </a:p>
          <a:p>
            <a:r>
              <a:rPr lang="en-US" sz="1200" kern="1200" baseline="0" dirty="0" smtClean="0">
                <a:solidFill>
                  <a:schemeClr val="tx1"/>
                </a:solidFill>
                <a:latin typeface="+mn-lt"/>
                <a:ea typeface="+mn-ea"/>
                <a:cs typeface="+mn-cs"/>
              </a:rPr>
              <a:t>was last loaded into main memory. If there has been no change, then it is not</a:t>
            </a:r>
          </a:p>
          <a:p>
            <a:r>
              <a:rPr lang="en-US" sz="1200" kern="1200" baseline="0" dirty="0" smtClean="0">
                <a:solidFill>
                  <a:schemeClr val="tx1"/>
                </a:solidFill>
                <a:latin typeface="+mn-lt"/>
                <a:ea typeface="+mn-ea"/>
                <a:cs typeface="+mn-cs"/>
              </a:rPr>
              <a:t>necessary to write the segment out when it comes time to replace the segment in the</a:t>
            </a:r>
          </a:p>
          <a:p>
            <a:r>
              <a:rPr lang="en-US" sz="1200" kern="1200" baseline="0" dirty="0" smtClean="0">
                <a:solidFill>
                  <a:schemeClr val="tx1"/>
                </a:solidFill>
                <a:latin typeface="+mn-lt"/>
                <a:ea typeface="+mn-ea"/>
                <a:cs typeface="+mn-cs"/>
              </a:rPr>
              <a:t>frame that it currently occupies. Other control bits may also be present. For example,</a:t>
            </a:r>
          </a:p>
          <a:p>
            <a:r>
              <a:rPr lang="en-US" sz="1200" kern="1200" baseline="0" dirty="0" smtClean="0">
                <a:solidFill>
                  <a:schemeClr val="tx1"/>
                </a:solidFill>
                <a:latin typeface="+mn-lt"/>
                <a:ea typeface="+mn-ea"/>
                <a:cs typeface="+mn-cs"/>
              </a:rPr>
              <a:t>if protection or sharing is managed at the segment level, then bits for that purpose</a:t>
            </a:r>
          </a:p>
          <a:p>
            <a:r>
              <a:rPr lang="en-US" sz="1200" kern="1200" baseline="0" dirty="0" smtClean="0">
                <a:solidFill>
                  <a:schemeClr val="tx1"/>
                </a:solidFill>
                <a:latin typeface="+mn-lt"/>
                <a:ea typeface="+mn-ea"/>
                <a:cs typeface="+mn-cs"/>
              </a:rPr>
              <a:t>will be required.</a:t>
            </a:r>
          </a:p>
          <a:p>
            <a:endParaRPr lang="en-US" sz="1200" kern="1200" baseline="0" dirty="0" smtClean="0">
              <a:solidFill>
                <a:schemeClr val="tx1"/>
              </a:solidFill>
              <a:latin typeface="+mn-lt"/>
              <a:ea typeface="+mn-ea"/>
              <a:cs typeface="+mn-cs"/>
            </a:endParaRPr>
          </a:p>
          <a:p>
            <a:r>
              <a:rPr lang="en-NZ" dirty="0" smtClean="0"/>
              <a:t>Segmentation allows the programmer to view memory as consisting of multiple address spaces or segments. </a:t>
            </a:r>
          </a:p>
          <a:p>
            <a:r>
              <a:rPr lang="en-NZ" dirty="0" smtClean="0"/>
              <a:t>Segments may be of unequal, indeed dynamic, size. </a:t>
            </a:r>
          </a:p>
          <a:p>
            <a:r>
              <a:rPr lang="en-NZ" dirty="0" smtClean="0"/>
              <a:t>Memory references consist of a form of address (segment number, offset).</a:t>
            </a:r>
          </a:p>
          <a:p>
            <a:endParaRPr lang="en-NZ" dirty="0" smtClean="0"/>
          </a:p>
          <a:p>
            <a:r>
              <a:rPr lang="en-NZ" dirty="0" smtClean="0"/>
              <a:t>This organization has a number of advantages to the programmer over a </a:t>
            </a:r>
            <a:r>
              <a:rPr lang="en-NZ" dirty="0" err="1" smtClean="0"/>
              <a:t>nonsegmented</a:t>
            </a:r>
            <a:r>
              <a:rPr lang="en-NZ" dirty="0" smtClean="0"/>
              <a:t>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80159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The basic mechanism for reading a word from memory involves the translation</a:t>
            </a:r>
          </a:p>
          <a:p>
            <a:r>
              <a:rPr lang="en-US" sz="1200" kern="1200" baseline="0" dirty="0" smtClean="0">
                <a:solidFill>
                  <a:schemeClr val="tx1"/>
                </a:solidFill>
                <a:latin typeface="+mn-lt"/>
                <a:ea typeface="ＭＳ Ｐゴシック" charset="0"/>
                <a:cs typeface="ＭＳ Ｐゴシック" charset="0"/>
              </a:rPr>
              <a:t>of a virtual, or logical, address, consisting of segment number and offset, into a physical</a:t>
            </a:r>
          </a:p>
          <a:p>
            <a:r>
              <a:rPr lang="en-US" sz="1200" kern="1200" baseline="0" dirty="0" smtClean="0">
                <a:solidFill>
                  <a:schemeClr val="tx1"/>
                </a:solidFill>
                <a:latin typeface="+mn-lt"/>
                <a:ea typeface="ＭＳ Ｐゴシック" charset="0"/>
                <a:cs typeface="ＭＳ Ｐゴシック" charset="0"/>
              </a:rPr>
              <a:t>address, using a segment table. Because the segment table is of variable length,</a:t>
            </a:r>
          </a:p>
          <a:p>
            <a:r>
              <a:rPr lang="en-US" sz="1200" kern="1200" baseline="0" dirty="0" smtClean="0">
                <a:solidFill>
                  <a:schemeClr val="tx1"/>
                </a:solidFill>
                <a:latin typeface="+mn-lt"/>
                <a:ea typeface="ＭＳ Ｐゴシック" charset="0"/>
                <a:cs typeface="ＭＳ Ｐゴシック" charset="0"/>
              </a:rPr>
              <a:t>depending on the size of the process, we cannot expect to hold it in registers. Instead,</a:t>
            </a:r>
          </a:p>
          <a:p>
            <a:r>
              <a:rPr lang="en-US" sz="1200" kern="1200" baseline="0" dirty="0" smtClean="0">
                <a:solidFill>
                  <a:schemeClr val="tx1"/>
                </a:solidFill>
                <a:latin typeface="+mn-lt"/>
                <a:ea typeface="ＭＳ Ｐゴシック" charset="0"/>
                <a:cs typeface="ＭＳ Ｐゴシック" charset="0"/>
              </a:rPr>
              <a:t>it must be in main memory to be accessed. Figure 8.11 suggests a hardware implementation</a:t>
            </a:r>
          </a:p>
          <a:p>
            <a:r>
              <a:rPr lang="en-US" sz="1200" kern="1200" baseline="0" dirty="0" smtClean="0">
                <a:solidFill>
                  <a:schemeClr val="tx1"/>
                </a:solidFill>
                <a:latin typeface="+mn-lt"/>
                <a:ea typeface="ＭＳ Ｐゴシック" charset="0"/>
                <a:cs typeface="ＭＳ Ｐゴシック" charset="0"/>
              </a:rPr>
              <a:t>of this scheme (note similarity to Figure 8.2 ). When a particular process</a:t>
            </a:r>
          </a:p>
          <a:p>
            <a:r>
              <a:rPr lang="en-US" sz="1200" kern="1200" baseline="0" dirty="0" smtClean="0">
                <a:solidFill>
                  <a:schemeClr val="tx1"/>
                </a:solidFill>
                <a:latin typeface="+mn-lt"/>
                <a:ea typeface="ＭＳ Ｐゴシック" charset="0"/>
                <a:cs typeface="ＭＳ Ｐゴシック" charset="0"/>
              </a:rPr>
              <a:t>is running, a register holds the starting address of the segment table for that process.</a:t>
            </a:r>
          </a:p>
          <a:p>
            <a:r>
              <a:rPr lang="en-US" sz="1200" kern="1200" baseline="0" dirty="0" smtClean="0">
                <a:solidFill>
                  <a:schemeClr val="tx1"/>
                </a:solidFill>
                <a:latin typeface="+mn-lt"/>
                <a:ea typeface="ＭＳ Ｐゴシック" charset="0"/>
                <a:cs typeface="ＭＳ Ｐゴシック" charset="0"/>
              </a:rPr>
              <a:t>The segment number of a virtual address is used to index that table and look up the</a:t>
            </a:r>
          </a:p>
          <a:p>
            <a:r>
              <a:rPr lang="en-US" sz="1200" kern="1200" baseline="0" dirty="0" smtClean="0">
                <a:solidFill>
                  <a:schemeClr val="tx1"/>
                </a:solidFill>
                <a:latin typeface="+mn-lt"/>
                <a:ea typeface="ＭＳ Ｐゴシック" charset="0"/>
                <a:cs typeface="ＭＳ Ｐゴシック" charset="0"/>
              </a:rPr>
              <a:t>corresponding main memory address for the start of the segment. This is added to</a:t>
            </a:r>
          </a:p>
          <a:p>
            <a:r>
              <a:rPr lang="en-US" sz="1200" kern="1200" baseline="0" dirty="0" smtClean="0">
                <a:solidFill>
                  <a:schemeClr val="tx1"/>
                </a:solidFill>
                <a:latin typeface="+mn-lt"/>
                <a:ea typeface="ＭＳ Ｐゴシック" charset="0"/>
                <a:cs typeface="ＭＳ Ｐゴシック" charset="0"/>
              </a:rPr>
              <a:t>the offset portion of the virtual address to produce the desired real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7</a:t>
            </a:fld>
            <a:endParaRPr lang="en-US"/>
          </a:p>
        </p:txBody>
      </p:sp>
    </p:spTree>
    <p:extLst>
      <p:ext uri="{BB962C8B-B14F-4D97-AF65-F5344CB8AC3E}">
        <p14:creationId xmlns:p14="http://schemas.microsoft.com/office/powerpoint/2010/main" val="176712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baseline="0" dirty="0" smtClean="0">
                <a:solidFill>
                  <a:schemeClr val="tx1"/>
                </a:solidFill>
                <a:latin typeface="+mn-lt"/>
                <a:ea typeface="+mn-ea"/>
                <a:cs typeface="+mn-cs"/>
              </a:rPr>
              <a:t>Question:</a:t>
            </a:r>
            <a:r>
              <a:rPr lang="en-US" sz="1200" kern="1200" baseline="0" dirty="0" smtClean="0">
                <a:solidFill>
                  <a:schemeClr val="tx1"/>
                </a:solidFill>
                <a:latin typeface="+mn-lt"/>
                <a:ea typeface="+mn-ea"/>
                <a:cs typeface="+mn-cs"/>
              </a:rPr>
              <a:t> segments in a page or pages in a segment?</a:t>
            </a:r>
          </a:p>
          <a:p>
            <a:r>
              <a:rPr lang="en-US" sz="1200" kern="1200" baseline="0" dirty="0" smtClean="0">
                <a:solidFill>
                  <a:schemeClr val="tx1"/>
                </a:solidFill>
                <a:latin typeface="+mn-lt"/>
                <a:ea typeface="+mn-ea"/>
                <a:cs typeface="+mn-cs"/>
              </a:rPr>
              <a:t>Both paging and segmentation have their strengths. Paging, which is transparent</a:t>
            </a:r>
          </a:p>
          <a:p>
            <a:r>
              <a:rPr lang="en-US" sz="1200" kern="1200" baseline="0" dirty="0" smtClean="0">
                <a:solidFill>
                  <a:schemeClr val="tx1"/>
                </a:solidFill>
                <a:latin typeface="+mn-lt"/>
                <a:ea typeface="+mn-ea"/>
                <a:cs typeface="+mn-cs"/>
              </a:rPr>
              <a:t>to the programmer, eliminates external fragmentation and thus provides efficient</a:t>
            </a:r>
          </a:p>
          <a:p>
            <a:r>
              <a:rPr lang="en-US" sz="1200" kern="1200" baseline="0" dirty="0" smtClean="0">
                <a:solidFill>
                  <a:schemeClr val="tx1"/>
                </a:solidFill>
                <a:latin typeface="+mn-lt"/>
                <a:ea typeface="+mn-ea"/>
                <a:cs typeface="+mn-cs"/>
              </a:rPr>
              <a:t>use of main memory. In addition, because the pieces that are moved in and out of</a:t>
            </a:r>
          </a:p>
          <a:p>
            <a:r>
              <a:rPr lang="en-US" sz="1200" kern="1200" baseline="0" dirty="0" smtClean="0">
                <a:solidFill>
                  <a:schemeClr val="tx1"/>
                </a:solidFill>
                <a:latin typeface="+mn-lt"/>
                <a:ea typeface="+mn-ea"/>
                <a:cs typeface="+mn-cs"/>
              </a:rPr>
              <a:t>main memory are of fixed, equal size, it is possible to develop sophisticated memory</a:t>
            </a:r>
          </a:p>
          <a:p>
            <a:r>
              <a:rPr lang="en-US" sz="1200" kern="1200" baseline="0" dirty="0" smtClean="0">
                <a:solidFill>
                  <a:schemeClr val="tx1"/>
                </a:solidFill>
                <a:latin typeface="+mn-lt"/>
                <a:ea typeface="+mn-ea"/>
                <a:cs typeface="+mn-cs"/>
              </a:rPr>
              <a:t>management algorithms that exploit the behavior of programs, as we shall see.</a:t>
            </a:r>
          </a:p>
          <a:p>
            <a:r>
              <a:rPr lang="en-US" sz="1200" kern="1200" baseline="0" dirty="0" smtClean="0">
                <a:solidFill>
                  <a:schemeClr val="tx1"/>
                </a:solidFill>
                <a:latin typeface="+mn-lt"/>
                <a:ea typeface="+mn-ea"/>
                <a:cs typeface="+mn-cs"/>
              </a:rPr>
              <a:t>Segmentation, which is visible to the programmer, has the strengths listed earlier,</a:t>
            </a:r>
          </a:p>
          <a:p>
            <a:r>
              <a:rPr lang="en-US" sz="1200" kern="1200" baseline="0" dirty="0" smtClean="0">
                <a:solidFill>
                  <a:schemeClr val="tx1"/>
                </a:solidFill>
                <a:latin typeface="+mn-lt"/>
                <a:ea typeface="+mn-ea"/>
                <a:cs typeface="+mn-cs"/>
              </a:rPr>
              <a:t>including the ability to handle growing data structures, modularity, and support</a:t>
            </a:r>
          </a:p>
          <a:p>
            <a:r>
              <a:rPr lang="en-US" sz="1200" kern="1200" baseline="0" dirty="0" smtClean="0">
                <a:solidFill>
                  <a:schemeClr val="tx1"/>
                </a:solidFill>
                <a:latin typeface="+mn-lt"/>
                <a:ea typeface="+mn-ea"/>
                <a:cs typeface="+mn-cs"/>
              </a:rPr>
              <a:t>for sharing and protection. To combine the advantages of both, some systems are</a:t>
            </a:r>
          </a:p>
          <a:p>
            <a:r>
              <a:rPr lang="en-US" sz="1200" kern="1200" baseline="0" dirty="0" smtClean="0">
                <a:solidFill>
                  <a:schemeClr val="tx1"/>
                </a:solidFill>
                <a:latin typeface="+mn-lt"/>
                <a:ea typeface="+mn-ea"/>
                <a:cs typeface="+mn-cs"/>
              </a:rPr>
              <a:t>equipped with processor hardware and operating system software to provide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paging/segmentation system, a user’s address space is broken</a:t>
            </a:r>
          </a:p>
          <a:p>
            <a:r>
              <a:rPr lang="en-US" sz="1200" kern="1200" baseline="0" dirty="0" smtClean="0">
                <a:solidFill>
                  <a:schemeClr val="tx1"/>
                </a:solidFill>
                <a:latin typeface="+mn-lt"/>
                <a:ea typeface="+mn-ea"/>
                <a:cs typeface="+mn-cs"/>
              </a:rPr>
              <a:t>up into a number of segments, at the discretion of the programmer. Each segment</a:t>
            </a:r>
          </a:p>
          <a:p>
            <a:r>
              <a:rPr lang="en-US" sz="1200" kern="1200" baseline="0" dirty="0" smtClean="0">
                <a:solidFill>
                  <a:schemeClr val="tx1"/>
                </a:solidFill>
                <a:latin typeface="+mn-lt"/>
                <a:ea typeface="+mn-ea"/>
                <a:cs typeface="+mn-cs"/>
              </a:rPr>
              <a:t>is, in turn, broken up into a number of fixed-size pages, which are equal in length to</a:t>
            </a:r>
          </a:p>
          <a:p>
            <a:r>
              <a:rPr lang="en-US" sz="1200" kern="1200" baseline="0" dirty="0" smtClean="0">
                <a:solidFill>
                  <a:schemeClr val="tx1"/>
                </a:solidFill>
                <a:latin typeface="+mn-lt"/>
                <a:ea typeface="+mn-ea"/>
                <a:cs typeface="+mn-cs"/>
              </a:rPr>
              <a:t>a main memory frame. If a segment has length less than that of a page, the segment</a:t>
            </a:r>
          </a:p>
          <a:p>
            <a:r>
              <a:rPr lang="en-US" sz="1200" kern="1200" baseline="0" dirty="0" smtClean="0">
                <a:solidFill>
                  <a:schemeClr val="tx1"/>
                </a:solidFill>
                <a:latin typeface="+mn-lt"/>
                <a:ea typeface="+mn-ea"/>
                <a:cs typeface="+mn-cs"/>
              </a:rPr>
              <a:t>occupies just one page. From the programmer’s point of view, a logical address still</a:t>
            </a:r>
          </a:p>
          <a:p>
            <a:r>
              <a:rPr lang="en-US" sz="1200" kern="1200" baseline="0" dirty="0" smtClean="0">
                <a:solidFill>
                  <a:schemeClr val="tx1"/>
                </a:solidFill>
                <a:latin typeface="+mn-lt"/>
                <a:ea typeface="+mn-ea"/>
                <a:cs typeface="+mn-cs"/>
              </a:rPr>
              <a:t>consists of a segment number and a segment offset. From the system’s point of view,</a:t>
            </a:r>
          </a:p>
          <a:p>
            <a:r>
              <a:rPr lang="en-US" sz="1200" kern="1200" baseline="0" dirty="0" smtClean="0">
                <a:solidFill>
                  <a:schemeClr val="tx1"/>
                </a:solidFill>
                <a:latin typeface="+mn-lt"/>
                <a:ea typeface="+mn-ea"/>
                <a:cs typeface="+mn-cs"/>
              </a:rPr>
              <a:t>the segment offset is viewed as a page number and page offset for a page within the</a:t>
            </a:r>
          </a:p>
          <a:p>
            <a:r>
              <a:rPr lang="en-US" sz="1200" kern="1200" baseline="0" dirty="0" smtClean="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98572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This figure suggests a structure to support combined paging/segmentation</a:t>
            </a:r>
          </a:p>
          <a:p>
            <a:r>
              <a:rPr lang="en-US" sz="1200" kern="1200" baseline="0" dirty="0" smtClean="0">
                <a:solidFill>
                  <a:schemeClr val="tx1"/>
                </a:solidFill>
                <a:latin typeface="+mn-lt"/>
                <a:ea typeface="ＭＳ Ｐゴシック" charset="0"/>
                <a:cs typeface="ＭＳ Ｐゴシック" charset="0"/>
              </a:rPr>
              <a:t>(note similarity to Figure 8.4 ). Associated with each process is a segment table and</a:t>
            </a:r>
          </a:p>
          <a:p>
            <a:r>
              <a:rPr lang="en-US" sz="1200" kern="1200" baseline="0" dirty="0" smtClean="0">
                <a:solidFill>
                  <a:schemeClr val="tx1"/>
                </a:solidFill>
                <a:latin typeface="+mn-lt"/>
                <a:ea typeface="ＭＳ Ｐゴシック" charset="0"/>
                <a:cs typeface="ＭＳ Ｐゴシック" charset="0"/>
              </a:rPr>
              <a:t>a number of page tables, one per process segment. When a particular process is</a:t>
            </a:r>
          </a:p>
          <a:p>
            <a:r>
              <a:rPr lang="en-US" sz="1200" kern="1200" baseline="0" dirty="0" smtClean="0">
                <a:solidFill>
                  <a:schemeClr val="tx1"/>
                </a:solidFill>
                <a:latin typeface="+mn-lt"/>
                <a:ea typeface="ＭＳ Ｐゴシック" charset="0"/>
                <a:cs typeface="ＭＳ Ｐゴシック" charset="0"/>
              </a:rPr>
              <a:t>running, a register holds the starting address of the segment table for that process.</a:t>
            </a:r>
          </a:p>
          <a:p>
            <a:r>
              <a:rPr lang="en-US" sz="1200" kern="1200" baseline="0" dirty="0" smtClean="0">
                <a:solidFill>
                  <a:schemeClr val="tx1"/>
                </a:solidFill>
                <a:latin typeface="+mn-lt"/>
                <a:ea typeface="ＭＳ Ｐゴシック" charset="0"/>
                <a:cs typeface="ＭＳ Ｐゴシック" charset="0"/>
              </a:rPr>
              <a:t>Presented with a virtual address, the processor uses the segment number portion to</a:t>
            </a:r>
          </a:p>
          <a:p>
            <a:r>
              <a:rPr lang="en-US" sz="1200" kern="1200" baseline="0" dirty="0" smtClean="0">
                <a:solidFill>
                  <a:schemeClr val="tx1"/>
                </a:solidFill>
                <a:latin typeface="+mn-lt"/>
                <a:ea typeface="ＭＳ Ｐゴシック" charset="0"/>
                <a:cs typeface="ＭＳ Ｐゴシック" charset="0"/>
              </a:rPr>
              <a:t>index into the process segment table to find the page table for that segment. Then</a:t>
            </a:r>
          </a:p>
          <a:p>
            <a:r>
              <a:rPr lang="en-US" sz="1200" kern="1200" baseline="0" dirty="0" smtClean="0">
                <a:solidFill>
                  <a:schemeClr val="tx1"/>
                </a:solidFill>
                <a:latin typeface="+mn-lt"/>
                <a:ea typeface="ＭＳ Ｐゴシック" charset="0"/>
                <a:cs typeface="ＭＳ Ｐゴシック" charset="0"/>
              </a:rPr>
              <a:t>the page number portion of the virtual address is used to index the page table and</a:t>
            </a:r>
          </a:p>
          <a:p>
            <a:r>
              <a:rPr lang="en-US" sz="1200" kern="1200" baseline="0" dirty="0" smtClean="0">
                <a:solidFill>
                  <a:schemeClr val="tx1"/>
                </a:solidFill>
                <a:latin typeface="+mn-lt"/>
                <a:ea typeface="ＭＳ Ｐゴシック" charset="0"/>
                <a:cs typeface="ＭＳ Ｐゴシック" charset="0"/>
              </a:rPr>
              <a:t>look up the corresponding frame number. This is combined with the offset portion</a:t>
            </a:r>
          </a:p>
          <a:p>
            <a:r>
              <a:rPr lang="en-US" sz="1200" kern="1200" baseline="0" dirty="0" smtClean="0">
                <a:solidFill>
                  <a:schemeClr val="tx1"/>
                </a:solidFill>
                <a:latin typeface="+mn-lt"/>
                <a:ea typeface="ＭＳ Ｐゴシック" charset="0"/>
                <a:cs typeface="ＭＳ Ｐゴシック" charset="0"/>
              </a:rPr>
              <a:t>of the virtual address to produce the desired real address.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9</a:t>
            </a:fld>
            <a:endParaRPr lang="en-US"/>
          </a:p>
        </p:txBody>
      </p:sp>
    </p:spTree>
    <p:extLst>
      <p:ext uri="{BB962C8B-B14F-4D97-AF65-F5344CB8AC3E}">
        <p14:creationId xmlns:p14="http://schemas.microsoft.com/office/powerpoint/2010/main" val="150376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ＭＳ Ｐゴシック" charset="0"/>
                <a:cs typeface="ＭＳ Ｐゴシック" charset="0"/>
              </a:rPr>
              <a:t>Figure c suggests the segment table entry and page table entry formats. As</a:t>
            </a:r>
          </a:p>
          <a:p>
            <a:r>
              <a:rPr lang="en-US" sz="1200" kern="1200" baseline="0" dirty="0" smtClean="0">
                <a:solidFill>
                  <a:schemeClr val="tx1"/>
                </a:solidFill>
                <a:latin typeface="+mn-lt"/>
                <a:ea typeface="ＭＳ Ｐゴシック" charset="0"/>
                <a:cs typeface="ＭＳ Ｐゴシック" charset="0"/>
              </a:rPr>
              <a:t>before, the segment table entry contains the length of the segment. It also contains</a:t>
            </a:r>
          </a:p>
          <a:p>
            <a:r>
              <a:rPr lang="en-US" sz="1200" kern="1200" baseline="0" dirty="0" smtClean="0">
                <a:solidFill>
                  <a:schemeClr val="tx1"/>
                </a:solidFill>
                <a:latin typeface="+mn-lt"/>
                <a:ea typeface="ＭＳ Ｐゴシック" charset="0"/>
                <a:cs typeface="ＭＳ Ｐゴシック" charset="0"/>
              </a:rPr>
              <a:t>a base field, which now refers to a page table. The present and modified bits are not</a:t>
            </a:r>
          </a:p>
          <a:p>
            <a:r>
              <a:rPr lang="en-US" sz="1200" kern="1200" baseline="0" dirty="0" smtClean="0">
                <a:solidFill>
                  <a:schemeClr val="tx1"/>
                </a:solidFill>
                <a:latin typeface="+mn-lt"/>
                <a:ea typeface="ＭＳ Ｐゴシック" charset="0"/>
                <a:cs typeface="ＭＳ Ｐゴシック" charset="0"/>
              </a:rPr>
              <a:t>needed because these matters are handled at the page level. Other control bits may</a:t>
            </a:r>
          </a:p>
          <a:p>
            <a:r>
              <a:rPr lang="en-US" sz="1200" kern="1200" baseline="0" dirty="0" smtClean="0">
                <a:solidFill>
                  <a:schemeClr val="tx1"/>
                </a:solidFill>
                <a:latin typeface="+mn-lt"/>
                <a:ea typeface="ＭＳ Ｐゴシック" charset="0"/>
                <a:cs typeface="ＭＳ Ｐゴシック" charset="0"/>
              </a:rPr>
              <a:t>be used, for purposes of sharing and protection. The page table entry is essentially</a:t>
            </a:r>
          </a:p>
          <a:p>
            <a:r>
              <a:rPr lang="en-US" sz="1200" kern="1200" baseline="0" dirty="0" smtClean="0">
                <a:solidFill>
                  <a:schemeClr val="tx1"/>
                </a:solidFill>
                <a:latin typeface="+mn-lt"/>
                <a:ea typeface="ＭＳ Ｐゴシック" charset="0"/>
                <a:cs typeface="ＭＳ Ｐゴシック" charset="0"/>
              </a:rPr>
              <a:t>the same as is used in a pure paging system. Each page number is mapped into a corresponding</a:t>
            </a:r>
          </a:p>
          <a:p>
            <a:r>
              <a:rPr lang="en-US" sz="1200" kern="1200" baseline="0" dirty="0" smtClean="0">
                <a:solidFill>
                  <a:schemeClr val="tx1"/>
                </a:solidFill>
                <a:latin typeface="+mn-lt"/>
                <a:ea typeface="ＭＳ Ｐゴシック" charset="0"/>
                <a:cs typeface="ＭＳ Ｐゴシック" charset="0"/>
              </a:rPr>
              <a:t>frame number if the page is present in main memory. The modified bit</a:t>
            </a:r>
          </a:p>
          <a:p>
            <a:r>
              <a:rPr lang="en-US" sz="1200" kern="1200" baseline="0" dirty="0" smtClean="0">
                <a:solidFill>
                  <a:schemeClr val="tx1"/>
                </a:solidFill>
                <a:latin typeface="+mn-lt"/>
                <a:ea typeface="ＭＳ Ｐゴシック" charset="0"/>
                <a:cs typeface="ＭＳ Ｐゴシック" charset="0"/>
              </a:rPr>
              <a:t>indicates whether this page needs to be written back out when the frame is allocated</a:t>
            </a:r>
          </a:p>
          <a:p>
            <a:r>
              <a:rPr lang="en-US" sz="1200" kern="1200" baseline="0" dirty="0" smtClean="0">
                <a:solidFill>
                  <a:schemeClr val="tx1"/>
                </a:solidFill>
                <a:latin typeface="+mn-lt"/>
                <a:ea typeface="ＭＳ Ｐゴシック" charset="0"/>
                <a:cs typeface="ＭＳ Ｐゴシック" charset="0"/>
              </a:rPr>
              <a:t>to another page. There may be other control bits dealing with protection or other</a:t>
            </a:r>
          </a:p>
          <a:p>
            <a:r>
              <a:rPr lang="en-US" sz="1200" kern="1200" baseline="0" dirty="0" smtClean="0">
                <a:solidFill>
                  <a:schemeClr val="tx1"/>
                </a:solidFill>
                <a:latin typeface="+mn-lt"/>
                <a:ea typeface="ＭＳ Ｐゴシック" charset="0"/>
                <a:cs typeface="ＭＳ Ｐゴシック" charset="0"/>
              </a:rPr>
              <a:t>aspects of memory management.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C04107-0928-CB46-B9AF-281984CA4CE2}" type="slidenum">
              <a:rPr lang="en-US" smtClean="0"/>
              <a:pPr>
                <a:defRPr/>
              </a:pPr>
              <a:t>10</a:t>
            </a:fld>
            <a:endParaRPr lang="en-US"/>
          </a:p>
        </p:txBody>
      </p:sp>
    </p:spTree>
    <p:extLst>
      <p:ext uri="{BB962C8B-B14F-4D97-AF65-F5344CB8AC3E}">
        <p14:creationId xmlns:p14="http://schemas.microsoft.com/office/powerpoint/2010/main" val="42570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6553200" y="6356350"/>
            <a:ext cx="10668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extLst>
      <p:ext uri="{BB962C8B-B14F-4D97-AF65-F5344CB8AC3E}">
        <p14:creationId xmlns:p14="http://schemas.microsoft.com/office/powerpoint/2010/main" val="155076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6690360" y="6492875"/>
            <a:ext cx="2133600" cy="365125"/>
          </a:xfrm>
          <a:prstGeom prst="rect">
            <a:avLst/>
          </a:prstGeom>
        </p:spPr>
        <p:txBody>
          <a:bodyPr/>
          <a:lstStyle/>
          <a:p>
            <a:pPr>
              <a:defRPr/>
            </a:pPr>
            <a:fld id="{C5C2DFDA-E025-4D42-93AC-2B40E8405F1A}" type="datetime1">
              <a:rPr lang="en-US" smtClean="0"/>
              <a:t>11/30/15</a:t>
            </a:fld>
            <a:endParaRPr lang="en-US" dirty="0"/>
          </a:p>
        </p:txBody>
      </p:sp>
      <p:sp>
        <p:nvSpPr>
          <p:cNvPr id="4" name="Footer Placeholder 3"/>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10942119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B782D6F4-4189-4086-960D-49C22A01EB09}" type="datetime1">
              <a:rPr lang="en-US" smtClean="0"/>
              <a:t>11/30/15</a:t>
            </a:fld>
            <a:endParaRPr lang="en-US" dirty="0"/>
          </a:p>
        </p:txBody>
      </p:sp>
      <p:sp>
        <p:nvSpPr>
          <p:cNvPr id="6" name="Footer Placeholder 5"/>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fld id="{69E29E33-B620-47F9-BB04-8846C2A5AFCC}" type="slidenum">
              <a:rPr lang="en-US" smtClean="0"/>
              <a:pPr/>
              <a:t>‹#›</a:t>
            </a:fld>
            <a:endParaRPr lang="en-US" dirty="0"/>
          </a:p>
        </p:txBody>
      </p:sp>
    </p:spTree>
    <p:extLst>
      <p:ext uri="{BB962C8B-B14F-4D97-AF65-F5344CB8AC3E}">
        <p14:creationId xmlns:p14="http://schemas.microsoft.com/office/powerpoint/2010/main" val="42502111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6690360" y="6492875"/>
            <a:ext cx="2133600" cy="365125"/>
          </a:xfrm>
          <a:prstGeom prst="rect">
            <a:avLst/>
          </a:prstGeom>
        </p:spPr>
        <p:txBody>
          <a:bodyPr/>
          <a:lstStyle/>
          <a:p>
            <a:pPr>
              <a:defRPr/>
            </a:pPr>
            <a:fld id="{82EE9658-427F-4516-98E7-375D285CC662}" type="datetime1">
              <a:rPr lang="en-US" smtClean="0"/>
              <a:t>11/30/15</a:t>
            </a:fld>
            <a:endParaRPr lang="en-US" dirty="0"/>
          </a:p>
        </p:txBody>
      </p:sp>
      <p:sp>
        <p:nvSpPr>
          <p:cNvPr id="3" name="Footer Placeholder 2"/>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38071699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690360" y="6492875"/>
            <a:ext cx="2133600" cy="365125"/>
          </a:xfrm>
          <a:prstGeom prst="rect">
            <a:avLst/>
          </a:prstGeom>
        </p:spPr>
        <p:txBody>
          <a:bodyPr/>
          <a:lstStyle/>
          <a:p>
            <a:pPr>
              <a:defRPr/>
            </a:pPr>
            <a:fld id="{11881156-E0E4-4531-ADC5-27E4C5329A22}" type="datetime1">
              <a:rPr lang="en-US" smtClean="0"/>
              <a:t>11/30/15</a:t>
            </a:fld>
            <a:endParaRPr lang="en-US" dirty="0"/>
          </a:p>
        </p:txBody>
      </p:sp>
      <p:sp>
        <p:nvSpPr>
          <p:cNvPr id="8" name="Footer Placeholder 7"/>
          <p:cNvSpPr>
            <a:spLocks noGrp="1"/>
          </p:cNvSpPr>
          <p:nvPr>
            <p:ph type="ftr" sz="quarter" idx="11"/>
          </p:nvPr>
        </p:nvSpPr>
        <p:spPr>
          <a:xfrm>
            <a:off x="318247" y="6492875"/>
            <a:ext cx="3415554" cy="365125"/>
          </a:xfrm>
          <a:prstGeom prst="rect">
            <a:avLst/>
          </a:prstGeom>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308772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8789F82-2BA3-446C-8D31-9992331CA2EF}" type="slidenum">
              <a:rPr lang="en-US" altLang="en-US"/>
              <a:pPr/>
              <a:t>‹#›</a:t>
            </a:fld>
            <a:endParaRPr lang="en-US" altLang="en-US"/>
          </a:p>
        </p:txBody>
      </p:sp>
    </p:spTree>
    <p:extLst>
      <p:ext uri="{BB962C8B-B14F-4D97-AF65-F5344CB8AC3E}">
        <p14:creationId xmlns:p14="http://schemas.microsoft.com/office/powerpoint/2010/main" val="122702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1000" y="6324600"/>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pic>
        <p:nvPicPr>
          <p:cNvPr id="5" name="Picture 8" descr="SGCOE V 158 289"/>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8" r:id="rId1"/>
    <p:sldLayoutId id="2147484284" r:id="rId2"/>
    <p:sldLayoutId id="2147484285" r:id="rId3"/>
    <p:sldLayoutId id="2147484286" r:id="rId4"/>
    <p:sldLayoutId id="2147484287" r:id="rId5"/>
    <p:sldLayoutId id="2147484288" r:id="rId6"/>
    <p:sldLayoutId id="2147484289" r:id="rId7"/>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tif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11.w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3400" y="76200"/>
            <a:ext cx="8229600" cy="1905000"/>
          </a:xfrm>
        </p:spPr>
        <p:txBody>
          <a:bodyPr/>
          <a:lstStyle/>
          <a:p>
            <a:r>
              <a:rPr lang="en-US" dirty="0" smtClean="0"/>
              <a:t>Project 4 Awards </a:t>
            </a:r>
            <a:r>
              <a:rPr lang="en-US" dirty="0"/>
              <a:t/>
            </a:r>
            <a:br>
              <a:rPr lang="en-US" dirty="0"/>
            </a:br>
            <a:r>
              <a:rPr lang="en-US" dirty="0"/>
              <a:t> </a:t>
            </a:r>
            <a:r>
              <a:rPr lang="en-US" dirty="0" smtClean="0"/>
              <a:t>First </a:t>
            </a:r>
            <a:r>
              <a:rPr lang="en-US" dirty="0"/>
              <a:t>Place</a:t>
            </a:r>
          </a:p>
        </p:txBody>
      </p:sp>
      <p:sp>
        <p:nvSpPr>
          <p:cNvPr id="159747" name="Rectangle 3"/>
          <p:cNvSpPr>
            <a:spLocks noGrp="1" noChangeArrowheads="1"/>
          </p:cNvSpPr>
          <p:nvPr>
            <p:ph type="body" sz="half" idx="1"/>
          </p:nvPr>
        </p:nvSpPr>
        <p:spPr>
          <a:xfrm>
            <a:off x="1066800" y="1752600"/>
            <a:ext cx="7162800" cy="4191000"/>
          </a:xfrm>
        </p:spPr>
        <p:txBody>
          <a:bodyPr/>
          <a:lstStyle/>
          <a:p>
            <a:pPr marL="0" indent="0">
              <a:buNone/>
            </a:pPr>
            <a:r>
              <a:rPr lang="en-US" sz="4000" smtClean="0"/>
              <a:t>Group 7</a:t>
            </a:r>
          </a:p>
          <a:p>
            <a:pPr marL="0" indent="0">
              <a:buNone/>
            </a:pPr>
            <a:endParaRPr lang="en-US" sz="4000" dirty="0" smtClean="0"/>
          </a:p>
          <a:p>
            <a:r>
              <a:rPr lang="en-US" sz="4000" dirty="0" smtClean="0"/>
              <a:t>Samuel </a:t>
            </a:r>
            <a:r>
              <a:rPr lang="en-US" sz="4000" dirty="0"/>
              <a:t>Bartlett</a:t>
            </a:r>
          </a:p>
          <a:p>
            <a:endParaRPr lang="en-US" sz="4000" dirty="0" smtClean="0"/>
          </a:p>
          <a:p>
            <a:r>
              <a:rPr lang="en-US" sz="4000" dirty="0" smtClean="0"/>
              <a:t>Michael Phillips</a:t>
            </a:r>
          </a:p>
          <a:p>
            <a:endParaRPr lang="en-US" sz="4000" dirty="0"/>
          </a:p>
          <a:p>
            <a:r>
              <a:rPr lang="en-US" sz="4000" dirty="0"/>
              <a:t>Norman </a:t>
            </a:r>
            <a:r>
              <a:rPr lang="en-US" sz="4000" dirty="0" smtClean="0"/>
              <a:t>Chen</a:t>
            </a:r>
          </a:p>
          <a:p>
            <a:endParaRPr lang="en-US" sz="4000" dirty="0"/>
          </a:p>
          <a:p>
            <a:endParaRPr lang="en-US" dirty="0"/>
          </a:p>
        </p:txBody>
      </p:sp>
      <p:pic>
        <p:nvPicPr>
          <p:cNvPr id="3" name="Picture 2"/>
          <p:cNvPicPr>
            <a:picLocks noChangeAspect="1"/>
          </p:cNvPicPr>
          <p:nvPr/>
        </p:nvPicPr>
        <p:blipFill>
          <a:blip r:embed="rId3"/>
          <a:stretch>
            <a:fillRect/>
          </a:stretch>
        </p:blipFill>
        <p:spPr>
          <a:xfrm>
            <a:off x="5410200" y="2133600"/>
            <a:ext cx="1371600" cy="2854842"/>
          </a:xfrm>
          <a:prstGeom prst="rect">
            <a:avLst/>
          </a:prstGeom>
        </p:spPr>
      </p:pic>
    </p:spTree>
    <p:extLst>
      <p:ext uri="{BB962C8B-B14F-4D97-AF65-F5344CB8AC3E}">
        <p14:creationId xmlns:p14="http://schemas.microsoft.com/office/powerpoint/2010/main" val="67622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xEl>
                                              <p:pRg st="2" end="2"/>
                                            </p:txEl>
                                          </p:spTgt>
                                        </p:tgtEl>
                                        <p:attrNameLst>
                                          <p:attrName>style.visibility</p:attrName>
                                        </p:attrNameLst>
                                      </p:cBhvr>
                                      <p:to>
                                        <p:strVal val="visible"/>
                                      </p:to>
                                    </p:set>
                                    <p:animEffect transition="in" filter="wipe(left)">
                                      <p:cBhvr>
                                        <p:cTn id="12" dur="500"/>
                                        <p:tgtEl>
                                          <p:spTgt spid="159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7">
                                            <p:txEl>
                                              <p:pRg st="4" end="4"/>
                                            </p:txEl>
                                          </p:spTgt>
                                        </p:tgtEl>
                                        <p:attrNameLst>
                                          <p:attrName>style.visibility</p:attrName>
                                        </p:attrNameLst>
                                      </p:cBhvr>
                                      <p:to>
                                        <p:strVal val="visible"/>
                                      </p:to>
                                    </p:set>
                                    <p:animEffect transition="in" filter="wipe(left)">
                                      <p:cBhvr>
                                        <p:cTn id="17" dur="500"/>
                                        <p:tgtEl>
                                          <p:spTgt spid="1597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7">
                                            <p:txEl>
                                              <p:pRg st="6" end="6"/>
                                            </p:txEl>
                                          </p:spTgt>
                                        </p:tgtEl>
                                        <p:attrNameLst>
                                          <p:attrName>style.visibility</p:attrName>
                                        </p:attrNameLst>
                                      </p:cBhvr>
                                      <p:to>
                                        <p:strVal val="visible"/>
                                      </p:to>
                                    </p:set>
                                    <p:animEffect transition="in" filter="wipe(left)">
                                      <p:cBhvr>
                                        <p:cTn id="22" dur="500"/>
                                        <p:tgtEl>
                                          <p:spTgt spid="159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10</a:t>
            </a:fld>
            <a:endParaRPr lang="en-US" dirty="0"/>
          </a:p>
        </p:txBody>
      </p:sp>
      <p:pic>
        <p:nvPicPr>
          <p:cNvPr id="4" name="Picture 3" descr="f1.pdf"/>
          <p:cNvPicPr>
            <a:picLocks noChangeAspect="1"/>
          </p:cNvPicPr>
          <p:nvPr/>
        </p:nvPicPr>
        <p:blipFill>
          <a:blip r:embed="rId3"/>
          <a:srcRect l="7059" t="51818" r="9412" b="20000"/>
          <a:stretch>
            <a:fillRect/>
          </a:stretch>
        </p:blipFill>
        <p:spPr>
          <a:xfrm>
            <a:off x="-228601" y="1371600"/>
            <a:ext cx="9601201" cy="4419600"/>
          </a:xfrm>
          <a:prstGeom prst="rect">
            <a:avLst/>
          </a:prstGeom>
        </p:spPr>
      </p:pic>
    </p:spTree>
    <p:extLst>
      <p:ext uri="{BB962C8B-B14F-4D97-AF65-F5344CB8AC3E}">
        <p14:creationId xmlns:p14="http://schemas.microsoft.com/office/powerpoint/2010/main" val="12012888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E29E33-B620-47F9-BB04-8846C2A5AFCC}" type="slidenum">
              <a:rPr kumimoji="0" lang="en-US" smtClean="0"/>
              <a:pPr/>
              <a:t>11</a:t>
            </a:fld>
            <a:endParaRPr kumimoji="0" lang="en-US"/>
          </a:p>
        </p:txBody>
      </p:sp>
      <p:sp>
        <p:nvSpPr>
          <p:cNvPr id="4" name="Content Placeholder 2"/>
          <p:cNvSpPr>
            <a:spLocks noGrp="1"/>
          </p:cNvSpPr>
          <p:nvPr>
            <p:ph idx="4294967295"/>
          </p:nvPr>
        </p:nvSpPr>
        <p:spPr>
          <a:xfrm>
            <a:off x="4953000" y="762000"/>
            <a:ext cx="3733800" cy="5440363"/>
          </a:xfrm>
        </p:spPr>
        <p:txBody>
          <a:bodyPr>
            <a:normAutofit/>
          </a:bodyPr>
          <a:lstStyle/>
          <a:p>
            <a:pPr marL="0" indent="0">
              <a:buNone/>
            </a:pPr>
            <a:r>
              <a:rPr lang="en-NZ" sz="2800" dirty="0">
                <a:solidFill>
                  <a:srgbClr val="0000FF"/>
                </a:solidFill>
              </a:rPr>
              <a:t>Protection and Sharing</a:t>
            </a:r>
          </a:p>
          <a:p>
            <a:r>
              <a:rPr lang="en-NZ" sz="2400" dirty="0" smtClean="0"/>
              <a:t>Segmentation lends itself to the implementation of protection and sharing policies</a:t>
            </a:r>
          </a:p>
          <a:p>
            <a:r>
              <a:rPr lang="en-NZ" sz="2400" dirty="0" smtClean="0"/>
              <a:t>Each entry has a base address and length so inadvertent memory access can be controlled</a:t>
            </a:r>
          </a:p>
          <a:p>
            <a:r>
              <a:rPr lang="en-NZ" sz="2400" dirty="0" smtClean="0"/>
              <a:t>Sharing can be achieved by segments referencing multiple processes</a:t>
            </a:r>
            <a:endParaRPr lang="en-NZ" sz="2400" dirty="0"/>
          </a:p>
        </p:txBody>
      </p:sp>
      <p:pic>
        <p:nvPicPr>
          <p:cNvPr id="3" name="Picture 2"/>
          <p:cNvPicPr>
            <a:picLocks noChangeAspect="1"/>
          </p:cNvPicPr>
          <p:nvPr/>
        </p:nvPicPr>
        <p:blipFill>
          <a:blip r:embed="rId3"/>
          <a:stretch>
            <a:fillRect/>
          </a:stretch>
        </p:blipFill>
        <p:spPr>
          <a:xfrm>
            <a:off x="397042" y="1144588"/>
            <a:ext cx="4581525" cy="5057775"/>
          </a:xfrm>
          <a:prstGeom prst="rect">
            <a:avLst/>
          </a:prstGeom>
        </p:spPr>
      </p:pic>
    </p:spTree>
    <p:extLst>
      <p:ext uri="{BB962C8B-B14F-4D97-AF65-F5344CB8AC3E}">
        <p14:creationId xmlns:p14="http://schemas.microsoft.com/office/powerpoint/2010/main" val="130179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6253"/>
            <a:ext cx="9144000" cy="1067748"/>
          </a:xfrm>
        </p:spPr>
        <p:txBody>
          <a:bodyPr/>
          <a:lstStyle/>
          <a:p>
            <a:pPr algn="ctr">
              <a:tabLst>
                <a:tab pos="1804988" algn="l"/>
              </a:tabLst>
            </a:pPr>
            <a:r>
              <a:rPr lang="en-NZ" b="1" dirty="0" smtClean="0">
                <a:solidFill>
                  <a:schemeClr val="accent1"/>
                </a:solidFill>
              </a:rPr>
              <a:t>Operating System Software</a:t>
            </a:r>
            <a:endParaRPr lang="en-NZ" b="1" dirty="0">
              <a:solidFill>
                <a:schemeClr val="accent1"/>
              </a:solidFill>
            </a:endParaRPr>
          </a:p>
        </p:txBody>
      </p:sp>
      <p:graphicFrame>
        <p:nvGraphicFramePr>
          <p:cNvPr id="4" name="Content Placeholder 3"/>
          <p:cNvGraphicFramePr>
            <a:graphicFrameLocks noGrp="1"/>
          </p:cNvGraphicFramePr>
          <p:nvPr>
            <p:ph idx="4294967295"/>
            <p:extLst/>
          </p:nvPr>
        </p:nvGraphicFramePr>
        <p:xfrm>
          <a:off x="457200" y="2209800"/>
          <a:ext cx="8305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extLst>
      <p:ext uri="{BB962C8B-B14F-4D97-AF65-F5344CB8AC3E}">
        <p14:creationId xmlns:p14="http://schemas.microsoft.com/office/powerpoint/2010/main" val="1950145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8356" y="1676399"/>
            <a:ext cx="8601074" cy="3734913"/>
          </a:xfrm>
          <a:prstGeom prst="rect">
            <a:avLst/>
          </a:prstGeom>
        </p:spPr>
      </p:pic>
      <p:sp>
        <p:nvSpPr>
          <p:cNvPr id="6" name="TextBox 5"/>
          <p:cNvSpPr txBox="1"/>
          <p:nvPr/>
        </p:nvSpPr>
        <p:spPr>
          <a:xfrm>
            <a:off x="381000" y="5795848"/>
            <a:ext cx="8382000" cy="369332"/>
          </a:xfrm>
          <a:prstGeom prst="rect">
            <a:avLst/>
          </a:prstGeom>
          <a:noFill/>
        </p:spPr>
        <p:txBody>
          <a:bodyPr wrap="square" rtlCol="0">
            <a:spAutoFit/>
          </a:bodyPr>
          <a:lstStyle/>
          <a:p>
            <a:pPr algn="ctr"/>
            <a:r>
              <a:rPr lang="en-US" b="1" dirty="0" smtClean="0">
                <a:latin typeface="+mn-lt"/>
              </a:rPr>
              <a:t>Operating System Policies for Virtual Memory</a:t>
            </a:r>
            <a:r>
              <a:rPr lang="en-US" dirty="0" smtClean="0">
                <a:latin typeface="+mn-lt"/>
              </a:rPr>
              <a:t> </a:t>
            </a:r>
            <a:endParaRPr lang="en-US" dirty="0">
              <a:latin typeface="+mn-lt"/>
            </a:endParaRPr>
          </a:p>
        </p:txBody>
      </p:sp>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13</a:t>
            </a:fld>
            <a:endParaRPr lang="en-US" dirty="0"/>
          </a:p>
        </p:txBody>
      </p:sp>
      <p:sp>
        <p:nvSpPr>
          <p:cNvPr id="7" name="Rectangle 6"/>
          <p:cNvSpPr/>
          <p:nvPr/>
        </p:nvSpPr>
        <p:spPr>
          <a:xfrm>
            <a:off x="304800" y="3124200"/>
            <a:ext cx="3657600" cy="1981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charset="0"/>
              <a:ea typeface="ＭＳ Ｐゴシック" charset="0"/>
            </a:endParaRPr>
          </a:p>
        </p:txBody>
      </p:sp>
    </p:spTree>
    <p:extLst>
      <p:ext uri="{BB962C8B-B14F-4D97-AF65-F5344CB8AC3E}">
        <p14:creationId xmlns:p14="http://schemas.microsoft.com/office/powerpoint/2010/main" val="391948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a:t>Fetch Policy</a:t>
            </a:r>
          </a:p>
        </p:txBody>
      </p:sp>
      <p:sp>
        <p:nvSpPr>
          <p:cNvPr id="3" name="Content Placeholder 2"/>
          <p:cNvSpPr>
            <a:spLocks noGrp="1"/>
          </p:cNvSpPr>
          <p:nvPr>
            <p:ph idx="4294967295"/>
          </p:nvPr>
        </p:nvSpPr>
        <p:spPr>
          <a:xfrm>
            <a:off x="417095" y="1752600"/>
            <a:ext cx="3429000" cy="1600200"/>
          </a:xfrm>
        </p:spPr>
        <p:txBody>
          <a:bodyPr>
            <a:normAutofit/>
          </a:bodyPr>
          <a:lstStyle/>
          <a:p>
            <a:pPr marL="0" indent="0">
              <a:buNone/>
            </a:pPr>
            <a:r>
              <a:rPr lang="en-US" sz="2800" dirty="0" smtClean="0"/>
              <a:t>Determines when a page should be brought into memory</a:t>
            </a:r>
          </a:p>
        </p:txBody>
      </p:sp>
      <p:graphicFrame>
        <p:nvGraphicFramePr>
          <p:cNvPr id="4" name="Diagram 3"/>
          <p:cNvGraphicFramePr/>
          <p:nvPr>
            <p:extLst>
              <p:ext uri="{D42A27DB-BD31-4B8C-83A1-F6EECF244321}">
                <p14:modId xmlns:p14="http://schemas.microsoft.com/office/powerpoint/2010/main" val="4246063937"/>
              </p:ext>
            </p:extLst>
          </p:nvPr>
        </p:nvGraphicFramePr>
        <p:xfrm>
          <a:off x="3962400" y="2032000"/>
          <a:ext cx="44196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97012834-41A2-49E3-8762-B14EE3F5CFB1}" type="slidenum">
              <a:rPr lang="en-US" smtClean="0"/>
              <a:pPr>
                <a:defRPr/>
              </a:pPr>
              <a:t>14</a:t>
            </a:fld>
            <a:endParaRPr lang="en-US" dirty="0"/>
          </a:p>
        </p:txBody>
      </p:sp>
    </p:spTree>
    <p:extLst>
      <p:ext uri="{BB962C8B-B14F-4D97-AF65-F5344CB8AC3E}">
        <p14:creationId xmlns:p14="http://schemas.microsoft.com/office/powerpoint/2010/main" val="884560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Demand Paging </a:t>
            </a:r>
            <a:endParaRPr lang="en-US" dirty="0"/>
          </a:p>
        </p:txBody>
      </p:sp>
      <p:sp>
        <p:nvSpPr>
          <p:cNvPr id="3" name="Content Placeholder 2"/>
          <p:cNvSpPr>
            <a:spLocks noGrp="1"/>
          </p:cNvSpPr>
          <p:nvPr>
            <p:ph idx="4294967295"/>
          </p:nvPr>
        </p:nvSpPr>
        <p:spPr>
          <a:xfrm>
            <a:off x="533400" y="1447800"/>
            <a:ext cx="8229600" cy="4572000"/>
          </a:xfrm>
        </p:spPr>
        <p:txBody>
          <a:bodyPr/>
          <a:lstStyle/>
          <a:p>
            <a:pPr marL="336550" lvl="1">
              <a:buFont typeface="Arial" panose="020B0604020202020204" pitchFamily="34" charset="0"/>
              <a:buChar char="•"/>
            </a:pPr>
            <a:r>
              <a:rPr lang="en-US" dirty="0" smtClean="0"/>
              <a:t>Brings pages into main memory when a reference is made to a location on the page</a:t>
            </a:r>
          </a:p>
          <a:p>
            <a:pPr marL="336550" lvl="1">
              <a:buFont typeface="Arial" panose="020B0604020202020204" pitchFamily="34" charset="0"/>
              <a:buChar char="•"/>
            </a:pPr>
            <a:endParaRPr lang="en-US" dirty="0" smtClean="0"/>
          </a:p>
          <a:p>
            <a:pPr marL="50800" lvl="1" indent="0">
              <a:buNone/>
            </a:pPr>
            <a:r>
              <a:rPr lang="en-US" dirty="0" smtClean="0">
                <a:solidFill>
                  <a:srgbClr val="FF0000"/>
                </a:solidFill>
              </a:rPr>
              <a:t>Q1: </a:t>
            </a:r>
            <a:r>
              <a:rPr lang="en-US" dirty="0" smtClean="0"/>
              <a:t>Many or few page faults when process is first started?</a:t>
            </a:r>
          </a:p>
          <a:p>
            <a:pPr marL="50800" lvl="1" indent="0">
              <a:buNone/>
            </a:pPr>
            <a:r>
              <a:rPr lang="en-US" dirty="0" smtClean="0">
                <a:solidFill>
                  <a:srgbClr val="FF0000"/>
                </a:solidFill>
              </a:rPr>
              <a:t>Q2: </a:t>
            </a:r>
            <a:r>
              <a:rPr lang="en-US" dirty="0" smtClean="0"/>
              <a:t>What </a:t>
            </a:r>
            <a:r>
              <a:rPr lang="en-US" dirty="0"/>
              <a:t>happens </a:t>
            </a:r>
            <a:r>
              <a:rPr lang="en-US" dirty="0" smtClean="0"/>
              <a:t>after more </a:t>
            </a:r>
            <a:r>
              <a:rPr lang="en-US" dirty="0"/>
              <a:t>and more pages are brought </a:t>
            </a:r>
            <a:r>
              <a:rPr lang="en-US" dirty="0" smtClean="0"/>
              <a:t>in?</a:t>
            </a:r>
          </a:p>
          <a:p>
            <a:pPr marL="336550" lvl="1">
              <a:buFont typeface="Arial" panose="020B0604020202020204" pitchFamily="34" charset="0"/>
              <a:buChar char="•"/>
            </a:pPr>
            <a:r>
              <a:rPr lang="en-US" dirty="0" smtClean="0"/>
              <a:t>Principle of locality suggests that as, most future references will be to pages that have recently been brought in, and page faults should drop to a very low level</a:t>
            </a:r>
          </a:p>
          <a:p>
            <a:pPr marL="336550" indent="-285750">
              <a:buFont typeface="Arial" panose="020B0604020202020204" pitchFamily="34" charset="0"/>
              <a:buChar char="•"/>
            </a:pPr>
            <a:endParaRPr lang="en-US" sz="2800"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sp useBgFill="1">
        <p:nvSpPr>
          <p:cNvPr id="6" name="TextBox 5"/>
          <p:cNvSpPr txBox="1"/>
          <p:nvPr/>
        </p:nvSpPr>
        <p:spPr>
          <a:xfrm>
            <a:off x="685800" y="4495800"/>
            <a:ext cx="8077200" cy="19050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1266657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NZ" dirty="0"/>
              <a:t>Prepaging</a:t>
            </a:r>
          </a:p>
        </p:txBody>
      </p:sp>
      <p:sp>
        <p:nvSpPr>
          <p:cNvPr id="3" name="Content Placeholder 2"/>
          <p:cNvSpPr>
            <a:spLocks noGrp="1"/>
          </p:cNvSpPr>
          <p:nvPr>
            <p:ph idx="4294967295"/>
          </p:nvPr>
        </p:nvSpPr>
        <p:spPr>
          <a:xfrm>
            <a:off x="609600" y="1676400"/>
            <a:ext cx="8229600" cy="4038600"/>
          </a:xfrm>
        </p:spPr>
        <p:txBody>
          <a:bodyPr>
            <a:normAutofit lnSpcReduction="10000"/>
          </a:bodyPr>
          <a:lstStyle/>
          <a:p>
            <a:r>
              <a:rPr lang="en-US" sz="2800" dirty="0" smtClean="0"/>
              <a:t>Pages </a:t>
            </a:r>
            <a:r>
              <a:rPr lang="en-US" sz="2800" dirty="0"/>
              <a:t>other than the one demanded by a page fault are brought in</a:t>
            </a:r>
          </a:p>
          <a:p>
            <a:r>
              <a:rPr lang="en-US" sz="2800" dirty="0" smtClean="0"/>
              <a:t>Exploits </a:t>
            </a:r>
            <a:r>
              <a:rPr lang="en-US" sz="2800" dirty="0"/>
              <a:t>the characteristics of most secondary memory devices</a:t>
            </a:r>
          </a:p>
          <a:p>
            <a:r>
              <a:rPr lang="en-US" sz="2800" dirty="0" smtClean="0"/>
              <a:t>If </a:t>
            </a:r>
            <a:r>
              <a:rPr lang="en-US" sz="2800" dirty="0"/>
              <a:t>pages of a process are stored contiguously in secondary memory it is more efficient to bring in a number of pages at one time</a:t>
            </a:r>
          </a:p>
          <a:p>
            <a:pPr marL="0" indent="0">
              <a:buNone/>
            </a:pPr>
            <a:endParaRPr lang="en-US" sz="2800" dirty="0" smtClean="0">
              <a:solidFill>
                <a:srgbClr val="FF0000"/>
              </a:solidFill>
            </a:endParaRPr>
          </a:p>
          <a:p>
            <a:pPr marL="0" indent="0">
              <a:buNone/>
            </a:pPr>
            <a:r>
              <a:rPr lang="en-US" sz="2800" dirty="0" smtClean="0">
                <a:solidFill>
                  <a:srgbClr val="FF0000"/>
                </a:solidFill>
              </a:rPr>
              <a:t>Q3: </a:t>
            </a:r>
            <a:r>
              <a:rPr lang="en-US" sz="2800" dirty="0" smtClean="0"/>
              <a:t>What is the downside? </a:t>
            </a:r>
          </a:p>
          <a:p>
            <a:pPr marL="0" indent="0">
              <a:buNone/>
            </a:pPr>
            <a:r>
              <a:rPr lang="en-US" sz="2800" dirty="0" smtClean="0"/>
              <a:t>Ineffective </a:t>
            </a:r>
            <a:r>
              <a:rPr lang="en-US" sz="2800" dirty="0"/>
              <a:t>if extra pages are not </a:t>
            </a:r>
            <a:r>
              <a:rPr lang="en-US" sz="2800" dirty="0" smtClean="0"/>
              <a:t>referenced</a:t>
            </a:r>
            <a:endParaRPr lang="en-US" sz="2800"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sp useBgFill="1">
        <p:nvSpPr>
          <p:cNvPr id="5" name="TextBox 4"/>
          <p:cNvSpPr txBox="1"/>
          <p:nvPr/>
        </p:nvSpPr>
        <p:spPr>
          <a:xfrm>
            <a:off x="609600" y="5181600"/>
            <a:ext cx="7010400" cy="9525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154074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Policy</a:t>
            </a:r>
          </a:p>
        </p:txBody>
      </p:sp>
      <p:sp>
        <p:nvSpPr>
          <p:cNvPr id="3" name="Content Placeholder 2"/>
          <p:cNvSpPr>
            <a:spLocks noGrp="1"/>
          </p:cNvSpPr>
          <p:nvPr>
            <p:ph type="body" orient="vert" idx="4294967295"/>
          </p:nvPr>
        </p:nvSpPr>
        <p:spPr>
          <a:xfrm>
            <a:off x="609600" y="1417638"/>
            <a:ext cx="7874000" cy="4708525"/>
          </a:xfrm>
        </p:spPr>
        <p:txBody>
          <a:bodyPr>
            <a:normAutofit lnSpcReduction="10000"/>
          </a:bodyPr>
          <a:lstStyle/>
          <a:p>
            <a:r>
              <a:rPr lang="en-US" sz="2800" dirty="0" smtClean="0"/>
              <a:t>Determines </a:t>
            </a:r>
            <a:r>
              <a:rPr lang="en-US" sz="2800" dirty="0" smtClean="0">
                <a:solidFill>
                  <a:srgbClr val="FF0000"/>
                </a:solidFill>
              </a:rPr>
              <a:t>where</a:t>
            </a:r>
            <a:r>
              <a:rPr lang="en-US" sz="2800" dirty="0" smtClean="0"/>
              <a:t> in real memory a process piece is </a:t>
            </a:r>
            <a:r>
              <a:rPr lang="en-US" sz="2800" dirty="0" smtClean="0">
                <a:solidFill>
                  <a:srgbClr val="FF0000"/>
                </a:solidFill>
              </a:rPr>
              <a:t>to reside</a:t>
            </a:r>
          </a:p>
          <a:p>
            <a:endParaRPr lang="en-US" sz="2800" dirty="0" smtClean="0">
              <a:solidFill>
                <a:srgbClr val="FF0000"/>
              </a:solidFill>
            </a:endParaRPr>
          </a:p>
          <a:p>
            <a:r>
              <a:rPr lang="en-US" sz="2800" dirty="0" smtClean="0"/>
              <a:t>Important design issue in a segmentation system</a:t>
            </a:r>
          </a:p>
          <a:p>
            <a:endParaRPr lang="en-US" sz="2800" dirty="0" smtClean="0"/>
          </a:p>
          <a:p>
            <a:r>
              <a:rPr lang="en-US" sz="2800" dirty="0" smtClean="0"/>
              <a:t>Paging or combined paging with segmentation placing is irrelevant because hardware performs functions with equal efficiency</a:t>
            </a:r>
          </a:p>
          <a:p>
            <a:endParaRPr lang="en-US" sz="2800" dirty="0" smtClean="0"/>
          </a:p>
          <a:p>
            <a:r>
              <a:rPr lang="en-US" sz="2800" dirty="0" smtClean="0"/>
              <a:t>For NUMA systems an automatic placement strategy is desirable</a:t>
            </a:r>
          </a:p>
          <a:p>
            <a:endParaRPr lang="en-US" dirty="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17</a:t>
            </a:fld>
            <a:endParaRPr lang="en-US" dirty="0"/>
          </a:p>
        </p:txBody>
      </p:sp>
      <p:sp>
        <p:nvSpPr>
          <p:cNvPr id="5" name="Rectangle 4"/>
          <p:cNvSpPr/>
          <p:nvPr/>
        </p:nvSpPr>
        <p:spPr>
          <a:xfrm>
            <a:off x="990600" y="4876800"/>
            <a:ext cx="2819400" cy="41563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Arial" charset="0"/>
              <a:ea typeface="ＭＳ Ｐゴシック" charset="0"/>
            </a:endParaRPr>
          </a:p>
        </p:txBody>
      </p:sp>
    </p:spTree>
    <p:extLst>
      <p:ext uri="{BB962C8B-B14F-4D97-AF65-F5344CB8AC3E}">
        <p14:creationId xmlns:p14="http://schemas.microsoft.com/office/powerpoint/2010/main" val="2393744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4294967295"/>
          </p:nvPr>
        </p:nvSpPr>
        <p:spPr>
          <a:xfrm>
            <a:off x="457200" y="1600200"/>
            <a:ext cx="8229600" cy="4343400"/>
          </a:xfrm>
        </p:spPr>
        <p:txBody>
          <a:bodyPr>
            <a:normAutofit/>
          </a:bodyPr>
          <a:lstStyle/>
          <a:p>
            <a:r>
              <a:rPr lang="en-NZ" sz="2800" dirty="0" smtClean="0"/>
              <a:t>Deals with the </a:t>
            </a:r>
            <a:r>
              <a:rPr lang="en-NZ" sz="2800" dirty="0" smtClean="0">
                <a:solidFill>
                  <a:srgbClr val="FF0000"/>
                </a:solidFill>
              </a:rPr>
              <a:t>selection of a page</a:t>
            </a:r>
            <a:r>
              <a:rPr lang="en-NZ" sz="2800" dirty="0" smtClean="0"/>
              <a:t> in main memory to </a:t>
            </a:r>
            <a:r>
              <a:rPr lang="en-NZ" sz="2800" dirty="0" smtClean="0">
                <a:solidFill>
                  <a:srgbClr val="FF0000"/>
                </a:solidFill>
              </a:rPr>
              <a:t>be replaced</a:t>
            </a:r>
            <a:r>
              <a:rPr lang="en-NZ" sz="2800" dirty="0" smtClean="0"/>
              <a:t> when a new page must be brought in</a:t>
            </a:r>
          </a:p>
          <a:p>
            <a:endParaRPr lang="en-NZ" sz="2800" dirty="0"/>
          </a:p>
          <a:p>
            <a:r>
              <a:rPr lang="en-NZ" sz="2800" dirty="0" smtClean="0"/>
              <a:t>Objective: the page that is removed should be the page </a:t>
            </a:r>
            <a:r>
              <a:rPr lang="en-NZ" sz="2800" dirty="0" smtClean="0">
                <a:solidFill>
                  <a:srgbClr val="FF0000"/>
                </a:solidFill>
              </a:rPr>
              <a:t>least likely</a:t>
            </a:r>
            <a:r>
              <a:rPr lang="en-NZ" sz="2800" dirty="0" smtClean="0"/>
              <a:t> to be referenced in the near future</a:t>
            </a:r>
          </a:p>
          <a:p>
            <a:pPr marL="53975" lvl="3" indent="0">
              <a:spcBef>
                <a:spcPts val="1800"/>
              </a:spcBef>
              <a:buNone/>
            </a:pPr>
            <a:endParaRPr lang="en-NZ" sz="2800" dirty="0" smtClean="0"/>
          </a:p>
          <a:p>
            <a:pPr marL="53975" lvl="3" indent="0">
              <a:spcBef>
                <a:spcPts val="1800"/>
              </a:spcBef>
              <a:buNone/>
            </a:pPr>
            <a:r>
              <a:rPr lang="en-NZ" sz="2800" dirty="0" smtClean="0"/>
              <a:t>The more elaborate the replacement policy the greater the hardware and software overhead to implement it</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18</a:t>
            </a:fld>
            <a:endParaRPr lang="en-US" dirty="0"/>
          </a:p>
        </p:txBody>
      </p:sp>
    </p:spTree>
    <p:extLst>
      <p:ext uri="{BB962C8B-B14F-4D97-AF65-F5344CB8AC3E}">
        <p14:creationId xmlns:p14="http://schemas.microsoft.com/office/powerpoint/2010/main" val="2040416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 </a:t>
            </a:r>
            <a:r>
              <a:rPr lang="en-US" dirty="0"/>
              <a:t>Frame Locking</a:t>
            </a:r>
          </a:p>
        </p:txBody>
      </p:sp>
      <p:sp>
        <p:nvSpPr>
          <p:cNvPr id="3" name="Content Placeholder 2"/>
          <p:cNvSpPr>
            <a:spLocks noGrp="1"/>
          </p:cNvSpPr>
          <p:nvPr>
            <p:ph idx="4294967295"/>
          </p:nvPr>
        </p:nvSpPr>
        <p:spPr>
          <a:xfrm>
            <a:off x="567489" y="1447800"/>
            <a:ext cx="8009021" cy="4876800"/>
          </a:xfrm>
        </p:spPr>
        <p:txBody>
          <a:bodyPr>
            <a:normAutofit/>
          </a:bodyPr>
          <a:lstStyle/>
          <a:p>
            <a:pPr>
              <a:buSzPct val="125000"/>
            </a:pPr>
            <a:r>
              <a:rPr lang="en-US" sz="2800" dirty="0" smtClean="0"/>
              <a:t>When a frame is locked the page currently stored in that frame may </a:t>
            </a:r>
            <a:r>
              <a:rPr lang="en-US" sz="2800" dirty="0" smtClean="0">
                <a:solidFill>
                  <a:srgbClr val="FF0000"/>
                </a:solidFill>
              </a:rPr>
              <a:t>not be replaced. </a:t>
            </a:r>
          </a:p>
          <a:p>
            <a:pPr marL="0" indent="0">
              <a:buSzPct val="125000"/>
              <a:buNone/>
            </a:pPr>
            <a:endParaRPr lang="en-US" sz="2800" dirty="0" smtClean="0">
              <a:solidFill>
                <a:srgbClr val="FF0000"/>
              </a:solidFill>
            </a:endParaRPr>
          </a:p>
          <a:p>
            <a:pPr marL="0" indent="0">
              <a:buSzPct val="125000"/>
              <a:buNone/>
            </a:pPr>
            <a:r>
              <a:rPr lang="en-US" sz="2800" dirty="0" smtClean="0">
                <a:solidFill>
                  <a:srgbClr val="FF0000"/>
                </a:solidFill>
              </a:rPr>
              <a:t>Q4: What pages should be locked?</a:t>
            </a:r>
          </a:p>
          <a:p>
            <a:pPr marL="1143000" lvl="1" indent="-342900">
              <a:buSzPct val="125000"/>
            </a:pPr>
            <a:r>
              <a:rPr lang="en-US" sz="2400" dirty="0" smtClean="0"/>
              <a:t>kernel of the OS as well as key control structures are held in locked frames</a:t>
            </a:r>
          </a:p>
          <a:p>
            <a:pPr marL="1143000" lvl="1" indent="-342900">
              <a:buSzPct val="125000"/>
            </a:pPr>
            <a:r>
              <a:rPr lang="en-US" sz="2400" dirty="0" smtClean="0"/>
              <a:t>I/O buffers and time-critical areas may be locked into main memory frames</a:t>
            </a:r>
          </a:p>
          <a:p>
            <a:pPr marL="1143000" lvl="1" indent="-342900">
              <a:buSzPct val="125000"/>
            </a:pPr>
            <a:r>
              <a:rPr lang="en-US" sz="2400" dirty="0" smtClean="0"/>
              <a:t>locking is achieved by associating a lock bit with </a:t>
            </a:r>
            <a:r>
              <a:rPr lang="en-US" sz="2400" dirty="0"/>
              <a:t>each frame</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19</a:t>
            </a:fld>
            <a:endParaRPr lang="en-US" dirty="0"/>
          </a:p>
        </p:txBody>
      </p:sp>
      <p:sp useBgFill="1">
        <p:nvSpPr>
          <p:cNvPr id="6" name="TextBox 5"/>
          <p:cNvSpPr txBox="1"/>
          <p:nvPr/>
        </p:nvSpPr>
        <p:spPr>
          <a:xfrm>
            <a:off x="465221" y="3276600"/>
            <a:ext cx="7924800" cy="25908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193592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sz="half" idx="1"/>
          </p:nvPr>
        </p:nvSpPr>
        <p:spPr>
          <a:xfrm>
            <a:off x="1066800" y="2209800"/>
            <a:ext cx="7162800" cy="4038600"/>
          </a:xfrm>
        </p:spPr>
        <p:txBody>
          <a:bodyPr/>
          <a:lstStyle/>
          <a:p>
            <a:pPr marL="0" indent="0">
              <a:buNone/>
            </a:pPr>
            <a:r>
              <a:rPr lang="en-US" sz="4000" dirty="0" smtClean="0"/>
              <a:t>Group 15</a:t>
            </a:r>
          </a:p>
          <a:p>
            <a:r>
              <a:rPr lang="en-US" sz="4000" dirty="0" smtClean="0"/>
              <a:t>Michael Pearce</a:t>
            </a:r>
            <a:endParaRPr lang="en-US" sz="4000" dirty="0"/>
          </a:p>
          <a:p>
            <a:r>
              <a:rPr lang="en-US" sz="4000" dirty="0"/>
              <a:t>Martin Wang</a:t>
            </a:r>
          </a:p>
          <a:p>
            <a:r>
              <a:rPr lang="en-US" sz="4000" dirty="0"/>
              <a:t>Michael </a:t>
            </a:r>
            <a:r>
              <a:rPr lang="en-US" sz="4000" dirty="0" err="1"/>
              <a:t>Volz</a:t>
            </a:r>
            <a:endParaRPr lang="en-US" sz="4000" dirty="0"/>
          </a:p>
          <a:p>
            <a:endParaRPr lang="en-US" sz="4000" dirty="0" smtClean="0"/>
          </a:p>
          <a:p>
            <a:pPr lvl="1"/>
            <a:endParaRPr lang="en-US" dirty="0"/>
          </a:p>
        </p:txBody>
      </p:sp>
      <p:pic>
        <p:nvPicPr>
          <p:cNvPr id="6" name="Picture 5"/>
          <p:cNvPicPr>
            <a:picLocks noChangeAspect="1"/>
          </p:cNvPicPr>
          <p:nvPr/>
        </p:nvPicPr>
        <p:blipFill>
          <a:blip r:embed="rId3"/>
          <a:stretch>
            <a:fillRect/>
          </a:stretch>
        </p:blipFill>
        <p:spPr>
          <a:xfrm>
            <a:off x="5487506" y="2387380"/>
            <a:ext cx="1370494" cy="2718020"/>
          </a:xfrm>
          <a:prstGeom prst="rect">
            <a:avLst/>
          </a:prstGeom>
        </p:spPr>
      </p:pic>
      <p:sp>
        <p:nvSpPr>
          <p:cNvPr id="8" name="Rectangle 2"/>
          <p:cNvSpPr txBox="1">
            <a:spLocks noChangeArrowheads="1"/>
          </p:cNvSpPr>
          <p:nvPr/>
        </p:nvSpPr>
        <p:spPr bwMode="auto">
          <a:xfrm>
            <a:off x="533400" y="381000"/>
            <a:ext cx="82296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rgbClr val="0000FF"/>
                </a:solidFill>
              </a:rPr>
              <a:t>Project 4 Awards </a:t>
            </a:r>
            <a:br>
              <a:rPr lang="en-US" dirty="0">
                <a:solidFill>
                  <a:srgbClr val="0000FF"/>
                </a:solidFill>
              </a:rPr>
            </a:br>
            <a:r>
              <a:rPr lang="en-US" dirty="0">
                <a:solidFill>
                  <a:srgbClr val="0000FF"/>
                </a:solidFill>
              </a:rPr>
              <a:t> </a:t>
            </a:r>
            <a:r>
              <a:rPr lang="en-US" dirty="0" smtClean="0">
                <a:solidFill>
                  <a:srgbClr val="0000FF"/>
                </a:solidFill>
              </a:rPr>
              <a:t>Second </a:t>
            </a:r>
            <a:r>
              <a:rPr lang="en-US" dirty="0">
                <a:solidFill>
                  <a:srgbClr val="0000FF"/>
                </a:solidFill>
              </a:rPr>
              <a:t>Place</a:t>
            </a:r>
            <a:endParaRPr lang="en-US" dirty="0"/>
          </a:p>
        </p:txBody>
      </p:sp>
    </p:spTree>
    <p:extLst>
      <p:ext uri="{BB962C8B-B14F-4D97-AF65-F5344CB8AC3E}">
        <p14:creationId xmlns:p14="http://schemas.microsoft.com/office/powerpoint/2010/main" val="6258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left)">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wipe(left)">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wipe(left)">
                                      <p:cBhvr>
                                        <p:cTn id="22" dur="500"/>
                                        <p:tgtEl>
                                          <p:spTgt spid="159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 y="304800"/>
            <a:ext cx="7824788" cy="1323041"/>
          </a:xfrm>
        </p:spPr>
        <p:txBody>
          <a:bodyPr/>
          <a:lstStyle/>
          <a:p>
            <a:r>
              <a:rPr lang="en-NZ" dirty="0"/>
              <a:t>Basic Algorithms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517289611"/>
              </p:ext>
            </p:extLst>
          </p:nvPr>
        </p:nvGraphicFramePr>
        <p:xfrm>
          <a:off x="533400" y="1752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779587" y="3098960"/>
            <a:ext cx="1497013" cy="1701640"/>
          </a:xfrm>
          <a:prstGeom prst="rect">
            <a:avLst/>
          </a:prstGeom>
        </p:spPr>
      </p:pic>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20</a:t>
            </a:fld>
            <a:endParaRPr lang="en-US" dirty="0"/>
          </a:p>
        </p:txBody>
      </p:sp>
    </p:spTree>
    <p:extLst>
      <p:ext uri="{BB962C8B-B14F-4D97-AF65-F5344CB8AC3E}">
        <p14:creationId xmlns:p14="http://schemas.microsoft.com/office/powerpoint/2010/main" val="337185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Recently Used (LRU)</a:t>
            </a:r>
          </a:p>
        </p:txBody>
      </p:sp>
      <p:sp>
        <p:nvSpPr>
          <p:cNvPr id="3" name="Content Placeholder 2"/>
          <p:cNvSpPr>
            <a:spLocks noGrp="1"/>
          </p:cNvSpPr>
          <p:nvPr>
            <p:ph idx="4294967295"/>
          </p:nvPr>
        </p:nvSpPr>
        <p:spPr>
          <a:xfrm>
            <a:off x="609600" y="1600200"/>
            <a:ext cx="7924800" cy="4449763"/>
          </a:xfrm>
        </p:spPr>
        <p:txBody>
          <a:bodyPr>
            <a:normAutofit/>
          </a:bodyPr>
          <a:lstStyle/>
          <a:p>
            <a:r>
              <a:rPr lang="en-US" sz="2800" dirty="0" smtClean="0"/>
              <a:t>Replaces the page that has not been referenced for the longest time</a:t>
            </a:r>
          </a:p>
          <a:p>
            <a:endParaRPr lang="en-US" sz="2800" dirty="0" smtClean="0"/>
          </a:p>
          <a:p>
            <a:r>
              <a:rPr lang="en-US" sz="2800" dirty="0" smtClean="0"/>
              <a:t>By the principle of locality, this should be the page least likely to be referenced in the near future</a:t>
            </a:r>
          </a:p>
          <a:p>
            <a:endParaRPr lang="en-US" sz="2800" dirty="0" smtClean="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21</a:t>
            </a:fld>
            <a:endParaRPr lang="en-US" dirty="0"/>
          </a:p>
        </p:txBody>
      </p:sp>
    </p:spTree>
    <p:extLst>
      <p:ext uri="{BB962C8B-B14F-4D97-AF65-F5344CB8AC3E}">
        <p14:creationId xmlns:p14="http://schemas.microsoft.com/office/powerpoint/2010/main" val="3801794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sz="3600" dirty="0"/>
              <a:t>Amazon Interview Question for Software Engineer / Developers</a:t>
            </a:r>
          </a:p>
        </p:txBody>
      </p:sp>
      <p:sp>
        <p:nvSpPr>
          <p:cNvPr id="3" name="Content Placeholder 2"/>
          <p:cNvSpPr>
            <a:spLocks noGrp="1"/>
          </p:cNvSpPr>
          <p:nvPr>
            <p:ph idx="4294967295"/>
          </p:nvPr>
        </p:nvSpPr>
        <p:spPr>
          <a:xfrm>
            <a:off x="609600" y="1981200"/>
            <a:ext cx="7924800" cy="4068763"/>
          </a:xfrm>
        </p:spPr>
        <p:txBody>
          <a:bodyPr>
            <a:normAutofit/>
          </a:bodyPr>
          <a:lstStyle/>
          <a:p>
            <a:r>
              <a:rPr lang="en-US" sz="2800" dirty="0"/>
              <a:t>Implement an LRU </a:t>
            </a:r>
            <a:r>
              <a:rPr lang="en-US" sz="2800" dirty="0" smtClean="0"/>
              <a:t>cache</a:t>
            </a:r>
          </a:p>
          <a:p>
            <a:pPr marL="0" indent="0">
              <a:buNone/>
            </a:pPr>
            <a:endParaRPr lang="en-US" sz="2800" dirty="0"/>
          </a:p>
          <a:p>
            <a:pPr marL="0" indent="0">
              <a:buNone/>
            </a:pPr>
            <a:r>
              <a:rPr lang="en-US" sz="2800" dirty="0" smtClean="0">
                <a:solidFill>
                  <a:srgbClr val="FF0000"/>
                </a:solidFill>
              </a:rPr>
              <a:t>Q5:</a:t>
            </a:r>
            <a:r>
              <a:rPr lang="en-US" sz="2800" dirty="0" smtClean="0"/>
              <a:t> How to implement LRU?</a:t>
            </a:r>
          </a:p>
          <a:p>
            <a:pPr lvl="1"/>
            <a:r>
              <a:rPr lang="en-US" sz="2400" dirty="0" smtClean="0"/>
              <a:t>one approach is to tag each page with the time of last reference</a:t>
            </a:r>
          </a:p>
          <a:p>
            <a:pPr lvl="1"/>
            <a:r>
              <a:rPr lang="en-US" sz="2400" dirty="0" smtClean="0"/>
              <a:t>this requires a great deal of overhead</a:t>
            </a:r>
            <a:endParaRPr lang="en-US" sz="2400"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22</a:t>
            </a:fld>
            <a:endParaRPr lang="en-US" dirty="0"/>
          </a:p>
        </p:txBody>
      </p:sp>
    </p:spTree>
    <p:extLst>
      <p:ext uri="{BB962C8B-B14F-4D97-AF65-F5344CB8AC3E}">
        <p14:creationId xmlns:p14="http://schemas.microsoft.com/office/powerpoint/2010/main" val="871499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First-in-First-out (FIFO)</a:t>
            </a:r>
          </a:p>
        </p:txBody>
      </p:sp>
      <p:sp>
        <p:nvSpPr>
          <p:cNvPr id="3" name="Content Placeholder 2"/>
          <p:cNvSpPr>
            <a:spLocks noGrp="1"/>
          </p:cNvSpPr>
          <p:nvPr>
            <p:ph idx="4294967295"/>
          </p:nvPr>
        </p:nvSpPr>
        <p:spPr>
          <a:xfrm>
            <a:off x="533400" y="1676400"/>
            <a:ext cx="8305800" cy="4648200"/>
          </a:xfrm>
        </p:spPr>
        <p:txBody>
          <a:bodyPr>
            <a:normAutofit/>
          </a:bodyPr>
          <a:lstStyle/>
          <a:p>
            <a:r>
              <a:rPr lang="en-US" sz="2800" dirty="0" smtClean="0"/>
              <a:t>Treats page frames allocated to a process as a circular buffer</a:t>
            </a:r>
          </a:p>
          <a:p>
            <a:endParaRPr lang="en-US" sz="2800" dirty="0" smtClean="0"/>
          </a:p>
          <a:p>
            <a:r>
              <a:rPr lang="en-US" sz="2800" dirty="0" smtClean="0"/>
              <a:t>Pages are removed in </a:t>
            </a:r>
            <a:r>
              <a:rPr lang="en-US" sz="2800" dirty="0" smtClean="0">
                <a:solidFill>
                  <a:srgbClr val="FF0000"/>
                </a:solidFill>
              </a:rPr>
              <a:t>round-robin</a:t>
            </a:r>
            <a:r>
              <a:rPr lang="en-US" sz="2800" dirty="0" smtClean="0"/>
              <a:t> style</a:t>
            </a:r>
          </a:p>
          <a:p>
            <a:endParaRPr lang="en-US" sz="2800" dirty="0" smtClean="0"/>
          </a:p>
          <a:p>
            <a:r>
              <a:rPr lang="en-US" sz="2800" dirty="0" smtClean="0"/>
              <a:t>A </a:t>
            </a:r>
            <a:r>
              <a:rPr lang="en-US" sz="2800" dirty="0" smtClean="0">
                <a:solidFill>
                  <a:srgbClr val="FF0000"/>
                </a:solidFill>
              </a:rPr>
              <a:t>Simple</a:t>
            </a:r>
            <a:r>
              <a:rPr lang="en-US" sz="2800" dirty="0" smtClean="0"/>
              <a:t> replacement policy to implement</a:t>
            </a:r>
          </a:p>
          <a:p>
            <a:endParaRPr lang="en-US" sz="2800" dirty="0" smtClean="0"/>
          </a:p>
          <a:p>
            <a:r>
              <a:rPr lang="en-US" sz="2800" dirty="0" smtClean="0"/>
              <a:t>Page that has been in memory the longest is replaced</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23</a:t>
            </a:fld>
            <a:endParaRPr lang="en-US" dirty="0"/>
          </a:p>
        </p:txBody>
      </p:sp>
    </p:spTree>
    <p:extLst>
      <p:ext uri="{BB962C8B-B14F-4D97-AF65-F5344CB8AC3E}">
        <p14:creationId xmlns:p14="http://schemas.microsoft.com/office/powerpoint/2010/main" val="211594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0"/>
            <a:ext cx="7824788" cy="1220147"/>
          </a:xfrm>
        </p:spPr>
        <p:txBody>
          <a:bodyPr/>
          <a:lstStyle/>
          <a:p>
            <a:pPr algn="ctr"/>
            <a:r>
              <a:rPr lang="en-US" dirty="0"/>
              <a:t>Clock Policy</a:t>
            </a:r>
          </a:p>
        </p:txBody>
      </p:sp>
      <p:sp>
        <p:nvSpPr>
          <p:cNvPr id="3" name="Content Placeholder 2"/>
          <p:cNvSpPr>
            <a:spLocks noGrp="1"/>
          </p:cNvSpPr>
          <p:nvPr>
            <p:ph idx="4294967295"/>
          </p:nvPr>
        </p:nvSpPr>
        <p:spPr>
          <a:xfrm>
            <a:off x="658813" y="1066800"/>
            <a:ext cx="8229600" cy="5622925"/>
          </a:xfrm>
        </p:spPr>
        <p:txBody>
          <a:bodyPr>
            <a:normAutofit/>
          </a:bodyPr>
          <a:lstStyle/>
          <a:p>
            <a:r>
              <a:rPr lang="en-US" sz="2800" dirty="0" smtClean="0"/>
              <a:t>Requires the association of an additional bit with each frame: referred to as the </a:t>
            </a:r>
            <a:r>
              <a:rPr lang="en-US" sz="2800" i="1" dirty="0" smtClean="0"/>
              <a:t>use</a:t>
            </a:r>
            <a:r>
              <a:rPr lang="en-US" sz="2800" dirty="0" smtClean="0"/>
              <a:t> bit</a:t>
            </a:r>
          </a:p>
          <a:p>
            <a:endParaRPr lang="en-US" sz="2800" dirty="0" smtClean="0"/>
          </a:p>
          <a:p>
            <a:r>
              <a:rPr lang="en-US" sz="2800" dirty="0" smtClean="0"/>
              <a:t>When a page is first loaded in memory or referenced, the use bit is set to 1</a:t>
            </a:r>
          </a:p>
          <a:p>
            <a:endParaRPr lang="en-US" sz="2800" dirty="0" smtClean="0"/>
          </a:p>
          <a:p>
            <a:r>
              <a:rPr lang="en-US" sz="2800" dirty="0" smtClean="0"/>
              <a:t>The set of frames is considered to be a circular buffer</a:t>
            </a:r>
          </a:p>
          <a:p>
            <a:endParaRPr lang="en-US" sz="2800" dirty="0" smtClean="0"/>
          </a:p>
          <a:p>
            <a:r>
              <a:rPr lang="en-US" sz="2800" dirty="0" smtClean="0"/>
              <a:t>Any frame with a </a:t>
            </a:r>
            <a:r>
              <a:rPr lang="en-US" sz="2800" dirty="0" smtClean="0">
                <a:solidFill>
                  <a:srgbClr val="FF0000"/>
                </a:solidFill>
              </a:rPr>
              <a:t>use bit of 1</a:t>
            </a:r>
            <a:r>
              <a:rPr lang="en-US" sz="2800" dirty="0" smtClean="0"/>
              <a:t> is passed over by the algorithm</a:t>
            </a:r>
          </a:p>
          <a:p>
            <a:endParaRPr lang="en-US" sz="2800" dirty="0" smtClean="0"/>
          </a:p>
          <a:p>
            <a:r>
              <a:rPr lang="en-US" sz="2800" dirty="0" smtClean="0"/>
              <a:t>Page frames visualized as laid out in a circle</a:t>
            </a:r>
          </a:p>
          <a:p>
            <a:endParaRPr lang="en-US" dirty="0" smtClean="0"/>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24</a:t>
            </a:fld>
            <a:endParaRPr lang="en-US" dirty="0"/>
          </a:p>
        </p:txBody>
      </p:sp>
    </p:spTree>
    <p:extLst>
      <p:ext uri="{BB962C8B-B14F-4D97-AF65-F5344CB8AC3E}">
        <p14:creationId xmlns:p14="http://schemas.microsoft.com/office/powerpoint/2010/main" val="4056776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a:t>
            </a:r>
            <a:r>
              <a:rPr lang="en-US" dirty="0" smtClean="0"/>
              <a:t>Policy: An Example</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25</a:t>
            </a:fld>
            <a:endParaRPr lang="en-US" dirty="0"/>
          </a:p>
        </p:txBody>
      </p:sp>
      <p:pic>
        <p:nvPicPr>
          <p:cNvPr id="6" name="Picture 5"/>
          <p:cNvPicPr>
            <a:picLocks noChangeAspect="1"/>
          </p:cNvPicPr>
          <p:nvPr/>
        </p:nvPicPr>
        <p:blipFill>
          <a:blip r:embed="rId3"/>
          <a:stretch>
            <a:fillRect/>
          </a:stretch>
        </p:blipFill>
        <p:spPr>
          <a:xfrm>
            <a:off x="0" y="1600200"/>
            <a:ext cx="5562600" cy="4755329"/>
          </a:xfrm>
          <a:prstGeom prst="rect">
            <a:avLst/>
          </a:prstGeom>
        </p:spPr>
      </p:pic>
      <p:pic>
        <p:nvPicPr>
          <p:cNvPr id="7" name="Picture 6"/>
          <p:cNvPicPr>
            <a:picLocks noChangeAspect="1"/>
          </p:cNvPicPr>
          <p:nvPr/>
        </p:nvPicPr>
        <p:blipFill>
          <a:blip r:embed="rId4"/>
          <a:stretch>
            <a:fillRect/>
          </a:stretch>
        </p:blipFill>
        <p:spPr>
          <a:xfrm>
            <a:off x="4724400" y="2133600"/>
            <a:ext cx="4343400" cy="4242096"/>
          </a:xfrm>
          <a:prstGeom prst="rect">
            <a:avLst/>
          </a:prstGeom>
        </p:spPr>
      </p:pic>
      <p:pic>
        <p:nvPicPr>
          <p:cNvPr id="8" name="Picture 7"/>
          <p:cNvPicPr>
            <a:picLocks noChangeAspect="1"/>
          </p:cNvPicPr>
          <p:nvPr/>
        </p:nvPicPr>
        <p:blipFill>
          <a:blip r:embed="rId5"/>
          <a:stretch>
            <a:fillRect/>
          </a:stretch>
        </p:blipFill>
        <p:spPr>
          <a:xfrm>
            <a:off x="3505199" y="1828800"/>
            <a:ext cx="2286001" cy="962527"/>
          </a:xfrm>
          <a:prstGeom prst="rect">
            <a:avLst/>
          </a:prstGeom>
        </p:spPr>
      </p:pic>
    </p:spTree>
    <p:extLst>
      <p:ext uri="{BB962C8B-B14F-4D97-AF65-F5344CB8AC3E}">
        <p14:creationId xmlns:p14="http://schemas.microsoft.com/office/powerpoint/2010/main" val="26883372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228600" y="440322"/>
            <a:ext cx="8715375" cy="6229350"/>
          </a:xfrm>
          <a:prstGeom prst="rect">
            <a:avLst/>
          </a:prstGeom>
        </p:spPr>
      </p:pic>
      <p:sp useBgFill="1">
        <p:nvSpPr>
          <p:cNvPr id="5" name="TextBox 4"/>
          <p:cNvSpPr txBox="1"/>
          <p:nvPr/>
        </p:nvSpPr>
        <p:spPr>
          <a:xfrm>
            <a:off x="509585" y="2353009"/>
            <a:ext cx="8520113" cy="3912603"/>
          </a:xfrm>
          <a:prstGeom prst="rect">
            <a:avLst/>
          </a:prstGeom>
        </p:spPr>
        <p:txBody>
          <a:bodyPr wrap="square" rtlCol="0">
            <a:spAutoFit/>
          </a:bodyPr>
          <a:lstStyle/>
          <a:p>
            <a:endParaRPr lang="en-US" dirty="0"/>
          </a:p>
        </p:txBody>
      </p:sp>
      <p:sp useBgFill="1">
        <p:nvSpPr>
          <p:cNvPr id="6" name="TextBox 5"/>
          <p:cNvSpPr txBox="1"/>
          <p:nvPr/>
        </p:nvSpPr>
        <p:spPr>
          <a:xfrm>
            <a:off x="639928" y="3554997"/>
            <a:ext cx="8486775" cy="2693403"/>
          </a:xfrm>
          <a:prstGeom prst="rect">
            <a:avLst/>
          </a:prstGeom>
        </p:spPr>
        <p:txBody>
          <a:bodyPr wrap="square" rtlCol="0">
            <a:spAutoFit/>
          </a:bodyPr>
          <a:lstStyle/>
          <a:p>
            <a:endParaRPr lang="en-US" dirty="0"/>
          </a:p>
        </p:txBody>
      </p:sp>
      <p:sp useBgFill="1">
        <p:nvSpPr>
          <p:cNvPr id="7" name="TextBox 6"/>
          <p:cNvSpPr txBox="1"/>
          <p:nvPr/>
        </p:nvSpPr>
        <p:spPr>
          <a:xfrm>
            <a:off x="395286" y="4825664"/>
            <a:ext cx="8748713" cy="145883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1794348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7"/>
                                        </p:tgtEl>
                                        <p:attrNameLst>
                                          <p:attrName>ppt_w</p:attrName>
                                        </p:attrNameLst>
                                      </p:cBhvr>
                                      <p:tavLst>
                                        <p:tav tm="0">
                                          <p:val>
                                            <p:strVal val="ppt_w"/>
                                          </p:val>
                                        </p:tav>
                                        <p:tav tm="100000">
                                          <p:val>
                                            <p:fltVal val="0"/>
                                          </p:val>
                                        </p:tav>
                                      </p:tavLst>
                                    </p:anim>
                                    <p:anim calcmode="lin" valueType="num">
                                      <p:cBhvr>
                                        <p:cTn id="21" dur="500"/>
                                        <p:tgtEl>
                                          <p:spTgt spid="7"/>
                                        </p:tgtEl>
                                        <p:attrNameLst>
                                          <p:attrName>ppt_h</p:attrName>
                                        </p:attrNameLst>
                                      </p:cBhvr>
                                      <p:tavLst>
                                        <p:tav tm="0">
                                          <p:val>
                                            <p:strVal val="ppt_h"/>
                                          </p:val>
                                        </p:tav>
                                        <p:tav tm="100000">
                                          <p:val>
                                            <p:fltVal val="0"/>
                                          </p:val>
                                        </p:tav>
                                      </p:tavLst>
                                    </p:anim>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460499"/>
          </a:xfrm>
        </p:spPr>
        <p:txBody>
          <a:bodyPr/>
          <a:lstStyle/>
          <a:p>
            <a:r>
              <a:rPr lang="en-US" dirty="0" smtClean="0"/>
              <a:t>Comparisons of the Page Replacement Algorithms</a:t>
            </a:r>
            <a:endParaRPr lang="en-US"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27</a:t>
            </a:fld>
            <a:endParaRPr lang="en-US" dirty="0"/>
          </a:p>
        </p:txBody>
      </p:sp>
      <p:pic>
        <p:nvPicPr>
          <p:cNvPr id="4" name="Picture 3"/>
          <p:cNvPicPr>
            <a:picLocks noChangeAspect="1"/>
          </p:cNvPicPr>
          <p:nvPr/>
        </p:nvPicPr>
        <p:blipFill>
          <a:blip r:embed="rId3"/>
          <a:stretch>
            <a:fillRect/>
          </a:stretch>
        </p:blipFill>
        <p:spPr>
          <a:xfrm>
            <a:off x="736433" y="1735137"/>
            <a:ext cx="7934325" cy="4772025"/>
          </a:xfrm>
          <a:prstGeom prst="rect">
            <a:avLst/>
          </a:prstGeom>
        </p:spPr>
      </p:pic>
    </p:spTree>
    <p:extLst>
      <p:ext uri="{BB962C8B-B14F-4D97-AF65-F5344CB8AC3E}">
        <p14:creationId xmlns:p14="http://schemas.microsoft.com/office/powerpoint/2010/main" val="41056571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133600"/>
            <a:ext cx="8229600" cy="5105400"/>
          </a:xfrm>
        </p:spPr>
        <p:txBody>
          <a:bodyPr>
            <a:normAutofit/>
          </a:bodyPr>
          <a:lstStyle/>
          <a:p>
            <a:r>
              <a:rPr lang="en-NZ" sz="2800" dirty="0" smtClean="0"/>
              <a:t>The OS must decide how many pages to bring into main memory</a:t>
            </a:r>
          </a:p>
          <a:p>
            <a:pPr lvl="1"/>
            <a:r>
              <a:rPr lang="en-NZ" dirty="0" smtClean="0"/>
              <a:t>the smaller the amount of memory allocated to each process, the more processes can reside in memory</a:t>
            </a:r>
          </a:p>
          <a:p>
            <a:pPr lvl="1"/>
            <a:r>
              <a:rPr lang="en-NZ" dirty="0" smtClean="0"/>
              <a:t>small number of pages loaded increases page faults</a:t>
            </a:r>
          </a:p>
          <a:p>
            <a:pPr lvl="1"/>
            <a:r>
              <a:rPr lang="en-NZ" dirty="0" smtClean="0"/>
              <a:t>beyond a certain size, further allocations of pages will not effect the page fault rate</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28</a:t>
            </a:fld>
            <a:endParaRPr lang="en-US" dirty="0"/>
          </a:p>
        </p:txBody>
      </p:sp>
      <p:sp>
        <p:nvSpPr>
          <p:cNvPr id="5" name="Rectangle 4"/>
          <p:cNvSpPr/>
          <p:nvPr/>
        </p:nvSpPr>
        <p:spPr>
          <a:xfrm>
            <a:off x="1458455" y="762000"/>
            <a:ext cx="6227089" cy="769441"/>
          </a:xfrm>
          <a:prstGeom prst="rect">
            <a:avLst/>
          </a:prstGeom>
        </p:spPr>
        <p:txBody>
          <a:bodyPr wrap="none">
            <a:spAutoFit/>
          </a:bodyPr>
          <a:lstStyle/>
          <a:p>
            <a:r>
              <a:rPr lang="en-NZ" sz="4400">
                <a:solidFill>
                  <a:srgbClr val="0000FF"/>
                </a:solidFill>
                <a:latin typeface="Calibri"/>
              </a:rPr>
              <a:t>Resident Set Management</a:t>
            </a:r>
            <a:endParaRPr lang="en-US" sz="4400">
              <a:solidFill>
                <a:srgbClr val="0000FF"/>
              </a:solidFill>
              <a:latin typeface="Calibri"/>
            </a:endParaRPr>
          </a:p>
        </p:txBody>
      </p:sp>
    </p:spTree>
    <p:extLst>
      <p:ext uri="{BB962C8B-B14F-4D97-AF65-F5344CB8AC3E}">
        <p14:creationId xmlns:p14="http://schemas.microsoft.com/office/powerpoint/2010/main" val="3011475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a:t>Resident Set Size</a:t>
            </a:r>
          </a:p>
        </p:txBody>
      </p:sp>
      <p:sp>
        <p:nvSpPr>
          <p:cNvPr id="5" name="Text Placeholder 4"/>
          <p:cNvSpPr>
            <a:spLocks noGrp="1"/>
          </p:cNvSpPr>
          <p:nvPr>
            <p:ph type="body" idx="1"/>
          </p:nvPr>
        </p:nvSpPr>
        <p:spPr>
          <a:xfrm>
            <a:off x="685800" y="2088985"/>
            <a:ext cx="3657600" cy="730415"/>
          </a:xfrm>
        </p:spPr>
        <p:txBody>
          <a:bodyPr/>
          <a:lstStyle/>
          <a:p>
            <a:pPr lvl="0"/>
            <a:r>
              <a:rPr lang="en-US" sz="3600" b="0" dirty="0" smtClean="0">
                <a:solidFill>
                  <a:srgbClr val="0000FF"/>
                </a:solidFill>
              </a:rPr>
              <a:t>Fixed-allocation</a:t>
            </a:r>
            <a:endParaRPr lang="en-US" sz="3600" b="0" dirty="0">
              <a:solidFill>
                <a:srgbClr val="0000FF"/>
              </a:solidFill>
            </a:endParaRPr>
          </a:p>
        </p:txBody>
      </p:sp>
      <p:sp>
        <p:nvSpPr>
          <p:cNvPr id="6" name="Text Placeholder 5"/>
          <p:cNvSpPr>
            <a:spLocks noGrp="1"/>
          </p:cNvSpPr>
          <p:nvPr>
            <p:ph type="body" sz="quarter" idx="3"/>
          </p:nvPr>
        </p:nvSpPr>
        <p:spPr>
          <a:xfrm>
            <a:off x="4800600" y="2209800"/>
            <a:ext cx="3657600" cy="609600"/>
          </a:xfrm>
        </p:spPr>
        <p:txBody>
          <a:bodyPr/>
          <a:lstStyle/>
          <a:p>
            <a:pPr lvl="0"/>
            <a:r>
              <a:rPr lang="en-US" sz="3600" b="0" dirty="0" smtClean="0">
                <a:solidFill>
                  <a:srgbClr val="0000FF"/>
                </a:solidFill>
              </a:rPr>
              <a:t>Variable-allocation</a:t>
            </a:r>
            <a:endParaRPr lang="en-US" sz="3600" b="0" dirty="0">
              <a:solidFill>
                <a:srgbClr val="0000FF"/>
              </a:solidFill>
            </a:endParaRPr>
          </a:p>
        </p:txBody>
      </p:sp>
      <p:sp>
        <p:nvSpPr>
          <p:cNvPr id="7" name="Content Placeholder 6"/>
          <p:cNvSpPr>
            <a:spLocks noGrp="1"/>
          </p:cNvSpPr>
          <p:nvPr>
            <p:ph sz="quarter" idx="4"/>
          </p:nvPr>
        </p:nvSpPr>
        <p:spPr>
          <a:xfrm>
            <a:off x="4828032" y="2895599"/>
            <a:ext cx="3657600" cy="3230563"/>
          </a:xfrm>
        </p:spPr>
        <p:txBody>
          <a:bodyPr>
            <a:normAutofit/>
          </a:bodyPr>
          <a:lstStyle/>
          <a:p>
            <a:pPr lvl="0"/>
            <a:r>
              <a:rPr lang="en-US" sz="2200" dirty="0" smtClean="0"/>
              <a:t>allows the number of page frames allocated to a process to be varied over the lifetime of the process</a:t>
            </a:r>
          </a:p>
        </p:txBody>
      </p:sp>
      <p:sp>
        <p:nvSpPr>
          <p:cNvPr id="8" name="Content Placeholder 7"/>
          <p:cNvSpPr>
            <a:spLocks noGrp="1"/>
          </p:cNvSpPr>
          <p:nvPr>
            <p:ph sz="half" idx="2"/>
          </p:nvPr>
        </p:nvSpPr>
        <p:spPr>
          <a:xfrm>
            <a:off x="663388" y="2895601"/>
            <a:ext cx="3657600" cy="3230562"/>
          </a:xfrm>
        </p:spPr>
        <p:txBody>
          <a:bodyPr/>
          <a:lstStyle/>
          <a:p>
            <a:r>
              <a:rPr lang="en-US" sz="2200" dirty="0" smtClean="0"/>
              <a:t>gives a process a fixed number of frames in main memory within which to execute</a:t>
            </a:r>
          </a:p>
          <a:p>
            <a:pPr marL="628650" lvl="1" indent="-228600">
              <a:spcBef>
                <a:spcPts val="1800"/>
              </a:spcBef>
            </a:pPr>
            <a:r>
              <a:rPr lang="en-US" sz="2000" dirty="0" smtClean="0"/>
              <a:t>when a page fault occurs, one of the pages of that process must be replaced</a:t>
            </a:r>
          </a:p>
          <a:p>
            <a:endParaRPr lang="en-US" dirty="0"/>
          </a:p>
        </p:txBody>
      </p:sp>
      <p:sp>
        <p:nvSpPr>
          <p:cNvPr id="3" name="Slide Number Placeholder 2"/>
          <p:cNvSpPr>
            <a:spLocks noGrp="1"/>
          </p:cNvSpPr>
          <p:nvPr>
            <p:ph type="sldNum" sz="quarter" idx="12"/>
          </p:nvPr>
        </p:nvSpPr>
        <p:spPr/>
        <p:txBody>
          <a:bodyPr/>
          <a:lstStyle/>
          <a:p>
            <a:pPr>
              <a:defRPr/>
            </a:pPr>
            <a:fld id="{D56104A5-FF6A-4891-8FE3-D539A7A66E05}" type="slidenum">
              <a:rPr lang="en-US" smtClean="0"/>
              <a:pPr>
                <a:defRPr/>
              </a:pPr>
              <a:t>29</a:t>
            </a:fld>
            <a:endParaRPr lang="en-US" dirty="0"/>
          </a:p>
        </p:txBody>
      </p:sp>
    </p:spTree>
    <p:extLst>
      <p:ext uri="{BB962C8B-B14F-4D97-AF65-F5344CB8AC3E}">
        <p14:creationId xmlns:p14="http://schemas.microsoft.com/office/powerpoint/2010/main" val="292955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sz="half" idx="1"/>
          </p:nvPr>
        </p:nvSpPr>
        <p:spPr>
          <a:xfrm>
            <a:off x="1066800" y="1600200"/>
            <a:ext cx="7162800" cy="4953000"/>
          </a:xfrm>
        </p:spPr>
        <p:txBody>
          <a:bodyPr/>
          <a:lstStyle/>
          <a:p>
            <a:pPr marL="0" indent="0">
              <a:buNone/>
            </a:pPr>
            <a:r>
              <a:rPr lang="en-US" sz="4000" dirty="0" smtClean="0"/>
              <a:t>Group 14</a:t>
            </a:r>
          </a:p>
          <a:p>
            <a:r>
              <a:rPr lang="en-US" sz="4000" dirty="0" smtClean="0"/>
              <a:t>Stephen </a:t>
            </a:r>
            <a:r>
              <a:rPr lang="en-US" sz="4000" dirty="0"/>
              <a:t>Ward</a:t>
            </a:r>
          </a:p>
          <a:p>
            <a:r>
              <a:rPr lang="en-US" sz="4000" dirty="0"/>
              <a:t>John Jorgensen</a:t>
            </a:r>
          </a:p>
          <a:p>
            <a:r>
              <a:rPr lang="en-US" sz="4000" dirty="0"/>
              <a:t>Neal </a:t>
            </a:r>
            <a:r>
              <a:rPr lang="en-US" sz="4000" dirty="0" smtClean="0"/>
              <a:t>Smith</a:t>
            </a:r>
          </a:p>
          <a:p>
            <a:endParaRPr lang="en-US" sz="4000" dirty="0"/>
          </a:p>
          <a:p>
            <a:pPr marL="0" indent="0">
              <a:buNone/>
            </a:pPr>
            <a:r>
              <a:rPr lang="en-US" sz="4000" dirty="0" smtClean="0"/>
              <a:t>Group 18</a:t>
            </a:r>
          </a:p>
          <a:p>
            <a:r>
              <a:rPr lang="en-US" sz="4000" dirty="0" smtClean="0"/>
              <a:t>Bridges </a:t>
            </a:r>
            <a:r>
              <a:rPr lang="en-US" sz="4000" dirty="0"/>
              <a:t>Penn</a:t>
            </a:r>
          </a:p>
          <a:p>
            <a:r>
              <a:rPr lang="en-US" sz="4000" dirty="0" smtClean="0"/>
              <a:t>James Post</a:t>
            </a:r>
            <a:endParaRPr lang="en-US" sz="4000" dirty="0"/>
          </a:p>
          <a:p>
            <a:pPr lvl="1"/>
            <a:endParaRPr lang="en-US" dirty="0"/>
          </a:p>
        </p:txBody>
      </p:sp>
      <p:pic>
        <p:nvPicPr>
          <p:cNvPr id="6" name="Picture 5"/>
          <p:cNvPicPr>
            <a:picLocks noChangeAspect="1"/>
          </p:cNvPicPr>
          <p:nvPr/>
        </p:nvPicPr>
        <p:blipFill>
          <a:blip r:embed="rId3"/>
          <a:stretch>
            <a:fillRect/>
          </a:stretch>
        </p:blipFill>
        <p:spPr>
          <a:xfrm>
            <a:off x="5487506" y="2387380"/>
            <a:ext cx="1370494" cy="2718020"/>
          </a:xfrm>
          <a:prstGeom prst="rect">
            <a:avLst/>
          </a:prstGeom>
        </p:spPr>
      </p:pic>
      <p:sp>
        <p:nvSpPr>
          <p:cNvPr id="8" name="Rectangle 2"/>
          <p:cNvSpPr txBox="1">
            <a:spLocks noChangeArrowheads="1"/>
          </p:cNvSpPr>
          <p:nvPr/>
        </p:nvSpPr>
        <p:spPr bwMode="auto">
          <a:xfrm>
            <a:off x="533400" y="381000"/>
            <a:ext cx="8229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rgbClr val="0000FF"/>
                </a:solidFill>
              </a:rPr>
              <a:t>Project 4 Awards </a:t>
            </a:r>
            <a:br>
              <a:rPr lang="en-US" dirty="0">
                <a:solidFill>
                  <a:srgbClr val="0000FF"/>
                </a:solidFill>
              </a:rPr>
            </a:br>
            <a:r>
              <a:rPr lang="en-US" dirty="0">
                <a:solidFill>
                  <a:srgbClr val="0000FF"/>
                </a:solidFill>
              </a:rPr>
              <a:t> </a:t>
            </a:r>
            <a:r>
              <a:rPr lang="en-US" dirty="0" smtClean="0">
                <a:solidFill>
                  <a:srgbClr val="0000FF"/>
                </a:solidFill>
              </a:rPr>
              <a:t>Second </a:t>
            </a:r>
            <a:r>
              <a:rPr lang="en-US" dirty="0">
                <a:solidFill>
                  <a:srgbClr val="0000FF"/>
                </a:solidFill>
              </a:rPr>
              <a:t>Place</a:t>
            </a:r>
            <a:endParaRPr lang="en-US" dirty="0"/>
          </a:p>
        </p:txBody>
      </p:sp>
    </p:spTree>
    <p:extLst>
      <p:ext uri="{BB962C8B-B14F-4D97-AF65-F5344CB8AC3E}">
        <p14:creationId xmlns:p14="http://schemas.microsoft.com/office/powerpoint/2010/main" val="142969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wipe(left)">
                                      <p:cBhvr>
                                        <p:cTn id="12" dur="500"/>
                                        <p:tgtEl>
                                          <p:spTgt spid="15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wipe(left)">
                                      <p:cBhvr>
                                        <p:cTn id="17" dur="500"/>
                                        <p:tgtEl>
                                          <p:spTgt spid="15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wipe(left)">
                                      <p:cBhvr>
                                        <p:cTn id="22" dur="500"/>
                                        <p:tgtEl>
                                          <p:spTgt spid="159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animEffect transition="in" filter="wipe(left)">
                                      <p:cBhvr>
                                        <p:cTn id="27" dur="500"/>
                                        <p:tgtEl>
                                          <p:spTgt spid="1597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9747">
                                            <p:txEl>
                                              <p:pRg st="6" end="6"/>
                                            </p:txEl>
                                          </p:spTgt>
                                        </p:tgtEl>
                                        <p:attrNameLst>
                                          <p:attrName>style.visibility</p:attrName>
                                        </p:attrNameLst>
                                      </p:cBhvr>
                                      <p:to>
                                        <p:strVal val="visible"/>
                                      </p:to>
                                    </p:set>
                                    <p:animEffect transition="in" filter="wipe(left)">
                                      <p:cBhvr>
                                        <p:cTn id="32" dur="500"/>
                                        <p:tgtEl>
                                          <p:spTgt spid="1597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9747">
                                            <p:txEl>
                                              <p:pRg st="7" end="7"/>
                                            </p:txEl>
                                          </p:spTgt>
                                        </p:tgtEl>
                                        <p:attrNameLst>
                                          <p:attrName>style.visibility</p:attrName>
                                        </p:attrNameLst>
                                      </p:cBhvr>
                                      <p:to>
                                        <p:strVal val="visible"/>
                                      </p:to>
                                    </p:set>
                                    <p:animEffect transition="in" filter="wipe(left)">
                                      <p:cBhvr>
                                        <p:cTn id="37" dur="500"/>
                                        <p:tgtEl>
                                          <p:spTgt spid="15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5762" y="381000"/>
            <a:ext cx="8534400" cy="838200"/>
          </a:xfrm>
        </p:spPr>
        <p:txBody>
          <a:bodyPr/>
          <a:lstStyle/>
          <a:p>
            <a:r>
              <a:rPr lang="en-US" altLang="en-US" dirty="0" smtClean="0"/>
              <a:t>Summary</a:t>
            </a:r>
          </a:p>
        </p:txBody>
      </p:sp>
      <p:sp>
        <p:nvSpPr>
          <p:cNvPr id="40963" name="Content Placeholder 2"/>
          <p:cNvSpPr>
            <a:spLocks noGrp="1"/>
          </p:cNvSpPr>
          <p:nvPr>
            <p:ph idx="1"/>
          </p:nvPr>
        </p:nvSpPr>
        <p:spPr>
          <a:xfrm>
            <a:off x="609600" y="1447800"/>
            <a:ext cx="8086725" cy="4724400"/>
          </a:xfrm>
        </p:spPr>
        <p:txBody>
          <a:bodyPr/>
          <a:lstStyle/>
          <a:p>
            <a:r>
              <a:rPr lang="en-US" dirty="0"/>
              <a:t>Hardware and control structures</a:t>
            </a:r>
          </a:p>
          <a:p>
            <a:pPr lvl="2"/>
            <a:r>
              <a:rPr lang="en-US" sz="2800" dirty="0"/>
              <a:t>Combined paging and segmentation</a:t>
            </a:r>
          </a:p>
          <a:p>
            <a:pPr lvl="2"/>
            <a:r>
              <a:rPr lang="en-US" sz="2800" dirty="0"/>
              <a:t>Protection and </a:t>
            </a:r>
            <a:r>
              <a:rPr lang="en-US" sz="2800" dirty="0" smtClean="0"/>
              <a:t>sharing</a:t>
            </a:r>
          </a:p>
          <a:p>
            <a:pPr lvl="2"/>
            <a:endParaRPr lang="en-US" sz="2800" dirty="0"/>
          </a:p>
          <a:p>
            <a:r>
              <a:rPr lang="en-US" dirty="0"/>
              <a:t>OS software</a:t>
            </a:r>
          </a:p>
          <a:p>
            <a:pPr lvl="2"/>
            <a:r>
              <a:rPr lang="en-US" sz="2800" dirty="0"/>
              <a:t>Fetch policy</a:t>
            </a:r>
          </a:p>
          <a:p>
            <a:pPr lvl="2"/>
            <a:r>
              <a:rPr lang="en-US" sz="2800" dirty="0"/>
              <a:t>Placement policy</a:t>
            </a:r>
          </a:p>
          <a:p>
            <a:pPr lvl="2"/>
            <a:r>
              <a:rPr lang="en-US" sz="2800" dirty="0"/>
              <a:t>Replacement policy</a:t>
            </a:r>
          </a:p>
          <a:p>
            <a:pPr lvl="2"/>
            <a:r>
              <a:rPr lang="en-US" sz="2800" dirty="0"/>
              <a:t>Resident set management</a:t>
            </a:r>
          </a:p>
        </p:txBody>
      </p:sp>
      <p:sp>
        <p:nvSpPr>
          <p:cNvPr id="2" name="Slide Number Placeholder 1"/>
          <p:cNvSpPr>
            <a:spLocks noGrp="1"/>
          </p:cNvSpPr>
          <p:nvPr>
            <p:ph type="sldNum" sz="quarter" idx="4"/>
          </p:nvPr>
        </p:nvSpPr>
        <p:spPr/>
        <p:txBody>
          <a:bodyPr/>
          <a:lstStyle/>
          <a:p>
            <a:pPr algn="l">
              <a:defRPr/>
            </a:pPr>
            <a:fld id="{BFA6D376-C5A1-F04E-B9D7-60DF914D4450}" type="slidenum">
              <a:rPr lang="en-US" smtClean="0"/>
              <a:pPr algn="l">
                <a:defRPr/>
              </a:pPr>
              <a:t>30</a:t>
            </a:fld>
            <a:endParaRPr lang="en-US" dirty="0"/>
          </a:p>
        </p:txBody>
      </p:sp>
    </p:spTree>
    <p:extLst>
      <p:ext uri="{BB962C8B-B14F-4D97-AF65-F5344CB8AC3E}">
        <p14:creationId xmlns:p14="http://schemas.microsoft.com/office/powerpoint/2010/main" val="79617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bwMode="auto">
          <a:xfrm>
            <a:off x="304800" y="533399"/>
            <a:ext cx="8686800" cy="34004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br>
              <a:rPr lang="en-US" altLang="zh-CN" dirty="0" smtClean="0">
                <a:latin typeface="Calibri" charset="0"/>
                <a:ea typeface="SimSun" charset="0"/>
                <a:cs typeface="SimSun" charset="0"/>
              </a:rPr>
            </a:br>
            <a:r>
              <a:rPr lang="en-US" dirty="0" smtClean="0">
                <a:latin typeface="Calibri" charset="0"/>
              </a:rPr>
              <a:t> </a:t>
            </a:r>
            <a:br>
              <a:rPr lang="en-US" dirty="0" smtClean="0">
                <a:latin typeface="Calibri" charset="0"/>
              </a:rPr>
            </a:br>
            <a:r>
              <a:rPr lang="en-US" altLang="en-US" dirty="0" smtClean="0"/>
              <a:t>Virtual Memory</a:t>
            </a:r>
            <a:endParaRPr lang="en-US" altLang="zh-CN" sz="4000" dirty="0">
              <a:latin typeface="Calibri" charset="0"/>
              <a:ea typeface="SimSun" charset="0"/>
              <a:cs typeface="SimSun" charset="0"/>
            </a:endParaRPr>
          </a:p>
        </p:txBody>
      </p:sp>
      <p:sp>
        <p:nvSpPr>
          <p:cNvPr id="5" name="Text Box 3"/>
          <p:cNvSpPr txBox="1">
            <a:spLocks noChangeArrowheads="1"/>
          </p:cNvSpPr>
          <p:nvPr/>
        </p:nvSpPr>
        <p:spPr bwMode="auto">
          <a:xfrm>
            <a:off x="2057400" y="4162425"/>
            <a:ext cx="4953000"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
        <p:nvSpPr>
          <p:cNvPr id="6" name="TextBox 5"/>
          <p:cNvSpPr txBox="1">
            <a:spLocks noChangeArrowheads="1"/>
          </p:cNvSpPr>
          <p:nvPr/>
        </p:nvSpPr>
        <p:spPr bwMode="auto">
          <a:xfrm>
            <a:off x="685799" y="6248400"/>
            <a:ext cx="75951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400" dirty="0">
                <a:latin typeface="Calibri" charset="0"/>
              </a:rPr>
              <a:t>Slides are adopted </a:t>
            </a:r>
            <a:r>
              <a:rPr lang="en-US" altLang="en-US" sz="1400" dirty="0" smtClean="0">
                <a:latin typeface="Calibri" charset="0"/>
              </a:rPr>
              <a:t>and modified from materials developed </a:t>
            </a:r>
            <a:r>
              <a:rPr lang="en-US" altLang="en-US" sz="1400" dirty="0">
                <a:latin typeface="Calibri" charset="0"/>
              </a:rPr>
              <a:t>by Drs. </a:t>
            </a:r>
            <a:r>
              <a:rPr lang="en-US" altLang="en-US" sz="1400" dirty="0" err="1">
                <a:latin typeface="Calibri" charset="0"/>
              </a:rPr>
              <a:t>Silberschatz</a:t>
            </a:r>
            <a:r>
              <a:rPr lang="en-US" altLang="en-US" sz="1400" dirty="0">
                <a:latin typeface="Calibri" charset="0"/>
              </a:rPr>
              <a:t>, Galvin, </a:t>
            </a:r>
            <a:r>
              <a:rPr lang="en-US" altLang="en-US" sz="1400" dirty="0" smtClean="0">
                <a:latin typeface="Calibri" charset="0"/>
              </a:rPr>
              <a:t>and Gagne</a:t>
            </a:r>
            <a:endParaRPr lang="en-US" altLang="en-US" sz="1400" dirty="0">
              <a:latin typeface="Calibri" charset="0"/>
            </a:endParaRPr>
          </a:p>
        </p:txBody>
      </p:sp>
    </p:spTree>
    <p:extLst>
      <p:ext uri="{BB962C8B-B14F-4D97-AF65-F5344CB8AC3E}">
        <p14:creationId xmlns:p14="http://schemas.microsoft.com/office/powerpoint/2010/main" val="6721378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lstStyle/>
          <a:p>
            <a:r>
              <a:rPr lang="en-US" sz="2800" dirty="0" smtClean="0">
                <a:solidFill>
                  <a:srgbClr val="FF0000"/>
                </a:solidFill>
              </a:rPr>
              <a:t>Review:</a:t>
            </a:r>
            <a:r>
              <a:rPr lang="en-US" sz="2800" dirty="0" smtClean="0"/>
              <a:t> Paging and Translation Lookaside Buffer (TLB)</a:t>
            </a:r>
            <a:endParaRPr lang="en-US" sz="2800"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pic>
        <p:nvPicPr>
          <p:cNvPr id="6" name="Picture 5"/>
          <p:cNvPicPr>
            <a:picLocks noChangeAspect="1"/>
          </p:cNvPicPr>
          <p:nvPr/>
        </p:nvPicPr>
        <p:blipFill>
          <a:blip r:embed="rId3"/>
          <a:stretch>
            <a:fillRect/>
          </a:stretch>
        </p:blipFill>
        <p:spPr>
          <a:xfrm>
            <a:off x="1371600" y="609600"/>
            <a:ext cx="6400800" cy="6109308"/>
          </a:xfrm>
          <a:prstGeom prst="rect">
            <a:avLst/>
          </a:prstGeom>
        </p:spPr>
      </p:pic>
      <p:sp>
        <p:nvSpPr>
          <p:cNvPr id="4" name="Diamond 3"/>
          <p:cNvSpPr/>
          <p:nvPr/>
        </p:nvSpPr>
        <p:spPr>
          <a:xfrm>
            <a:off x="5029200" y="1600200"/>
            <a:ext cx="1600200" cy="685800"/>
          </a:xfrm>
          <a:prstGeom prst="diamond">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3"/>
          </p:cNvCxnSpPr>
          <p:nvPr/>
        </p:nvCxnSpPr>
        <p:spPr>
          <a:xfrm flipV="1">
            <a:off x="6629400" y="1905000"/>
            <a:ext cx="685800" cy="381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1905000"/>
            <a:ext cx="0" cy="2362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553200" y="4267200"/>
            <a:ext cx="762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4267737"/>
            <a:ext cx="0" cy="2280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05400" y="2438400"/>
            <a:ext cx="1447800"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821251" y="4495800"/>
            <a:ext cx="1493949"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p:cNvSpPr/>
          <p:nvPr/>
        </p:nvSpPr>
        <p:spPr>
          <a:xfrm>
            <a:off x="5029200" y="2895600"/>
            <a:ext cx="1600200" cy="685800"/>
          </a:xfrm>
          <a:prstGeom prst="diamond">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828763" y="3568521"/>
            <a:ext cx="0" cy="2280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05400" y="3810000"/>
            <a:ext cx="14478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3963473" y="3238500"/>
            <a:ext cx="1065727" cy="273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68451" y="2971800"/>
            <a:ext cx="1493949" cy="1905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2438400" y="5029200"/>
            <a:ext cx="1600200" cy="609600"/>
          </a:xfrm>
          <a:prstGeom prst="diamond">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68451" y="6019800"/>
            <a:ext cx="1493949"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25" idx="0"/>
          </p:cNvCxnSpPr>
          <p:nvPr/>
        </p:nvCxnSpPr>
        <p:spPr>
          <a:xfrm>
            <a:off x="3200400" y="5638800"/>
            <a:ext cx="15026" cy="381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62400" y="5334000"/>
            <a:ext cx="1143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05400" y="5334000"/>
            <a:ext cx="0" cy="304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373451" y="5638800"/>
            <a:ext cx="1493949"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893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1" presetClass="exit" presetSubtype="0" fill="hold"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53" presetClass="entr" presetSubtype="16"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par>
                          <p:cTn id="66" fill="hold">
                            <p:stCondLst>
                              <p:cond delay="500"/>
                            </p:stCondLst>
                            <p:childTnLst>
                              <p:par>
                                <p:cTn id="67" presetID="53" presetClass="entr" presetSubtype="16"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Effect transition="in" filter="fade">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9"/>
                                        </p:tgtEl>
                                        <p:attrNameLst>
                                          <p:attrName>style.visibility</p:attrName>
                                        </p:attrNameLst>
                                      </p:cBhvr>
                                      <p:to>
                                        <p:strVal val="hidden"/>
                                      </p:to>
                                    </p:set>
                                  </p:childTnLst>
                                </p:cTn>
                              </p:par>
                              <p:par>
                                <p:cTn id="78" presetID="22" presetClass="entr" presetSubtype="2"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right)">
                                      <p:cBhvr>
                                        <p:cTn id="80" dur="500"/>
                                        <p:tgtEl>
                                          <p:spTgt spid="20"/>
                                        </p:tgtEl>
                                      </p:cBhvr>
                                    </p:animEffect>
                                  </p:childTnLst>
                                </p:cTn>
                              </p:par>
                            </p:childTnLst>
                          </p:cTn>
                        </p:par>
                        <p:par>
                          <p:cTn id="81" fill="hold">
                            <p:stCondLst>
                              <p:cond delay="500"/>
                            </p:stCondLst>
                            <p:childTnLst>
                              <p:par>
                                <p:cTn id="82" presetID="22" presetClass="entr" presetSubtype="2" fill="hold" grpId="1"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right)">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500" fill="hold"/>
                                        <p:tgtEl>
                                          <p:spTgt spid="24"/>
                                        </p:tgtEl>
                                        <p:attrNameLst>
                                          <p:attrName>ppt_w</p:attrName>
                                        </p:attrNameLst>
                                      </p:cBhvr>
                                      <p:tavLst>
                                        <p:tav tm="0">
                                          <p:val>
                                            <p:fltVal val="0"/>
                                          </p:val>
                                        </p:tav>
                                        <p:tav tm="100000">
                                          <p:val>
                                            <p:strVal val="#ppt_w"/>
                                          </p:val>
                                        </p:tav>
                                      </p:tavLst>
                                    </p:anim>
                                    <p:anim calcmode="lin" valueType="num">
                                      <p:cBhvr>
                                        <p:cTn id="90" dur="500" fill="hold"/>
                                        <p:tgtEl>
                                          <p:spTgt spid="24"/>
                                        </p:tgtEl>
                                        <p:attrNameLst>
                                          <p:attrName>ppt_h</p:attrName>
                                        </p:attrNameLst>
                                      </p:cBhvr>
                                      <p:tavLst>
                                        <p:tav tm="0">
                                          <p:val>
                                            <p:fltVal val="0"/>
                                          </p:val>
                                        </p:tav>
                                        <p:tav tm="100000">
                                          <p:val>
                                            <p:strVal val="#ppt_h"/>
                                          </p:val>
                                        </p:tav>
                                      </p:tavLst>
                                    </p:anim>
                                    <p:animEffect transition="in" filter="fade">
                                      <p:cBhvr>
                                        <p:cTn id="91" dur="500"/>
                                        <p:tgtEl>
                                          <p:spTgt spid="24"/>
                                        </p:tgtEl>
                                      </p:cBhvr>
                                    </p:animEffect>
                                  </p:childTnLst>
                                </p:cTn>
                              </p:par>
                              <p:par>
                                <p:cTn id="92" presetID="1" presetClass="exit" presetSubtype="0" fill="hold" grpId="1" nodeType="withEffect">
                                  <p:stCondLst>
                                    <p:cond delay="0"/>
                                  </p:stCondLst>
                                  <p:childTnLst>
                                    <p:set>
                                      <p:cBhvr>
                                        <p:cTn id="93" dur="1" fill="hold">
                                          <p:stCondLst>
                                            <p:cond delay="0"/>
                                          </p:stCondLst>
                                        </p:cTn>
                                        <p:tgtEl>
                                          <p:spTgt spid="17"/>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20"/>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up)">
                                      <p:cBhvr>
                                        <p:cTn id="102" dur="500"/>
                                        <p:tgtEl>
                                          <p:spTgt spid="26"/>
                                        </p:tgtEl>
                                      </p:cBhvr>
                                    </p:animEffect>
                                  </p:childTnLst>
                                </p:cTn>
                              </p:par>
                            </p:childTnLst>
                          </p:cTn>
                        </p:par>
                        <p:par>
                          <p:cTn id="103" fill="hold">
                            <p:stCondLst>
                              <p:cond delay="500"/>
                            </p:stCondLst>
                            <p:childTnLst>
                              <p:par>
                                <p:cTn id="104" presetID="53" presetClass="entr" presetSubtype="16"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500" fill="hold"/>
                                        <p:tgtEl>
                                          <p:spTgt spid="25"/>
                                        </p:tgtEl>
                                        <p:attrNameLst>
                                          <p:attrName>ppt_w</p:attrName>
                                        </p:attrNameLst>
                                      </p:cBhvr>
                                      <p:tavLst>
                                        <p:tav tm="0">
                                          <p:val>
                                            <p:fltVal val="0"/>
                                          </p:val>
                                        </p:tav>
                                        <p:tav tm="100000">
                                          <p:val>
                                            <p:strVal val="#ppt_w"/>
                                          </p:val>
                                        </p:tav>
                                      </p:tavLst>
                                    </p:anim>
                                    <p:anim calcmode="lin" valueType="num">
                                      <p:cBhvr>
                                        <p:cTn id="107" dur="500" fill="hold"/>
                                        <p:tgtEl>
                                          <p:spTgt spid="25"/>
                                        </p:tgtEl>
                                        <p:attrNameLst>
                                          <p:attrName>ppt_h</p:attrName>
                                        </p:attrNameLst>
                                      </p:cBhvr>
                                      <p:tavLst>
                                        <p:tav tm="0">
                                          <p:val>
                                            <p:fltVal val="0"/>
                                          </p:val>
                                        </p:tav>
                                        <p:tav tm="100000">
                                          <p:val>
                                            <p:strVal val="#ppt_h"/>
                                          </p:val>
                                        </p:tav>
                                      </p:tavLst>
                                    </p:anim>
                                    <p:animEffect transition="in" filter="fade">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5"/>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6"/>
                                        </p:tgtEl>
                                        <p:attrNameLst>
                                          <p:attrName>style.visibility</p:attrName>
                                        </p:attrNameLst>
                                      </p:cBhvr>
                                      <p:to>
                                        <p:strVal val="hidden"/>
                                      </p:to>
                                    </p:set>
                                  </p:childTnLst>
                                </p:cTn>
                              </p:par>
                              <p:par>
                                <p:cTn id="115" presetID="22" presetClass="entr" presetSubtype="8" fill="hold"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p:cTn id="125" dur="500" fill="hold"/>
                                        <p:tgtEl>
                                          <p:spTgt spid="33"/>
                                        </p:tgtEl>
                                        <p:attrNameLst>
                                          <p:attrName>ppt_w</p:attrName>
                                        </p:attrNameLst>
                                      </p:cBhvr>
                                      <p:tavLst>
                                        <p:tav tm="0">
                                          <p:val>
                                            <p:fltVal val="0"/>
                                          </p:val>
                                        </p:tav>
                                        <p:tav tm="100000">
                                          <p:val>
                                            <p:strVal val="#ppt_w"/>
                                          </p:val>
                                        </p:tav>
                                      </p:tavLst>
                                    </p:anim>
                                    <p:anim calcmode="lin" valueType="num">
                                      <p:cBhvr>
                                        <p:cTn id="126" dur="500" fill="hold"/>
                                        <p:tgtEl>
                                          <p:spTgt spid="33"/>
                                        </p:tgtEl>
                                        <p:attrNameLst>
                                          <p:attrName>ppt_h</p:attrName>
                                        </p:attrNameLst>
                                      </p:cBhvr>
                                      <p:tavLst>
                                        <p:tav tm="0">
                                          <p:val>
                                            <p:fltVal val="0"/>
                                          </p:val>
                                        </p:tav>
                                        <p:tav tm="100000">
                                          <p:val>
                                            <p:strVal val="#ppt_h"/>
                                          </p:val>
                                        </p:tav>
                                      </p:tavLst>
                                    </p:anim>
                                    <p:animEffect transition="in" filter="fade">
                                      <p:cBhvr>
                                        <p:cTn id="1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5" grpId="0" animBg="1"/>
      <p:bldP spid="15" grpId="1" animBg="1"/>
      <p:bldP spid="16" grpId="0" animBg="1"/>
      <p:bldP spid="16" grpId="1" animBg="1"/>
      <p:bldP spid="17" grpId="0" animBg="1"/>
      <p:bldP spid="17" grpId="1" animBg="1"/>
      <p:bldP spid="19" grpId="0" animBg="1"/>
      <p:bldP spid="19" grpId="1" animBg="1"/>
      <p:bldP spid="23" grpId="0" animBg="1"/>
      <p:bldP spid="23" grpId="1" animBg="1"/>
      <p:bldP spid="24" grpId="0" animBg="1"/>
      <p:bldP spid="25" grpId="0" animBg="1"/>
      <p:bldP spid="25" grpId="1"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Organization</a:t>
            </a:r>
          </a:p>
        </p:txBody>
      </p:sp>
      <p:sp>
        <p:nvSpPr>
          <p:cNvPr id="3" name="Content Placeholder 2"/>
          <p:cNvSpPr>
            <a:spLocks noGrp="1"/>
          </p:cNvSpPr>
          <p:nvPr>
            <p:ph idx="4294967295"/>
          </p:nvPr>
        </p:nvSpPr>
        <p:spPr>
          <a:xfrm>
            <a:off x="465221" y="1554162"/>
            <a:ext cx="8229600" cy="4953000"/>
          </a:xfrm>
        </p:spPr>
        <p:txBody>
          <a:bodyPr>
            <a:normAutofit/>
          </a:bodyPr>
          <a:lstStyle/>
          <a:p>
            <a:r>
              <a:rPr lang="en-US" sz="2800" dirty="0" smtClean="0"/>
              <a:t>Each segment table entry contains the </a:t>
            </a:r>
            <a:r>
              <a:rPr lang="en-US" sz="2800" dirty="0" smtClean="0">
                <a:solidFill>
                  <a:srgbClr val="FF0000"/>
                </a:solidFill>
              </a:rPr>
              <a:t>starting address</a:t>
            </a:r>
            <a:r>
              <a:rPr lang="en-US" sz="2800" dirty="0" smtClean="0"/>
              <a:t> of the corresponding segment in main memory and the </a:t>
            </a:r>
            <a:r>
              <a:rPr lang="en-US" sz="2800" dirty="0" smtClean="0">
                <a:solidFill>
                  <a:srgbClr val="FF0000"/>
                </a:solidFill>
              </a:rPr>
              <a:t>length</a:t>
            </a:r>
            <a:r>
              <a:rPr lang="en-US" sz="2800" dirty="0" smtClean="0"/>
              <a:t> of the segment</a:t>
            </a:r>
          </a:p>
          <a:p>
            <a:endParaRPr lang="en-US" sz="2800" dirty="0" smtClean="0"/>
          </a:p>
          <a:p>
            <a:r>
              <a:rPr lang="en-US" sz="2800" dirty="0" smtClean="0"/>
              <a:t>A bit is needed to determine if the segment </a:t>
            </a:r>
            <a:r>
              <a:rPr lang="en-US" sz="2800" dirty="0" smtClean="0">
                <a:solidFill>
                  <a:srgbClr val="FF0000"/>
                </a:solidFill>
              </a:rPr>
              <a:t>is already in main memory</a:t>
            </a:r>
          </a:p>
          <a:p>
            <a:endParaRPr lang="en-US" sz="2800" dirty="0" smtClean="0">
              <a:solidFill>
                <a:srgbClr val="FF0000"/>
              </a:solidFill>
            </a:endParaRPr>
          </a:p>
          <a:p>
            <a:r>
              <a:rPr lang="en-US" sz="2800" dirty="0" smtClean="0"/>
              <a:t>Another bit is needed to determine </a:t>
            </a:r>
            <a:r>
              <a:rPr lang="en-US" sz="2800" dirty="0" smtClean="0">
                <a:solidFill>
                  <a:srgbClr val="FF0000"/>
                </a:solidFill>
              </a:rPr>
              <a:t>if the segment has been modified</a:t>
            </a:r>
            <a:r>
              <a:rPr lang="en-US" sz="2800" dirty="0" smtClean="0"/>
              <a:t> since it was loaded in main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6</a:t>
            </a:fld>
            <a:endParaRPr lang="en-US" dirty="0"/>
          </a:p>
        </p:txBody>
      </p:sp>
    </p:spTree>
    <p:extLst>
      <p:ext uri="{BB962C8B-B14F-4D97-AF65-F5344CB8AC3E}">
        <p14:creationId xmlns:p14="http://schemas.microsoft.com/office/powerpoint/2010/main" val="3731539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200" dirty="0" smtClean="0"/>
              <a:t>Address Translation in a Segmentation System</a:t>
            </a:r>
            <a:endParaRPr lang="en-US" sz="3200" dirty="0"/>
          </a:p>
        </p:txBody>
      </p:sp>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7</a:t>
            </a:fld>
            <a:endParaRPr lang="en-US" dirty="0"/>
          </a:p>
        </p:txBody>
      </p:sp>
      <p:pic>
        <p:nvPicPr>
          <p:cNvPr id="4" name="Picture 3"/>
          <p:cNvPicPr>
            <a:picLocks noChangeAspect="1"/>
          </p:cNvPicPr>
          <p:nvPr/>
        </p:nvPicPr>
        <p:blipFill>
          <a:blip r:embed="rId3"/>
          <a:stretch>
            <a:fillRect/>
          </a:stretch>
        </p:blipFill>
        <p:spPr>
          <a:xfrm>
            <a:off x="257175" y="1219200"/>
            <a:ext cx="8734425" cy="5534025"/>
          </a:xfrm>
          <a:prstGeom prst="rect">
            <a:avLst/>
          </a:prstGeom>
        </p:spPr>
      </p:pic>
    </p:spTree>
    <p:extLst>
      <p:ext uri="{BB962C8B-B14F-4D97-AF65-F5344CB8AC3E}">
        <p14:creationId xmlns:p14="http://schemas.microsoft.com/office/powerpoint/2010/main" val="12192556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505759"/>
            <a:ext cx="7824788" cy="1323041"/>
          </a:xfrm>
        </p:spPr>
        <p:txBody>
          <a:bodyPr>
            <a:noAutofit/>
          </a:bodyPr>
          <a:lstStyle/>
          <a:p>
            <a:pPr algn="ctr"/>
            <a:r>
              <a:rPr lang="en-US" dirty="0"/>
              <a:t>Combined Paging and Segmentation</a:t>
            </a:r>
          </a:p>
        </p:txBody>
      </p:sp>
      <p:graphicFrame>
        <p:nvGraphicFramePr>
          <p:cNvPr id="5" name="Diagram 4"/>
          <p:cNvGraphicFramePr/>
          <p:nvPr>
            <p:extLst>
              <p:ext uri="{D42A27DB-BD31-4B8C-83A1-F6EECF244321}">
                <p14:modId xmlns:p14="http://schemas.microsoft.com/office/powerpoint/2010/main" val="1961847238"/>
              </p:ext>
            </p:extLst>
          </p:nvPr>
        </p:nvGraphicFramePr>
        <p:xfrm>
          <a:off x="381000" y="1676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7012834-41A2-49E3-8762-B14EE3F5CFB1}" type="slidenum">
              <a:rPr lang="en-US" smtClean="0"/>
              <a:pPr>
                <a:defRPr/>
              </a:pPr>
              <a:t>8</a:t>
            </a:fld>
            <a:endParaRPr lang="en-US" dirty="0"/>
          </a:p>
        </p:txBody>
      </p:sp>
    </p:spTree>
    <p:extLst>
      <p:ext uri="{BB962C8B-B14F-4D97-AF65-F5344CB8AC3E}">
        <p14:creationId xmlns:p14="http://schemas.microsoft.com/office/powerpoint/2010/main" val="350249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76350"/>
          </a:xfrm>
        </p:spPr>
        <p:txBody>
          <a:bodyPr/>
          <a:lstStyle/>
          <a:p>
            <a:r>
              <a:rPr lang="en-US" sz="3600" dirty="0" smtClean="0"/>
              <a:t>Address Translation in </a:t>
            </a:r>
            <a:br>
              <a:rPr lang="en-US" sz="3600" dirty="0" smtClean="0"/>
            </a:br>
            <a:r>
              <a:rPr lang="en-US" sz="3600" dirty="0" smtClean="0"/>
              <a:t>a Segmentation/Paging System</a:t>
            </a:r>
            <a:endParaRPr lang="en-US" sz="3600" dirty="0"/>
          </a:p>
        </p:txBody>
      </p:sp>
      <p:pic>
        <p:nvPicPr>
          <p:cNvPr id="4" name="Picture 3"/>
          <p:cNvPicPr>
            <a:picLocks noChangeAspect="1"/>
          </p:cNvPicPr>
          <p:nvPr/>
        </p:nvPicPr>
        <p:blipFill>
          <a:blip r:embed="rId3"/>
          <a:stretch>
            <a:fillRect/>
          </a:stretch>
        </p:blipFill>
        <p:spPr>
          <a:xfrm>
            <a:off x="504825" y="1504950"/>
            <a:ext cx="8258175" cy="5124450"/>
          </a:xfrm>
          <a:prstGeom prst="rect">
            <a:avLst/>
          </a:prstGeom>
        </p:spPr>
      </p:pic>
      <p:sp useBgFill="1">
        <p:nvSpPr>
          <p:cNvPr id="6" name="TextBox 5"/>
          <p:cNvSpPr txBox="1"/>
          <p:nvPr/>
        </p:nvSpPr>
        <p:spPr>
          <a:xfrm>
            <a:off x="2558144" y="1552575"/>
            <a:ext cx="1905000" cy="4648200"/>
          </a:xfrm>
          <a:prstGeom prst="rect">
            <a:avLst/>
          </a:prstGeom>
        </p:spPr>
        <p:txBody>
          <a:bodyPr wrap="square" rtlCol="0">
            <a:spAutoFit/>
          </a:bodyPr>
          <a:lstStyle/>
          <a:p>
            <a:endParaRPr lang="en-US" dirty="0"/>
          </a:p>
        </p:txBody>
      </p:sp>
      <p:sp useBgFill="1">
        <p:nvSpPr>
          <p:cNvPr id="7" name="TextBox 6"/>
          <p:cNvSpPr txBox="1"/>
          <p:nvPr/>
        </p:nvSpPr>
        <p:spPr>
          <a:xfrm>
            <a:off x="4582888" y="1552575"/>
            <a:ext cx="1905000" cy="4648200"/>
          </a:xfrm>
          <a:prstGeom prst="rect">
            <a:avLst/>
          </a:prstGeom>
        </p:spPr>
        <p:txBody>
          <a:bodyPr wrap="square" rtlCol="0">
            <a:spAutoFit/>
          </a:bodyPr>
          <a:lstStyle/>
          <a:p>
            <a:endParaRPr lang="en-US" dirty="0"/>
          </a:p>
        </p:txBody>
      </p:sp>
    </p:spTree>
    <p:extLst>
      <p:ext uri="{BB962C8B-B14F-4D97-AF65-F5344CB8AC3E}">
        <p14:creationId xmlns:p14="http://schemas.microsoft.com/office/powerpoint/2010/main" val="478190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7"/>
                                        </p:tgtEl>
                                        <p:attrNameLst>
                                          <p:attrName>ppt_w</p:attrName>
                                        </p:attrNameLst>
                                      </p:cBhvr>
                                      <p:tavLst>
                                        <p:tav tm="0">
                                          <p:val>
                                            <p:strVal val="ppt_w"/>
                                          </p:val>
                                        </p:tav>
                                        <p:tav tm="100000">
                                          <p:val>
                                            <p:fltVal val="0"/>
                                          </p:val>
                                        </p:tav>
                                      </p:tavLst>
                                    </p:anim>
                                    <p:anim calcmode="lin" valueType="num">
                                      <p:cBhvr>
                                        <p:cTn id="14" dur="500"/>
                                        <p:tgtEl>
                                          <p:spTgt spid="7"/>
                                        </p:tgtEl>
                                        <p:attrNameLst>
                                          <p:attrName>ppt_h</p:attrName>
                                        </p:attrNameLst>
                                      </p:cBhvr>
                                      <p:tavLst>
                                        <p:tav tm="0">
                                          <p:val>
                                            <p:strVal val="ppt_h"/>
                                          </p:val>
                                        </p:tav>
                                        <p:tav tm="100000">
                                          <p:val>
                                            <p:fltVal val="0"/>
                                          </p:val>
                                        </p:tav>
                                      </p:tavLst>
                                    </p:anim>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8217</TotalTime>
  <Words>5913</Words>
  <Application>Microsoft Macintosh PowerPoint</Application>
  <PresentationFormat>On-screen Show (4:3)</PresentationFormat>
  <Paragraphs>585</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ＭＳ Ｐゴシック</vt:lpstr>
      <vt:lpstr>SimSun</vt:lpstr>
      <vt:lpstr>Arial</vt:lpstr>
      <vt:lpstr>5_Office Theme</vt:lpstr>
      <vt:lpstr>Project 4 Awards   First Place</vt:lpstr>
      <vt:lpstr>PowerPoint Presentation</vt:lpstr>
      <vt:lpstr>PowerPoint Presentation</vt:lpstr>
      <vt:lpstr>PowerPoint Presentation</vt:lpstr>
      <vt:lpstr>Review: Paging and Translation Lookaside Buffer (TLB)</vt:lpstr>
      <vt:lpstr>Segment Organization</vt:lpstr>
      <vt:lpstr>Address Translation in a Segmentation System</vt:lpstr>
      <vt:lpstr>Combined Paging and Segmentation</vt:lpstr>
      <vt:lpstr>Address Translation in  a Segmentation/Paging System</vt:lpstr>
      <vt:lpstr>PowerPoint Presentation</vt:lpstr>
      <vt:lpstr>PowerPoint Presentation</vt:lpstr>
      <vt:lpstr>Operating System Software</vt:lpstr>
      <vt:lpstr>PowerPoint Presentation</vt:lpstr>
      <vt:lpstr>Fetch Policy</vt:lpstr>
      <vt:lpstr>Demand Paging </vt:lpstr>
      <vt:lpstr>Prepaging</vt:lpstr>
      <vt:lpstr>Placement Policy</vt:lpstr>
      <vt:lpstr>Replacement Policy</vt:lpstr>
      <vt:lpstr> Frame Locking</vt:lpstr>
      <vt:lpstr>Basic Algorithms</vt:lpstr>
      <vt:lpstr>Least Recently Used (LRU)</vt:lpstr>
      <vt:lpstr>Amazon Interview Question for Software Engineer / Developers</vt:lpstr>
      <vt:lpstr>First-in-First-out (FIFO)</vt:lpstr>
      <vt:lpstr>Clock Policy</vt:lpstr>
      <vt:lpstr>Clock Policy: An Example</vt:lpstr>
      <vt:lpstr>PowerPoint Presentation</vt:lpstr>
      <vt:lpstr>Comparisons of the Page Replacement Algorithms</vt:lpstr>
      <vt:lpstr>PowerPoint Presentation</vt:lpstr>
      <vt:lpstr>Resident Set Size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547</cp:revision>
  <dcterms:created xsi:type="dcterms:W3CDTF">2006-08-16T00:00:00Z</dcterms:created>
  <dcterms:modified xsi:type="dcterms:W3CDTF">2015-11-30T16:53:32Z</dcterms:modified>
</cp:coreProperties>
</file>