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756" r:id="rId2"/>
    <p:sldId id="757" r:id="rId3"/>
    <p:sldId id="781" r:id="rId4"/>
    <p:sldId id="783" r:id="rId5"/>
    <p:sldId id="759" r:id="rId6"/>
    <p:sldId id="78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D88"/>
    <a:srgbClr val="4F81BD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69088" autoAdjust="0"/>
  </p:normalViewPr>
  <p:slideViewPr>
    <p:cSldViewPr>
      <p:cViewPr varScale="1">
        <p:scale>
          <a:sx n="144" d="100"/>
          <a:sy n="144" d="100"/>
        </p:scale>
        <p:origin x="4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2EC83D-DF42-934D-9B4C-9DA45B0AF85E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712F13-7286-E547-A1B9-BD5D58A0F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17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AB72A0E-0C65-6244-A8C3-15FE060AFF12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4C04107-0928-CB46-B9AF-281984CA4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1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3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EAA23-9438-40EB-A4F3-CDBA20728548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7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optimal policy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selects for replacement that page for which the time to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reference is the longest. It can be shown that this policy results in the fewest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page faults [BELA66]. Clearly, this policy is impossible to implement, because it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require the operating system to have perfect knowledge of future events. However,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does serve as a standard against which to judge real-world algorithms.</a:t>
            </a:r>
            <a:endParaRPr lang="en-US" dirty="0" smtClean="0"/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Figure 8.14 gives an example of the optimal policy. The example assumes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fixed frame allocation (fixed resident set size) for this process of three frames.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execution of the process requires reference to five distinct pages. The page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stream formed by executing the program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2 3 2 1 5 2 4 5 3 2 5 2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which means that the first page referenced is 2, the second page referenced is 3,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so on. The optimal policy produces three page faults after the frame allocation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been filled.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7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04107-0928-CB46-B9AF-281984CA4CE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10668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8F4A3D6-8C1B-B547-85DF-557C25BCE1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15000"/>
            <a:ext cx="11461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15000"/>
            <a:ext cx="11461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76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algn="l">
              <a:defRPr/>
            </a:pPr>
            <a:fld id="{BFA6D376-C5A1-F04E-B9D7-60DF914D4450}" type="slidenum">
              <a:rPr lang="en-US" smtClean="0"/>
              <a:pPr algn="l"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83" r:id="rId2"/>
    <p:sldLayoutId id="21474842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Calibri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alibri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228600" y="304800"/>
            <a:ext cx="8686800" cy="396239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00FF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COMP 3500 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altLang="zh-CN" dirty="0" smtClean="0">
                <a:latin typeface="Calibri" charset="0"/>
                <a:ea typeface="SimSun" charset="0"/>
                <a:cs typeface="SimSun" charset="0"/>
              </a:rPr>
              <a:t>Introduction to Operating Systems</a:t>
            </a:r>
            <a:br>
              <a:rPr lang="en-US" altLang="zh-CN" dirty="0" smtClean="0">
                <a:latin typeface="Calibri" charset="0"/>
                <a:ea typeface="SimSun" charset="0"/>
                <a:cs typeface="SimSun" charset="0"/>
              </a:rPr>
            </a:br>
            <a:r>
              <a:rPr lang="en-US" dirty="0" smtClean="0">
                <a:latin typeface="Calibri" charset="0"/>
              </a:rPr>
              <a:t> </a:t>
            </a:r>
            <a:br>
              <a:rPr lang="en-US" dirty="0" smtClean="0">
                <a:latin typeface="Calibri" charset="0"/>
              </a:rPr>
            </a:br>
            <a:r>
              <a:rPr lang="en-US" dirty="0"/>
              <a:t> </a:t>
            </a:r>
            <a:r>
              <a:rPr lang="en-US" sz="4000" dirty="0"/>
              <a:t>Project </a:t>
            </a:r>
            <a:r>
              <a:rPr lang="en-US" sz="4000" dirty="0" smtClean="0"/>
              <a:t>5 </a:t>
            </a:r>
            <a:r>
              <a:rPr lang="en-US" sz="4000" dirty="0"/>
              <a:t>– Virtual </a:t>
            </a:r>
            <a:r>
              <a:rPr lang="en-US" sz="4000" dirty="0" smtClean="0"/>
              <a:t>Memory Manager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Part </a:t>
            </a:r>
            <a:r>
              <a:rPr lang="en-US" sz="4000" dirty="0" smtClean="0"/>
              <a:t>4</a:t>
            </a:r>
            <a:r>
              <a:rPr lang="en-US" sz="4000" dirty="0"/>
              <a:t>: Implementing LRU in TLB</a:t>
            </a:r>
            <a:endParaRPr lang="en-US" altLang="zh-CN" sz="4000" dirty="0">
              <a:latin typeface="Calibri" charset="0"/>
              <a:ea typeface="SimSun" charset="0"/>
              <a:cs typeface="SimSun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57400" y="4543425"/>
            <a:ext cx="4953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 dirty="0">
                <a:latin typeface="Calibri" charset="0"/>
                <a:ea typeface="SimSun" charset="0"/>
                <a:cs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</a:pPr>
            <a:r>
              <a:rPr kumimoji="1" lang="en-US" i="1" dirty="0">
                <a:latin typeface="Calibri" charset="0"/>
              </a:rPr>
              <a:t>Auburn University</a:t>
            </a:r>
            <a:br>
              <a:rPr kumimoji="1" lang="en-US" i="1" dirty="0">
                <a:latin typeface="Calibri" charset="0"/>
              </a:rPr>
            </a:br>
            <a:r>
              <a:rPr kumimoji="1" lang="en-US" i="1" dirty="0">
                <a:latin typeface="Calibri" charset="0"/>
              </a:rPr>
              <a:t>http://</a:t>
            </a:r>
            <a:r>
              <a:rPr kumimoji="1" lang="en-US" i="1" dirty="0" err="1">
                <a:latin typeface="Calibri" charset="0"/>
              </a:rPr>
              <a:t>www.eng.auburn.edu</a:t>
            </a:r>
            <a:r>
              <a:rPr kumimoji="1" lang="en-US" i="1" dirty="0">
                <a:latin typeface="Calibri" charset="0"/>
              </a:rPr>
              <a:t>/~</a:t>
            </a:r>
            <a:r>
              <a:rPr kumimoji="1" lang="en-US" i="1" dirty="0" err="1">
                <a:latin typeface="Calibri" charset="0"/>
              </a:rPr>
              <a:t>xqin</a:t>
            </a:r>
            <a:endParaRPr kumimoji="1" lang="en-US" i="1" dirty="0">
              <a:latin typeface="Calibri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en-US" i="1" dirty="0" err="1">
                <a:latin typeface="Calibri" charset="0"/>
              </a:rPr>
              <a:t>xqin@auburn.edu</a:t>
            </a:r>
            <a:endParaRPr kumimoji="1" lang="en-US" altLang="zh-CN" i="1" dirty="0">
              <a:latin typeface="Calibri" charset="0"/>
              <a:ea typeface="SimSun" charset="0"/>
              <a:cs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Data Structures </a:t>
            </a:r>
            <a:r>
              <a:rPr lang="en-US" dirty="0" smtClean="0"/>
              <a:t>to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600" y="2514600"/>
            <a:ext cx="2667000" cy="1371600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chemeClr val="bg1"/>
                </a:solidFill>
              </a:rPr>
              <a:t>Data Structure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096000" y="1600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76200" y="2209800"/>
            <a:ext cx="899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124200" y="2514600"/>
            <a:ext cx="2895600" cy="13716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chemeClr val="bg1"/>
                </a:solidFill>
              </a:rPr>
              <a:t>Algorithm Design</a:t>
            </a:r>
          </a:p>
          <a:p>
            <a:pPr eaLnBrk="1" hangingPunct="1"/>
            <a:endParaRPr lang="en-US" altLang="en-US" sz="2000" b="1" baseline="-25000" dirty="0">
              <a:solidFill>
                <a:schemeClr val="bg1"/>
              </a:solidFill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248400" y="2514600"/>
            <a:ext cx="2667000" cy="13716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Trebuchet MS" charset="0"/>
                <a:ea typeface="ＭＳ Ｐゴシック" charset="-128"/>
                <a:cs typeface="ＭＳ Ｐゴシック" charset="0"/>
              </a:rPr>
              <a:t>Implementation</a:t>
            </a:r>
            <a:endParaRPr lang="en-US" sz="2000" b="1" dirty="0">
              <a:solidFill>
                <a:schemeClr val="bg1"/>
              </a:solidFill>
              <a:latin typeface="Trebuchet MS" charset="0"/>
              <a:ea typeface="ＭＳ Ｐゴシック" charset="-128"/>
              <a:cs typeface="ＭＳ Ｐゴシック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971800" y="2697163"/>
            <a:ext cx="304800" cy="304800"/>
          </a:xfrm>
          <a:prstGeom prst="sun">
            <a:avLst>
              <a:gd name="adj" fmla="val 25000"/>
            </a:avLst>
          </a:prstGeom>
          <a:solidFill>
            <a:srgbClr val="CC0000"/>
          </a:solidFill>
          <a:ln w="22225">
            <a:solidFill>
              <a:srgbClr val="CC0000"/>
            </a:solidFill>
            <a:miter lim="800000"/>
            <a:headEnd/>
            <a:tailEnd type="none" w="sm" len="med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38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185736"/>
            <a:ext cx="8229600" cy="8048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Paging Hardware with </a:t>
            </a:r>
            <a:br>
              <a:rPr lang="en-US" altLang="en-US" sz="2800" dirty="0" smtClean="0"/>
            </a:br>
            <a:r>
              <a:rPr lang="en-US" altLang="en-US" sz="2800" dirty="0"/>
              <a:t> Translation Look-aside </a:t>
            </a:r>
            <a:r>
              <a:rPr lang="en-US" altLang="en-US" sz="2800" dirty="0" smtClean="0"/>
              <a:t>Buffers (</a:t>
            </a:r>
            <a:r>
              <a:rPr lang="en-US" altLang="en-US" sz="2800" dirty="0"/>
              <a:t>TLB</a:t>
            </a:r>
            <a:r>
              <a:rPr lang="en-US" altLang="en-US" sz="2800" dirty="0" smtClean="0"/>
              <a:t>)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599"/>
            <a:ext cx="7162800" cy="541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2400" y="4267200"/>
            <a:ext cx="914400" cy="1828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4724400"/>
            <a:ext cx="45720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1666 -0.316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40322"/>
            <a:ext cx="8715375" cy="6229350"/>
          </a:xfrm>
          <a:prstGeom prst="rect">
            <a:avLst/>
          </a:prstGeom>
        </p:spPr>
      </p:pic>
      <p:sp useBgFill="1">
        <p:nvSpPr>
          <p:cNvPr id="6" name="TextBox 5"/>
          <p:cNvSpPr txBox="1"/>
          <p:nvPr/>
        </p:nvSpPr>
        <p:spPr>
          <a:xfrm>
            <a:off x="484573" y="3429000"/>
            <a:ext cx="8486775" cy="26934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r="http://schemas.openxmlformats.org/officeDocument/2006/relationships" xmlns:a="http://schemas.openxmlformats.org/drawingml/2006/main" xmlns:p="http://schemas.openxmlformats.org/presentationml/2006/main">
  <p:cSld>
    <p:spTree>
      <p:nvGrpSpPr>
        <p:cNvPr name="" id="1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sp>
        <p:nvSpPr>
          <p:cNvPr name="Title 1" id="40962"/>
          <p:cNvSpPr>
            <a:spLocks noGrp="1"/>
          </p:cNvSpPr>
          <p:nvPr>
            <p:ph type="title"/>
          </p:nvPr>
        </p:nvSpPr>
        <p:spPr>
          <a:xfrm>
            <a:off x="-550184" y="119649"/>
            <a:ext cy="838200" cx="8534401"/>
          </a:xfrm>
        </p:spPr>
        <p:txBody>
          <a:bodyPr/>
          <a:lstStyle/>
          <a:p>
            <a:r>
              <a:rPr altLang="en-US" smtClean="0" lang="en-US" dirty="0"/>
              <a:t>Exercise 1</a:t>
            </a:r>
            <a:endParaRPr altLang="en-US" lang="en-US" dirty="0"/>
          </a:p>
        </p:txBody>
      </p:sp>
      <p:sp>
        <p:nvSpPr>
          <p:cNvPr name="Content Placeholder 2" id="40963"/>
          <p:cNvSpPr>
            <a:spLocks noGrp="1"/>
          </p:cNvSpPr>
          <p:nvPr>
            <p:ph idx="1"/>
          </p:nvPr>
        </p:nvSpPr>
        <p:spPr>
          <a:xfrm>
            <a:off x="-1164147" y="1038812"/>
            <a:ext cy="5562599" cx="8310562"/>
          </a:xfrm>
        </p:spPr>
        <p:txBody>
          <a:bodyPr/>
          <a:lstStyle/>
          <a:p>
            <a:pPr indent="0" marL="0">
              <a:buNone/>
            </a:pPr>
            <a:r>
              <a:rPr sz="2400" smtClean="0" lang="en-US" dirty="0"/>
              <a:t>Work with your group member to </a:t>
            </a:r>
            <a:r>
              <a:rPr sz="2400" smtClean="0" lang="en-US" dirty="0"/>
              <a:t>extend the data structure of TLB, where </a:t>
            </a:r>
            <a:r>
              <a:rPr sz="2400" smtClean="0" lang="en-US" dirty="0">
                <a:solidFill>
                  <a:srgbClr val="ff0000"/>
                </a:solidFill>
              </a:rPr>
              <a:t>the LRU replacement policy</a:t>
            </a:r>
            <a:r>
              <a:rPr sz="2400" smtClean="0" lang="en-US" dirty="0"/>
              <a:t> will be implemented:</a:t>
            </a:r>
          </a:p>
          <a:p>
            <a:pPr indent="0" marL="0">
              <a:buNone/>
            </a:pPr>
            <a:r>
              <a:rPr baseline="30000" sz="2400" smtClean="0" lang="en-US" dirty="0"/>
              <a:t/>
            </a:r>
            <a:endParaRPr baseline="30000" sz="2400" smtClean="0" lang="en-US" dirty="0"/>
          </a:p>
          <a:p>
            <a:pPr indent="0" marL="0">
              <a:buNone/>
            </a:pPr>
            <a:r>
              <a:rPr sz="2400" err="true" smtClean="0" lang="en-US" dirty="0">
                <a:latin charset="0" typeface="Courier New"/>
                <a:ea charset="0" typeface="Courier New"/>
                <a:cs charset="0" typeface="Courier New"/>
              </a:rPr>
              <a:t>typedef</a:t>
            </a:r>
            <a:r>
              <a:rPr sz="2400" smtClean="0" lang="en-US" dirty="0">
                <a:latin charset="0" typeface="Courier New"/>
                <a:ea charset="0" typeface="Courier New"/>
                <a:cs charset="0" typeface="Courier New"/>
              </a:rPr>
              <a:t>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struct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{</a:t>
            </a:r>
          </a:p>
          <a:p>
            <a:pPr indent="0" marL="0">
              <a:buNone/>
            </a:pP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  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page_t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page_num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;</a:t>
            </a:r>
          </a:p>
          <a:p>
            <a:pPr indent="0" marL="0">
              <a:buNone/>
            </a:pP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  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frame_t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frame_num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;</a:t>
            </a:r>
          </a:p>
          <a:p>
            <a:pPr indent="0" marL="0">
              <a:buNone/>
            </a:pP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  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bool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   valid;      /* indicate if this entry is valid */</a:t>
            </a:r>
          </a:p>
          <a:p>
            <a:pPr indent="0" marL="0">
              <a:buNone/>
            </a:pP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}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tlb_entry_t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;</a:t>
            </a:r>
          </a:p>
          <a:p>
            <a:pPr indent="0" marL="0">
              <a:buNone/>
            </a:pP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/>
            </a:r>
            <a:endParaRPr sz="2400" lang="en-US" dirty="0">
              <a:latin charset="0" typeface="Courier New"/>
              <a:ea charset="0" typeface="Courier New"/>
              <a:cs charset="0" typeface="Courier New"/>
            </a:endParaRPr>
          </a:p>
          <a:p>
            <a:pPr indent="0" marL="0">
              <a:buNone/>
            </a:pP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typedef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struct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{</a:t>
            </a:r>
          </a:p>
          <a:p>
            <a:pPr indent="0" marL="0">
              <a:buNone/>
            </a:pP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  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tlb_entry_t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tlb_entry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[TLB_SIZE]; </a:t>
            </a:r>
          </a:p>
          <a:p>
            <a:pPr indent="0" marL="0">
              <a:buNone/>
            </a:pP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  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u_int_t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       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next_tlb_ptr</a:t>
            </a: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;  /* next candidate entry to be replaced/used */</a:t>
            </a:r>
          </a:p>
          <a:p>
            <a:pPr indent="0" marL="0">
              <a:buNone/>
            </a:pPr>
            <a:r>
              <a:rPr sz="2400" lang="en-US" dirty="0">
                <a:latin charset="0" typeface="Courier New"/>
                <a:ea charset="0" typeface="Courier New"/>
                <a:cs charset="0" typeface="Courier New"/>
              </a:rPr>
              <a:t>}</a:t>
            </a:r>
            <a:r>
              <a:rPr sz="2400" err="true" lang="en-US" dirty="0">
                <a:latin charset="0" typeface="Courier New"/>
                <a:ea charset="0" typeface="Courier New"/>
                <a:cs charset="0" typeface="Courier New"/>
              </a:rPr>
              <a:t>tlb_t</a:t>
            </a:r>
            <a:r>
              <a:rPr sz="2400" smtClean="0" lang="en-US" dirty="0">
                <a:latin charset="0" typeface="Courier New"/>
                <a:ea charset="0" typeface="Courier New"/>
                <a:cs charset="0" typeface="Courier New"/>
              </a:rPr>
              <a:t>;</a:t>
            </a:r>
            <a:endParaRPr sz="2400" lang="en-US" dirty="0">
              <a:latin charset="0" typeface="Courier New"/>
              <a:ea charset="0" typeface="Courier New"/>
              <a:cs charset="0"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572480"/>
      </p:ext>
    </p:extLst>
  </p:cSld>
  <p:clrMapOvr>
    <a:masterClrMapping/>
  </p:clrMapOvr>
  <p:timing>
    <p:tnLst>
      <p:par>
        <p:cTn restart="never" dur="indefinite" id="1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85762" y="152400"/>
            <a:ext cx="8534400" cy="838200"/>
          </a:xfrm>
        </p:spPr>
        <p:txBody>
          <a:bodyPr/>
          <a:lstStyle/>
          <a:p>
            <a:r>
              <a:rPr lang="en-US" altLang="en-US" dirty="0" smtClean="0"/>
              <a:t>Exercise 2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310562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Work with your group member to </a:t>
            </a:r>
            <a:r>
              <a:rPr lang="en-US" sz="2400" dirty="0" smtClean="0"/>
              <a:t>design </a:t>
            </a:r>
            <a:r>
              <a:rPr lang="en-US" sz="2400" dirty="0" smtClean="0">
                <a:solidFill>
                  <a:srgbClr val="FF0000"/>
                </a:solidFill>
              </a:rPr>
              <a:t>the LRU replacement policy</a:t>
            </a:r>
            <a:r>
              <a:rPr lang="en-US" sz="2400" dirty="0" smtClean="0"/>
              <a:t> for your TLB.</a:t>
            </a:r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page_t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page_num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frame_t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frame_num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bool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valid;      /* indicate if this entry is valid */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tlb_entry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[TLB_SIZE]; 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u_int_t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next_tlb_ptr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  /* next candidate entry to be replaced/used */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tlb_t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6810</TotalTime>
  <Words>344</Words>
  <Application>Microsoft Macintosh PowerPoint</Application>
  <PresentationFormat>On-screen Show (4:3)</PresentationFormat>
  <Paragraphs>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Courier New</vt:lpstr>
      <vt:lpstr>Helvetica</vt:lpstr>
      <vt:lpstr>MS PGothic</vt:lpstr>
      <vt:lpstr>ＭＳ Ｐゴシック</vt:lpstr>
      <vt:lpstr>SimSun</vt:lpstr>
      <vt:lpstr>Times New Roman</vt:lpstr>
      <vt:lpstr>Trebuchet MS</vt:lpstr>
      <vt:lpstr>Arial</vt:lpstr>
      <vt:lpstr>5_Office Theme</vt:lpstr>
      <vt:lpstr>PowerPoint Presentation</vt:lpstr>
      <vt:lpstr>From Data Structures to Algorithms</vt:lpstr>
      <vt:lpstr>Paging Hardware with   Translation Look-aside Buffers (TLB)</vt:lpstr>
      <vt:lpstr>PowerPoint Presentation</vt:lpstr>
      <vt:lpstr>Exercise 1</vt:lpstr>
      <vt:lpstr>Exercise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</dc:creator>
  <cp:lastModifiedBy>Xiao Qin</cp:lastModifiedBy>
  <cp:revision>566</cp:revision>
  <cp:lastPrinted>2015-11-20T16:31:27Z</cp:lastPrinted>
  <dcterms:created xsi:type="dcterms:W3CDTF">2006-08-16T00:00:00Z</dcterms:created>
  <dcterms:modified xsi:type="dcterms:W3CDTF">2015-11-30T16:54:09Z</dcterms:modified>
</cp:coreProperties>
</file>