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784" r:id="rId2"/>
    <p:sldId id="786" r:id="rId3"/>
    <p:sldId id="787" r:id="rId4"/>
    <p:sldId id="788" r:id="rId5"/>
    <p:sldId id="789" r:id="rId6"/>
    <p:sldId id="790" r:id="rId7"/>
    <p:sldId id="791" r:id="rId8"/>
    <p:sldId id="792" r:id="rId9"/>
    <p:sldId id="793" r:id="rId10"/>
    <p:sldId id="794" r:id="rId11"/>
    <p:sldId id="795" r:id="rId12"/>
    <p:sldId id="796" r:id="rId13"/>
    <p:sldId id="797" r:id="rId14"/>
    <p:sldId id="798" r:id="rId15"/>
    <p:sldId id="799" r:id="rId16"/>
    <p:sldId id="75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00"/>
    <a:srgbClr val="F8FD8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69120" autoAdjust="0"/>
  </p:normalViewPr>
  <p:slideViewPr>
    <p:cSldViewPr>
      <p:cViewPr varScale="1">
        <p:scale>
          <a:sx n="143" d="100"/>
          <a:sy n="143" d="100"/>
        </p:scale>
        <p:origin x="10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A283D-6D23-8040-A95B-211BFD251B8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818AD-8B81-5546-ADB1-7F24BC16CFFC}">
      <dgm:prSet custT="1"/>
      <dgm:spPr/>
      <dgm:t>
        <a:bodyPr/>
        <a:lstStyle/>
        <a:p>
          <a:pPr rtl="0"/>
          <a:r>
            <a:rPr lang="en-US" sz="2800" dirty="0" smtClean="0"/>
            <a:t>Four terms are commonly used when discussing files:</a:t>
          </a:r>
        </a:p>
      </dgm:t>
    </dgm:pt>
    <dgm:pt modelId="{E6C7C4A7-B880-AF4A-80DA-3FB3900D6263}" type="parTrans" cxnId="{248F6DDF-CA71-0C4C-A7B8-68DBE321A5C9}">
      <dgm:prSet/>
      <dgm:spPr/>
      <dgm:t>
        <a:bodyPr/>
        <a:lstStyle/>
        <a:p>
          <a:endParaRPr lang="en-US"/>
        </a:p>
      </dgm:t>
    </dgm:pt>
    <dgm:pt modelId="{32725903-370C-4E4F-9034-6CE35C48BF5E}" type="sibTrans" cxnId="{248F6DDF-CA71-0C4C-A7B8-68DBE321A5C9}">
      <dgm:prSet/>
      <dgm:spPr/>
      <dgm:t>
        <a:bodyPr/>
        <a:lstStyle/>
        <a:p>
          <a:endParaRPr lang="en-US"/>
        </a:p>
      </dgm:t>
    </dgm:pt>
    <dgm:pt modelId="{468EAADB-8364-DC42-9542-06ADEC9F5739}">
      <dgm:prSet custT="1"/>
      <dgm:spPr/>
      <dgm:t>
        <a:bodyPr/>
        <a:lstStyle/>
        <a:p>
          <a:pPr rtl="0"/>
          <a:r>
            <a:rPr lang="en-US" sz="2800" dirty="0" smtClean="0"/>
            <a:t>Field</a:t>
          </a:r>
          <a:endParaRPr lang="en-US" sz="2800" dirty="0"/>
        </a:p>
      </dgm:t>
    </dgm:pt>
    <dgm:pt modelId="{6F92C9EF-3BD7-2946-83CF-375D814F6937}" type="parTrans" cxnId="{1BB65DBC-1854-1142-8C68-73316F955722}">
      <dgm:prSet/>
      <dgm:spPr/>
      <dgm:t>
        <a:bodyPr/>
        <a:lstStyle/>
        <a:p>
          <a:endParaRPr lang="en-US" dirty="0"/>
        </a:p>
      </dgm:t>
    </dgm:pt>
    <dgm:pt modelId="{6FA9D3E0-6159-7949-8702-0946F3D95749}" type="sibTrans" cxnId="{1BB65DBC-1854-1142-8C68-73316F955722}">
      <dgm:prSet/>
      <dgm:spPr/>
      <dgm:t>
        <a:bodyPr/>
        <a:lstStyle/>
        <a:p>
          <a:endParaRPr lang="en-US"/>
        </a:p>
      </dgm:t>
    </dgm:pt>
    <dgm:pt modelId="{3FD5B1E6-9DFE-1D44-AE51-AC80C582B774}">
      <dgm:prSet custT="1"/>
      <dgm:spPr/>
      <dgm:t>
        <a:bodyPr/>
        <a:lstStyle/>
        <a:p>
          <a:pPr rtl="0"/>
          <a:r>
            <a:rPr lang="en-US" sz="2800" dirty="0" smtClean="0"/>
            <a:t>Record</a:t>
          </a:r>
        </a:p>
      </dgm:t>
    </dgm:pt>
    <dgm:pt modelId="{B21D3589-ED31-434C-BC65-AA358609875C}" type="parTrans" cxnId="{87EEECC2-6D65-A342-8CC7-59A6409EDFBD}">
      <dgm:prSet/>
      <dgm:spPr/>
      <dgm:t>
        <a:bodyPr/>
        <a:lstStyle/>
        <a:p>
          <a:endParaRPr lang="en-US" dirty="0"/>
        </a:p>
      </dgm:t>
    </dgm:pt>
    <dgm:pt modelId="{5C353675-6394-8F45-AF3D-C3E991430D51}" type="sibTrans" cxnId="{87EEECC2-6D65-A342-8CC7-59A6409EDFBD}">
      <dgm:prSet/>
      <dgm:spPr/>
      <dgm:t>
        <a:bodyPr/>
        <a:lstStyle/>
        <a:p>
          <a:endParaRPr lang="en-US"/>
        </a:p>
      </dgm:t>
    </dgm:pt>
    <dgm:pt modelId="{93A8EBB6-429A-8645-A714-32B00293291F}">
      <dgm:prSet custT="1"/>
      <dgm:spPr/>
      <dgm:t>
        <a:bodyPr/>
        <a:lstStyle/>
        <a:p>
          <a:pPr rtl="0"/>
          <a:r>
            <a:rPr lang="en-US" sz="2800" dirty="0" smtClean="0"/>
            <a:t>File</a:t>
          </a:r>
        </a:p>
      </dgm:t>
    </dgm:pt>
    <dgm:pt modelId="{4A6D80FA-CDDC-2043-A951-1553B74E447B}" type="parTrans" cxnId="{5A389053-CE66-1B4F-8D1F-A7928F04B62A}">
      <dgm:prSet/>
      <dgm:spPr/>
      <dgm:t>
        <a:bodyPr/>
        <a:lstStyle/>
        <a:p>
          <a:endParaRPr lang="en-US" dirty="0"/>
        </a:p>
      </dgm:t>
    </dgm:pt>
    <dgm:pt modelId="{8F40DE2F-2A56-1245-9478-F7DC9B0695BC}" type="sibTrans" cxnId="{5A389053-CE66-1B4F-8D1F-A7928F04B62A}">
      <dgm:prSet/>
      <dgm:spPr/>
      <dgm:t>
        <a:bodyPr/>
        <a:lstStyle/>
        <a:p>
          <a:endParaRPr lang="en-US"/>
        </a:p>
      </dgm:t>
    </dgm:pt>
    <dgm:pt modelId="{D1C8462E-C5A3-9E4A-8B3C-09F4951B4995}">
      <dgm:prSet custT="1"/>
      <dgm:spPr/>
      <dgm:t>
        <a:bodyPr/>
        <a:lstStyle/>
        <a:p>
          <a:pPr rtl="0"/>
          <a:r>
            <a:rPr lang="en-NZ" sz="2800" dirty="0" smtClean="0"/>
            <a:t>Database</a:t>
          </a:r>
        </a:p>
      </dgm:t>
    </dgm:pt>
    <dgm:pt modelId="{A87DA8A3-932D-B349-803D-11E98ED00AC1}" type="parTrans" cxnId="{E5D98FFE-700D-B44B-95F7-169642217197}">
      <dgm:prSet/>
      <dgm:spPr/>
      <dgm:t>
        <a:bodyPr/>
        <a:lstStyle/>
        <a:p>
          <a:endParaRPr lang="en-US" dirty="0"/>
        </a:p>
      </dgm:t>
    </dgm:pt>
    <dgm:pt modelId="{514CE7E4-A44F-EE40-91A3-49CA2C3B60FB}" type="sibTrans" cxnId="{E5D98FFE-700D-B44B-95F7-169642217197}">
      <dgm:prSet/>
      <dgm:spPr/>
      <dgm:t>
        <a:bodyPr/>
        <a:lstStyle/>
        <a:p>
          <a:endParaRPr lang="en-US"/>
        </a:p>
      </dgm:t>
    </dgm:pt>
    <dgm:pt modelId="{C7ECC243-90C3-034B-9140-31F202999C11}" type="pres">
      <dgm:prSet presAssocID="{0E3A283D-6D23-8040-A95B-211BFD251B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722C5-2C23-6146-B256-53F340132300}" type="pres">
      <dgm:prSet presAssocID="{E07818AD-8B81-5546-ADB1-7F24BC16CFFC}" presName="hierRoot1" presStyleCnt="0"/>
      <dgm:spPr/>
    </dgm:pt>
    <dgm:pt modelId="{92227720-2BC5-8A4C-BA76-038DB412A71B}" type="pres">
      <dgm:prSet presAssocID="{E07818AD-8B81-5546-ADB1-7F24BC16CFFC}" presName="composite" presStyleCnt="0"/>
      <dgm:spPr/>
    </dgm:pt>
    <dgm:pt modelId="{6A66E666-AECB-E845-A4C7-B3694BB66F70}" type="pres">
      <dgm:prSet presAssocID="{E07818AD-8B81-5546-ADB1-7F24BC16CFFC}" presName="background" presStyleLbl="node0" presStyleIdx="0" presStyleCnt="1"/>
      <dgm:spPr>
        <a:effectLst/>
      </dgm:spPr>
      <dgm:t>
        <a:bodyPr/>
        <a:lstStyle/>
        <a:p>
          <a:endParaRPr lang="en-US"/>
        </a:p>
      </dgm:t>
    </dgm:pt>
    <dgm:pt modelId="{135254D4-18FE-5C49-9367-0B38361C2432}" type="pres">
      <dgm:prSet presAssocID="{E07818AD-8B81-5546-ADB1-7F24BC16CFFC}" presName="text" presStyleLbl="fgAcc0" presStyleIdx="0" presStyleCnt="1" custScaleX="232524" custScaleY="157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9524BF-9AAE-6341-BDBD-2829611E2735}" type="pres">
      <dgm:prSet presAssocID="{E07818AD-8B81-5546-ADB1-7F24BC16CFFC}" presName="hierChild2" presStyleCnt="0"/>
      <dgm:spPr/>
    </dgm:pt>
    <dgm:pt modelId="{4426E0D2-BCF4-864E-A32F-C65AB56756C4}" type="pres">
      <dgm:prSet presAssocID="{6F92C9EF-3BD7-2946-83CF-375D814F693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12C9E40-57A9-CC41-82F0-50E1E3B4F1B0}" type="pres">
      <dgm:prSet presAssocID="{468EAADB-8364-DC42-9542-06ADEC9F5739}" presName="hierRoot2" presStyleCnt="0"/>
      <dgm:spPr/>
    </dgm:pt>
    <dgm:pt modelId="{EFC024EB-E98F-2143-8485-39C37DEAC4A8}" type="pres">
      <dgm:prSet presAssocID="{468EAADB-8364-DC42-9542-06ADEC9F5739}" presName="composite2" presStyleCnt="0"/>
      <dgm:spPr/>
    </dgm:pt>
    <dgm:pt modelId="{348ECF5B-3EE2-1E45-9D6B-57C40CF89F67}" type="pres">
      <dgm:prSet presAssocID="{468EAADB-8364-DC42-9542-06ADEC9F5739}" presName="background2" presStyleLbl="node2" presStyleIdx="0" presStyleCnt="4"/>
      <dgm:spPr/>
    </dgm:pt>
    <dgm:pt modelId="{CBC2EF49-3A00-B740-B24E-2601F997E19D}" type="pres">
      <dgm:prSet presAssocID="{468EAADB-8364-DC42-9542-06ADEC9F573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2D11F-B5F2-FB47-86C6-57360925E7FB}" type="pres">
      <dgm:prSet presAssocID="{468EAADB-8364-DC42-9542-06ADEC9F5739}" presName="hierChild3" presStyleCnt="0"/>
      <dgm:spPr/>
    </dgm:pt>
    <dgm:pt modelId="{1F3DF3BB-DDBD-3046-873A-A4511443B9F5}" type="pres">
      <dgm:prSet presAssocID="{B21D3589-ED31-434C-BC65-AA358609875C}" presName="Name10" presStyleLbl="parChTrans1D2" presStyleIdx="1" presStyleCnt="4"/>
      <dgm:spPr/>
      <dgm:t>
        <a:bodyPr/>
        <a:lstStyle/>
        <a:p>
          <a:endParaRPr lang="en-US"/>
        </a:p>
      </dgm:t>
    </dgm:pt>
    <dgm:pt modelId="{5108CB57-F98F-4D4D-BAB8-DCADC29AD4DE}" type="pres">
      <dgm:prSet presAssocID="{3FD5B1E6-9DFE-1D44-AE51-AC80C582B774}" presName="hierRoot2" presStyleCnt="0"/>
      <dgm:spPr/>
    </dgm:pt>
    <dgm:pt modelId="{B04DB3E4-CE43-E246-9DD9-5C389578CEE9}" type="pres">
      <dgm:prSet presAssocID="{3FD5B1E6-9DFE-1D44-AE51-AC80C582B774}" presName="composite2" presStyleCnt="0"/>
      <dgm:spPr/>
    </dgm:pt>
    <dgm:pt modelId="{C708EC25-0655-F348-B3C6-7735C9375F08}" type="pres">
      <dgm:prSet presAssocID="{3FD5B1E6-9DFE-1D44-AE51-AC80C582B774}" presName="background2" presStyleLbl="node2" presStyleIdx="1" presStyleCnt="4"/>
      <dgm:spPr/>
    </dgm:pt>
    <dgm:pt modelId="{B36054F3-B357-7945-A195-AF2F6D08F54A}" type="pres">
      <dgm:prSet presAssocID="{3FD5B1E6-9DFE-1D44-AE51-AC80C582B7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CF1FE-5E46-5144-B6A1-D5B7377185F9}" type="pres">
      <dgm:prSet presAssocID="{3FD5B1E6-9DFE-1D44-AE51-AC80C582B774}" presName="hierChild3" presStyleCnt="0"/>
      <dgm:spPr/>
    </dgm:pt>
    <dgm:pt modelId="{40B5A5E9-2C43-C040-8884-DEE5B3A4A1AE}" type="pres">
      <dgm:prSet presAssocID="{4A6D80FA-CDDC-2043-A951-1553B74E447B}" presName="Name10" presStyleLbl="parChTrans1D2" presStyleIdx="2" presStyleCnt="4"/>
      <dgm:spPr/>
      <dgm:t>
        <a:bodyPr/>
        <a:lstStyle/>
        <a:p>
          <a:endParaRPr lang="en-US"/>
        </a:p>
      </dgm:t>
    </dgm:pt>
    <dgm:pt modelId="{45AC472C-AEE3-664F-906C-09012B5B1CF8}" type="pres">
      <dgm:prSet presAssocID="{93A8EBB6-429A-8645-A714-32B00293291F}" presName="hierRoot2" presStyleCnt="0"/>
      <dgm:spPr/>
    </dgm:pt>
    <dgm:pt modelId="{41E5E0A5-F2CD-2849-8ED7-8E7FFB03876B}" type="pres">
      <dgm:prSet presAssocID="{93A8EBB6-429A-8645-A714-32B00293291F}" presName="composite2" presStyleCnt="0"/>
      <dgm:spPr/>
    </dgm:pt>
    <dgm:pt modelId="{2041D32A-7C58-944B-AE48-E1F459C70BE2}" type="pres">
      <dgm:prSet presAssocID="{93A8EBB6-429A-8645-A714-32B00293291F}" presName="background2" presStyleLbl="node2" presStyleIdx="2" presStyleCnt="4"/>
      <dgm:spPr/>
    </dgm:pt>
    <dgm:pt modelId="{25B7CDE5-8D8B-9945-A882-7FB6F18333ED}" type="pres">
      <dgm:prSet presAssocID="{93A8EBB6-429A-8645-A714-32B00293291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6BB9C9-ADDB-E744-897C-2B484FD84DC8}" type="pres">
      <dgm:prSet presAssocID="{93A8EBB6-429A-8645-A714-32B00293291F}" presName="hierChild3" presStyleCnt="0"/>
      <dgm:spPr/>
    </dgm:pt>
    <dgm:pt modelId="{8FF2F759-86E2-4147-9527-AB31EC631D82}" type="pres">
      <dgm:prSet presAssocID="{A87DA8A3-932D-B349-803D-11E98ED00AC1}" presName="Name10" presStyleLbl="parChTrans1D2" presStyleIdx="3" presStyleCnt="4"/>
      <dgm:spPr/>
      <dgm:t>
        <a:bodyPr/>
        <a:lstStyle/>
        <a:p>
          <a:endParaRPr lang="en-US"/>
        </a:p>
      </dgm:t>
    </dgm:pt>
    <dgm:pt modelId="{EDA1CCE7-63E5-8244-A138-F6F21248BA31}" type="pres">
      <dgm:prSet presAssocID="{D1C8462E-C5A3-9E4A-8B3C-09F4951B4995}" presName="hierRoot2" presStyleCnt="0"/>
      <dgm:spPr/>
    </dgm:pt>
    <dgm:pt modelId="{7EC2BF97-23E7-5C41-BF96-FBA21E93DA8E}" type="pres">
      <dgm:prSet presAssocID="{D1C8462E-C5A3-9E4A-8B3C-09F4951B4995}" presName="composite2" presStyleCnt="0"/>
      <dgm:spPr/>
    </dgm:pt>
    <dgm:pt modelId="{3B00128F-3F47-A948-95B9-868745CF4B7C}" type="pres">
      <dgm:prSet presAssocID="{D1C8462E-C5A3-9E4A-8B3C-09F4951B4995}" presName="background2" presStyleLbl="node2" presStyleIdx="3" presStyleCnt="4"/>
      <dgm:spPr/>
    </dgm:pt>
    <dgm:pt modelId="{7EA8391C-CA03-074D-861E-E07A7C6092A6}" type="pres">
      <dgm:prSet presAssocID="{D1C8462E-C5A3-9E4A-8B3C-09F4951B4995}" presName="text2" presStyleLbl="fgAcc2" presStyleIdx="3" presStyleCnt="4" custScaleX="109474" custScaleY="104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BB63F-4EE6-B84E-8741-268DE224A2DE}" type="pres">
      <dgm:prSet presAssocID="{D1C8462E-C5A3-9E4A-8B3C-09F4951B4995}" presName="hierChild3" presStyleCnt="0"/>
      <dgm:spPr/>
    </dgm:pt>
  </dgm:ptLst>
  <dgm:cxnLst>
    <dgm:cxn modelId="{87EEECC2-6D65-A342-8CC7-59A6409EDFBD}" srcId="{E07818AD-8B81-5546-ADB1-7F24BC16CFFC}" destId="{3FD5B1E6-9DFE-1D44-AE51-AC80C582B774}" srcOrd="1" destOrd="0" parTransId="{B21D3589-ED31-434C-BC65-AA358609875C}" sibTransId="{5C353675-6394-8F45-AF3D-C3E991430D51}"/>
    <dgm:cxn modelId="{943C5FDC-049C-FA43-AFC7-F281213DEDD2}" type="presOf" srcId="{93A8EBB6-429A-8645-A714-32B00293291F}" destId="{25B7CDE5-8D8B-9945-A882-7FB6F18333ED}" srcOrd="0" destOrd="0" presId="urn:microsoft.com/office/officeart/2005/8/layout/hierarchy1"/>
    <dgm:cxn modelId="{62E0188F-8E6B-D648-BC57-3836CF4C08B0}" type="presOf" srcId="{A87DA8A3-932D-B349-803D-11E98ED00AC1}" destId="{8FF2F759-86E2-4147-9527-AB31EC631D82}" srcOrd="0" destOrd="0" presId="urn:microsoft.com/office/officeart/2005/8/layout/hierarchy1"/>
    <dgm:cxn modelId="{37D46595-6974-2543-90F2-83361867078E}" type="presOf" srcId="{D1C8462E-C5A3-9E4A-8B3C-09F4951B4995}" destId="{7EA8391C-CA03-074D-861E-E07A7C6092A6}" srcOrd="0" destOrd="0" presId="urn:microsoft.com/office/officeart/2005/8/layout/hierarchy1"/>
    <dgm:cxn modelId="{50BB7E71-AA76-FF47-8077-3AB3E6054AD8}" type="presOf" srcId="{6F92C9EF-3BD7-2946-83CF-375D814F6937}" destId="{4426E0D2-BCF4-864E-A32F-C65AB56756C4}" srcOrd="0" destOrd="0" presId="urn:microsoft.com/office/officeart/2005/8/layout/hierarchy1"/>
    <dgm:cxn modelId="{5A389053-CE66-1B4F-8D1F-A7928F04B62A}" srcId="{E07818AD-8B81-5546-ADB1-7F24BC16CFFC}" destId="{93A8EBB6-429A-8645-A714-32B00293291F}" srcOrd="2" destOrd="0" parTransId="{4A6D80FA-CDDC-2043-A951-1553B74E447B}" sibTransId="{8F40DE2F-2A56-1245-9478-F7DC9B0695BC}"/>
    <dgm:cxn modelId="{614023A2-0A11-414D-AD09-5AC737266091}" type="presOf" srcId="{3FD5B1E6-9DFE-1D44-AE51-AC80C582B774}" destId="{B36054F3-B357-7945-A195-AF2F6D08F54A}" srcOrd="0" destOrd="0" presId="urn:microsoft.com/office/officeart/2005/8/layout/hierarchy1"/>
    <dgm:cxn modelId="{E5D98FFE-700D-B44B-95F7-169642217197}" srcId="{E07818AD-8B81-5546-ADB1-7F24BC16CFFC}" destId="{D1C8462E-C5A3-9E4A-8B3C-09F4951B4995}" srcOrd="3" destOrd="0" parTransId="{A87DA8A3-932D-B349-803D-11E98ED00AC1}" sibTransId="{514CE7E4-A44F-EE40-91A3-49CA2C3B60FB}"/>
    <dgm:cxn modelId="{03883ADE-042B-C440-987D-853AB286C32A}" type="presOf" srcId="{468EAADB-8364-DC42-9542-06ADEC9F5739}" destId="{CBC2EF49-3A00-B740-B24E-2601F997E19D}" srcOrd="0" destOrd="0" presId="urn:microsoft.com/office/officeart/2005/8/layout/hierarchy1"/>
    <dgm:cxn modelId="{EBCCED60-6DCD-7444-90F5-7E27F9E240E7}" type="presOf" srcId="{B21D3589-ED31-434C-BC65-AA358609875C}" destId="{1F3DF3BB-DDBD-3046-873A-A4511443B9F5}" srcOrd="0" destOrd="0" presId="urn:microsoft.com/office/officeart/2005/8/layout/hierarchy1"/>
    <dgm:cxn modelId="{248F6DDF-CA71-0C4C-A7B8-68DBE321A5C9}" srcId="{0E3A283D-6D23-8040-A95B-211BFD251B82}" destId="{E07818AD-8B81-5546-ADB1-7F24BC16CFFC}" srcOrd="0" destOrd="0" parTransId="{E6C7C4A7-B880-AF4A-80DA-3FB3900D6263}" sibTransId="{32725903-370C-4E4F-9034-6CE35C48BF5E}"/>
    <dgm:cxn modelId="{13BEBEDA-2A20-734E-9AA8-488BED3E48D2}" type="presOf" srcId="{4A6D80FA-CDDC-2043-A951-1553B74E447B}" destId="{40B5A5E9-2C43-C040-8884-DEE5B3A4A1AE}" srcOrd="0" destOrd="0" presId="urn:microsoft.com/office/officeart/2005/8/layout/hierarchy1"/>
    <dgm:cxn modelId="{1BB65DBC-1854-1142-8C68-73316F955722}" srcId="{E07818AD-8B81-5546-ADB1-7F24BC16CFFC}" destId="{468EAADB-8364-DC42-9542-06ADEC9F5739}" srcOrd="0" destOrd="0" parTransId="{6F92C9EF-3BD7-2946-83CF-375D814F6937}" sibTransId="{6FA9D3E0-6159-7949-8702-0946F3D95749}"/>
    <dgm:cxn modelId="{BF232086-D2F0-0C4B-9BBE-2AC17C7B7E49}" type="presOf" srcId="{E07818AD-8B81-5546-ADB1-7F24BC16CFFC}" destId="{135254D4-18FE-5C49-9367-0B38361C2432}" srcOrd="0" destOrd="0" presId="urn:microsoft.com/office/officeart/2005/8/layout/hierarchy1"/>
    <dgm:cxn modelId="{9EB0DF9E-6CD2-084A-8B32-A7E0BFE49528}" type="presOf" srcId="{0E3A283D-6D23-8040-A95B-211BFD251B82}" destId="{C7ECC243-90C3-034B-9140-31F202999C11}" srcOrd="0" destOrd="0" presId="urn:microsoft.com/office/officeart/2005/8/layout/hierarchy1"/>
    <dgm:cxn modelId="{EA89D051-3E5A-2847-AC2F-C4FA54B0382E}" type="presParOf" srcId="{C7ECC243-90C3-034B-9140-31F202999C11}" destId="{723722C5-2C23-6146-B256-53F340132300}" srcOrd="0" destOrd="0" presId="urn:microsoft.com/office/officeart/2005/8/layout/hierarchy1"/>
    <dgm:cxn modelId="{443CE1C0-F476-B04E-BA6A-3CA3290E0D2D}" type="presParOf" srcId="{723722C5-2C23-6146-B256-53F340132300}" destId="{92227720-2BC5-8A4C-BA76-038DB412A71B}" srcOrd="0" destOrd="0" presId="urn:microsoft.com/office/officeart/2005/8/layout/hierarchy1"/>
    <dgm:cxn modelId="{CB0DA149-EE8F-124C-AA5C-5C37BC133C85}" type="presParOf" srcId="{92227720-2BC5-8A4C-BA76-038DB412A71B}" destId="{6A66E666-AECB-E845-A4C7-B3694BB66F70}" srcOrd="0" destOrd="0" presId="urn:microsoft.com/office/officeart/2005/8/layout/hierarchy1"/>
    <dgm:cxn modelId="{1EDBCF4B-7301-0340-ADD1-7B474430F103}" type="presParOf" srcId="{92227720-2BC5-8A4C-BA76-038DB412A71B}" destId="{135254D4-18FE-5C49-9367-0B38361C2432}" srcOrd="1" destOrd="0" presId="urn:microsoft.com/office/officeart/2005/8/layout/hierarchy1"/>
    <dgm:cxn modelId="{03B025AE-4184-B244-80EB-028FCCD2A7F9}" type="presParOf" srcId="{723722C5-2C23-6146-B256-53F340132300}" destId="{C79524BF-9AAE-6341-BDBD-2829611E2735}" srcOrd="1" destOrd="0" presId="urn:microsoft.com/office/officeart/2005/8/layout/hierarchy1"/>
    <dgm:cxn modelId="{EE59BD3D-BF94-D848-8CFA-C7E76EE0B72A}" type="presParOf" srcId="{C79524BF-9AAE-6341-BDBD-2829611E2735}" destId="{4426E0D2-BCF4-864E-A32F-C65AB56756C4}" srcOrd="0" destOrd="0" presId="urn:microsoft.com/office/officeart/2005/8/layout/hierarchy1"/>
    <dgm:cxn modelId="{583C280E-E3F6-AA4F-949B-043646C6FF8D}" type="presParOf" srcId="{C79524BF-9AAE-6341-BDBD-2829611E2735}" destId="{F12C9E40-57A9-CC41-82F0-50E1E3B4F1B0}" srcOrd="1" destOrd="0" presId="urn:microsoft.com/office/officeart/2005/8/layout/hierarchy1"/>
    <dgm:cxn modelId="{3F489A2F-672A-D246-AA15-55F152739431}" type="presParOf" srcId="{F12C9E40-57A9-CC41-82F0-50E1E3B4F1B0}" destId="{EFC024EB-E98F-2143-8485-39C37DEAC4A8}" srcOrd="0" destOrd="0" presId="urn:microsoft.com/office/officeart/2005/8/layout/hierarchy1"/>
    <dgm:cxn modelId="{7E22FC09-615C-2C48-BB09-D60F7BA5551D}" type="presParOf" srcId="{EFC024EB-E98F-2143-8485-39C37DEAC4A8}" destId="{348ECF5B-3EE2-1E45-9D6B-57C40CF89F67}" srcOrd="0" destOrd="0" presId="urn:microsoft.com/office/officeart/2005/8/layout/hierarchy1"/>
    <dgm:cxn modelId="{53559EE2-738F-184D-9B74-30C3EBD825D4}" type="presParOf" srcId="{EFC024EB-E98F-2143-8485-39C37DEAC4A8}" destId="{CBC2EF49-3A00-B740-B24E-2601F997E19D}" srcOrd="1" destOrd="0" presId="urn:microsoft.com/office/officeart/2005/8/layout/hierarchy1"/>
    <dgm:cxn modelId="{F72A40FB-CA0D-234C-8F8E-CF91A62B3EDF}" type="presParOf" srcId="{F12C9E40-57A9-CC41-82F0-50E1E3B4F1B0}" destId="{B702D11F-B5F2-FB47-86C6-57360925E7FB}" srcOrd="1" destOrd="0" presId="urn:microsoft.com/office/officeart/2005/8/layout/hierarchy1"/>
    <dgm:cxn modelId="{02251C5A-1064-8845-82FC-078E500C60A9}" type="presParOf" srcId="{C79524BF-9AAE-6341-BDBD-2829611E2735}" destId="{1F3DF3BB-DDBD-3046-873A-A4511443B9F5}" srcOrd="2" destOrd="0" presId="urn:microsoft.com/office/officeart/2005/8/layout/hierarchy1"/>
    <dgm:cxn modelId="{C71C94D6-4325-7748-AB57-F2CFBEDB7B96}" type="presParOf" srcId="{C79524BF-9AAE-6341-BDBD-2829611E2735}" destId="{5108CB57-F98F-4D4D-BAB8-DCADC29AD4DE}" srcOrd="3" destOrd="0" presId="urn:microsoft.com/office/officeart/2005/8/layout/hierarchy1"/>
    <dgm:cxn modelId="{7976C067-22EF-F841-91FA-4799A19FA0B3}" type="presParOf" srcId="{5108CB57-F98F-4D4D-BAB8-DCADC29AD4DE}" destId="{B04DB3E4-CE43-E246-9DD9-5C389578CEE9}" srcOrd="0" destOrd="0" presId="urn:microsoft.com/office/officeart/2005/8/layout/hierarchy1"/>
    <dgm:cxn modelId="{B1F63699-4A35-454A-8A8B-BB7C08D0490A}" type="presParOf" srcId="{B04DB3E4-CE43-E246-9DD9-5C389578CEE9}" destId="{C708EC25-0655-F348-B3C6-7735C9375F08}" srcOrd="0" destOrd="0" presId="urn:microsoft.com/office/officeart/2005/8/layout/hierarchy1"/>
    <dgm:cxn modelId="{9FCE51FC-0C7F-3645-B539-D26537E89ACE}" type="presParOf" srcId="{B04DB3E4-CE43-E246-9DD9-5C389578CEE9}" destId="{B36054F3-B357-7945-A195-AF2F6D08F54A}" srcOrd="1" destOrd="0" presId="urn:microsoft.com/office/officeart/2005/8/layout/hierarchy1"/>
    <dgm:cxn modelId="{6F6D4148-D54D-384E-A98B-AA4DFCC234B1}" type="presParOf" srcId="{5108CB57-F98F-4D4D-BAB8-DCADC29AD4DE}" destId="{F2DCF1FE-5E46-5144-B6A1-D5B7377185F9}" srcOrd="1" destOrd="0" presId="urn:microsoft.com/office/officeart/2005/8/layout/hierarchy1"/>
    <dgm:cxn modelId="{2223FDD8-5701-9041-A9E6-3443D2EC1899}" type="presParOf" srcId="{C79524BF-9AAE-6341-BDBD-2829611E2735}" destId="{40B5A5E9-2C43-C040-8884-DEE5B3A4A1AE}" srcOrd="4" destOrd="0" presId="urn:microsoft.com/office/officeart/2005/8/layout/hierarchy1"/>
    <dgm:cxn modelId="{06DD69D4-336E-2744-9275-C83A2E9D67A8}" type="presParOf" srcId="{C79524BF-9AAE-6341-BDBD-2829611E2735}" destId="{45AC472C-AEE3-664F-906C-09012B5B1CF8}" srcOrd="5" destOrd="0" presId="urn:microsoft.com/office/officeart/2005/8/layout/hierarchy1"/>
    <dgm:cxn modelId="{E7BF9B1A-9E47-1D4E-8C5B-52A2E7043BA4}" type="presParOf" srcId="{45AC472C-AEE3-664F-906C-09012B5B1CF8}" destId="{41E5E0A5-F2CD-2849-8ED7-8E7FFB03876B}" srcOrd="0" destOrd="0" presId="urn:microsoft.com/office/officeart/2005/8/layout/hierarchy1"/>
    <dgm:cxn modelId="{873CE8CA-DB89-3044-8152-32BDE6749BA3}" type="presParOf" srcId="{41E5E0A5-F2CD-2849-8ED7-8E7FFB03876B}" destId="{2041D32A-7C58-944B-AE48-E1F459C70BE2}" srcOrd="0" destOrd="0" presId="urn:microsoft.com/office/officeart/2005/8/layout/hierarchy1"/>
    <dgm:cxn modelId="{2A841726-7A28-AB43-B2C3-796FEFAA43B7}" type="presParOf" srcId="{41E5E0A5-F2CD-2849-8ED7-8E7FFB03876B}" destId="{25B7CDE5-8D8B-9945-A882-7FB6F18333ED}" srcOrd="1" destOrd="0" presId="urn:microsoft.com/office/officeart/2005/8/layout/hierarchy1"/>
    <dgm:cxn modelId="{CE4AA680-441C-DB45-92B1-9D1ADA4047A7}" type="presParOf" srcId="{45AC472C-AEE3-664F-906C-09012B5B1CF8}" destId="{896BB9C9-ADDB-E744-897C-2B484FD84DC8}" srcOrd="1" destOrd="0" presId="urn:microsoft.com/office/officeart/2005/8/layout/hierarchy1"/>
    <dgm:cxn modelId="{04C1E44A-FD8B-F84F-BBAF-B92FBC224D9D}" type="presParOf" srcId="{C79524BF-9AAE-6341-BDBD-2829611E2735}" destId="{8FF2F759-86E2-4147-9527-AB31EC631D82}" srcOrd="6" destOrd="0" presId="urn:microsoft.com/office/officeart/2005/8/layout/hierarchy1"/>
    <dgm:cxn modelId="{18FC44C7-A5AA-774B-B863-7D1243C6C445}" type="presParOf" srcId="{C79524BF-9AAE-6341-BDBD-2829611E2735}" destId="{EDA1CCE7-63E5-8244-A138-F6F21248BA31}" srcOrd="7" destOrd="0" presId="urn:microsoft.com/office/officeart/2005/8/layout/hierarchy1"/>
    <dgm:cxn modelId="{7B38FA99-6CCA-4143-B82C-71037F844C62}" type="presParOf" srcId="{EDA1CCE7-63E5-8244-A138-F6F21248BA31}" destId="{7EC2BF97-23E7-5C41-BF96-FBA21E93DA8E}" srcOrd="0" destOrd="0" presId="urn:microsoft.com/office/officeart/2005/8/layout/hierarchy1"/>
    <dgm:cxn modelId="{028B27A0-02D9-0142-BD12-26D6D456C9E6}" type="presParOf" srcId="{7EC2BF97-23E7-5C41-BF96-FBA21E93DA8E}" destId="{3B00128F-3F47-A948-95B9-868745CF4B7C}" srcOrd="0" destOrd="0" presId="urn:microsoft.com/office/officeart/2005/8/layout/hierarchy1"/>
    <dgm:cxn modelId="{B1614C3B-B8A5-C742-AD03-75D03D293A30}" type="presParOf" srcId="{7EC2BF97-23E7-5C41-BF96-FBA21E93DA8E}" destId="{7EA8391C-CA03-074D-861E-E07A7C6092A6}" srcOrd="1" destOrd="0" presId="urn:microsoft.com/office/officeart/2005/8/layout/hierarchy1"/>
    <dgm:cxn modelId="{BAF452F7-ABE3-F942-A1C6-EB99064FE85C}" type="presParOf" srcId="{EDA1CCE7-63E5-8244-A138-F6F21248BA31}" destId="{B79BB63F-4EE6-B84E-8741-268DE224A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2F759-86E2-4147-9527-AB31EC631D82}">
      <dsp:nvSpPr>
        <dsp:cNvPr id="0" name=""/>
        <dsp:cNvSpPr/>
      </dsp:nvSpPr>
      <dsp:spPr>
        <a:xfrm>
          <a:off x="3872046" y="2009788"/>
          <a:ext cx="2981667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2981667" y="322336"/>
              </a:lnTo>
              <a:lnTo>
                <a:pt x="2981667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5A5E9-2C43-C040-8884-DEE5B3A4A1AE}">
      <dsp:nvSpPr>
        <dsp:cNvPr id="0" name=""/>
        <dsp:cNvSpPr/>
      </dsp:nvSpPr>
      <dsp:spPr>
        <a:xfrm>
          <a:off x="3872046" y="2009788"/>
          <a:ext cx="916848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916848" y="322336"/>
              </a:lnTo>
              <a:lnTo>
                <a:pt x="916848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3BB-DDBD-3046-873A-A4511443B9F5}">
      <dsp:nvSpPr>
        <dsp:cNvPr id="0" name=""/>
        <dsp:cNvSpPr/>
      </dsp:nvSpPr>
      <dsp:spPr>
        <a:xfrm>
          <a:off x="2801116" y="2009788"/>
          <a:ext cx="1070929" cy="473000"/>
        </a:xfrm>
        <a:custGeom>
          <a:avLst/>
          <a:gdLst/>
          <a:ahLst/>
          <a:cxnLst/>
          <a:rect l="0" t="0" r="0" b="0"/>
          <a:pathLst>
            <a:path>
              <a:moveTo>
                <a:pt x="1070929" y="0"/>
              </a:moveTo>
              <a:lnTo>
                <a:pt x="1070929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6E0D2-BCF4-864E-A32F-C65AB56756C4}">
      <dsp:nvSpPr>
        <dsp:cNvPr id="0" name=""/>
        <dsp:cNvSpPr/>
      </dsp:nvSpPr>
      <dsp:spPr>
        <a:xfrm>
          <a:off x="813338" y="2009788"/>
          <a:ext cx="3058708" cy="473000"/>
        </a:xfrm>
        <a:custGeom>
          <a:avLst/>
          <a:gdLst/>
          <a:ahLst/>
          <a:cxnLst/>
          <a:rect l="0" t="0" r="0" b="0"/>
          <a:pathLst>
            <a:path>
              <a:moveTo>
                <a:pt x="3058708" y="0"/>
              </a:moveTo>
              <a:lnTo>
                <a:pt x="3058708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E666-AECB-E845-A4C7-B3694BB66F70}">
      <dsp:nvSpPr>
        <dsp:cNvPr id="0" name=""/>
        <dsp:cNvSpPr/>
      </dsp:nvSpPr>
      <dsp:spPr>
        <a:xfrm>
          <a:off x="1981203" y="381000"/>
          <a:ext cx="3781686" cy="162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254D4-18FE-5C49-9367-0B38361C2432}">
      <dsp:nvSpPr>
        <dsp:cNvPr id="0" name=""/>
        <dsp:cNvSpPr/>
      </dsp:nvSpPr>
      <dsp:spPr>
        <a:xfrm>
          <a:off x="2161910" y="552672"/>
          <a:ext cx="3781686" cy="162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Four terms are commonly used when discussing files:</a:t>
          </a:r>
        </a:p>
      </dsp:txBody>
      <dsp:txXfrm>
        <a:off x="2209616" y="600378"/>
        <a:ext cx="3686274" cy="1533375"/>
      </dsp:txXfrm>
    </dsp:sp>
    <dsp:sp modelId="{348ECF5B-3EE2-1E45-9D6B-57C40CF89F67}">
      <dsp:nvSpPr>
        <dsp:cNvPr id="0" name=""/>
        <dsp:cNvSpPr/>
      </dsp:nvSpPr>
      <dsp:spPr>
        <a:xfrm>
          <a:off x="156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2EF49-3A00-B740-B24E-2601F997E19D}">
      <dsp:nvSpPr>
        <dsp:cNvPr id="0" name=""/>
        <dsp:cNvSpPr/>
      </dsp:nvSpPr>
      <dsp:spPr>
        <a:xfrm>
          <a:off x="180863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Field</a:t>
          </a:r>
          <a:endParaRPr lang="en-US" sz="2800" kern="1200" dirty="0"/>
        </a:p>
      </dsp:txBody>
      <dsp:txXfrm>
        <a:off x="211111" y="2684708"/>
        <a:ext cx="1565867" cy="972245"/>
      </dsp:txXfrm>
    </dsp:sp>
    <dsp:sp modelId="{C708EC25-0655-F348-B3C6-7735C9375F08}">
      <dsp:nvSpPr>
        <dsp:cNvPr id="0" name=""/>
        <dsp:cNvSpPr/>
      </dsp:nvSpPr>
      <dsp:spPr>
        <a:xfrm>
          <a:off x="1987934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054F3-B357-7945-A195-AF2F6D08F54A}">
      <dsp:nvSpPr>
        <dsp:cNvPr id="0" name=""/>
        <dsp:cNvSpPr/>
      </dsp:nvSpPr>
      <dsp:spPr>
        <a:xfrm>
          <a:off x="2168641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Record</a:t>
          </a:r>
        </a:p>
      </dsp:txBody>
      <dsp:txXfrm>
        <a:off x="2198889" y="2684708"/>
        <a:ext cx="1565867" cy="972245"/>
      </dsp:txXfrm>
    </dsp:sp>
    <dsp:sp modelId="{2041D32A-7C58-944B-AE48-E1F459C70BE2}">
      <dsp:nvSpPr>
        <dsp:cNvPr id="0" name=""/>
        <dsp:cNvSpPr/>
      </dsp:nvSpPr>
      <dsp:spPr>
        <a:xfrm>
          <a:off x="3975712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7CDE5-8D8B-9945-A882-7FB6F18333ED}">
      <dsp:nvSpPr>
        <dsp:cNvPr id="0" name=""/>
        <dsp:cNvSpPr/>
      </dsp:nvSpPr>
      <dsp:spPr>
        <a:xfrm>
          <a:off x="4156419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File</a:t>
          </a:r>
        </a:p>
      </dsp:txBody>
      <dsp:txXfrm>
        <a:off x="4186667" y="2684708"/>
        <a:ext cx="1565867" cy="972245"/>
      </dsp:txXfrm>
    </dsp:sp>
    <dsp:sp modelId="{3B00128F-3F47-A948-95B9-868745CF4B7C}">
      <dsp:nvSpPr>
        <dsp:cNvPr id="0" name=""/>
        <dsp:cNvSpPr/>
      </dsp:nvSpPr>
      <dsp:spPr>
        <a:xfrm>
          <a:off x="5963490" y="2482789"/>
          <a:ext cx="1780445" cy="107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8391C-CA03-074D-861E-E07A7C6092A6}">
      <dsp:nvSpPr>
        <dsp:cNvPr id="0" name=""/>
        <dsp:cNvSpPr/>
      </dsp:nvSpPr>
      <dsp:spPr>
        <a:xfrm>
          <a:off x="6144198" y="2654460"/>
          <a:ext cx="1780445" cy="107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800" kern="1200" dirty="0" smtClean="0"/>
            <a:t>Database</a:t>
          </a:r>
        </a:p>
      </dsp:txBody>
      <dsp:txXfrm>
        <a:off x="6175811" y="2686073"/>
        <a:ext cx="1717219" cy="1016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 Minutes. Lec16b-Project 5 Put It All </a:t>
            </a:r>
            <a:r>
              <a:rPr lang="en-US" dirty="0" err="1" smtClean="0"/>
              <a:t>Together.pdf</a:t>
            </a:r>
            <a:endParaRPr lang="en-US" dirty="0" smtClean="0"/>
          </a:p>
          <a:p>
            <a:r>
              <a:rPr lang="en-US" dirty="0" smtClean="0"/>
              <a:t>10 Minutes. Review LRU</a:t>
            </a:r>
          </a:p>
          <a:p>
            <a:r>
              <a:rPr lang="en-US" dirty="0" smtClean="0"/>
              <a:t>15 </a:t>
            </a:r>
            <a:r>
              <a:rPr lang="en-US" dirty="0" smtClean="0"/>
              <a:t>Minutes</a:t>
            </a:r>
            <a:r>
              <a:rPr lang="en-US" dirty="0" smtClean="0"/>
              <a:t>. Slides 1-12.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6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What abstraction should be presented to programmer?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terms are in common use when discussing files: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Record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Database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is the basic element of data. An individual field contains a single value,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employee’s last name, a date, or the value of a sensor reading. It is characterized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its length and data type (e.g., ASCII string, decimal). Depending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design, fields may be fixed length or variable length. In the latter case, the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consists of two or three subfields: the actual value to be stored, the name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field, and, in some cases, the length of the field. In other cases of variable-length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 the length of the field is indicated by the use of special demarcation symbols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is a collection of related fields that can be treated as a unit by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program. For example, an employee record would contain such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name, social security number, job classification, date of hire, and so on. Again,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design, records may be of fixed length or variable length. A record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of variable length if some of its fields are of variable length or if the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fields may vary. In the latter case, each field is usually accompanied by a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name. In either case, the entire record usually includes a length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is a collection of similar records. The file is treated as a single entity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and applications and may be referenced by name. Files have file names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created and deleted. Access control restrictions usually apply at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level. That is, in a shared system, users and programs are granted or denied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entire files. In some more sophisticated systems, such controls are enforced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or even the field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file systems are structured only in terms of fields, not records. In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a file is a collection of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is a collection of related data. The essential aspects of a database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that the relationships that exist among elements of data are explicit and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is designed for use by a number of different applications. A database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all of the information related to an organization or project, such as a business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scientific study. The database itself consists of one or more types of files. Usually,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separate database management system that is independent of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although that system may make use of some file management programs.</a:t>
            </a:r>
            <a:endParaRPr lang="en-NZ" dirty="0" smtClean="0"/>
          </a:p>
          <a:p>
            <a:endParaRPr lang="en-NZ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user’s point of view, one of the most important parts of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the file system. The file system provides the resource abstractions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secondary storage. The file system permits users to create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collections, called files, with desirable properties, such 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existence: Files are stored on disk or other secondary storage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disappear when a user logs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Sharable between processes: Files have names and can have associated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permissions that permit controlled sharing.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Structure: Depending on the file system, a file can have an internal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convenient for particular applications. In addition, files can be organized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hierarchical or more complex structure to reflect the relationships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files.</a:t>
            </a:r>
            <a:endParaRPr lang="en-NZ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0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34916-2695-4DD0-843F-02829795559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Ask a question.</a:t>
            </a:r>
          </a:p>
        </p:txBody>
      </p:sp>
    </p:spTree>
    <p:extLst>
      <p:ext uri="{BB962C8B-B14F-4D97-AF65-F5344CB8AC3E}">
        <p14:creationId xmlns:p14="http://schemas.microsoft.com/office/powerpoint/2010/main" val="15025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7F5C847B-2DD3-427A-BF31-C3ED691ACFF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 an example of my senior design project. Real-time disk scheduling.</a:t>
            </a:r>
          </a:p>
          <a:p>
            <a:pPr eaLnBrk="1" hangingPunct="1">
              <a:defRPr/>
            </a:pPr>
            <a:r>
              <a:rPr lang="en-US" dirty="0" smtClean="0"/>
              <a:t>Illustrate why file systems must be organized into layers</a:t>
            </a:r>
          </a:p>
        </p:txBody>
      </p:sp>
    </p:spTree>
    <p:extLst>
      <p:ext uri="{BB962C8B-B14F-4D97-AF65-F5344CB8AC3E}">
        <p14:creationId xmlns:p14="http://schemas.microsoft.com/office/powerpoint/2010/main" val="83781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http://</a:t>
            </a:r>
            <a:r>
              <a:rPr lang="en-US" dirty="0" err="1" smtClean="0"/>
              <a:t>pages.cs.wisc.edu</a:t>
            </a:r>
            <a:r>
              <a:rPr lang="en-US" dirty="0" smtClean="0"/>
              <a:t>/~</a:t>
            </a:r>
            <a:r>
              <a:rPr lang="en-US" dirty="0" err="1" smtClean="0"/>
              <a:t>bart</a:t>
            </a:r>
            <a:r>
              <a:rPr lang="en-US" dirty="0" smtClean="0"/>
              <a:t>/537/</a:t>
            </a:r>
            <a:r>
              <a:rPr lang="en-US" dirty="0" err="1" smtClean="0"/>
              <a:t>lecturenotes</a:t>
            </a:r>
            <a:r>
              <a:rPr lang="en-US" dirty="0" smtClean="0"/>
              <a:t>/figures/demos-</a:t>
            </a:r>
            <a:r>
              <a:rPr lang="en-US" dirty="0" err="1" smtClean="0"/>
              <a:t>fs.gif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C2DFDA-E025-4D42-93AC-2B40E8405F1A}" type="datetime1">
              <a:rPr lang="en-US" smtClean="0"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1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4" r:id="rId2"/>
    <p:sldLayoutId id="214748428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04800" y="533399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dirty="0" smtClean="0">
                <a:latin typeface="Calibri" charset="0"/>
              </a:rPr>
              <a:t> </a:t>
            </a:r>
            <a:br>
              <a:rPr lang="en-US" dirty="0" smtClean="0">
                <a:latin typeface="Calibri" charset="0"/>
              </a:rPr>
            </a:br>
            <a:r>
              <a:rPr lang="en-US" altLang="en-US" dirty="0" smtClean="0"/>
              <a:t>File Management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0" y="4162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799" y="6248400"/>
            <a:ext cx="75951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alibri" charset="0"/>
              </a:rPr>
              <a:t>Slides are adopted </a:t>
            </a:r>
            <a:r>
              <a:rPr lang="en-US" altLang="en-US" sz="1400" dirty="0" smtClean="0">
                <a:latin typeface="Calibri" charset="0"/>
              </a:rPr>
              <a:t>and modified from materials developed </a:t>
            </a:r>
            <a:r>
              <a:rPr lang="en-US" altLang="en-US" sz="1400" dirty="0">
                <a:latin typeface="Calibri" charset="0"/>
              </a:rPr>
              <a:t>by Drs. </a:t>
            </a:r>
            <a:r>
              <a:rPr lang="en-US" altLang="en-US" sz="1400" dirty="0" smtClean="0">
                <a:latin typeface="Calibri" charset="0"/>
              </a:rPr>
              <a:t>Stallings and Nutt</a:t>
            </a:r>
            <a:endParaRPr lang="en-US" alt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78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dirty="0"/>
              <a:t>File Operations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74" y="1219200"/>
            <a:ext cx="7772400" cy="52578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File is an </a:t>
            </a:r>
            <a:r>
              <a:rPr lang="en-US" altLang="en-US" sz="2800" b="1" dirty="0"/>
              <a:t>abstract data type</a:t>
            </a:r>
          </a:p>
          <a:p>
            <a:r>
              <a:rPr lang="en-US" altLang="en-US" sz="2800" b="1" dirty="0"/>
              <a:t>Create</a:t>
            </a:r>
          </a:p>
          <a:p>
            <a:r>
              <a:rPr lang="en-US" altLang="en-US" sz="2800" b="1" dirty="0"/>
              <a:t>Write</a:t>
            </a:r>
          </a:p>
          <a:p>
            <a:r>
              <a:rPr lang="en-US" altLang="en-US" sz="2800" b="1" dirty="0"/>
              <a:t>Read</a:t>
            </a:r>
          </a:p>
          <a:p>
            <a:r>
              <a:rPr lang="en-US" altLang="en-US" sz="2800" b="1" dirty="0"/>
              <a:t>Reposition within file</a:t>
            </a:r>
          </a:p>
          <a:p>
            <a:r>
              <a:rPr lang="en-US" altLang="en-US" sz="2800" b="1" dirty="0"/>
              <a:t>Delete</a:t>
            </a:r>
          </a:p>
          <a:p>
            <a:r>
              <a:rPr lang="en-US" altLang="en-US" sz="2800" b="1" dirty="0"/>
              <a:t>Truncate</a:t>
            </a:r>
          </a:p>
          <a:p>
            <a:r>
              <a:rPr lang="en-US" altLang="en-US" sz="2800" i="1" dirty="0"/>
              <a:t>Open(F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)</a:t>
            </a:r>
            <a:r>
              <a:rPr lang="en-US" altLang="en-US" sz="2800" dirty="0"/>
              <a:t> – search the directory structure on disk for entry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, and move the content of entry to memory</a:t>
            </a:r>
          </a:p>
          <a:p>
            <a:r>
              <a:rPr lang="en-US" altLang="en-US" sz="2800" i="1" dirty="0"/>
              <a:t>Close (F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)</a:t>
            </a:r>
            <a:r>
              <a:rPr lang="en-US" altLang="en-US" sz="2800" dirty="0"/>
              <a:t> – move the content of entry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 memory to directory structure on disk</a:t>
            </a:r>
          </a:p>
        </p:txBody>
      </p:sp>
    </p:spTree>
    <p:extLst>
      <p:ext uri="{BB962C8B-B14F-4D97-AF65-F5344CB8AC3E}">
        <p14:creationId xmlns:p14="http://schemas.microsoft.com/office/powerpoint/2010/main" val="4446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Implementing Low Level Files</a:t>
            </a:r>
          </a:p>
        </p:txBody>
      </p:sp>
      <p:pic>
        <p:nvPicPr>
          <p:cNvPr id="1072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838200" y="2057400"/>
            <a:ext cx="2002811" cy="4037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1400" y="2057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Q3: </a:t>
            </a:r>
            <a:r>
              <a:rPr lang="en-US" sz="2400" dirty="0" smtClean="0">
                <a:solidFill>
                  <a:schemeClr val="tx1"/>
                </a:solidFill>
              </a:rPr>
              <a:t>Secondary storage device contains 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Volume directory (sometimes a root directory for a file system)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External file descriptor for each file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file contents</a:t>
            </a:r>
          </a:p>
          <a:p>
            <a:pPr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Manages blocks</a:t>
            </a:r>
          </a:p>
          <a:p>
            <a:pPr lvl="1"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2400" dirty="0" smtClean="0"/>
              <a:t>Assigns blocks to files (descriptor keeps track)</a:t>
            </a:r>
          </a:p>
          <a:p>
            <a:pPr lvl="1"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2400" dirty="0" smtClean="0"/>
              <a:t>Keeps track of available blocks</a:t>
            </a:r>
          </a:p>
          <a:p>
            <a:pPr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2400" dirty="0" smtClean="0"/>
              <a:t>Maps to/from byte stream</a:t>
            </a:r>
            <a:endParaRPr lang="en-US" sz="24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810000" y="2514600"/>
            <a:ext cx="5105400" cy="1676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3581400" y="4191000"/>
            <a:ext cx="5334000" cy="2590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2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File Descriptors</a:t>
            </a:r>
          </a:p>
        </p:txBody>
      </p:sp>
      <p:sp>
        <p:nvSpPr>
          <p:cNvPr id="1097731" name="Text Box 3"/>
          <p:cNvSpPr txBox="1">
            <a:spLocks noChangeArrowheads="1"/>
          </p:cNvSpPr>
          <p:nvPr/>
        </p:nvSpPr>
        <p:spPr bwMode="auto">
          <a:xfrm>
            <a:off x="381000" y="1514690"/>
            <a:ext cx="356802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External name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Current state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Sharable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Owner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User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Locks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Protection settings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Length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Time of creation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Time of last modification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Time of last access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Reference count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charset="0"/>
              </a:rPr>
              <a:t>Storage device details</a:t>
            </a:r>
          </a:p>
        </p:txBody>
      </p:sp>
      <p:sp>
        <p:nvSpPr>
          <p:cNvPr id="1097732" name="Text Box 4"/>
          <p:cNvSpPr txBox="1">
            <a:spLocks noChangeArrowheads="1"/>
          </p:cNvSpPr>
          <p:nvPr/>
        </p:nvSpPr>
        <p:spPr bwMode="auto">
          <a:xfrm>
            <a:off x="3941067" y="1752600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How to design a file control 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block (a.k.a., file descriptor)?</a:t>
            </a:r>
            <a:endParaRPr lang="en-US" sz="24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7733" name="Text Box 5"/>
          <p:cNvSpPr txBox="1">
            <a:spLocks noChangeArrowheads="1"/>
          </p:cNvSpPr>
          <p:nvPr/>
        </p:nvSpPr>
        <p:spPr bwMode="auto">
          <a:xfrm>
            <a:off x="3955852" y="2899389"/>
            <a:ext cx="47272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From “File Systems Requirements” to “File Attributes”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From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“File Attributes”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to “a File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Control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Block”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9137"/>
            <a:ext cx="84582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</a:p>
        </p:txBody>
      </p:sp>
      <p:pic>
        <p:nvPicPr>
          <p:cNvPr id="1075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23081" y="838200"/>
            <a:ext cx="9088099" cy="6019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20" y="2057400"/>
            <a:ext cx="181368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14478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1066800"/>
            <a:ext cx="3810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600" y="2133600"/>
            <a:ext cx="3810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5410200"/>
            <a:ext cx="16002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1108" y="48006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199" y="5181600"/>
            <a:ext cx="762001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4686300"/>
            <a:ext cx="381000" cy="266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An open() Operation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17006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Locate the on-device (external)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file descriptor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Extract info needed to read/write file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Authenticate</a:t>
            </a:r>
            <a:r>
              <a:rPr lang="en-US" altLang="en-US" sz="2800" dirty="0" smtClean="0">
                <a:latin typeface="+mn-lt"/>
              </a:rPr>
              <a:t> that process can access the file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Create an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internal file descriptor</a:t>
            </a:r>
            <a:r>
              <a:rPr lang="en-US" altLang="en-US" sz="2800" dirty="0" smtClean="0">
                <a:latin typeface="+mn-lt"/>
              </a:rPr>
              <a:t> in primary memory (</a:t>
            </a:r>
            <a:r>
              <a:rPr lang="ja-JP" altLang="en-US" sz="2800" dirty="0" smtClean="0">
                <a:latin typeface="+mn-lt"/>
              </a:rPr>
              <a:t>“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</a:rPr>
              <a:t>System-wide</a:t>
            </a:r>
            <a:r>
              <a:rPr lang="ja-JP" altLang="en-US" sz="2800" dirty="0" smtClean="0">
                <a:latin typeface="+mn-lt"/>
              </a:rPr>
              <a:t>”</a:t>
            </a:r>
            <a:r>
              <a:rPr lang="en-US" altLang="ja-JP" sz="2800" dirty="0" smtClean="0"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Create an entry in a </a:t>
            </a:r>
            <a:r>
              <a:rPr lang="ja-JP" altLang="en-US" sz="2800" dirty="0" smtClean="0">
                <a:latin typeface="+mn-lt"/>
              </a:rPr>
              <a:t>“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</a:rPr>
              <a:t>per process</a:t>
            </a:r>
            <a:r>
              <a:rPr lang="ja-JP" altLang="en-US" sz="2800" dirty="0" smtClean="0">
                <a:latin typeface="+mn-lt"/>
              </a:rPr>
              <a:t>”</a:t>
            </a:r>
            <a:r>
              <a:rPr lang="en-US" altLang="ja-JP" sz="2800" dirty="0" smtClean="0">
                <a:latin typeface="+mn-lt"/>
              </a:rPr>
              <a:t> open file status table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+mn-lt"/>
              </a:rPr>
              <a:t>Allocate resources, e.g., buffers, to support file usage</a:t>
            </a:r>
          </a:p>
        </p:txBody>
      </p:sp>
    </p:spTree>
    <p:extLst>
      <p:ext uri="{BB962C8B-B14F-4D97-AF65-F5344CB8AC3E}">
        <p14:creationId xmlns:p14="http://schemas.microsoft.com/office/powerpoint/2010/main" val="21116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9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File Manager Data Structures</a:t>
            </a:r>
          </a:p>
        </p:txBody>
      </p:sp>
      <p:sp>
        <p:nvSpPr>
          <p:cNvPr id="1102851" name="AutoShape 3"/>
          <p:cNvSpPr>
            <a:spLocks noChangeArrowheads="1"/>
          </p:cNvSpPr>
          <p:nvPr/>
        </p:nvSpPr>
        <p:spPr bwMode="auto">
          <a:xfrm>
            <a:off x="6477000" y="5089525"/>
            <a:ext cx="17526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2" name="Rectangle 4"/>
          <p:cNvSpPr>
            <a:spLocks noChangeArrowheads="1"/>
          </p:cNvSpPr>
          <p:nvPr/>
        </p:nvSpPr>
        <p:spPr bwMode="auto">
          <a:xfrm>
            <a:off x="6629400" y="5546725"/>
            <a:ext cx="3810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3" name="Text Box 5"/>
          <p:cNvSpPr txBox="1">
            <a:spLocks noChangeArrowheads="1"/>
          </p:cNvSpPr>
          <p:nvPr/>
        </p:nvSpPr>
        <p:spPr bwMode="auto">
          <a:xfrm>
            <a:off x="3429000" y="6080125"/>
            <a:ext cx="2633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External File Descriptor</a:t>
            </a:r>
          </a:p>
        </p:txBody>
      </p:sp>
      <p:sp>
        <p:nvSpPr>
          <p:cNvPr id="1102854" name="Freeform 6"/>
          <p:cNvSpPr>
            <a:spLocks/>
          </p:cNvSpPr>
          <p:nvPr/>
        </p:nvSpPr>
        <p:spPr bwMode="auto">
          <a:xfrm>
            <a:off x="5334000" y="5699125"/>
            <a:ext cx="1295400" cy="457200"/>
          </a:xfrm>
          <a:custGeom>
            <a:avLst/>
            <a:gdLst>
              <a:gd name="T0" fmla="*/ 304800 w 816"/>
              <a:gd name="T1" fmla="*/ 457200 h 288"/>
              <a:gd name="T2" fmla="*/ 0 w 816"/>
              <a:gd name="T3" fmla="*/ 0 h 288"/>
              <a:gd name="T4" fmla="*/ 1295400 w 816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88">
                <a:moveTo>
                  <a:pt x="192" y="288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5" name="Rectangle 7"/>
          <p:cNvSpPr>
            <a:spLocks noChangeArrowheads="1"/>
          </p:cNvSpPr>
          <p:nvPr/>
        </p:nvSpPr>
        <p:spPr bwMode="auto">
          <a:xfrm>
            <a:off x="4419600" y="3336925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Open File</a:t>
            </a:r>
          </a:p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Descriptor</a:t>
            </a:r>
          </a:p>
        </p:txBody>
      </p:sp>
      <p:sp>
        <p:nvSpPr>
          <p:cNvPr id="1102856" name="Line 8"/>
          <p:cNvSpPr>
            <a:spLocks noChangeShapeType="1"/>
          </p:cNvSpPr>
          <p:nvPr/>
        </p:nvSpPr>
        <p:spPr bwMode="auto">
          <a:xfrm>
            <a:off x="4419600" y="2498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57" name="Line 9"/>
          <p:cNvSpPr>
            <a:spLocks noChangeShapeType="1"/>
          </p:cNvSpPr>
          <p:nvPr/>
        </p:nvSpPr>
        <p:spPr bwMode="auto">
          <a:xfrm>
            <a:off x="6019800" y="2498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58" name="AutoShape 10"/>
          <p:cNvSpPr>
            <a:spLocks noChangeArrowheads="1"/>
          </p:cNvSpPr>
          <p:nvPr/>
        </p:nvSpPr>
        <p:spPr bwMode="auto">
          <a:xfrm rot="20122305" flipV="1">
            <a:off x="6477000" y="2879725"/>
            <a:ext cx="754063" cy="2590800"/>
          </a:xfrm>
          <a:prstGeom prst="curvedLeftArrow">
            <a:avLst>
              <a:gd name="adj1" fmla="val 68716"/>
              <a:gd name="adj2" fmla="val 137431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9" name="Text Box 11"/>
          <p:cNvSpPr txBox="1">
            <a:spLocks noChangeArrowheads="1"/>
          </p:cNvSpPr>
          <p:nvPr/>
        </p:nvSpPr>
        <p:spPr bwMode="auto">
          <a:xfrm>
            <a:off x="7223125" y="2955925"/>
            <a:ext cx="1768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Copy info from external to the open file descriptor</a:t>
            </a:r>
          </a:p>
        </p:txBody>
      </p:sp>
      <p:sp>
        <p:nvSpPr>
          <p:cNvPr id="1102860" name="Oval 12"/>
          <p:cNvSpPr>
            <a:spLocks noChangeArrowheads="1"/>
          </p:cNvSpPr>
          <p:nvPr/>
        </p:nvSpPr>
        <p:spPr bwMode="auto">
          <a:xfrm>
            <a:off x="6934200" y="30321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102861" name="Rectangle 13"/>
          <p:cNvSpPr>
            <a:spLocks noChangeArrowheads="1"/>
          </p:cNvSpPr>
          <p:nvPr/>
        </p:nvSpPr>
        <p:spPr bwMode="auto">
          <a:xfrm>
            <a:off x="1828800" y="3641725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Process-File</a:t>
            </a:r>
          </a:p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Session</a:t>
            </a:r>
          </a:p>
        </p:txBody>
      </p:sp>
      <p:sp>
        <p:nvSpPr>
          <p:cNvPr id="1102862" name="Line 14"/>
          <p:cNvSpPr>
            <a:spLocks noChangeShapeType="1"/>
          </p:cNvSpPr>
          <p:nvPr/>
        </p:nvSpPr>
        <p:spPr bwMode="auto">
          <a:xfrm>
            <a:off x="3429000" y="2879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3" name="Line 15"/>
          <p:cNvSpPr>
            <a:spLocks noChangeShapeType="1"/>
          </p:cNvSpPr>
          <p:nvPr/>
        </p:nvSpPr>
        <p:spPr bwMode="auto">
          <a:xfrm>
            <a:off x="1828800" y="2879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4" name="Freeform 16"/>
          <p:cNvSpPr>
            <a:spLocks/>
          </p:cNvSpPr>
          <p:nvPr/>
        </p:nvSpPr>
        <p:spPr bwMode="auto">
          <a:xfrm>
            <a:off x="3200400" y="3336925"/>
            <a:ext cx="1219200" cy="685800"/>
          </a:xfrm>
          <a:custGeom>
            <a:avLst/>
            <a:gdLst>
              <a:gd name="T0" fmla="*/ 0 w 768"/>
              <a:gd name="T1" fmla="*/ 685800 h 432"/>
              <a:gd name="T2" fmla="*/ 609600 w 768"/>
              <a:gd name="T3" fmla="*/ 685800 h 432"/>
              <a:gd name="T4" fmla="*/ 609600 w 768"/>
              <a:gd name="T5" fmla="*/ 0 h 432"/>
              <a:gd name="T6" fmla="*/ 1219200 w 768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8" h="432">
                <a:moveTo>
                  <a:pt x="0" y="432"/>
                </a:moveTo>
                <a:lnTo>
                  <a:pt x="384" y="432"/>
                </a:lnTo>
                <a:lnTo>
                  <a:pt x="384" y="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65" name="Text Box 17"/>
          <p:cNvSpPr txBox="1">
            <a:spLocks noChangeArrowheads="1"/>
          </p:cNvSpPr>
          <p:nvPr/>
        </p:nvSpPr>
        <p:spPr bwMode="auto">
          <a:xfrm>
            <a:off x="2057400" y="2193925"/>
            <a:ext cx="1768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Keep the state of the process-file session</a:t>
            </a:r>
          </a:p>
        </p:txBody>
      </p:sp>
      <p:sp>
        <p:nvSpPr>
          <p:cNvPr id="1102866" name="Oval 18"/>
          <p:cNvSpPr>
            <a:spLocks noChangeArrowheads="1"/>
          </p:cNvSpPr>
          <p:nvPr/>
        </p:nvSpPr>
        <p:spPr bwMode="auto">
          <a:xfrm>
            <a:off x="1752600" y="22701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1102867" name="Line 19"/>
          <p:cNvSpPr>
            <a:spLocks noChangeShapeType="1"/>
          </p:cNvSpPr>
          <p:nvPr/>
        </p:nvSpPr>
        <p:spPr bwMode="auto">
          <a:xfrm>
            <a:off x="990600" y="3641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8" name="Text Box 20"/>
          <p:cNvSpPr txBox="1">
            <a:spLocks noChangeArrowheads="1"/>
          </p:cNvSpPr>
          <p:nvPr/>
        </p:nvSpPr>
        <p:spPr bwMode="auto">
          <a:xfrm>
            <a:off x="381000" y="3702050"/>
            <a:ext cx="1676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Return a reference to the data structure</a:t>
            </a:r>
          </a:p>
        </p:txBody>
      </p:sp>
      <p:sp>
        <p:nvSpPr>
          <p:cNvPr id="1102869" name="Oval 21"/>
          <p:cNvSpPr>
            <a:spLocks noChangeArrowheads="1"/>
          </p:cNvSpPr>
          <p:nvPr/>
        </p:nvSpPr>
        <p:spPr bwMode="auto">
          <a:xfrm>
            <a:off x="152400" y="37179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  <a:ea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0871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5762" y="3810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86725" cy="4724400"/>
          </a:xfrm>
        </p:spPr>
        <p:txBody>
          <a:bodyPr/>
          <a:lstStyle/>
          <a:p>
            <a:r>
              <a:rPr lang="en-US" altLang="en-US" sz="2800" dirty="0" smtClean="0"/>
              <a:t>Low </a:t>
            </a:r>
            <a:r>
              <a:rPr lang="en-US" altLang="en-US" sz="2800" dirty="0"/>
              <a:t>Level </a:t>
            </a:r>
            <a:r>
              <a:rPr lang="en-US" altLang="en-US" sz="2800" dirty="0" smtClean="0"/>
              <a:t>Files</a:t>
            </a:r>
          </a:p>
          <a:p>
            <a:endParaRPr lang="en-US" sz="2800" dirty="0" smtClean="0"/>
          </a:p>
          <a:p>
            <a:r>
              <a:rPr lang="en-US" sz="2800" dirty="0" smtClean="0"/>
              <a:t>File Descriptors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altLang="en-US" sz="2800" dirty="0" smtClean="0"/>
              <a:t>In-Memory </a:t>
            </a:r>
            <a:r>
              <a:rPr lang="en-US" altLang="en-US" sz="2800" dirty="0"/>
              <a:t>File System </a:t>
            </a:r>
            <a:r>
              <a:rPr lang="en-US" altLang="en-US" sz="2800" dirty="0" smtClean="0"/>
              <a:t>Structures</a:t>
            </a:r>
          </a:p>
          <a:p>
            <a:endParaRPr lang="en-US" sz="2800" dirty="0"/>
          </a:p>
          <a:p>
            <a:r>
              <a:rPr lang="en-US" sz="2800" dirty="0"/>
              <a:t>An open()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1107"/>
            <a:ext cx="7696200" cy="1299093"/>
          </a:xfrm>
        </p:spPr>
        <p:txBody>
          <a:bodyPr/>
          <a:lstStyle/>
          <a:p>
            <a:r>
              <a:rPr lang="en-US" altLang="en-US" dirty="0"/>
              <a:t>The External View of the File Manager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52601" y="1820174"/>
            <a:ext cx="5972174" cy="4733026"/>
            <a:chOff x="1812925" y="1438061"/>
            <a:chExt cx="5911850" cy="5343739"/>
          </a:xfrm>
        </p:grpSpPr>
        <p:sp>
          <p:nvSpPr>
            <p:cNvPr id="1004547" name="Rectangle 3"/>
            <p:cNvSpPr>
              <a:spLocks noChangeArrowheads="1"/>
            </p:cNvSpPr>
            <p:nvPr/>
          </p:nvSpPr>
          <p:spPr bwMode="auto">
            <a:xfrm>
              <a:off x="4038600" y="5715000"/>
              <a:ext cx="1371600" cy="10668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dirty="0"/>
                <a:t>Hardware</a:t>
              </a:r>
            </a:p>
          </p:txBody>
        </p:sp>
        <p:sp>
          <p:nvSpPr>
            <p:cNvPr id="1004548" name="Rectangle 4"/>
            <p:cNvSpPr>
              <a:spLocks noChangeArrowheads="1"/>
            </p:cNvSpPr>
            <p:nvPr/>
          </p:nvSpPr>
          <p:spPr bwMode="auto">
            <a:xfrm>
              <a:off x="4038600" y="1438061"/>
              <a:ext cx="12954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dirty="0"/>
                <a:t>Application</a:t>
              </a:r>
            </a:p>
            <a:p>
              <a:pPr algn="ctr" eaLnBrk="0" hangingPunct="0"/>
              <a:r>
                <a:rPr lang="en-US" altLang="en-US" sz="2000" dirty="0"/>
                <a:t>Program</a:t>
              </a:r>
            </a:p>
          </p:txBody>
        </p:sp>
        <p:sp>
          <p:nvSpPr>
            <p:cNvPr id="1004549" name="Rectangle 5"/>
            <p:cNvSpPr>
              <a:spLocks noChangeArrowheads="1"/>
            </p:cNvSpPr>
            <p:nvPr/>
          </p:nvSpPr>
          <p:spPr bwMode="auto">
            <a:xfrm rot="-5400000">
              <a:off x="1828800" y="4343400"/>
              <a:ext cx="1447800" cy="3810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1800" b="1"/>
                <a:t>File Mgr</a:t>
              </a:r>
            </a:p>
          </p:txBody>
        </p:sp>
        <p:sp>
          <p:nvSpPr>
            <p:cNvPr id="1004550" name="Rectangle 6"/>
            <p:cNvSpPr>
              <a:spLocks noChangeArrowheads="1"/>
            </p:cNvSpPr>
            <p:nvPr/>
          </p:nvSpPr>
          <p:spPr bwMode="auto">
            <a:xfrm rot="-5400000">
              <a:off x="22098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1800" b="1"/>
                <a:t>Device Mgr</a:t>
              </a:r>
            </a:p>
          </p:txBody>
        </p:sp>
        <p:sp>
          <p:nvSpPr>
            <p:cNvPr id="1004551" name="Rectangle 7"/>
            <p:cNvSpPr>
              <a:spLocks noChangeArrowheads="1"/>
            </p:cNvSpPr>
            <p:nvPr/>
          </p:nvSpPr>
          <p:spPr bwMode="auto">
            <a:xfrm rot="-5400000">
              <a:off x="25908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1800" b="1"/>
                <a:t>Memory Mgr</a:t>
              </a:r>
            </a:p>
          </p:txBody>
        </p:sp>
        <p:sp>
          <p:nvSpPr>
            <p:cNvPr id="1004552" name="Rectangle 8"/>
            <p:cNvSpPr>
              <a:spLocks noChangeArrowheads="1"/>
            </p:cNvSpPr>
            <p:nvPr/>
          </p:nvSpPr>
          <p:spPr bwMode="auto">
            <a:xfrm rot="-5400000">
              <a:off x="2933700" y="4381500"/>
              <a:ext cx="1447800" cy="3048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1800" b="1"/>
                <a:t>Process Mgr</a:t>
              </a:r>
            </a:p>
          </p:txBody>
        </p:sp>
        <p:sp>
          <p:nvSpPr>
            <p:cNvPr id="1004553" name="Text Box 9"/>
            <p:cNvSpPr txBox="1">
              <a:spLocks noChangeArrowheads="1"/>
            </p:cNvSpPr>
            <p:nvPr/>
          </p:nvSpPr>
          <p:spPr bwMode="auto">
            <a:xfrm>
              <a:off x="1812925" y="5181600"/>
              <a:ext cx="820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UNIX</a:t>
              </a:r>
            </a:p>
          </p:txBody>
        </p:sp>
        <p:sp>
          <p:nvSpPr>
            <p:cNvPr id="1004554" name="Line 10"/>
            <p:cNvSpPr>
              <a:spLocks noChangeShapeType="1"/>
            </p:cNvSpPr>
            <p:nvPr/>
          </p:nvSpPr>
          <p:spPr bwMode="auto">
            <a:xfrm>
              <a:off x="3505200" y="5257800"/>
              <a:ext cx="6858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55" name="Rectangle 11"/>
            <p:cNvSpPr>
              <a:spLocks noChangeArrowheads="1"/>
            </p:cNvSpPr>
            <p:nvPr/>
          </p:nvSpPr>
          <p:spPr bwMode="auto">
            <a:xfrm rot="-5400000">
              <a:off x="4724400" y="4343400"/>
              <a:ext cx="1447800" cy="3810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1800" b="1"/>
                <a:t>File Mgr</a:t>
              </a:r>
            </a:p>
          </p:txBody>
        </p:sp>
        <p:sp>
          <p:nvSpPr>
            <p:cNvPr id="1004556" name="Rectangle 12"/>
            <p:cNvSpPr>
              <a:spLocks noChangeArrowheads="1"/>
            </p:cNvSpPr>
            <p:nvPr/>
          </p:nvSpPr>
          <p:spPr bwMode="auto">
            <a:xfrm rot="-5400000">
              <a:off x="51054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1800" b="1"/>
                <a:t>Device Mgr</a:t>
              </a:r>
            </a:p>
          </p:txBody>
        </p:sp>
        <p:sp>
          <p:nvSpPr>
            <p:cNvPr id="1004557" name="Rectangle 13"/>
            <p:cNvSpPr>
              <a:spLocks noChangeArrowheads="1"/>
            </p:cNvSpPr>
            <p:nvPr/>
          </p:nvSpPr>
          <p:spPr bwMode="auto">
            <a:xfrm rot="-5400000">
              <a:off x="54864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1800" b="1"/>
                <a:t>Memory Mgr</a:t>
              </a:r>
            </a:p>
          </p:txBody>
        </p:sp>
        <p:sp>
          <p:nvSpPr>
            <p:cNvPr id="1004558" name="Rectangle 14"/>
            <p:cNvSpPr>
              <a:spLocks noChangeArrowheads="1"/>
            </p:cNvSpPr>
            <p:nvPr/>
          </p:nvSpPr>
          <p:spPr bwMode="auto">
            <a:xfrm rot="-5400000">
              <a:off x="5829300" y="4381500"/>
              <a:ext cx="1447800" cy="3048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1800" b="1"/>
                <a:t>Process Mgr</a:t>
              </a:r>
            </a:p>
          </p:txBody>
        </p:sp>
        <p:sp>
          <p:nvSpPr>
            <p:cNvPr id="1004559" name="Text Box 15"/>
            <p:cNvSpPr txBox="1">
              <a:spLocks noChangeArrowheads="1"/>
            </p:cNvSpPr>
            <p:nvPr/>
          </p:nvSpPr>
          <p:spPr bwMode="auto">
            <a:xfrm>
              <a:off x="5929313" y="5181600"/>
              <a:ext cx="1157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Windows</a:t>
              </a:r>
            </a:p>
          </p:txBody>
        </p:sp>
        <p:sp>
          <p:nvSpPr>
            <p:cNvPr id="1004560" name="Line 16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533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61" name="Text Box 17"/>
            <p:cNvSpPr txBox="1">
              <a:spLocks noChangeArrowheads="1"/>
            </p:cNvSpPr>
            <p:nvPr/>
          </p:nvSpPr>
          <p:spPr bwMode="auto">
            <a:xfrm>
              <a:off x="3048000" y="2971800"/>
              <a:ext cx="822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open()</a:t>
              </a:r>
            </a:p>
          </p:txBody>
        </p:sp>
        <p:sp>
          <p:nvSpPr>
            <p:cNvPr id="1004562" name="Text Box 18"/>
            <p:cNvSpPr txBox="1">
              <a:spLocks noChangeArrowheads="1"/>
            </p:cNvSpPr>
            <p:nvPr/>
          </p:nvSpPr>
          <p:spPr bwMode="auto">
            <a:xfrm>
              <a:off x="3232150" y="3200400"/>
              <a:ext cx="822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read()</a:t>
              </a:r>
            </a:p>
          </p:txBody>
        </p:sp>
        <p:sp>
          <p:nvSpPr>
            <p:cNvPr id="1004563" name="Text Box 19"/>
            <p:cNvSpPr txBox="1">
              <a:spLocks noChangeArrowheads="1"/>
            </p:cNvSpPr>
            <p:nvPr/>
          </p:nvSpPr>
          <p:spPr bwMode="auto">
            <a:xfrm>
              <a:off x="2286000" y="3048000"/>
              <a:ext cx="9286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close()</a:t>
              </a:r>
            </a:p>
          </p:txBody>
        </p:sp>
        <p:sp>
          <p:nvSpPr>
            <p:cNvPr id="1004564" name="Line 20"/>
            <p:cNvSpPr>
              <a:spLocks noChangeShapeType="1"/>
            </p:cNvSpPr>
            <p:nvPr/>
          </p:nvSpPr>
          <p:spPr bwMode="auto">
            <a:xfrm flipH="1">
              <a:off x="3733800" y="2438400"/>
              <a:ext cx="533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65" name="Text Box 21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9286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write()</a:t>
              </a:r>
            </a:p>
          </p:txBody>
        </p:sp>
        <p:sp>
          <p:nvSpPr>
            <p:cNvPr id="1004566" name="Text Box 22"/>
            <p:cNvSpPr txBox="1">
              <a:spLocks noChangeArrowheads="1"/>
            </p:cNvSpPr>
            <p:nvPr/>
          </p:nvSpPr>
          <p:spPr bwMode="auto">
            <a:xfrm>
              <a:off x="2057400" y="3276600"/>
              <a:ext cx="9286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lseek()</a:t>
              </a:r>
            </a:p>
          </p:txBody>
        </p:sp>
        <p:grpSp>
          <p:nvGrpSpPr>
            <p:cNvPr id="1004567" name="Group 23"/>
            <p:cNvGrpSpPr>
              <a:grpSpLocks/>
            </p:cNvGrpSpPr>
            <p:nvPr/>
          </p:nvGrpSpPr>
          <p:grpSpPr bwMode="auto">
            <a:xfrm>
              <a:off x="4800600" y="2438400"/>
              <a:ext cx="2924175" cy="1219200"/>
              <a:chOff x="3024" y="1392"/>
              <a:chExt cx="1842" cy="768"/>
            </a:xfrm>
          </p:grpSpPr>
          <p:sp>
            <p:nvSpPr>
              <p:cNvPr id="1004568" name="Text Box 24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9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CreateFile()</a:t>
                </a:r>
              </a:p>
            </p:txBody>
          </p:sp>
          <p:sp>
            <p:nvSpPr>
              <p:cNvPr id="1004569" name="Text Box 25"/>
              <p:cNvSpPr txBox="1">
                <a:spLocks noChangeArrowheads="1"/>
              </p:cNvSpPr>
              <p:nvPr/>
            </p:nvSpPr>
            <p:spPr bwMode="auto">
              <a:xfrm>
                <a:off x="4080" y="1776"/>
                <a:ext cx="78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ReadFile()</a:t>
                </a:r>
              </a:p>
            </p:txBody>
          </p:sp>
          <p:sp>
            <p:nvSpPr>
              <p:cNvPr id="1004570" name="Text Box 26"/>
              <p:cNvSpPr txBox="1">
                <a:spLocks noChangeArrowheads="1"/>
              </p:cNvSpPr>
              <p:nvPr/>
            </p:nvSpPr>
            <p:spPr bwMode="auto">
              <a:xfrm>
                <a:off x="3120" y="1824"/>
                <a:ext cx="98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CloseHandle()</a:t>
                </a:r>
              </a:p>
            </p:txBody>
          </p:sp>
          <p:sp>
            <p:nvSpPr>
              <p:cNvPr id="1004571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968"/>
                <a:ext cx="11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SetFilePointer()</a:t>
                </a:r>
              </a:p>
            </p:txBody>
          </p:sp>
          <p:sp>
            <p:nvSpPr>
              <p:cNvPr id="1004572" name="Line 28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43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573" name="Text Box 29"/>
              <p:cNvSpPr txBox="1">
                <a:spLocks noChangeArrowheads="1"/>
              </p:cNvSpPr>
              <p:nvPr/>
            </p:nvSpPr>
            <p:spPr bwMode="auto">
              <a:xfrm>
                <a:off x="3888" y="1584"/>
                <a:ext cx="8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WriteFile()</a:t>
                </a:r>
              </a:p>
            </p:txBody>
          </p:sp>
        </p:grpSp>
        <p:sp>
          <p:nvSpPr>
            <p:cNvPr id="1004574" name="Text Box 30"/>
            <p:cNvSpPr txBox="1">
              <a:spLocks noChangeArrowheads="1"/>
            </p:cNvSpPr>
            <p:nvPr/>
          </p:nvSpPr>
          <p:spPr bwMode="auto">
            <a:xfrm>
              <a:off x="2805113" y="2514600"/>
              <a:ext cx="9286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mount()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0658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143000"/>
          </a:xfrm>
        </p:spPr>
        <p:txBody>
          <a:bodyPr/>
          <a:lstStyle/>
          <a:p>
            <a:r>
              <a:rPr lang="en-US" altLang="en-US" dirty="0"/>
              <a:t>File Management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i="1" u="sng" dirty="0"/>
              <a:t>File</a:t>
            </a:r>
            <a:r>
              <a:rPr lang="en-US" altLang="en-US" sz="2800" dirty="0"/>
              <a:t> is a named, ordered collection of </a:t>
            </a:r>
            <a:r>
              <a:rPr lang="en-US" altLang="en-US" sz="2800" dirty="0" smtClean="0"/>
              <a:t>information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Q1: </a:t>
            </a:r>
            <a:r>
              <a:rPr lang="en-US" altLang="en-US" sz="2800" dirty="0" smtClean="0"/>
              <a:t>What are a </a:t>
            </a:r>
            <a:r>
              <a:rPr lang="en-US" altLang="en-US" sz="2800" dirty="0"/>
              <a:t>file </a:t>
            </a:r>
            <a:r>
              <a:rPr lang="en-US" altLang="en-US" sz="2800" dirty="0" smtClean="0"/>
              <a:t>manager’s responsibilities?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Storing</a:t>
            </a:r>
            <a:r>
              <a:rPr lang="en-US" altLang="en-US" sz="2400" dirty="0" smtClean="0"/>
              <a:t> the information on a device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Mapping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the block storage to a logical view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Allocating</a:t>
            </a:r>
            <a:r>
              <a:rPr lang="en-US" altLang="en-US" sz="2400" dirty="0"/>
              <a:t>/</a:t>
            </a:r>
            <a:r>
              <a:rPr lang="en-US" altLang="en-US" sz="2400" dirty="0" err="1"/>
              <a:t>deallocating</a:t>
            </a:r>
            <a:r>
              <a:rPr lang="en-US" altLang="en-US" sz="2400" dirty="0"/>
              <a:t> storage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Providing file </a:t>
            </a:r>
            <a:r>
              <a:rPr lang="en-US" altLang="en-US" sz="2400" dirty="0" smtClean="0">
                <a:solidFill>
                  <a:srgbClr val="FF0000"/>
                </a:solidFill>
              </a:rPr>
              <a:t>directories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3276600"/>
            <a:ext cx="6400800" cy="14103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Terms</a:t>
            </a:r>
            <a:endParaRPr lang="en-NZ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5618110"/>
              </p:ext>
            </p:extLst>
          </p:nvPr>
        </p:nvGraphicFramePr>
        <p:xfrm>
          <a:off x="609600" y="16764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513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37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066800"/>
          </a:xfrm>
        </p:spPr>
        <p:txBody>
          <a:bodyPr/>
          <a:lstStyle/>
          <a:p>
            <a:r>
              <a:rPr lang="en-US" altLang="en-US" dirty="0"/>
              <a:t>Information Structure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6800" y="1524000"/>
            <a:ext cx="7162800" cy="4724400"/>
            <a:chOff x="1600200" y="1371600"/>
            <a:chExt cx="5638800" cy="5257800"/>
          </a:xfrm>
        </p:grpSpPr>
        <p:sp>
          <p:nvSpPr>
            <p:cNvPr id="1007618" name="AutoShape 2"/>
            <p:cNvSpPr>
              <a:spLocks noChangeArrowheads="1"/>
            </p:cNvSpPr>
            <p:nvPr/>
          </p:nvSpPr>
          <p:spPr bwMode="auto">
            <a:xfrm>
              <a:off x="2819400" y="1752600"/>
              <a:ext cx="3200400" cy="1143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grpSp>
          <p:nvGrpSpPr>
            <p:cNvPr id="1007619" name="Group 3"/>
            <p:cNvGrpSpPr>
              <a:grpSpLocks/>
            </p:cNvGrpSpPr>
            <p:nvPr/>
          </p:nvGrpSpPr>
          <p:grpSpPr bwMode="auto">
            <a:xfrm>
              <a:off x="4038600" y="2057400"/>
              <a:ext cx="762000" cy="609600"/>
              <a:chOff x="2016" y="2448"/>
              <a:chExt cx="480" cy="384"/>
            </a:xfrm>
          </p:grpSpPr>
          <p:sp>
            <p:nvSpPr>
              <p:cNvPr id="1007620" name="Rectangle 4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1" name="Rectangle 5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2" name="Rectangle 6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3" name="Rectangle 7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4" name="Rectangle 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5" name="Rectangle 9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6" name="Rectangle 10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7" name="Rectangle 11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7628" name="Group 12"/>
            <p:cNvGrpSpPr>
              <a:grpSpLocks/>
            </p:cNvGrpSpPr>
            <p:nvPr/>
          </p:nvGrpSpPr>
          <p:grpSpPr bwMode="auto">
            <a:xfrm>
              <a:off x="3886200" y="2133600"/>
              <a:ext cx="762000" cy="609600"/>
              <a:chOff x="2016" y="2448"/>
              <a:chExt cx="480" cy="384"/>
            </a:xfrm>
          </p:grpSpPr>
          <p:sp>
            <p:nvSpPr>
              <p:cNvPr id="1007629" name="Rectangle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0" name="Rectangle 14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1" name="Rectangle 15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2" name="Rectangle 16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3" name="Rectangle 1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4" name="Rectangle 1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5" name="Rectangle 1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6" name="Rectangle 20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7638" name="Group 22"/>
            <p:cNvGrpSpPr>
              <a:grpSpLocks/>
            </p:cNvGrpSpPr>
            <p:nvPr/>
          </p:nvGrpSpPr>
          <p:grpSpPr bwMode="auto">
            <a:xfrm>
              <a:off x="3733800" y="2209800"/>
              <a:ext cx="762000" cy="609600"/>
              <a:chOff x="2016" y="2448"/>
              <a:chExt cx="480" cy="384"/>
            </a:xfrm>
          </p:grpSpPr>
          <p:sp>
            <p:nvSpPr>
              <p:cNvPr id="1007639" name="Rectangle 2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0" name="Rectangle 24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1" name="Rectangle 25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2" name="Rectangle 26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3" name="Rectangle 2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4" name="Rectangle 2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5" name="Rectangle 2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6" name="Rectangle 30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7647" name="Text Box 31"/>
            <p:cNvSpPr txBox="1">
              <a:spLocks noChangeArrowheads="1"/>
            </p:cNvSpPr>
            <p:nvPr/>
          </p:nvSpPr>
          <p:spPr bwMode="auto">
            <a:xfrm>
              <a:off x="4800600" y="1828800"/>
              <a:ext cx="933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Records</a:t>
              </a:r>
            </a:p>
          </p:txBody>
        </p:sp>
        <p:sp>
          <p:nvSpPr>
            <p:cNvPr id="1007648" name="Text Box 32"/>
            <p:cNvSpPr txBox="1">
              <a:spLocks noChangeArrowheads="1"/>
            </p:cNvSpPr>
            <p:nvPr/>
          </p:nvSpPr>
          <p:spPr bwMode="auto">
            <a:xfrm>
              <a:off x="2895600" y="1371600"/>
              <a:ext cx="1352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Applications</a:t>
              </a:r>
            </a:p>
          </p:txBody>
        </p:sp>
        <p:sp>
          <p:nvSpPr>
            <p:cNvPr id="1007649" name="Rectangle 33"/>
            <p:cNvSpPr>
              <a:spLocks noChangeArrowheads="1"/>
            </p:cNvSpPr>
            <p:nvPr/>
          </p:nvSpPr>
          <p:spPr bwMode="auto">
            <a:xfrm>
              <a:off x="3200400" y="3124200"/>
              <a:ext cx="2438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/>
                <a:t>Structured Record Files</a:t>
              </a:r>
            </a:p>
          </p:txBody>
        </p:sp>
        <p:sp>
          <p:nvSpPr>
            <p:cNvPr id="1007650" name="AutoShape 34"/>
            <p:cNvSpPr>
              <a:spLocks noChangeArrowheads="1"/>
            </p:cNvSpPr>
            <p:nvPr/>
          </p:nvSpPr>
          <p:spPr bwMode="auto">
            <a:xfrm>
              <a:off x="2819400" y="3733800"/>
              <a:ext cx="3200400" cy="4572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sp>
          <p:nvSpPr>
            <p:cNvPr id="1007651" name="Text Box 35"/>
            <p:cNvSpPr txBox="1">
              <a:spLocks noChangeArrowheads="1"/>
            </p:cNvSpPr>
            <p:nvPr/>
          </p:nvSpPr>
          <p:spPr bwMode="auto">
            <a:xfrm>
              <a:off x="3124200" y="3733801"/>
              <a:ext cx="2316010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solidFill>
                    <a:schemeClr val="bg1"/>
                  </a:solidFill>
                </a:rPr>
                <a:t>Record-Stream Translation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7652" name="AutoShape 36"/>
            <p:cNvSpPr>
              <a:spLocks noChangeArrowheads="1"/>
            </p:cNvSpPr>
            <p:nvPr/>
          </p:nvSpPr>
          <p:spPr bwMode="auto">
            <a:xfrm>
              <a:off x="2895600" y="5029200"/>
              <a:ext cx="3200400" cy="4572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sp>
          <p:nvSpPr>
            <p:cNvPr id="1007653" name="Text Box 37"/>
            <p:cNvSpPr txBox="1">
              <a:spLocks noChangeArrowheads="1"/>
            </p:cNvSpPr>
            <p:nvPr/>
          </p:nvSpPr>
          <p:spPr bwMode="auto">
            <a:xfrm>
              <a:off x="3200400" y="5029200"/>
              <a:ext cx="2552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Stream-Block Translation</a:t>
              </a:r>
              <a:endParaRPr lang="en-US" altLang="en-US"/>
            </a:p>
          </p:txBody>
        </p:sp>
        <p:sp>
          <p:nvSpPr>
            <p:cNvPr id="1007654" name="Rectangle 38"/>
            <p:cNvSpPr>
              <a:spLocks noChangeArrowheads="1"/>
            </p:cNvSpPr>
            <p:nvPr/>
          </p:nvSpPr>
          <p:spPr bwMode="auto">
            <a:xfrm>
              <a:off x="3200400" y="4419600"/>
              <a:ext cx="2438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dirty="0">
                  <a:solidFill>
                    <a:srgbClr val="FF0000"/>
                  </a:solidFill>
                </a:rPr>
                <a:t>Byte Stream Files</a:t>
              </a:r>
            </a:p>
          </p:txBody>
        </p:sp>
        <p:sp>
          <p:nvSpPr>
            <p:cNvPr id="1007655" name="Rectangle 39"/>
            <p:cNvSpPr>
              <a:spLocks noChangeArrowheads="1"/>
            </p:cNvSpPr>
            <p:nvPr/>
          </p:nvSpPr>
          <p:spPr bwMode="auto">
            <a:xfrm>
              <a:off x="3886200" y="58674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6" name="Rectangle 40"/>
            <p:cNvSpPr>
              <a:spLocks noChangeArrowheads="1"/>
            </p:cNvSpPr>
            <p:nvPr/>
          </p:nvSpPr>
          <p:spPr bwMode="auto">
            <a:xfrm>
              <a:off x="4038600" y="60198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7" name="Rectangle 41"/>
            <p:cNvSpPr>
              <a:spLocks noChangeArrowheads="1"/>
            </p:cNvSpPr>
            <p:nvPr/>
          </p:nvSpPr>
          <p:spPr bwMode="auto">
            <a:xfrm>
              <a:off x="4191000" y="61722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8" name="Line 42"/>
            <p:cNvSpPr>
              <a:spLocks noChangeShapeType="1"/>
            </p:cNvSpPr>
            <p:nvPr/>
          </p:nvSpPr>
          <p:spPr bwMode="auto">
            <a:xfrm>
              <a:off x="1676400" y="57150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9" name="Line 43"/>
            <p:cNvSpPr>
              <a:spLocks noChangeShapeType="1"/>
            </p:cNvSpPr>
            <p:nvPr/>
          </p:nvSpPr>
          <p:spPr bwMode="auto">
            <a:xfrm>
              <a:off x="1676400" y="48768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0" name="Line 44"/>
            <p:cNvSpPr>
              <a:spLocks noChangeShapeType="1"/>
            </p:cNvSpPr>
            <p:nvPr/>
          </p:nvSpPr>
          <p:spPr bwMode="auto">
            <a:xfrm>
              <a:off x="1600200" y="43434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1" name="Line 45"/>
            <p:cNvSpPr>
              <a:spLocks noChangeShapeType="1"/>
            </p:cNvSpPr>
            <p:nvPr/>
          </p:nvSpPr>
          <p:spPr bwMode="auto">
            <a:xfrm>
              <a:off x="1600200" y="36576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2" name="Line 46"/>
            <p:cNvSpPr>
              <a:spLocks noChangeShapeType="1"/>
            </p:cNvSpPr>
            <p:nvPr/>
          </p:nvSpPr>
          <p:spPr bwMode="auto">
            <a:xfrm>
              <a:off x="1600200" y="30480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3" name="Text Box 47"/>
            <p:cNvSpPr txBox="1">
              <a:spLocks noChangeArrowheads="1"/>
            </p:cNvSpPr>
            <p:nvPr/>
          </p:nvSpPr>
          <p:spPr bwMode="auto">
            <a:xfrm>
              <a:off x="1752600" y="5791200"/>
              <a:ext cx="1536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Storage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97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219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Q2: </a:t>
            </a:r>
            <a:r>
              <a:rPr lang="en-US" altLang="en-US" dirty="0" smtClean="0"/>
              <a:t>Can you design the following byte stream file interface?</a:t>
            </a:r>
            <a:endParaRPr lang="en-US" altLang="en-US" dirty="0"/>
          </a:p>
        </p:txBody>
      </p:sp>
      <p:sp>
        <p:nvSpPr>
          <p:cNvPr id="1008643" name="Text Box 3"/>
          <p:cNvSpPr txBox="1">
            <a:spLocks noChangeArrowheads="1"/>
          </p:cNvSpPr>
          <p:nvPr/>
        </p:nvSpPr>
        <p:spPr bwMode="auto">
          <a:xfrm>
            <a:off x="1037186" y="1905000"/>
            <a:ext cx="734367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 = open(</a:t>
            </a:r>
            <a:r>
              <a:rPr lang="en-US" altLang="en-US" sz="3200" dirty="0" err="1">
                <a:latin typeface="Courier New" pitchFamily="49" charset="0"/>
              </a:rPr>
              <a:t>fileName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close(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read(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</a:t>
            </a:r>
            <a:r>
              <a:rPr lang="en-US" altLang="en-US" sz="3200" dirty="0">
                <a:solidFill>
                  <a:srgbClr val="FF0000"/>
                </a:solidFill>
                <a:latin typeface="Courier New" pitchFamily="49" charset="0"/>
              </a:rPr>
              <a:t>buffer</a:t>
            </a:r>
            <a:r>
              <a:rPr lang="en-US" altLang="en-US" sz="3200" dirty="0">
                <a:latin typeface="Courier New" pitchFamily="49" charset="0"/>
              </a:rPr>
              <a:t>, length)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write(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buffer, length)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seek(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</a:t>
            </a:r>
            <a:r>
              <a:rPr lang="en-US" altLang="en-US" sz="3200" dirty="0" err="1">
                <a:latin typeface="Courier New" pitchFamily="49" charset="0"/>
              </a:rPr>
              <a:t>filePosition</a:t>
            </a:r>
            <a:r>
              <a:rPr lang="en-US" altLang="en-US" sz="3200" dirty="0">
                <a:latin typeface="Courier New" pitchFamily="49" charset="0"/>
              </a:rPr>
              <a:t>)</a:t>
            </a:r>
            <a:endParaRPr lang="en-US" altLang="en-US" sz="3200" dirty="0"/>
          </a:p>
          <a:p>
            <a:pPr eaLnBrk="0" hangingPunct="0"/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522527" y="1891352"/>
            <a:ext cx="2030673" cy="547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8096" y="2500952"/>
            <a:ext cx="1447800" cy="3946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5848" y="2971800"/>
            <a:ext cx="5334000" cy="3946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8096" y="3429000"/>
            <a:ext cx="5334000" cy="4708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5848" y="3872552"/>
            <a:ext cx="4876800" cy="4708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ChangeArrowheads="1"/>
          </p:cNvSpPr>
          <p:nvPr/>
        </p:nvSpPr>
        <p:spPr bwMode="auto">
          <a:xfrm>
            <a:off x="4572000" y="2286000"/>
            <a:ext cx="3429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219200"/>
          </a:xfrm>
        </p:spPr>
        <p:txBody>
          <a:bodyPr/>
          <a:lstStyle/>
          <a:p>
            <a:r>
              <a:rPr lang="en-US" altLang="en-US" dirty="0"/>
              <a:t>Low Level Files</a:t>
            </a:r>
          </a:p>
        </p:txBody>
      </p:sp>
      <p:sp>
        <p:nvSpPr>
          <p:cNvPr id="1009668" name="AutoShape 4"/>
          <p:cNvSpPr>
            <a:spLocks noChangeArrowheads="1"/>
          </p:cNvSpPr>
          <p:nvPr/>
        </p:nvSpPr>
        <p:spPr bwMode="auto">
          <a:xfrm>
            <a:off x="4724400" y="3810000"/>
            <a:ext cx="32004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9669" name="Text Box 5"/>
          <p:cNvSpPr txBox="1">
            <a:spLocks noChangeArrowheads="1"/>
          </p:cNvSpPr>
          <p:nvPr/>
        </p:nvSpPr>
        <p:spPr bwMode="auto">
          <a:xfrm>
            <a:off x="5029200" y="3810000"/>
            <a:ext cx="255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Stream-Block Translation</a:t>
            </a:r>
            <a:endParaRPr lang="en-US" altLang="en-US"/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5715000" y="52578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1" name="Rectangle 7"/>
          <p:cNvSpPr>
            <a:spLocks noChangeArrowheads="1"/>
          </p:cNvSpPr>
          <p:nvPr/>
        </p:nvSpPr>
        <p:spPr bwMode="auto">
          <a:xfrm>
            <a:off x="5867400" y="54102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2" name="Rectangle 8"/>
          <p:cNvSpPr>
            <a:spLocks noChangeArrowheads="1"/>
          </p:cNvSpPr>
          <p:nvPr/>
        </p:nvSpPr>
        <p:spPr bwMode="auto">
          <a:xfrm>
            <a:off x="6019800" y="5562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3" name="Line 9"/>
          <p:cNvSpPr>
            <a:spLocks noChangeShapeType="1"/>
          </p:cNvSpPr>
          <p:nvPr/>
        </p:nvSpPr>
        <p:spPr bwMode="auto">
          <a:xfrm>
            <a:off x="533400" y="51054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4" name="Line 10"/>
          <p:cNvSpPr>
            <a:spLocks noChangeShapeType="1"/>
          </p:cNvSpPr>
          <p:nvPr/>
        </p:nvSpPr>
        <p:spPr bwMode="auto">
          <a:xfrm>
            <a:off x="609600" y="32004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5" name="Rectangle 11"/>
          <p:cNvSpPr>
            <a:spLocks noChangeArrowheads="1"/>
          </p:cNvSpPr>
          <p:nvPr/>
        </p:nvSpPr>
        <p:spPr bwMode="auto">
          <a:xfrm>
            <a:off x="45720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0</a:t>
            </a:r>
            <a:endParaRPr lang="en-US" altLang="en-US"/>
          </a:p>
        </p:txBody>
      </p:sp>
      <p:sp>
        <p:nvSpPr>
          <p:cNvPr id="1009676" name="Rectangle 12"/>
          <p:cNvSpPr>
            <a:spLocks noChangeArrowheads="1"/>
          </p:cNvSpPr>
          <p:nvPr/>
        </p:nvSpPr>
        <p:spPr bwMode="auto">
          <a:xfrm>
            <a:off x="48768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1</a:t>
            </a:r>
            <a:endParaRPr lang="en-US" altLang="en-US"/>
          </a:p>
        </p:txBody>
      </p:sp>
      <p:sp>
        <p:nvSpPr>
          <p:cNvPr id="1009677" name="Rectangle 13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2</a:t>
            </a:r>
            <a:endParaRPr lang="en-US" altLang="en-US"/>
          </a:p>
        </p:txBody>
      </p:sp>
      <p:sp>
        <p:nvSpPr>
          <p:cNvPr id="1009678" name="Rectangle 14"/>
          <p:cNvSpPr>
            <a:spLocks noChangeArrowheads="1"/>
          </p:cNvSpPr>
          <p:nvPr/>
        </p:nvSpPr>
        <p:spPr bwMode="auto">
          <a:xfrm>
            <a:off x="62484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i</a:t>
            </a:r>
            <a:endParaRPr lang="en-US" altLang="en-US"/>
          </a:p>
        </p:txBody>
      </p:sp>
      <p:sp>
        <p:nvSpPr>
          <p:cNvPr id="1009679" name="Text Box 15"/>
          <p:cNvSpPr txBox="1">
            <a:spLocks noChangeArrowheads="1"/>
          </p:cNvSpPr>
          <p:nvPr/>
        </p:nvSpPr>
        <p:spPr bwMode="auto">
          <a:xfrm>
            <a:off x="6629400" y="2133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...</a:t>
            </a:r>
          </a:p>
        </p:txBody>
      </p:sp>
      <p:sp>
        <p:nvSpPr>
          <p:cNvPr id="1009680" name="Text Box 16"/>
          <p:cNvSpPr txBox="1">
            <a:spLocks noChangeArrowheads="1"/>
          </p:cNvSpPr>
          <p:nvPr/>
        </p:nvSpPr>
        <p:spPr bwMode="auto">
          <a:xfrm>
            <a:off x="5638800" y="2133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...</a:t>
            </a:r>
          </a:p>
        </p:txBody>
      </p:sp>
      <p:sp>
        <p:nvSpPr>
          <p:cNvPr id="1009681" name="AutoShape 17"/>
          <p:cNvSpPr>
            <a:spLocks noChangeArrowheads="1"/>
          </p:cNvSpPr>
          <p:nvPr/>
        </p:nvSpPr>
        <p:spPr bwMode="auto">
          <a:xfrm>
            <a:off x="6248400" y="25908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82" name="Text Box 18"/>
          <p:cNvSpPr txBox="1">
            <a:spLocks noChangeArrowheads="1"/>
          </p:cNvSpPr>
          <p:nvPr/>
        </p:nvSpPr>
        <p:spPr bwMode="auto">
          <a:xfrm>
            <a:off x="609600" y="1828800"/>
            <a:ext cx="32400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dirty="0">
                <a:latin typeface="Courier New" pitchFamily="49" charset="0"/>
              </a:rPr>
              <a:t>fid = open(“</a:t>
            </a:r>
            <a:r>
              <a:rPr lang="en-US" altLang="en-US" sz="1600" dirty="0" err="1">
                <a:latin typeface="Courier New" pitchFamily="49" charset="0"/>
              </a:rPr>
              <a:t>fileName</a:t>
            </a:r>
            <a:r>
              <a:rPr lang="en-US" altLang="en-US" sz="1600" dirty="0">
                <a:latin typeface="Courier New" pitchFamily="49" charset="0"/>
              </a:rPr>
              <a:t>”,…);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…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read(fid, </a:t>
            </a:r>
            <a:r>
              <a:rPr lang="en-US" altLang="en-US" sz="1600" dirty="0" err="1">
                <a:latin typeface="Courier New" pitchFamily="49" charset="0"/>
              </a:rPr>
              <a:t>buf</a:t>
            </a:r>
            <a:r>
              <a:rPr lang="en-US" altLang="en-US" sz="1600" dirty="0">
                <a:latin typeface="Courier New" pitchFamily="49" charset="0"/>
              </a:rPr>
              <a:t>, </a:t>
            </a:r>
            <a:r>
              <a:rPr lang="en-US" altLang="en-US" sz="1600" dirty="0" err="1">
                <a:latin typeface="Courier New" pitchFamily="49" charset="0"/>
              </a:rPr>
              <a:t>buflen</a:t>
            </a:r>
            <a:r>
              <a:rPr lang="en-US" altLang="en-US" sz="1600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…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close(fid);</a:t>
            </a:r>
          </a:p>
        </p:txBody>
      </p:sp>
      <p:sp>
        <p:nvSpPr>
          <p:cNvPr id="1009683" name="Text Box 19"/>
          <p:cNvSpPr txBox="1">
            <a:spLocks noChangeArrowheads="1"/>
          </p:cNvSpPr>
          <p:nvPr/>
        </p:nvSpPr>
        <p:spPr bwMode="auto">
          <a:xfrm>
            <a:off x="762000" y="3505200"/>
            <a:ext cx="21399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Courier New" pitchFamily="49" charset="0"/>
              </a:rPr>
              <a:t>int open(…)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close(…)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read(…)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write(…)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seek(…) {…}</a:t>
            </a:r>
          </a:p>
        </p:txBody>
      </p:sp>
      <p:sp>
        <p:nvSpPr>
          <p:cNvPr id="1009684" name="Text Box 20"/>
          <p:cNvSpPr txBox="1">
            <a:spLocks noChangeArrowheads="1"/>
          </p:cNvSpPr>
          <p:nvPr/>
        </p:nvSpPr>
        <p:spPr bwMode="auto">
          <a:xfrm>
            <a:off x="685800" y="5486400"/>
            <a:ext cx="367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Storage device response to commands</a:t>
            </a:r>
          </a:p>
        </p:txBody>
      </p:sp>
    </p:spTree>
    <p:extLst>
      <p:ext uri="{BB962C8B-B14F-4D97-AF65-F5344CB8AC3E}">
        <p14:creationId xmlns:p14="http://schemas.microsoft.com/office/powerpoint/2010/main" val="1993103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066800"/>
          </a:xfrm>
        </p:spPr>
        <p:txBody>
          <a:bodyPr/>
          <a:lstStyle/>
          <a:p>
            <a:r>
              <a:rPr lang="en-US" altLang="en-US" dirty="0"/>
              <a:t>Structured Files</a:t>
            </a:r>
          </a:p>
        </p:txBody>
      </p:sp>
      <p:sp>
        <p:nvSpPr>
          <p:cNvPr id="1010691" name="AutoShape 3"/>
          <p:cNvSpPr>
            <a:spLocks noChangeArrowheads="1"/>
          </p:cNvSpPr>
          <p:nvPr/>
        </p:nvSpPr>
        <p:spPr bwMode="auto">
          <a:xfrm>
            <a:off x="2895600" y="2514600"/>
            <a:ext cx="320040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grpSp>
        <p:nvGrpSpPr>
          <p:cNvPr id="1010692" name="Group 4"/>
          <p:cNvGrpSpPr>
            <a:grpSpLocks/>
          </p:cNvGrpSpPr>
          <p:nvPr/>
        </p:nvGrpSpPr>
        <p:grpSpPr bwMode="auto">
          <a:xfrm>
            <a:off x="4114800" y="2819400"/>
            <a:ext cx="762000" cy="609600"/>
            <a:chOff x="2016" y="2448"/>
            <a:chExt cx="480" cy="384"/>
          </a:xfrm>
        </p:grpSpPr>
        <p:sp>
          <p:nvSpPr>
            <p:cNvPr id="1010693" name="Rectangle 5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4" name="Rectangle 6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5" name="Rectangle 7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6" name="Rectangle 8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7" name="Rectangle 9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8" name="Rectangle 10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9" name="Rectangle 11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0" name="Rectangle 12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701" name="Group 13"/>
          <p:cNvGrpSpPr>
            <a:grpSpLocks/>
          </p:cNvGrpSpPr>
          <p:nvPr/>
        </p:nvGrpSpPr>
        <p:grpSpPr bwMode="auto">
          <a:xfrm>
            <a:off x="3962400" y="2895600"/>
            <a:ext cx="762000" cy="609600"/>
            <a:chOff x="2016" y="2448"/>
            <a:chExt cx="480" cy="384"/>
          </a:xfrm>
        </p:grpSpPr>
        <p:sp>
          <p:nvSpPr>
            <p:cNvPr id="1010702" name="Rectangle 14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3" name="Rectangle 15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4" name="Rectangle 16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5" name="Rectangle 17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6" name="Rectangle 18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7" name="Rectangle 19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8" name="Rectangle 20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9" name="Rectangle 21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710" name="Group 22"/>
          <p:cNvGrpSpPr>
            <a:grpSpLocks/>
          </p:cNvGrpSpPr>
          <p:nvPr/>
        </p:nvGrpSpPr>
        <p:grpSpPr bwMode="auto">
          <a:xfrm>
            <a:off x="3810000" y="2971800"/>
            <a:ext cx="762000" cy="609600"/>
            <a:chOff x="2016" y="2448"/>
            <a:chExt cx="480" cy="384"/>
          </a:xfrm>
        </p:grpSpPr>
        <p:sp>
          <p:nvSpPr>
            <p:cNvPr id="1010711" name="Rectangle 23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2" name="Rectangle 24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3" name="Rectangle 25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4" name="Rectangle 26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5" name="Rectangle 27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6" name="Rectangle 28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7" name="Rectangle 29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8" name="Rectangle 30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0719" name="Text Box 31"/>
          <p:cNvSpPr txBox="1">
            <a:spLocks noChangeArrowheads="1"/>
          </p:cNvSpPr>
          <p:nvPr/>
        </p:nvSpPr>
        <p:spPr bwMode="auto">
          <a:xfrm>
            <a:off x="4876800" y="25908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Records</a:t>
            </a:r>
          </a:p>
        </p:txBody>
      </p:sp>
      <p:sp>
        <p:nvSpPr>
          <p:cNvPr id="1010720" name="AutoShape 32"/>
          <p:cNvSpPr>
            <a:spLocks noChangeArrowheads="1"/>
          </p:cNvSpPr>
          <p:nvPr/>
        </p:nvSpPr>
        <p:spPr bwMode="auto">
          <a:xfrm>
            <a:off x="2895600" y="4343400"/>
            <a:ext cx="32004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10721" name="Text Box 33"/>
          <p:cNvSpPr txBox="1">
            <a:spLocks noChangeArrowheads="1"/>
          </p:cNvSpPr>
          <p:nvPr/>
        </p:nvSpPr>
        <p:spPr bwMode="auto">
          <a:xfrm>
            <a:off x="3200400" y="4343400"/>
            <a:ext cx="256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Record-Block Translation</a:t>
            </a:r>
            <a:endParaRPr lang="en-US" altLang="en-US"/>
          </a:p>
        </p:txBody>
      </p:sp>
      <p:sp>
        <p:nvSpPr>
          <p:cNvPr id="1010722" name="Rectangle 34"/>
          <p:cNvSpPr>
            <a:spLocks noChangeArrowheads="1"/>
          </p:cNvSpPr>
          <p:nvPr/>
        </p:nvSpPr>
        <p:spPr bwMode="auto">
          <a:xfrm>
            <a:off x="3886200" y="5181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3" name="Rectangle 35"/>
          <p:cNvSpPr>
            <a:spLocks noChangeArrowheads="1"/>
          </p:cNvSpPr>
          <p:nvPr/>
        </p:nvSpPr>
        <p:spPr bwMode="auto">
          <a:xfrm>
            <a:off x="4038600" y="53340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4" name="Rectangle 36"/>
          <p:cNvSpPr>
            <a:spLocks noChangeArrowheads="1"/>
          </p:cNvSpPr>
          <p:nvPr/>
        </p:nvSpPr>
        <p:spPr bwMode="auto">
          <a:xfrm>
            <a:off x="4191000" y="54864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5" name="Line 37"/>
          <p:cNvSpPr>
            <a:spLocks noChangeShapeType="1"/>
          </p:cNvSpPr>
          <p:nvPr/>
        </p:nvSpPr>
        <p:spPr bwMode="auto">
          <a:xfrm>
            <a:off x="1676400" y="5029200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6" name="Line 38"/>
          <p:cNvSpPr>
            <a:spLocks noChangeShapeType="1"/>
          </p:cNvSpPr>
          <p:nvPr/>
        </p:nvSpPr>
        <p:spPr bwMode="auto">
          <a:xfrm>
            <a:off x="1676400" y="3962400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371600"/>
          </a:xfrm>
        </p:spPr>
        <p:txBody>
          <a:bodyPr/>
          <a:lstStyle/>
          <a:p>
            <a:r>
              <a:rPr lang="en-US" altLang="en-US" dirty="0"/>
              <a:t>Record-Oriented Sequential Files</a:t>
            </a:r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4114800" y="2289175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6" name="Rectangle 4"/>
          <p:cNvSpPr>
            <a:spLocks noChangeArrowheads="1"/>
          </p:cNvSpPr>
          <p:nvPr/>
        </p:nvSpPr>
        <p:spPr bwMode="auto">
          <a:xfrm>
            <a:off x="4495800" y="2289175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7" name="Rectangle 5"/>
          <p:cNvSpPr>
            <a:spLocks noChangeArrowheads="1"/>
          </p:cNvSpPr>
          <p:nvPr/>
        </p:nvSpPr>
        <p:spPr bwMode="auto">
          <a:xfrm>
            <a:off x="4114800" y="2441575"/>
            <a:ext cx="6096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8" name="Rectangle 6"/>
          <p:cNvSpPr>
            <a:spLocks noChangeArrowheads="1"/>
          </p:cNvSpPr>
          <p:nvPr/>
        </p:nvSpPr>
        <p:spPr bwMode="auto">
          <a:xfrm>
            <a:off x="4724400" y="2441575"/>
            <a:ext cx="1524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9" name="Rectangle 7"/>
          <p:cNvSpPr>
            <a:spLocks noChangeArrowheads="1"/>
          </p:cNvSpPr>
          <p:nvPr/>
        </p:nvSpPr>
        <p:spPr bwMode="auto">
          <a:xfrm>
            <a:off x="4114800" y="2593975"/>
            <a:ext cx="2286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0" name="Rectangle 8"/>
          <p:cNvSpPr>
            <a:spLocks noChangeArrowheads="1"/>
          </p:cNvSpPr>
          <p:nvPr/>
        </p:nvSpPr>
        <p:spPr bwMode="auto">
          <a:xfrm>
            <a:off x="4343400" y="2593975"/>
            <a:ext cx="5334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4114800" y="2746375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2" name="Rectangle 10"/>
          <p:cNvSpPr>
            <a:spLocks noChangeArrowheads="1"/>
          </p:cNvSpPr>
          <p:nvPr/>
        </p:nvSpPr>
        <p:spPr bwMode="auto">
          <a:xfrm>
            <a:off x="4495800" y="2746375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3" name="Text Box 11"/>
          <p:cNvSpPr txBox="1">
            <a:spLocks noChangeArrowheads="1"/>
          </p:cNvSpPr>
          <p:nvPr/>
        </p:nvSpPr>
        <p:spPr bwMode="auto">
          <a:xfrm>
            <a:off x="5165725" y="2406650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Logical Record</a:t>
            </a:r>
          </a:p>
        </p:txBody>
      </p:sp>
      <p:sp>
        <p:nvSpPr>
          <p:cNvPr id="1011724" name="Text Box 12"/>
          <p:cNvSpPr txBox="1">
            <a:spLocks noChangeArrowheads="1"/>
          </p:cNvSpPr>
          <p:nvPr/>
        </p:nvSpPr>
        <p:spPr bwMode="auto">
          <a:xfrm>
            <a:off x="1524000" y="3200400"/>
            <a:ext cx="6341199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 = open(</a:t>
            </a:r>
            <a:r>
              <a:rPr lang="en-US" altLang="en-US" sz="3200" dirty="0" err="1">
                <a:latin typeface="Courier New" pitchFamily="49" charset="0"/>
              </a:rPr>
              <a:t>fileName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close(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 err="1">
                <a:latin typeface="Courier New" pitchFamily="49" charset="0"/>
              </a:rPr>
              <a:t>getRecord</a:t>
            </a:r>
            <a:r>
              <a:rPr lang="en-US" altLang="en-US" sz="3200" dirty="0">
                <a:latin typeface="Courier New" pitchFamily="49" charset="0"/>
              </a:rPr>
              <a:t>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record)</a:t>
            </a:r>
          </a:p>
          <a:p>
            <a:pPr eaLnBrk="0" hangingPunct="0"/>
            <a:r>
              <a:rPr lang="en-US" altLang="en-US" sz="3200" dirty="0" err="1">
                <a:latin typeface="Courier New" pitchFamily="49" charset="0"/>
              </a:rPr>
              <a:t>putRecord</a:t>
            </a:r>
            <a:r>
              <a:rPr lang="en-US" altLang="en-US" sz="3200" dirty="0">
                <a:latin typeface="Courier New" pitchFamily="49" charset="0"/>
              </a:rPr>
              <a:t>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record)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seek(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position)</a:t>
            </a:r>
            <a:endParaRPr lang="en-US" altLang="en-US" sz="3200" dirty="0"/>
          </a:p>
          <a:p>
            <a:pPr eaLnBrk="0" hangingPunc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8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8353</TotalTime>
  <Words>1237</Words>
  <Application>Microsoft Macintosh PowerPoint</Application>
  <PresentationFormat>On-screen Show (4:3)</PresentationFormat>
  <Paragraphs>230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Courier New</vt:lpstr>
      <vt:lpstr>ＭＳ Ｐゴシック</vt:lpstr>
      <vt:lpstr>SimSun</vt:lpstr>
      <vt:lpstr>Times New Roman</vt:lpstr>
      <vt:lpstr>Wingdings</vt:lpstr>
      <vt:lpstr>Arial</vt:lpstr>
      <vt:lpstr>5_Office Theme</vt:lpstr>
      <vt:lpstr>PowerPoint Presentation</vt:lpstr>
      <vt:lpstr>The External View of the File Manager</vt:lpstr>
      <vt:lpstr>File Management</vt:lpstr>
      <vt:lpstr>Structure Terms</vt:lpstr>
      <vt:lpstr>Information Structure</vt:lpstr>
      <vt:lpstr>Q2: Can you design the following byte stream file interface?</vt:lpstr>
      <vt:lpstr>Low Level Files</vt:lpstr>
      <vt:lpstr>Structured Files</vt:lpstr>
      <vt:lpstr>Record-Oriented Sequential Files</vt:lpstr>
      <vt:lpstr>File Operations</vt:lpstr>
      <vt:lpstr>Implementing Low Level Files</vt:lpstr>
      <vt:lpstr>File Descriptors</vt:lpstr>
      <vt:lpstr>In-Memory File System Structures</vt:lpstr>
      <vt:lpstr>An open() Operation</vt:lpstr>
      <vt:lpstr>File Manager Data Structures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562</cp:revision>
  <dcterms:created xsi:type="dcterms:W3CDTF">2006-08-16T00:00:00Z</dcterms:created>
  <dcterms:modified xsi:type="dcterms:W3CDTF">2015-12-02T21:03:44Z</dcterms:modified>
</cp:coreProperties>
</file>