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784" r:id="rId2"/>
    <p:sldId id="796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09" r:id="rId16"/>
    <p:sldId id="810" r:id="rId17"/>
    <p:sldId id="811" r:id="rId18"/>
    <p:sldId id="75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F8FD8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84732" autoAdjust="0"/>
  </p:normalViewPr>
  <p:slideViewPr>
    <p:cSldViewPr>
      <p:cViewPr varScale="1">
        <p:scale>
          <a:sx n="112" d="100"/>
          <a:sy n="112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Minutes.</a:t>
            </a:r>
          </a:p>
          <a:p>
            <a:r>
              <a:rPr lang="en-US" smtClean="0"/>
              <a:t>Focus on the idea of LRU.</a:t>
            </a:r>
            <a:endParaRPr lang="en-US" dirty="0" smtClean="0"/>
          </a:p>
          <a:p>
            <a:r>
              <a:rPr lang="en-US" dirty="0" smtClean="0"/>
              <a:t>Clock policy was not 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http://</a:t>
            </a:r>
            <a:r>
              <a:rPr lang="en-US" dirty="0" err="1" smtClean="0"/>
              <a:t>pages.cs.wisc.edu</a:t>
            </a:r>
            <a:r>
              <a:rPr lang="en-US" dirty="0" smtClean="0"/>
              <a:t>/~</a:t>
            </a:r>
            <a:r>
              <a:rPr lang="en-US" dirty="0" err="1" smtClean="0"/>
              <a:t>bart</a:t>
            </a:r>
            <a:r>
              <a:rPr lang="en-US" dirty="0" smtClean="0"/>
              <a:t>/537/</a:t>
            </a:r>
            <a:r>
              <a:rPr lang="en-US" dirty="0" err="1" smtClean="0"/>
              <a:t>lecturenotes</a:t>
            </a:r>
            <a:r>
              <a:rPr lang="en-US" dirty="0" smtClean="0"/>
              <a:t>/figures/demos-</a:t>
            </a:r>
            <a:r>
              <a:rPr lang="en-US" dirty="0" err="1" smtClean="0"/>
              <a:t>fs.gif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Efficient searching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Grouping Capability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Current directory (working directory)</a:t>
            </a:r>
          </a:p>
          <a:p>
            <a:pPr lvl="1" eaLnBrk="1" hangingPunct="1"/>
            <a:r>
              <a:rPr lang="en-US" altLang="en-US" dirty="0" smtClean="0">
                <a:solidFill>
                  <a:srgbClr val="0033CC"/>
                </a:solidFill>
              </a:rPr>
              <a:t>cd /spell/mail/</a:t>
            </a:r>
            <a:r>
              <a:rPr lang="en-US" altLang="en-US" dirty="0" err="1" smtClean="0">
                <a:solidFill>
                  <a:srgbClr val="0033CC"/>
                </a:solidFill>
              </a:rPr>
              <a:t>prog</a:t>
            </a:r>
            <a:endParaRPr lang="en-US" altLang="en-US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rgbClr val="0033CC"/>
                </a:solidFill>
              </a:rPr>
              <a:t>type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D35C97-6C33-486C-8C82-451A7D50DE1B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19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DF9373-C0D9-44CB-8941-AA95172CEFFF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255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4" r:id="rId2"/>
    <p:sldLayoutId id="2147484285" r:id="rId3"/>
    <p:sldLayoutId id="21474842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04800" y="533399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dirty="0" smtClean="0">
                <a:latin typeface="Calibri" charset="0"/>
              </a:rPr>
              <a:t> </a:t>
            </a:r>
            <a:br>
              <a:rPr lang="en-US" dirty="0" smtClean="0">
                <a:latin typeface="Calibri" charset="0"/>
              </a:rPr>
            </a:br>
            <a:r>
              <a:rPr lang="en-US" dirty="0"/>
              <a:t>Directory </a:t>
            </a:r>
            <a:r>
              <a:rPr lang="en-US" dirty="0" smtClean="0"/>
              <a:t>Structures</a:t>
            </a:r>
          </a:p>
          <a:p>
            <a:r>
              <a:rPr lang="en-US" dirty="0"/>
              <a:t>Block Management</a:t>
            </a:r>
          </a:p>
          <a:p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799" y="6248400"/>
            <a:ext cx="75951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alibri" charset="0"/>
              </a:rPr>
              <a:t>Slides are adopted </a:t>
            </a:r>
            <a:r>
              <a:rPr lang="en-US" altLang="en-US" sz="1400" dirty="0" smtClean="0">
                <a:latin typeface="Calibri" charset="0"/>
              </a:rPr>
              <a:t>and modified from materials developed </a:t>
            </a:r>
            <a:r>
              <a:rPr lang="en-US" altLang="en-US" sz="1400" dirty="0">
                <a:latin typeface="Calibri" charset="0"/>
              </a:rPr>
              <a:t>by Drs. </a:t>
            </a:r>
            <a:r>
              <a:rPr lang="en-US" altLang="en-US" sz="1400" dirty="0" smtClean="0">
                <a:latin typeface="Calibri" charset="0"/>
              </a:rPr>
              <a:t>Stallings and Nutt</a:t>
            </a:r>
            <a:endParaRPr lang="en-US" altLang="en-US" sz="14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78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456253"/>
            <a:ext cx="7824788" cy="686747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187449"/>
            <a:ext cx="7431088" cy="5794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Separate directory for each user</a:t>
            </a:r>
          </a:p>
        </p:txBody>
      </p:sp>
      <p:sp>
        <p:nvSpPr>
          <p:cNvPr id="1110020" name="Rectangle 4"/>
          <p:cNvSpPr>
            <a:spLocks noChangeArrowheads="1"/>
          </p:cNvSpPr>
          <p:nvPr/>
        </p:nvSpPr>
        <p:spPr bwMode="auto">
          <a:xfrm>
            <a:off x="998537" y="4576465"/>
            <a:ext cx="70024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Path name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Can have the same file name for different user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Efficient searching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No grouping capability</a:t>
            </a:r>
          </a:p>
        </p:txBody>
      </p:sp>
      <p:pic>
        <p:nvPicPr>
          <p:cNvPr id="1110021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9448" r="1115" b="29169"/>
          <a:stretch>
            <a:fillRect/>
          </a:stretch>
        </p:blipFill>
        <p:spPr bwMode="auto">
          <a:xfrm>
            <a:off x="1174750" y="1828800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10022" name="Text Box 6"/>
          <p:cNvSpPr txBox="1">
            <a:spLocks noChangeArrowheads="1"/>
          </p:cNvSpPr>
          <p:nvPr/>
        </p:nvSpPr>
        <p:spPr bwMode="auto">
          <a:xfrm>
            <a:off x="1303337" y="4114800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charset="0"/>
              </a:rPr>
              <a:t>Advantages? Problems?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Tree-Structured Directories</a:t>
            </a:r>
          </a:p>
        </p:txBody>
      </p:sp>
      <p:pic>
        <p:nvPicPr>
          <p:cNvPr id="1111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89062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228600"/>
            <a:ext cx="7696200" cy="1219200"/>
          </a:xfrm>
        </p:spPr>
        <p:txBody>
          <a:bodyPr/>
          <a:lstStyle/>
          <a:p>
            <a:r>
              <a:rPr lang="en-US" dirty="0"/>
              <a:t>Block Management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r>
              <a:rPr lang="en-US" sz="2800" dirty="0"/>
              <a:t>The job of selecting &amp; assigning storage blocks to the </a:t>
            </a:r>
            <a:r>
              <a:rPr lang="en-US" sz="2800" dirty="0" smtClean="0"/>
              <a:t>file</a:t>
            </a:r>
          </a:p>
          <a:p>
            <a:endParaRPr lang="en-US" sz="2800" dirty="0"/>
          </a:p>
          <a:p>
            <a:r>
              <a:rPr lang="en-US" sz="2800" dirty="0"/>
              <a:t>For a fixed sized file of </a:t>
            </a:r>
            <a:r>
              <a:rPr lang="en-US" sz="2800" dirty="0">
                <a:solidFill>
                  <a:srgbClr val="FF0000"/>
                </a:solidFill>
              </a:rPr>
              <a:t>k blocks</a:t>
            </a:r>
          </a:p>
          <a:p>
            <a:pPr lvl="1"/>
            <a:r>
              <a:rPr lang="en-US" dirty="0"/>
              <a:t>File of length m requires N = </a:t>
            </a:r>
            <a:r>
              <a:rPr lang="en-US" dirty="0">
                <a:sym typeface="Symbol" charset="0"/>
              </a:rPr>
              <a:t></a:t>
            </a:r>
            <a:r>
              <a:rPr lang="en-US" dirty="0"/>
              <a:t>m/k</a:t>
            </a:r>
            <a:r>
              <a:rPr lang="en-US" dirty="0">
                <a:sym typeface="Symbol" charset="0"/>
              </a:rPr>
              <a:t>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Byte b</a:t>
            </a:r>
            <a:r>
              <a:rPr lang="en-US" baseline="-25000" dirty="0"/>
              <a:t>i</a:t>
            </a:r>
            <a:r>
              <a:rPr lang="en-US" dirty="0"/>
              <a:t> is stored in block </a:t>
            </a:r>
            <a:r>
              <a:rPr lang="en-US" dirty="0">
                <a:sym typeface="Symbol" charset="0"/>
              </a:rPr>
              <a:t></a:t>
            </a:r>
            <a:r>
              <a:rPr lang="en-US" dirty="0" err="1"/>
              <a:t>i</a:t>
            </a:r>
            <a:r>
              <a:rPr lang="en-US" dirty="0"/>
              <a:t>/k</a:t>
            </a:r>
            <a:r>
              <a:rPr lang="en-US" dirty="0" smtClean="0">
                <a:sym typeface="Symbol" charset="0"/>
              </a:rPr>
              <a:t></a:t>
            </a:r>
          </a:p>
          <a:p>
            <a:pPr lvl="1"/>
            <a:endParaRPr lang="en-US" dirty="0"/>
          </a:p>
          <a:p>
            <a:r>
              <a:rPr lang="en-US" sz="2800" dirty="0"/>
              <a:t>Three basic strategies: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Contiguous allocation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Linked lists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Indexed 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1143000"/>
          </a:xfrm>
        </p:spPr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r>
              <a:rPr lang="en-US" sz="2800" dirty="0"/>
              <a:t>Maps the N blocks into N contiguous blocks on the secondary storage device</a:t>
            </a:r>
          </a:p>
          <a:p>
            <a:r>
              <a:rPr lang="en-US" sz="2800" dirty="0"/>
              <a:t>Difficult to support dynamic file sizes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971800" y="4114800"/>
            <a:ext cx="33441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+mn-lt"/>
              </a:rPr>
              <a:t>Head position		237</a:t>
            </a:r>
          </a:p>
          <a:p>
            <a:pPr eaLnBrk="0" hangingPunct="0"/>
            <a:r>
              <a:rPr lang="en-US" sz="2000" dirty="0">
                <a:latin typeface="+mn-lt"/>
              </a:rPr>
              <a:t>…</a:t>
            </a:r>
          </a:p>
          <a:p>
            <a:pPr eaLnBrk="0" hangingPunct="0"/>
            <a:r>
              <a:rPr lang="en-US" sz="2000" dirty="0">
                <a:latin typeface="+mn-lt"/>
              </a:rPr>
              <a:t>First block		785</a:t>
            </a:r>
          </a:p>
          <a:p>
            <a:pPr eaLnBrk="0" hangingPunct="0"/>
            <a:r>
              <a:rPr lang="en-US" sz="2000" dirty="0">
                <a:latin typeface="+mn-lt"/>
              </a:rPr>
              <a:t>Number of blocks	25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895600" y="4038600"/>
            <a:ext cx="3505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867025" y="3505200"/>
            <a:ext cx="1962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+mn-lt"/>
              </a:rPr>
              <a:t>File descriptor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362074"/>
            <a:ext cx="7772400" cy="2971800"/>
          </a:xfrm>
        </p:spPr>
        <p:txBody>
          <a:bodyPr/>
          <a:lstStyle/>
          <a:p>
            <a:r>
              <a:rPr lang="en-US" sz="2800" dirty="0"/>
              <a:t>Each block contains a header with</a:t>
            </a:r>
          </a:p>
          <a:p>
            <a:pPr lvl="1"/>
            <a:r>
              <a:rPr lang="en-US" sz="2400" dirty="0"/>
              <a:t>Number of bytes in the block</a:t>
            </a:r>
          </a:p>
          <a:p>
            <a:pPr lvl="1"/>
            <a:r>
              <a:rPr lang="en-US" sz="2400" dirty="0"/>
              <a:t>Pointer to next block</a:t>
            </a:r>
          </a:p>
          <a:p>
            <a:r>
              <a:rPr lang="en-US" sz="2800" dirty="0"/>
              <a:t>Blocks need not be contiguous</a:t>
            </a:r>
          </a:p>
          <a:p>
            <a:r>
              <a:rPr lang="en-US" sz="2800" dirty="0"/>
              <a:t>Files can expand and contract</a:t>
            </a:r>
          </a:p>
          <a:p>
            <a:r>
              <a:rPr lang="en-US" sz="2800" dirty="0"/>
              <a:t>Seeks can be slow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066800" y="4114800"/>
            <a:ext cx="1168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First block</a:t>
            </a:r>
          </a:p>
          <a:p>
            <a:pPr eaLnBrk="0" hangingPunct="0"/>
            <a:r>
              <a:rPr lang="en-US" sz="1800"/>
              <a:t>…</a:t>
            </a:r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Head: 417</a:t>
            </a:r>
          </a:p>
          <a:p>
            <a:pPr eaLnBrk="0" hangingPunct="0"/>
            <a:r>
              <a:rPr lang="en-US" sz="1800"/>
              <a:t>...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066800" y="4167187"/>
            <a:ext cx="1371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1066800" y="44719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1066800" y="52339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1066800" y="55387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35814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3657600" y="4419600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Length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35814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35814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3581400" y="4776787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Byte 0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3581400" y="5233987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Byte 4095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3733800" y="492918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...</a:t>
            </a:r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51054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5181600" y="4419600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Length</a:t>
            </a: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51054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51054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5105400" y="4776787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Byte 0</a:t>
            </a:r>
          </a:p>
        </p:txBody>
      </p:sp>
      <p:sp>
        <p:nvSpPr>
          <p:cNvPr id="235541" name="Text Box 21"/>
          <p:cNvSpPr txBox="1">
            <a:spLocks noChangeArrowheads="1"/>
          </p:cNvSpPr>
          <p:nvPr/>
        </p:nvSpPr>
        <p:spPr bwMode="auto">
          <a:xfrm>
            <a:off x="5105400" y="5233987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Byte 4095</a:t>
            </a:r>
          </a:p>
        </p:txBody>
      </p: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5257800" y="492918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...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9342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7010400" y="4419600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Length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69342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9342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7" name="Text Box 27"/>
          <p:cNvSpPr txBox="1">
            <a:spLocks noChangeArrowheads="1"/>
          </p:cNvSpPr>
          <p:nvPr/>
        </p:nvSpPr>
        <p:spPr bwMode="auto">
          <a:xfrm>
            <a:off x="6934200" y="4776787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Byte 0</a:t>
            </a:r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6934200" y="5233987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Byte 4095</a:t>
            </a:r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7086600" y="492918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...</a:t>
            </a:r>
          </a:p>
        </p:txBody>
      </p:sp>
      <p:sp>
        <p:nvSpPr>
          <p:cNvPr id="235550" name="Freeform 30"/>
          <p:cNvSpPr>
            <a:spLocks/>
          </p:cNvSpPr>
          <p:nvPr/>
        </p:nvSpPr>
        <p:spPr bwMode="auto">
          <a:xfrm>
            <a:off x="4267200" y="4167187"/>
            <a:ext cx="838200" cy="152400"/>
          </a:xfrm>
          <a:custGeom>
            <a:avLst/>
            <a:gdLst>
              <a:gd name="T0" fmla="*/ 0 w 528"/>
              <a:gd name="T1" fmla="*/ 96 h 96"/>
              <a:gd name="T2" fmla="*/ 336 w 528"/>
              <a:gd name="T3" fmla="*/ 96 h 96"/>
              <a:gd name="T4" fmla="*/ 336 w 528"/>
              <a:gd name="T5" fmla="*/ 0 h 96"/>
              <a:gd name="T6" fmla="*/ 528 w 528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6705600" y="41671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>
            <a:off x="5791200" y="43195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3581400" y="5614987"/>
            <a:ext cx="90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Block 0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5105400" y="5614987"/>
            <a:ext cx="90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Block 1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6934200" y="5614987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Block N-1</a:t>
            </a:r>
          </a:p>
        </p:txBody>
      </p:sp>
      <p:sp>
        <p:nvSpPr>
          <p:cNvPr id="235556" name="Freeform 36"/>
          <p:cNvSpPr>
            <a:spLocks/>
          </p:cNvSpPr>
          <p:nvPr/>
        </p:nvSpPr>
        <p:spPr bwMode="auto">
          <a:xfrm>
            <a:off x="2286000" y="4167187"/>
            <a:ext cx="1295400" cy="152400"/>
          </a:xfrm>
          <a:custGeom>
            <a:avLst/>
            <a:gdLst>
              <a:gd name="T0" fmla="*/ 0 w 528"/>
              <a:gd name="T1" fmla="*/ 96 h 96"/>
              <a:gd name="T2" fmla="*/ 336 w 528"/>
              <a:gd name="T3" fmla="*/ 96 h 96"/>
              <a:gd name="T4" fmla="*/ 336 w 528"/>
              <a:gd name="T5" fmla="*/ 0 h 96"/>
              <a:gd name="T6" fmla="*/ 528 w 528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04800" y="6188075"/>
            <a:ext cx="990600" cy="365125"/>
          </a:xfrm>
        </p:spPr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13716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85875"/>
            <a:ext cx="8223250" cy="1828800"/>
          </a:xfrm>
        </p:spPr>
        <p:txBody>
          <a:bodyPr/>
          <a:lstStyle/>
          <a:p>
            <a:r>
              <a:rPr lang="en-US" sz="2400" dirty="0"/>
              <a:t>Extract headers and put them in an index</a:t>
            </a:r>
          </a:p>
          <a:p>
            <a:r>
              <a:rPr lang="en-US" sz="2400" dirty="0"/>
              <a:t>Simplify seeks</a:t>
            </a:r>
          </a:p>
          <a:p>
            <a:r>
              <a:rPr lang="en-US" sz="2400" dirty="0"/>
              <a:t>May link indices together (for large files)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685800" y="3087688"/>
            <a:ext cx="1270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Index block</a:t>
            </a:r>
          </a:p>
          <a:p>
            <a:pPr eaLnBrk="0" hangingPunct="0"/>
            <a:r>
              <a:rPr lang="en-US">
                <a:latin typeface="+mn-lt"/>
              </a:rPr>
              <a:t>…</a:t>
            </a:r>
          </a:p>
          <a:p>
            <a:pPr eaLnBrk="0" hangingPunct="0"/>
            <a:endParaRPr lang="en-US">
              <a:latin typeface="+mn-lt"/>
            </a:endParaRPr>
          </a:p>
          <a:p>
            <a:pPr eaLnBrk="0" hangingPunct="0"/>
            <a:endParaRPr lang="en-US">
              <a:latin typeface="+mn-lt"/>
            </a:endParaRPr>
          </a:p>
          <a:p>
            <a:pPr eaLnBrk="0" hangingPunct="0"/>
            <a:r>
              <a:rPr lang="en-US">
                <a:latin typeface="+mn-lt"/>
              </a:rPr>
              <a:t>Head: 417</a:t>
            </a:r>
          </a:p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685800" y="3140075"/>
            <a:ext cx="1371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685800" y="344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685800" y="4206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685800" y="4511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5410200" y="27590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410200" y="2759075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Byte 0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5410200" y="3216275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5562600" y="291147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6019800" y="48926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6019800" y="4892675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0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6019800" y="5349875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6172200" y="504507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7772400" y="39782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7772400" y="3978275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0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7772400" y="4435475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7924800" y="413067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5410200" y="359727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0</a:t>
            </a:r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7772400" y="481647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1</a:t>
            </a:r>
          </a:p>
        </p:txBody>
      </p: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6019800" y="5730875"/>
            <a:ext cx="1075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+mn-lt"/>
              </a:rPr>
              <a:t>Block N-1</a:t>
            </a: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2819400" y="3292475"/>
            <a:ext cx="106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1905000" y="32924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36570" name="Group 26"/>
          <p:cNvGrpSpPr>
            <a:grpSpLocks/>
          </p:cNvGrpSpPr>
          <p:nvPr/>
        </p:nvGrpSpPr>
        <p:grpSpPr bwMode="auto">
          <a:xfrm>
            <a:off x="2895600" y="3368675"/>
            <a:ext cx="914400" cy="457200"/>
            <a:chOff x="1824" y="2448"/>
            <a:chExt cx="576" cy="288"/>
          </a:xfrm>
        </p:grpSpPr>
        <p:sp>
          <p:nvSpPr>
            <p:cNvPr id="236571" name="Rectangle 27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2" name="Rectangle 28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grpSp>
        <p:nvGrpSpPr>
          <p:cNvPr id="236573" name="Group 29"/>
          <p:cNvGrpSpPr>
            <a:grpSpLocks/>
          </p:cNvGrpSpPr>
          <p:nvPr/>
        </p:nvGrpSpPr>
        <p:grpSpPr bwMode="auto">
          <a:xfrm>
            <a:off x="2895600" y="3902075"/>
            <a:ext cx="914400" cy="457200"/>
            <a:chOff x="1824" y="2448"/>
            <a:chExt cx="576" cy="288"/>
          </a:xfrm>
        </p:grpSpPr>
        <p:sp>
          <p:nvSpPr>
            <p:cNvPr id="236574" name="Rectangle 30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5" name="Rectangle 31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2895600" y="5197475"/>
            <a:ext cx="914400" cy="457200"/>
            <a:chOff x="1824" y="2448"/>
            <a:chExt cx="576" cy="288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sp>
        <p:nvSpPr>
          <p:cNvPr id="236579" name="Freeform 35"/>
          <p:cNvSpPr>
            <a:spLocks/>
          </p:cNvSpPr>
          <p:nvPr/>
        </p:nvSpPr>
        <p:spPr bwMode="auto">
          <a:xfrm>
            <a:off x="3581400" y="2759075"/>
            <a:ext cx="1828800" cy="685800"/>
          </a:xfrm>
          <a:custGeom>
            <a:avLst/>
            <a:gdLst>
              <a:gd name="T0" fmla="*/ 0 w 1152"/>
              <a:gd name="T1" fmla="*/ 432 h 432"/>
              <a:gd name="T2" fmla="*/ 432 w 1152"/>
              <a:gd name="T3" fmla="*/ 432 h 432"/>
              <a:gd name="T4" fmla="*/ 432 w 1152"/>
              <a:gd name="T5" fmla="*/ 0 h 432"/>
              <a:gd name="T6" fmla="*/ 1152 w 1152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432">
                <a:moveTo>
                  <a:pt x="0" y="432"/>
                </a:moveTo>
                <a:lnTo>
                  <a:pt x="432" y="432"/>
                </a:lnTo>
                <a:lnTo>
                  <a:pt x="432" y="0"/>
                </a:lnTo>
                <a:lnTo>
                  <a:pt x="115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581400" y="3978275"/>
            <a:ext cx="419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81" name="Freeform 37"/>
          <p:cNvSpPr>
            <a:spLocks/>
          </p:cNvSpPr>
          <p:nvPr/>
        </p:nvSpPr>
        <p:spPr bwMode="auto">
          <a:xfrm>
            <a:off x="3581400" y="4892675"/>
            <a:ext cx="2438400" cy="381000"/>
          </a:xfrm>
          <a:custGeom>
            <a:avLst/>
            <a:gdLst>
              <a:gd name="T0" fmla="*/ 0 w 1536"/>
              <a:gd name="T1" fmla="*/ 240 h 240"/>
              <a:gd name="T2" fmla="*/ 432 w 1536"/>
              <a:gd name="T3" fmla="*/ 240 h 240"/>
              <a:gd name="T4" fmla="*/ 432 w 1536"/>
              <a:gd name="T5" fmla="*/ 0 h 240"/>
              <a:gd name="T6" fmla="*/ 1536 w 1536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240">
                <a:moveTo>
                  <a:pt x="0" y="240"/>
                </a:moveTo>
                <a:lnTo>
                  <a:pt x="432" y="240"/>
                </a:lnTo>
                <a:lnTo>
                  <a:pt x="432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1000" y="6111875"/>
            <a:ext cx="990600" cy="365125"/>
          </a:xfrm>
        </p:spPr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914400" y="609600"/>
            <a:ext cx="7772400" cy="5334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rPr>
              <a:t>UNIX Files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572000" y="762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800600" y="838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685800" y="838200"/>
            <a:ext cx="14573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+mn-lt"/>
              </a:rPr>
              <a:t>mode</a:t>
            </a:r>
          </a:p>
          <a:p>
            <a:pPr eaLnBrk="0" hangingPunct="0"/>
            <a:r>
              <a:rPr lang="en-US" sz="1600" dirty="0">
                <a:latin typeface="+mn-lt"/>
              </a:rPr>
              <a:t>owner</a:t>
            </a:r>
          </a:p>
          <a:p>
            <a:pPr eaLnBrk="0" hangingPunct="0"/>
            <a:r>
              <a:rPr lang="en-US" sz="1600" dirty="0">
                <a:latin typeface="+mn-lt"/>
              </a:rPr>
              <a:t>…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0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1</a:t>
            </a:r>
          </a:p>
          <a:p>
            <a:pPr eaLnBrk="0" hangingPunct="0"/>
            <a:r>
              <a:rPr lang="en-US" sz="1600" dirty="0">
                <a:latin typeface="+mn-lt"/>
              </a:rPr>
              <a:t>…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11</a:t>
            </a:r>
          </a:p>
          <a:p>
            <a:pPr eaLnBrk="0" hangingPunct="0"/>
            <a:r>
              <a:rPr lang="en-US" sz="1600" dirty="0">
                <a:latin typeface="+mn-lt"/>
              </a:rPr>
              <a:t>Single indirect</a:t>
            </a:r>
          </a:p>
          <a:p>
            <a:pPr eaLnBrk="0" hangingPunct="0"/>
            <a:r>
              <a:rPr lang="en-US" sz="1600" dirty="0">
                <a:latin typeface="+mn-lt"/>
              </a:rPr>
              <a:t>Double indirect</a:t>
            </a:r>
          </a:p>
          <a:p>
            <a:pPr eaLnBrk="0" hangingPunct="0"/>
            <a:r>
              <a:rPr lang="en-US" sz="1600" dirty="0">
                <a:latin typeface="+mn-lt"/>
              </a:rPr>
              <a:t>Triple indirect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33400" y="533400"/>
            <a:ext cx="718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u="sng" dirty="0" err="1">
                <a:latin typeface="+mn-lt"/>
              </a:rPr>
              <a:t>inode</a:t>
            </a:r>
            <a:endParaRPr lang="en-US" sz="1800" dirty="0">
              <a:latin typeface="+mn-lt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85800" y="914400"/>
            <a:ext cx="1600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/>
          </p:cNvSpPr>
          <p:nvPr/>
        </p:nvSpPr>
        <p:spPr bwMode="auto">
          <a:xfrm>
            <a:off x="2133600" y="762000"/>
            <a:ext cx="2438400" cy="9906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4953000" y="1143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181600" y="1219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6" name="Freeform 11"/>
          <p:cNvSpPr>
            <a:spLocks/>
          </p:cNvSpPr>
          <p:nvPr/>
        </p:nvSpPr>
        <p:spPr bwMode="auto">
          <a:xfrm>
            <a:off x="2133600" y="1143000"/>
            <a:ext cx="2819400" cy="8382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5410200" y="1905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5638800" y="1981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9" name="Freeform 14"/>
          <p:cNvSpPr>
            <a:spLocks/>
          </p:cNvSpPr>
          <p:nvPr/>
        </p:nvSpPr>
        <p:spPr bwMode="auto">
          <a:xfrm>
            <a:off x="2133600" y="1905000"/>
            <a:ext cx="3276600" cy="6096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2133600" y="2286000"/>
            <a:ext cx="6096000" cy="1752600"/>
            <a:chOff x="1344" y="1440"/>
            <a:chExt cx="3840" cy="1104"/>
          </a:xfrm>
        </p:grpSpPr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2208" y="1440"/>
              <a:ext cx="480" cy="528"/>
              <a:chOff x="2160" y="1920"/>
              <a:chExt cx="480" cy="528"/>
            </a:xfrm>
          </p:grpSpPr>
          <p:sp>
            <p:nvSpPr>
              <p:cNvPr id="69" name="Rectangle 17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/>
                  <a:t>Index</a:t>
                </a:r>
              </a:p>
            </p:txBody>
          </p:sp>
        </p:grp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344" y="1440"/>
              <a:ext cx="864" cy="288"/>
            </a:xfrm>
            <a:custGeom>
              <a:avLst/>
              <a:gdLst>
                <a:gd name="T0" fmla="*/ 0 w 864"/>
                <a:gd name="T1" fmla="*/ 288 h 288"/>
                <a:gd name="T2" fmla="*/ 576 w 864"/>
                <a:gd name="T3" fmla="*/ 288 h 288"/>
                <a:gd name="T4" fmla="*/ 576 w 864"/>
                <a:gd name="T5" fmla="*/ 0 h 288"/>
                <a:gd name="T6" fmla="*/ 864 w 86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288">
                  <a:moveTo>
                    <a:pt x="0" y="288"/>
                  </a:moveTo>
                  <a:lnTo>
                    <a:pt x="576" y="288"/>
                  </a:lnTo>
                  <a:lnTo>
                    <a:pt x="576" y="0"/>
                  </a:lnTo>
                  <a:lnTo>
                    <a:pt x="86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4272" y="1776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4416" y="182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4512" y="2112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4656" y="2160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2592" y="1488"/>
              <a:ext cx="1680" cy="288"/>
            </a:xfrm>
            <a:custGeom>
              <a:avLst/>
              <a:gdLst>
                <a:gd name="T0" fmla="*/ 0 w 1680"/>
                <a:gd name="T1" fmla="*/ 0 h 288"/>
                <a:gd name="T2" fmla="*/ 672 w 1680"/>
                <a:gd name="T3" fmla="*/ 0 h 288"/>
                <a:gd name="T4" fmla="*/ 672 w 1680"/>
                <a:gd name="T5" fmla="*/ 288 h 288"/>
                <a:gd name="T6" fmla="*/ 1680 w 1680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288">
                  <a:moveTo>
                    <a:pt x="0" y="0"/>
                  </a:moveTo>
                  <a:lnTo>
                    <a:pt x="672" y="0"/>
                  </a:lnTo>
                  <a:lnTo>
                    <a:pt x="672" y="288"/>
                  </a:lnTo>
                  <a:lnTo>
                    <a:pt x="168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2592" y="1872"/>
              <a:ext cx="1920" cy="240"/>
            </a:xfrm>
            <a:custGeom>
              <a:avLst/>
              <a:gdLst>
                <a:gd name="T0" fmla="*/ 0 w 1920"/>
                <a:gd name="T1" fmla="*/ 0 h 240"/>
                <a:gd name="T2" fmla="*/ 480 w 1920"/>
                <a:gd name="T3" fmla="*/ 0 h 240"/>
                <a:gd name="T4" fmla="*/ 480 w 1920"/>
                <a:gd name="T5" fmla="*/ 240 h 240"/>
                <a:gd name="T6" fmla="*/ 1920 w 192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240">
                  <a:moveTo>
                    <a:pt x="0" y="0"/>
                  </a:moveTo>
                  <a:lnTo>
                    <a:pt x="480" y="0"/>
                  </a:lnTo>
                  <a:lnTo>
                    <a:pt x="480" y="240"/>
                  </a:lnTo>
                  <a:lnTo>
                    <a:pt x="19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26"/>
          <p:cNvGrpSpPr>
            <a:grpSpLocks/>
          </p:cNvGrpSpPr>
          <p:nvPr/>
        </p:nvGrpSpPr>
        <p:grpSpPr bwMode="auto">
          <a:xfrm>
            <a:off x="2133600" y="2971800"/>
            <a:ext cx="6629400" cy="2438400"/>
            <a:chOff x="1344" y="1872"/>
            <a:chExt cx="4176" cy="1536"/>
          </a:xfrm>
        </p:grpSpPr>
        <p:grpSp>
          <p:nvGrpSpPr>
            <p:cNvPr id="72" name="Group 27"/>
            <p:cNvGrpSpPr>
              <a:grpSpLocks/>
            </p:cNvGrpSpPr>
            <p:nvPr/>
          </p:nvGrpSpPr>
          <p:grpSpPr bwMode="auto">
            <a:xfrm>
              <a:off x="2016" y="2064"/>
              <a:ext cx="480" cy="528"/>
              <a:chOff x="2160" y="1920"/>
              <a:chExt cx="480" cy="528"/>
            </a:xfrm>
          </p:grpSpPr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9" name="Text Box 2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grpSp>
          <p:nvGrpSpPr>
            <p:cNvPr id="73" name="Group 30"/>
            <p:cNvGrpSpPr>
              <a:grpSpLocks/>
            </p:cNvGrpSpPr>
            <p:nvPr/>
          </p:nvGrpSpPr>
          <p:grpSpPr bwMode="auto">
            <a:xfrm>
              <a:off x="3120" y="2208"/>
              <a:ext cx="480" cy="528"/>
              <a:chOff x="2160" y="1920"/>
              <a:chExt cx="480" cy="528"/>
            </a:xfrm>
          </p:grpSpPr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7" name="Text Box 32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/>
                  <a:t>Index</a:t>
                </a:r>
              </a:p>
            </p:txBody>
          </p:sp>
        </p:grpSp>
        <p:grpSp>
          <p:nvGrpSpPr>
            <p:cNvPr id="74" name="Group 33"/>
            <p:cNvGrpSpPr>
              <a:grpSpLocks/>
            </p:cNvGrpSpPr>
            <p:nvPr/>
          </p:nvGrpSpPr>
          <p:grpSpPr bwMode="auto">
            <a:xfrm>
              <a:off x="3312" y="2544"/>
              <a:ext cx="480" cy="528"/>
              <a:chOff x="2160" y="1920"/>
              <a:chExt cx="480" cy="528"/>
            </a:xfrm>
          </p:grpSpPr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5" name="Text Box 35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/>
                  <a:t>Index</a:t>
                </a:r>
              </a:p>
            </p:txBody>
          </p:sp>
        </p:grp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2400" y="2112"/>
              <a:ext cx="720" cy="96"/>
            </a:xfrm>
            <a:custGeom>
              <a:avLst/>
              <a:gdLst>
                <a:gd name="T0" fmla="*/ 0 w 720"/>
                <a:gd name="T1" fmla="*/ 0 h 96"/>
                <a:gd name="T2" fmla="*/ 432 w 720"/>
                <a:gd name="T3" fmla="*/ 0 h 96"/>
                <a:gd name="T4" fmla="*/ 432 w 720"/>
                <a:gd name="T5" fmla="*/ 96 h 96"/>
                <a:gd name="T6" fmla="*/ 720 w 720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72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1344" y="1872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432 w 672"/>
                <a:gd name="T3" fmla="*/ 0 h 192"/>
                <a:gd name="T4" fmla="*/ 432 w 672"/>
                <a:gd name="T5" fmla="*/ 192 h 192"/>
                <a:gd name="T6" fmla="*/ 672 w 67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672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608" y="2640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4752" y="2688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848" y="2976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4992" y="302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3696" y="2592"/>
              <a:ext cx="912" cy="48"/>
            </a:xfrm>
            <a:custGeom>
              <a:avLst/>
              <a:gdLst>
                <a:gd name="T0" fmla="*/ 0 w 912"/>
                <a:gd name="T1" fmla="*/ 0 h 96"/>
                <a:gd name="T2" fmla="*/ 576 w 912"/>
                <a:gd name="T3" fmla="*/ 0 h 96"/>
                <a:gd name="T4" fmla="*/ 576 w 912"/>
                <a:gd name="T5" fmla="*/ 96 h 96"/>
                <a:gd name="T6" fmla="*/ 912 w 91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96">
                  <a:moveTo>
                    <a:pt x="0" y="0"/>
                  </a:moveTo>
                  <a:lnTo>
                    <a:pt x="576" y="0"/>
                  </a:lnTo>
                  <a:lnTo>
                    <a:pt x="576" y="96"/>
                  </a:lnTo>
                  <a:lnTo>
                    <a:pt x="912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3696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2400" y="25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45"/>
          <p:cNvGrpSpPr>
            <a:grpSpLocks/>
          </p:cNvGrpSpPr>
          <p:nvPr/>
        </p:nvGrpSpPr>
        <p:grpSpPr bwMode="auto">
          <a:xfrm>
            <a:off x="2133600" y="3200400"/>
            <a:ext cx="6934200" cy="3581400"/>
            <a:chOff x="1344" y="2016"/>
            <a:chExt cx="4368" cy="2256"/>
          </a:xfrm>
        </p:grpSpPr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3168" y="3312"/>
              <a:ext cx="720" cy="96"/>
            </a:xfrm>
            <a:custGeom>
              <a:avLst/>
              <a:gdLst>
                <a:gd name="T0" fmla="*/ 0 w 720"/>
                <a:gd name="T1" fmla="*/ 0 h 96"/>
                <a:gd name="T2" fmla="*/ 432 w 720"/>
                <a:gd name="T3" fmla="*/ 0 h 96"/>
                <a:gd name="T4" fmla="*/ 432 w 720"/>
                <a:gd name="T5" fmla="*/ 96 h 96"/>
                <a:gd name="T6" fmla="*/ 720 w 720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72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3168" y="37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48"/>
            <p:cNvGrpSpPr>
              <a:grpSpLocks/>
            </p:cNvGrpSpPr>
            <p:nvPr/>
          </p:nvGrpSpPr>
          <p:grpSpPr bwMode="auto">
            <a:xfrm>
              <a:off x="1776" y="2688"/>
              <a:ext cx="480" cy="528"/>
              <a:chOff x="2160" y="1920"/>
              <a:chExt cx="480" cy="528"/>
            </a:xfrm>
          </p:grpSpPr>
          <p:sp>
            <p:nvSpPr>
              <p:cNvPr id="115" name="Rectangle 49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" name="Text Box 50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44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/>
                  <a:t>Index</a:t>
                </a:r>
              </a:p>
            </p:txBody>
          </p:sp>
        </p:grpSp>
        <p:sp>
          <p:nvSpPr>
            <p:cNvPr id="94" name="Freeform 51"/>
            <p:cNvSpPr>
              <a:spLocks/>
            </p:cNvSpPr>
            <p:nvPr/>
          </p:nvSpPr>
          <p:spPr bwMode="auto">
            <a:xfrm>
              <a:off x="1344" y="2016"/>
              <a:ext cx="432" cy="672"/>
            </a:xfrm>
            <a:custGeom>
              <a:avLst/>
              <a:gdLst>
                <a:gd name="T0" fmla="*/ 0 w 432"/>
                <a:gd name="T1" fmla="*/ 0 h 672"/>
                <a:gd name="T2" fmla="*/ 240 w 432"/>
                <a:gd name="T3" fmla="*/ 0 h 672"/>
                <a:gd name="T4" fmla="*/ 240 w 432"/>
                <a:gd name="T5" fmla="*/ 672 h 672"/>
                <a:gd name="T6" fmla="*/ 432 w 432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lnTo>
                    <a:pt x="240" y="0"/>
                  </a:lnTo>
                  <a:lnTo>
                    <a:pt x="240" y="672"/>
                  </a:lnTo>
                  <a:lnTo>
                    <a:pt x="432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52"/>
            <p:cNvGrpSpPr>
              <a:grpSpLocks/>
            </p:cNvGrpSpPr>
            <p:nvPr/>
          </p:nvGrpSpPr>
          <p:grpSpPr bwMode="auto">
            <a:xfrm>
              <a:off x="2640" y="2976"/>
              <a:ext cx="480" cy="528"/>
              <a:chOff x="2160" y="1920"/>
              <a:chExt cx="480" cy="528"/>
            </a:xfrm>
          </p:grpSpPr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4" name="Text Box 54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grpSp>
          <p:nvGrpSpPr>
            <p:cNvPr id="96" name="Group 55"/>
            <p:cNvGrpSpPr>
              <a:grpSpLocks/>
            </p:cNvGrpSpPr>
            <p:nvPr/>
          </p:nvGrpSpPr>
          <p:grpSpPr bwMode="auto">
            <a:xfrm>
              <a:off x="2784" y="3264"/>
              <a:ext cx="480" cy="528"/>
              <a:chOff x="2160" y="1920"/>
              <a:chExt cx="480" cy="528"/>
            </a:xfrm>
          </p:grpSpPr>
          <p:sp>
            <p:nvSpPr>
              <p:cNvPr id="111" name="Rectangle 56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2" name="Text Box 57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sp>
          <p:nvSpPr>
            <p:cNvPr id="97" name="Freeform 58"/>
            <p:cNvSpPr>
              <a:spLocks/>
            </p:cNvSpPr>
            <p:nvPr/>
          </p:nvSpPr>
          <p:spPr bwMode="auto">
            <a:xfrm>
              <a:off x="2160" y="2736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336 w 480"/>
                <a:gd name="T3" fmla="*/ 0 h 240"/>
                <a:gd name="T4" fmla="*/ 336 w 480"/>
                <a:gd name="T5" fmla="*/ 240 h 240"/>
                <a:gd name="T6" fmla="*/ 480 w 48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lnTo>
                    <a:pt x="336" y="0"/>
                  </a:lnTo>
                  <a:lnTo>
                    <a:pt x="336" y="240"/>
                  </a:lnTo>
                  <a:lnTo>
                    <a:pt x="48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59"/>
            <p:cNvSpPr>
              <a:spLocks/>
            </p:cNvSpPr>
            <p:nvPr/>
          </p:nvSpPr>
          <p:spPr bwMode="auto">
            <a:xfrm>
              <a:off x="2160" y="3120"/>
              <a:ext cx="624" cy="144"/>
            </a:xfrm>
            <a:custGeom>
              <a:avLst/>
              <a:gdLst>
                <a:gd name="T0" fmla="*/ 0 w 624"/>
                <a:gd name="T1" fmla="*/ 0 h 144"/>
                <a:gd name="T2" fmla="*/ 192 w 624"/>
                <a:gd name="T3" fmla="*/ 0 h 144"/>
                <a:gd name="T4" fmla="*/ 192 w 624"/>
                <a:gd name="T5" fmla="*/ 144 h 144"/>
                <a:gd name="T6" fmla="*/ 624 w 624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192" y="0"/>
                  </a:lnTo>
                  <a:lnTo>
                    <a:pt x="192" y="144"/>
                  </a:lnTo>
                  <a:lnTo>
                    <a:pt x="624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60"/>
            <p:cNvGrpSpPr>
              <a:grpSpLocks/>
            </p:cNvGrpSpPr>
            <p:nvPr/>
          </p:nvGrpSpPr>
          <p:grpSpPr bwMode="auto">
            <a:xfrm>
              <a:off x="3888" y="3408"/>
              <a:ext cx="480" cy="528"/>
              <a:chOff x="2160" y="1920"/>
              <a:chExt cx="480" cy="528"/>
            </a:xfrm>
          </p:grpSpPr>
          <p:sp>
            <p:nvSpPr>
              <p:cNvPr id="109" name="Rectangle 61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/>
                  <a:t>Index</a:t>
                </a:r>
              </a:p>
            </p:txBody>
          </p:sp>
        </p:grpSp>
        <p:grpSp>
          <p:nvGrpSpPr>
            <p:cNvPr id="100" name="Group 63"/>
            <p:cNvGrpSpPr>
              <a:grpSpLocks/>
            </p:cNvGrpSpPr>
            <p:nvPr/>
          </p:nvGrpSpPr>
          <p:grpSpPr bwMode="auto">
            <a:xfrm>
              <a:off x="4080" y="3744"/>
              <a:ext cx="480" cy="528"/>
              <a:chOff x="2160" y="1920"/>
              <a:chExt cx="480" cy="528"/>
            </a:xfrm>
          </p:grpSpPr>
          <p:sp>
            <p:nvSpPr>
              <p:cNvPr id="107" name="Rectangle 64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/>
                  <a:t>Index</a:t>
                </a:r>
              </a:p>
            </p:txBody>
          </p:sp>
        </p:grpSp>
        <p:sp>
          <p:nvSpPr>
            <p:cNvPr id="101" name="Rectangle 66"/>
            <p:cNvSpPr>
              <a:spLocks noChangeArrowheads="1"/>
            </p:cNvSpPr>
            <p:nvPr/>
          </p:nvSpPr>
          <p:spPr bwMode="auto">
            <a:xfrm>
              <a:off x="4800" y="3504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7"/>
            <p:cNvSpPr txBox="1">
              <a:spLocks noChangeArrowheads="1"/>
            </p:cNvSpPr>
            <p:nvPr/>
          </p:nvSpPr>
          <p:spPr bwMode="auto">
            <a:xfrm>
              <a:off x="4944" y="355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3" name="Rectangle 68"/>
            <p:cNvSpPr>
              <a:spLocks noChangeArrowheads="1"/>
            </p:cNvSpPr>
            <p:nvPr/>
          </p:nvSpPr>
          <p:spPr bwMode="auto">
            <a:xfrm>
              <a:off x="5040" y="3840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5184" y="3888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5" name="Freeform 70"/>
            <p:cNvSpPr>
              <a:spLocks/>
            </p:cNvSpPr>
            <p:nvPr/>
          </p:nvSpPr>
          <p:spPr bwMode="auto">
            <a:xfrm>
              <a:off x="4464" y="3504"/>
              <a:ext cx="336" cy="336"/>
            </a:xfrm>
            <a:custGeom>
              <a:avLst/>
              <a:gdLst>
                <a:gd name="T0" fmla="*/ 0 w 336"/>
                <a:gd name="T1" fmla="*/ 336 h 336"/>
                <a:gd name="T2" fmla="*/ 192 w 336"/>
                <a:gd name="T3" fmla="*/ 336 h 336"/>
                <a:gd name="T4" fmla="*/ 192 w 336"/>
                <a:gd name="T5" fmla="*/ 0 h 336"/>
                <a:gd name="T6" fmla="*/ 336 w 336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192" y="336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71"/>
            <p:cNvSpPr>
              <a:spLocks/>
            </p:cNvSpPr>
            <p:nvPr/>
          </p:nvSpPr>
          <p:spPr bwMode="auto">
            <a:xfrm>
              <a:off x="4464" y="3840"/>
              <a:ext cx="576" cy="384"/>
            </a:xfrm>
            <a:custGeom>
              <a:avLst/>
              <a:gdLst>
                <a:gd name="T0" fmla="*/ 0 w 528"/>
                <a:gd name="T1" fmla="*/ 384 h 384"/>
                <a:gd name="T2" fmla="*/ 288 w 528"/>
                <a:gd name="T3" fmla="*/ 384 h 384"/>
                <a:gd name="T4" fmla="*/ 288 w 528"/>
                <a:gd name="T5" fmla="*/ 0 h 384"/>
                <a:gd name="T6" fmla="*/ 528 w 528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0A9A6F0D-A611-4358-861D-7B01E8303898}" type="slidenum">
              <a:rPr lang="en-US" smtClean="0"/>
              <a:pPr algn="l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838200"/>
          </a:xfrm>
        </p:spPr>
        <p:txBody>
          <a:bodyPr/>
          <a:lstStyle/>
          <a:p>
            <a:r>
              <a:rPr lang="en-US" dirty="0"/>
              <a:t>Unallocated Blocks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924800" cy="4648200"/>
          </a:xfrm>
        </p:spPr>
        <p:txBody>
          <a:bodyPr/>
          <a:lstStyle/>
          <a:p>
            <a:r>
              <a:rPr lang="en-US" sz="2800" dirty="0"/>
              <a:t>How should unallocated blocks be managed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/>
              <a:t>Need a data structure to keep track of them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Linked list</a:t>
            </a:r>
          </a:p>
          <a:p>
            <a:pPr lvl="2"/>
            <a:r>
              <a:rPr lang="en-US" dirty="0"/>
              <a:t>Very large</a:t>
            </a:r>
          </a:p>
          <a:p>
            <a:pPr lvl="2"/>
            <a:r>
              <a:rPr lang="en-US" dirty="0"/>
              <a:t>Hard to manage spatial locality</a:t>
            </a:r>
          </a:p>
          <a:p>
            <a:pPr lvl="1"/>
            <a:r>
              <a:rPr lang="en-US" sz="2400" dirty="0">
                <a:latin typeface="+mn-lt"/>
              </a:rPr>
              <a:t>Block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status map</a:t>
            </a:r>
            <a:r>
              <a:rPr lang="en-US" sz="2400" dirty="0">
                <a:latin typeface="+mn-lt"/>
              </a:rPr>
              <a:t> (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sz="2400" dirty="0">
                <a:latin typeface="+mn-lt"/>
              </a:rPr>
              <a:t>disk map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sz="2400" dirty="0">
                <a:latin typeface="+mn-lt"/>
              </a:rPr>
              <a:t>)</a:t>
            </a:r>
          </a:p>
          <a:p>
            <a:pPr lvl="2"/>
            <a:r>
              <a:rPr lang="en-US" dirty="0"/>
              <a:t>Bit per block</a:t>
            </a:r>
          </a:p>
          <a:p>
            <a:pPr lvl="2"/>
            <a:r>
              <a:rPr lang="en-US" dirty="0"/>
              <a:t>Easy to identify nearby free blocks</a:t>
            </a:r>
          </a:p>
          <a:p>
            <a:pPr lvl="2"/>
            <a:r>
              <a:rPr lang="en-US" dirty="0"/>
              <a:t>Useful for disk recovery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5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86725" cy="4724400"/>
          </a:xfrm>
        </p:spPr>
        <p:txBody>
          <a:bodyPr/>
          <a:lstStyle/>
          <a:p>
            <a:r>
              <a:rPr lang="en-US" sz="2800" dirty="0"/>
              <a:t>Directory </a:t>
            </a:r>
            <a:r>
              <a:rPr lang="en-US" sz="2800" dirty="0" smtClean="0"/>
              <a:t>Structures</a:t>
            </a:r>
            <a:endParaRPr lang="en-US" sz="2800" dirty="0" smtClean="0"/>
          </a:p>
          <a:p>
            <a:pPr lvl="1"/>
            <a:r>
              <a:rPr lang="en-US" altLang="en-US" sz="2400" dirty="0" smtClean="0"/>
              <a:t>Single-Level Directory</a:t>
            </a:r>
          </a:p>
          <a:p>
            <a:pPr lvl="1"/>
            <a:r>
              <a:rPr lang="en-US" altLang="en-US" sz="2400" dirty="0" smtClean="0"/>
              <a:t>Two-Level Directory</a:t>
            </a:r>
          </a:p>
          <a:p>
            <a:pPr lvl="1"/>
            <a:r>
              <a:rPr lang="en-US" sz="2400" dirty="0"/>
              <a:t>Tree-Structured </a:t>
            </a:r>
            <a:r>
              <a:rPr lang="en-US" sz="2400" dirty="0" smtClean="0"/>
              <a:t>Directory</a:t>
            </a:r>
          </a:p>
          <a:p>
            <a:pPr lvl="2"/>
            <a:endParaRPr lang="en-US" sz="2800" dirty="0"/>
          </a:p>
          <a:p>
            <a:r>
              <a:rPr lang="en-US" sz="2800" dirty="0"/>
              <a:t>Block </a:t>
            </a:r>
            <a:r>
              <a:rPr lang="en-US" sz="2800" dirty="0" smtClean="0"/>
              <a:t>Management</a:t>
            </a:r>
          </a:p>
          <a:p>
            <a:pPr lvl="1"/>
            <a:r>
              <a:rPr lang="en-US" sz="2400" dirty="0"/>
              <a:t>Contiguous </a:t>
            </a:r>
            <a:r>
              <a:rPr lang="en-US" sz="2400" dirty="0" smtClean="0"/>
              <a:t>Allocation</a:t>
            </a:r>
          </a:p>
          <a:p>
            <a:pPr lvl="1"/>
            <a:r>
              <a:rPr lang="en-US" sz="2400" dirty="0"/>
              <a:t>Linked </a:t>
            </a:r>
            <a:r>
              <a:rPr lang="en-US" sz="2400" dirty="0" smtClean="0"/>
              <a:t>Lists</a:t>
            </a:r>
          </a:p>
          <a:p>
            <a:pPr lvl="1"/>
            <a:r>
              <a:rPr lang="en-US" sz="2400" dirty="0"/>
              <a:t>Indexed Allocation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Descriptors</a:t>
            </a:r>
          </a:p>
        </p:txBody>
      </p:sp>
      <p:sp>
        <p:nvSpPr>
          <p:cNvPr id="1097731" name="Text Box 3"/>
          <p:cNvSpPr txBox="1">
            <a:spLocks noChangeArrowheads="1"/>
          </p:cNvSpPr>
          <p:nvPr/>
        </p:nvSpPr>
        <p:spPr bwMode="auto">
          <a:xfrm>
            <a:off x="381000" y="1514690"/>
            <a:ext cx="35680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External name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Current state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Sharable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Owner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User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Locks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Protection settings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Length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Time of creation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Time of last modification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Time of last access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Reference count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Storage device details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3941067" y="1752600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How to design a file control 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block (a.k.a., file descriptor)?</a:t>
            </a:r>
            <a:endParaRPr lang="en-US" sz="24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7733" name="Text Box 5"/>
          <p:cNvSpPr txBox="1">
            <a:spLocks noChangeArrowheads="1"/>
          </p:cNvSpPr>
          <p:nvPr/>
        </p:nvSpPr>
        <p:spPr bwMode="auto">
          <a:xfrm>
            <a:off x="3955852" y="2899389"/>
            <a:ext cx="47272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From “File Systems Requirements” to “File Attributes”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From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“File Attributes”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to “a File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Control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Block”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9137"/>
            <a:ext cx="8458200" cy="6299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</a:p>
        </p:txBody>
      </p:sp>
      <p:pic>
        <p:nvPicPr>
          <p:cNvPr id="1075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23081" y="838200"/>
            <a:ext cx="9088099" cy="6019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20" y="2057400"/>
            <a:ext cx="181368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14478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10668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21336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5410200"/>
            <a:ext cx="16002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1108" y="48006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199" y="5181600"/>
            <a:ext cx="762001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4686300"/>
            <a:ext cx="38100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open() Operation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17006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Locate the on-device (external)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file descriptor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Extract info needed to read/write file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Authenticate</a:t>
            </a:r>
            <a:r>
              <a:rPr lang="en-US" altLang="en-US" sz="2800" dirty="0" smtClean="0">
                <a:latin typeface="+mn-lt"/>
              </a:rPr>
              <a:t> that process can access the file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Create an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internal file descriptor</a:t>
            </a:r>
            <a:r>
              <a:rPr lang="en-US" altLang="en-US" sz="2800" dirty="0" smtClean="0">
                <a:latin typeface="+mn-lt"/>
              </a:rPr>
              <a:t> in primary memory (</a:t>
            </a:r>
            <a:r>
              <a:rPr lang="ja-JP" altLang="en-US" sz="2800" dirty="0" smtClean="0">
                <a:latin typeface="+mn-lt"/>
              </a:rPr>
              <a:t>“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</a:rPr>
              <a:t>System-wide</a:t>
            </a:r>
            <a:r>
              <a:rPr lang="ja-JP" altLang="en-US" sz="2800" dirty="0" smtClean="0">
                <a:latin typeface="+mn-lt"/>
              </a:rPr>
              <a:t>”</a:t>
            </a:r>
            <a:r>
              <a:rPr lang="en-US" altLang="ja-JP" sz="2800" dirty="0" smtClean="0"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Create an entry in a </a:t>
            </a:r>
            <a:r>
              <a:rPr lang="ja-JP" altLang="en-US" sz="2800" dirty="0" smtClean="0">
                <a:latin typeface="+mn-lt"/>
              </a:rPr>
              <a:t>“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</a:rPr>
              <a:t>per process</a:t>
            </a:r>
            <a:r>
              <a:rPr lang="ja-JP" altLang="en-US" sz="2800" dirty="0" smtClean="0">
                <a:latin typeface="+mn-lt"/>
              </a:rPr>
              <a:t>”</a:t>
            </a:r>
            <a:r>
              <a:rPr lang="en-US" altLang="ja-JP" sz="2800" dirty="0" smtClean="0">
                <a:latin typeface="+mn-lt"/>
              </a:rPr>
              <a:t> open file status table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Allocate resources, e.g., buffers, to support file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9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Manager Data Structures</a:t>
            </a:r>
          </a:p>
        </p:txBody>
      </p:sp>
      <p:sp>
        <p:nvSpPr>
          <p:cNvPr id="1102851" name="AutoShape 3"/>
          <p:cNvSpPr>
            <a:spLocks noChangeArrowheads="1"/>
          </p:cNvSpPr>
          <p:nvPr/>
        </p:nvSpPr>
        <p:spPr bwMode="auto">
          <a:xfrm>
            <a:off x="6477000" y="5089525"/>
            <a:ext cx="17526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2" name="Rectangle 4"/>
          <p:cNvSpPr>
            <a:spLocks noChangeArrowheads="1"/>
          </p:cNvSpPr>
          <p:nvPr/>
        </p:nvSpPr>
        <p:spPr bwMode="auto">
          <a:xfrm>
            <a:off x="6629400" y="5546725"/>
            <a:ext cx="3810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3" name="Text Box 5"/>
          <p:cNvSpPr txBox="1">
            <a:spLocks noChangeArrowheads="1"/>
          </p:cNvSpPr>
          <p:nvPr/>
        </p:nvSpPr>
        <p:spPr bwMode="auto">
          <a:xfrm>
            <a:off x="3429000" y="6080125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External File Descriptor</a:t>
            </a:r>
          </a:p>
        </p:txBody>
      </p:sp>
      <p:sp>
        <p:nvSpPr>
          <p:cNvPr id="1102854" name="Freeform 6"/>
          <p:cNvSpPr>
            <a:spLocks/>
          </p:cNvSpPr>
          <p:nvPr/>
        </p:nvSpPr>
        <p:spPr bwMode="auto">
          <a:xfrm>
            <a:off x="5334000" y="5699125"/>
            <a:ext cx="1295400" cy="457200"/>
          </a:xfrm>
          <a:custGeom>
            <a:avLst/>
            <a:gdLst>
              <a:gd name="T0" fmla="*/ 304800 w 816"/>
              <a:gd name="T1" fmla="*/ 457200 h 288"/>
              <a:gd name="T2" fmla="*/ 0 w 816"/>
              <a:gd name="T3" fmla="*/ 0 h 288"/>
              <a:gd name="T4" fmla="*/ 1295400 w 816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88">
                <a:moveTo>
                  <a:pt x="192" y="288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4419600" y="33369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Open 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Descriptor</a:t>
            </a:r>
          </a:p>
        </p:txBody>
      </p:sp>
      <p:sp>
        <p:nvSpPr>
          <p:cNvPr id="1102856" name="Line 8"/>
          <p:cNvSpPr>
            <a:spLocks noChangeShapeType="1"/>
          </p:cNvSpPr>
          <p:nvPr/>
        </p:nvSpPr>
        <p:spPr bwMode="auto">
          <a:xfrm>
            <a:off x="44196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7" name="Line 9"/>
          <p:cNvSpPr>
            <a:spLocks noChangeShapeType="1"/>
          </p:cNvSpPr>
          <p:nvPr/>
        </p:nvSpPr>
        <p:spPr bwMode="auto">
          <a:xfrm>
            <a:off x="60198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8" name="AutoShape 10"/>
          <p:cNvSpPr>
            <a:spLocks noChangeArrowheads="1"/>
          </p:cNvSpPr>
          <p:nvPr/>
        </p:nvSpPr>
        <p:spPr bwMode="auto">
          <a:xfrm rot="20122305" flipV="1">
            <a:off x="6477000" y="2879725"/>
            <a:ext cx="754063" cy="2590800"/>
          </a:xfrm>
          <a:prstGeom prst="curvedLeftArrow">
            <a:avLst>
              <a:gd name="adj1" fmla="val 68716"/>
              <a:gd name="adj2" fmla="val 137431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9" name="Text Box 11"/>
          <p:cNvSpPr txBox="1">
            <a:spLocks noChangeArrowheads="1"/>
          </p:cNvSpPr>
          <p:nvPr/>
        </p:nvSpPr>
        <p:spPr bwMode="auto">
          <a:xfrm>
            <a:off x="7223125" y="2955925"/>
            <a:ext cx="176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Copy info from external to the open file descriptor</a:t>
            </a:r>
          </a:p>
        </p:txBody>
      </p:sp>
      <p:sp>
        <p:nvSpPr>
          <p:cNvPr id="1102860" name="Oval 12"/>
          <p:cNvSpPr>
            <a:spLocks noChangeArrowheads="1"/>
          </p:cNvSpPr>
          <p:nvPr/>
        </p:nvSpPr>
        <p:spPr bwMode="auto">
          <a:xfrm>
            <a:off x="6934200" y="3032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1828800" y="36417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Process-File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Session</a:t>
            </a: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>
            <a:off x="34290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>
            <a:off x="18288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4" name="Freeform 16"/>
          <p:cNvSpPr>
            <a:spLocks/>
          </p:cNvSpPr>
          <p:nvPr/>
        </p:nvSpPr>
        <p:spPr bwMode="auto">
          <a:xfrm>
            <a:off x="3200400" y="3336925"/>
            <a:ext cx="1219200" cy="685800"/>
          </a:xfrm>
          <a:custGeom>
            <a:avLst/>
            <a:gdLst>
              <a:gd name="T0" fmla="*/ 0 w 768"/>
              <a:gd name="T1" fmla="*/ 685800 h 432"/>
              <a:gd name="T2" fmla="*/ 609600 w 768"/>
              <a:gd name="T3" fmla="*/ 685800 h 432"/>
              <a:gd name="T4" fmla="*/ 609600 w 768"/>
              <a:gd name="T5" fmla="*/ 0 h 432"/>
              <a:gd name="T6" fmla="*/ 1219200 w 76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432">
                <a:moveTo>
                  <a:pt x="0" y="432"/>
                </a:moveTo>
                <a:lnTo>
                  <a:pt x="384" y="432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65" name="Text Box 17"/>
          <p:cNvSpPr txBox="1">
            <a:spLocks noChangeArrowheads="1"/>
          </p:cNvSpPr>
          <p:nvPr/>
        </p:nvSpPr>
        <p:spPr bwMode="auto">
          <a:xfrm>
            <a:off x="2057400" y="2193925"/>
            <a:ext cx="1768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Keep the state of the process-file session</a:t>
            </a:r>
          </a:p>
        </p:txBody>
      </p:sp>
      <p:sp>
        <p:nvSpPr>
          <p:cNvPr id="1102866" name="Oval 18"/>
          <p:cNvSpPr>
            <a:spLocks noChangeArrowheads="1"/>
          </p:cNvSpPr>
          <p:nvPr/>
        </p:nvSpPr>
        <p:spPr bwMode="auto">
          <a:xfrm>
            <a:off x="1752600" y="2270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102867" name="Line 19"/>
          <p:cNvSpPr>
            <a:spLocks noChangeShapeType="1"/>
          </p:cNvSpPr>
          <p:nvPr/>
        </p:nvSpPr>
        <p:spPr bwMode="auto">
          <a:xfrm>
            <a:off x="990600" y="3641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8" name="Text Box 20"/>
          <p:cNvSpPr txBox="1">
            <a:spLocks noChangeArrowheads="1"/>
          </p:cNvSpPr>
          <p:nvPr/>
        </p:nvSpPr>
        <p:spPr bwMode="auto">
          <a:xfrm>
            <a:off x="381000" y="3702050"/>
            <a:ext cx="167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Return a reference to the data structure</a:t>
            </a:r>
          </a:p>
        </p:txBody>
      </p:sp>
      <p:sp>
        <p:nvSpPr>
          <p:cNvPr id="1102869" name="Oval 21"/>
          <p:cNvSpPr>
            <a:spLocks noChangeArrowheads="1"/>
          </p:cNvSpPr>
          <p:nvPr/>
        </p:nvSpPr>
        <p:spPr bwMode="auto">
          <a:xfrm>
            <a:off x="152400" y="37179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6924675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Virtual File Systems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38401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Virtual File Systems (VFS) provide an object-oriented way of implementing file systems.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VFS allows the </a:t>
            </a:r>
            <a:r>
              <a:rPr lang="en-US" altLang="en-US" dirty="0" smtClean="0">
                <a:solidFill>
                  <a:srgbClr val="FF0000"/>
                </a:solidFill>
              </a:rPr>
              <a:t>same system call</a:t>
            </a:r>
            <a:r>
              <a:rPr lang="en-US" altLang="en-US" dirty="0" smtClean="0"/>
              <a:t> interface (the API) to be used for </a:t>
            </a:r>
            <a:r>
              <a:rPr lang="en-US" altLang="en-US" dirty="0" smtClean="0">
                <a:solidFill>
                  <a:srgbClr val="FF0000"/>
                </a:solidFill>
              </a:rPr>
              <a:t>different types of file systems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API is to the VFS interface, rather than any specific type of file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610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Schematic View of a Virtual File System</a:t>
            </a:r>
          </a:p>
        </p:txBody>
      </p:sp>
      <p:pic>
        <p:nvPicPr>
          <p:cNvPr id="10772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752600" y="1752600"/>
            <a:ext cx="5713413" cy="43860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0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8150"/>
            <a:ext cx="7696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Directory Structure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9306" y="1228123"/>
            <a:ext cx="7545387" cy="820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 collection of nodes containing </a:t>
            </a:r>
            <a:r>
              <a:rPr lang="en-US" sz="2800" dirty="0" smtClean="0">
                <a:solidFill>
                  <a:srgbClr val="FF0000"/>
                </a:solidFill>
              </a:rPr>
              <a:t>information about all files</a:t>
            </a:r>
          </a:p>
        </p:txBody>
      </p:sp>
      <p:sp>
        <p:nvSpPr>
          <p:cNvPr id="110490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2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3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4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 1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 2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 3</a:t>
            </a:r>
          </a:p>
        </p:txBody>
      </p:sp>
      <p:sp>
        <p:nvSpPr>
          <p:cNvPr id="110490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 4</a:t>
            </a:r>
          </a:p>
        </p:txBody>
      </p:sp>
      <p:sp>
        <p:nvSpPr>
          <p:cNvPr id="110490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 n</a:t>
            </a:r>
          </a:p>
        </p:txBody>
      </p:sp>
      <p:sp>
        <p:nvSpPr>
          <p:cNvPr id="110491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15875 w 2637"/>
              <a:gd name="T1" fmla="*/ 520700 h 928"/>
              <a:gd name="T2" fmla="*/ 44450 w 2637"/>
              <a:gd name="T3" fmla="*/ 347663 h 928"/>
              <a:gd name="T4" fmla="*/ 650875 w 2637"/>
              <a:gd name="T5" fmla="*/ 58738 h 928"/>
              <a:gd name="T6" fmla="*/ 925512 w 2637"/>
              <a:gd name="T7" fmla="*/ 15875 h 928"/>
              <a:gd name="T8" fmla="*/ 1617662 w 2637"/>
              <a:gd name="T9" fmla="*/ 0 h 928"/>
              <a:gd name="T10" fmla="*/ 2224087 w 2637"/>
              <a:gd name="T11" fmla="*/ 15875 h 928"/>
              <a:gd name="T12" fmla="*/ 2627312 w 2637"/>
              <a:gd name="T13" fmla="*/ 87313 h 928"/>
              <a:gd name="T14" fmla="*/ 3017837 w 2637"/>
              <a:gd name="T15" fmla="*/ 203200 h 928"/>
              <a:gd name="T16" fmla="*/ 3205162 w 2637"/>
              <a:gd name="T17" fmla="*/ 260350 h 928"/>
              <a:gd name="T18" fmla="*/ 3565525 w 2637"/>
              <a:gd name="T19" fmla="*/ 333375 h 928"/>
              <a:gd name="T20" fmla="*/ 3781425 w 2637"/>
              <a:gd name="T21" fmla="*/ 404813 h 928"/>
              <a:gd name="T22" fmla="*/ 3998912 w 2637"/>
              <a:gd name="T23" fmla="*/ 620713 h 928"/>
              <a:gd name="T24" fmla="*/ 4084637 w 2637"/>
              <a:gd name="T25" fmla="*/ 708025 h 928"/>
              <a:gd name="T26" fmla="*/ 4157662 w 2637"/>
              <a:gd name="T27" fmla="*/ 909638 h 928"/>
              <a:gd name="T28" fmla="*/ 4186237 w 2637"/>
              <a:gd name="T29" fmla="*/ 996950 h 928"/>
              <a:gd name="T30" fmla="*/ 4157662 w 2637"/>
              <a:gd name="T31" fmla="*/ 1169988 h 928"/>
              <a:gd name="T32" fmla="*/ 3811587 w 2637"/>
              <a:gd name="T33" fmla="*/ 1385888 h 928"/>
              <a:gd name="T34" fmla="*/ 3494087 w 2637"/>
              <a:gd name="T35" fmla="*/ 1458913 h 928"/>
              <a:gd name="T36" fmla="*/ 1819275 w 2637"/>
              <a:gd name="T37" fmla="*/ 1385888 h 928"/>
              <a:gd name="T38" fmla="*/ 752475 w 2637"/>
              <a:gd name="T39" fmla="*/ 1111250 h 928"/>
              <a:gd name="T40" fmla="*/ 708025 w 2637"/>
              <a:gd name="T41" fmla="*/ 1096963 h 928"/>
              <a:gd name="T42" fmla="*/ 650875 w 2637"/>
              <a:gd name="T43" fmla="*/ 1068388 h 928"/>
              <a:gd name="T44" fmla="*/ 131762 w 2637"/>
              <a:gd name="T45" fmla="*/ 895350 h 928"/>
              <a:gd name="T46" fmla="*/ 44450 w 2637"/>
              <a:gd name="T47" fmla="*/ 635000 h 928"/>
              <a:gd name="T48" fmla="*/ 1587 w 2637"/>
              <a:gd name="T49" fmla="*/ 506413 h 928"/>
              <a:gd name="T50" fmla="*/ 15875 w 2637"/>
              <a:gd name="T51" fmla="*/ 520700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1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16164 w 2637"/>
              <a:gd name="T1" fmla="*/ 565588 h 928"/>
              <a:gd name="T2" fmla="*/ 45259 w 2637"/>
              <a:gd name="T3" fmla="*/ 377633 h 928"/>
              <a:gd name="T4" fmla="*/ 662723 w 2637"/>
              <a:gd name="T5" fmla="*/ 63801 h 928"/>
              <a:gd name="T6" fmla="*/ 942359 w 2637"/>
              <a:gd name="T7" fmla="*/ 17244 h 928"/>
              <a:gd name="T8" fmla="*/ 1647108 w 2637"/>
              <a:gd name="T9" fmla="*/ 0 h 928"/>
              <a:gd name="T10" fmla="*/ 2264572 w 2637"/>
              <a:gd name="T11" fmla="*/ 17244 h 928"/>
              <a:gd name="T12" fmla="*/ 2675136 w 2637"/>
              <a:gd name="T13" fmla="*/ 94839 h 928"/>
              <a:gd name="T14" fmla="*/ 3072770 w 2637"/>
              <a:gd name="T15" fmla="*/ 220717 h 928"/>
              <a:gd name="T16" fmla="*/ 3263505 w 2637"/>
              <a:gd name="T17" fmla="*/ 282794 h 928"/>
              <a:gd name="T18" fmla="*/ 3630427 w 2637"/>
              <a:gd name="T19" fmla="*/ 362114 h 928"/>
              <a:gd name="T20" fmla="*/ 3850257 w 2637"/>
              <a:gd name="T21" fmla="*/ 439710 h 928"/>
              <a:gd name="T22" fmla="*/ 4071703 w 2637"/>
              <a:gd name="T23" fmla="*/ 674222 h 928"/>
              <a:gd name="T24" fmla="*/ 4158989 w 2637"/>
              <a:gd name="T25" fmla="*/ 769062 h 928"/>
              <a:gd name="T26" fmla="*/ 4233343 w 2637"/>
              <a:gd name="T27" fmla="*/ 988055 h 928"/>
              <a:gd name="T28" fmla="*/ 4262438 w 2637"/>
              <a:gd name="T29" fmla="*/ 1082894 h 928"/>
              <a:gd name="T30" fmla="*/ 4233343 w 2637"/>
              <a:gd name="T31" fmla="*/ 1270848 h 928"/>
              <a:gd name="T32" fmla="*/ 3880968 w 2637"/>
              <a:gd name="T33" fmla="*/ 1505361 h 928"/>
              <a:gd name="T34" fmla="*/ 3557689 w 2637"/>
              <a:gd name="T35" fmla="*/ 1584681 h 928"/>
              <a:gd name="T36" fmla="*/ 1852391 w 2637"/>
              <a:gd name="T37" fmla="*/ 1505361 h 928"/>
              <a:gd name="T38" fmla="*/ 766172 w 2637"/>
              <a:gd name="T39" fmla="*/ 1207047 h 928"/>
              <a:gd name="T40" fmla="*/ 720913 w 2637"/>
              <a:gd name="T41" fmla="*/ 1191528 h 928"/>
              <a:gd name="T42" fmla="*/ 662723 w 2637"/>
              <a:gd name="T43" fmla="*/ 1160490 h 928"/>
              <a:gd name="T44" fmla="*/ 134161 w 2637"/>
              <a:gd name="T45" fmla="*/ 972535 h 928"/>
              <a:gd name="T46" fmla="*/ 45259 w 2637"/>
              <a:gd name="T47" fmla="*/ 689741 h 928"/>
              <a:gd name="T48" fmla="*/ 1616 w 2637"/>
              <a:gd name="T49" fmla="*/ 550069 h 928"/>
              <a:gd name="T50" fmla="*/ 16164 w 2637"/>
              <a:gd name="T51" fmla="*/ 565588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17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Directory</a:t>
            </a:r>
          </a:p>
        </p:txBody>
      </p:sp>
      <p:sp>
        <p:nvSpPr>
          <p:cNvPr id="1104918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Files</a:t>
            </a:r>
          </a:p>
        </p:txBody>
      </p:sp>
      <p:sp>
        <p:nvSpPr>
          <p:cNvPr id="1104919" name="Rectangle 23"/>
          <p:cNvSpPr>
            <a:spLocks noChangeArrowheads="1"/>
          </p:cNvSpPr>
          <p:nvPr/>
        </p:nvSpPr>
        <p:spPr bwMode="auto">
          <a:xfrm>
            <a:off x="381000" y="5592873"/>
            <a:ext cx="8229600" cy="109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latin typeface="+mn-lt"/>
                <a:ea typeface="ＭＳ Ｐゴシック" charset="0"/>
              </a:rPr>
              <a:t>Both the directory structure and the files reside on disk</a:t>
            </a:r>
          </a:p>
          <a:p>
            <a:pPr eaLnBrk="0" hangingPunct="0">
              <a:defRPr/>
            </a:pPr>
            <a:r>
              <a:rPr lang="en-US" sz="2400" dirty="0">
                <a:latin typeface="+mn-lt"/>
                <a:ea typeface="ＭＳ Ｐゴシック" charset="0"/>
              </a:rPr>
              <a:t>Backups of these two structures are kept on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charset="0"/>
              </a:rPr>
              <a:t>storage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Single-Level Directory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5588"/>
            <a:ext cx="7029450" cy="5619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 single directory for all users</a:t>
            </a:r>
          </a:p>
        </p:txBody>
      </p:sp>
      <p:sp>
        <p:nvSpPr>
          <p:cNvPr id="1108996" name="Rectangle 4"/>
          <p:cNvSpPr>
            <a:spLocks noChangeArrowheads="1"/>
          </p:cNvSpPr>
          <p:nvPr/>
        </p:nvSpPr>
        <p:spPr bwMode="auto">
          <a:xfrm>
            <a:off x="990600" y="5282347"/>
            <a:ext cx="7123113" cy="68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Naming problem</a:t>
            </a:r>
            <a:br>
              <a:rPr lang="en-US" altLang="en-US" dirty="0">
                <a:latin typeface="+mn-lt"/>
              </a:rPr>
            </a:br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Grouping problem</a:t>
            </a:r>
          </a:p>
        </p:txBody>
      </p:sp>
      <p:pic>
        <p:nvPicPr>
          <p:cNvPr id="110899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37624" r="879" b="37932"/>
          <a:stretch>
            <a:fillRect/>
          </a:stretch>
        </p:blipFill>
        <p:spPr bwMode="auto">
          <a:xfrm>
            <a:off x="533400" y="2300288"/>
            <a:ext cx="8123238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990600" y="4283075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charset="0"/>
              </a:rPr>
              <a:t>Good News? Problems?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6" grpId="0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8377</TotalTime>
  <Words>680</Words>
  <Application>Microsoft Office PowerPoint</Application>
  <PresentationFormat>On-screen Show (4:3)</PresentationFormat>
  <Paragraphs>234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SimSun</vt:lpstr>
      <vt:lpstr>Arial</vt:lpstr>
      <vt:lpstr>Calibri</vt:lpstr>
      <vt:lpstr>FrankRuehl</vt:lpstr>
      <vt:lpstr>Helvetica</vt:lpstr>
      <vt:lpstr>Symbol</vt:lpstr>
      <vt:lpstr>Times New Roman</vt:lpstr>
      <vt:lpstr>5_Office Theme</vt:lpstr>
      <vt:lpstr>PowerPoint Presentation</vt:lpstr>
      <vt:lpstr>File Descriptors</vt:lpstr>
      <vt:lpstr>In-Memory File System Structures</vt:lpstr>
      <vt:lpstr>An open() Operation</vt:lpstr>
      <vt:lpstr>File Manager Data Structures</vt:lpstr>
      <vt:lpstr>Virtual File Systems</vt:lpstr>
      <vt:lpstr>Schematic View of a Virtual File System</vt:lpstr>
      <vt:lpstr>Directory Structure</vt:lpstr>
      <vt:lpstr>Single-Level Directory</vt:lpstr>
      <vt:lpstr>Two-Level Directory</vt:lpstr>
      <vt:lpstr>Tree-Structured Directories</vt:lpstr>
      <vt:lpstr>Block Management</vt:lpstr>
      <vt:lpstr>Contiguous Allocation</vt:lpstr>
      <vt:lpstr>Linked Lists</vt:lpstr>
      <vt:lpstr>Indexed Allocation</vt:lpstr>
      <vt:lpstr>PowerPoint Presentation</vt:lpstr>
      <vt:lpstr>Unallocated Blocks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qinxiao@gmail.com</cp:lastModifiedBy>
  <cp:revision>565</cp:revision>
  <dcterms:created xsi:type="dcterms:W3CDTF">2006-08-16T00:00:00Z</dcterms:created>
  <dcterms:modified xsi:type="dcterms:W3CDTF">2015-12-04T04:25:21Z</dcterms:modified>
</cp:coreProperties>
</file>