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72"/>
  </p:notesMasterIdLst>
  <p:handoutMasterIdLst>
    <p:handoutMasterId r:id="rId73"/>
  </p:handoutMasterIdLst>
  <p:sldIdLst>
    <p:sldId id="784" r:id="rId2"/>
    <p:sldId id="786" r:id="rId3"/>
    <p:sldId id="787" r:id="rId4"/>
    <p:sldId id="788" r:id="rId5"/>
    <p:sldId id="789" r:id="rId6"/>
    <p:sldId id="790" r:id="rId7"/>
    <p:sldId id="792" r:id="rId8"/>
    <p:sldId id="793" r:id="rId9"/>
    <p:sldId id="794" r:id="rId10"/>
    <p:sldId id="796" r:id="rId11"/>
    <p:sldId id="817" r:id="rId12"/>
    <p:sldId id="799" r:id="rId13"/>
    <p:sldId id="818" r:id="rId14"/>
    <p:sldId id="819" r:id="rId15"/>
    <p:sldId id="801" r:id="rId16"/>
    <p:sldId id="804" r:id="rId17"/>
    <p:sldId id="805" r:id="rId18"/>
    <p:sldId id="806" r:id="rId19"/>
    <p:sldId id="807" r:id="rId20"/>
    <p:sldId id="812" r:id="rId21"/>
    <p:sldId id="815" r:id="rId22"/>
    <p:sldId id="816" r:id="rId23"/>
    <p:sldId id="820" r:id="rId24"/>
    <p:sldId id="821" r:id="rId25"/>
    <p:sldId id="822" r:id="rId26"/>
    <p:sldId id="823" r:id="rId27"/>
    <p:sldId id="824" r:id="rId28"/>
    <p:sldId id="828" r:id="rId29"/>
    <p:sldId id="829" r:id="rId30"/>
    <p:sldId id="830" r:id="rId31"/>
    <p:sldId id="831" r:id="rId32"/>
    <p:sldId id="832" r:id="rId33"/>
    <p:sldId id="834" r:id="rId34"/>
    <p:sldId id="835" r:id="rId35"/>
    <p:sldId id="836" r:id="rId36"/>
    <p:sldId id="837" r:id="rId37"/>
    <p:sldId id="840" r:id="rId38"/>
    <p:sldId id="843" r:id="rId39"/>
    <p:sldId id="845" r:id="rId40"/>
    <p:sldId id="846" r:id="rId41"/>
    <p:sldId id="847" r:id="rId42"/>
    <p:sldId id="848" r:id="rId43"/>
    <p:sldId id="849" r:id="rId44"/>
    <p:sldId id="850" r:id="rId45"/>
    <p:sldId id="851" r:id="rId46"/>
    <p:sldId id="852" r:id="rId47"/>
    <p:sldId id="853" r:id="rId48"/>
    <p:sldId id="854" r:id="rId49"/>
    <p:sldId id="855" r:id="rId50"/>
    <p:sldId id="857" r:id="rId51"/>
    <p:sldId id="859" r:id="rId52"/>
    <p:sldId id="860" r:id="rId53"/>
    <p:sldId id="861" r:id="rId54"/>
    <p:sldId id="862" r:id="rId55"/>
    <p:sldId id="863" r:id="rId56"/>
    <p:sldId id="864" r:id="rId57"/>
    <p:sldId id="865" r:id="rId58"/>
    <p:sldId id="866" r:id="rId59"/>
    <p:sldId id="867" r:id="rId60"/>
    <p:sldId id="868" r:id="rId61"/>
    <p:sldId id="869" r:id="rId62"/>
    <p:sldId id="870" r:id="rId63"/>
    <p:sldId id="871" r:id="rId64"/>
    <p:sldId id="872" r:id="rId65"/>
    <p:sldId id="873" r:id="rId66"/>
    <p:sldId id="874" r:id="rId67"/>
    <p:sldId id="875" r:id="rId68"/>
    <p:sldId id="876" r:id="rId69"/>
    <p:sldId id="882" r:id="rId70"/>
    <p:sldId id="892" r:id="rId7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FF0000"/>
    <a:srgbClr val="F8FD88"/>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32"/>
    <p:restoredTop sz="65651" autoAdjust="0"/>
  </p:normalViewPr>
  <p:slideViewPr>
    <p:cSldViewPr>
      <p:cViewPr varScale="1">
        <p:scale>
          <a:sx n="118" d="100"/>
          <a:sy n="118" d="100"/>
        </p:scale>
        <p:origin x="216" y="5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handoutMaster" Target="handoutMasters/handoutMaster1.xml"/><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0F948F-59C5-504A-A819-C3222257C0AD}" type="doc">
      <dgm:prSet loTypeId="urn:microsoft.com/office/officeart/2005/8/layout/hierarchy5" loCatId="hierarchy" qsTypeId="urn:microsoft.com/office/officeart/2005/8/quickstyle/simple2" qsCatId="simple" csTypeId="urn:microsoft.com/office/officeart/2005/8/colors/accent1_1" csCatId="accent1" phldr="1"/>
      <dgm:spPr/>
      <dgm:t>
        <a:bodyPr/>
        <a:lstStyle/>
        <a:p>
          <a:endParaRPr lang="en-US"/>
        </a:p>
      </dgm:t>
    </dgm:pt>
    <dgm:pt modelId="{2275CDEE-68EB-D345-A170-8D7851B5B366}">
      <dgm:prSet phldrT="[Text]" custT="1"/>
      <dgm:spPr/>
      <dgm:t>
        <a:bodyPr/>
        <a:lstStyle/>
        <a:p>
          <a:pPr algn="l"/>
          <a:r>
            <a:rPr lang="en-US" sz="2400" dirty="0" smtClean="0"/>
            <a:t>A user’s address space is broken up into a number of segments. </a:t>
          </a:r>
        </a:p>
        <a:p>
          <a:pPr algn="l"/>
          <a:r>
            <a:rPr lang="en-US" sz="2400" dirty="0" smtClean="0"/>
            <a:t>Each segment is broken up into a number of fixed-sized pages </a:t>
          </a:r>
        </a:p>
        <a:p>
          <a:pPr algn="l"/>
          <a:r>
            <a:rPr lang="en-US" sz="2400" dirty="0" smtClean="0"/>
            <a:t>Each page is equal in length to a main memory frame</a:t>
          </a:r>
          <a:endParaRPr lang="en-US" sz="2400" dirty="0"/>
        </a:p>
      </dgm:t>
    </dgm:pt>
    <dgm:pt modelId="{4B3E9F9D-1BB7-354D-8326-B77785D729BA}" type="parTrans" cxnId="{3E1ED69C-7277-404A-A4C3-871F243067FF}">
      <dgm:prSet/>
      <dgm:spPr/>
      <dgm:t>
        <a:bodyPr/>
        <a:lstStyle/>
        <a:p>
          <a:endParaRPr lang="en-US"/>
        </a:p>
      </dgm:t>
    </dgm:pt>
    <dgm:pt modelId="{30A08914-744A-D047-BB1F-02E7BEB9DDCE}" type="sibTrans" cxnId="{3E1ED69C-7277-404A-A4C3-871F243067FF}">
      <dgm:prSet/>
      <dgm:spPr/>
      <dgm:t>
        <a:bodyPr/>
        <a:lstStyle/>
        <a:p>
          <a:endParaRPr lang="en-US"/>
        </a:p>
      </dgm:t>
    </dgm:pt>
    <dgm:pt modelId="{D322EA15-3033-4341-B8B6-248C36BA6C2B}">
      <dgm:prSet custT="1"/>
      <dgm:spPr/>
      <dgm:t>
        <a:bodyPr/>
        <a:lstStyle/>
        <a:p>
          <a:r>
            <a:rPr lang="en-US" sz="2400" dirty="0" smtClean="0"/>
            <a:t>Segmentation is visible to the programmer</a:t>
          </a:r>
        </a:p>
      </dgm:t>
    </dgm:pt>
    <dgm:pt modelId="{3FB52000-0A77-1548-8CA4-7E00B08DC4C7}" type="parTrans" cxnId="{2DE55CF7-2D05-124A-895D-907969115EA2}">
      <dgm:prSet/>
      <dgm:spPr/>
      <dgm:t>
        <a:bodyPr/>
        <a:lstStyle/>
        <a:p>
          <a:endParaRPr lang="en-US"/>
        </a:p>
      </dgm:t>
    </dgm:pt>
    <dgm:pt modelId="{AE8A2AB5-41FD-BB40-A3D0-ACE782BA9FC2}" type="sibTrans" cxnId="{2DE55CF7-2D05-124A-895D-907969115EA2}">
      <dgm:prSet/>
      <dgm:spPr/>
      <dgm:t>
        <a:bodyPr/>
        <a:lstStyle/>
        <a:p>
          <a:endParaRPr lang="en-US"/>
        </a:p>
      </dgm:t>
    </dgm:pt>
    <dgm:pt modelId="{FBC420F0-B3CC-094B-B113-F7AD9AFF1F65}">
      <dgm:prSet custT="1"/>
      <dgm:spPr/>
      <dgm:t>
        <a:bodyPr/>
        <a:lstStyle/>
        <a:p>
          <a:r>
            <a:rPr lang="en-US" sz="2400" dirty="0" smtClean="0"/>
            <a:t>Paging is transparent to the programmer</a:t>
          </a:r>
        </a:p>
      </dgm:t>
    </dgm:pt>
    <dgm:pt modelId="{ADAFB166-8754-3441-A9D6-724C18E4746E}" type="parTrans" cxnId="{0973166F-3EE3-D447-B6A4-2098CBA591A2}">
      <dgm:prSet/>
      <dgm:spPr/>
      <dgm:t>
        <a:bodyPr/>
        <a:lstStyle/>
        <a:p>
          <a:endParaRPr lang="en-US"/>
        </a:p>
      </dgm:t>
    </dgm:pt>
    <dgm:pt modelId="{BCBDDBFF-CE6C-7B47-BD1E-8595D7769704}" type="sibTrans" cxnId="{0973166F-3EE3-D447-B6A4-2098CBA591A2}">
      <dgm:prSet/>
      <dgm:spPr/>
      <dgm:t>
        <a:bodyPr/>
        <a:lstStyle/>
        <a:p>
          <a:endParaRPr lang="en-US"/>
        </a:p>
      </dgm:t>
    </dgm:pt>
    <dgm:pt modelId="{5E0F28B1-3F75-504A-AABC-CD8C7E9CDBF4}" type="pres">
      <dgm:prSet presAssocID="{BB0F948F-59C5-504A-A819-C3222257C0AD}" presName="mainComposite" presStyleCnt="0">
        <dgm:presLayoutVars>
          <dgm:chPref val="1"/>
          <dgm:dir/>
          <dgm:animOne val="branch"/>
          <dgm:animLvl val="lvl"/>
          <dgm:resizeHandles val="exact"/>
        </dgm:presLayoutVars>
      </dgm:prSet>
      <dgm:spPr/>
      <dgm:t>
        <a:bodyPr/>
        <a:lstStyle/>
        <a:p>
          <a:endParaRPr lang="en-US"/>
        </a:p>
      </dgm:t>
    </dgm:pt>
    <dgm:pt modelId="{36C4D4F6-307E-FB4D-B0EF-54CCAE6C41ED}" type="pres">
      <dgm:prSet presAssocID="{BB0F948F-59C5-504A-A819-C3222257C0AD}" presName="hierFlow" presStyleCnt="0"/>
      <dgm:spPr/>
      <dgm:t>
        <a:bodyPr/>
        <a:lstStyle/>
        <a:p>
          <a:endParaRPr lang="en-US"/>
        </a:p>
      </dgm:t>
    </dgm:pt>
    <dgm:pt modelId="{85D2371A-BF0F-A14E-9A2B-EBC24D28518D}" type="pres">
      <dgm:prSet presAssocID="{BB0F948F-59C5-504A-A819-C3222257C0AD}" presName="hierChild1" presStyleCnt="0">
        <dgm:presLayoutVars>
          <dgm:chPref val="1"/>
          <dgm:animOne val="branch"/>
          <dgm:animLvl val="lvl"/>
        </dgm:presLayoutVars>
      </dgm:prSet>
      <dgm:spPr/>
      <dgm:t>
        <a:bodyPr/>
        <a:lstStyle/>
        <a:p>
          <a:endParaRPr lang="en-US"/>
        </a:p>
      </dgm:t>
    </dgm:pt>
    <dgm:pt modelId="{2A780AB7-0B60-1549-BE67-A02DC437033F}" type="pres">
      <dgm:prSet presAssocID="{2275CDEE-68EB-D345-A170-8D7851B5B366}" presName="Name17" presStyleCnt="0"/>
      <dgm:spPr/>
      <dgm:t>
        <a:bodyPr/>
        <a:lstStyle/>
        <a:p>
          <a:endParaRPr lang="en-US"/>
        </a:p>
      </dgm:t>
    </dgm:pt>
    <dgm:pt modelId="{BE16B99C-4EAC-7F47-8867-A4C76D9F80B9}" type="pres">
      <dgm:prSet presAssocID="{2275CDEE-68EB-D345-A170-8D7851B5B366}" presName="level1Shape" presStyleLbl="node0" presStyleIdx="0" presStyleCnt="1" custScaleX="124707" custScaleY="180147">
        <dgm:presLayoutVars>
          <dgm:chPref val="3"/>
        </dgm:presLayoutVars>
      </dgm:prSet>
      <dgm:spPr/>
      <dgm:t>
        <a:bodyPr/>
        <a:lstStyle/>
        <a:p>
          <a:endParaRPr lang="en-US"/>
        </a:p>
      </dgm:t>
    </dgm:pt>
    <dgm:pt modelId="{46606BAE-AC36-E041-9994-4708BB3D5C3C}" type="pres">
      <dgm:prSet presAssocID="{2275CDEE-68EB-D345-A170-8D7851B5B366}" presName="hierChild2" presStyleCnt="0"/>
      <dgm:spPr/>
      <dgm:t>
        <a:bodyPr/>
        <a:lstStyle/>
        <a:p>
          <a:endParaRPr lang="en-US"/>
        </a:p>
      </dgm:t>
    </dgm:pt>
    <dgm:pt modelId="{D9DAF0E8-88AE-9D49-97D7-BB2E2BAD5635}" type="pres">
      <dgm:prSet presAssocID="{3FB52000-0A77-1548-8CA4-7E00B08DC4C7}" presName="Name25" presStyleLbl="parChTrans1D2" presStyleIdx="0" presStyleCnt="2"/>
      <dgm:spPr/>
      <dgm:t>
        <a:bodyPr/>
        <a:lstStyle/>
        <a:p>
          <a:endParaRPr lang="en-US"/>
        </a:p>
      </dgm:t>
    </dgm:pt>
    <dgm:pt modelId="{CBC4E109-D074-5547-996B-94C1923E7BA1}" type="pres">
      <dgm:prSet presAssocID="{3FB52000-0A77-1548-8CA4-7E00B08DC4C7}" presName="connTx" presStyleLbl="parChTrans1D2" presStyleIdx="0" presStyleCnt="2"/>
      <dgm:spPr/>
      <dgm:t>
        <a:bodyPr/>
        <a:lstStyle/>
        <a:p>
          <a:endParaRPr lang="en-US"/>
        </a:p>
      </dgm:t>
    </dgm:pt>
    <dgm:pt modelId="{31CB4DB6-764B-CB4C-9376-63030974CD8A}" type="pres">
      <dgm:prSet presAssocID="{D322EA15-3033-4341-B8B6-248C36BA6C2B}" presName="Name30" presStyleCnt="0"/>
      <dgm:spPr/>
      <dgm:t>
        <a:bodyPr/>
        <a:lstStyle/>
        <a:p>
          <a:endParaRPr lang="en-US"/>
        </a:p>
      </dgm:t>
    </dgm:pt>
    <dgm:pt modelId="{4877654D-7D28-164B-92B9-382C31F42FCB}" type="pres">
      <dgm:prSet presAssocID="{D322EA15-3033-4341-B8B6-248C36BA6C2B}" presName="level2Shape" presStyleLbl="node2" presStyleIdx="0" presStyleCnt="2" custScaleX="89792" custScaleY="70399"/>
      <dgm:spPr/>
      <dgm:t>
        <a:bodyPr/>
        <a:lstStyle/>
        <a:p>
          <a:endParaRPr lang="en-US"/>
        </a:p>
      </dgm:t>
    </dgm:pt>
    <dgm:pt modelId="{270C1A6A-64ED-2945-B66C-A57204640FE5}" type="pres">
      <dgm:prSet presAssocID="{D322EA15-3033-4341-B8B6-248C36BA6C2B}" presName="hierChild3" presStyleCnt="0"/>
      <dgm:spPr/>
      <dgm:t>
        <a:bodyPr/>
        <a:lstStyle/>
        <a:p>
          <a:endParaRPr lang="en-US"/>
        </a:p>
      </dgm:t>
    </dgm:pt>
    <dgm:pt modelId="{46DC0573-937E-AD4B-991E-D1C6705C9487}" type="pres">
      <dgm:prSet presAssocID="{ADAFB166-8754-3441-A9D6-724C18E4746E}" presName="Name25" presStyleLbl="parChTrans1D2" presStyleIdx="1" presStyleCnt="2"/>
      <dgm:spPr/>
      <dgm:t>
        <a:bodyPr/>
        <a:lstStyle/>
        <a:p>
          <a:endParaRPr lang="en-US"/>
        </a:p>
      </dgm:t>
    </dgm:pt>
    <dgm:pt modelId="{4664B0F1-D798-3846-AF8F-B6646E46D270}" type="pres">
      <dgm:prSet presAssocID="{ADAFB166-8754-3441-A9D6-724C18E4746E}" presName="connTx" presStyleLbl="parChTrans1D2" presStyleIdx="1" presStyleCnt="2"/>
      <dgm:spPr/>
      <dgm:t>
        <a:bodyPr/>
        <a:lstStyle/>
        <a:p>
          <a:endParaRPr lang="en-US"/>
        </a:p>
      </dgm:t>
    </dgm:pt>
    <dgm:pt modelId="{6D17E579-CC47-404D-ABE2-06B453D6E79A}" type="pres">
      <dgm:prSet presAssocID="{FBC420F0-B3CC-094B-B113-F7AD9AFF1F65}" presName="Name30" presStyleCnt="0"/>
      <dgm:spPr/>
      <dgm:t>
        <a:bodyPr/>
        <a:lstStyle/>
        <a:p>
          <a:endParaRPr lang="en-US"/>
        </a:p>
      </dgm:t>
    </dgm:pt>
    <dgm:pt modelId="{EDE292BD-4C6C-2B42-BD10-FDE3CE5FB6C6}" type="pres">
      <dgm:prSet presAssocID="{FBC420F0-B3CC-094B-B113-F7AD9AFF1F65}" presName="level2Shape" presStyleLbl="node2" presStyleIdx="1" presStyleCnt="2" custScaleX="89970" custScaleY="71736"/>
      <dgm:spPr/>
      <dgm:t>
        <a:bodyPr/>
        <a:lstStyle/>
        <a:p>
          <a:endParaRPr lang="en-US"/>
        </a:p>
      </dgm:t>
    </dgm:pt>
    <dgm:pt modelId="{A45A240B-41C8-8A40-B815-09FBB631487A}" type="pres">
      <dgm:prSet presAssocID="{FBC420F0-B3CC-094B-B113-F7AD9AFF1F65}" presName="hierChild3" presStyleCnt="0"/>
      <dgm:spPr/>
      <dgm:t>
        <a:bodyPr/>
        <a:lstStyle/>
        <a:p>
          <a:endParaRPr lang="en-US"/>
        </a:p>
      </dgm:t>
    </dgm:pt>
    <dgm:pt modelId="{C7B2103C-5DF0-174D-92E4-C4F08AB6A7F6}" type="pres">
      <dgm:prSet presAssocID="{BB0F948F-59C5-504A-A819-C3222257C0AD}" presName="bgShapesFlow" presStyleCnt="0"/>
      <dgm:spPr/>
      <dgm:t>
        <a:bodyPr/>
        <a:lstStyle/>
        <a:p>
          <a:endParaRPr lang="en-US"/>
        </a:p>
      </dgm:t>
    </dgm:pt>
  </dgm:ptLst>
  <dgm:cxnLst>
    <dgm:cxn modelId="{2CFA7F52-C3D6-3340-8F1C-7F8E9E7A8FB5}" type="presOf" srcId="{BB0F948F-59C5-504A-A819-C3222257C0AD}" destId="{5E0F28B1-3F75-504A-AABC-CD8C7E9CDBF4}" srcOrd="0" destOrd="0" presId="urn:microsoft.com/office/officeart/2005/8/layout/hierarchy5"/>
    <dgm:cxn modelId="{7D080C90-EAAA-E141-B1D3-DD0BFF90D632}" type="presOf" srcId="{ADAFB166-8754-3441-A9D6-724C18E4746E}" destId="{4664B0F1-D798-3846-AF8F-B6646E46D270}" srcOrd="1" destOrd="0" presId="urn:microsoft.com/office/officeart/2005/8/layout/hierarchy5"/>
    <dgm:cxn modelId="{2DE55CF7-2D05-124A-895D-907969115EA2}" srcId="{2275CDEE-68EB-D345-A170-8D7851B5B366}" destId="{D322EA15-3033-4341-B8B6-248C36BA6C2B}" srcOrd="0" destOrd="0" parTransId="{3FB52000-0A77-1548-8CA4-7E00B08DC4C7}" sibTransId="{AE8A2AB5-41FD-BB40-A3D0-ACE782BA9FC2}"/>
    <dgm:cxn modelId="{D4918F84-A3C3-EF42-9C96-1AAD53583535}" type="presOf" srcId="{2275CDEE-68EB-D345-A170-8D7851B5B366}" destId="{BE16B99C-4EAC-7F47-8867-A4C76D9F80B9}" srcOrd="0" destOrd="0" presId="urn:microsoft.com/office/officeart/2005/8/layout/hierarchy5"/>
    <dgm:cxn modelId="{57294861-E450-E24B-913F-7AEFF35FED60}" type="presOf" srcId="{ADAFB166-8754-3441-A9D6-724C18E4746E}" destId="{46DC0573-937E-AD4B-991E-D1C6705C9487}" srcOrd="0" destOrd="0" presId="urn:microsoft.com/office/officeart/2005/8/layout/hierarchy5"/>
    <dgm:cxn modelId="{0973166F-3EE3-D447-B6A4-2098CBA591A2}" srcId="{2275CDEE-68EB-D345-A170-8D7851B5B366}" destId="{FBC420F0-B3CC-094B-B113-F7AD9AFF1F65}" srcOrd="1" destOrd="0" parTransId="{ADAFB166-8754-3441-A9D6-724C18E4746E}" sibTransId="{BCBDDBFF-CE6C-7B47-BD1E-8595D7769704}"/>
    <dgm:cxn modelId="{9D7CE1F6-B4E7-B54E-8917-DB134C8A3E1E}" type="presOf" srcId="{D322EA15-3033-4341-B8B6-248C36BA6C2B}" destId="{4877654D-7D28-164B-92B9-382C31F42FCB}" srcOrd="0" destOrd="0" presId="urn:microsoft.com/office/officeart/2005/8/layout/hierarchy5"/>
    <dgm:cxn modelId="{295AAF55-F272-644D-86C6-693281273CE0}" type="presOf" srcId="{3FB52000-0A77-1548-8CA4-7E00B08DC4C7}" destId="{D9DAF0E8-88AE-9D49-97D7-BB2E2BAD5635}" srcOrd="0" destOrd="0" presId="urn:microsoft.com/office/officeart/2005/8/layout/hierarchy5"/>
    <dgm:cxn modelId="{ADDE95DC-87DA-974C-A45B-0C0329675B50}" type="presOf" srcId="{3FB52000-0A77-1548-8CA4-7E00B08DC4C7}" destId="{CBC4E109-D074-5547-996B-94C1923E7BA1}" srcOrd="1" destOrd="0" presId="urn:microsoft.com/office/officeart/2005/8/layout/hierarchy5"/>
    <dgm:cxn modelId="{6798B000-1D38-A245-89D1-471836ECE611}" type="presOf" srcId="{FBC420F0-B3CC-094B-B113-F7AD9AFF1F65}" destId="{EDE292BD-4C6C-2B42-BD10-FDE3CE5FB6C6}" srcOrd="0" destOrd="0" presId="urn:microsoft.com/office/officeart/2005/8/layout/hierarchy5"/>
    <dgm:cxn modelId="{3E1ED69C-7277-404A-A4C3-871F243067FF}" srcId="{BB0F948F-59C5-504A-A819-C3222257C0AD}" destId="{2275CDEE-68EB-D345-A170-8D7851B5B366}" srcOrd="0" destOrd="0" parTransId="{4B3E9F9D-1BB7-354D-8326-B77785D729BA}" sibTransId="{30A08914-744A-D047-BB1F-02E7BEB9DDCE}"/>
    <dgm:cxn modelId="{61923B0E-A72E-A641-A249-EEDD01CCA328}" type="presParOf" srcId="{5E0F28B1-3F75-504A-AABC-CD8C7E9CDBF4}" destId="{36C4D4F6-307E-FB4D-B0EF-54CCAE6C41ED}" srcOrd="0" destOrd="0" presId="urn:microsoft.com/office/officeart/2005/8/layout/hierarchy5"/>
    <dgm:cxn modelId="{3C7E7254-11AB-044C-8B6D-78E201B58C83}" type="presParOf" srcId="{36C4D4F6-307E-FB4D-B0EF-54CCAE6C41ED}" destId="{85D2371A-BF0F-A14E-9A2B-EBC24D28518D}" srcOrd="0" destOrd="0" presId="urn:microsoft.com/office/officeart/2005/8/layout/hierarchy5"/>
    <dgm:cxn modelId="{BC99C91C-AC34-5B48-981D-97DFB0DDB2C0}" type="presParOf" srcId="{85D2371A-BF0F-A14E-9A2B-EBC24D28518D}" destId="{2A780AB7-0B60-1549-BE67-A02DC437033F}" srcOrd="0" destOrd="0" presId="urn:microsoft.com/office/officeart/2005/8/layout/hierarchy5"/>
    <dgm:cxn modelId="{B889679E-3D6B-AF4D-BD64-4E30835AB9DB}" type="presParOf" srcId="{2A780AB7-0B60-1549-BE67-A02DC437033F}" destId="{BE16B99C-4EAC-7F47-8867-A4C76D9F80B9}" srcOrd="0" destOrd="0" presId="urn:microsoft.com/office/officeart/2005/8/layout/hierarchy5"/>
    <dgm:cxn modelId="{F4FE6635-E05D-9B4D-B701-9A6A325AC2F0}" type="presParOf" srcId="{2A780AB7-0B60-1549-BE67-A02DC437033F}" destId="{46606BAE-AC36-E041-9994-4708BB3D5C3C}" srcOrd="1" destOrd="0" presId="urn:microsoft.com/office/officeart/2005/8/layout/hierarchy5"/>
    <dgm:cxn modelId="{84CC1E73-A857-554E-91C8-8ADC36463169}" type="presParOf" srcId="{46606BAE-AC36-E041-9994-4708BB3D5C3C}" destId="{D9DAF0E8-88AE-9D49-97D7-BB2E2BAD5635}" srcOrd="0" destOrd="0" presId="urn:microsoft.com/office/officeart/2005/8/layout/hierarchy5"/>
    <dgm:cxn modelId="{B845E2CD-276B-7E43-9625-3741FD192289}" type="presParOf" srcId="{D9DAF0E8-88AE-9D49-97D7-BB2E2BAD5635}" destId="{CBC4E109-D074-5547-996B-94C1923E7BA1}" srcOrd="0" destOrd="0" presId="urn:microsoft.com/office/officeart/2005/8/layout/hierarchy5"/>
    <dgm:cxn modelId="{36FF93A2-3F82-5145-8C6F-EEF0D043CC6B}" type="presParOf" srcId="{46606BAE-AC36-E041-9994-4708BB3D5C3C}" destId="{31CB4DB6-764B-CB4C-9376-63030974CD8A}" srcOrd="1" destOrd="0" presId="urn:microsoft.com/office/officeart/2005/8/layout/hierarchy5"/>
    <dgm:cxn modelId="{DD94B01D-6BC2-0947-9A07-5C277AD0482E}" type="presParOf" srcId="{31CB4DB6-764B-CB4C-9376-63030974CD8A}" destId="{4877654D-7D28-164B-92B9-382C31F42FCB}" srcOrd="0" destOrd="0" presId="urn:microsoft.com/office/officeart/2005/8/layout/hierarchy5"/>
    <dgm:cxn modelId="{898E9A82-3FF4-8546-8634-DF6E63171633}" type="presParOf" srcId="{31CB4DB6-764B-CB4C-9376-63030974CD8A}" destId="{270C1A6A-64ED-2945-B66C-A57204640FE5}" srcOrd="1" destOrd="0" presId="urn:microsoft.com/office/officeart/2005/8/layout/hierarchy5"/>
    <dgm:cxn modelId="{099D5392-B595-3A40-96C7-9B9BC2FD643C}" type="presParOf" srcId="{46606BAE-AC36-E041-9994-4708BB3D5C3C}" destId="{46DC0573-937E-AD4B-991E-D1C6705C9487}" srcOrd="2" destOrd="0" presId="urn:microsoft.com/office/officeart/2005/8/layout/hierarchy5"/>
    <dgm:cxn modelId="{53F9FE93-45BE-3744-B13C-0E295DACC71C}" type="presParOf" srcId="{46DC0573-937E-AD4B-991E-D1C6705C9487}" destId="{4664B0F1-D798-3846-AF8F-B6646E46D270}" srcOrd="0" destOrd="0" presId="urn:microsoft.com/office/officeart/2005/8/layout/hierarchy5"/>
    <dgm:cxn modelId="{6AB43BB3-6296-C741-8568-245E33A5BA2A}" type="presParOf" srcId="{46606BAE-AC36-E041-9994-4708BB3D5C3C}" destId="{6D17E579-CC47-404D-ABE2-06B453D6E79A}" srcOrd="3" destOrd="0" presId="urn:microsoft.com/office/officeart/2005/8/layout/hierarchy5"/>
    <dgm:cxn modelId="{CEF63138-49A7-FF4B-9975-3CC99C3D45E8}" type="presParOf" srcId="{6D17E579-CC47-404D-ABE2-06B453D6E79A}" destId="{EDE292BD-4C6C-2B42-BD10-FDE3CE5FB6C6}" srcOrd="0" destOrd="0" presId="urn:microsoft.com/office/officeart/2005/8/layout/hierarchy5"/>
    <dgm:cxn modelId="{1A78354E-BCE2-0146-BBF6-CBC2C6AEA24D}" type="presParOf" srcId="{6D17E579-CC47-404D-ABE2-06B453D6E79A}" destId="{A45A240B-41C8-8A40-B815-09FBB631487A}" srcOrd="1" destOrd="0" presId="urn:microsoft.com/office/officeart/2005/8/layout/hierarchy5"/>
    <dgm:cxn modelId="{B2FBEDDF-E9AB-2C4A-A598-311C6643EF4B}" type="presParOf" srcId="{5E0F28B1-3F75-504A-AABC-CD8C7E9CDBF4}" destId="{C7B2103C-5DF0-174D-92E4-C4F08AB6A7F6}"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35E02B-71EA-A248-A9D1-2F965A2C7B31}" type="doc">
      <dgm:prSet loTypeId="urn:microsoft.com/office/officeart/2005/8/layout/hierarchy6" loCatId="hierarchy" qsTypeId="urn:microsoft.com/office/officeart/2005/8/quickstyle/simple4" qsCatId="simple" csTypeId="urn:microsoft.com/office/officeart/2005/8/colors/accent1_2" csCatId="accent1" phldr="1"/>
      <dgm:spPr/>
    </dgm:pt>
    <dgm:pt modelId="{23084231-31CB-4743-B4A4-79D75B471C13}">
      <dgm:prSet phldrT="[Text]"/>
      <dgm:spPr/>
      <dgm:t>
        <a:bodyPr/>
        <a:lstStyle/>
        <a:p>
          <a:r>
            <a:rPr lang="en-US" dirty="0" smtClean="0"/>
            <a:t>Two main types:</a:t>
          </a:r>
          <a:endParaRPr lang="en-US" dirty="0"/>
        </a:p>
      </dgm:t>
    </dgm:pt>
    <dgm:pt modelId="{401E3C16-4AAC-704D-82E4-0D66DF61552E}" type="parTrans" cxnId="{BF33AFCF-4A2A-FE43-A8ED-38A099C1D8BC}">
      <dgm:prSet/>
      <dgm:spPr/>
      <dgm:t>
        <a:bodyPr/>
        <a:lstStyle/>
        <a:p>
          <a:endParaRPr lang="en-US"/>
        </a:p>
      </dgm:t>
    </dgm:pt>
    <dgm:pt modelId="{692FF7BF-C0A4-674A-BF1F-0B151DCF5D64}" type="sibTrans" cxnId="{BF33AFCF-4A2A-FE43-A8ED-38A099C1D8BC}">
      <dgm:prSet/>
      <dgm:spPr/>
      <dgm:t>
        <a:bodyPr/>
        <a:lstStyle/>
        <a:p>
          <a:endParaRPr lang="en-US"/>
        </a:p>
      </dgm:t>
    </dgm:pt>
    <dgm:pt modelId="{1DA8F05A-5B38-7A4B-A17B-66CF5B6872DE}">
      <dgm:prSet/>
      <dgm:spPr/>
      <dgm:t>
        <a:bodyPr/>
        <a:lstStyle/>
        <a:p>
          <a:r>
            <a:rPr lang="en-US" dirty="0" smtClean="0"/>
            <a:t>Demand Paging </a:t>
          </a:r>
        </a:p>
      </dgm:t>
    </dgm:pt>
    <dgm:pt modelId="{1D73C883-0270-7D43-A3D6-E088B19F4F0C}" type="parTrans" cxnId="{8166DABC-C6DB-E84B-B775-E9C5DA2FF9BF}">
      <dgm:prSet/>
      <dgm:spPr/>
      <dgm:t>
        <a:bodyPr/>
        <a:lstStyle/>
        <a:p>
          <a:endParaRPr lang="en-US"/>
        </a:p>
      </dgm:t>
    </dgm:pt>
    <dgm:pt modelId="{F1121A77-6FE8-5E4F-A442-5C1A505C93F3}" type="sibTrans" cxnId="{8166DABC-C6DB-E84B-B775-E9C5DA2FF9BF}">
      <dgm:prSet/>
      <dgm:spPr/>
      <dgm:t>
        <a:bodyPr/>
        <a:lstStyle/>
        <a:p>
          <a:endParaRPr lang="en-US"/>
        </a:p>
      </dgm:t>
    </dgm:pt>
    <dgm:pt modelId="{CC2EA49D-6FA8-6A47-B280-61DE471AFC17}">
      <dgm:prSet/>
      <dgm:spPr/>
      <dgm:t>
        <a:bodyPr/>
        <a:lstStyle/>
        <a:p>
          <a:r>
            <a:rPr lang="en-US" dirty="0" err="1" smtClean="0"/>
            <a:t>Prepaging</a:t>
          </a:r>
          <a:endParaRPr lang="en-US" dirty="0"/>
        </a:p>
      </dgm:t>
    </dgm:pt>
    <dgm:pt modelId="{171EE2B2-D007-7D47-8175-5BDD56D3449B}" type="parTrans" cxnId="{B1F7B894-93BA-2548-A9A3-AB31E3BCC975}">
      <dgm:prSet/>
      <dgm:spPr/>
      <dgm:t>
        <a:bodyPr/>
        <a:lstStyle/>
        <a:p>
          <a:endParaRPr lang="en-US"/>
        </a:p>
      </dgm:t>
    </dgm:pt>
    <dgm:pt modelId="{134C7CA8-BAE9-DB47-AB35-D07CD95CDBF0}" type="sibTrans" cxnId="{B1F7B894-93BA-2548-A9A3-AB31E3BCC975}">
      <dgm:prSet/>
      <dgm:spPr/>
      <dgm:t>
        <a:bodyPr/>
        <a:lstStyle/>
        <a:p>
          <a:endParaRPr lang="en-US"/>
        </a:p>
      </dgm:t>
    </dgm:pt>
    <dgm:pt modelId="{BF8FBDCF-9F23-B04B-9764-EDEEC6AE3CC3}" type="pres">
      <dgm:prSet presAssocID="{FE35E02B-71EA-A248-A9D1-2F965A2C7B31}" presName="mainComposite" presStyleCnt="0">
        <dgm:presLayoutVars>
          <dgm:chPref val="1"/>
          <dgm:dir/>
          <dgm:animOne val="branch"/>
          <dgm:animLvl val="lvl"/>
          <dgm:resizeHandles val="exact"/>
        </dgm:presLayoutVars>
      </dgm:prSet>
      <dgm:spPr/>
    </dgm:pt>
    <dgm:pt modelId="{11B3C1A2-A3EF-8B49-8AF1-E5A487FD2393}" type="pres">
      <dgm:prSet presAssocID="{FE35E02B-71EA-A248-A9D1-2F965A2C7B31}" presName="hierFlow" presStyleCnt="0"/>
      <dgm:spPr/>
    </dgm:pt>
    <dgm:pt modelId="{4D67A21D-19CC-6E43-A3F1-A15C6A73DF92}" type="pres">
      <dgm:prSet presAssocID="{FE35E02B-71EA-A248-A9D1-2F965A2C7B31}" presName="hierChild1" presStyleCnt="0">
        <dgm:presLayoutVars>
          <dgm:chPref val="1"/>
          <dgm:animOne val="branch"/>
          <dgm:animLvl val="lvl"/>
        </dgm:presLayoutVars>
      </dgm:prSet>
      <dgm:spPr/>
    </dgm:pt>
    <dgm:pt modelId="{DF163FF9-EA40-8440-B861-2E1397F85C61}" type="pres">
      <dgm:prSet presAssocID="{23084231-31CB-4743-B4A4-79D75B471C13}" presName="Name14" presStyleCnt="0"/>
      <dgm:spPr/>
    </dgm:pt>
    <dgm:pt modelId="{47D2CDED-EA25-D245-9A3E-EE424E47FA09}" type="pres">
      <dgm:prSet presAssocID="{23084231-31CB-4743-B4A4-79D75B471C13}" presName="level1Shape" presStyleLbl="node0" presStyleIdx="0" presStyleCnt="1">
        <dgm:presLayoutVars>
          <dgm:chPref val="3"/>
        </dgm:presLayoutVars>
      </dgm:prSet>
      <dgm:spPr/>
      <dgm:t>
        <a:bodyPr/>
        <a:lstStyle/>
        <a:p>
          <a:endParaRPr lang="en-US"/>
        </a:p>
      </dgm:t>
    </dgm:pt>
    <dgm:pt modelId="{5EF37113-2D19-0E46-8593-FD43CE105843}" type="pres">
      <dgm:prSet presAssocID="{23084231-31CB-4743-B4A4-79D75B471C13}" presName="hierChild2" presStyleCnt="0"/>
      <dgm:spPr/>
    </dgm:pt>
    <dgm:pt modelId="{7FC00B2B-D0BE-C64D-B097-B67C2E9E9C42}" type="pres">
      <dgm:prSet presAssocID="{1D73C883-0270-7D43-A3D6-E088B19F4F0C}" presName="Name19" presStyleLbl="parChTrans1D2" presStyleIdx="0" presStyleCnt="2"/>
      <dgm:spPr/>
      <dgm:t>
        <a:bodyPr/>
        <a:lstStyle/>
        <a:p>
          <a:endParaRPr lang="en-US"/>
        </a:p>
      </dgm:t>
    </dgm:pt>
    <dgm:pt modelId="{C99ED07D-A25F-8346-81DF-D33C644F84B8}" type="pres">
      <dgm:prSet presAssocID="{1DA8F05A-5B38-7A4B-A17B-66CF5B6872DE}" presName="Name21" presStyleCnt="0"/>
      <dgm:spPr/>
    </dgm:pt>
    <dgm:pt modelId="{A27BAF8F-2698-424F-B03A-2E28D1896C52}" type="pres">
      <dgm:prSet presAssocID="{1DA8F05A-5B38-7A4B-A17B-66CF5B6872DE}" presName="level2Shape" presStyleLbl="node2" presStyleIdx="0" presStyleCnt="2"/>
      <dgm:spPr/>
      <dgm:t>
        <a:bodyPr/>
        <a:lstStyle/>
        <a:p>
          <a:endParaRPr lang="en-US"/>
        </a:p>
      </dgm:t>
    </dgm:pt>
    <dgm:pt modelId="{3F3AA4E7-618F-E244-998D-27516C7E5FED}" type="pres">
      <dgm:prSet presAssocID="{1DA8F05A-5B38-7A4B-A17B-66CF5B6872DE}" presName="hierChild3" presStyleCnt="0"/>
      <dgm:spPr/>
    </dgm:pt>
    <dgm:pt modelId="{91D0E1FC-3442-2845-AFA8-8E8BBBCA9554}" type="pres">
      <dgm:prSet presAssocID="{171EE2B2-D007-7D47-8175-5BDD56D3449B}" presName="Name19" presStyleLbl="parChTrans1D2" presStyleIdx="1" presStyleCnt="2"/>
      <dgm:spPr/>
      <dgm:t>
        <a:bodyPr/>
        <a:lstStyle/>
        <a:p>
          <a:endParaRPr lang="en-US"/>
        </a:p>
      </dgm:t>
    </dgm:pt>
    <dgm:pt modelId="{B60C33D1-E949-1643-9BC9-92DFFADB1C88}" type="pres">
      <dgm:prSet presAssocID="{CC2EA49D-6FA8-6A47-B280-61DE471AFC17}" presName="Name21" presStyleCnt="0"/>
      <dgm:spPr/>
    </dgm:pt>
    <dgm:pt modelId="{343A2062-4385-2E48-AA5A-BF53FA94A158}" type="pres">
      <dgm:prSet presAssocID="{CC2EA49D-6FA8-6A47-B280-61DE471AFC17}" presName="level2Shape" presStyleLbl="node2" presStyleIdx="1" presStyleCnt="2"/>
      <dgm:spPr/>
      <dgm:t>
        <a:bodyPr/>
        <a:lstStyle/>
        <a:p>
          <a:endParaRPr lang="en-US"/>
        </a:p>
      </dgm:t>
    </dgm:pt>
    <dgm:pt modelId="{073A1675-0456-3C40-9261-E44F86126930}" type="pres">
      <dgm:prSet presAssocID="{CC2EA49D-6FA8-6A47-B280-61DE471AFC17}" presName="hierChild3" presStyleCnt="0"/>
      <dgm:spPr/>
    </dgm:pt>
    <dgm:pt modelId="{D073093C-41EC-4048-98FC-2346A84A853D}" type="pres">
      <dgm:prSet presAssocID="{FE35E02B-71EA-A248-A9D1-2F965A2C7B31}" presName="bgShapesFlow" presStyleCnt="0"/>
      <dgm:spPr/>
    </dgm:pt>
  </dgm:ptLst>
  <dgm:cxnLst>
    <dgm:cxn modelId="{74881426-F8FC-F545-BDFF-CCC1627D63D4}" type="presOf" srcId="{CC2EA49D-6FA8-6A47-B280-61DE471AFC17}" destId="{343A2062-4385-2E48-AA5A-BF53FA94A158}" srcOrd="0" destOrd="0" presId="urn:microsoft.com/office/officeart/2005/8/layout/hierarchy6"/>
    <dgm:cxn modelId="{4078D2CA-234F-7445-B3A1-CBF1A35215D3}" type="presOf" srcId="{1D73C883-0270-7D43-A3D6-E088B19F4F0C}" destId="{7FC00B2B-D0BE-C64D-B097-B67C2E9E9C42}" srcOrd="0" destOrd="0" presId="urn:microsoft.com/office/officeart/2005/8/layout/hierarchy6"/>
    <dgm:cxn modelId="{1BA48533-EA4F-D943-8EAD-FD8FB549CA1B}" type="presOf" srcId="{FE35E02B-71EA-A248-A9D1-2F965A2C7B31}" destId="{BF8FBDCF-9F23-B04B-9764-EDEEC6AE3CC3}" srcOrd="0" destOrd="0" presId="urn:microsoft.com/office/officeart/2005/8/layout/hierarchy6"/>
    <dgm:cxn modelId="{E0933B8A-795E-D44A-9119-8203B9206E08}" type="presOf" srcId="{1DA8F05A-5B38-7A4B-A17B-66CF5B6872DE}" destId="{A27BAF8F-2698-424F-B03A-2E28D1896C52}" srcOrd="0" destOrd="0" presId="urn:microsoft.com/office/officeart/2005/8/layout/hierarchy6"/>
    <dgm:cxn modelId="{8166DABC-C6DB-E84B-B775-E9C5DA2FF9BF}" srcId="{23084231-31CB-4743-B4A4-79D75B471C13}" destId="{1DA8F05A-5B38-7A4B-A17B-66CF5B6872DE}" srcOrd="0" destOrd="0" parTransId="{1D73C883-0270-7D43-A3D6-E088B19F4F0C}" sibTransId="{F1121A77-6FE8-5E4F-A442-5C1A505C93F3}"/>
    <dgm:cxn modelId="{068BD82F-F671-4D4E-80C4-3109176B9B6D}" type="presOf" srcId="{23084231-31CB-4743-B4A4-79D75B471C13}" destId="{47D2CDED-EA25-D245-9A3E-EE424E47FA09}" srcOrd="0" destOrd="0" presId="urn:microsoft.com/office/officeart/2005/8/layout/hierarchy6"/>
    <dgm:cxn modelId="{BF33AFCF-4A2A-FE43-A8ED-38A099C1D8BC}" srcId="{FE35E02B-71EA-A248-A9D1-2F965A2C7B31}" destId="{23084231-31CB-4743-B4A4-79D75B471C13}" srcOrd="0" destOrd="0" parTransId="{401E3C16-4AAC-704D-82E4-0D66DF61552E}" sibTransId="{692FF7BF-C0A4-674A-BF1F-0B151DCF5D64}"/>
    <dgm:cxn modelId="{B1F7B894-93BA-2548-A9A3-AB31E3BCC975}" srcId="{23084231-31CB-4743-B4A4-79D75B471C13}" destId="{CC2EA49D-6FA8-6A47-B280-61DE471AFC17}" srcOrd="1" destOrd="0" parTransId="{171EE2B2-D007-7D47-8175-5BDD56D3449B}" sibTransId="{134C7CA8-BAE9-DB47-AB35-D07CD95CDBF0}"/>
    <dgm:cxn modelId="{22D4006E-B721-4C4D-A80B-B03F65C2D7AA}" type="presOf" srcId="{171EE2B2-D007-7D47-8175-5BDD56D3449B}" destId="{91D0E1FC-3442-2845-AFA8-8E8BBBCA9554}" srcOrd="0" destOrd="0" presId="urn:microsoft.com/office/officeart/2005/8/layout/hierarchy6"/>
    <dgm:cxn modelId="{17DE83C1-8DFE-184D-9313-5C41CB3CCD78}" type="presParOf" srcId="{BF8FBDCF-9F23-B04B-9764-EDEEC6AE3CC3}" destId="{11B3C1A2-A3EF-8B49-8AF1-E5A487FD2393}" srcOrd="0" destOrd="0" presId="urn:microsoft.com/office/officeart/2005/8/layout/hierarchy6"/>
    <dgm:cxn modelId="{83363396-E628-834A-8BB3-D194E3584E3E}" type="presParOf" srcId="{11B3C1A2-A3EF-8B49-8AF1-E5A487FD2393}" destId="{4D67A21D-19CC-6E43-A3F1-A15C6A73DF92}" srcOrd="0" destOrd="0" presId="urn:microsoft.com/office/officeart/2005/8/layout/hierarchy6"/>
    <dgm:cxn modelId="{27B688A1-17C0-C242-8F58-6C51FF791DC4}" type="presParOf" srcId="{4D67A21D-19CC-6E43-A3F1-A15C6A73DF92}" destId="{DF163FF9-EA40-8440-B861-2E1397F85C61}" srcOrd="0" destOrd="0" presId="urn:microsoft.com/office/officeart/2005/8/layout/hierarchy6"/>
    <dgm:cxn modelId="{FBE6F27E-3B8A-604D-9C12-9F246891AEF7}" type="presParOf" srcId="{DF163FF9-EA40-8440-B861-2E1397F85C61}" destId="{47D2CDED-EA25-D245-9A3E-EE424E47FA09}" srcOrd="0" destOrd="0" presId="urn:microsoft.com/office/officeart/2005/8/layout/hierarchy6"/>
    <dgm:cxn modelId="{844EA056-5BA9-A64D-B75A-7C92FFE466E2}" type="presParOf" srcId="{DF163FF9-EA40-8440-B861-2E1397F85C61}" destId="{5EF37113-2D19-0E46-8593-FD43CE105843}" srcOrd="1" destOrd="0" presId="urn:microsoft.com/office/officeart/2005/8/layout/hierarchy6"/>
    <dgm:cxn modelId="{0954D778-EAE2-5145-A5A5-4671DFCF472E}" type="presParOf" srcId="{5EF37113-2D19-0E46-8593-FD43CE105843}" destId="{7FC00B2B-D0BE-C64D-B097-B67C2E9E9C42}" srcOrd="0" destOrd="0" presId="urn:microsoft.com/office/officeart/2005/8/layout/hierarchy6"/>
    <dgm:cxn modelId="{48AF7D03-A8A1-CD43-938E-D161E0245D24}" type="presParOf" srcId="{5EF37113-2D19-0E46-8593-FD43CE105843}" destId="{C99ED07D-A25F-8346-81DF-D33C644F84B8}" srcOrd="1" destOrd="0" presId="urn:microsoft.com/office/officeart/2005/8/layout/hierarchy6"/>
    <dgm:cxn modelId="{DB6C9741-F3D3-2843-9058-8851007D8406}" type="presParOf" srcId="{C99ED07D-A25F-8346-81DF-D33C644F84B8}" destId="{A27BAF8F-2698-424F-B03A-2E28D1896C52}" srcOrd="0" destOrd="0" presId="urn:microsoft.com/office/officeart/2005/8/layout/hierarchy6"/>
    <dgm:cxn modelId="{D6FF6B96-01E1-4C4A-B3EF-19ACE4A8BDD9}" type="presParOf" srcId="{C99ED07D-A25F-8346-81DF-D33C644F84B8}" destId="{3F3AA4E7-618F-E244-998D-27516C7E5FED}" srcOrd="1" destOrd="0" presId="urn:microsoft.com/office/officeart/2005/8/layout/hierarchy6"/>
    <dgm:cxn modelId="{119BE92E-D114-6D4E-883E-A05C33AE0375}" type="presParOf" srcId="{5EF37113-2D19-0E46-8593-FD43CE105843}" destId="{91D0E1FC-3442-2845-AFA8-8E8BBBCA9554}" srcOrd="2" destOrd="0" presId="urn:microsoft.com/office/officeart/2005/8/layout/hierarchy6"/>
    <dgm:cxn modelId="{1F852981-92B1-C945-ADDD-AEA3074B48CF}" type="presParOf" srcId="{5EF37113-2D19-0E46-8593-FD43CE105843}" destId="{B60C33D1-E949-1643-9BC9-92DFFADB1C88}" srcOrd="3" destOrd="0" presId="urn:microsoft.com/office/officeart/2005/8/layout/hierarchy6"/>
    <dgm:cxn modelId="{CFFC275D-1E1D-564B-A84F-6D4BAF8E9D2D}" type="presParOf" srcId="{B60C33D1-E949-1643-9BC9-92DFFADB1C88}" destId="{343A2062-4385-2E48-AA5A-BF53FA94A158}" srcOrd="0" destOrd="0" presId="urn:microsoft.com/office/officeart/2005/8/layout/hierarchy6"/>
    <dgm:cxn modelId="{9D991F3E-C673-BE48-B890-05266E426A71}" type="presParOf" srcId="{B60C33D1-E949-1643-9BC9-92DFFADB1C88}" destId="{073A1675-0456-3C40-9261-E44F86126930}" srcOrd="1" destOrd="0" presId="urn:microsoft.com/office/officeart/2005/8/layout/hierarchy6"/>
    <dgm:cxn modelId="{9C9DD07B-0090-FC4A-A5FF-B759C0665086}" type="presParOf" srcId="{BF8FBDCF-9F23-B04B-9764-EDEEC6AE3CC3}" destId="{D073093C-41EC-4048-98FC-2346A84A853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A557B8-20C6-9042-8F72-03A210D067C2}" type="doc">
      <dgm:prSet loTypeId="urn:microsoft.com/office/officeart/2005/8/layout/vList3#1" loCatId="list" qsTypeId="urn:microsoft.com/office/officeart/2005/8/quickstyle/simple4" qsCatId="simple" csTypeId="urn:microsoft.com/office/officeart/2005/8/colors/accent1_2" csCatId="accent1" phldr="1"/>
      <dgm:spPr/>
      <dgm:t>
        <a:bodyPr/>
        <a:lstStyle/>
        <a:p>
          <a:endParaRPr lang="en-US"/>
        </a:p>
      </dgm:t>
    </dgm:pt>
    <dgm:pt modelId="{6774DE01-6233-B249-8E19-C7D51CE87F9A}">
      <dgm:prSet/>
      <dgm:spPr/>
      <dgm:t>
        <a:bodyPr/>
        <a:lstStyle/>
        <a:p>
          <a:pPr rtl="0"/>
          <a:r>
            <a:rPr lang="en-US" dirty="0" smtClean="0"/>
            <a:t>Algorithms used for the selection of a page to replace:</a:t>
          </a:r>
          <a:endParaRPr lang="en-US" dirty="0"/>
        </a:p>
      </dgm:t>
    </dgm:pt>
    <dgm:pt modelId="{FFD2C51C-0256-664F-B449-65DC58CAE24F}" type="parTrans" cxnId="{03764115-0E24-3A4B-9923-0E71C9E8080A}">
      <dgm:prSet/>
      <dgm:spPr/>
      <dgm:t>
        <a:bodyPr/>
        <a:lstStyle/>
        <a:p>
          <a:endParaRPr lang="en-US"/>
        </a:p>
      </dgm:t>
    </dgm:pt>
    <dgm:pt modelId="{5C1FAF83-8542-F343-8582-FC2EF309697E}" type="sibTrans" cxnId="{03764115-0E24-3A4B-9923-0E71C9E8080A}">
      <dgm:prSet/>
      <dgm:spPr/>
      <dgm:t>
        <a:bodyPr/>
        <a:lstStyle/>
        <a:p>
          <a:endParaRPr lang="en-US"/>
        </a:p>
      </dgm:t>
    </dgm:pt>
    <dgm:pt modelId="{A0E01A37-5A2E-954D-A02D-BB1F485E3E7F}">
      <dgm:prSet/>
      <dgm:spPr/>
      <dgm:t>
        <a:bodyPr/>
        <a:lstStyle/>
        <a:p>
          <a:pPr rtl="0"/>
          <a:r>
            <a:rPr lang="en-US" dirty="0" smtClean="0"/>
            <a:t>Optimal</a:t>
          </a:r>
          <a:endParaRPr lang="en-US" dirty="0"/>
        </a:p>
      </dgm:t>
    </dgm:pt>
    <dgm:pt modelId="{AFBC8F9A-3E43-6B45-B16F-2B12FB2D024C}" type="parTrans" cxnId="{D54CA063-EAA4-1649-B602-CD8010403DAA}">
      <dgm:prSet/>
      <dgm:spPr/>
      <dgm:t>
        <a:bodyPr/>
        <a:lstStyle/>
        <a:p>
          <a:endParaRPr lang="en-US"/>
        </a:p>
      </dgm:t>
    </dgm:pt>
    <dgm:pt modelId="{8297DF41-8C61-984D-AA0A-2381C54157BB}" type="sibTrans" cxnId="{D54CA063-EAA4-1649-B602-CD8010403DAA}">
      <dgm:prSet/>
      <dgm:spPr/>
      <dgm:t>
        <a:bodyPr/>
        <a:lstStyle/>
        <a:p>
          <a:endParaRPr lang="en-US"/>
        </a:p>
      </dgm:t>
    </dgm:pt>
    <dgm:pt modelId="{FC0E906F-4515-3C47-8A56-FE7BB23BE0EF}">
      <dgm:prSet/>
      <dgm:spPr/>
      <dgm:t>
        <a:bodyPr/>
        <a:lstStyle/>
        <a:p>
          <a:pPr rtl="0"/>
          <a:r>
            <a:rPr lang="en-US" dirty="0" smtClean="0"/>
            <a:t>Least recently used (LRU)</a:t>
          </a:r>
          <a:endParaRPr lang="en-US" dirty="0"/>
        </a:p>
      </dgm:t>
    </dgm:pt>
    <dgm:pt modelId="{34F1AEA6-0BA0-074C-8963-C9741D6BBF71}" type="parTrans" cxnId="{686E4058-2042-5444-8B93-0B32148AB080}">
      <dgm:prSet/>
      <dgm:spPr/>
      <dgm:t>
        <a:bodyPr/>
        <a:lstStyle/>
        <a:p>
          <a:endParaRPr lang="en-US"/>
        </a:p>
      </dgm:t>
    </dgm:pt>
    <dgm:pt modelId="{18E08C4F-67D2-0341-ACC4-7DD73E48FE98}" type="sibTrans" cxnId="{686E4058-2042-5444-8B93-0B32148AB080}">
      <dgm:prSet/>
      <dgm:spPr/>
      <dgm:t>
        <a:bodyPr/>
        <a:lstStyle/>
        <a:p>
          <a:endParaRPr lang="en-US"/>
        </a:p>
      </dgm:t>
    </dgm:pt>
    <dgm:pt modelId="{7D3CDA99-250F-944F-BF47-BF47CD003577}">
      <dgm:prSet/>
      <dgm:spPr/>
      <dgm:t>
        <a:bodyPr/>
        <a:lstStyle/>
        <a:p>
          <a:pPr rtl="0"/>
          <a:r>
            <a:rPr lang="en-US" dirty="0" smtClean="0"/>
            <a:t>First-in-first-out (FIFO)</a:t>
          </a:r>
          <a:endParaRPr lang="en-US" dirty="0"/>
        </a:p>
      </dgm:t>
    </dgm:pt>
    <dgm:pt modelId="{E349C3F7-A6BC-2C42-BDC3-75060C32BE75}" type="parTrans" cxnId="{88660A57-85F2-A145-93F0-85F76122EA97}">
      <dgm:prSet/>
      <dgm:spPr/>
      <dgm:t>
        <a:bodyPr/>
        <a:lstStyle/>
        <a:p>
          <a:endParaRPr lang="en-US"/>
        </a:p>
      </dgm:t>
    </dgm:pt>
    <dgm:pt modelId="{7DBF36F5-A635-4641-8ED8-B9CE79F6B450}" type="sibTrans" cxnId="{88660A57-85F2-A145-93F0-85F76122EA97}">
      <dgm:prSet/>
      <dgm:spPr/>
      <dgm:t>
        <a:bodyPr/>
        <a:lstStyle/>
        <a:p>
          <a:endParaRPr lang="en-US"/>
        </a:p>
      </dgm:t>
    </dgm:pt>
    <dgm:pt modelId="{A23A6ABD-0BB1-6B44-9048-7D79B7FA6C4F}">
      <dgm:prSet/>
      <dgm:spPr/>
      <dgm:t>
        <a:bodyPr/>
        <a:lstStyle/>
        <a:p>
          <a:pPr rtl="0"/>
          <a:r>
            <a:rPr lang="en-US" dirty="0" smtClean="0"/>
            <a:t>Clock</a:t>
          </a:r>
          <a:endParaRPr lang="en-US" dirty="0"/>
        </a:p>
      </dgm:t>
    </dgm:pt>
    <dgm:pt modelId="{3E257FC9-8BD6-2D44-8493-1148F9A4C49F}" type="parTrans" cxnId="{270B4709-4B78-0548-8A78-7F4B2EAAE44D}">
      <dgm:prSet/>
      <dgm:spPr/>
      <dgm:t>
        <a:bodyPr/>
        <a:lstStyle/>
        <a:p>
          <a:endParaRPr lang="en-US"/>
        </a:p>
      </dgm:t>
    </dgm:pt>
    <dgm:pt modelId="{2C7E5A72-F5BE-9744-9123-07298F5AFF8B}" type="sibTrans" cxnId="{270B4709-4B78-0548-8A78-7F4B2EAAE44D}">
      <dgm:prSet/>
      <dgm:spPr/>
      <dgm:t>
        <a:bodyPr/>
        <a:lstStyle/>
        <a:p>
          <a:endParaRPr lang="en-US"/>
        </a:p>
      </dgm:t>
    </dgm:pt>
    <dgm:pt modelId="{DF055627-9BCF-0941-A55D-F60516006CF8}" type="pres">
      <dgm:prSet presAssocID="{3DA557B8-20C6-9042-8F72-03A210D067C2}" presName="linearFlow" presStyleCnt="0">
        <dgm:presLayoutVars>
          <dgm:dir/>
          <dgm:resizeHandles val="exact"/>
        </dgm:presLayoutVars>
      </dgm:prSet>
      <dgm:spPr/>
      <dgm:t>
        <a:bodyPr/>
        <a:lstStyle/>
        <a:p>
          <a:endParaRPr lang="en-US"/>
        </a:p>
      </dgm:t>
    </dgm:pt>
    <dgm:pt modelId="{2544A3F1-E2E8-B74E-8711-2EC9EA6064C6}" type="pres">
      <dgm:prSet presAssocID="{6774DE01-6233-B249-8E19-C7D51CE87F9A}" presName="composite" presStyleCnt="0"/>
      <dgm:spPr/>
    </dgm:pt>
    <dgm:pt modelId="{30C7C1FC-ABE9-9F49-B497-834E86732140}" type="pres">
      <dgm:prSet presAssocID="{6774DE01-6233-B249-8E19-C7D51CE87F9A}" presName="imgShp" presStyleLbl="fgImgPlace1" presStyleIdx="0" presStyleCnt="1" custScaleX="109386" custScaleY="106012"/>
      <dgm:spPr/>
    </dgm:pt>
    <dgm:pt modelId="{B2EFD19C-DD54-B24D-B755-43F907118B14}" type="pres">
      <dgm:prSet presAssocID="{6774DE01-6233-B249-8E19-C7D51CE87F9A}" presName="txShp" presStyleLbl="node1" presStyleIdx="0" presStyleCnt="1" custScaleX="108939" custScaleY="122751">
        <dgm:presLayoutVars>
          <dgm:bulletEnabled val="1"/>
        </dgm:presLayoutVars>
      </dgm:prSet>
      <dgm:spPr/>
      <dgm:t>
        <a:bodyPr/>
        <a:lstStyle/>
        <a:p>
          <a:endParaRPr lang="en-US"/>
        </a:p>
      </dgm:t>
    </dgm:pt>
  </dgm:ptLst>
  <dgm:cxnLst>
    <dgm:cxn modelId="{88660A57-85F2-A145-93F0-85F76122EA97}" srcId="{6774DE01-6233-B249-8E19-C7D51CE87F9A}" destId="{7D3CDA99-250F-944F-BF47-BF47CD003577}" srcOrd="2" destOrd="0" parTransId="{E349C3F7-A6BC-2C42-BDC3-75060C32BE75}" sibTransId="{7DBF36F5-A635-4641-8ED8-B9CE79F6B450}"/>
    <dgm:cxn modelId="{CDD3E1DB-4698-A245-AD8A-AEDABDBD1CD2}" type="presOf" srcId="{A0E01A37-5A2E-954D-A02D-BB1F485E3E7F}" destId="{B2EFD19C-DD54-B24D-B755-43F907118B14}" srcOrd="0" destOrd="1" presId="urn:microsoft.com/office/officeart/2005/8/layout/vList3#1"/>
    <dgm:cxn modelId="{D54CA063-EAA4-1649-B602-CD8010403DAA}" srcId="{6774DE01-6233-B249-8E19-C7D51CE87F9A}" destId="{A0E01A37-5A2E-954D-A02D-BB1F485E3E7F}" srcOrd="0" destOrd="0" parTransId="{AFBC8F9A-3E43-6B45-B16F-2B12FB2D024C}" sibTransId="{8297DF41-8C61-984D-AA0A-2381C54157BB}"/>
    <dgm:cxn modelId="{93AE2DA5-DD6F-6E4C-908D-059847AEF550}" type="presOf" srcId="{FC0E906F-4515-3C47-8A56-FE7BB23BE0EF}" destId="{B2EFD19C-DD54-B24D-B755-43F907118B14}" srcOrd="0" destOrd="2" presId="urn:microsoft.com/office/officeart/2005/8/layout/vList3#1"/>
    <dgm:cxn modelId="{03764115-0E24-3A4B-9923-0E71C9E8080A}" srcId="{3DA557B8-20C6-9042-8F72-03A210D067C2}" destId="{6774DE01-6233-B249-8E19-C7D51CE87F9A}" srcOrd="0" destOrd="0" parTransId="{FFD2C51C-0256-664F-B449-65DC58CAE24F}" sibTransId="{5C1FAF83-8542-F343-8582-FC2EF309697E}"/>
    <dgm:cxn modelId="{270B4709-4B78-0548-8A78-7F4B2EAAE44D}" srcId="{6774DE01-6233-B249-8E19-C7D51CE87F9A}" destId="{A23A6ABD-0BB1-6B44-9048-7D79B7FA6C4F}" srcOrd="3" destOrd="0" parTransId="{3E257FC9-8BD6-2D44-8493-1148F9A4C49F}" sibTransId="{2C7E5A72-F5BE-9744-9123-07298F5AFF8B}"/>
    <dgm:cxn modelId="{686E4058-2042-5444-8B93-0B32148AB080}" srcId="{6774DE01-6233-B249-8E19-C7D51CE87F9A}" destId="{FC0E906F-4515-3C47-8A56-FE7BB23BE0EF}" srcOrd="1" destOrd="0" parTransId="{34F1AEA6-0BA0-074C-8963-C9741D6BBF71}" sibTransId="{18E08C4F-67D2-0341-ACC4-7DD73E48FE98}"/>
    <dgm:cxn modelId="{6B5D0D1A-A081-C74C-AE22-E28553279980}" type="presOf" srcId="{6774DE01-6233-B249-8E19-C7D51CE87F9A}" destId="{B2EFD19C-DD54-B24D-B755-43F907118B14}" srcOrd="0" destOrd="0" presId="urn:microsoft.com/office/officeart/2005/8/layout/vList3#1"/>
    <dgm:cxn modelId="{E9DA5DB0-72B0-EF4D-AAB4-75F2E94E0621}" type="presOf" srcId="{7D3CDA99-250F-944F-BF47-BF47CD003577}" destId="{B2EFD19C-DD54-B24D-B755-43F907118B14}" srcOrd="0" destOrd="3" presId="urn:microsoft.com/office/officeart/2005/8/layout/vList3#1"/>
    <dgm:cxn modelId="{10E90469-0DF8-6249-81C1-E5285CBFC4A7}" type="presOf" srcId="{A23A6ABD-0BB1-6B44-9048-7D79B7FA6C4F}" destId="{B2EFD19C-DD54-B24D-B755-43F907118B14}" srcOrd="0" destOrd="4" presId="urn:microsoft.com/office/officeart/2005/8/layout/vList3#1"/>
    <dgm:cxn modelId="{C9134A2F-AE68-0440-A7D9-79E4969330DE}" type="presOf" srcId="{3DA557B8-20C6-9042-8F72-03A210D067C2}" destId="{DF055627-9BCF-0941-A55D-F60516006CF8}" srcOrd="0" destOrd="0" presId="urn:microsoft.com/office/officeart/2005/8/layout/vList3#1"/>
    <dgm:cxn modelId="{2D930E70-9E0F-C64E-9C19-6531B05C6E13}" type="presParOf" srcId="{DF055627-9BCF-0941-A55D-F60516006CF8}" destId="{2544A3F1-E2E8-B74E-8711-2EC9EA6064C6}" srcOrd="0" destOrd="0" presId="urn:microsoft.com/office/officeart/2005/8/layout/vList3#1"/>
    <dgm:cxn modelId="{7A0A8A1A-448B-FA4D-87D1-A70235D35A36}" type="presParOf" srcId="{2544A3F1-E2E8-B74E-8711-2EC9EA6064C6}" destId="{30C7C1FC-ABE9-9F49-B497-834E86732140}" srcOrd="0" destOrd="0" presId="urn:microsoft.com/office/officeart/2005/8/layout/vList3#1"/>
    <dgm:cxn modelId="{1DEF694A-E066-9746-ACDF-469478051FA1}" type="presParOf" srcId="{2544A3F1-E2E8-B74E-8711-2EC9EA6064C6}" destId="{B2EFD19C-DD54-B24D-B755-43F907118B14}"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6B99C-4EAC-7F47-8867-A4C76D9F80B9}">
      <dsp:nvSpPr>
        <dsp:cNvPr id="0" name=""/>
        <dsp:cNvSpPr/>
      </dsp:nvSpPr>
      <dsp:spPr>
        <a:xfrm>
          <a:off x="812" y="1032625"/>
          <a:ext cx="4103595" cy="2963949"/>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en-US" sz="2400" kern="1200" dirty="0" smtClean="0"/>
            <a:t>A user’s address space is broken up into a number of segments. </a:t>
          </a:r>
        </a:p>
        <a:p>
          <a:pPr lvl="0" algn="l" defTabSz="1066800">
            <a:lnSpc>
              <a:spcPct val="90000"/>
            </a:lnSpc>
            <a:spcBef>
              <a:spcPct val="0"/>
            </a:spcBef>
            <a:spcAft>
              <a:spcPct val="35000"/>
            </a:spcAft>
          </a:pPr>
          <a:r>
            <a:rPr lang="en-US" sz="2400" kern="1200" dirty="0" smtClean="0"/>
            <a:t>Each segment is broken up into a number of fixed-sized pages </a:t>
          </a:r>
        </a:p>
        <a:p>
          <a:pPr lvl="0" algn="l" defTabSz="1066800">
            <a:lnSpc>
              <a:spcPct val="90000"/>
            </a:lnSpc>
            <a:spcBef>
              <a:spcPct val="0"/>
            </a:spcBef>
            <a:spcAft>
              <a:spcPct val="35000"/>
            </a:spcAft>
          </a:pPr>
          <a:r>
            <a:rPr lang="en-US" sz="2400" kern="1200" dirty="0" smtClean="0"/>
            <a:t>Each page is equal in length to a main memory frame</a:t>
          </a:r>
          <a:endParaRPr lang="en-US" sz="2400" kern="1200" dirty="0"/>
        </a:p>
      </dsp:txBody>
      <dsp:txXfrm>
        <a:off x="87623" y="1119436"/>
        <a:ext cx="3929973" cy="2790327"/>
      </dsp:txXfrm>
    </dsp:sp>
    <dsp:sp modelId="{D9DAF0E8-88AE-9D49-97D7-BB2E2BAD5635}">
      <dsp:nvSpPr>
        <dsp:cNvPr id="0" name=""/>
        <dsp:cNvSpPr/>
      </dsp:nvSpPr>
      <dsp:spPr>
        <a:xfrm rot="19892273">
          <a:off x="4013926" y="2128390"/>
          <a:ext cx="1497198" cy="58886"/>
        </a:xfrm>
        <a:custGeom>
          <a:avLst/>
          <a:gdLst/>
          <a:ahLst/>
          <a:cxnLst/>
          <a:rect l="0" t="0" r="0" b="0"/>
          <a:pathLst>
            <a:path>
              <a:moveTo>
                <a:pt x="0" y="29443"/>
              </a:moveTo>
              <a:lnTo>
                <a:pt x="1497198" y="294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25096" y="2120404"/>
        <a:ext cx="74859" cy="74859"/>
      </dsp:txXfrm>
    </dsp:sp>
    <dsp:sp modelId="{4877654D-7D28-164B-92B9-382C31F42FCB}">
      <dsp:nvSpPr>
        <dsp:cNvPr id="0" name=""/>
        <dsp:cNvSpPr/>
      </dsp:nvSpPr>
      <dsp:spPr>
        <a:xfrm>
          <a:off x="5420644" y="1221932"/>
          <a:ext cx="2954686" cy="1158271"/>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Segmentation is visible to the programmer</a:t>
          </a:r>
        </a:p>
      </dsp:txBody>
      <dsp:txXfrm>
        <a:off x="5454569" y="1255857"/>
        <a:ext cx="2886836" cy="1090421"/>
      </dsp:txXfrm>
    </dsp:sp>
    <dsp:sp modelId="{46DC0573-937E-AD4B-991E-D1C6705C9487}">
      <dsp:nvSpPr>
        <dsp:cNvPr id="0" name=""/>
        <dsp:cNvSpPr/>
      </dsp:nvSpPr>
      <dsp:spPr>
        <a:xfrm rot="1685447">
          <a:off x="4016531" y="2836422"/>
          <a:ext cx="1491988" cy="58886"/>
        </a:xfrm>
        <a:custGeom>
          <a:avLst/>
          <a:gdLst/>
          <a:ahLst/>
          <a:cxnLst/>
          <a:rect l="0" t="0" r="0" b="0"/>
          <a:pathLst>
            <a:path>
              <a:moveTo>
                <a:pt x="0" y="29443"/>
              </a:moveTo>
              <a:lnTo>
                <a:pt x="1491988" y="294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25226" y="2828566"/>
        <a:ext cx="74599" cy="74599"/>
      </dsp:txXfrm>
    </dsp:sp>
    <dsp:sp modelId="{EDE292BD-4C6C-2B42-BD10-FDE3CE5FB6C6}">
      <dsp:nvSpPr>
        <dsp:cNvPr id="0" name=""/>
        <dsp:cNvSpPr/>
      </dsp:nvSpPr>
      <dsp:spPr>
        <a:xfrm>
          <a:off x="5420644" y="2626998"/>
          <a:ext cx="2960543" cy="1180268"/>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Paging is transparent to the programmer</a:t>
          </a:r>
        </a:p>
      </dsp:txBody>
      <dsp:txXfrm>
        <a:off x="5455213" y="2661567"/>
        <a:ext cx="2891405" cy="1111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2CDED-EA25-D245-9A3E-EE424E47FA09}">
      <dsp:nvSpPr>
        <dsp:cNvPr id="0" name=""/>
        <dsp:cNvSpPr/>
      </dsp:nvSpPr>
      <dsp:spPr>
        <a:xfrm>
          <a:off x="1249486" y="190698"/>
          <a:ext cx="1920626" cy="128041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Two main types:</a:t>
          </a:r>
          <a:endParaRPr lang="en-US" sz="3100" kern="1200" dirty="0"/>
        </a:p>
      </dsp:txBody>
      <dsp:txXfrm>
        <a:off x="1286988" y="228200"/>
        <a:ext cx="1845622" cy="1205413"/>
      </dsp:txXfrm>
    </dsp:sp>
    <dsp:sp modelId="{7FC00B2B-D0BE-C64D-B097-B67C2E9E9C42}">
      <dsp:nvSpPr>
        <dsp:cNvPr id="0" name=""/>
        <dsp:cNvSpPr/>
      </dsp:nvSpPr>
      <dsp:spPr>
        <a:xfrm>
          <a:off x="961392" y="1471116"/>
          <a:ext cx="1248407" cy="512167"/>
        </a:xfrm>
        <a:custGeom>
          <a:avLst/>
          <a:gdLst/>
          <a:ahLst/>
          <a:cxnLst/>
          <a:rect l="0" t="0" r="0" b="0"/>
          <a:pathLst>
            <a:path>
              <a:moveTo>
                <a:pt x="1248407" y="0"/>
              </a:moveTo>
              <a:lnTo>
                <a:pt x="1248407" y="256083"/>
              </a:lnTo>
              <a:lnTo>
                <a:pt x="0" y="256083"/>
              </a:lnTo>
              <a:lnTo>
                <a:pt x="0" y="51216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7BAF8F-2698-424F-B03A-2E28D1896C52}">
      <dsp:nvSpPr>
        <dsp:cNvPr id="0" name=""/>
        <dsp:cNvSpPr/>
      </dsp:nvSpPr>
      <dsp:spPr>
        <a:xfrm>
          <a:off x="1079" y="1983283"/>
          <a:ext cx="1920626" cy="128041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Demand Paging </a:t>
          </a:r>
        </a:p>
      </dsp:txBody>
      <dsp:txXfrm>
        <a:off x="38581" y="2020785"/>
        <a:ext cx="1845622" cy="1205413"/>
      </dsp:txXfrm>
    </dsp:sp>
    <dsp:sp modelId="{91D0E1FC-3442-2845-AFA8-8E8BBBCA9554}">
      <dsp:nvSpPr>
        <dsp:cNvPr id="0" name=""/>
        <dsp:cNvSpPr/>
      </dsp:nvSpPr>
      <dsp:spPr>
        <a:xfrm>
          <a:off x="2209800" y="1471116"/>
          <a:ext cx="1248407" cy="512167"/>
        </a:xfrm>
        <a:custGeom>
          <a:avLst/>
          <a:gdLst/>
          <a:ahLst/>
          <a:cxnLst/>
          <a:rect l="0" t="0" r="0" b="0"/>
          <a:pathLst>
            <a:path>
              <a:moveTo>
                <a:pt x="0" y="0"/>
              </a:moveTo>
              <a:lnTo>
                <a:pt x="0" y="256083"/>
              </a:lnTo>
              <a:lnTo>
                <a:pt x="1248407" y="256083"/>
              </a:lnTo>
              <a:lnTo>
                <a:pt x="1248407" y="51216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3A2062-4385-2E48-AA5A-BF53FA94A158}">
      <dsp:nvSpPr>
        <dsp:cNvPr id="0" name=""/>
        <dsp:cNvSpPr/>
      </dsp:nvSpPr>
      <dsp:spPr>
        <a:xfrm>
          <a:off x="2497894" y="1983283"/>
          <a:ext cx="1920626" cy="128041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err="1" smtClean="0"/>
            <a:t>Prepaging</a:t>
          </a:r>
          <a:endParaRPr lang="en-US" sz="3100" kern="1200" dirty="0"/>
        </a:p>
      </dsp:txBody>
      <dsp:txXfrm>
        <a:off x="2535396" y="2020785"/>
        <a:ext cx="1845622" cy="12054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FD19C-DD54-B24D-B755-43F907118B14}">
      <dsp:nvSpPr>
        <dsp:cNvPr id="0" name=""/>
        <dsp:cNvSpPr/>
      </dsp:nvSpPr>
      <dsp:spPr>
        <a:xfrm rot="10800000">
          <a:off x="1749128" y="457196"/>
          <a:ext cx="5906684" cy="335280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4467" tIns="121920" rIns="227584" bIns="121920" numCol="1" spcCol="1270" anchor="t" anchorCtr="0">
          <a:noAutofit/>
        </a:bodyPr>
        <a:lstStyle/>
        <a:p>
          <a:pPr lvl="0" algn="l" defTabSz="1422400" rtl="0">
            <a:lnSpc>
              <a:spcPct val="90000"/>
            </a:lnSpc>
            <a:spcBef>
              <a:spcPct val="0"/>
            </a:spcBef>
            <a:spcAft>
              <a:spcPct val="35000"/>
            </a:spcAft>
          </a:pPr>
          <a:r>
            <a:rPr lang="en-US" sz="3200" kern="1200" dirty="0" smtClean="0"/>
            <a:t>Algorithms used for the selection of a page to replace:</a:t>
          </a:r>
          <a:endParaRPr lang="en-US" sz="3200" kern="1200" dirty="0"/>
        </a:p>
        <a:p>
          <a:pPr marL="228600" lvl="1" indent="-228600" algn="l" defTabSz="1111250" rtl="0">
            <a:lnSpc>
              <a:spcPct val="90000"/>
            </a:lnSpc>
            <a:spcBef>
              <a:spcPct val="0"/>
            </a:spcBef>
            <a:spcAft>
              <a:spcPct val="15000"/>
            </a:spcAft>
            <a:buChar char="••"/>
          </a:pPr>
          <a:r>
            <a:rPr lang="en-US" sz="2500" kern="1200" dirty="0" smtClean="0"/>
            <a:t>Optimal</a:t>
          </a:r>
          <a:endParaRPr lang="en-US" sz="2500" kern="1200" dirty="0"/>
        </a:p>
        <a:p>
          <a:pPr marL="228600" lvl="1" indent="-228600" algn="l" defTabSz="1111250" rtl="0">
            <a:lnSpc>
              <a:spcPct val="90000"/>
            </a:lnSpc>
            <a:spcBef>
              <a:spcPct val="0"/>
            </a:spcBef>
            <a:spcAft>
              <a:spcPct val="15000"/>
            </a:spcAft>
            <a:buChar char="••"/>
          </a:pPr>
          <a:r>
            <a:rPr lang="en-US" sz="2500" kern="1200" dirty="0" smtClean="0"/>
            <a:t>Least recently used (LRU)</a:t>
          </a:r>
          <a:endParaRPr lang="en-US" sz="2500" kern="1200" dirty="0"/>
        </a:p>
        <a:p>
          <a:pPr marL="228600" lvl="1" indent="-228600" algn="l" defTabSz="1111250" rtl="0">
            <a:lnSpc>
              <a:spcPct val="90000"/>
            </a:lnSpc>
            <a:spcBef>
              <a:spcPct val="0"/>
            </a:spcBef>
            <a:spcAft>
              <a:spcPct val="15000"/>
            </a:spcAft>
            <a:buChar char="••"/>
          </a:pPr>
          <a:r>
            <a:rPr lang="en-US" sz="2500" kern="1200" dirty="0" smtClean="0"/>
            <a:t>First-in-first-out (FIFO)</a:t>
          </a:r>
          <a:endParaRPr lang="en-US" sz="2500" kern="1200" dirty="0"/>
        </a:p>
        <a:p>
          <a:pPr marL="228600" lvl="1" indent="-228600" algn="l" defTabSz="1111250" rtl="0">
            <a:lnSpc>
              <a:spcPct val="90000"/>
            </a:lnSpc>
            <a:spcBef>
              <a:spcPct val="0"/>
            </a:spcBef>
            <a:spcAft>
              <a:spcPct val="15000"/>
            </a:spcAft>
            <a:buChar char="••"/>
          </a:pPr>
          <a:r>
            <a:rPr lang="en-US" sz="2500" kern="1200" dirty="0" smtClean="0"/>
            <a:t>Clock</a:t>
          </a:r>
          <a:endParaRPr lang="en-US" sz="2500" kern="1200" dirty="0"/>
        </a:p>
      </dsp:txBody>
      <dsp:txXfrm rot="10800000">
        <a:off x="2587330" y="457196"/>
        <a:ext cx="5068482" cy="3352807"/>
      </dsp:txXfrm>
    </dsp:sp>
    <dsp:sp modelId="{30C7C1FC-ABE9-9F49-B497-834E86732140}">
      <dsp:nvSpPr>
        <dsp:cNvPr id="0" name=""/>
        <dsp:cNvSpPr/>
      </dsp:nvSpPr>
      <dsp:spPr>
        <a:xfrm>
          <a:off x="497586" y="685799"/>
          <a:ext cx="2987757" cy="289560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12EC83D-DF42-934D-9B4C-9DA45B0AF85E}" type="datetimeFigureOut">
              <a:rPr lang="en-US"/>
              <a:pPr>
                <a:defRPr/>
              </a:pPr>
              <a:t>12/4/15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D712F13-7286-E547-A1B9-BD5D58A0F480}" type="slidenum">
              <a:rPr lang="en-US"/>
              <a:pPr>
                <a:defRPr/>
              </a:pPr>
              <a:t>‹#›</a:t>
            </a:fld>
            <a:endParaRPr lang="en-US"/>
          </a:p>
        </p:txBody>
      </p:sp>
    </p:spTree>
    <p:extLst>
      <p:ext uri="{BB962C8B-B14F-4D97-AF65-F5344CB8AC3E}">
        <p14:creationId xmlns:p14="http://schemas.microsoft.com/office/powerpoint/2010/main" val="1124117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DAB72A0E-0C65-6244-A8C3-15FE060AFF12}" type="datetimeFigureOut">
              <a:rPr lang="en-US"/>
              <a:pPr>
                <a:defRPr/>
              </a:pPr>
              <a:t>12/4/15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C4C04107-0928-CB46-B9AF-281984CA4CE2}" type="slidenum">
              <a:rPr lang="en-US"/>
              <a:pPr>
                <a:defRPr/>
              </a:pPr>
              <a:t>‹#›</a:t>
            </a:fld>
            <a:endParaRPr lang="en-US"/>
          </a:p>
        </p:txBody>
      </p:sp>
    </p:spTree>
    <p:extLst>
      <p:ext uri="{BB962C8B-B14F-4D97-AF65-F5344CB8AC3E}">
        <p14:creationId xmlns:p14="http://schemas.microsoft.com/office/powerpoint/2010/main" val="29524315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50177700" cx="16751300"/>
          </a:xfrm>
        </p:spPr>
        <p:txBody>
          <a:bodyPr/>
          <a:lstStyle/>
          <a:p>
            <a:r>
              <a:rPr altLang="en-US" smtClean="0" lang="en-US" dirty="0"/>
              <a:t>Some TLBs store</a:t>
            </a:r>
            <a:r>
              <a:rPr b="1" altLang="en-US" smtClean="0" lang="en-US" dirty="0"/>
              <a:t> </a:t>
            </a:r>
            <a:r>
              <a:rPr altLang="en-US" smtClean="0" lang="en-US" dirty="0">
                <a:solidFill>
                  <a:srgbClr val="ff0000"/>
                </a:solidFill>
              </a:rPr>
              <a:t>address-space identifiers </a:t>
            </a:r>
            <a:r>
              <a:rPr altLang="en-US" smtClean="0" lang="en-US" dirty="0"/>
              <a:t>(</a:t>
            </a:r>
            <a:r>
              <a:rPr b="1" altLang="en-US" smtClean="0" lang="en-US" dirty="0">
                <a:solidFill>
                  <a:srgbClr val="3366ff"/>
                </a:solidFill>
              </a:rPr>
              <a:t>ASIDs</a:t>
            </a:r>
            <a:r>
              <a:rPr altLang="en-US" smtClean="0" lang="en-US" dirty="0"/>
              <a:t>)</a:t>
            </a:r>
            <a:r>
              <a:rPr b="1" altLang="en-US" smtClean="0" lang="en-US" dirty="0">
                <a:solidFill>
                  <a:srgbClr val="3366ff"/>
                </a:solidFill>
              </a:rPr>
              <a:t> </a:t>
            </a:r>
            <a:r>
              <a:rPr altLang="en-US" smtClean="0" lang="en-US" dirty="0"/>
              <a:t>in each TLB entry – uniquely identifies each process to provide address-space protection for that process</a:t>
            </a:r>
          </a:p>
          <a:p>
            <a:pPr lvl="1"/>
            <a:r>
              <a:rPr altLang="en-US" smtClean="0" lang="en-US" dirty="0"/>
              <a:t>Otherwise need to flush at every context switch</a:t>
            </a:r>
          </a:p>
          <a:p>
            <a:r>
              <a:rPr altLang="en-US" smtClean="0" lang="en-US" dirty="0"/>
              <a:t>TLBs typically small (64 to 1,024 entries)</a:t>
            </a:r>
          </a:p>
          <a:p>
            <a:r>
              <a:rPr altLang="en-US" smtClean="0" lang="en-US" dirty="0"/>
              <a:t>On a TLB miss, value is loaded into the TLB for faster access next time</a:t>
            </a:r>
          </a:p>
          <a:p>
            <a:pPr lvl="1"/>
            <a:r>
              <a:rPr altLang="en-US" smtClean="0" lang="en-US" dirty="0"/>
              <a:t>Replacement policies must be considered</a:t>
            </a:r>
          </a:p>
          <a:p>
            <a:pPr lvl="1"/>
            <a:r>
              <a:rPr altLang="en-US" smtClean="0" lang="en-US" dirty="0"/>
              <a:t>Some entries can be</a:t>
            </a:r>
            <a:r>
              <a:rPr b="1" altLang="en-US" smtClean="0" lang="en-US" dirty="0">
                <a:solidFill>
                  <a:srgbClr val="3366ff"/>
                </a:solidFill>
              </a:rPr>
              <a:t> wired down </a:t>
            </a:r>
            <a:r>
              <a:rPr altLang="en-US" smtClean="0" lang="en-US" dirty="0"/>
              <a:t>for permanent fast access</a:t>
            </a:r>
          </a:p>
        </p:txBody>
      </p:sp>
      <p:sp>
        <p:nvSpPr>
          <p:cNvPr name="Slide Number Placeholder 3" id="4"/>
          <p:cNvSpPr>
            <a:spLocks noGrp="1"/>
          </p:cNvSpPr>
          <p:nvPr>
            <p:ph type="sldNum" sz="quarter" idx="10"/>
          </p:nvPr>
        </p:nvSpPr>
        <p:spPr/>
        <p:txBody>
          <a:bodyPr/>
          <a:lstStyle/>
          <a:p>
            <a:pPr>
              <a:defRPr/>
            </a:pPr>
            <a:fld id="{C4C04107-0928-CB46-B9AF-281984CA4CE2}" type="slidenum">
              <a:rPr smtClean="0" lang="en-US"/>
              <a:pPr>
                <a:defRPr/>
              </a:pPr>
              <a:t>1</a:t>
            </a:fld>
            <a:endParaRPr lang="en-US"/>
          </a:p>
        </p:txBody>
      </p:sp>
    </p:spTree>
    <p:extLst>
      <p:ext uri="{BB962C8B-B14F-4D97-AF65-F5344CB8AC3E}">
        <p14:creationId xmlns:p14="http://schemas.microsoft.com/office/powerpoint/2010/main" val="1711865067"/>
      </p:ext>
    </p:extLst>
  </p:cSld>
  <p:clrMapOvr>
    <a:masterClrMapping/>
  </p:clrMapOvr>
</p:notes>
</file>

<file path=ppt/notesSlides/notesSlide10.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Rectangle 7" id="112642"/>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pitchFamily="34" charset="0" typeface="Verdana"/>
                <a:ea pitchFamily="34" charset="-128" typeface="MS PGothic"/>
              </a:defRPr>
            </a:lvl1pPr>
            <a:lvl2pPr indent="-285750" marL="742950" defTabSz="930275">
              <a:defRPr>
                <a:solidFill>
                  <a:schemeClr val="tx1"/>
                </a:solidFill>
                <a:latin pitchFamily="34" charset="0" typeface="Verdana"/>
                <a:ea pitchFamily="34" charset="-128" typeface="MS PGothic"/>
              </a:defRPr>
            </a:lvl2pPr>
            <a:lvl3pPr indent="-228600" marL="1143000" defTabSz="930275">
              <a:defRPr>
                <a:solidFill>
                  <a:schemeClr val="tx1"/>
                </a:solidFill>
                <a:latin pitchFamily="34" charset="0" typeface="Verdana"/>
                <a:ea pitchFamily="34" charset="-128" typeface="MS PGothic"/>
              </a:defRPr>
            </a:lvl3pPr>
            <a:lvl4pPr indent="-228600" marL="1600200" defTabSz="930275">
              <a:defRPr>
                <a:solidFill>
                  <a:schemeClr val="tx1"/>
                </a:solidFill>
                <a:latin pitchFamily="34" charset="0" typeface="Verdana"/>
                <a:ea pitchFamily="34" charset="-128" typeface="MS PGothic"/>
              </a:defRPr>
            </a:lvl4pPr>
            <a:lvl5pPr indent="-228600" marL="2057400" defTabSz="930275">
              <a:defRPr>
                <a:solidFill>
                  <a:schemeClr val="tx1"/>
                </a:solidFill>
                <a:latin pitchFamily="34" charset="0" typeface="Verdana"/>
                <a:ea pitchFamily="34" charset="-128" typeface="MS PGothic"/>
              </a:defRPr>
            </a:lvl5pPr>
            <a:lvl6pPr eaLnBrk="false" hangingPunct="false" indent="-228600" defTabSz="930275" fontAlgn="base" marL="2514600">
              <a:spcBef>
                <a:spcPct val="0"/>
              </a:spcBef>
              <a:spcAft>
                <a:spcPct val="0"/>
              </a:spcAft>
              <a:defRPr>
                <a:solidFill>
                  <a:schemeClr val="tx1"/>
                </a:solidFill>
                <a:latin pitchFamily="34" charset="0" typeface="Verdana"/>
                <a:ea pitchFamily="34" charset="-128" typeface="MS PGothic"/>
              </a:defRPr>
            </a:lvl6pPr>
            <a:lvl7pPr eaLnBrk="false" hangingPunct="false" indent="-228600" defTabSz="930275" fontAlgn="base" marL="2971800">
              <a:spcBef>
                <a:spcPct val="0"/>
              </a:spcBef>
              <a:spcAft>
                <a:spcPct val="0"/>
              </a:spcAft>
              <a:defRPr>
                <a:solidFill>
                  <a:schemeClr val="tx1"/>
                </a:solidFill>
                <a:latin pitchFamily="34" charset="0" typeface="Verdana"/>
                <a:ea pitchFamily="34" charset="-128" typeface="MS PGothic"/>
              </a:defRPr>
            </a:lvl7pPr>
            <a:lvl8pPr eaLnBrk="false" hangingPunct="false" indent="-228600" defTabSz="930275" fontAlgn="base" marL="3429000">
              <a:spcBef>
                <a:spcPct val="0"/>
              </a:spcBef>
              <a:spcAft>
                <a:spcPct val="0"/>
              </a:spcAft>
              <a:defRPr>
                <a:solidFill>
                  <a:schemeClr val="tx1"/>
                </a:solidFill>
                <a:latin pitchFamily="34" charset="0" typeface="Verdana"/>
                <a:ea pitchFamily="34" charset="-128" typeface="MS PGothic"/>
              </a:defRPr>
            </a:lvl8pPr>
            <a:lvl9pPr eaLnBrk="false" hangingPunct="false" indent="-228600" defTabSz="930275" fontAlgn="base" marL="3886200">
              <a:spcBef>
                <a:spcPct val="0"/>
              </a:spcBef>
              <a:spcAft>
                <a:spcPct val="0"/>
              </a:spcAft>
              <a:defRPr>
                <a:solidFill>
                  <a:schemeClr val="tx1"/>
                </a:solidFill>
                <a:latin pitchFamily="34" charset="0" typeface="Verdana"/>
                <a:ea pitchFamily="34" charset="-128" typeface="MS PGothic"/>
              </a:defRPr>
            </a:lvl9pPr>
          </a:lstStyle>
          <a:p>
            <a:fld id="{BA7EAA23-9438-40EB-A4F3-CDBA20728548}" type="slidenum">
              <a:rPr altLang="en-US" lang="en-US">
                <a:latin pitchFamily="34" charset="0" typeface="Helvetica"/>
              </a:rPr>
              <a:pPr/>
              <a:t>11</a:t>
            </a:fld>
            <a:endParaRPr altLang="en-US" lang="en-US">
              <a:latin pitchFamily="34" charset="0" typeface="Helvetica"/>
            </a:endParaRPr>
          </a:p>
        </p:txBody>
      </p:sp>
      <p:sp>
        <p:nvSpPr>
          <p:cNvPr name="Rectangle 2" id="112643"/>
          <p:cNvSpPr>
            <a:spLocks noChangeArrowheads="1" noChangeAspect="1" noTextEdit="1" noGrp="1" noRot="1"/>
          </p:cNvSpPr>
          <p:nvPr>
            <p:ph type="sldImg"/>
          </p:nvPr>
        </p:nvSpPr>
        <p:spPr>
          <a:ln/>
        </p:spPr>
      </p:sp>
      <p:sp>
        <p:nvSpPr>
          <p:cNvPr name="Rectangle 3" id="112644"/>
          <p:cNvSpPr>
            <a:spLocks noGrp="1" noChangeArrowheads="1"/>
          </p:cNvSpPr>
          <p:nvPr>
            <p:ph type="body" idx="1"/>
          </p:nvPr>
        </p:nvSpPr>
        <p:spPr>
          <a:xfrm>
            <a:off x="-88900" y="-38100"/>
            <a:ext cy="7302500" cx="16751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ltLang="en-US" smtClean="0" lang="en-US" dirty="0">
                <a:latin pitchFamily="18" charset="0" typeface="Times New Roman"/>
              </a:rPr>
              <a:t/>
            </a:r>
            <a:endParaRPr altLang="en-US" smtClean="0" lang="en-US" dirty="0">
              <a:latin pitchFamily="18" charset="0" typeface="Times New Roman"/>
            </a:endParaRPr>
          </a:p>
        </p:txBody>
      </p:sp>
    </p:spTree>
    <p:extLst>
      <p:ext uri="{BB962C8B-B14F-4D97-AF65-F5344CB8AC3E}">
        <p14:creationId xmlns:p14="http://schemas.microsoft.com/office/powerpoint/2010/main" val="1268145922"/>
      </p:ext>
    </p:extLst>
  </p:cSld>
  <p:clrMapOvr>
    <a:masterClrMapping/>
  </p:clrMapOvr>
</p:notes>
</file>

<file path=ppt/notesSlides/notesSlide11.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Rectangle 7" id="111618"/>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pitchFamily="34" charset="0" typeface="Verdana"/>
                <a:ea pitchFamily="34" charset="-128" typeface="MS PGothic"/>
              </a:defRPr>
            </a:lvl1pPr>
            <a:lvl2pPr indent="-285750" marL="742950" defTabSz="930275">
              <a:defRPr>
                <a:solidFill>
                  <a:schemeClr val="tx1"/>
                </a:solidFill>
                <a:latin pitchFamily="34" charset="0" typeface="Verdana"/>
                <a:ea pitchFamily="34" charset="-128" typeface="MS PGothic"/>
              </a:defRPr>
            </a:lvl2pPr>
            <a:lvl3pPr indent="-228600" marL="1143000" defTabSz="930275">
              <a:defRPr>
                <a:solidFill>
                  <a:schemeClr val="tx1"/>
                </a:solidFill>
                <a:latin pitchFamily="34" charset="0" typeface="Verdana"/>
                <a:ea pitchFamily="34" charset="-128" typeface="MS PGothic"/>
              </a:defRPr>
            </a:lvl3pPr>
            <a:lvl4pPr indent="-228600" marL="1600200" defTabSz="930275">
              <a:defRPr>
                <a:solidFill>
                  <a:schemeClr val="tx1"/>
                </a:solidFill>
                <a:latin pitchFamily="34" charset="0" typeface="Verdana"/>
                <a:ea pitchFamily="34" charset="-128" typeface="MS PGothic"/>
              </a:defRPr>
            </a:lvl4pPr>
            <a:lvl5pPr indent="-228600" marL="2057400" defTabSz="930275">
              <a:defRPr>
                <a:solidFill>
                  <a:schemeClr val="tx1"/>
                </a:solidFill>
                <a:latin pitchFamily="34" charset="0" typeface="Verdana"/>
                <a:ea pitchFamily="34" charset="-128" typeface="MS PGothic"/>
              </a:defRPr>
            </a:lvl5pPr>
            <a:lvl6pPr eaLnBrk="false" hangingPunct="false" indent="-228600" defTabSz="930275" fontAlgn="base" marL="2514600">
              <a:spcBef>
                <a:spcPct val="0"/>
              </a:spcBef>
              <a:spcAft>
                <a:spcPct val="0"/>
              </a:spcAft>
              <a:defRPr>
                <a:solidFill>
                  <a:schemeClr val="tx1"/>
                </a:solidFill>
                <a:latin pitchFamily="34" charset="0" typeface="Verdana"/>
                <a:ea pitchFamily="34" charset="-128" typeface="MS PGothic"/>
              </a:defRPr>
            </a:lvl6pPr>
            <a:lvl7pPr eaLnBrk="false" hangingPunct="false" indent="-228600" defTabSz="930275" fontAlgn="base" marL="2971800">
              <a:spcBef>
                <a:spcPct val="0"/>
              </a:spcBef>
              <a:spcAft>
                <a:spcPct val="0"/>
              </a:spcAft>
              <a:defRPr>
                <a:solidFill>
                  <a:schemeClr val="tx1"/>
                </a:solidFill>
                <a:latin pitchFamily="34" charset="0" typeface="Verdana"/>
                <a:ea pitchFamily="34" charset="-128" typeface="MS PGothic"/>
              </a:defRPr>
            </a:lvl7pPr>
            <a:lvl8pPr eaLnBrk="false" hangingPunct="false" indent="-228600" defTabSz="930275" fontAlgn="base" marL="3429000">
              <a:spcBef>
                <a:spcPct val="0"/>
              </a:spcBef>
              <a:spcAft>
                <a:spcPct val="0"/>
              </a:spcAft>
              <a:defRPr>
                <a:solidFill>
                  <a:schemeClr val="tx1"/>
                </a:solidFill>
                <a:latin pitchFamily="34" charset="0" typeface="Verdana"/>
                <a:ea pitchFamily="34" charset="-128" typeface="MS PGothic"/>
              </a:defRPr>
            </a:lvl8pPr>
            <a:lvl9pPr eaLnBrk="false" hangingPunct="false" indent="-228600" defTabSz="930275" fontAlgn="base" marL="3886200">
              <a:spcBef>
                <a:spcPct val="0"/>
              </a:spcBef>
              <a:spcAft>
                <a:spcPct val="0"/>
              </a:spcAft>
              <a:defRPr>
                <a:solidFill>
                  <a:schemeClr val="tx1"/>
                </a:solidFill>
                <a:latin pitchFamily="34" charset="0" typeface="Verdana"/>
                <a:ea pitchFamily="34" charset="-128" typeface="MS PGothic"/>
              </a:defRPr>
            </a:lvl9pPr>
          </a:lstStyle>
          <a:p>
            <a:fld id="{4FF7F674-EC51-4D5F-B8CD-4087CC0A309F}" type="slidenum">
              <a:rPr altLang="en-US" lang="en-US">
                <a:latin pitchFamily="34" charset="0" typeface="Helvetica"/>
              </a:rPr>
              <a:pPr/>
              <a:t>12</a:t>
            </a:fld>
            <a:endParaRPr altLang="en-US" lang="en-US">
              <a:latin pitchFamily="34" charset="0" typeface="Helvetica"/>
            </a:endParaRPr>
          </a:p>
        </p:txBody>
      </p:sp>
      <p:sp>
        <p:nvSpPr>
          <p:cNvPr name="Rectangle 2" id="111619"/>
          <p:cNvSpPr>
            <a:spLocks noChangeArrowheads="1" noChangeAspect="1" noTextEdit="1" noGrp="1" noRot="1"/>
          </p:cNvSpPr>
          <p:nvPr>
            <p:ph type="sldImg"/>
          </p:nvPr>
        </p:nvSpPr>
        <p:spPr>
          <a:ln/>
        </p:spPr>
      </p:sp>
      <p:sp>
        <p:nvSpPr>
          <p:cNvPr name="Rectangle 3" id="111620"/>
          <p:cNvSpPr>
            <a:spLocks noGrp="1" noChangeArrowheads="1"/>
          </p:cNvSpPr>
          <p:nvPr>
            <p:ph type="body" idx="1"/>
          </p:nvPr>
        </p:nvSpPr>
        <p:spPr>
          <a:xfrm>
            <a:off x="-88900" y="-38100"/>
            <a:ext cy="7302500" cx="16751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ltLang="en-US" smtClean="0" lang="en-US">
                <a:latin pitchFamily="18" charset="0" typeface="Times New Roman"/>
              </a:rPr>
              <a:t/>
            </a:r>
            <a:endParaRPr altLang="en-US" smtClean="0" lang="en-US">
              <a:latin pitchFamily="18" charset="0" typeface="Times New Roman"/>
            </a:endParaRPr>
          </a:p>
        </p:txBody>
      </p:sp>
    </p:spTree>
    <p:extLst>
      <p:ext uri="{BB962C8B-B14F-4D97-AF65-F5344CB8AC3E}">
        <p14:creationId xmlns:p14="http://schemas.microsoft.com/office/powerpoint/2010/main" val="2041598978"/>
      </p:ext>
    </p:extLst>
  </p:cSld>
  <p:clrMapOvr>
    <a:masterClrMapping/>
  </p:clrMapOvr>
</p:notes>
</file>

<file path=ppt/notesSlides/notesSlide12.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Rectangle 7" id="112642"/>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pitchFamily="34" charset="0" typeface="Verdana"/>
                <a:ea pitchFamily="34" charset="-128" typeface="MS PGothic"/>
              </a:defRPr>
            </a:lvl1pPr>
            <a:lvl2pPr indent="-285750" marL="742950" defTabSz="930275">
              <a:defRPr>
                <a:solidFill>
                  <a:schemeClr val="tx1"/>
                </a:solidFill>
                <a:latin pitchFamily="34" charset="0" typeface="Verdana"/>
                <a:ea pitchFamily="34" charset="-128" typeface="MS PGothic"/>
              </a:defRPr>
            </a:lvl2pPr>
            <a:lvl3pPr indent="-228600" marL="1143000" defTabSz="930275">
              <a:defRPr>
                <a:solidFill>
                  <a:schemeClr val="tx1"/>
                </a:solidFill>
                <a:latin pitchFamily="34" charset="0" typeface="Verdana"/>
                <a:ea pitchFamily="34" charset="-128" typeface="MS PGothic"/>
              </a:defRPr>
            </a:lvl3pPr>
            <a:lvl4pPr indent="-228600" marL="1600200" defTabSz="930275">
              <a:defRPr>
                <a:solidFill>
                  <a:schemeClr val="tx1"/>
                </a:solidFill>
                <a:latin pitchFamily="34" charset="0" typeface="Verdana"/>
                <a:ea pitchFamily="34" charset="-128" typeface="MS PGothic"/>
              </a:defRPr>
            </a:lvl4pPr>
            <a:lvl5pPr indent="-228600" marL="2057400" defTabSz="930275">
              <a:defRPr>
                <a:solidFill>
                  <a:schemeClr val="tx1"/>
                </a:solidFill>
                <a:latin pitchFamily="34" charset="0" typeface="Verdana"/>
                <a:ea pitchFamily="34" charset="-128" typeface="MS PGothic"/>
              </a:defRPr>
            </a:lvl5pPr>
            <a:lvl6pPr eaLnBrk="false" hangingPunct="false" indent="-228600" defTabSz="930275" fontAlgn="base" marL="2514600">
              <a:spcBef>
                <a:spcPct val="0"/>
              </a:spcBef>
              <a:spcAft>
                <a:spcPct val="0"/>
              </a:spcAft>
              <a:defRPr>
                <a:solidFill>
                  <a:schemeClr val="tx1"/>
                </a:solidFill>
                <a:latin pitchFamily="34" charset="0" typeface="Verdana"/>
                <a:ea pitchFamily="34" charset="-128" typeface="MS PGothic"/>
              </a:defRPr>
            </a:lvl6pPr>
            <a:lvl7pPr eaLnBrk="false" hangingPunct="false" indent="-228600" defTabSz="930275" fontAlgn="base" marL="2971800">
              <a:spcBef>
                <a:spcPct val="0"/>
              </a:spcBef>
              <a:spcAft>
                <a:spcPct val="0"/>
              </a:spcAft>
              <a:defRPr>
                <a:solidFill>
                  <a:schemeClr val="tx1"/>
                </a:solidFill>
                <a:latin pitchFamily="34" charset="0" typeface="Verdana"/>
                <a:ea pitchFamily="34" charset="-128" typeface="MS PGothic"/>
              </a:defRPr>
            </a:lvl7pPr>
            <a:lvl8pPr eaLnBrk="false" hangingPunct="false" indent="-228600" defTabSz="930275" fontAlgn="base" marL="3429000">
              <a:spcBef>
                <a:spcPct val="0"/>
              </a:spcBef>
              <a:spcAft>
                <a:spcPct val="0"/>
              </a:spcAft>
              <a:defRPr>
                <a:solidFill>
                  <a:schemeClr val="tx1"/>
                </a:solidFill>
                <a:latin pitchFamily="34" charset="0" typeface="Verdana"/>
                <a:ea pitchFamily="34" charset="-128" typeface="MS PGothic"/>
              </a:defRPr>
            </a:lvl8pPr>
            <a:lvl9pPr eaLnBrk="false" hangingPunct="false" indent="-228600" defTabSz="930275" fontAlgn="base" marL="3886200">
              <a:spcBef>
                <a:spcPct val="0"/>
              </a:spcBef>
              <a:spcAft>
                <a:spcPct val="0"/>
              </a:spcAft>
              <a:defRPr>
                <a:solidFill>
                  <a:schemeClr val="tx1"/>
                </a:solidFill>
                <a:latin pitchFamily="34" charset="0" typeface="Verdana"/>
                <a:ea pitchFamily="34" charset="-128" typeface="MS PGothic"/>
              </a:defRPr>
            </a:lvl9pPr>
          </a:lstStyle>
          <a:p>
            <a:fld id="{BA7EAA23-9438-40EB-A4F3-CDBA20728548}" type="slidenum">
              <a:rPr altLang="en-US" lang="en-US">
                <a:latin pitchFamily="34" charset="0" typeface="Helvetica"/>
              </a:rPr>
              <a:pPr/>
              <a:t>13</a:t>
            </a:fld>
            <a:endParaRPr altLang="en-US" lang="en-US">
              <a:latin pitchFamily="34" charset="0" typeface="Helvetica"/>
            </a:endParaRPr>
          </a:p>
        </p:txBody>
      </p:sp>
      <p:sp>
        <p:nvSpPr>
          <p:cNvPr name="Rectangle 2" id="112643"/>
          <p:cNvSpPr>
            <a:spLocks noChangeArrowheads="1" noChangeAspect="1" noTextEdit="1" noGrp="1" noRot="1"/>
          </p:cNvSpPr>
          <p:nvPr>
            <p:ph type="sldImg"/>
          </p:nvPr>
        </p:nvSpPr>
        <p:spPr>
          <a:ln/>
        </p:spPr>
      </p:sp>
      <p:sp>
        <p:nvSpPr>
          <p:cNvPr name="Rectangle 3" id="112644"/>
          <p:cNvSpPr>
            <a:spLocks noGrp="1" noChangeArrowheads="1"/>
          </p:cNvSpPr>
          <p:nvPr>
            <p:ph type="body" idx="1"/>
          </p:nvPr>
        </p:nvSpPr>
        <p:spPr>
          <a:xfrm>
            <a:off x="-88900" y="-38100"/>
            <a:ext cy="28689300" cx="16751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ltLang="en-US" smtClean="0" lang="en-US" dirty="0">
                <a:latin pitchFamily="18" charset="0" typeface="Times New Roman"/>
              </a:rPr>
              <a:t>What value? (page#,</a:t>
            </a:r>
            <a:r>
              <a:rPr altLang="en-US" baseline="0" smtClean="0" lang="en-US" dirty="0">
                <a:latin pitchFamily="18" charset="0" typeface="Times New Roman"/>
              </a:rPr>
              <a:t> frame#) in the page table.</a:t>
            </a:r>
          </a:p>
          <a:p>
            <a:r>
              <a:rPr altLang="en-US" baseline="0" smtClean="0" lang="en-US" dirty="0">
                <a:latin pitchFamily="18" charset="0" typeface="Times New Roman"/>
              </a:rPr>
              <a:t/>
            </a:r>
            <a:endParaRPr altLang="en-US" baseline="0" smtClean="0" lang="en-US" dirty="0">
              <a:latin pitchFamily="18" charset="0" typeface="Times New Roman"/>
            </a:endParaRPr>
          </a:p>
          <a:p>
            <a:pPr lvl="1"/>
            <a:r>
              <a:rPr altLang="en-US" smtClean="0" lang="en-US" dirty="0"/>
              <a:t>Replacement policies must be considered</a:t>
            </a:r>
          </a:p>
          <a:p>
            <a:pPr lvl="1"/>
            <a:r>
              <a:rPr altLang="en-US" smtClean="0" lang="en-US" dirty="0"/>
              <a:t>Some entries can be</a:t>
            </a:r>
            <a:r>
              <a:rPr b="1" altLang="en-US" smtClean="0" lang="en-US" dirty="0">
                <a:solidFill>
                  <a:srgbClr val="3366ff"/>
                </a:solidFill>
              </a:rPr>
              <a:t> wired down </a:t>
            </a:r>
            <a:r>
              <a:rPr altLang="en-US" smtClean="0" lang="en-US" dirty="0"/>
              <a:t>for permanent fast access</a:t>
            </a:r>
          </a:p>
          <a:p>
            <a:r>
              <a:rPr altLang="en-US" smtClean="0" lang="en-US" dirty="0">
                <a:latin pitchFamily="18" charset="0" typeface="Times New Roman"/>
              </a:rPr>
              <a:t/>
            </a:r>
            <a:endParaRPr altLang="en-US" smtClean="0" lang="en-US" dirty="0">
              <a:latin pitchFamily="18" charset="0" typeface="Times New Roman"/>
            </a:endParaRPr>
          </a:p>
        </p:txBody>
      </p:sp>
    </p:spTree>
    <p:extLst>
      <p:ext uri="{BB962C8B-B14F-4D97-AF65-F5344CB8AC3E}">
        <p14:creationId xmlns:p14="http://schemas.microsoft.com/office/powerpoint/2010/main" val="517020164"/>
      </p:ext>
    </p:extLst>
  </p:cSld>
  <p:clrMapOvr>
    <a:masterClrMapping/>
  </p:clrMapOvr>
</p:notes>
</file>

<file path=ppt/notesSlides/notesSlide13.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7302500" cx="16751300"/>
          </a:xfrm>
        </p:spPr>
        <p:txBody>
          <a:bodyPr/>
          <a:lstStyle/>
          <a:p>
            <a:r>
              <a:rPr lang="en-US" dirty="0"/>
              <a:t/>
            </a:r>
            <a:endParaRPr lang="en-US" dirty="0"/>
          </a:p>
        </p:txBody>
      </p:sp>
      <p:sp>
        <p:nvSpPr>
          <p:cNvPr name="Slide Number Placeholder 3" id="4"/>
          <p:cNvSpPr>
            <a:spLocks noGrp="1"/>
          </p:cNvSpPr>
          <p:nvPr>
            <p:ph type="sldNum" sz="quarter" idx="10"/>
          </p:nvPr>
        </p:nvSpPr>
        <p:spPr/>
        <p:txBody>
          <a:bodyPr/>
          <a:lstStyle/>
          <a:p>
            <a:pPr>
              <a:defRPr/>
            </a:pPr>
            <a:fld id="{C4C04107-0928-CB46-B9AF-281984CA4CE2}" type="slidenum">
              <a:rPr smtClean="0" lang="en-US"/>
              <a:pPr>
                <a:defRPr/>
              </a:pPr>
              <a:t>14</a:t>
            </a:fld>
            <a:endParaRPr lang="en-US"/>
          </a:p>
        </p:txBody>
      </p:sp>
    </p:spTree>
    <p:extLst>
      <p:ext uri="{BB962C8B-B14F-4D97-AF65-F5344CB8AC3E}">
        <p14:creationId xmlns:p14="http://schemas.microsoft.com/office/powerpoint/2010/main" val="2143506178"/>
      </p:ext>
    </p:extLst>
  </p:cSld>
  <p:clrMapOvr>
    <a:masterClrMapping/>
  </p:clrMapOvr>
</p:notes>
</file>

<file path=ppt/notesSlides/notesSlide14.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7302500" cx="16751300"/>
          </a:xfrm>
        </p:spPr>
        <p:txBody>
          <a:bodyPr/>
          <a:lstStyle/>
          <a:p>
            <a:r>
              <a:rPr lang="en-US" dirty="0"/>
              <a:t/>
            </a:r>
            <a:endParaRPr lang="en-US" dirty="0"/>
          </a:p>
        </p:txBody>
      </p:sp>
      <p:sp>
        <p:nvSpPr>
          <p:cNvPr name="Slide Number Placeholder 3" id="4"/>
          <p:cNvSpPr>
            <a:spLocks noGrp="1"/>
          </p:cNvSpPr>
          <p:nvPr>
            <p:ph type="sldNum" sz="quarter" idx="10"/>
          </p:nvPr>
        </p:nvSpPr>
        <p:spPr/>
        <p:txBody>
          <a:bodyPr/>
          <a:lstStyle/>
          <a:p>
            <a:pPr>
              <a:defRPr/>
            </a:pPr>
            <a:fld id="{C4C04107-0928-CB46-B9AF-281984CA4CE2}" type="slidenum">
              <a:rPr smtClean="0" lang="en-US"/>
              <a:pPr>
                <a:defRPr/>
              </a:pPr>
              <a:t>15</a:t>
            </a:fld>
            <a:endParaRPr lang="en-US"/>
          </a:p>
        </p:txBody>
      </p:sp>
    </p:spTree>
    <p:extLst>
      <p:ext uri="{BB962C8B-B14F-4D97-AF65-F5344CB8AC3E}">
        <p14:creationId xmlns:p14="http://schemas.microsoft.com/office/powerpoint/2010/main" val="78824229"/>
      </p:ext>
    </p:extLst>
  </p:cSld>
  <p:clrMapOvr>
    <a:masterClrMapping/>
  </p:clrMapOvr>
</p:notes>
</file>

<file path=ppt/notesSlides/notesSlide15.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68084704" cx="16751300"/>
          </a:xfrm>
        </p:spPr>
        <p:txBody>
          <a:bodyPr/>
          <a:lstStyle/>
          <a:p>
            <a:r>
              <a:rPr kern="1200" baseline="0" sz="1200" smtClean="0" lang="en-US" dirty="0">
                <a:solidFill>
                  <a:schemeClr val="tx1"/>
                </a:solidFill>
                <a:latin typeface="+mn-lt"/>
                <a:ea charset="0" typeface="ＭＳ Ｐゴシック"/>
                <a:cs charset="0" typeface="ＭＳ Ｐゴシック"/>
              </a:rPr>
              <a:t>An example of a two-level scheme typical for use with a</a:t>
            </a:r>
          </a:p>
          <a:p>
            <a:r>
              <a:rPr kern="1200" baseline="0" sz="1200" smtClean="0" lang="en-US" dirty="0">
                <a:solidFill>
                  <a:schemeClr val="tx1"/>
                </a:solidFill>
                <a:latin typeface="+mn-lt"/>
                <a:ea charset="0" typeface="ＭＳ Ｐゴシック"/>
                <a:cs charset="0" typeface="ＭＳ Ｐゴシック"/>
              </a:rPr>
              <a:t>32-bit address. If we assume byte-level addressing and 4-kbyte (2 </a:t>
            </a:r>
            <a:r>
              <a:rPr kern="1200" baseline="30000" sz="1200" smtClean="0" lang="en-US" dirty="0">
                <a:solidFill>
                  <a:schemeClr val="tx1"/>
                </a:solidFill>
                <a:latin typeface="+mn-lt"/>
                <a:ea charset="0" typeface="ＭＳ Ｐゴシック"/>
                <a:cs charset="0" typeface="ＭＳ Ｐゴシック"/>
              </a:rPr>
              <a:t>12</a:t>
            </a:r>
            <a:r>
              <a:rPr kern="1200" baseline="0" sz="1200" smtClean="0" lang="en-US" dirty="0">
                <a:solidFill>
                  <a:schemeClr val="tx1"/>
                </a:solidFill>
                <a:latin typeface="+mn-lt"/>
                <a:ea charset="0" typeface="ＭＳ Ｐゴシック"/>
                <a:cs charset="0" typeface="ＭＳ Ｐゴシック"/>
              </a:rPr>
              <a:t> ) pages, then the</a:t>
            </a:r>
          </a:p>
          <a:p>
            <a:r>
              <a:rPr kern="1200" baseline="0" sz="1200" smtClean="0" lang="en-US" dirty="0">
                <a:solidFill>
                  <a:schemeClr val="tx1"/>
                </a:solidFill>
                <a:latin typeface="+mn-lt"/>
                <a:ea charset="0" typeface="ＭＳ Ｐゴシック"/>
                <a:cs charset="0" typeface="ＭＳ Ｐゴシック"/>
              </a:rPr>
              <a:t>4-Gbyte (2 </a:t>
            </a:r>
            <a:r>
              <a:rPr kern="1200" baseline="30000" sz="1200" smtClean="0" lang="en-US" dirty="0">
                <a:solidFill>
                  <a:schemeClr val="tx1"/>
                </a:solidFill>
                <a:latin typeface="+mn-lt"/>
                <a:ea charset="0" typeface="ＭＳ Ｐゴシック"/>
                <a:cs charset="0" typeface="ＭＳ Ｐゴシック"/>
              </a:rPr>
              <a:t>32</a:t>
            </a:r>
            <a:r>
              <a:rPr kern="1200" baseline="0" sz="1200" smtClean="0" lang="en-US" dirty="0">
                <a:solidFill>
                  <a:schemeClr val="tx1"/>
                </a:solidFill>
                <a:latin typeface="+mn-lt"/>
                <a:ea charset="0" typeface="ＭＳ Ｐゴシック"/>
                <a:cs charset="0" typeface="ＭＳ Ｐゴシック"/>
              </a:rPr>
              <a:t> ) virtual address space is composed of 2 </a:t>
            </a:r>
            <a:r>
              <a:rPr kern="1200" baseline="30000" sz="1200" smtClean="0" lang="en-US" dirty="0">
                <a:solidFill>
                  <a:schemeClr val="tx1"/>
                </a:solidFill>
                <a:latin typeface="+mn-lt"/>
                <a:ea charset="0" typeface="ＭＳ Ｐゴシック"/>
                <a:cs charset="0" typeface="ＭＳ Ｐゴシック"/>
              </a:rPr>
              <a:t>20</a:t>
            </a:r>
            <a:r>
              <a:rPr kern="1200" baseline="0" sz="1200" smtClean="0" lang="en-US" dirty="0">
                <a:solidFill>
                  <a:schemeClr val="tx1"/>
                </a:solidFill>
                <a:latin typeface="+mn-lt"/>
                <a:ea charset="0" typeface="ＭＳ Ｐゴシック"/>
                <a:cs charset="0" typeface="ＭＳ Ｐゴシック"/>
              </a:rPr>
              <a:t> pages. If each of these pages</a:t>
            </a:r>
          </a:p>
          <a:p>
            <a:r>
              <a:rPr kern="1200" baseline="0" sz="1200" smtClean="0" lang="en-US" dirty="0">
                <a:solidFill>
                  <a:schemeClr val="tx1"/>
                </a:solidFill>
                <a:latin typeface="+mn-lt"/>
                <a:ea charset="0" typeface="ＭＳ Ｐゴシック"/>
                <a:cs charset="0" typeface="ＭＳ Ｐゴシック"/>
              </a:rPr>
              <a:t>is mapped by a 4-byte page table entry, we can create a user page table composed of</a:t>
            </a:r>
          </a:p>
          <a:p>
            <a:r>
              <a:rPr kern="1200" baseline="0" sz="1200" smtClean="0" lang="en-US" dirty="0">
                <a:solidFill>
                  <a:schemeClr val="tx1"/>
                </a:solidFill>
                <a:latin typeface="+mn-lt"/>
                <a:ea charset="0" typeface="ＭＳ Ｐゴシック"/>
                <a:cs charset="0" typeface="ＭＳ Ｐゴシック"/>
              </a:rPr>
              <a:t>2 </a:t>
            </a:r>
            <a:r>
              <a:rPr kern="1200" baseline="30000" sz="1200" smtClean="0" lang="en-US" dirty="0">
                <a:solidFill>
                  <a:schemeClr val="tx1"/>
                </a:solidFill>
                <a:latin typeface="+mn-lt"/>
                <a:ea charset="0" typeface="ＭＳ Ｐゴシック"/>
                <a:cs charset="0" typeface="ＭＳ Ｐゴシック"/>
              </a:rPr>
              <a:t>20</a:t>
            </a:r>
            <a:r>
              <a:rPr kern="1200" baseline="0" sz="1200" smtClean="0" lang="en-US" dirty="0">
                <a:solidFill>
                  <a:schemeClr val="tx1"/>
                </a:solidFill>
                <a:latin typeface="+mn-lt"/>
                <a:ea charset="0" typeface="ＭＳ Ｐゴシック"/>
                <a:cs charset="0" typeface="ＭＳ Ｐゴシック"/>
              </a:rPr>
              <a:t> PTEs requiring 4 Mbytes (2 </a:t>
            </a:r>
            <a:r>
              <a:rPr kern="1200" baseline="30000" sz="1200" smtClean="0" lang="en-US" dirty="0">
                <a:solidFill>
                  <a:schemeClr val="tx1"/>
                </a:solidFill>
                <a:latin typeface="+mn-lt"/>
                <a:ea charset="0" typeface="ＭＳ Ｐゴシック"/>
                <a:cs charset="0" typeface="ＭＳ Ｐゴシック"/>
              </a:rPr>
              <a:t>22 </a:t>
            </a:r>
            <a:r>
              <a:rPr kern="1200" baseline="0" sz="1200" smtClean="0" lang="en-US" dirty="0">
                <a:solidFill>
                  <a:schemeClr val="tx1"/>
                </a:solidFill>
                <a:latin typeface="+mn-lt"/>
                <a:ea charset="0" typeface="ＭＳ Ｐゴシック"/>
                <a:cs charset="0" typeface="ＭＳ Ｐゴシック"/>
              </a:rPr>
              <a:t>). This huge user page table, occupying 2 </a:t>
            </a:r>
            <a:r>
              <a:rPr kern="1200" baseline="30000" sz="1200" smtClean="0" lang="en-US" dirty="0">
                <a:solidFill>
                  <a:schemeClr val="tx1"/>
                </a:solidFill>
                <a:latin typeface="+mn-lt"/>
                <a:ea charset="0" typeface="ＭＳ Ｐゴシック"/>
                <a:cs charset="0" typeface="ＭＳ Ｐゴシック"/>
              </a:rPr>
              <a:t>10</a:t>
            </a:r>
            <a:r>
              <a:rPr kern="1200" baseline="0" sz="1200" smtClean="0" lang="en-US" dirty="0">
                <a:solidFill>
                  <a:schemeClr val="tx1"/>
                </a:solidFill>
                <a:latin typeface="+mn-lt"/>
                <a:ea charset="0" typeface="ＭＳ Ｐゴシック"/>
                <a:cs charset="0" typeface="ＭＳ Ｐゴシック"/>
              </a:rPr>
              <a:t> pages,</a:t>
            </a:r>
          </a:p>
          <a:p>
            <a:r>
              <a:rPr kern="1200" baseline="0" sz="1200" smtClean="0" lang="en-US" dirty="0">
                <a:solidFill>
                  <a:schemeClr val="tx1"/>
                </a:solidFill>
                <a:latin typeface="+mn-lt"/>
                <a:ea charset="0" typeface="ＭＳ Ｐゴシック"/>
                <a:cs charset="0" typeface="ＭＳ Ｐゴシック"/>
              </a:rPr>
              <a:t>can be kept in virtual memory and mapped by a root page table with 2 </a:t>
            </a:r>
            <a:r>
              <a:rPr kern="1200" baseline="30000" sz="1200" smtClean="0" lang="en-US" dirty="0">
                <a:solidFill>
                  <a:schemeClr val="tx1"/>
                </a:solidFill>
                <a:latin typeface="+mn-lt"/>
                <a:ea charset="0" typeface="ＭＳ Ｐゴシック"/>
                <a:cs charset="0" typeface="ＭＳ Ｐゴシック"/>
              </a:rPr>
              <a:t>10</a:t>
            </a:r>
            <a:r>
              <a:rPr kern="1200" baseline="0" sz="1200" smtClean="0" lang="en-US" dirty="0">
                <a:solidFill>
                  <a:schemeClr val="tx1"/>
                </a:solidFill>
                <a:latin typeface="+mn-lt"/>
                <a:ea charset="0" typeface="ＭＳ Ｐゴシック"/>
                <a:cs charset="0" typeface="ＭＳ Ｐゴシック"/>
              </a:rPr>
              <a:t> PTEs occupying</a:t>
            </a:r>
          </a:p>
          <a:p>
            <a:r>
              <a:rPr kern="1200" baseline="0" sz="1200" smtClean="0" lang="en-US" dirty="0">
                <a:solidFill>
                  <a:schemeClr val="tx1"/>
                </a:solidFill>
                <a:latin typeface="+mn-lt"/>
                <a:ea charset="0" typeface="ＭＳ Ｐゴシック"/>
                <a:cs charset="0" typeface="ＭＳ Ｐゴシック"/>
              </a:rPr>
              <a:t>4 Kbyte (2 </a:t>
            </a:r>
            <a:r>
              <a:rPr kern="1200" baseline="30000" sz="1200" smtClean="0" lang="en-US" dirty="0">
                <a:solidFill>
                  <a:schemeClr val="tx1"/>
                </a:solidFill>
                <a:latin typeface="+mn-lt"/>
                <a:ea charset="0" typeface="ＭＳ Ｐゴシック"/>
                <a:cs charset="0" typeface="ＭＳ Ｐゴシック"/>
              </a:rPr>
              <a:t>12</a:t>
            </a:r>
            <a:r>
              <a:rPr kern="1200" baseline="0" sz="1200" smtClean="0" lang="en-US" dirty="0">
                <a:solidFill>
                  <a:schemeClr val="tx1"/>
                </a:solidFill>
                <a:latin typeface="+mn-lt"/>
                <a:ea charset="0" typeface="ＭＳ Ｐゴシック"/>
                <a:cs charset="0" typeface="ＭＳ Ｐゴシック"/>
              </a:rPr>
              <a:t> ) of main memory.</a:t>
            </a:r>
            <a:endParaRPr smtClean="0" lang="en-US" dirty="0"/>
          </a:p>
          <a:p>
            <a:r>
              <a:rPr lang="en-US" dirty="0"/>
              <a:t/>
            </a:r>
            <a:endParaRPr lang="en-US" dirty="0"/>
          </a:p>
        </p:txBody>
      </p:sp>
      <p:sp>
        <p:nvSpPr>
          <p:cNvPr name="Slide Number Placeholder 3" id="4"/>
          <p:cNvSpPr>
            <a:spLocks noGrp="1"/>
          </p:cNvSpPr>
          <p:nvPr>
            <p:ph type="sldNum" sz="quarter" idx="10"/>
          </p:nvPr>
        </p:nvSpPr>
        <p:spPr/>
        <p:txBody>
          <a:bodyPr/>
          <a:lstStyle/>
          <a:p>
            <a:pPr>
              <a:defRPr/>
            </a:pPr>
            <a:fld id="{C4C04107-0928-CB46-B9AF-281984CA4CE2}" type="slidenum">
              <a:rPr smtClean="0" lang="en-US"/>
              <a:pPr>
                <a:defRPr/>
              </a:pPr>
              <a:t>16</a:t>
            </a:fld>
            <a:endParaRPr lang="en-US"/>
          </a:p>
        </p:txBody>
      </p:sp>
    </p:spTree>
    <p:extLst>
      <p:ext uri="{BB962C8B-B14F-4D97-AF65-F5344CB8AC3E}">
        <p14:creationId xmlns:p14="http://schemas.microsoft.com/office/powerpoint/2010/main" val="96162305"/>
      </p:ext>
    </p:extLst>
  </p:cSld>
  <p:clrMapOvr>
    <a:masterClrMapping/>
  </p:clrMapOvr>
</p:notes>
</file>

<file path=ppt/notesSlides/notesSlide16.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7302500" cx="16751300"/>
          </a:xfrm>
        </p:spPr>
        <p:txBody>
          <a:bodyPr/>
          <a:lstStyle/>
          <a:p>
            <a:r>
              <a:rPr lang="en-US" dirty="0"/>
              <a:t/>
            </a:r>
            <a:endParaRPr lang="en-US" dirty="0"/>
          </a:p>
        </p:txBody>
      </p:sp>
      <p:sp>
        <p:nvSpPr>
          <p:cNvPr name="Slide Number Placeholder 3" id="4"/>
          <p:cNvSpPr>
            <a:spLocks noGrp="1"/>
          </p:cNvSpPr>
          <p:nvPr>
            <p:ph type="sldNum" sz="quarter" idx="10"/>
          </p:nvPr>
        </p:nvSpPr>
        <p:spPr/>
        <p:txBody>
          <a:bodyPr/>
          <a:lstStyle/>
          <a:p>
            <a:pPr>
              <a:defRPr/>
            </a:pPr>
            <a:fld id="{C4C04107-0928-CB46-B9AF-281984CA4CE2}" type="slidenum">
              <a:rPr smtClean="0" lang="en-US"/>
              <a:pPr>
                <a:defRPr/>
              </a:pPr>
              <a:t>17</a:t>
            </a:fld>
            <a:endParaRPr lang="en-US"/>
          </a:p>
        </p:txBody>
      </p:sp>
    </p:spTree>
    <p:extLst>
      <p:ext uri="{BB962C8B-B14F-4D97-AF65-F5344CB8AC3E}">
        <p14:creationId xmlns:p14="http://schemas.microsoft.com/office/powerpoint/2010/main" val="1937993473"/>
      </p:ext>
    </p:extLst>
  </p:cSld>
  <p:clrMapOvr>
    <a:masterClrMapping/>
  </p:clrMapOvr>
</p:notes>
</file>

<file path=ppt/notesSlides/notesSlide17.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Rectangle 7" id="109570"/>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pitchFamily="34" charset="0" typeface="Verdana"/>
                <a:ea pitchFamily="34" charset="-128" typeface="MS PGothic"/>
              </a:defRPr>
            </a:lvl1pPr>
            <a:lvl2pPr indent="-285750" marL="742950" defTabSz="930275">
              <a:defRPr>
                <a:solidFill>
                  <a:schemeClr val="tx1"/>
                </a:solidFill>
                <a:latin pitchFamily="34" charset="0" typeface="Verdana"/>
                <a:ea pitchFamily="34" charset="-128" typeface="MS PGothic"/>
              </a:defRPr>
            </a:lvl2pPr>
            <a:lvl3pPr indent="-228600" marL="1143000" defTabSz="930275">
              <a:defRPr>
                <a:solidFill>
                  <a:schemeClr val="tx1"/>
                </a:solidFill>
                <a:latin pitchFamily="34" charset="0" typeface="Verdana"/>
                <a:ea pitchFamily="34" charset="-128" typeface="MS PGothic"/>
              </a:defRPr>
            </a:lvl3pPr>
            <a:lvl4pPr indent="-228600" marL="1600200" defTabSz="930275">
              <a:defRPr>
                <a:solidFill>
                  <a:schemeClr val="tx1"/>
                </a:solidFill>
                <a:latin pitchFamily="34" charset="0" typeface="Verdana"/>
                <a:ea pitchFamily="34" charset="-128" typeface="MS PGothic"/>
              </a:defRPr>
            </a:lvl4pPr>
            <a:lvl5pPr indent="-228600" marL="2057400" defTabSz="930275">
              <a:defRPr>
                <a:solidFill>
                  <a:schemeClr val="tx1"/>
                </a:solidFill>
                <a:latin pitchFamily="34" charset="0" typeface="Verdana"/>
                <a:ea pitchFamily="34" charset="-128" typeface="MS PGothic"/>
              </a:defRPr>
            </a:lvl5pPr>
            <a:lvl6pPr eaLnBrk="false" hangingPunct="false" indent="-228600" defTabSz="930275" fontAlgn="base" marL="2514600">
              <a:spcBef>
                <a:spcPct val="0"/>
              </a:spcBef>
              <a:spcAft>
                <a:spcPct val="0"/>
              </a:spcAft>
              <a:defRPr>
                <a:solidFill>
                  <a:schemeClr val="tx1"/>
                </a:solidFill>
                <a:latin pitchFamily="34" charset="0" typeface="Verdana"/>
                <a:ea pitchFamily="34" charset="-128" typeface="MS PGothic"/>
              </a:defRPr>
            </a:lvl6pPr>
            <a:lvl7pPr eaLnBrk="false" hangingPunct="false" indent="-228600" defTabSz="930275" fontAlgn="base" marL="2971800">
              <a:spcBef>
                <a:spcPct val="0"/>
              </a:spcBef>
              <a:spcAft>
                <a:spcPct val="0"/>
              </a:spcAft>
              <a:defRPr>
                <a:solidFill>
                  <a:schemeClr val="tx1"/>
                </a:solidFill>
                <a:latin pitchFamily="34" charset="0" typeface="Verdana"/>
                <a:ea pitchFamily="34" charset="-128" typeface="MS PGothic"/>
              </a:defRPr>
            </a:lvl7pPr>
            <a:lvl8pPr eaLnBrk="false" hangingPunct="false" indent="-228600" defTabSz="930275" fontAlgn="base" marL="3429000">
              <a:spcBef>
                <a:spcPct val="0"/>
              </a:spcBef>
              <a:spcAft>
                <a:spcPct val="0"/>
              </a:spcAft>
              <a:defRPr>
                <a:solidFill>
                  <a:schemeClr val="tx1"/>
                </a:solidFill>
                <a:latin pitchFamily="34" charset="0" typeface="Verdana"/>
                <a:ea pitchFamily="34" charset="-128" typeface="MS PGothic"/>
              </a:defRPr>
            </a:lvl8pPr>
            <a:lvl9pPr eaLnBrk="false" hangingPunct="false" indent="-228600" defTabSz="930275" fontAlgn="base" marL="3886200">
              <a:spcBef>
                <a:spcPct val="0"/>
              </a:spcBef>
              <a:spcAft>
                <a:spcPct val="0"/>
              </a:spcAft>
              <a:defRPr>
                <a:solidFill>
                  <a:schemeClr val="tx1"/>
                </a:solidFill>
                <a:latin pitchFamily="34" charset="0" typeface="Verdana"/>
                <a:ea pitchFamily="34" charset="-128" typeface="MS PGothic"/>
              </a:defRPr>
            </a:lvl9pPr>
          </a:lstStyle>
          <a:p>
            <a:fld id="{91C0E815-49B4-4DD5-9D9E-2D9425AE68E7}" type="slidenum">
              <a:rPr altLang="en-US" lang="en-US">
                <a:latin pitchFamily="34" charset="0" typeface="Helvetica"/>
              </a:rPr>
              <a:pPr/>
              <a:t>19</a:t>
            </a:fld>
            <a:endParaRPr altLang="en-US" lang="en-US">
              <a:latin pitchFamily="34" charset="0" typeface="Helvetica"/>
            </a:endParaRPr>
          </a:p>
        </p:txBody>
      </p:sp>
      <p:sp>
        <p:nvSpPr>
          <p:cNvPr name="Rectangle 2" id="109571"/>
          <p:cNvSpPr>
            <a:spLocks noChangeArrowheads="1" noChangeAspect="1" noTextEdit="1" noGrp="1" noRot="1"/>
          </p:cNvSpPr>
          <p:nvPr>
            <p:ph type="sldImg"/>
          </p:nvPr>
        </p:nvSpPr>
        <p:spPr>
          <a:ln/>
        </p:spPr>
      </p:sp>
      <p:sp>
        <p:nvSpPr>
          <p:cNvPr name="Rectangle 3" id="109572"/>
          <p:cNvSpPr>
            <a:spLocks noGrp="1" noChangeArrowheads="1"/>
          </p:cNvSpPr>
          <p:nvPr>
            <p:ph type="body" idx="1"/>
          </p:nvPr>
        </p:nvSpPr>
        <p:spPr>
          <a:xfrm>
            <a:off x="-88900" y="-38100"/>
            <a:ext cy="7302500" cx="16751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ltLang="en-US" smtClean="0" lang="en-US">
                <a:latin pitchFamily="18" charset="0" typeface="Times New Roman"/>
              </a:rPr>
              <a:t/>
            </a:r>
            <a:endParaRPr altLang="en-US" smtClean="0" lang="en-US">
              <a:latin pitchFamily="18" charset="0" typeface="Times New Roman"/>
            </a:endParaRPr>
          </a:p>
        </p:txBody>
      </p:sp>
    </p:spTree>
    <p:extLst>
      <p:ext uri="{BB962C8B-B14F-4D97-AF65-F5344CB8AC3E}">
        <p14:creationId xmlns:p14="http://schemas.microsoft.com/office/powerpoint/2010/main" val="1241323775"/>
      </p:ext>
    </p:extLst>
  </p:cSld>
  <p:clrMapOvr>
    <a:masterClrMapping/>
  </p:clrMapOvr>
</p:notes>
</file>

<file path=ppt/notesSlides/notesSlide18.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Rectangle 7" id="110594"/>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pitchFamily="34" charset="0" typeface="Verdana"/>
                <a:ea pitchFamily="34" charset="-128" typeface="MS PGothic"/>
              </a:defRPr>
            </a:lvl1pPr>
            <a:lvl2pPr indent="-285750" marL="742950" defTabSz="930275">
              <a:defRPr>
                <a:solidFill>
                  <a:schemeClr val="tx1"/>
                </a:solidFill>
                <a:latin pitchFamily="34" charset="0" typeface="Verdana"/>
                <a:ea pitchFamily="34" charset="-128" typeface="MS PGothic"/>
              </a:defRPr>
            </a:lvl2pPr>
            <a:lvl3pPr indent="-228600" marL="1143000" defTabSz="930275">
              <a:defRPr>
                <a:solidFill>
                  <a:schemeClr val="tx1"/>
                </a:solidFill>
                <a:latin pitchFamily="34" charset="0" typeface="Verdana"/>
                <a:ea pitchFamily="34" charset="-128" typeface="MS PGothic"/>
              </a:defRPr>
            </a:lvl3pPr>
            <a:lvl4pPr indent="-228600" marL="1600200" defTabSz="930275">
              <a:defRPr>
                <a:solidFill>
                  <a:schemeClr val="tx1"/>
                </a:solidFill>
                <a:latin pitchFamily="34" charset="0" typeface="Verdana"/>
                <a:ea pitchFamily="34" charset="-128" typeface="MS PGothic"/>
              </a:defRPr>
            </a:lvl4pPr>
            <a:lvl5pPr indent="-228600" marL="2057400" defTabSz="930275">
              <a:defRPr>
                <a:solidFill>
                  <a:schemeClr val="tx1"/>
                </a:solidFill>
                <a:latin pitchFamily="34" charset="0" typeface="Verdana"/>
                <a:ea pitchFamily="34" charset="-128" typeface="MS PGothic"/>
              </a:defRPr>
            </a:lvl5pPr>
            <a:lvl6pPr eaLnBrk="false" hangingPunct="false" indent="-228600" defTabSz="930275" fontAlgn="base" marL="2514600">
              <a:spcBef>
                <a:spcPct val="0"/>
              </a:spcBef>
              <a:spcAft>
                <a:spcPct val="0"/>
              </a:spcAft>
              <a:defRPr>
                <a:solidFill>
                  <a:schemeClr val="tx1"/>
                </a:solidFill>
                <a:latin pitchFamily="34" charset="0" typeface="Verdana"/>
                <a:ea pitchFamily="34" charset="-128" typeface="MS PGothic"/>
              </a:defRPr>
            </a:lvl6pPr>
            <a:lvl7pPr eaLnBrk="false" hangingPunct="false" indent="-228600" defTabSz="930275" fontAlgn="base" marL="2971800">
              <a:spcBef>
                <a:spcPct val="0"/>
              </a:spcBef>
              <a:spcAft>
                <a:spcPct val="0"/>
              </a:spcAft>
              <a:defRPr>
                <a:solidFill>
                  <a:schemeClr val="tx1"/>
                </a:solidFill>
                <a:latin pitchFamily="34" charset="0" typeface="Verdana"/>
                <a:ea pitchFamily="34" charset="-128" typeface="MS PGothic"/>
              </a:defRPr>
            </a:lvl7pPr>
            <a:lvl8pPr eaLnBrk="false" hangingPunct="false" indent="-228600" defTabSz="930275" fontAlgn="base" marL="3429000">
              <a:spcBef>
                <a:spcPct val="0"/>
              </a:spcBef>
              <a:spcAft>
                <a:spcPct val="0"/>
              </a:spcAft>
              <a:defRPr>
                <a:solidFill>
                  <a:schemeClr val="tx1"/>
                </a:solidFill>
                <a:latin pitchFamily="34" charset="0" typeface="Verdana"/>
                <a:ea pitchFamily="34" charset="-128" typeface="MS PGothic"/>
              </a:defRPr>
            </a:lvl8pPr>
            <a:lvl9pPr eaLnBrk="false" hangingPunct="false" indent="-228600" defTabSz="930275" fontAlgn="base" marL="3886200">
              <a:spcBef>
                <a:spcPct val="0"/>
              </a:spcBef>
              <a:spcAft>
                <a:spcPct val="0"/>
              </a:spcAft>
              <a:defRPr>
                <a:solidFill>
                  <a:schemeClr val="tx1"/>
                </a:solidFill>
                <a:latin pitchFamily="34" charset="0" typeface="Verdana"/>
                <a:ea pitchFamily="34" charset="-128" typeface="MS PGothic"/>
              </a:defRPr>
            </a:lvl9pPr>
          </a:lstStyle>
          <a:p>
            <a:fld id="{A55E3815-9DF2-438D-B124-EECCFF182713}" type="slidenum">
              <a:rPr altLang="en-US" lang="en-US">
                <a:latin pitchFamily="34" charset="0" typeface="Helvetica"/>
              </a:rPr>
              <a:pPr/>
              <a:t>20</a:t>
            </a:fld>
            <a:endParaRPr altLang="en-US" lang="en-US">
              <a:latin pitchFamily="34" charset="0" typeface="Helvetica"/>
            </a:endParaRPr>
          </a:p>
        </p:txBody>
      </p:sp>
      <p:sp>
        <p:nvSpPr>
          <p:cNvPr name="Rectangle 2" id="110595"/>
          <p:cNvSpPr>
            <a:spLocks noChangeArrowheads="1" noChangeAspect="1" noTextEdit="1" noGrp="1" noRot="1"/>
          </p:cNvSpPr>
          <p:nvPr>
            <p:ph type="sldImg"/>
          </p:nvPr>
        </p:nvSpPr>
        <p:spPr>
          <a:ln/>
        </p:spPr>
      </p:sp>
      <p:sp>
        <p:nvSpPr>
          <p:cNvPr name="Rectangle 3" id="110596"/>
          <p:cNvSpPr>
            <a:spLocks noGrp="1" noChangeArrowheads="1"/>
          </p:cNvSpPr>
          <p:nvPr>
            <p:ph type="body" idx="1"/>
          </p:nvPr>
        </p:nvSpPr>
        <p:spPr>
          <a:xfrm>
            <a:off x="-88900" y="-38100"/>
            <a:ext cy="7302500" cx="16751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ltLang="en-US" smtClean="0" lang="en-US">
                <a:latin pitchFamily="18" charset="0" typeface="Times New Roman"/>
              </a:rPr>
              <a:t/>
            </a:r>
            <a:endParaRPr altLang="en-US" smtClean="0" lang="en-US">
              <a:latin pitchFamily="18" charset="0" typeface="Times New Roman"/>
            </a:endParaRPr>
          </a:p>
        </p:txBody>
      </p:sp>
    </p:spTree>
    <p:extLst>
      <p:ext uri="{BB962C8B-B14F-4D97-AF65-F5344CB8AC3E}">
        <p14:creationId xmlns:p14="http://schemas.microsoft.com/office/powerpoint/2010/main" val="118004917"/>
      </p:ext>
    </p:extLst>
  </p:cSld>
  <p:clrMapOvr>
    <a:masterClrMapping/>
  </p:clrMapOvr>
</p:notes>
</file>

<file path=ppt/notesSlides/notesSlide19.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Rectangle 7" id="11366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pitchFamily="34" charset="0" typeface="Verdana"/>
                <a:ea pitchFamily="34" charset="-128" typeface="MS PGothic"/>
              </a:defRPr>
            </a:lvl1pPr>
            <a:lvl2pPr indent="-285750" marL="742950" defTabSz="930275">
              <a:defRPr>
                <a:solidFill>
                  <a:schemeClr val="tx1"/>
                </a:solidFill>
                <a:latin pitchFamily="34" charset="0" typeface="Verdana"/>
                <a:ea pitchFamily="34" charset="-128" typeface="MS PGothic"/>
              </a:defRPr>
            </a:lvl2pPr>
            <a:lvl3pPr indent="-228600" marL="1143000" defTabSz="930275">
              <a:defRPr>
                <a:solidFill>
                  <a:schemeClr val="tx1"/>
                </a:solidFill>
                <a:latin pitchFamily="34" charset="0" typeface="Verdana"/>
                <a:ea pitchFamily="34" charset="-128" typeface="MS PGothic"/>
              </a:defRPr>
            </a:lvl3pPr>
            <a:lvl4pPr indent="-228600" marL="1600200" defTabSz="930275">
              <a:defRPr>
                <a:solidFill>
                  <a:schemeClr val="tx1"/>
                </a:solidFill>
                <a:latin pitchFamily="34" charset="0" typeface="Verdana"/>
                <a:ea pitchFamily="34" charset="-128" typeface="MS PGothic"/>
              </a:defRPr>
            </a:lvl4pPr>
            <a:lvl5pPr indent="-228600" marL="2057400" defTabSz="930275">
              <a:defRPr>
                <a:solidFill>
                  <a:schemeClr val="tx1"/>
                </a:solidFill>
                <a:latin pitchFamily="34" charset="0" typeface="Verdana"/>
                <a:ea pitchFamily="34" charset="-128" typeface="MS PGothic"/>
              </a:defRPr>
            </a:lvl5pPr>
            <a:lvl6pPr eaLnBrk="false" hangingPunct="false" indent="-228600" defTabSz="930275" fontAlgn="base" marL="2514600">
              <a:spcBef>
                <a:spcPct val="0"/>
              </a:spcBef>
              <a:spcAft>
                <a:spcPct val="0"/>
              </a:spcAft>
              <a:defRPr>
                <a:solidFill>
                  <a:schemeClr val="tx1"/>
                </a:solidFill>
                <a:latin pitchFamily="34" charset="0" typeface="Verdana"/>
                <a:ea pitchFamily="34" charset="-128" typeface="MS PGothic"/>
              </a:defRPr>
            </a:lvl6pPr>
            <a:lvl7pPr eaLnBrk="false" hangingPunct="false" indent="-228600" defTabSz="930275" fontAlgn="base" marL="2971800">
              <a:spcBef>
                <a:spcPct val="0"/>
              </a:spcBef>
              <a:spcAft>
                <a:spcPct val="0"/>
              </a:spcAft>
              <a:defRPr>
                <a:solidFill>
                  <a:schemeClr val="tx1"/>
                </a:solidFill>
                <a:latin pitchFamily="34" charset="0" typeface="Verdana"/>
                <a:ea pitchFamily="34" charset="-128" typeface="MS PGothic"/>
              </a:defRPr>
            </a:lvl7pPr>
            <a:lvl8pPr eaLnBrk="false" hangingPunct="false" indent="-228600" defTabSz="930275" fontAlgn="base" marL="3429000">
              <a:spcBef>
                <a:spcPct val="0"/>
              </a:spcBef>
              <a:spcAft>
                <a:spcPct val="0"/>
              </a:spcAft>
              <a:defRPr>
                <a:solidFill>
                  <a:schemeClr val="tx1"/>
                </a:solidFill>
                <a:latin pitchFamily="34" charset="0" typeface="Verdana"/>
                <a:ea pitchFamily="34" charset="-128" typeface="MS PGothic"/>
              </a:defRPr>
            </a:lvl8pPr>
            <a:lvl9pPr eaLnBrk="false" hangingPunct="false" indent="-228600" defTabSz="930275" fontAlgn="base" marL="3886200">
              <a:spcBef>
                <a:spcPct val="0"/>
              </a:spcBef>
              <a:spcAft>
                <a:spcPct val="0"/>
              </a:spcAft>
              <a:defRPr>
                <a:solidFill>
                  <a:schemeClr val="tx1"/>
                </a:solidFill>
                <a:latin pitchFamily="34" charset="0" typeface="Verdana"/>
                <a:ea pitchFamily="34" charset="-128" typeface="MS PGothic"/>
              </a:defRPr>
            </a:lvl9pPr>
          </a:lstStyle>
          <a:p>
            <a:fld id="{9E34816A-4ECD-42A6-9A3F-9A19C765B824}" type="slidenum">
              <a:rPr altLang="en-US" lang="en-US">
                <a:latin pitchFamily="34" charset="0" typeface="Helvetica"/>
              </a:rPr>
              <a:pPr/>
              <a:t>21</a:t>
            </a:fld>
            <a:endParaRPr altLang="en-US" lang="en-US">
              <a:latin pitchFamily="34" charset="0" typeface="Helvetica"/>
            </a:endParaRPr>
          </a:p>
        </p:txBody>
      </p:sp>
      <p:sp>
        <p:nvSpPr>
          <p:cNvPr name="Rectangle 2" id="113667"/>
          <p:cNvSpPr>
            <a:spLocks noChangeArrowheads="1" noChangeAspect="1" noTextEdit="1" noGrp="1" noRot="1"/>
          </p:cNvSpPr>
          <p:nvPr>
            <p:ph type="sldImg"/>
          </p:nvPr>
        </p:nvSpPr>
        <p:spPr>
          <a:ln/>
        </p:spPr>
      </p:sp>
      <p:sp>
        <p:nvSpPr>
          <p:cNvPr name="Rectangle 3" id="113668"/>
          <p:cNvSpPr>
            <a:spLocks noGrp="1" noChangeArrowheads="1"/>
          </p:cNvSpPr>
          <p:nvPr>
            <p:ph type="body" idx="1"/>
          </p:nvPr>
        </p:nvSpPr>
        <p:spPr>
          <a:xfrm>
            <a:off x="-88900" y="-38100"/>
            <a:ext cy="40424100" cx="16751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ltLang="en-US" sz="1200" smtClean="0" lang="en-US" dirty="0"/>
              <a:t>TLB update and accessing data in memory are performed in parallel</a:t>
            </a:r>
          </a:p>
          <a:p>
            <a:r>
              <a:rPr altLang="en-US" sz="1200" err="true" smtClean="0" lang="en-US" dirty="0">
                <a:latin pitchFamily="18" charset="0" typeface="Times New Roman"/>
              </a:rPr>
              <a:t>T_tlb_update</a:t>
            </a:r>
            <a:r>
              <a:rPr altLang="en-US" sz="1200" smtClean="0" lang="en-US" dirty="0">
                <a:latin pitchFamily="18" charset="0" typeface="Times New Roman"/>
              </a:rPr>
              <a:t> &lt;&lt; </a:t>
            </a:r>
            <a:r>
              <a:rPr altLang="en-US" sz="1200" err="true" smtClean="0" lang="en-US" dirty="0">
                <a:latin pitchFamily="18" charset="0" typeface="Times New Roman"/>
              </a:rPr>
              <a:t>T_mem</a:t>
            </a:r>
            <a:endParaRPr altLang="en-US" sz="1200" smtClean="0" lang="en-US" dirty="0">
              <a:latin pitchFamily="18" charset="0" typeface="Times New Roman"/>
            </a:endParaRPr>
          </a:p>
          <a:p>
            <a:r>
              <a:rPr altLang="en-US" sz="1200" smtClean="0" lang="en-US" dirty="0">
                <a:latin pitchFamily="18" charset="0" typeface="Times New Roman"/>
              </a:rPr>
              <a:t/>
            </a:r>
            <a:endParaRPr altLang="en-US" sz="1200" smtClean="0" lang="en-US" dirty="0">
              <a:latin pitchFamily="18" charset="0" typeface="Times New Roman"/>
            </a:endParaRPr>
          </a:p>
          <a:p>
            <a:pPr>
              <a:lnSpc>
                <a:spcPct val="90000"/>
              </a:lnSpc>
              <a:tabLst>
                <a:tab pos="2062163" algn="l"/>
                <a:tab pos="2566988" algn="l"/>
              </a:tabLst>
            </a:pPr>
            <a:r>
              <a:rPr altLang="en-US" smtClean="0" lang="en-US" dirty="0"/>
              <a:t>Associative Lookup = </a:t>
            </a:r>
            <a:r>
              <a:rPr altLang="en-US" err="true" smtClean="0" lang="en-US" dirty="0">
                <a:sym pitchFamily="18" charset="2" typeface="Symbol"/>
              </a:rPr>
              <a:t>T</a:t>
            </a:r>
            <a:r>
              <a:rPr altLang="en-US" sz="2800" err="true" smtClean="0" lang="en-US" dirty="0">
                <a:sym pitchFamily="18" charset="2" typeface="Symbol"/>
              </a:rPr>
              <a:t>tlb</a:t>
            </a:r>
            <a:r>
              <a:rPr altLang="en-US" smtClean="0" lang="en-US" dirty="0">
                <a:sym pitchFamily="18" charset="2" typeface="Symbol"/>
              </a:rPr>
              <a:t> time unit</a:t>
            </a:r>
          </a:p>
          <a:p>
            <a:pPr lvl="1">
              <a:lnSpc>
                <a:spcPct val="90000"/>
              </a:lnSpc>
              <a:tabLst>
                <a:tab pos="2062163" algn="l"/>
                <a:tab pos="2566988" algn="l"/>
              </a:tabLst>
            </a:pPr>
            <a:r>
              <a:rPr altLang="en-US" smtClean="0" lang="en-US" dirty="0">
                <a:sym pitchFamily="18" charset="2" typeface="Symbol"/>
              </a:rPr>
              <a:t>Can be &lt; 10% of memory access time</a:t>
            </a:r>
          </a:p>
          <a:p>
            <a:pPr>
              <a:lnSpc>
                <a:spcPct val="90000"/>
              </a:lnSpc>
              <a:tabLst>
                <a:tab pos="2062163" algn="l"/>
                <a:tab pos="2566988" algn="l"/>
              </a:tabLst>
            </a:pPr>
            <a:r>
              <a:rPr altLang="en-US" smtClean="0" lang="en-US" dirty="0">
                <a:sym pitchFamily="18" charset="2" typeface="Symbol"/>
              </a:rPr>
              <a:t>Hit ratio = h</a:t>
            </a:r>
          </a:p>
          <a:p>
            <a:pPr lvl="1">
              <a:lnSpc>
                <a:spcPct val="90000"/>
              </a:lnSpc>
              <a:tabLst>
                <a:tab pos="2062163" algn="l"/>
                <a:tab pos="2566988" algn="l"/>
              </a:tabLst>
            </a:pPr>
            <a:r>
              <a:rPr altLang="en-US" smtClean="0" lang="en-US" dirty="0">
                <a:sym pitchFamily="18" charset="2" typeface="Symbol"/>
              </a:rPr>
              <a:t>Hit ratio – percentage of times that a page number is found in the associative registers; ratio related to number of associative registers</a:t>
            </a:r>
          </a:p>
          <a:p>
            <a:r>
              <a:rPr altLang="en-US" smtClean="0" lang="en-US" dirty="0">
                <a:latin pitchFamily="18" charset="0" typeface="Times New Roman"/>
              </a:rPr>
              <a:t/>
            </a:r>
            <a:endParaRPr altLang="en-US" smtClean="0" lang="en-US" dirty="0">
              <a:latin pitchFamily="18" charset="0" typeface="Times New Roman"/>
            </a:endParaRPr>
          </a:p>
        </p:txBody>
      </p:sp>
    </p:spTree>
    <p:extLst>
      <p:ext uri="{BB962C8B-B14F-4D97-AF65-F5344CB8AC3E}">
        <p14:creationId xmlns:p14="http://schemas.microsoft.com/office/powerpoint/2010/main" val="1307890204"/>
      </p:ext>
    </p:extLst>
  </p:cSld>
  <p:clrMapOvr>
    <a:masterClrMapping/>
  </p:clrMapOvr>
</p:notes>
</file>

<file path=ppt/notesSlides/notesSlide2.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122148592" cx="16751300"/>
          </a:xfrm>
        </p:spPr>
        <p:txBody>
          <a:bodyPr>
            <a:normAutofit lnSpcReduction="10000" fontScale="92500"/>
          </a:bodyPr>
          <a:lstStyle/>
          <a:p>
            <a:r>
              <a:rPr altLang="en-US" smtClean="0" lang="en-US" dirty="0"/>
              <a:t>Physical  address space of a process can be noncontiguous; process is allocated physical memory whenever the latter is available</a:t>
            </a:r>
          </a:p>
          <a:p>
            <a:pPr lvl="1"/>
            <a:r>
              <a:rPr altLang="en-US" smtClean="0" lang="en-US" dirty="0"/>
              <a:t>Avoids external fragmentation</a:t>
            </a:r>
          </a:p>
          <a:p>
            <a:pPr lvl="1"/>
            <a:r>
              <a:rPr altLang="en-US" smtClean="0" lang="en-US" dirty="0"/>
              <a:t>Avoids problem of varying sized memory chunks</a:t>
            </a:r>
            <a:endParaRPr altLang="en-US" sz="800" smtClean="0" lang="en-US" dirty="0"/>
          </a:p>
          <a:p>
            <a:r>
              <a:rPr altLang="en-US" smtClean="0" lang="en-US" dirty="0"/>
              <a:t>Divide physical memory into fixed-sized blocks called </a:t>
            </a:r>
            <a:r>
              <a:rPr b="1" altLang="en-US" smtClean="0" lang="en-US" dirty="0">
                <a:solidFill>
                  <a:srgbClr val="3366ff"/>
                </a:solidFill>
              </a:rPr>
              <a:t>frames</a:t>
            </a:r>
            <a:endParaRPr altLang="en-US" smtClean="0" lang="en-US" dirty="0">
              <a:solidFill>
                <a:srgbClr val="3366ff"/>
              </a:solidFill>
            </a:endParaRPr>
          </a:p>
          <a:p>
            <a:pPr lvl="1"/>
            <a:r>
              <a:rPr altLang="en-US" smtClean="0" lang="en-US" dirty="0">
                <a:solidFill>
                  <a:srgbClr val="000000"/>
                </a:solidFill>
              </a:rPr>
              <a:t>Size </a:t>
            </a:r>
            <a:r>
              <a:rPr altLang="en-US" smtClean="0" lang="en-US" dirty="0"/>
              <a:t>is power of 2, between 512 bytes and 16 Mbytes</a:t>
            </a:r>
            <a:endParaRPr altLang="en-US" sz="800" smtClean="0" lang="en-US" dirty="0"/>
          </a:p>
          <a:p>
            <a:r>
              <a:rPr altLang="en-US" smtClean="0" lang="en-US" dirty="0"/>
              <a:t>Divide logical memory into blocks of same size called </a:t>
            </a:r>
            <a:r>
              <a:rPr b="1" altLang="en-US" smtClean="0" lang="en-US" dirty="0">
                <a:solidFill>
                  <a:srgbClr val="3366ff"/>
                </a:solidFill>
              </a:rPr>
              <a:t>pages</a:t>
            </a:r>
            <a:endParaRPr b="1" altLang="en-US" sz="800" smtClean="0" lang="en-US" dirty="0">
              <a:solidFill>
                <a:srgbClr val="3366ff"/>
              </a:solidFill>
            </a:endParaRPr>
          </a:p>
          <a:p>
            <a:r>
              <a:rPr altLang="en-US" smtClean="0" lang="en-US" dirty="0"/>
              <a:t>Keep track of all free frames</a:t>
            </a:r>
            <a:endParaRPr altLang="en-US" sz="800" smtClean="0" lang="en-US" dirty="0"/>
          </a:p>
          <a:p>
            <a:r>
              <a:rPr altLang="en-US" smtClean="0" lang="en-US" dirty="0"/>
              <a:t>To run a program of size </a:t>
            </a:r>
            <a:r>
              <a:rPr i="1" b="1" altLang="en-US" smtClean="0" lang="en-US" dirty="0"/>
              <a:t>N</a:t>
            </a:r>
            <a:r>
              <a:rPr i="1" altLang="en-US" smtClean="0" lang="en-US" dirty="0"/>
              <a:t> </a:t>
            </a:r>
            <a:r>
              <a:rPr altLang="en-US" smtClean="0" lang="en-US" dirty="0"/>
              <a:t>pages, need to find </a:t>
            </a:r>
            <a:r>
              <a:rPr i="1" b="1" altLang="en-US" smtClean="0" lang="en-US" dirty="0"/>
              <a:t>N</a:t>
            </a:r>
            <a:r>
              <a:rPr altLang="en-US" smtClean="0" lang="en-US" dirty="0"/>
              <a:t> free frames and load program</a:t>
            </a:r>
            <a:endParaRPr altLang="en-US" sz="800" smtClean="0" lang="en-US" dirty="0"/>
          </a:p>
          <a:p>
            <a:r>
              <a:rPr altLang="en-US" smtClean="0" lang="en-US" dirty="0"/>
              <a:t>Set up a </a:t>
            </a:r>
            <a:r>
              <a:rPr b="1" altLang="en-US" smtClean="0" lang="en-US" dirty="0">
                <a:solidFill>
                  <a:srgbClr val="3366ff"/>
                </a:solidFill>
              </a:rPr>
              <a:t>page table</a:t>
            </a:r>
            <a:r>
              <a:rPr altLang="en-US" smtClean="0" lang="en-US" dirty="0"/>
              <a:t> to translate logical to physical addresses</a:t>
            </a:r>
            <a:endParaRPr altLang="en-US" sz="800" smtClean="0" lang="en-US" dirty="0"/>
          </a:p>
          <a:p>
            <a:r>
              <a:rPr altLang="en-US" smtClean="0" lang="en-US" dirty="0"/>
              <a:t>Backing store likewise split into pages</a:t>
            </a:r>
          </a:p>
          <a:p>
            <a:r>
              <a:rPr altLang="en-US" smtClean="0" lang="en-US" dirty="0"/>
              <a:t>Still have Internal fragmentation</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kern="1200" baseline="0" sz="1200" smtClean="0" lang="en-US" dirty="0">
                <a:solidFill>
                  <a:schemeClr val="tx1"/>
                </a:solidFill>
                <a:latin typeface="+mn-lt"/>
                <a:ea typeface="+mn-ea"/>
                <a:cs typeface="+mn-cs"/>
              </a:rPr>
              <a:t>Both unequal fixed-size and variable-size partitions are inefficient in the use of memory; the former results in internal fragmentation, the latter in external fragmentation. Suppose, however, that main memory is partitioned into equal fixed-size chunks that are relatively small, and that each process is also divided into small fixed-size chunks of the same size. Then the chunks of a process, known as </a:t>
            </a:r>
            <a:r>
              <a:rPr kern="1200" b="1" baseline="0" sz="1200" smtClean="0" lang="en-US" dirty="0">
                <a:solidFill>
                  <a:schemeClr val="tx1"/>
                </a:solidFill>
                <a:latin typeface="+mn-lt"/>
                <a:ea typeface="+mn-ea"/>
                <a:cs typeface="+mn-cs"/>
              </a:rPr>
              <a:t>pages , </a:t>
            </a:r>
            <a:r>
              <a:rPr kern="1200" baseline="0" sz="1200" smtClean="0" lang="en-US" dirty="0">
                <a:solidFill>
                  <a:schemeClr val="tx1"/>
                </a:solidFill>
                <a:latin typeface="+mn-lt"/>
                <a:ea typeface="+mn-ea"/>
                <a:cs typeface="+mn-cs"/>
              </a:rPr>
              <a:t>could be assigned to available chunks of memory, known as </a:t>
            </a:r>
            <a:r>
              <a:rPr kern="1200" b="1" baseline="0" sz="1200" smtClean="0" lang="en-US" dirty="0">
                <a:solidFill>
                  <a:schemeClr val="tx1"/>
                </a:solidFill>
                <a:latin typeface="+mn-lt"/>
                <a:ea typeface="+mn-ea"/>
                <a:cs typeface="+mn-cs"/>
              </a:rPr>
              <a:t>frames , or page frames. </a:t>
            </a:r>
            <a:r>
              <a:rPr kern="1200" baseline="0" sz="1200" smtClean="0" lang="en-US" dirty="0">
                <a:solidFill>
                  <a:schemeClr val="tx1"/>
                </a:solidFill>
                <a:latin typeface="+mn-lt"/>
                <a:ea typeface="+mn-ea"/>
                <a:cs typeface="+mn-cs"/>
              </a:rPr>
              <a:t>We show in this section that the wasted space in memory for each process is due to internal fragmentation consisting of only a fraction of the last page of a process. There is no external fragmentation.</a:t>
            </a:r>
            <a:endParaRPr lang="en-US" dirty="0"/>
          </a:p>
        </p:txBody>
      </p:sp>
      <p:sp>
        <p:nvSpPr>
          <p:cNvPr name="Slide Number Placeholder 3" id="4"/>
          <p:cNvSpPr>
            <a:spLocks noGrp="1"/>
          </p:cNvSpPr>
          <p:nvPr>
            <p:ph type="sldNum" sz="quarter" idx="10"/>
          </p:nvPr>
        </p:nvSpPr>
        <p:spPr/>
        <p:txBody>
          <a:bodyPr/>
          <a:lstStyle/>
          <a:p>
            <a:pPr>
              <a:defRPr/>
            </a:pPr>
            <a:fld id="{B1F781F4-099F-4112-9B1E-8A4E4163911A}" type="slidenum">
              <a:rPr smtClean="0" lang="en-US"/>
              <a:pPr>
                <a:defRPr/>
              </a:pPr>
              <a:t>2</a:t>
            </a:fld>
            <a:endParaRPr lang="en-US" dirty="0"/>
          </a:p>
        </p:txBody>
      </p:sp>
    </p:spTree>
    <p:extLst>
      <p:ext uri="{BB962C8B-B14F-4D97-AF65-F5344CB8AC3E}">
        <p14:creationId xmlns:p14="http://schemas.microsoft.com/office/powerpoint/2010/main" val="525345215"/>
      </p:ext>
    </p:extLst>
  </p:cSld>
  <p:clrMapOvr>
    <a:masterClrMapping/>
  </p:clrMapOvr>
</p:notes>
</file>

<file path=ppt/notesSlides/notesSlide20.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Rectangle 7" id="11366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pitchFamily="34" charset="0" typeface="Verdana"/>
                <a:ea pitchFamily="34" charset="-128" typeface="MS PGothic"/>
              </a:defRPr>
            </a:lvl1pPr>
            <a:lvl2pPr indent="-285750" marL="742950" defTabSz="930275">
              <a:defRPr>
                <a:solidFill>
                  <a:schemeClr val="tx1"/>
                </a:solidFill>
                <a:latin pitchFamily="34" charset="0" typeface="Verdana"/>
                <a:ea pitchFamily="34" charset="-128" typeface="MS PGothic"/>
              </a:defRPr>
            </a:lvl2pPr>
            <a:lvl3pPr indent="-228600" marL="1143000" defTabSz="930275">
              <a:defRPr>
                <a:solidFill>
                  <a:schemeClr val="tx1"/>
                </a:solidFill>
                <a:latin pitchFamily="34" charset="0" typeface="Verdana"/>
                <a:ea pitchFamily="34" charset="-128" typeface="MS PGothic"/>
              </a:defRPr>
            </a:lvl3pPr>
            <a:lvl4pPr indent="-228600" marL="1600200" defTabSz="930275">
              <a:defRPr>
                <a:solidFill>
                  <a:schemeClr val="tx1"/>
                </a:solidFill>
                <a:latin pitchFamily="34" charset="0" typeface="Verdana"/>
                <a:ea pitchFamily="34" charset="-128" typeface="MS PGothic"/>
              </a:defRPr>
            </a:lvl4pPr>
            <a:lvl5pPr indent="-228600" marL="2057400" defTabSz="930275">
              <a:defRPr>
                <a:solidFill>
                  <a:schemeClr val="tx1"/>
                </a:solidFill>
                <a:latin pitchFamily="34" charset="0" typeface="Verdana"/>
                <a:ea pitchFamily="34" charset="-128" typeface="MS PGothic"/>
              </a:defRPr>
            </a:lvl5pPr>
            <a:lvl6pPr eaLnBrk="false" hangingPunct="false" indent="-228600" defTabSz="930275" fontAlgn="base" marL="2514600">
              <a:spcBef>
                <a:spcPct val="0"/>
              </a:spcBef>
              <a:spcAft>
                <a:spcPct val="0"/>
              </a:spcAft>
              <a:defRPr>
                <a:solidFill>
                  <a:schemeClr val="tx1"/>
                </a:solidFill>
                <a:latin pitchFamily="34" charset="0" typeface="Verdana"/>
                <a:ea pitchFamily="34" charset="-128" typeface="MS PGothic"/>
              </a:defRPr>
            </a:lvl6pPr>
            <a:lvl7pPr eaLnBrk="false" hangingPunct="false" indent="-228600" defTabSz="930275" fontAlgn="base" marL="2971800">
              <a:spcBef>
                <a:spcPct val="0"/>
              </a:spcBef>
              <a:spcAft>
                <a:spcPct val="0"/>
              </a:spcAft>
              <a:defRPr>
                <a:solidFill>
                  <a:schemeClr val="tx1"/>
                </a:solidFill>
                <a:latin pitchFamily="34" charset="0" typeface="Verdana"/>
                <a:ea pitchFamily="34" charset="-128" typeface="MS PGothic"/>
              </a:defRPr>
            </a:lvl7pPr>
            <a:lvl8pPr eaLnBrk="false" hangingPunct="false" indent="-228600" defTabSz="930275" fontAlgn="base" marL="3429000">
              <a:spcBef>
                <a:spcPct val="0"/>
              </a:spcBef>
              <a:spcAft>
                <a:spcPct val="0"/>
              </a:spcAft>
              <a:defRPr>
                <a:solidFill>
                  <a:schemeClr val="tx1"/>
                </a:solidFill>
                <a:latin pitchFamily="34" charset="0" typeface="Verdana"/>
                <a:ea pitchFamily="34" charset="-128" typeface="MS PGothic"/>
              </a:defRPr>
            </a:lvl8pPr>
            <a:lvl9pPr eaLnBrk="false" hangingPunct="false" indent="-228600" defTabSz="930275" fontAlgn="base" marL="3886200">
              <a:spcBef>
                <a:spcPct val="0"/>
              </a:spcBef>
              <a:spcAft>
                <a:spcPct val="0"/>
              </a:spcAft>
              <a:defRPr>
                <a:solidFill>
                  <a:schemeClr val="tx1"/>
                </a:solidFill>
                <a:latin pitchFamily="34" charset="0" typeface="Verdana"/>
                <a:ea pitchFamily="34" charset="-128" typeface="MS PGothic"/>
              </a:defRPr>
            </a:lvl9pPr>
          </a:lstStyle>
          <a:p>
            <a:fld id="{9E34816A-4ECD-42A6-9A3F-9A19C765B824}" type="slidenum">
              <a:rPr altLang="en-US" lang="en-US">
                <a:latin pitchFamily="34" charset="0" typeface="Helvetica"/>
              </a:rPr>
              <a:pPr/>
              <a:t>22</a:t>
            </a:fld>
            <a:endParaRPr altLang="en-US" lang="en-US">
              <a:latin pitchFamily="34" charset="0" typeface="Helvetica"/>
            </a:endParaRPr>
          </a:p>
        </p:txBody>
      </p:sp>
      <p:sp>
        <p:nvSpPr>
          <p:cNvPr name="Rectangle 2" id="113667"/>
          <p:cNvSpPr>
            <a:spLocks noChangeArrowheads="1" noChangeAspect="1" noTextEdit="1" noGrp="1" noRot="1"/>
          </p:cNvSpPr>
          <p:nvPr>
            <p:ph type="sldImg"/>
          </p:nvPr>
        </p:nvSpPr>
        <p:spPr>
          <a:ln/>
        </p:spPr>
      </p:sp>
      <p:sp>
        <p:nvSpPr>
          <p:cNvPr name="Rectangle 3" id="113668"/>
          <p:cNvSpPr>
            <a:spLocks noGrp="1" noChangeArrowheads="1"/>
          </p:cNvSpPr>
          <p:nvPr>
            <p:ph type="body" idx="1"/>
          </p:nvPr>
        </p:nvSpPr>
        <p:spPr>
          <a:xfrm>
            <a:off x="-88900" y="-38100"/>
            <a:ext cy="7302500" cx="16751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ltLang="en-US" smtClean="0" lang="en-US">
                <a:latin pitchFamily="18" charset="0" typeface="Times New Roman"/>
              </a:rPr>
              <a:t/>
            </a:r>
            <a:endParaRPr altLang="en-US" smtClean="0" lang="en-US">
              <a:latin pitchFamily="18" charset="0" typeface="Times New Roman"/>
            </a:endParaRPr>
          </a:p>
        </p:txBody>
      </p:sp>
    </p:spTree>
    <p:extLst>
      <p:ext uri="{BB962C8B-B14F-4D97-AF65-F5344CB8AC3E}">
        <p14:creationId xmlns:p14="http://schemas.microsoft.com/office/powerpoint/2010/main" val="1220360148"/>
      </p:ext>
    </p:extLst>
  </p:cSld>
  <p:clrMapOvr>
    <a:masterClrMapping/>
  </p:clrMapOvr>
</p:notes>
</file>

<file path=ppt/notesSlides/notesSlide21.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57188100" cx="16751300"/>
          </a:xfrm>
        </p:spPr>
        <p:txBody>
          <a:bodyPr>
            <a:normAutofit lnSpcReduction="20000" fontScale="40000"/>
          </a:bodyPr>
          <a:lstStyle/>
          <a:p>
            <a:r>
              <a:rPr i="0" kern="1200" b="0" baseline="0" sz="1200" smtClean="0" lang="en-US" dirty="0">
                <a:solidFill>
                  <a:schemeClr val="tx1"/>
                </a:solidFill>
                <a:latin typeface="+mn-lt"/>
                <a:ea typeface="+mn-ea"/>
                <a:cs typeface="+mn-cs"/>
              </a:rPr>
              <a:t>In the discussion of simple segmentation, we indicated that each</a:t>
            </a:r>
          </a:p>
          <a:p>
            <a:r>
              <a:rPr kern="1200" baseline="0" sz="1200" smtClean="0" lang="en-US" dirty="0">
                <a:solidFill>
                  <a:schemeClr val="tx1"/>
                </a:solidFill>
                <a:latin typeface="+mn-lt"/>
                <a:ea typeface="+mn-ea"/>
                <a:cs typeface="+mn-cs"/>
              </a:rPr>
              <a:t>process has its own segment table, and when all of its segments are loaded into main</a:t>
            </a:r>
          </a:p>
          <a:p>
            <a:r>
              <a:rPr kern="1200" baseline="0" sz="1200" smtClean="0" lang="en-US" dirty="0">
                <a:solidFill>
                  <a:schemeClr val="tx1"/>
                </a:solidFill>
                <a:latin typeface="+mn-lt"/>
                <a:ea typeface="+mn-ea"/>
                <a:cs typeface="+mn-cs"/>
              </a:rPr>
              <a:t>memory, the segment table for a process is created and loaded into main memory.</a:t>
            </a:r>
          </a:p>
          <a:p>
            <a:r>
              <a:rPr kern="1200" baseline="0" sz="1200" smtClean="0" lang="en-US" dirty="0">
                <a:solidFill>
                  <a:schemeClr val="tx1"/>
                </a:solidFill>
                <a:latin typeface="+mn-lt"/>
                <a:ea typeface="+mn-ea"/>
                <a:cs typeface="+mn-cs"/>
              </a:rPr>
              <a:t>Each segment table entry contains the starting address of the corresponding segment</a:t>
            </a:r>
          </a:p>
          <a:p>
            <a:r>
              <a:rPr kern="1200" baseline="0" sz="1200" smtClean="0" lang="en-US" dirty="0">
                <a:solidFill>
                  <a:schemeClr val="tx1"/>
                </a:solidFill>
                <a:latin typeface="+mn-lt"/>
                <a:ea typeface="+mn-ea"/>
                <a:cs typeface="+mn-cs"/>
              </a:rPr>
              <a:t>in main memory, as well as the length of the segment. The same device, a segment</a:t>
            </a:r>
          </a:p>
          <a:p>
            <a:r>
              <a:rPr kern="1200" baseline="0" sz="1200" smtClean="0" lang="en-US" dirty="0">
                <a:solidFill>
                  <a:schemeClr val="tx1"/>
                </a:solidFill>
                <a:latin typeface="+mn-lt"/>
                <a:ea typeface="+mn-ea"/>
                <a:cs typeface="+mn-cs"/>
              </a:rPr>
              <a:t>table, is needed when we consider a virtual memory scheme based on segmentation.</a:t>
            </a:r>
          </a:p>
          <a:p>
            <a:r>
              <a:rPr kern="1200" baseline="0" sz="1200" smtClean="0" lang="en-US" dirty="0">
                <a:solidFill>
                  <a:schemeClr val="tx1"/>
                </a:solidFill>
                <a:latin typeface="+mn-lt"/>
                <a:ea typeface="+mn-ea"/>
                <a:cs typeface="+mn-cs"/>
              </a:rPr>
              <a:t>Again, it is typical to associate a unique segment table with each process. In this</a:t>
            </a:r>
          </a:p>
          <a:p>
            <a:r>
              <a:rPr kern="1200" baseline="0" sz="1200" smtClean="0" lang="en-US" dirty="0">
                <a:solidFill>
                  <a:schemeClr val="tx1"/>
                </a:solidFill>
                <a:latin typeface="+mn-lt"/>
                <a:ea typeface="+mn-ea"/>
                <a:cs typeface="+mn-cs"/>
              </a:rPr>
              <a:t>case, however, the segment table entries become more complex ( Figure 8.1b ).</a:t>
            </a:r>
          </a:p>
          <a:p>
            <a:r>
              <a:rPr kern="1200" baseline="0" sz="1200" smtClean="0" lang="en-US" dirty="0">
                <a:solidFill>
                  <a:schemeClr val="tx1"/>
                </a:solidFill>
                <a:latin typeface="+mn-lt"/>
                <a:ea typeface="+mn-ea"/>
                <a:cs typeface="+mn-cs"/>
              </a:rPr>
              <a:t>Because only some of the segments of a process may be in main memory, a bit is</a:t>
            </a:r>
          </a:p>
          <a:p>
            <a:r>
              <a:rPr kern="1200" baseline="0" sz="1200" smtClean="0" lang="en-US" dirty="0">
                <a:solidFill>
                  <a:schemeClr val="tx1"/>
                </a:solidFill>
                <a:latin typeface="+mn-lt"/>
                <a:ea typeface="+mn-ea"/>
                <a:cs typeface="+mn-cs"/>
              </a:rPr>
              <a:t>needed in each segment table entry to indicate whether the corresponding segment</a:t>
            </a:r>
          </a:p>
          <a:p>
            <a:r>
              <a:rPr kern="1200" baseline="0" sz="1200" smtClean="0" lang="en-US" dirty="0">
                <a:solidFill>
                  <a:schemeClr val="tx1"/>
                </a:solidFill>
                <a:latin typeface="+mn-lt"/>
                <a:ea typeface="+mn-ea"/>
                <a:cs typeface="+mn-cs"/>
              </a:rPr>
              <a:t>is present in main memory or not. If the bit indicates that the segment is in memory,</a:t>
            </a:r>
          </a:p>
          <a:p>
            <a:r>
              <a:rPr kern="1200" baseline="0" sz="1200" smtClean="0" lang="en-US" dirty="0">
                <a:solidFill>
                  <a:schemeClr val="tx1"/>
                </a:solidFill>
                <a:latin typeface="+mn-lt"/>
                <a:ea typeface="+mn-ea"/>
                <a:cs typeface="+mn-cs"/>
              </a:rPr>
              <a:t>then the entry also includes the starting address and length of that segment.</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kern="1200" baseline="0" sz="1200" smtClean="0" lang="en-US" dirty="0">
                <a:solidFill>
                  <a:schemeClr val="tx1"/>
                </a:solidFill>
                <a:latin typeface="+mn-lt"/>
                <a:ea typeface="+mn-ea"/>
                <a:cs typeface="+mn-cs"/>
              </a:rPr>
              <a:t>Another control bit in the segmentation table entry is a modify bit, indicating</a:t>
            </a:r>
          </a:p>
          <a:p>
            <a:r>
              <a:rPr kern="1200" baseline="0" sz="1200" smtClean="0" lang="en-US" dirty="0">
                <a:solidFill>
                  <a:schemeClr val="tx1"/>
                </a:solidFill>
                <a:latin typeface="+mn-lt"/>
                <a:ea typeface="+mn-ea"/>
                <a:cs typeface="+mn-cs"/>
              </a:rPr>
              <a:t>whether the contents of the corresponding segment have been altered since the segment</a:t>
            </a:r>
          </a:p>
          <a:p>
            <a:r>
              <a:rPr kern="1200" baseline="0" sz="1200" smtClean="0" lang="en-US" dirty="0">
                <a:solidFill>
                  <a:schemeClr val="tx1"/>
                </a:solidFill>
                <a:latin typeface="+mn-lt"/>
                <a:ea typeface="+mn-ea"/>
                <a:cs typeface="+mn-cs"/>
              </a:rPr>
              <a:t>was last loaded into main memory. If there has been no change, then it is not</a:t>
            </a:r>
          </a:p>
          <a:p>
            <a:r>
              <a:rPr kern="1200" baseline="0" sz="1200" smtClean="0" lang="en-US" dirty="0">
                <a:solidFill>
                  <a:schemeClr val="tx1"/>
                </a:solidFill>
                <a:latin typeface="+mn-lt"/>
                <a:ea typeface="+mn-ea"/>
                <a:cs typeface="+mn-cs"/>
              </a:rPr>
              <a:t>necessary to write the segment out when it comes time to replace the segment in the</a:t>
            </a:r>
          </a:p>
          <a:p>
            <a:r>
              <a:rPr kern="1200" baseline="0" sz="1200" smtClean="0" lang="en-US" dirty="0">
                <a:solidFill>
                  <a:schemeClr val="tx1"/>
                </a:solidFill>
                <a:latin typeface="+mn-lt"/>
                <a:ea typeface="+mn-ea"/>
                <a:cs typeface="+mn-cs"/>
              </a:rPr>
              <a:t>frame that it currently occupies. Other control bits may also be present. For example,</a:t>
            </a:r>
          </a:p>
          <a:p>
            <a:r>
              <a:rPr kern="1200" baseline="0" sz="1200" smtClean="0" lang="en-US" dirty="0">
                <a:solidFill>
                  <a:schemeClr val="tx1"/>
                </a:solidFill>
                <a:latin typeface="+mn-lt"/>
                <a:ea typeface="+mn-ea"/>
                <a:cs typeface="+mn-cs"/>
              </a:rPr>
              <a:t>if protection or sharing is managed at the segment level, then bits for that purpose</a:t>
            </a:r>
          </a:p>
          <a:p>
            <a:r>
              <a:rPr kern="1200" baseline="0" sz="1200" smtClean="0" lang="en-US" dirty="0">
                <a:solidFill>
                  <a:schemeClr val="tx1"/>
                </a:solidFill>
                <a:latin typeface="+mn-lt"/>
                <a:ea typeface="+mn-ea"/>
                <a:cs typeface="+mn-cs"/>
              </a:rPr>
              <a:t>will be required.</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smtClean="0" lang="en-NZ" dirty="0"/>
              <a:t>Segmentation allows the programmer to view memory as consisting of multiple address spaces or segments. </a:t>
            </a:r>
          </a:p>
          <a:p>
            <a:r>
              <a:rPr smtClean="0" lang="en-NZ" dirty="0"/>
              <a:t>Segments may be of unequal, indeed dynamic, size. </a:t>
            </a:r>
          </a:p>
          <a:p>
            <a:r>
              <a:rPr smtClean="0" lang="en-NZ" dirty="0"/>
              <a:t>Memory references consist of a form of address (segment number, offset).</a:t>
            </a:r>
          </a:p>
          <a:p>
            <a:r>
              <a:rPr smtClean="0" lang="en-NZ" dirty="0"/>
              <a:t/>
            </a:r>
            <a:endParaRPr smtClean="0" lang="en-NZ" dirty="0"/>
          </a:p>
          <a:p>
            <a:r>
              <a:rPr smtClean="0" lang="en-NZ" dirty="0"/>
              <a:t>This organization has a number of advantages to the programmer over a </a:t>
            </a:r>
            <a:r>
              <a:rPr err="true" smtClean="0" lang="en-NZ" dirty="0"/>
              <a:t>nonsegmented</a:t>
            </a:r>
            <a:r>
              <a:rPr smtClean="0" lang="en-NZ" dirty="0"/>
              <a:t> address space:</a:t>
            </a:r>
          </a:p>
          <a:p>
            <a:r>
              <a:rPr smtClean="0" lang="en-NZ" dirty="0"/>
              <a:t/>
            </a:r>
            <a:endParaRPr smtClean="0" lang="en-NZ" dirty="0"/>
          </a:p>
          <a:p>
            <a:pPr indent="-228600" marL="228600">
              <a:buAutoNum type="arabicPeriod"/>
            </a:pPr>
            <a:r>
              <a:rPr b="1" smtClean="0" lang="en-NZ" dirty="0"/>
              <a:t>It simplifies the handling of growing data structures</a:t>
            </a:r>
            <a:r>
              <a:rPr smtClean="0" lang="en-NZ" dirty="0"/>
              <a:t>. </a:t>
            </a:r>
          </a:p>
          <a:p>
            <a:pPr lvl="1" indent="-228600" marL="685800">
              <a:buFont pitchFamily="34" charset="0" typeface="Arial"/>
              <a:buChar char="•"/>
            </a:pPr>
            <a:r>
              <a:rPr smtClean="0" lang="en-NZ" dirty="0"/>
              <a:t>If the programmer doesn’t know ahead of time how large a particular data structure will become, it is necessary to guess unless dynamic segment sizes are allowed. With segmented virtual memory, the data structure can be assigned its own segment, and the operating system will expand or shrink the segment as needed. </a:t>
            </a:r>
          </a:p>
          <a:p>
            <a:pPr lvl="1" indent="-228600" marL="685800">
              <a:buFont pitchFamily="34" charset="0" typeface="Arial"/>
              <a:buChar char="•"/>
            </a:pPr>
            <a:r>
              <a:rPr smtClean="0" lang="en-NZ" dirty="0"/>
              <a:t>If a segment that needs to be expanded is in main memory and there is insufficient room, the operating system may move the segment to a larger area of main memory, if available, or swap it out. The enlarged segment would be swapped back in at the next opportunity.</a:t>
            </a:r>
          </a:p>
          <a:p>
            <a:r>
              <a:rPr smtClean="0" lang="en-US" dirty="0"/>
              <a:t>,,</a:t>
            </a:r>
            <a:endParaRPr smtClean="0" lang="en-US" dirty="0"/>
          </a:p>
          <a:p>
            <a:r>
              <a:rPr smtClean="0" lang="en-NZ" dirty="0"/>
              <a:t>2. </a:t>
            </a:r>
            <a:r>
              <a:rPr b="1" smtClean="0" lang="en-NZ" dirty="0"/>
              <a:t>It allows programs to be altered and recompiled independently, </a:t>
            </a:r>
          </a:p>
          <a:p>
            <a:pPr lvl="1">
              <a:buFont pitchFamily="34" charset="0" typeface="Arial"/>
              <a:buChar char="•"/>
            </a:pPr>
            <a:r>
              <a:rPr b="1" smtClean="0" lang="en-NZ" dirty="0"/>
              <a:t> </a:t>
            </a:r>
            <a:r>
              <a:rPr smtClean="0" lang="en-NZ" dirty="0"/>
              <a:t>without requiring the entire set of programs to be relinked and reloaded.</a:t>
            </a:r>
          </a:p>
          <a:p>
            <a:pPr lvl="1">
              <a:buFont pitchFamily="34" charset="0" typeface="Arial"/>
              <a:buChar char="•"/>
            </a:pPr>
            <a:r>
              <a:rPr smtClean="0" lang="en-NZ" dirty="0"/>
              <a:t> Again, this is accomplished using multiple segments.</a:t>
            </a:r>
          </a:p>
          <a:p>
            <a:pPr lvl="1">
              <a:buFont pitchFamily="34" charset="0" typeface="Arial"/>
              <a:buNone/>
            </a:pPr>
            <a:r>
              <a:rPr smtClean="0" lang="en-NZ" dirty="0"/>
              <a:t/>
            </a:r>
            <a:endParaRPr smtClean="0" lang="en-NZ" dirty="0"/>
          </a:p>
          <a:p>
            <a:r>
              <a:rPr smtClean="0" lang="en-NZ" dirty="0"/>
              <a:t>3. </a:t>
            </a:r>
            <a:r>
              <a:rPr b="1" smtClean="0" lang="en-NZ" dirty="0"/>
              <a:t>It lends itself to sharing among processes</a:t>
            </a:r>
            <a:r>
              <a:rPr smtClean="0" lang="en-NZ" dirty="0"/>
              <a:t>. </a:t>
            </a:r>
          </a:p>
          <a:p>
            <a:pPr lvl="1">
              <a:buFont pitchFamily="34" charset="0" typeface="Arial"/>
              <a:buChar char="•"/>
            </a:pPr>
            <a:r>
              <a:rPr smtClean="0" lang="en-NZ" dirty="0"/>
              <a:t> A programmer can place a utility program or a useful table of data in a segment that can be referenced by other processes.</a:t>
            </a:r>
          </a:p>
          <a:p>
            <a:pPr lvl="1">
              <a:buFont pitchFamily="34" charset="0" typeface="Arial"/>
              <a:buNone/>
            </a:pPr>
            <a:r>
              <a:rPr smtClean="0" lang="en-NZ" dirty="0"/>
              <a:t/>
            </a:r>
            <a:endParaRPr smtClean="0" lang="en-NZ" dirty="0"/>
          </a:p>
          <a:p>
            <a:r>
              <a:rPr smtClean="0" lang="en-NZ" dirty="0"/>
              <a:t>4. </a:t>
            </a:r>
            <a:r>
              <a:rPr b="1" smtClean="0" lang="en-NZ" dirty="0"/>
              <a:t>It lends itself to protection.</a:t>
            </a:r>
          </a:p>
          <a:p>
            <a:pPr lvl="1">
              <a:buFont pitchFamily="34" charset="0" typeface="Arial"/>
              <a:buChar char="•"/>
            </a:pPr>
            <a:r>
              <a:rPr b="1" smtClean="0" lang="en-NZ" dirty="0"/>
              <a:t> </a:t>
            </a:r>
            <a:r>
              <a:rPr smtClean="0" lang="en-NZ" dirty="0"/>
              <a:t>Because a segment can be constructed to contain a well-defined set of programs or data, the programmer or system administrator can assign access privileges in a convenient fashion.</a:t>
            </a:r>
            <a:endParaRPr smtClean="0" lang="en-US" dirty="0"/>
          </a:p>
          <a:p>
            <a:r>
              <a:rPr smtClean="0" lang="en-NZ" dirty="0"/>
              <a:t/>
            </a:r>
            <a:endParaRPr smtClean="0" lang="en-NZ" dirty="0"/>
          </a:p>
        </p:txBody>
      </p:sp>
      <p:sp>
        <p:nvSpPr>
          <p:cNvPr name="Slide Number Placeholder 3" id="4"/>
          <p:cNvSpPr>
            <a:spLocks noGrp="1"/>
          </p:cNvSpPr>
          <p:nvPr>
            <p:ph type="sldNum" sz="quarter" idx="10"/>
          </p:nvPr>
        </p:nvSpPr>
        <p:spPr/>
        <p:txBody>
          <a:bodyPr/>
          <a:lstStyle/>
          <a:p>
            <a:pPr>
              <a:defRPr/>
            </a:pPr>
            <a:fld id="{B1F781F4-099F-4112-9B1E-8A4E4163911A}" type="slidenum">
              <a:rPr smtClean="0" lang="en-US"/>
              <a:pPr>
                <a:defRPr/>
              </a:pPr>
              <a:t>23</a:t>
            </a:fld>
            <a:endParaRPr lang="en-US" dirty="0"/>
          </a:p>
        </p:txBody>
      </p:sp>
    </p:spTree>
    <p:extLst>
      <p:ext uri="{BB962C8B-B14F-4D97-AF65-F5344CB8AC3E}">
        <p14:creationId xmlns:p14="http://schemas.microsoft.com/office/powerpoint/2010/main" val="459153269"/>
      </p:ext>
    </p:extLst>
  </p:cSld>
  <p:clrMapOvr>
    <a:masterClrMapping/>
  </p:clrMapOvr>
</p:notes>
</file>

<file path=ppt/notesSlides/notesSlide22.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111061504" cx="16751300"/>
          </a:xfrm>
        </p:spPr>
        <p:txBody>
          <a:bodyPr/>
          <a:lstStyle/>
          <a:p>
            <a:r>
              <a:rPr kern="1200" baseline="0" sz="1200" smtClean="0" lang="en-US" dirty="0">
                <a:solidFill>
                  <a:schemeClr val="tx1"/>
                </a:solidFill>
                <a:latin typeface="+mn-lt"/>
                <a:ea charset="0" typeface="ＭＳ Ｐゴシック"/>
                <a:cs charset="0" typeface="ＭＳ Ｐゴシック"/>
              </a:rPr>
              <a:t>The basic mechanism for reading a word from memory involves the translation</a:t>
            </a:r>
          </a:p>
          <a:p>
            <a:r>
              <a:rPr kern="1200" baseline="0" sz="1200" smtClean="0" lang="en-US" dirty="0">
                <a:solidFill>
                  <a:schemeClr val="tx1"/>
                </a:solidFill>
                <a:latin typeface="+mn-lt"/>
                <a:ea charset="0" typeface="ＭＳ Ｐゴシック"/>
                <a:cs charset="0" typeface="ＭＳ Ｐゴシック"/>
              </a:rPr>
              <a:t>of a virtual, or logical, address, consisting of segment number and offset, into a physical</a:t>
            </a:r>
          </a:p>
          <a:p>
            <a:r>
              <a:rPr kern="1200" baseline="0" sz="1200" smtClean="0" lang="en-US" dirty="0">
                <a:solidFill>
                  <a:schemeClr val="tx1"/>
                </a:solidFill>
                <a:latin typeface="+mn-lt"/>
                <a:ea charset="0" typeface="ＭＳ Ｐゴシック"/>
                <a:cs charset="0" typeface="ＭＳ Ｐゴシック"/>
              </a:rPr>
              <a:t>address, using a segment table. Because the segment table is of variable length,</a:t>
            </a:r>
          </a:p>
          <a:p>
            <a:r>
              <a:rPr kern="1200" baseline="0" sz="1200" smtClean="0" lang="en-US" dirty="0">
                <a:solidFill>
                  <a:schemeClr val="tx1"/>
                </a:solidFill>
                <a:latin typeface="+mn-lt"/>
                <a:ea charset="0" typeface="ＭＳ Ｐゴシック"/>
                <a:cs charset="0" typeface="ＭＳ Ｐゴシック"/>
              </a:rPr>
              <a:t>depending on the size of the process, we cannot expect to hold it in registers. Instead,</a:t>
            </a:r>
          </a:p>
          <a:p>
            <a:r>
              <a:rPr kern="1200" baseline="0" sz="1200" smtClean="0" lang="en-US" dirty="0">
                <a:solidFill>
                  <a:schemeClr val="tx1"/>
                </a:solidFill>
                <a:latin typeface="+mn-lt"/>
                <a:ea charset="0" typeface="ＭＳ Ｐゴシック"/>
                <a:cs charset="0" typeface="ＭＳ Ｐゴシック"/>
              </a:rPr>
              <a:t>it must be in main memory to be accessed. Figure 8.11 suggests a hardware implementation</a:t>
            </a:r>
          </a:p>
          <a:p>
            <a:r>
              <a:rPr kern="1200" baseline="0" sz="1200" smtClean="0" lang="en-US" dirty="0">
                <a:solidFill>
                  <a:schemeClr val="tx1"/>
                </a:solidFill>
                <a:latin typeface="+mn-lt"/>
                <a:ea charset="0" typeface="ＭＳ Ｐゴシック"/>
                <a:cs charset="0" typeface="ＭＳ Ｐゴシック"/>
              </a:rPr>
              <a:t>of this scheme (note similarity to Figure 8.2 ). When a particular process</a:t>
            </a:r>
          </a:p>
          <a:p>
            <a:r>
              <a:rPr kern="1200" baseline="0" sz="1200" smtClean="0" lang="en-US" dirty="0">
                <a:solidFill>
                  <a:schemeClr val="tx1"/>
                </a:solidFill>
                <a:latin typeface="+mn-lt"/>
                <a:ea charset="0" typeface="ＭＳ Ｐゴシック"/>
                <a:cs charset="0" typeface="ＭＳ Ｐゴシック"/>
              </a:rPr>
              <a:t>is running, a register holds the starting address of the segment table for that process.</a:t>
            </a:r>
          </a:p>
          <a:p>
            <a:r>
              <a:rPr kern="1200" baseline="0" sz="1200" smtClean="0" lang="en-US" dirty="0">
                <a:solidFill>
                  <a:schemeClr val="tx1"/>
                </a:solidFill>
                <a:latin typeface="+mn-lt"/>
                <a:ea charset="0" typeface="ＭＳ Ｐゴシック"/>
                <a:cs charset="0" typeface="ＭＳ Ｐゴシック"/>
              </a:rPr>
              <a:t>The segment number of a virtual address is used to index that table and look up the</a:t>
            </a:r>
          </a:p>
          <a:p>
            <a:r>
              <a:rPr kern="1200" baseline="0" sz="1200" smtClean="0" lang="en-US" dirty="0">
                <a:solidFill>
                  <a:schemeClr val="tx1"/>
                </a:solidFill>
                <a:latin typeface="+mn-lt"/>
                <a:ea charset="0" typeface="ＭＳ Ｐゴシック"/>
                <a:cs charset="0" typeface="ＭＳ Ｐゴシック"/>
              </a:rPr>
              <a:t>corresponding main memory address for the start of the segment. This is added to</a:t>
            </a:r>
          </a:p>
          <a:p>
            <a:r>
              <a:rPr kern="1200" baseline="0" sz="1200" smtClean="0" lang="en-US" dirty="0">
                <a:solidFill>
                  <a:schemeClr val="tx1"/>
                </a:solidFill>
                <a:latin typeface="+mn-lt"/>
                <a:ea charset="0" typeface="ＭＳ Ｐゴシック"/>
                <a:cs charset="0" typeface="ＭＳ Ｐゴシック"/>
              </a:rPr>
              <a:t>the offset portion of the virtual address to produce the desired real address.</a:t>
            </a:r>
            <a:endParaRPr smtClean="0" lang="en-US" dirty="0"/>
          </a:p>
          <a:p>
            <a:r>
              <a:rPr lang="en-US" dirty="0"/>
              <a:t/>
            </a:r>
            <a:endParaRPr lang="en-US" dirty="0"/>
          </a:p>
        </p:txBody>
      </p:sp>
      <p:sp>
        <p:nvSpPr>
          <p:cNvPr name="Slide Number Placeholder 3" id="4"/>
          <p:cNvSpPr>
            <a:spLocks noGrp="1"/>
          </p:cNvSpPr>
          <p:nvPr>
            <p:ph type="sldNum" sz="quarter" idx="10"/>
          </p:nvPr>
        </p:nvSpPr>
        <p:spPr/>
        <p:txBody>
          <a:bodyPr/>
          <a:lstStyle/>
          <a:p>
            <a:pPr>
              <a:defRPr/>
            </a:pPr>
            <a:fld id="{C4C04107-0928-CB46-B9AF-281984CA4CE2}" type="slidenum">
              <a:rPr smtClean="0" lang="en-US"/>
              <a:pPr>
                <a:defRPr/>
              </a:pPr>
              <a:t>24</a:t>
            </a:fld>
            <a:endParaRPr lang="en-US"/>
          </a:p>
        </p:txBody>
      </p:sp>
    </p:spTree>
    <p:extLst>
      <p:ext uri="{BB962C8B-B14F-4D97-AF65-F5344CB8AC3E}">
        <p14:creationId xmlns:p14="http://schemas.microsoft.com/office/powerpoint/2010/main" val="908308746"/>
      </p:ext>
    </p:extLst>
  </p:cSld>
  <p:clrMapOvr>
    <a:masterClrMapping/>
  </p:clrMapOvr>
</p:notes>
</file>

<file path=ppt/notesSlides/notesSlide23.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152171392" cx="16751300"/>
          </a:xfrm>
        </p:spPr>
        <p:txBody>
          <a:bodyPr>
            <a:normAutofit lnSpcReduction="10000" fontScale="92500"/>
          </a:bodyPr>
          <a:lstStyle/>
          <a:p>
            <a:r>
              <a:rPr kern="1200" b="1" baseline="0" sz="1200" smtClean="0" lang="en-US" dirty="0">
                <a:solidFill>
                  <a:schemeClr val="tx1"/>
                </a:solidFill>
                <a:latin typeface="+mn-lt"/>
                <a:ea typeface="+mn-ea"/>
                <a:cs typeface="+mn-cs"/>
              </a:rPr>
              <a:t>Question:</a:t>
            </a:r>
            <a:r>
              <a:rPr kern="1200" baseline="0" sz="1200" smtClean="0" lang="en-US" dirty="0">
                <a:solidFill>
                  <a:schemeClr val="tx1"/>
                </a:solidFill>
                <a:latin typeface="+mn-lt"/>
                <a:ea typeface="+mn-ea"/>
                <a:cs typeface="+mn-cs"/>
              </a:rPr>
              <a:t> segments in a page or pages in a segment?</a:t>
            </a:r>
          </a:p>
          <a:p>
            <a:r>
              <a:rPr kern="1200" baseline="0" sz="1200" smtClean="0" lang="en-US" dirty="0">
                <a:solidFill>
                  <a:schemeClr val="tx1"/>
                </a:solidFill>
                <a:latin typeface="+mn-lt"/>
                <a:ea typeface="+mn-ea"/>
                <a:cs typeface="+mn-cs"/>
              </a:rPr>
              <a:t>Both paging and segmentation have their strengths. Paging, which is transparent</a:t>
            </a:r>
          </a:p>
          <a:p>
            <a:r>
              <a:rPr kern="1200" baseline="0" sz="1200" smtClean="0" lang="en-US" dirty="0">
                <a:solidFill>
                  <a:schemeClr val="tx1"/>
                </a:solidFill>
                <a:latin typeface="+mn-lt"/>
                <a:ea typeface="+mn-ea"/>
                <a:cs typeface="+mn-cs"/>
              </a:rPr>
              <a:t>to the programmer, eliminates external fragmentation and thus provides efficient</a:t>
            </a:r>
          </a:p>
          <a:p>
            <a:r>
              <a:rPr kern="1200" baseline="0" sz="1200" smtClean="0" lang="en-US" dirty="0">
                <a:solidFill>
                  <a:schemeClr val="tx1"/>
                </a:solidFill>
                <a:latin typeface="+mn-lt"/>
                <a:ea typeface="+mn-ea"/>
                <a:cs typeface="+mn-cs"/>
              </a:rPr>
              <a:t>use of main memory. In addition, because the pieces that are moved in and out of</a:t>
            </a:r>
          </a:p>
          <a:p>
            <a:r>
              <a:rPr kern="1200" baseline="0" sz="1200" smtClean="0" lang="en-US" dirty="0">
                <a:solidFill>
                  <a:schemeClr val="tx1"/>
                </a:solidFill>
                <a:latin typeface="+mn-lt"/>
                <a:ea typeface="+mn-ea"/>
                <a:cs typeface="+mn-cs"/>
              </a:rPr>
              <a:t>main memory are of fixed, equal size, it is possible to develop sophisticated memory</a:t>
            </a:r>
          </a:p>
          <a:p>
            <a:r>
              <a:rPr kern="1200" baseline="0" sz="1200" smtClean="0" lang="en-US" dirty="0">
                <a:solidFill>
                  <a:schemeClr val="tx1"/>
                </a:solidFill>
                <a:latin typeface="+mn-lt"/>
                <a:ea typeface="+mn-ea"/>
                <a:cs typeface="+mn-cs"/>
              </a:rPr>
              <a:t>management algorithms that exploit the behavior of programs, as we shall see.</a:t>
            </a:r>
          </a:p>
          <a:p>
            <a:r>
              <a:rPr kern="1200" baseline="0" sz="1200" smtClean="0" lang="en-US" dirty="0">
                <a:solidFill>
                  <a:schemeClr val="tx1"/>
                </a:solidFill>
                <a:latin typeface="+mn-lt"/>
                <a:ea typeface="+mn-ea"/>
                <a:cs typeface="+mn-cs"/>
              </a:rPr>
              <a:t>Segmentation, which is visible to the programmer, has the strengths listed earlier,</a:t>
            </a:r>
          </a:p>
          <a:p>
            <a:r>
              <a:rPr kern="1200" baseline="0" sz="1200" smtClean="0" lang="en-US" dirty="0">
                <a:solidFill>
                  <a:schemeClr val="tx1"/>
                </a:solidFill>
                <a:latin typeface="+mn-lt"/>
                <a:ea typeface="+mn-ea"/>
                <a:cs typeface="+mn-cs"/>
              </a:rPr>
              <a:t>including the ability to handle growing data structures, modularity, and support</a:t>
            </a:r>
          </a:p>
          <a:p>
            <a:r>
              <a:rPr kern="1200" baseline="0" sz="1200" smtClean="0" lang="en-US" dirty="0">
                <a:solidFill>
                  <a:schemeClr val="tx1"/>
                </a:solidFill>
                <a:latin typeface="+mn-lt"/>
                <a:ea typeface="+mn-ea"/>
                <a:cs typeface="+mn-cs"/>
              </a:rPr>
              <a:t>for sharing and protection. To combine the advantages of both, some systems are</a:t>
            </a:r>
          </a:p>
          <a:p>
            <a:r>
              <a:rPr kern="1200" baseline="0" sz="1200" smtClean="0" lang="en-US" dirty="0">
                <a:solidFill>
                  <a:schemeClr val="tx1"/>
                </a:solidFill>
                <a:latin typeface="+mn-lt"/>
                <a:ea typeface="+mn-ea"/>
                <a:cs typeface="+mn-cs"/>
              </a:rPr>
              <a:t>equipped with processor hardware and operating system software to provide both.</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kern="1200" baseline="0" sz="1200" smtClean="0" lang="en-US" dirty="0">
                <a:solidFill>
                  <a:schemeClr val="tx1"/>
                </a:solidFill>
                <a:latin typeface="+mn-lt"/>
                <a:ea typeface="+mn-ea"/>
                <a:cs typeface="+mn-cs"/>
              </a:rPr>
              <a:t>In a combined paging/segmentation system, a user’s address space is broken</a:t>
            </a:r>
          </a:p>
          <a:p>
            <a:r>
              <a:rPr kern="1200" baseline="0" sz="1200" smtClean="0" lang="en-US" dirty="0">
                <a:solidFill>
                  <a:schemeClr val="tx1"/>
                </a:solidFill>
                <a:latin typeface="+mn-lt"/>
                <a:ea typeface="+mn-ea"/>
                <a:cs typeface="+mn-cs"/>
              </a:rPr>
              <a:t>up into a number of segments, at the discretion of the programmer. Each segment</a:t>
            </a:r>
          </a:p>
          <a:p>
            <a:r>
              <a:rPr kern="1200" baseline="0" sz="1200" smtClean="0" lang="en-US" dirty="0">
                <a:solidFill>
                  <a:schemeClr val="tx1"/>
                </a:solidFill>
                <a:latin typeface="+mn-lt"/>
                <a:ea typeface="+mn-ea"/>
                <a:cs typeface="+mn-cs"/>
              </a:rPr>
              <a:t>is, in turn, broken up into a number of fixed-size pages, which are equal in length to</a:t>
            </a:r>
          </a:p>
          <a:p>
            <a:r>
              <a:rPr kern="1200" baseline="0" sz="1200" smtClean="0" lang="en-US" dirty="0">
                <a:solidFill>
                  <a:schemeClr val="tx1"/>
                </a:solidFill>
                <a:latin typeface="+mn-lt"/>
                <a:ea typeface="+mn-ea"/>
                <a:cs typeface="+mn-cs"/>
              </a:rPr>
              <a:t>a main memory frame. If a segment has length less than that of a page, the segment</a:t>
            </a:r>
          </a:p>
          <a:p>
            <a:r>
              <a:rPr kern="1200" baseline="0" sz="1200" smtClean="0" lang="en-US" dirty="0">
                <a:solidFill>
                  <a:schemeClr val="tx1"/>
                </a:solidFill>
                <a:latin typeface="+mn-lt"/>
                <a:ea typeface="+mn-ea"/>
                <a:cs typeface="+mn-cs"/>
              </a:rPr>
              <a:t>occupies just one page. From the programmer’s point of view, a logical address still</a:t>
            </a:r>
          </a:p>
          <a:p>
            <a:r>
              <a:rPr kern="1200" baseline="0" sz="1200" smtClean="0" lang="en-US" dirty="0">
                <a:solidFill>
                  <a:schemeClr val="tx1"/>
                </a:solidFill>
                <a:latin typeface="+mn-lt"/>
                <a:ea typeface="+mn-ea"/>
                <a:cs typeface="+mn-cs"/>
              </a:rPr>
              <a:t>consists of a segment number and a segment offset. From the system’s point of view,</a:t>
            </a:r>
          </a:p>
          <a:p>
            <a:r>
              <a:rPr kern="1200" baseline="0" sz="1200" smtClean="0" lang="en-US" dirty="0">
                <a:solidFill>
                  <a:schemeClr val="tx1"/>
                </a:solidFill>
                <a:latin typeface="+mn-lt"/>
                <a:ea typeface="+mn-ea"/>
                <a:cs typeface="+mn-cs"/>
              </a:rPr>
              <a:t>the segment offset is viewed as a page number and page offset for a page within the</a:t>
            </a:r>
          </a:p>
          <a:p>
            <a:r>
              <a:rPr kern="1200" baseline="0" sz="1200" smtClean="0" lang="en-US" dirty="0">
                <a:solidFill>
                  <a:schemeClr val="tx1"/>
                </a:solidFill>
                <a:latin typeface="+mn-lt"/>
                <a:ea typeface="+mn-ea"/>
                <a:cs typeface="+mn-cs"/>
              </a:rPr>
              <a:t>specified segment.</a:t>
            </a:r>
            <a:endParaRPr lang="en-US" dirty="0"/>
          </a:p>
        </p:txBody>
      </p:sp>
      <p:sp>
        <p:nvSpPr>
          <p:cNvPr name="Slide Number Placeholder 3" id="4"/>
          <p:cNvSpPr>
            <a:spLocks noGrp="1"/>
          </p:cNvSpPr>
          <p:nvPr>
            <p:ph type="sldNum" sz="quarter" idx="10"/>
          </p:nvPr>
        </p:nvSpPr>
        <p:spPr/>
        <p:txBody>
          <a:bodyPr/>
          <a:lstStyle/>
          <a:p>
            <a:pPr>
              <a:defRPr/>
            </a:pPr>
            <a:fld id="{B1F781F4-099F-4112-9B1E-8A4E4163911A}" type="slidenum">
              <a:rPr smtClean="0" lang="en-US"/>
              <a:pPr>
                <a:defRPr/>
              </a:pPr>
              <a:t>25</a:t>
            </a:fld>
            <a:endParaRPr lang="en-US" dirty="0"/>
          </a:p>
        </p:txBody>
      </p:sp>
    </p:spTree>
    <p:extLst>
      <p:ext uri="{BB962C8B-B14F-4D97-AF65-F5344CB8AC3E}">
        <p14:creationId xmlns:p14="http://schemas.microsoft.com/office/powerpoint/2010/main" val="858849573"/>
      </p:ext>
    </p:extLst>
  </p:cSld>
  <p:clrMapOvr>
    <a:masterClrMapping/>
  </p:clrMapOvr>
</p:notes>
</file>

<file path=ppt/notesSlides/notesSlide24.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96735904" cx="16751300"/>
          </a:xfrm>
        </p:spPr>
        <p:txBody>
          <a:bodyPr/>
          <a:lstStyle/>
          <a:p>
            <a:r>
              <a:rPr kern="1200" baseline="0" sz="1200" smtClean="0" lang="en-US" dirty="0">
                <a:solidFill>
                  <a:schemeClr val="tx1"/>
                </a:solidFill>
                <a:latin typeface="+mn-lt"/>
                <a:ea charset="0" typeface="ＭＳ Ｐゴシック"/>
                <a:cs charset="0" typeface="ＭＳ Ｐゴシック"/>
              </a:rPr>
              <a:t>This figure suggests a structure to support combined paging/segmentation</a:t>
            </a:r>
          </a:p>
          <a:p>
            <a:r>
              <a:rPr kern="1200" baseline="0" sz="1200" smtClean="0" lang="en-US" dirty="0">
                <a:solidFill>
                  <a:schemeClr val="tx1"/>
                </a:solidFill>
                <a:latin typeface="+mn-lt"/>
                <a:ea charset="0" typeface="ＭＳ Ｐゴシック"/>
                <a:cs charset="0" typeface="ＭＳ Ｐゴシック"/>
              </a:rPr>
              <a:t>(note similarity to Figure 8.4 ). Associated with each process is a segment table and</a:t>
            </a:r>
          </a:p>
          <a:p>
            <a:r>
              <a:rPr kern="1200" baseline="0" sz="1200" smtClean="0" lang="en-US" dirty="0">
                <a:solidFill>
                  <a:schemeClr val="tx1"/>
                </a:solidFill>
                <a:latin typeface="+mn-lt"/>
                <a:ea charset="0" typeface="ＭＳ Ｐゴシック"/>
                <a:cs charset="0" typeface="ＭＳ Ｐゴシック"/>
              </a:rPr>
              <a:t>a number of page tables, one per process segment. When a particular process is</a:t>
            </a:r>
          </a:p>
          <a:p>
            <a:r>
              <a:rPr kern="1200" baseline="0" sz="1200" smtClean="0" lang="en-US" dirty="0">
                <a:solidFill>
                  <a:schemeClr val="tx1"/>
                </a:solidFill>
                <a:latin typeface="+mn-lt"/>
                <a:ea charset="0" typeface="ＭＳ Ｐゴシック"/>
                <a:cs charset="0" typeface="ＭＳ Ｐゴシック"/>
              </a:rPr>
              <a:t>running, a register holds the starting address of the segment table for that process.</a:t>
            </a:r>
          </a:p>
          <a:p>
            <a:r>
              <a:rPr kern="1200" baseline="0" sz="1200" smtClean="0" lang="en-US" dirty="0">
                <a:solidFill>
                  <a:schemeClr val="tx1"/>
                </a:solidFill>
                <a:latin typeface="+mn-lt"/>
                <a:ea charset="0" typeface="ＭＳ Ｐゴシック"/>
                <a:cs charset="0" typeface="ＭＳ Ｐゴシック"/>
              </a:rPr>
              <a:t>Presented with a virtual address, the processor uses the segment number portion to</a:t>
            </a:r>
          </a:p>
          <a:p>
            <a:r>
              <a:rPr kern="1200" baseline="0" sz="1200" smtClean="0" lang="en-US" dirty="0">
                <a:solidFill>
                  <a:schemeClr val="tx1"/>
                </a:solidFill>
                <a:latin typeface="+mn-lt"/>
                <a:ea charset="0" typeface="ＭＳ Ｐゴシック"/>
                <a:cs charset="0" typeface="ＭＳ Ｐゴシック"/>
              </a:rPr>
              <a:t>index into the process segment table to find the page table for that segment. Then</a:t>
            </a:r>
          </a:p>
          <a:p>
            <a:r>
              <a:rPr kern="1200" baseline="0" sz="1200" smtClean="0" lang="en-US" dirty="0">
                <a:solidFill>
                  <a:schemeClr val="tx1"/>
                </a:solidFill>
                <a:latin typeface="+mn-lt"/>
                <a:ea charset="0" typeface="ＭＳ Ｐゴシック"/>
                <a:cs charset="0" typeface="ＭＳ Ｐゴシック"/>
              </a:rPr>
              <a:t>the page number portion of the virtual address is used to index the page table and</a:t>
            </a:r>
          </a:p>
          <a:p>
            <a:r>
              <a:rPr kern="1200" baseline="0" sz="1200" smtClean="0" lang="en-US" dirty="0">
                <a:solidFill>
                  <a:schemeClr val="tx1"/>
                </a:solidFill>
                <a:latin typeface="+mn-lt"/>
                <a:ea charset="0" typeface="ＭＳ Ｐゴシック"/>
                <a:cs charset="0" typeface="ＭＳ Ｐゴシック"/>
              </a:rPr>
              <a:t>look up the corresponding frame number. This is combined with the offset portion</a:t>
            </a:r>
          </a:p>
          <a:p>
            <a:r>
              <a:rPr kern="1200" baseline="0" sz="1200" smtClean="0" lang="en-US" dirty="0">
                <a:solidFill>
                  <a:schemeClr val="tx1"/>
                </a:solidFill>
                <a:latin typeface="+mn-lt"/>
                <a:ea charset="0" typeface="ＭＳ Ｐゴシック"/>
                <a:cs charset="0" typeface="ＭＳ Ｐゴシック"/>
              </a:rPr>
              <a:t>of the virtual address to produce the desired real address.</a:t>
            </a:r>
            <a:endParaRPr smtClean="0" lang="en-US" dirty="0"/>
          </a:p>
          <a:p>
            <a:r>
              <a:rPr lang="en-US" dirty="0"/>
              <a:t/>
            </a:r>
            <a:endParaRPr lang="en-US" dirty="0"/>
          </a:p>
        </p:txBody>
      </p:sp>
      <p:sp>
        <p:nvSpPr>
          <p:cNvPr name="Slide Number Placeholder 3" id="4"/>
          <p:cNvSpPr>
            <a:spLocks noGrp="1"/>
          </p:cNvSpPr>
          <p:nvPr>
            <p:ph type="sldNum" sz="quarter" idx="10"/>
          </p:nvPr>
        </p:nvSpPr>
        <p:spPr/>
        <p:txBody>
          <a:bodyPr/>
          <a:lstStyle/>
          <a:p>
            <a:pPr>
              <a:defRPr/>
            </a:pPr>
            <a:fld id="{C4C04107-0928-CB46-B9AF-281984CA4CE2}" type="slidenum">
              <a:rPr smtClean="0" lang="en-US"/>
              <a:pPr>
                <a:defRPr/>
              </a:pPr>
              <a:t>26</a:t>
            </a:fld>
            <a:endParaRPr lang="en-US"/>
          </a:p>
        </p:txBody>
      </p:sp>
    </p:spTree>
    <p:extLst>
      <p:ext uri="{BB962C8B-B14F-4D97-AF65-F5344CB8AC3E}">
        <p14:creationId xmlns:p14="http://schemas.microsoft.com/office/powerpoint/2010/main" val="386810746"/>
      </p:ext>
    </p:extLst>
  </p:cSld>
  <p:clrMapOvr>
    <a:masterClrMapping/>
  </p:clrMapOvr>
</p:notes>
</file>

<file path=ppt/notesSlides/notesSlide25.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100317296" cx="16751300"/>
          </a:xfrm>
        </p:spPr>
        <p:txBody>
          <a:bodyPr/>
          <a:lstStyle/>
          <a:p>
            <a:r>
              <a:rPr kern="1200" baseline="0" sz="1200" smtClean="0" lang="en-US" dirty="0">
                <a:solidFill>
                  <a:schemeClr val="tx1"/>
                </a:solidFill>
                <a:latin typeface="+mn-lt"/>
                <a:ea charset="0" typeface="ＭＳ Ｐゴシック"/>
                <a:cs charset="0" typeface="ＭＳ Ｐゴシック"/>
              </a:rPr>
              <a:t>Figure c suggests the segment table entry and page table entry formats. As</a:t>
            </a:r>
          </a:p>
          <a:p>
            <a:r>
              <a:rPr kern="1200" baseline="0" sz="1200" smtClean="0" lang="en-US" dirty="0">
                <a:solidFill>
                  <a:schemeClr val="tx1"/>
                </a:solidFill>
                <a:latin typeface="+mn-lt"/>
                <a:ea charset="0" typeface="ＭＳ Ｐゴシック"/>
                <a:cs charset="0" typeface="ＭＳ Ｐゴシック"/>
              </a:rPr>
              <a:t>before, the segment table entry contains the length of the segment. It also contains</a:t>
            </a:r>
          </a:p>
          <a:p>
            <a:r>
              <a:rPr kern="1200" baseline="0" sz="1200" smtClean="0" lang="en-US" dirty="0">
                <a:solidFill>
                  <a:schemeClr val="tx1"/>
                </a:solidFill>
                <a:latin typeface="+mn-lt"/>
                <a:ea charset="0" typeface="ＭＳ Ｐゴシック"/>
                <a:cs charset="0" typeface="ＭＳ Ｐゴシック"/>
              </a:rPr>
              <a:t>a base field, which now refers to a page table. The present and modified bits are not</a:t>
            </a:r>
          </a:p>
          <a:p>
            <a:r>
              <a:rPr kern="1200" baseline="0" sz="1200" smtClean="0" lang="en-US" dirty="0">
                <a:solidFill>
                  <a:schemeClr val="tx1"/>
                </a:solidFill>
                <a:latin typeface="+mn-lt"/>
                <a:ea charset="0" typeface="ＭＳ Ｐゴシック"/>
                <a:cs charset="0" typeface="ＭＳ Ｐゴシック"/>
              </a:rPr>
              <a:t>needed because these matters are handled at the page level. Other control bits may</a:t>
            </a:r>
          </a:p>
          <a:p>
            <a:r>
              <a:rPr kern="1200" baseline="0" sz="1200" smtClean="0" lang="en-US" dirty="0">
                <a:solidFill>
                  <a:schemeClr val="tx1"/>
                </a:solidFill>
                <a:latin typeface="+mn-lt"/>
                <a:ea charset="0" typeface="ＭＳ Ｐゴシック"/>
                <a:cs charset="0" typeface="ＭＳ Ｐゴシック"/>
              </a:rPr>
              <a:t>be used, for purposes of sharing and protection. The page table entry is essentially</a:t>
            </a:r>
          </a:p>
          <a:p>
            <a:r>
              <a:rPr kern="1200" baseline="0" sz="1200" smtClean="0" lang="en-US" dirty="0">
                <a:solidFill>
                  <a:schemeClr val="tx1"/>
                </a:solidFill>
                <a:latin typeface="+mn-lt"/>
                <a:ea charset="0" typeface="ＭＳ Ｐゴシック"/>
                <a:cs charset="0" typeface="ＭＳ Ｐゴシック"/>
              </a:rPr>
              <a:t>the same as is used in a pure paging system. Each page number is mapped into a corresponding</a:t>
            </a:r>
          </a:p>
          <a:p>
            <a:r>
              <a:rPr kern="1200" baseline="0" sz="1200" smtClean="0" lang="en-US" dirty="0">
                <a:solidFill>
                  <a:schemeClr val="tx1"/>
                </a:solidFill>
                <a:latin typeface="+mn-lt"/>
                <a:ea charset="0" typeface="ＭＳ Ｐゴシック"/>
                <a:cs charset="0" typeface="ＭＳ Ｐゴシック"/>
              </a:rPr>
              <a:t>frame number if the page is present in main memory. The modified bit</a:t>
            </a:r>
          </a:p>
          <a:p>
            <a:r>
              <a:rPr kern="1200" baseline="0" sz="1200" smtClean="0" lang="en-US" dirty="0">
                <a:solidFill>
                  <a:schemeClr val="tx1"/>
                </a:solidFill>
                <a:latin typeface="+mn-lt"/>
                <a:ea charset="0" typeface="ＭＳ Ｐゴシック"/>
                <a:cs charset="0" typeface="ＭＳ Ｐゴシック"/>
              </a:rPr>
              <a:t>indicates whether this page needs to be written back out when the frame is allocated</a:t>
            </a:r>
          </a:p>
          <a:p>
            <a:r>
              <a:rPr kern="1200" baseline="0" sz="1200" smtClean="0" lang="en-US" dirty="0">
                <a:solidFill>
                  <a:schemeClr val="tx1"/>
                </a:solidFill>
                <a:latin typeface="+mn-lt"/>
                <a:ea charset="0" typeface="ＭＳ Ｐゴシック"/>
                <a:cs charset="0" typeface="ＭＳ Ｐゴシック"/>
              </a:rPr>
              <a:t>to another page. There may be other control bits dealing with protection or other</a:t>
            </a:r>
          </a:p>
          <a:p>
            <a:r>
              <a:rPr kern="1200" baseline="0" sz="1200" smtClean="0" lang="en-US" dirty="0">
                <a:solidFill>
                  <a:schemeClr val="tx1"/>
                </a:solidFill>
                <a:latin typeface="+mn-lt"/>
                <a:ea charset="0" typeface="ＭＳ Ｐゴシック"/>
                <a:cs charset="0" typeface="ＭＳ Ｐゴシック"/>
              </a:rPr>
              <a:t>aspects of memory management.</a:t>
            </a:r>
            <a:endParaRPr smtClean="0" lang="en-US" dirty="0"/>
          </a:p>
          <a:p>
            <a:r>
              <a:rPr lang="en-US" dirty="0"/>
              <a:t/>
            </a:r>
            <a:endParaRPr lang="en-US" dirty="0"/>
          </a:p>
        </p:txBody>
      </p:sp>
      <p:sp>
        <p:nvSpPr>
          <p:cNvPr name="Slide Number Placeholder 3" id="4"/>
          <p:cNvSpPr>
            <a:spLocks noGrp="1"/>
          </p:cNvSpPr>
          <p:nvPr>
            <p:ph type="sldNum" sz="quarter" idx="10"/>
          </p:nvPr>
        </p:nvSpPr>
        <p:spPr/>
        <p:txBody>
          <a:bodyPr/>
          <a:lstStyle/>
          <a:p>
            <a:pPr>
              <a:defRPr/>
            </a:pPr>
            <a:fld id="{C4C04107-0928-CB46-B9AF-281984CA4CE2}" type="slidenum">
              <a:rPr smtClean="0" lang="en-US"/>
              <a:pPr>
                <a:defRPr/>
              </a:pPr>
              <a:t>27</a:t>
            </a:fld>
            <a:endParaRPr lang="en-US"/>
          </a:p>
        </p:txBody>
      </p:sp>
    </p:spTree>
    <p:extLst>
      <p:ext uri="{BB962C8B-B14F-4D97-AF65-F5344CB8AC3E}">
        <p14:creationId xmlns:p14="http://schemas.microsoft.com/office/powerpoint/2010/main" val="2059110591"/>
      </p:ext>
    </p:extLst>
  </p:cSld>
  <p:clrMapOvr>
    <a:masterClrMapping/>
  </p:clrMapOvr>
</p:notes>
</file>

<file path=ppt/notesSlides/notesSlide26.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17945100" cx="16751300"/>
          </a:xfrm>
        </p:spPr>
        <p:txBody>
          <a:bodyPr>
            <a:normAutofit/>
          </a:bodyPr>
          <a:lstStyle/>
          <a:p>
            <a:r>
              <a:rPr kern="1200" baseline="0" sz="1200" smtClean="0" lang="en-US" dirty="0">
                <a:solidFill>
                  <a:schemeClr val="tx1"/>
                </a:solidFill>
                <a:latin typeface="+mn-lt"/>
                <a:ea typeface="+mn-ea"/>
                <a:cs typeface="+mn-cs"/>
              </a:rPr>
              <a:t>The fetch policy determines when a page should be brought into main memory. The</a:t>
            </a:r>
          </a:p>
          <a:p>
            <a:r>
              <a:rPr kern="1200" baseline="0" sz="1200" smtClean="0" lang="en-US" dirty="0">
                <a:solidFill>
                  <a:schemeClr val="tx1"/>
                </a:solidFill>
                <a:latin typeface="+mn-lt"/>
                <a:ea typeface="+mn-ea"/>
                <a:cs typeface="+mn-cs"/>
              </a:rPr>
              <a:t>two common alternatives are demand paging and </a:t>
            </a:r>
            <a:r>
              <a:rPr kern="1200" baseline="0" sz="1200" err="true" smtClean="0" lang="en-US" dirty="0">
                <a:solidFill>
                  <a:schemeClr val="tx1"/>
                </a:solidFill>
                <a:latin typeface="+mn-lt"/>
                <a:ea typeface="+mn-ea"/>
                <a:cs typeface="+mn-cs"/>
              </a:rPr>
              <a:t>prepaging</a:t>
            </a:r>
            <a:r>
              <a:rPr kern="1200" baseline="0" sz="1200" smtClean="0" lang="en-US" dirty="0">
                <a:solidFill>
                  <a:schemeClr val="tx1"/>
                </a:solidFill>
                <a:latin typeface="+mn-lt"/>
                <a:ea typeface="+mn-ea"/>
                <a:cs typeface="+mn-cs"/>
              </a:rPr>
              <a:t>.</a:t>
            </a:r>
            <a:endParaRPr lang="en-US" dirty="0"/>
          </a:p>
        </p:txBody>
      </p:sp>
      <p:sp>
        <p:nvSpPr>
          <p:cNvPr name="Slide Number Placeholder 3" id="4"/>
          <p:cNvSpPr>
            <a:spLocks noGrp="1"/>
          </p:cNvSpPr>
          <p:nvPr>
            <p:ph type="sldNum" sz="quarter" idx="10"/>
          </p:nvPr>
        </p:nvSpPr>
        <p:spPr/>
        <p:txBody>
          <a:bodyPr/>
          <a:lstStyle/>
          <a:p>
            <a:pPr>
              <a:defRPr/>
            </a:pPr>
            <a:fld id="{B1F781F4-099F-4112-9B1E-8A4E4163911A}" type="slidenum">
              <a:rPr smtClean="0" lang="en-US"/>
              <a:pPr>
                <a:defRPr/>
              </a:pPr>
              <a:t>28</a:t>
            </a:fld>
            <a:endParaRPr lang="en-US" dirty="0"/>
          </a:p>
        </p:txBody>
      </p:sp>
    </p:spTree>
    <p:extLst>
      <p:ext uri="{BB962C8B-B14F-4D97-AF65-F5344CB8AC3E}">
        <p14:creationId xmlns:p14="http://schemas.microsoft.com/office/powerpoint/2010/main" val="782154492"/>
      </p:ext>
    </p:extLst>
  </p:cSld>
  <p:clrMapOvr>
    <a:masterClrMapping/>
  </p:clrMapOvr>
</p:notes>
</file>

<file path=ppt/notesSlides/notesSlide27.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78828896" cx="16751300"/>
          </a:xfrm>
        </p:spPr>
        <p:txBody>
          <a:bodyPr>
            <a:normAutofit/>
          </a:bodyPr>
          <a:lstStyle/>
          <a:p>
            <a:r>
              <a:rPr kern="1200" baseline="0" sz="1200" smtClean="0" lang="en-US" dirty="0">
                <a:solidFill>
                  <a:schemeClr val="tx1"/>
                </a:solidFill>
                <a:latin typeface="+mn-lt"/>
                <a:ea typeface="+mn-ea"/>
                <a:cs typeface="+mn-cs"/>
              </a:rPr>
              <a:t>Many page faults.</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kern="1200" baseline="0" sz="1200" smtClean="0" lang="en-US" dirty="0">
                <a:solidFill>
                  <a:schemeClr val="tx1"/>
                </a:solidFill>
                <a:latin typeface="+mn-lt"/>
                <a:ea typeface="+mn-ea"/>
                <a:cs typeface="+mn-cs"/>
              </a:rPr>
              <a:t>With </a:t>
            </a:r>
            <a:r>
              <a:rPr kern="1200" b="1" baseline="0" sz="1200" smtClean="0" lang="en-US" dirty="0">
                <a:solidFill>
                  <a:schemeClr val="tx1"/>
                </a:solidFill>
                <a:latin typeface="+mn-lt"/>
                <a:ea typeface="+mn-ea"/>
                <a:cs typeface="+mn-cs"/>
              </a:rPr>
              <a:t>demand paging ,</a:t>
            </a:r>
          </a:p>
          <a:p>
            <a:r>
              <a:rPr kern="1200" baseline="0" sz="1200" smtClean="0" lang="en-US" dirty="0">
                <a:solidFill>
                  <a:schemeClr val="tx1"/>
                </a:solidFill>
                <a:latin typeface="+mn-lt"/>
                <a:ea typeface="+mn-ea"/>
                <a:cs typeface="+mn-cs"/>
              </a:rPr>
              <a:t>a page is brought into main memory only when a reference is made to a location on</a:t>
            </a:r>
          </a:p>
          <a:p>
            <a:r>
              <a:rPr kern="1200" baseline="0" sz="1200" smtClean="0" lang="en-US" dirty="0">
                <a:solidFill>
                  <a:schemeClr val="tx1"/>
                </a:solidFill>
                <a:latin typeface="+mn-lt"/>
                <a:ea typeface="+mn-ea"/>
                <a:cs typeface="+mn-cs"/>
              </a:rPr>
              <a:t>that page. If the other elements of memory management policy are good, the following</a:t>
            </a:r>
          </a:p>
          <a:p>
            <a:r>
              <a:rPr kern="1200" baseline="0" sz="1200" smtClean="0" lang="en-US" dirty="0">
                <a:solidFill>
                  <a:schemeClr val="tx1"/>
                </a:solidFill>
                <a:latin typeface="+mn-lt"/>
                <a:ea typeface="+mn-ea"/>
                <a:cs typeface="+mn-cs"/>
              </a:rPr>
              <a:t>should happen. When a process is first started, there will be a flurry of page</a:t>
            </a:r>
          </a:p>
          <a:p>
            <a:r>
              <a:rPr kern="1200" baseline="0" sz="1200" smtClean="0" lang="en-US" dirty="0">
                <a:solidFill>
                  <a:schemeClr val="tx1"/>
                </a:solidFill>
                <a:latin typeface="+mn-lt"/>
                <a:ea typeface="+mn-ea"/>
                <a:cs typeface="+mn-cs"/>
              </a:rPr>
              <a:t>faults. As more and more pages are brought in, the principle of locality suggests that</a:t>
            </a:r>
          </a:p>
          <a:p>
            <a:r>
              <a:rPr kern="1200" baseline="0" sz="1200" smtClean="0" lang="en-US" dirty="0">
                <a:solidFill>
                  <a:schemeClr val="tx1"/>
                </a:solidFill>
                <a:latin typeface="+mn-lt"/>
                <a:ea typeface="+mn-ea"/>
                <a:cs typeface="+mn-cs"/>
              </a:rPr>
              <a:t>most future references will be to pages that have recently been brought in. Thus,</a:t>
            </a:r>
          </a:p>
          <a:p>
            <a:r>
              <a:rPr kern="1200" baseline="0" sz="1200" smtClean="0" lang="en-US" dirty="0">
                <a:solidFill>
                  <a:schemeClr val="tx1"/>
                </a:solidFill>
                <a:latin typeface="+mn-lt"/>
                <a:ea typeface="+mn-ea"/>
                <a:cs typeface="+mn-cs"/>
              </a:rPr>
              <a:t>after a time, matters should settle down and the number of page faults should drop</a:t>
            </a:r>
          </a:p>
          <a:p>
            <a:r>
              <a:rPr kern="1200" baseline="0" sz="1200" smtClean="0" lang="en-US" dirty="0">
                <a:solidFill>
                  <a:schemeClr val="tx1"/>
                </a:solidFill>
                <a:latin typeface="+mn-lt"/>
                <a:ea typeface="+mn-ea"/>
                <a:cs typeface="+mn-cs"/>
              </a:rPr>
              <a:t>to a very low level.</a:t>
            </a:r>
            <a:endParaRPr lang="en-US" dirty="0"/>
          </a:p>
        </p:txBody>
      </p:sp>
      <p:sp>
        <p:nvSpPr>
          <p:cNvPr name="Slide Number Placeholder 3" id="4"/>
          <p:cNvSpPr>
            <a:spLocks noGrp="1"/>
          </p:cNvSpPr>
          <p:nvPr>
            <p:ph type="sldNum" sz="quarter" idx="10"/>
          </p:nvPr>
        </p:nvSpPr>
        <p:spPr/>
        <p:txBody>
          <a:bodyPr/>
          <a:lstStyle/>
          <a:p>
            <a:pPr>
              <a:defRPr/>
            </a:pPr>
            <a:fld id="{B1F781F4-099F-4112-9B1E-8A4E4163911A}" type="slidenum">
              <a:rPr smtClean="0" lang="en-US"/>
              <a:pPr>
                <a:defRPr/>
              </a:pPr>
              <a:t>29</a:t>
            </a:fld>
            <a:endParaRPr lang="en-US" dirty="0"/>
          </a:p>
        </p:txBody>
      </p:sp>
    </p:spTree>
    <p:extLst>
      <p:ext uri="{BB962C8B-B14F-4D97-AF65-F5344CB8AC3E}">
        <p14:creationId xmlns:p14="http://schemas.microsoft.com/office/powerpoint/2010/main" val="1855257971"/>
      </p:ext>
    </p:extLst>
  </p:cSld>
  <p:clrMapOvr>
    <a:masterClrMapping/>
  </p:clrMapOvr>
</p:notes>
</file>

<file path=ppt/notesSlides/notesSlide28.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145084800" cx="16751300"/>
          </a:xfrm>
        </p:spPr>
        <p:txBody>
          <a:bodyPr>
            <a:normAutofit lnSpcReduction="10000"/>
          </a:bodyPr>
          <a:lstStyle/>
          <a:p>
            <a:r>
              <a:rPr kern="1200" baseline="0" sz="1200" smtClean="0" lang="en-US" dirty="0">
                <a:solidFill>
                  <a:schemeClr val="tx1"/>
                </a:solidFill>
                <a:latin typeface="+mn-lt"/>
                <a:ea typeface="+mn-ea"/>
                <a:cs typeface="+mn-cs"/>
              </a:rPr>
              <a:t>With </a:t>
            </a:r>
            <a:r>
              <a:rPr kern="1200" b="1" baseline="0" sz="1200" err="true" smtClean="0" lang="en-US" dirty="0">
                <a:solidFill>
                  <a:schemeClr val="tx1"/>
                </a:solidFill>
                <a:latin typeface="+mn-lt"/>
                <a:ea typeface="+mn-ea"/>
                <a:cs typeface="+mn-cs"/>
              </a:rPr>
              <a:t>prepaging</a:t>
            </a:r>
            <a:r>
              <a:rPr kern="1200" b="1" baseline="0" sz="1200" smtClean="0" lang="en-US" dirty="0">
                <a:solidFill>
                  <a:schemeClr val="tx1"/>
                </a:solidFill>
                <a:latin typeface="+mn-lt"/>
                <a:ea typeface="+mn-ea"/>
                <a:cs typeface="+mn-cs"/>
              </a:rPr>
              <a:t> , </a:t>
            </a:r>
            <a:r>
              <a:rPr kern="1200" b="0" baseline="0" sz="1200" smtClean="0" lang="en-US" dirty="0">
                <a:solidFill>
                  <a:schemeClr val="tx1"/>
                </a:solidFill>
                <a:latin typeface="+mn-lt"/>
                <a:ea typeface="+mn-ea"/>
                <a:cs typeface="+mn-cs"/>
              </a:rPr>
              <a:t>pages other than the one demanded by a page fault are</a:t>
            </a:r>
          </a:p>
          <a:p>
            <a:r>
              <a:rPr kern="1200" baseline="0" sz="1200" smtClean="0" lang="en-US" dirty="0">
                <a:solidFill>
                  <a:schemeClr val="tx1"/>
                </a:solidFill>
                <a:latin typeface="+mn-lt"/>
                <a:ea typeface="+mn-ea"/>
                <a:cs typeface="+mn-cs"/>
              </a:rPr>
              <a:t>brought in. </a:t>
            </a:r>
            <a:r>
              <a:rPr kern="1200" baseline="0" sz="1200" err="true" smtClean="0" lang="en-US" dirty="0">
                <a:solidFill>
                  <a:schemeClr val="tx1"/>
                </a:solidFill>
                <a:latin typeface="+mn-lt"/>
                <a:ea typeface="+mn-ea"/>
                <a:cs typeface="+mn-cs"/>
              </a:rPr>
              <a:t>Prepaging</a:t>
            </a:r>
            <a:r>
              <a:rPr kern="1200" baseline="0" sz="1200" smtClean="0" lang="en-US" dirty="0">
                <a:solidFill>
                  <a:schemeClr val="tx1"/>
                </a:solidFill>
                <a:latin typeface="+mn-lt"/>
                <a:ea typeface="+mn-ea"/>
                <a:cs typeface="+mn-cs"/>
              </a:rPr>
              <a:t> exploits the characteristics of most secondary memory</a:t>
            </a:r>
          </a:p>
          <a:p>
            <a:r>
              <a:rPr kern="1200" baseline="0" sz="1200" smtClean="0" lang="en-US" dirty="0">
                <a:solidFill>
                  <a:schemeClr val="tx1"/>
                </a:solidFill>
                <a:latin typeface="+mn-lt"/>
                <a:ea typeface="+mn-ea"/>
                <a:cs typeface="+mn-cs"/>
              </a:rPr>
              <a:t>devices, such as disks, which have seek times and rotational latency. If the pages of</a:t>
            </a:r>
          </a:p>
          <a:p>
            <a:r>
              <a:rPr kern="1200" baseline="0" sz="1200" smtClean="0" lang="en-US" dirty="0">
                <a:solidFill>
                  <a:schemeClr val="tx1"/>
                </a:solidFill>
                <a:latin typeface="+mn-lt"/>
                <a:ea typeface="+mn-ea"/>
                <a:cs typeface="+mn-cs"/>
              </a:rPr>
              <a:t>a process are stored contiguously in secondary memory, then it is more efficient to</a:t>
            </a:r>
          </a:p>
          <a:p>
            <a:r>
              <a:rPr kern="1200" baseline="0" sz="1200" smtClean="0" lang="en-US" dirty="0">
                <a:solidFill>
                  <a:schemeClr val="tx1"/>
                </a:solidFill>
                <a:latin typeface="+mn-lt"/>
                <a:ea typeface="+mn-ea"/>
                <a:cs typeface="+mn-cs"/>
              </a:rPr>
              <a:t>bring in a number of contiguous pages at one time rather than bringing them in one</a:t>
            </a:r>
          </a:p>
          <a:p>
            <a:r>
              <a:rPr kern="1200" baseline="0" sz="1200" smtClean="0" lang="en-US" dirty="0">
                <a:solidFill>
                  <a:schemeClr val="tx1"/>
                </a:solidFill>
                <a:latin typeface="+mn-lt"/>
                <a:ea typeface="+mn-ea"/>
                <a:cs typeface="+mn-cs"/>
              </a:rPr>
              <a:t>at a time over an extended period. Of course, this policy is ineffective if most of the</a:t>
            </a:r>
          </a:p>
          <a:p>
            <a:r>
              <a:rPr kern="1200" baseline="0" sz="1200" smtClean="0" lang="en-US" dirty="0">
                <a:solidFill>
                  <a:schemeClr val="tx1"/>
                </a:solidFill>
                <a:latin typeface="+mn-lt"/>
                <a:ea typeface="+mn-ea"/>
                <a:cs typeface="+mn-cs"/>
              </a:rPr>
              <a:t>extra pages that are brought in are not referenced.</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kern="1200" baseline="0" sz="1200" smtClean="0" lang="en-US" dirty="0">
                <a:solidFill>
                  <a:schemeClr val="tx1"/>
                </a:solidFill>
                <a:latin typeface="+mn-lt"/>
                <a:ea typeface="+mn-ea"/>
                <a:cs typeface="+mn-cs"/>
              </a:rPr>
              <a:t>The </a:t>
            </a:r>
            <a:r>
              <a:rPr kern="1200" baseline="0" sz="1200" err="true" smtClean="0" lang="en-US" dirty="0">
                <a:solidFill>
                  <a:schemeClr val="tx1"/>
                </a:solidFill>
                <a:latin typeface="+mn-lt"/>
                <a:ea typeface="+mn-ea"/>
                <a:cs typeface="+mn-cs"/>
              </a:rPr>
              <a:t>prepaging</a:t>
            </a:r>
            <a:r>
              <a:rPr kern="1200" baseline="0" sz="1200" smtClean="0" lang="en-US" dirty="0">
                <a:solidFill>
                  <a:schemeClr val="tx1"/>
                </a:solidFill>
                <a:latin typeface="+mn-lt"/>
                <a:ea typeface="+mn-ea"/>
                <a:cs typeface="+mn-cs"/>
              </a:rPr>
              <a:t> policy could be employed either when a process first starts up,</a:t>
            </a:r>
          </a:p>
          <a:p>
            <a:r>
              <a:rPr kern="1200" baseline="0" sz="1200" smtClean="0" lang="en-US" dirty="0">
                <a:solidFill>
                  <a:schemeClr val="tx1"/>
                </a:solidFill>
                <a:latin typeface="+mn-lt"/>
                <a:ea typeface="+mn-ea"/>
                <a:cs typeface="+mn-cs"/>
              </a:rPr>
              <a:t>in which case the programmer would somehow have to designate desired pages, or</a:t>
            </a:r>
          </a:p>
          <a:p>
            <a:r>
              <a:rPr kern="1200" baseline="0" sz="1200" smtClean="0" lang="en-US" dirty="0">
                <a:solidFill>
                  <a:schemeClr val="tx1"/>
                </a:solidFill>
                <a:latin typeface="+mn-lt"/>
                <a:ea typeface="+mn-ea"/>
                <a:cs typeface="+mn-cs"/>
              </a:rPr>
              <a:t>every time a page fault occurs. This latter course would seem preferable because</a:t>
            </a:r>
          </a:p>
          <a:p>
            <a:r>
              <a:rPr kern="1200" baseline="0" sz="1200" smtClean="0" lang="en-US" dirty="0">
                <a:solidFill>
                  <a:schemeClr val="tx1"/>
                </a:solidFill>
                <a:latin typeface="+mn-lt"/>
                <a:ea typeface="+mn-ea"/>
                <a:cs typeface="+mn-cs"/>
              </a:rPr>
              <a:t>it is invisible to the programmer. However, the utility of </a:t>
            </a:r>
            <a:r>
              <a:rPr kern="1200" baseline="0" sz="1200" err="true" smtClean="0" lang="en-US" dirty="0">
                <a:solidFill>
                  <a:schemeClr val="tx1"/>
                </a:solidFill>
                <a:latin typeface="+mn-lt"/>
                <a:ea typeface="+mn-ea"/>
                <a:cs typeface="+mn-cs"/>
              </a:rPr>
              <a:t>prepaging</a:t>
            </a:r>
            <a:r>
              <a:rPr kern="1200" baseline="0" sz="1200" smtClean="0" lang="en-US" dirty="0">
                <a:solidFill>
                  <a:schemeClr val="tx1"/>
                </a:solidFill>
                <a:latin typeface="+mn-lt"/>
                <a:ea typeface="+mn-ea"/>
                <a:cs typeface="+mn-cs"/>
              </a:rPr>
              <a:t> has not been</a:t>
            </a:r>
          </a:p>
          <a:p>
            <a:r>
              <a:rPr kern="1200" baseline="0" sz="1200" smtClean="0" lang="en-US" dirty="0">
                <a:solidFill>
                  <a:schemeClr val="tx1"/>
                </a:solidFill>
                <a:latin typeface="+mn-lt"/>
                <a:ea typeface="+mn-ea"/>
                <a:cs typeface="+mn-cs"/>
              </a:rPr>
              <a:t>established [MAEK87].</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kern="1200" baseline="0" sz="1200" err="true" smtClean="0" lang="en-US" dirty="0">
                <a:solidFill>
                  <a:schemeClr val="tx1"/>
                </a:solidFill>
                <a:latin typeface="+mn-lt"/>
                <a:ea typeface="+mn-ea"/>
                <a:cs typeface="+mn-cs"/>
              </a:rPr>
              <a:t>Prepaging</a:t>
            </a:r>
            <a:r>
              <a:rPr kern="1200" baseline="0" sz="1200" smtClean="0" lang="en-US" dirty="0">
                <a:solidFill>
                  <a:schemeClr val="tx1"/>
                </a:solidFill>
                <a:latin typeface="+mn-lt"/>
                <a:ea typeface="+mn-ea"/>
                <a:cs typeface="+mn-cs"/>
              </a:rPr>
              <a:t> should not be confused with swapping. When a process is swapped</a:t>
            </a:r>
          </a:p>
          <a:p>
            <a:r>
              <a:rPr kern="1200" baseline="0" sz="1200" smtClean="0" lang="en-US" dirty="0">
                <a:solidFill>
                  <a:schemeClr val="tx1"/>
                </a:solidFill>
                <a:latin typeface="+mn-lt"/>
                <a:ea typeface="+mn-ea"/>
                <a:cs typeface="+mn-cs"/>
              </a:rPr>
              <a:t>out of memory and put in a suspended state, all of its resident pages are moved out.</a:t>
            </a:r>
          </a:p>
          <a:p>
            <a:r>
              <a:rPr kern="1200" baseline="0" sz="1200" smtClean="0" lang="en-US" dirty="0">
                <a:solidFill>
                  <a:schemeClr val="tx1"/>
                </a:solidFill>
                <a:latin typeface="+mn-lt"/>
                <a:ea typeface="+mn-ea"/>
                <a:cs typeface="+mn-cs"/>
              </a:rPr>
              <a:t>When the process is resumed, all of the pages that were previously in main memory</a:t>
            </a:r>
          </a:p>
          <a:p>
            <a:r>
              <a:rPr kern="1200" baseline="0" sz="1200" smtClean="0" lang="en-US" dirty="0">
                <a:solidFill>
                  <a:schemeClr val="tx1"/>
                </a:solidFill>
                <a:latin typeface="+mn-lt"/>
                <a:ea typeface="+mn-ea"/>
                <a:cs typeface="+mn-cs"/>
              </a:rPr>
              <a:t>are returned to main memory.</a:t>
            </a:r>
            <a:endParaRPr smtClean="0" lang="en-NZ" dirty="0"/>
          </a:p>
        </p:txBody>
      </p:sp>
      <p:sp>
        <p:nvSpPr>
          <p:cNvPr name="Slide Number Placeholder 3" id="4"/>
          <p:cNvSpPr>
            <a:spLocks noGrp="1"/>
          </p:cNvSpPr>
          <p:nvPr>
            <p:ph type="sldNum" sz="quarter" idx="10"/>
          </p:nvPr>
        </p:nvSpPr>
        <p:spPr/>
        <p:txBody>
          <a:bodyPr/>
          <a:lstStyle/>
          <a:p>
            <a:pPr>
              <a:defRPr/>
            </a:pPr>
            <a:fld id="{B1F781F4-099F-4112-9B1E-8A4E4163911A}" type="slidenum">
              <a:rPr smtClean="0" lang="en-US"/>
              <a:pPr>
                <a:defRPr/>
              </a:pPr>
              <a:t>30</a:t>
            </a:fld>
            <a:endParaRPr lang="en-US" dirty="0"/>
          </a:p>
        </p:txBody>
      </p:sp>
    </p:spTree>
    <p:extLst>
      <p:ext uri="{BB962C8B-B14F-4D97-AF65-F5344CB8AC3E}">
        <p14:creationId xmlns:p14="http://schemas.microsoft.com/office/powerpoint/2010/main" val="2019318516"/>
      </p:ext>
    </p:extLst>
  </p:cSld>
  <p:clrMapOvr>
    <a:masterClrMapping/>
  </p:clrMapOvr>
</p:notes>
</file>

<file path=ppt/notesSlides/notesSlide29.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168363888" cx="16751300"/>
          </a:xfrm>
        </p:spPr>
        <p:txBody>
          <a:bodyPr>
            <a:normAutofit/>
          </a:bodyPr>
          <a:lstStyle/>
          <a:p>
            <a:r>
              <a:rPr kern="1200" baseline="0" sz="1200" smtClean="0" lang="en-US" dirty="0">
                <a:solidFill>
                  <a:schemeClr val="tx1"/>
                </a:solidFill>
                <a:latin typeface="+mn-lt"/>
                <a:ea typeface="+mn-ea"/>
                <a:cs typeface="+mn-cs"/>
              </a:rPr>
              <a:t>The placement policy determines where in real memory a process piece is to reside.</a:t>
            </a:r>
          </a:p>
          <a:p>
            <a:r>
              <a:rPr kern="1200" baseline="0" sz="1200" smtClean="0" lang="en-US" dirty="0">
                <a:solidFill>
                  <a:schemeClr val="tx1"/>
                </a:solidFill>
                <a:latin typeface="+mn-lt"/>
                <a:ea typeface="+mn-ea"/>
                <a:cs typeface="+mn-cs"/>
              </a:rPr>
              <a:t>In a pure segmentation system, the placement policy is an important design issue;</a:t>
            </a:r>
          </a:p>
          <a:p>
            <a:r>
              <a:rPr kern="1200" baseline="0" sz="1200" smtClean="0" lang="en-US" dirty="0">
                <a:solidFill>
                  <a:schemeClr val="tx1"/>
                </a:solidFill>
                <a:latin typeface="+mn-lt"/>
                <a:ea typeface="+mn-ea"/>
                <a:cs typeface="+mn-cs"/>
              </a:rPr>
              <a:t>policies such as best-fit, first-fit, and so on, which were discussed in Chapter 7 , are</a:t>
            </a:r>
          </a:p>
          <a:p>
            <a:r>
              <a:rPr kern="1200" baseline="0" sz="1200" smtClean="0" lang="en-US" dirty="0">
                <a:solidFill>
                  <a:schemeClr val="tx1"/>
                </a:solidFill>
                <a:latin typeface="+mn-lt"/>
                <a:ea typeface="+mn-ea"/>
                <a:cs typeface="+mn-cs"/>
              </a:rPr>
              <a:t>possible alternatives. However, for a system that uses either pure paging or paging</a:t>
            </a:r>
          </a:p>
          <a:p>
            <a:r>
              <a:rPr kern="1200" baseline="0" sz="1200" smtClean="0" lang="en-US" dirty="0">
                <a:solidFill>
                  <a:schemeClr val="tx1"/>
                </a:solidFill>
                <a:latin typeface="+mn-lt"/>
                <a:ea typeface="+mn-ea"/>
                <a:cs typeface="+mn-cs"/>
              </a:rPr>
              <a:t>combined with segmentation, placement is usually irrelevant because the address</a:t>
            </a:r>
          </a:p>
          <a:p>
            <a:r>
              <a:rPr kern="1200" baseline="0" sz="1200" smtClean="0" lang="en-US" dirty="0">
                <a:solidFill>
                  <a:schemeClr val="tx1"/>
                </a:solidFill>
                <a:latin typeface="+mn-lt"/>
                <a:ea typeface="+mn-ea"/>
                <a:cs typeface="+mn-cs"/>
              </a:rPr>
              <a:t>translation hardware and the main memory access hardware can perform their</a:t>
            </a:r>
          </a:p>
          <a:p>
            <a:r>
              <a:rPr kern="1200" baseline="0" sz="1200" smtClean="0" lang="en-US" dirty="0">
                <a:solidFill>
                  <a:schemeClr val="tx1"/>
                </a:solidFill>
                <a:latin typeface="+mn-lt"/>
                <a:ea typeface="+mn-ea"/>
                <a:cs typeface="+mn-cs"/>
              </a:rPr>
              <a:t>functions for any page-frame combination with equal efficiency.</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kern="1200" baseline="0" sz="1200" smtClean="0" lang="en-US" dirty="0">
                <a:solidFill>
                  <a:schemeClr val="tx1"/>
                </a:solidFill>
                <a:latin typeface="+mn-lt"/>
                <a:ea typeface="+mn-ea"/>
                <a:cs typeface="+mn-cs"/>
              </a:rPr>
              <a:t>There is one area in which placement does become a concern, and this is a</a:t>
            </a:r>
          </a:p>
          <a:p>
            <a:r>
              <a:rPr kern="1200" baseline="0" sz="1200" smtClean="0" lang="en-US" dirty="0">
                <a:solidFill>
                  <a:schemeClr val="tx1"/>
                </a:solidFill>
                <a:latin typeface="+mn-lt"/>
                <a:ea typeface="+mn-ea"/>
                <a:cs typeface="+mn-cs"/>
              </a:rPr>
              <a:t>subject of research and development. On a so-called </a:t>
            </a:r>
            <a:r>
              <a:rPr kern="1200" baseline="0" sz="1200" err="true" smtClean="0" lang="en-US" dirty="0">
                <a:solidFill>
                  <a:schemeClr val="tx1"/>
                </a:solidFill>
                <a:latin typeface="+mn-lt"/>
                <a:ea typeface="+mn-ea"/>
                <a:cs typeface="+mn-cs"/>
              </a:rPr>
              <a:t>nonuniform</a:t>
            </a:r>
            <a:r>
              <a:rPr kern="1200" baseline="0" sz="1200" smtClean="0" lang="en-US" dirty="0">
                <a:solidFill>
                  <a:schemeClr val="tx1"/>
                </a:solidFill>
                <a:latin typeface="+mn-lt"/>
                <a:ea typeface="+mn-ea"/>
                <a:cs typeface="+mn-cs"/>
              </a:rPr>
              <a:t> memory access</a:t>
            </a:r>
          </a:p>
          <a:p>
            <a:r>
              <a:rPr kern="1200" baseline="0" sz="1200" smtClean="0" lang="en-US" dirty="0">
                <a:solidFill>
                  <a:schemeClr val="tx1"/>
                </a:solidFill>
                <a:latin typeface="+mn-lt"/>
                <a:ea typeface="+mn-ea"/>
                <a:cs typeface="+mn-cs"/>
              </a:rPr>
              <a:t>(NUMA) multiprocessor, the distributed, shared memory of the machine can be</a:t>
            </a:r>
          </a:p>
          <a:p>
            <a:r>
              <a:rPr kern="1200" baseline="0" sz="1200" smtClean="0" lang="en-US" dirty="0">
                <a:solidFill>
                  <a:schemeClr val="tx1"/>
                </a:solidFill>
                <a:latin typeface="+mn-lt"/>
                <a:ea typeface="+mn-ea"/>
                <a:cs typeface="+mn-cs"/>
              </a:rPr>
              <a:t>referenced by any processor on the machine, but the time for accessing a particular</a:t>
            </a:r>
          </a:p>
          <a:p>
            <a:r>
              <a:rPr kern="1200" baseline="0" sz="1200" smtClean="0" lang="en-US" dirty="0">
                <a:solidFill>
                  <a:schemeClr val="tx1"/>
                </a:solidFill>
                <a:latin typeface="+mn-lt"/>
                <a:ea typeface="+mn-ea"/>
                <a:cs typeface="+mn-cs"/>
              </a:rPr>
              <a:t>physical location varies with the distance between the processor and the memory</a:t>
            </a:r>
          </a:p>
          <a:p>
            <a:r>
              <a:rPr kern="1200" baseline="0" sz="1200" smtClean="0" lang="en-US" dirty="0">
                <a:solidFill>
                  <a:schemeClr val="tx1"/>
                </a:solidFill>
                <a:latin typeface="+mn-lt"/>
                <a:ea typeface="+mn-ea"/>
                <a:cs typeface="+mn-cs"/>
              </a:rPr>
              <a:t>module. Thus, performance depends heavily on the extent to which data reside</a:t>
            </a:r>
          </a:p>
          <a:p>
            <a:r>
              <a:rPr kern="1200" baseline="0" sz="1200" smtClean="0" lang="en-US" dirty="0">
                <a:solidFill>
                  <a:schemeClr val="tx1"/>
                </a:solidFill>
                <a:latin typeface="+mn-lt"/>
                <a:ea typeface="+mn-ea"/>
                <a:cs typeface="+mn-cs"/>
              </a:rPr>
              <a:t>close to the processors that use them [LARO92, BOLO89, COX89]. For NUMA</a:t>
            </a:r>
          </a:p>
          <a:p>
            <a:r>
              <a:rPr kern="1200" baseline="0" sz="1200" smtClean="0" lang="en-US" dirty="0">
                <a:solidFill>
                  <a:schemeClr val="tx1"/>
                </a:solidFill>
                <a:latin typeface="+mn-lt"/>
                <a:ea typeface="+mn-ea"/>
                <a:cs typeface="+mn-cs"/>
              </a:rPr>
              <a:t>systems, an automatic placement strategy is desirable to assign pages to the memory</a:t>
            </a:r>
          </a:p>
          <a:p>
            <a:r>
              <a:rPr kern="1200" baseline="0" sz="1200" smtClean="0" lang="en-US" dirty="0">
                <a:solidFill>
                  <a:schemeClr val="tx1"/>
                </a:solidFill>
                <a:latin typeface="+mn-lt"/>
                <a:ea typeface="+mn-ea"/>
                <a:cs typeface="+mn-cs"/>
              </a:rPr>
              <a:t>module that provides the best performance.</a:t>
            </a:r>
            <a:endParaRPr smtClean="0" lang="en-NZ" dirty="0"/>
          </a:p>
        </p:txBody>
      </p:sp>
      <p:sp>
        <p:nvSpPr>
          <p:cNvPr name="Slide Number Placeholder 3" id="4"/>
          <p:cNvSpPr>
            <a:spLocks noGrp="1"/>
          </p:cNvSpPr>
          <p:nvPr>
            <p:ph type="sldNum" sz="quarter" idx="10"/>
          </p:nvPr>
        </p:nvSpPr>
        <p:spPr/>
        <p:txBody>
          <a:bodyPr/>
          <a:lstStyle/>
          <a:p>
            <a:pPr>
              <a:defRPr/>
            </a:pPr>
            <a:fld id="{B1F781F4-099F-4112-9B1E-8A4E4163911A}" type="slidenum">
              <a:rPr smtClean="0" lang="en-US"/>
              <a:pPr>
                <a:defRPr/>
              </a:pPr>
              <a:t>31</a:t>
            </a:fld>
            <a:endParaRPr lang="en-US" dirty="0"/>
          </a:p>
        </p:txBody>
      </p:sp>
    </p:spTree>
    <p:extLst>
      <p:ext uri="{BB962C8B-B14F-4D97-AF65-F5344CB8AC3E}">
        <p14:creationId xmlns:p14="http://schemas.microsoft.com/office/powerpoint/2010/main" val="324658407"/>
      </p:ext>
    </p:extLst>
  </p:cSld>
  <p:clrMapOvr>
    <a:masterClrMapping/>
  </p:clrMapOvr>
</p:notes>
</file>

<file path=ppt/notesSlides/notesSlide3.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7302500" cx="16751300"/>
          </a:xfrm>
        </p:spPr>
        <p:txBody>
          <a:bodyPr/>
          <a:lstStyle/>
          <a:p>
            <a:r>
              <a:rPr smtClean="0" lang="en-US" dirty="0"/>
              <a:t>Page Table Examples</a:t>
            </a:r>
            <a:endParaRPr lang="en-US" dirty="0"/>
          </a:p>
        </p:txBody>
      </p:sp>
      <p:sp>
        <p:nvSpPr>
          <p:cNvPr name="Slide Number Placeholder 3" id="4"/>
          <p:cNvSpPr>
            <a:spLocks noGrp="1"/>
          </p:cNvSpPr>
          <p:nvPr>
            <p:ph type="sldNum" sz="quarter" idx="10"/>
          </p:nvPr>
        </p:nvSpPr>
        <p:spPr/>
        <p:txBody>
          <a:bodyPr/>
          <a:lstStyle/>
          <a:p>
            <a:pPr>
              <a:defRPr/>
            </a:pPr>
            <a:fld id="{C4C04107-0928-CB46-B9AF-281984CA4CE2}" type="slidenum">
              <a:rPr smtClean="0" lang="en-US"/>
              <a:pPr>
                <a:defRPr/>
              </a:pPr>
              <a:t>3</a:t>
            </a:fld>
            <a:endParaRPr lang="en-US"/>
          </a:p>
        </p:txBody>
      </p:sp>
    </p:spTree>
    <p:extLst>
      <p:ext uri="{BB962C8B-B14F-4D97-AF65-F5344CB8AC3E}">
        <p14:creationId xmlns:p14="http://schemas.microsoft.com/office/powerpoint/2010/main" val="1272805226"/>
      </p:ext>
    </p:extLst>
  </p:cSld>
  <p:clrMapOvr>
    <a:masterClrMapping/>
  </p:clrMapOvr>
</p:notes>
</file>

<file path=ppt/notesSlides/notesSlide30.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97878896" cx="16751300"/>
          </a:xfrm>
        </p:spPr>
        <p:txBody>
          <a:bodyPr>
            <a:normAutofit lnSpcReduction="20000" fontScale="70000"/>
          </a:bodyPr>
          <a:lstStyle/>
          <a:p>
            <a:r>
              <a:rPr kern="1200" baseline="0" sz="1200" smtClean="0" lang="en-US" dirty="0">
                <a:solidFill>
                  <a:schemeClr val="tx1"/>
                </a:solidFill>
                <a:latin typeface="+mn-lt"/>
                <a:ea typeface="+mn-ea"/>
                <a:cs typeface="+mn-cs"/>
              </a:rPr>
              <a:t>In most operating system texts, the treatment of memory management includes a</a:t>
            </a:r>
          </a:p>
          <a:p>
            <a:r>
              <a:rPr kern="1200" baseline="0" sz="1200" smtClean="0" lang="en-US" dirty="0">
                <a:solidFill>
                  <a:schemeClr val="tx1"/>
                </a:solidFill>
                <a:latin typeface="+mn-lt"/>
                <a:ea typeface="+mn-ea"/>
                <a:cs typeface="+mn-cs"/>
              </a:rPr>
              <a:t>section entitled “replacement policy,” which deals with the selection of a page in</a:t>
            </a:r>
          </a:p>
          <a:p>
            <a:r>
              <a:rPr kern="1200" baseline="0" sz="1200" smtClean="0" lang="en-US" dirty="0">
                <a:solidFill>
                  <a:schemeClr val="tx1"/>
                </a:solidFill>
                <a:latin typeface="+mn-lt"/>
                <a:ea typeface="+mn-ea"/>
                <a:cs typeface="+mn-cs"/>
              </a:rPr>
              <a:t>main memory to be replaced when a new page must be brought in. This topic is</a:t>
            </a:r>
          </a:p>
          <a:p>
            <a:r>
              <a:rPr kern="1200" baseline="0" sz="1200" smtClean="0" lang="en-US" dirty="0">
                <a:solidFill>
                  <a:schemeClr val="tx1"/>
                </a:solidFill>
                <a:latin typeface="+mn-lt"/>
                <a:ea typeface="+mn-ea"/>
                <a:cs typeface="+mn-cs"/>
              </a:rPr>
              <a:t>sometimes difficult to explain because several interrelated concepts are involved:</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kern="1200" baseline="0" sz="1200" smtClean="0" lang="en-US" dirty="0">
                <a:solidFill>
                  <a:schemeClr val="tx1"/>
                </a:solidFill>
                <a:latin typeface="+mn-lt"/>
                <a:ea typeface="+mn-ea"/>
                <a:cs typeface="+mn-cs"/>
              </a:rPr>
              <a:t>• How many page frames are to be allocated to each active process</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kern="1200" baseline="0" sz="1200" smtClean="0" lang="en-US" dirty="0">
                <a:solidFill>
                  <a:schemeClr val="tx1"/>
                </a:solidFill>
                <a:latin typeface="+mn-lt"/>
                <a:ea typeface="+mn-ea"/>
                <a:cs typeface="+mn-cs"/>
              </a:rPr>
              <a:t>• Whether the set of pages to be considered for replacement should be limited</a:t>
            </a:r>
          </a:p>
          <a:p>
            <a:r>
              <a:rPr kern="1200" baseline="0" sz="1200" smtClean="0" lang="en-US" dirty="0">
                <a:solidFill>
                  <a:schemeClr val="tx1"/>
                </a:solidFill>
                <a:latin typeface="+mn-lt"/>
                <a:ea typeface="+mn-ea"/>
                <a:cs typeface="+mn-cs"/>
              </a:rPr>
              <a:t>to those of the process that caused the page fault or encompass all the page</a:t>
            </a:r>
          </a:p>
          <a:p>
            <a:r>
              <a:rPr kern="1200" baseline="0" sz="1200" smtClean="0" lang="en-US" dirty="0">
                <a:solidFill>
                  <a:schemeClr val="tx1"/>
                </a:solidFill>
                <a:latin typeface="+mn-lt"/>
                <a:ea typeface="+mn-ea"/>
                <a:cs typeface="+mn-cs"/>
              </a:rPr>
              <a:t>frames in main memory</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kern="1200" baseline="0" sz="1200" smtClean="0" lang="en-US" dirty="0">
                <a:solidFill>
                  <a:schemeClr val="tx1"/>
                </a:solidFill>
                <a:latin typeface="+mn-lt"/>
                <a:ea typeface="+mn-ea"/>
                <a:cs typeface="+mn-cs"/>
              </a:rPr>
              <a:t>• Among the set of pages considered, which particular page should be selected</a:t>
            </a:r>
          </a:p>
          <a:p>
            <a:r>
              <a:rPr kern="1200" baseline="0" sz="1200" smtClean="0" lang="en-US" dirty="0">
                <a:solidFill>
                  <a:schemeClr val="tx1"/>
                </a:solidFill>
                <a:latin typeface="+mn-lt"/>
                <a:ea typeface="+mn-ea"/>
                <a:cs typeface="+mn-cs"/>
              </a:rPr>
              <a:t>for replacement</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kern="1200" baseline="0" sz="1200" smtClean="0" lang="en-US" dirty="0">
                <a:solidFill>
                  <a:schemeClr val="tx1"/>
                </a:solidFill>
                <a:latin typeface="+mn-lt"/>
                <a:ea typeface="+mn-ea"/>
                <a:cs typeface="+mn-cs"/>
              </a:rPr>
              <a:t>We shall refer to the first two concepts as </a:t>
            </a:r>
            <a:r>
              <a:rPr i="1" kern="1200" baseline="0" sz="1200" smtClean="0" lang="en-US" dirty="0">
                <a:solidFill>
                  <a:schemeClr val="tx1"/>
                </a:solidFill>
                <a:latin typeface="+mn-lt"/>
                <a:ea typeface="+mn-ea"/>
                <a:cs typeface="+mn-cs"/>
              </a:rPr>
              <a:t>resident set management , which is dealt</a:t>
            </a:r>
          </a:p>
          <a:p>
            <a:r>
              <a:rPr kern="1200" baseline="0" sz="1200" smtClean="0" lang="en-US" dirty="0">
                <a:solidFill>
                  <a:schemeClr val="tx1"/>
                </a:solidFill>
                <a:latin typeface="+mn-lt"/>
                <a:ea typeface="+mn-ea"/>
                <a:cs typeface="+mn-cs"/>
              </a:rPr>
              <a:t>with in the next subsection, and reserve the term </a:t>
            </a:r>
            <a:r>
              <a:rPr i="1" kern="1200" baseline="0" sz="1200" smtClean="0" lang="en-US" dirty="0">
                <a:solidFill>
                  <a:schemeClr val="tx1"/>
                </a:solidFill>
                <a:latin typeface="+mn-lt"/>
                <a:ea typeface="+mn-ea"/>
                <a:cs typeface="+mn-cs"/>
              </a:rPr>
              <a:t>replacement policy for the third</a:t>
            </a:r>
          </a:p>
          <a:p>
            <a:r>
              <a:rPr kern="1200" baseline="0" sz="1200" smtClean="0" lang="en-US" dirty="0">
                <a:solidFill>
                  <a:schemeClr val="tx1"/>
                </a:solidFill>
                <a:latin typeface="+mn-lt"/>
                <a:ea typeface="+mn-ea"/>
                <a:cs typeface="+mn-cs"/>
              </a:rPr>
              <a:t>concept, which is discussed in this subsection.</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kern="1200" baseline="0" sz="1200" smtClean="0" lang="en-US" dirty="0">
                <a:solidFill>
                  <a:schemeClr val="tx1"/>
                </a:solidFill>
                <a:latin typeface="+mn-lt"/>
                <a:ea typeface="+mn-ea"/>
                <a:cs typeface="+mn-cs"/>
              </a:rPr>
              <a:t>The area of replacement policy is probably the most studied of any area of</a:t>
            </a:r>
          </a:p>
          <a:p>
            <a:r>
              <a:rPr kern="1200" baseline="0" sz="1200" smtClean="0" lang="en-US" dirty="0">
                <a:solidFill>
                  <a:schemeClr val="tx1"/>
                </a:solidFill>
                <a:latin typeface="+mn-lt"/>
                <a:ea typeface="+mn-ea"/>
                <a:cs typeface="+mn-cs"/>
              </a:rPr>
              <a:t>memory management. When all of the frames in main memory are occupied and</a:t>
            </a:r>
          </a:p>
          <a:p>
            <a:r>
              <a:rPr kern="1200" baseline="0" sz="1200" smtClean="0" lang="en-US" dirty="0">
                <a:solidFill>
                  <a:schemeClr val="tx1"/>
                </a:solidFill>
                <a:latin typeface="+mn-lt"/>
                <a:ea typeface="+mn-ea"/>
                <a:cs typeface="+mn-cs"/>
              </a:rPr>
              <a:t>it is necessary to bring in a new page to satisfy a page fault, the replacement policy</a:t>
            </a:r>
          </a:p>
          <a:p>
            <a:r>
              <a:rPr kern="1200" baseline="0" sz="1200" smtClean="0" lang="en-US" dirty="0">
                <a:solidFill>
                  <a:schemeClr val="tx1"/>
                </a:solidFill>
                <a:latin typeface="+mn-lt"/>
                <a:ea typeface="+mn-ea"/>
                <a:cs typeface="+mn-cs"/>
              </a:rPr>
              <a:t>determines which page currently in memory is to be replaced. All of the policies</a:t>
            </a:r>
          </a:p>
          <a:p>
            <a:r>
              <a:rPr kern="1200" baseline="0" sz="1200" smtClean="0" lang="en-US" dirty="0">
                <a:solidFill>
                  <a:schemeClr val="tx1"/>
                </a:solidFill>
                <a:latin typeface="+mn-lt"/>
                <a:ea typeface="+mn-ea"/>
                <a:cs typeface="+mn-cs"/>
              </a:rPr>
              <a:t>have as their objective that the page that is removed should be the page least likely</a:t>
            </a:r>
          </a:p>
          <a:p>
            <a:r>
              <a:rPr kern="1200" baseline="0" sz="1200" smtClean="0" lang="en-US" dirty="0">
                <a:solidFill>
                  <a:schemeClr val="tx1"/>
                </a:solidFill>
                <a:latin typeface="+mn-lt"/>
                <a:ea typeface="+mn-ea"/>
                <a:cs typeface="+mn-cs"/>
              </a:rPr>
              <a:t>to be referenced in the near future. Because of the principle of locality, there is</a:t>
            </a:r>
          </a:p>
          <a:p>
            <a:r>
              <a:rPr kern="1200" baseline="0" sz="1200" smtClean="0" lang="en-US" dirty="0">
                <a:solidFill>
                  <a:schemeClr val="tx1"/>
                </a:solidFill>
                <a:latin typeface="+mn-lt"/>
                <a:ea typeface="+mn-ea"/>
                <a:cs typeface="+mn-cs"/>
              </a:rPr>
              <a:t>often a high correlation between recent referencing history and near-future referencing</a:t>
            </a:r>
          </a:p>
          <a:p>
            <a:r>
              <a:rPr kern="1200" baseline="0" sz="1200" smtClean="0" lang="en-US" dirty="0">
                <a:solidFill>
                  <a:schemeClr val="tx1"/>
                </a:solidFill>
                <a:latin typeface="+mn-lt"/>
                <a:ea typeface="+mn-ea"/>
                <a:cs typeface="+mn-cs"/>
              </a:rPr>
              <a:t>patterns. Thus, most policies try to predict future behavior on the basis of</a:t>
            </a:r>
          </a:p>
          <a:p>
            <a:r>
              <a:rPr kern="1200" baseline="0" sz="1200" smtClean="0" lang="en-US" dirty="0">
                <a:solidFill>
                  <a:schemeClr val="tx1"/>
                </a:solidFill>
                <a:latin typeface="+mn-lt"/>
                <a:ea typeface="+mn-ea"/>
                <a:cs typeface="+mn-cs"/>
              </a:rPr>
              <a:t>past behavior. One trade-off that must be considered is that the more elaborate and</a:t>
            </a:r>
          </a:p>
          <a:p>
            <a:r>
              <a:rPr kern="1200" baseline="0" sz="1200" smtClean="0" lang="en-US" dirty="0">
                <a:solidFill>
                  <a:schemeClr val="tx1"/>
                </a:solidFill>
                <a:latin typeface="+mn-lt"/>
                <a:ea typeface="+mn-ea"/>
                <a:cs typeface="+mn-cs"/>
              </a:rPr>
              <a:t>sophisticated the replacement policy, the greater will be the hardware and software</a:t>
            </a:r>
          </a:p>
          <a:p>
            <a:r>
              <a:rPr kern="1200" baseline="0" sz="1200" smtClean="0" lang="en-US" dirty="0">
                <a:solidFill>
                  <a:schemeClr val="tx1"/>
                </a:solidFill>
                <a:latin typeface="+mn-lt"/>
                <a:ea typeface="+mn-ea"/>
                <a:cs typeface="+mn-cs"/>
              </a:rPr>
              <a:t>overhead to implement it.</a:t>
            </a:r>
            <a:endParaRPr smtClean="0" lang="en-NZ" dirty="0"/>
          </a:p>
        </p:txBody>
      </p:sp>
      <p:sp>
        <p:nvSpPr>
          <p:cNvPr name="Slide Number Placeholder 3" id="4"/>
          <p:cNvSpPr>
            <a:spLocks noGrp="1"/>
          </p:cNvSpPr>
          <p:nvPr>
            <p:ph type="sldNum" sz="quarter" idx="10"/>
          </p:nvPr>
        </p:nvSpPr>
        <p:spPr/>
        <p:txBody>
          <a:bodyPr/>
          <a:lstStyle/>
          <a:p>
            <a:pPr>
              <a:defRPr/>
            </a:pPr>
            <a:fld id="{B1F781F4-099F-4112-9B1E-8A4E4163911A}" type="slidenum">
              <a:rPr smtClean="0" lang="en-US"/>
              <a:pPr>
                <a:defRPr/>
              </a:pPr>
              <a:t>32</a:t>
            </a:fld>
            <a:endParaRPr lang="en-US" dirty="0"/>
          </a:p>
        </p:txBody>
      </p:sp>
    </p:spTree>
    <p:extLst>
      <p:ext uri="{BB962C8B-B14F-4D97-AF65-F5344CB8AC3E}">
        <p14:creationId xmlns:p14="http://schemas.microsoft.com/office/powerpoint/2010/main" val="1629647687"/>
      </p:ext>
    </p:extLst>
  </p:cSld>
  <p:clrMapOvr>
    <a:masterClrMapping/>
  </p:clrMapOvr>
</p:notes>
</file>

<file path=ppt/notesSlides/notesSlide31.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60921900" cx="16751300"/>
          </a:xfrm>
        </p:spPr>
        <p:txBody>
          <a:bodyPr>
            <a:normAutofit/>
          </a:bodyPr>
          <a:lstStyle/>
          <a:p>
            <a:r>
              <a:rPr i="0" kern="1200" b="0" baseline="0" sz="1200" smtClean="0" lang="en-US" dirty="0">
                <a:solidFill>
                  <a:schemeClr val="tx1"/>
                </a:solidFill>
                <a:latin typeface="+mn-lt"/>
                <a:ea typeface="+mn-ea"/>
                <a:cs typeface="+mn-cs"/>
              </a:rPr>
              <a:t>Regardless of the resident set management strategy (discussed</a:t>
            </a:r>
          </a:p>
          <a:p>
            <a:r>
              <a:rPr kern="1200" baseline="0" sz="1200" smtClean="0" lang="en-US" dirty="0">
                <a:solidFill>
                  <a:schemeClr val="tx1"/>
                </a:solidFill>
                <a:latin typeface="+mn-lt"/>
                <a:ea typeface="+mn-ea"/>
                <a:cs typeface="+mn-cs"/>
              </a:rPr>
              <a:t>in the next subsection), there are certain basic algorithms that are used for the</a:t>
            </a:r>
          </a:p>
          <a:p>
            <a:r>
              <a:rPr kern="1200" baseline="0" sz="1200" smtClean="0" lang="en-US" dirty="0">
                <a:solidFill>
                  <a:schemeClr val="tx1"/>
                </a:solidFill>
                <a:latin typeface="+mn-lt"/>
                <a:ea typeface="+mn-ea"/>
                <a:cs typeface="+mn-cs"/>
              </a:rPr>
              <a:t>selection of a page to replace. Replacement algorithms that have been discussed in</a:t>
            </a:r>
          </a:p>
          <a:p>
            <a:r>
              <a:rPr kern="1200" baseline="0" sz="1200" smtClean="0" lang="en-US" dirty="0">
                <a:solidFill>
                  <a:schemeClr val="tx1"/>
                </a:solidFill>
                <a:latin typeface="+mn-lt"/>
                <a:ea typeface="+mn-ea"/>
                <a:cs typeface="+mn-cs"/>
              </a:rPr>
              <a:t>the literature include</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kern="1200" baseline="0" sz="1200" smtClean="0" lang="en-US" dirty="0">
                <a:solidFill>
                  <a:schemeClr val="tx1"/>
                </a:solidFill>
                <a:latin typeface="+mn-lt"/>
                <a:ea typeface="+mn-ea"/>
                <a:cs typeface="+mn-cs"/>
              </a:rPr>
              <a:t>• Optimal</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kern="1200" baseline="0" sz="1200" smtClean="0" lang="en-US" dirty="0">
                <a:solidFill>
                  <a:schemeClr val="tx1"/>
                </a:solidFill>
                <a:latin typeface="+mn-lt"/>
                <a:ea typeface="+mn-ea"/>
                <a:cs typeface="+mn-cs"/>
              </a:rPr>
              <a:t>• Least recently used (LRU)</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kern="1200" baseline="0" sz="1200" smtClean="0" lang="en-US" dirty="0">
                <a:solidFill>
                  <a:schemeClr val="tx1"/>
                </a:solidFill>
                <a:latin typeface="+mn-lt"/>
                <a:ea typeface="+mn-ea"/>
                <a:cs typeface="+mn-cs"/>
              </a:rPr>
              <a:t>• First-in-first-out (FIFO)</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kern="1200" baseline="0" sz="1200" smtClean="0" lang="en-US" dirty="0">
                <a:solidFill>
                  <a:schemeClr val="tx1"/>
                </a:solidFill>
                <a:latin typeface="+mn-lt"/>
                <a:ea typeface="+mn-ea"/>
                <a:cs typeface="+mn-cs"/>
              </a:rPr>
              <a:t>• Clock</a:t>
            </a:r>
          </a:p>
        </p:txBody>
      </p:sp>
      <p:sp>
        <p:nvSpPr>
          <p:cNvPr name="Slide Number Placeholder 3" id="4"/>
          <p:cNvSpPr>
            <a:spLocks noGrp="1"/>
          </p:cNvSpPr>
          <p:nvPr>
            <p:ph type="sldNum" sz="quarter" idx="10"/>
          </p:nvPr>
        </p:nvSpPr>
        <p:spPr/>
        <p:txBody>
          <a:bodyPr/>
          <a:lstStyle/>
          <a:p>
            <a:pPr>
              <a:defRPr/>
            </a:pPr>
            <a:fld id="{B1F781F4-099F-4112-9B1E-8A4E4163911A}" type="slidenum">
              <a:rPr smtClean="0" lang="en-US"/>
              <a:pPr>
                <a:defRPr/>
              </a:pPr>
              <a:t>33</a:t>
            </a:fld>
            <a:endParaRPr lang="en-US" dirty="0"/>
          </a:p>
        </p:txBody>
      </p:sp>
    </p:spTree>
    <p:extLst>
      <p:ext uri="{BB962C8B-B14F-4D97-AF65-F5344CB8AC3E}">
        <p14:creationId xmlns:p14="http://schemas.microsoft.com/office/powerpoint/2010/main" val="1355693524"/>
      </p:ext>
    </p:extLst>
  </p:cSld>
  <p:clrMapOvr>
    <a:masterClrMapping/>
  </p:clrMapOvr>
</p:notes>
</file>

<file path=ppt/notesSlides/notesSlide32.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93154496" cx="16751300"/>
          </a:xfrm>
        </p:spPr>
        <p:txBody>
          <a:bodyPr>
            <a:normAutofit/>
          </a:bodyPr>
          <a:lstStyle/>
          <a:p>
            <a:r>
              <a:rPr kern="1200" baseline="0" sz="1200" smtClean="0" lang="en-US" dirty="0">
                <a:solidFill>
                  <a:schemeClr val="tx1"/>
                </a:solidFill>
                <a:latin typeface="+mn-lt"/>
                <a:ea typeface="+mn-ea"/>
                <a:cs typeface="+mn-cs"/>
              </a:rPr>
              <a:t>The </a:t>
            </a:r>
            <a:r>
              <a:rPr kern="1200" b="1" baseline="0" sz="1200" smtClean="0" lang="en-US" dirty="0">
                <a:solidFill>
                  <a:schemeClr val="tx1"/>
                </a:solidFill>
                <a:latin typeface="+mn-lt"/>
                <a:ea typeface="+mn-ea"/>
                <a:cs typeface="+mn-cs"/>
              </a:rPr>
              <a:t>least recently used (LRU) policy replaces the page in memory that has</a:t>
            </a:r>
          </a:p>
          <a:p>
            <a:r>
              <a:rPr kern="1200" baseline="0" sz="1200" smtClean="0" lang="en-US" dirty="0">
                <a:solidFill>
                  <a:schemeClr val="tx1"/>
                </a:solidFill>
                <a:latin typeface="+mn-lt"/>
                <a:ea typeface="+mn-ea"/>
                <a:cs typeface="+mn-cs"/>
              </a:rPr>
              <a:t>not been referenced for the longest time. By the principle of locality, this should</a:t>
            </a:r>
          </a:p>
          <a:p>
            <a:r>
              <a:rPr kern="1200" baseline="0" sz="1200" smtClean="0" lang="en-US" dirty="0">
                <a:solidFill>
                  <a:schemeClr val="tx1"/>
                </a:solidFill>
                <a:latin typeface="+mn-lt"/>
                <a:ea typeface="+mn-ea"/>
                <a:cs typeface="+mn-cs"/>
              </a:rPr>
              <a:t>be the page least likely to be referenced in the near future. And, in fact, the LRU</a:t>
            </a:r>
          </a:p>
          <a:p>
            <a:r>
              <a:rPr kern="1200" baseline="0" sz="1200" smtClean="0" lang="en-US" dirty="0">
                <a:solidFill>
                  <a:schemeClr val="tx1"/>
                </a:solidFill>
                <a:latin typeface="+mn-lt"/>
                <a:ea typeface="+mn-ea"/>
                <a:cs typeface="+mn-cs"/>
              </a:rPr>
              <a:t>policy does nearly as well as the optimal policy. The problem with this approach is</a:t>
            </a:r>
          </a:p>
          <a:p>
            <a:r>
              <a:rPr kern="1200" baseline="0" sz="1200" smtClean="0" lang="en-US" dirty="0">
                <a:solidFill>
                  <a:schemeClr val="tx1"/>
                </a:solidFill>
                <a:latin typeface="+mn-lt"/>
                <a:ea typeface="+mn-ea"/>
                <a:cs typeface="+mn-cs"/>
              </a:rPr>
              <a:t>the difficulty in implementation. One approach would be to tag each page with the</a:t>
            </a:r>
          </a:p>
          <a:p>
            <a:r>
              <a:rPr kern="1200" baseline="0" sz="1200" smtClean="0" lang="en-US" dirty="0">
                <a:solidFill>
                  <a:schemeClr val="tx1"/>
                </a:solidFill>
                <a:latin typeface="+mn-lt"/>
                <a:ea typeface="+mn-ea"/>
                <a:cs typeface="+mn-cs"/>
              </a:rPr>
              <a:t>time of its last reference; this would have to be done at each memory reference,</a:t>
            </a:r>
          </a:p>
          <a:p>
            <a:r>
              <a:rPr kern="1200" baseline="0" sz="1200" smtClean="0" lang="en-US" dirty="0">
                <a:solidFill>
                  <a:schemeClr val="tx1"/>
                </a:solidFill>
                <a:latin typeface="+mn-lt"/>
                <a:ea typeface="+mn-ea"/>
                <a:cs typeface="+mn-cs"/>
              </a:rPr>
              <a:t>both instruction and data. Even if the hardware would support such a scheme, the</a:t>
            </a:r>
          </a:p>
          <a:p>
            <a:r>
              <a:rPr kern="1200" baseline="0" sz="1200" smtClean="0" lang="en-US" dirty="0">
                <a:solidFill>
                  <a:schemeClr val="tx1"/>
                </a:solidFill>
                <a:latin typeface="+mn-lt"/>
                <a:ea typeface="+mn-ea"/>
                <a:cs typeface="+mn-cs"/>
              </a:rPr>
              <a:t>overhead would be tremendous. Alternatively, one could maintain a stack of page</a:t>
            </a:r>
          </a:p>
          <a:p>
            <a:r>
              <a:rPr kern="1200" baseline="0" sz="1200" smtClean="0" lang="en-US" dirty="0">
                <a:solidFill>
                  <a:schemeClr val="tx1"/>
                </a:solidFill>
                <a:latin typeface="+mn-lt"/>
                <a:ea typeface="+mn-ea"/>
                <a:cs typeface="+mn-cs"/>
              </a:rPr>
              <a:t>references, again an expensive prospect.</a:t>
            </a:r>
            <a:endParaRPr lang="en-US" dirty="0"/>
          </a:p>
        </p:txBody>
      </p:sp>
      <p:sp>
        <p:nvSpPr>
          <p:cNvPr name="Slide Number Placeholder 3" id="4"/>
          <p:cNvSpPr>
            <a:spLocks noGrp="1"/>
          </p:cNvSpPr>
          <p:nvPr>
            <p:ph type="sldNum" sz="quarter" idx="10"/>
          </p:nvPr>
        </p:nvSpPr>
        <p:spPr/>
        <p:txBody>
          <a:bodyPr/>
          <a:lstStyle/>
          <a:p>
            <a:pPr>
              <a:defRPr/>
            </a:pPr>
            <a:fld id="{B1F781F4-099F-4112-9B1E-8A4E4163911A}" type="slidenum">
              <a:rPr smtClean="0" lang="en-US"/>
              <a:pPr>
                <a:defRPr/>
              </a:pPr>
              <a:t>34</a:t>
            </a:fld>
            <a:endParaRPr lang="en-US" dirty="0"/>
          </a:p>
        </p:txBody>
      </p:sp>
    </p:spTree>
    <p:extLst>
      <p:ext uri="{BB962C8B-B14F-4D97-AF65-F5344CB8AC3E}">
        <p14:creationId xmlns:p14="http://schemas.microsoft.com/office/powerpoint/2010/main" val="1174618707"/>
      </p:ext>
    </p:extLst>
  </p:cSld>
  <p:clrMapOvr>
    <a:masterClrMapping/>
  </p:clrMapOvr>
</p:notes>
</file>

<file path=ppt/notesSlides/notesSlide33.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25107900" cx="16751300"/>
          </a:xfrm>
        </p:spPr>
        <p:txBody>
          <a:bodyPr>
            <a:normAutofit/>
          </a:bodyPr>
          <a:lstStyle/>
          <a:p>
            <a:r>
              <a:rPr smtClean="0" lang="en-US" dirty="0"/>
              <a:t>Reference: </a:t>
            </a:r>
          </a:p>
          <a:p>
            <a:r>
              <a:rPr smtClean="0" lang="en-US" dirty="0"/>
              <a:t>1. http://www.roseindia.net/java/example/java/util/LRUCacheExample.shtml</a:t>
            </a:r>
          </a:p>
          <a:p>
            <a:r>
              <a:rPr smtClean="0" lang="en-US" dirty="0"/>
              <a:t>2. http://www.careercup.com/question?id=63645</a:t>
            </a:r>
          </a:p>
        </p:txBody>
      </p:sp>
      <p:sp>
        <p:nvSpPr>
          <p:cNvPr name="Slide Number Placeholder 3" id="4"/>
          <p:cNvSpPr>
            <a:spLocks noGrp="1"/>
          </p:cNvSpPr>
          <p:nvPr>
            <p:ph type="sldNum" sz="quarter" idx="10"/>
          </p:nvPr>
        </p:nvSpPr>
        <p:spPr/>
        <p:txBody>
          <a:bodyPr/>
          <a:lstStyle/>
          <a:p>
            <a:pPr>
              <a:defRPr/>
            </a:pPr>
            <a:fld id="{B1F781F4-099F-4112-9B1E-8A4E4163911A}" type="slidenum">
              <a:rPr smtClean="0" lang="en-US"/>
              <a:pPr>
                <a:defRPr/>
              </a:pPr>
              <a:t>35</a:t>
            </a:fld>
            <a:endParaRPr lang="en-US" dirty="0"/>
          </a:p>
        </p:txBody>
      </p:sp>
    </p:spTree>
    <p:extLst>
      <p:ext uri="{BB962C8B-B14F-4D97-AF65-F5344CB8AC3E}">
        <p14:creationId xmlns:p14="http://schemas.microsoft.com/office/powerpoint/2010/main" val="1353700381"/>
      </p:ext>
    </p:extLst>
  </p:cSld>
  <p:clrMapOvr>
    <a:masterClrMapping/>
  </p:clrMapOvr>
</p:notes>
</file>

<file path=ppt/notesSlides/notesSlide34.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96735904" cx="16751300"/>
          </a:xfrm>
        </p:spPr>
        <p:txBody>
          <a:bodyPr>
            <a:normAutofit/>
          </a:bodyPr>
          <a:lstStyle/>
          <a:p>
            <a:r>
              <a:rPr kern="1200" baseline="0" sz="1200" smtClean="0" lang="en-US" dirty="0">
                <a:solidFill>
                  <a:schemeClr val="tx1"/>
                </a:solidFill>
                <a:latin typeface="+mn-lt"/>
                <a:ea typeface="+mn-ea"/>
                <a:cs typeface="+mn-cs"/>
              </a:rPr>
              <a:t>The </a:t>
            </a:r>
            <a:r>
              <a:rPr kern="1200" b="1" baseline="0" sz="1200" smtClean="0" lang="en-US" dirty="0">
                <a:solidFill>
                  <a:schemeClr val="tx1"/>
                </a:solidFill>
                <a:latin typeface="+mn-lt"/>
                <a:ea typeface="+mn-ea"/>
                <a:cs typeface="+mn-cs"/>
              </a:rPr>
              <a:t>first-in-first-out (FIFO) </a:t>
            </a:r>
            <a:r>
              <a:rPr kern="1200" b="0" baseline="0" sz="1200" smtClean="0" lang="en-US" dirty="0">
                <a:solidFill>
                  <a:schemeClr val="tx1"/>
                </a:solidFill>
                <a:latin typeface="+mn-lt"/>
                <a:ea typeface="+mn-ea"/>
                <a:cs typeface="+mn-cs"/>
              </a:rPr>
              <a:t>policy treats the page frames allocated to a process</a:t>
            </a:r>
          </a:p>
          <a:p>
            <a:r>
              <a:rPr kern="1200" baseline="0" sz="1200" smtClean="0" lang="en-US" dirty="0">
                <a:solidFill>
                  <a:schemeClr val="tx1"/>
                </a:solidFill>
                <a:latin typeface="+mn-lt"/>
                <a:ea typeface="+mn-ea"/>
                <a:cs typeface="+mn-cs"/>
              </a:rPr>
              <a:t>as a circular buffer, and pages are removed in round-robin style. All that is</a:t>
            </a:r>
          </a:p>
          <a:p>
            <a:r>
              <a:rPr kern="1200" baseline="0" sz="1200" smtClean="0" lang="en-US" dirty="0">
                <a:solidFill>
                  <a:schemeClr val="tx1"/>
                </a:solidFill>
                <a:latin typeface="+mn-lt"/>
                <a:ea typeface="+mn-ea"/>
                <a:cs typeface="+mn-cs"/>
              </a:rPr>
              <a:t>required is a pointer that circles through the page frames of the process. This is</a:t>
            </a:r>
          </a:p>
          <a:p>
            <a:r>
              <a:rPr kern="1200" baseline="0" sz="1200" smtClean="0" lang="en-US" dirty="0">
                <a:solidFill>
                  <a:schemeClr val="tx1"/>
                </a:solidFill>
                <a:latin typeface="+mn-lt"/>
                <a:ea typeface="+mn-ea"/>
                <a:cs typeface="+mn-cs"/>
              </a:rPr>
              <a:t>therefore one of the simplest page replacement policies to implement. The logic</a:t>
            </a:r>
          </a:p>
          <a:p>
            <a:r>
              <a:rPr kern="1200" baseline="0" sz="1200" smtClean="0" lang="en-US" dirty="0">
                <a:solidFill>
                  <a:schemeClr val="tx1"/>
                </a:solidFill>
                <a:latin typeface="+mn-lt"/>
                <a:ea typeface="+mn-ea"/>
                <a:cs typeface="+mn-cs"/>
              </a:rPr>
              <a:t>behind this choice, other than its simplicity, is that one is replacing the page that</a:t>
            </a:r>
          </a:p>
          <a:p>
            <a:r>
              <a:rPr kern="1200" baseline="0" sz="1200" smtClean="0" lang="en-US" dirty="0">
                <a:solidFill>
                  <a:schemeClr val="tx1"/>
                </a:solidFill>
                <a:latin typeface="+mn-lt"/>
                <a:ea typeface="+mn-ea"/>
                <a:cs typeface="+mn-cs"/>
              </a:rPr>
              <a:t>has been in memory the longest: A page fetched into memory a long time ago may</a:t>
            </a:r>
          </a:p>
          <a:p>
            <a:r>
              <a:rPr kern="1200" baseline="0" sz="1200" smtClean="0" lang="en-US" dirty="0">
                <a:solidFill>
                  <a:schemeClr val="tx1"/>
                </a:solidFill>
                <a:latin typeface="+mn-lt"/>
                <a:ea typeface="+mn-ea"/>
                <a:cs typeface="+mn-cs"/>
              </a:rPr>
              <a:t>have now fallen out of use. This reasoning will often be wrong, because there will</a:t>
            </a:r>
          </a:p>
          <a:p>
            <a:r>
              <a:rPr kern="1200" baseline="0" sz="1200" smtClean="0" lang="en-US" dirty="0">
                <a:solidFill>
                  <a:schemeClr val="tx1"/>
                </a:solidFill>
                <a:latin typeface="+mn-lt"/>
                <a:ea typeface="+mn-ea"/>
                <a:cs typeface="+mn-cs"/>
              </a:rPr>
              <a:t>often be regions of program or data that are heavily used throughout the life of a</a:t>
            </a:r>
          </a:p>
          <a:p>
            <a:r>
              <a:rPr kern="1200" baseline="0" sz="1200" smtClean="0" lang="en-US" dirty="0">
                <a:solidFill>
                  <a:schemeClr val="tx1"/>
                </a:solidFill>
                <a:latin typeface="+mn-lt"/>
                <a:ea typeface="+mn-ea"/>
                <a:cs typeface="+mn-cs"/>
              </a:rPr>
              <a:t>program. Those pages will be repeatedly paged in and out by the FIFO algorithm.</a:t>
            </a:r>
            <a:endParaRPr smtClean="0" lang="en-NZ" dirty="0"/>
          </a:p>
        </p:txBody>
      </p:sp>
      <p:sp>
        <p:nvSpPr>
          <p:cNvPr name="Slide Number Placeholder 3" id="4"/>
          <p:cNvSpPr>
            <a:spLocks noGrp="1"/>
          </p:cNvSpPr>
          <p:nvPr>
            <p:ph type="sldNum" sz="quarter" idx="10"/>
          </p:nvPr>
        </p:nvSpPr>
        <p:spPr/>
        <p:txBody>
          <a:bodyPr/>
          <a:lstStyle/>
          <a:p>
            <a:pPr>
              <a:defRPr/>
            </a:pPr>
            <a:fld id="{B1F781F4-099F-4112-9B1E-8A4E4163911A}" type="slidenum">
              <a:rPr smtClean="0" lang="en-US"/>
              <a:pPr>
                <a:defRPr/>
              </a:pPr>
              <a:t>36</a:t>
            </a:fld>
            <a:endParaRPr lang="en-US" dirty="0"/>
          </a:p>
        </p:txBody>
      </p:sp>
    </p:spTree>
    <p:extLst>
      <p:ext uri="{BB962C8B-B14F-4D97-AF65-F5344CB8AC3E}">
        <p14:creationId xmlns:p14="http://schemas.microsoft.com/office/powerpoint/2010/main" val="1987069678"/>
      </p:ext>
    </p:extLst>
  </p:cSld>
  <p:clrMapOvr>
    <a:masterClrMapping/>
  </p:clrMapOvr>
</p:notes>
</file>

<file path=ppt/notesSlides/notesSlide35.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125387104" cx="16751300"/>
          </a:xfrm>
        </p:spPr>
        <p:txBody>
          <a:bodyPr/>
          <a:lstStyle/>
          <a:p>
            <a:r>
              <a:rPr kern="1200" baseline="0" sz="1200" smtClean="0" lang="en-US" dirty="0">
                <a:solidFill>
                  <a:schemeClr val="tx1"/>
                </a:solidFill>
                <a:latin typeface="+mn-lt"/>
                <a:ea charset="0" typeface="ＭＳ Ｐゴシック"/>
                <a:cs charset="0" typeface="ＭＳ Ｐゴシック"/>
              </a:rPr>
              <a:t>The </a:t>
            </a:r>
            <a:r>
              <a:rPr kern="1200" b="1" baseline="0" sz="1200" smtClean="0" lang="en-US" dirty="0">
                <a:solidFill>
                  <a:schemeClr val="tx1"/>
                </a:solidFill>
                <a:latin typeface="+mn-lt"/>
                <a:ea charset="0" typeface="ＭＳ Ｐゴシック"/>
                <a:cs charset="0" typeface="ＭＳ Ｐゴシック"/>
              </a:rPr>
              <a:t>optimal policy </a:t>
            </a:r>
            <a:r>
              <a:rPr kern="1200" b="0" baseline="0" sz="1200" smtClean="0" lang="en-US" dirty="0">
                <a:solidFill>
                  <a:schemeClr val="tx1"/>
                </a:solidFill>
                <a:latin typeface="+mn-lt"/>
                <a:ea charset="0" typeface="ＭＳ Ｐゴシック"/>
                <a:cs charset="0" typeface="ＭＳ Ｐゴシック"/>
              </a:rPr>
              <a:t>selects for replacement that page for which the time to the next</a:t>
            </a:r>
          </a:p>
          <a:p>
            <a:r>
              <a:rPr kern="1200" baseline="0" sz="1200" smtClean="0" lang="en-US" dirty="0">
                <a:solidFill>
                  <a:schemeClr val="tx1"/>
                </a:solidFill>
                <a:latin typeface="+mn-lt"/>
                <a:ea charset="0" typeface="ＭＳ Ｐゴシック"/>
                <a:cs charset="0" typeface="ＭＳ Ｐゴシック"/>
              </a:rPr>
              <a:t>reference is the longest. It can be shown that this policy results in the fewest number of</a:t>
            </a:r>
          </a:p>
          <a:p>
            <a:r>
              <a:rPr kern="1200" baseline="0" sz="1200" smtClean="0" lang="en-US" dirty="0">
                <a:solidFill>
                  <a:schemeClr val="tx1"/>
                </a:solidFill>
                <a:latin typeface="+mn-lt"/>
                <a:ea charset="0" typeface="ＭＳ Ｐゴシック"/>
                <a:cs charset="0" typeface="ＭＳ Ｐゴシック"/>
              </a:rPr>
              <a:t>page faults [BELA66]. Clearly, this policy is impossible to implement, because it would</a:t>
            </a:r>
          </a:p>
          <a:p>
            <a:r>
              <a:rPr kern="1200" baseline="0" sz="1200" smtClean="0" lang="en-US" dirty="0">
                <a:solidFill>
                  <a:schemeClr val="tx1"/>
                </a:solidFill>
                <a:latin typeface="+mn-lt"/>
                <a:ea charset="0" typeface="ＭＳ Ｐゴシック"/>
                <a:cs charset="0" typeface="ＭＳ Ｐゴシック"/>
              </a:rPr>
              <a:t>require the operating system to have perfect knowledge of future events. However, it</a:t>
            </a:r>
          </a:p>
          <a:p>
            <a:r>
              <a:rPr kern="1200" baseline="0" sz="1200" smtClean="0" lang="en-US" dirty="0">
                <a:solidFill>
                  <a:schemeClr val="tx1"/>
                </a:solidFill>
                <a:latin typeface="+mn-lt"/>
                <a:ea charset="0" typeface="ＭＳ Ｐゴシック"/>
                <a:cs charset="0" typeface="ＭＳ Ｐゴシック"/>
              </a:rPr>
              <a:t>does serve as a standard against which to judge real-world algorithms.</a:t>
            </a:r>
            <a:endParaRPr smtClean="0" lang="en-US" dirty="0"/>
          </a:p>
          <a:p>
            <a:r>
              <a:rPr kern="1200" baseline="0" sz="1200" smtClean="0" lang="en-US" dirty="0">
                <a:solidFill>
                  <a:schemeClr val="tx1"/>
                </a:solidFill>
                <a:latin typeface="+mn-lt"/>
                <a:ea charset="0" typeface="ＭＳ Ｐゴシック"/>
                <a:cs charset="0" typeface="ＭＳ Ｐゴシック"/>
              </a:rPr>
              <a:t/>
            </a:r>
            <a:endParaRPr kern="1200" baseline="0" sz="1200" smtClean="0" lang="en-US" dirty="0">
              <a:solidFill>
                <a:schemeClr val="tx1"/>
              </a:solidFill>
              <a:latin typeface="+mn-lt"/>
              <a:ea charset="0" typeface="ＭＳ Ｐゴシック"/>
              <a:cs charset="0" typeface="ＭＳ Ｐゴシック"/>
            </a:endParaRPr>
          </a:p>
          <a:p>
            <a:r>
              <a:rPr kern="1200" baseline="0" sz="1200" smtClean="0" lang="en-US" dirty="0">
                <a:solidFill>
                  <a:schemeClr val="tx1"/>
                </a:solidFill>
                <a:latin typeface="+mn-lt"/>
                <a:ea charset="0" typeface="ＭＳ Ｐゴシック"/>
                <a:cs charset="0" typeface="ＭＳ Ｐゴシック"/>
              </a:rPr>
              <a:t>Figure 8.14 gives an example of the optimal policy. The example assumes a</a:t>
            </a:r>
          </a:p>
          <a:p>
            <a:r>
              <a:rPr kern="1200" baseline="0" sz="1200" smtClean="0" lang="en-US" dirty="0">
                <a:solidFill>
                  <a:schemeClr val="tx1"/>
                </a:solidFill>
                <a:latin typeface="+mn-lt"/>
                <a:ea charset="0" typeface="ＭＳ Ｐゴシック"/>
                <a:cs charset="0" typeface="ＭＳ Ｐゴシック"/>
              </a:rPr>
              <a:t>fixed frame allocation (fixed resident set size) for this process of three frames. The</a:t>
            </a:r>
          </a:p>
          <a:p>
            <a:r>
              <a:rPr kern="1200" baseline="0" sz="1200" smtClean="0" lang="en-US" dirty="0">
                <a:solidFill>
                  <a:schemeClr val="tx1"/>
                </a:solidFill>
                <a:latin typeface="+mn-lt"/>
                <a:ea charset="0" typeface="ＭＳ Ｐゴシック"/>
                <a:cs charset="0" typeface="ＭＳ Ｐゴシック"/>
              </a:rPr>
              <a:t>execution of the process requires reference to five distinct pages. The page address</a:t>
            </a:r>
          </a:p>
          <a:p>
            <a:r>
              <a:rPr kern="1200" baseline="0" sz="1200" smtClean="0" lang="en-US" dirty="0">
                <a:solidFill>
                  <a:schemeClr val="tx1"/>
                </a:solidFill>
                <a:latin typeface="+mn-lt"/>
                <a:ea charset="0" typeface="ＭＳ Ｐゴシック"/>
                <a:cs charset="0" typeface="ＭＳ Ｐゴシック"/>
              </a:rPr>
              <a:t>stream formed by executing the program is</a:t>
            </a:r>
          </a:p>
          <a:p>
            <a:r>
              <a:rPr kern="1200" baseline="0" sz="1200" smtClean="0" lang="en-US" dirty="0">
                <a:solidFill>
                  <a:schemeClr val="tx1"/>
                </a:solidFill>
                <a:latin typeface="+mn-lt"/>
                <a:ea charset="0" typeface="ＭＳ Ｐゴシック"/>
                <a:cs charset="0" typeface="ＭＳ Ｐゴシック"/>
              </a:rPr>
              <a:t>2 3 2 1 5 2 4 5 3 2 5 2</a:t>
            </a:r>
          </a:p>
          <a:p>
            <a:r>
              <a:rPr kern="1200" baseline="0" sz="1200" smtClean="0" lang="en-US" dirty="0">
                <a:solidFill>
                  <a:schemeClr val="tx1"/>
                </a:solidFill>
                <a:latin typeface="+mn-lt"/>
                <a:ea charset="0" typeface="ＭＳ Ｐゴシック"/>
                <a:cs charset="0" typeface="ＭＳ Ｐゴシック"/>
              </a:rPr>
              <a:t>which means that the first page referenced is 2, the second page referenced is 3, and</a:t>
            </a:r>
          </a:p>
          <a:p>
            <a:r>
              <a:rPr kern="1200" baseline="0" sz="1200" smtClean="0" lang="en-US" dirty="0">
                <a:solidFill>
                  <a:schemeClr val="tx1"/>
                </a:solidFill>
                <a:latin typeface="+mn-lt"/>
                <a:ea charset="0" typeface="ＭＳ Ｐゴシック"/>
                <a:cs charset="0" typeface="ＭＳ Ｐゴシック"/>
              </a:rPr>
              <a:t>so on. The optimal policy produces three page faults after the frame allocation has</a:t>
            </a:r>
          </a:p>
          <a:p>
            <a:r>
              <a:rPr kern="1200" baseline="0" sz="1200" smtClean="0" lang="en-US" dirty="0">
                <a:solidFill>
                  <a:schemeClr val="tx1"/>
                </a:solidFill>
                <a:latin typeface="+mn-lt"/>
                <a:ea charset="0" typeface="ＭＳ Ｐゴシック"/>
                <a:cs charset="0" typeface="ＭＳ Ｐゴシック"/>
              </a:rPr>
              <a:t>been filled.</a:t>
            </a:r>
            <a:endParaRPr smtClean="0" lang="en-US" dirty="0"/>
          </a:p>
          <a:p>
            <a:r>
              <a:rPr lang="en-US" dirty="0"/>
              <a:t/>
            </a:r>
            <a:endParaRPr lang="en-US" dirty="0"/>
          </a:p>
        </p:txBody>
      </p:sp>
      <p:sp>
        <p:nvSpPr>
          <p:cNvPr name="Slide Number Placeholder 3" id="4"/>
          <p:cNvSpPr>
            <a:spLocks noGrp="1"/>
          </p:cNvSpPr>
          <p:nvPr>
            <p:ph type="sldNum" sz="quarter" idx="10"/>
          </p:nvPr>
        </p:nvSpPr>
        <p:spPr/>
        <p:txBody>
          <a:bodyPr/>
          <a:lstStyle/>
          <a:p>
            <a:pPr>
              <a:defRPr/>
            </a:pPr>
            <a:fld id="{C4C04107-0928-CB46-B9AF-281984CA4CE2}" type="slidenum">
              <a:rPr smtClean="0" lang="en-US"/>
              <a:pPr>
                <a:defRPr/>
              </a:pPr>
              <a:t>37</a:t>
            </a:fld>
            <a:endParaRPr lang="en-US"/>
          </a:p>
        </p:txBody>
      </p:sp>
    </p:spTree>
    <p:extLst>
      <p:ext uri="{BB962C8B-B14F-4D97-AF65-F5344CB8AC3E}">
        <p14:creationId xmlns:p14="http://schemas.microsoft.com/office/powerpoint/2010/main" val="1872821543"/>
      </p:ext>
    </p:extLst>
  </p:cSld>
  <p:clrMapOvr>
    <a:masterClrMapping/>
  </p:clrMapOvr>
</p:notes>
</file>

<file path=ppt/notesSlides/notesSlide36.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10782300" cx="16751300"/>
          </a:xfrm>
        </p:spPr>
        <p:txBody>
          <a:bodyPr/>
          <a:lstStyle/>
          <a:p>
            <a:pPr hangingPunct="false" marL="0" rtl="false" eaLnBrk="false" indent="0" defTabSz="914400" fontAlgn="base" marR="0" latinLnBrk="false" algn="l">
              <a:lnSpc>
                <a:spcPct val="100000"/>
              </a:lnSpc>
              <a:spcBef>
                <a:spcPct val="30000"/>
              </a:spcBef>
              <a:spcAft>
                <a:spcPct val="0"/>
              </a:spcAft>
              <a:buClrTx/>
              <a:buSzTx/>
              <a:buFontTx/>
              <a:buNone/>
              <a:tabLst/>
              <a:defRPr/>
            </a:pPr>
            <a:r>
              <a:rPr altLang="en-US" sz="1200" smtClean="0" lang="en-US" dirty="0"/>
              <a:t>What abstraction should be presented to programmer?</a:t>
            </a:r>
          </a:p>
          <a:p>
            <a:r>
              <a:rPr lang="en-US" dirty="0"/>
              <a:t/>
            </a:r>
            <a:endParaRPr lang="en-US" dirty="0"/>
          </a:p>
        </p:txBody>
      </p:sp>
      <p:sp>
        <p:nvSpPr>
          <p:cNvPr name="Slide Number Placeholder 3" id="4"/>
          <p:cNvSpPr>
            <a:spLocks noGrp="1"/>
          </p:cNvSpPr>
          <p:nvPr>
            <p:ph type="sldNum" sz="quarter" idx="10"/>
          </p:nvPr>
        </p:nvSpPr>
        <p:spPr/>
        <p:txBody>
          <a:bodyPr/>
          <a:lstStyle/>
          <a:p>
            <a:pPr>
              <a:defRPr/>
            </a:pPr>
            <a:fld id="{B1F781F4-099F-4112-9B1E-8A4E4163911A}" type="slidenum">
              <a:rPr smtClean="0" lang="en-US"/>
              <a:pPr>
                <a:defRPr/>
              </a:pPr>
              <a:t>38</a:t>
            </a:fld>
            <a:endParaRPr lang="en-US" dirty="0"/>
          </a:p>
        </p:txBody>
      </p:sp>
    </p:spTree>
    <p:extLst>
      <p:ext uri="{BB962C8B-B14F-4D97-AF65-F5344CB8AC3E}">
        <p14:creationId xmlns:p14="http://schemas.microsoft.com/office/powerpoint/2010/main" val="1155554728"/>
      </p:ext>
    </p:extLst>
  </p:cSld>
  <p:clrMapOvr>
    <a:masterClrMapping/>
  </p:clrMapOvr>
</p:notes>
</file>

<file path=ppt/notesSlides/notesSlide37.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121805696" cx="16751300"/>
          </a:xfrm>
        </p:spPr>
        <p:txBody>
          <a:bodyPr/>
          <a:lstStyle/>
          <a:p>
            <a:r>
              <a:rPr kern="1200" baseline="0" sz="1200" smtClean="0" lang="en-US" dirty="0">
                <a:solidFill>
                  <a:schemeClr val="tx1"/>
                </a:solidFill>
                <a:latin typeface="+mn-lt"/>
                <a:ea typeface="+mn-ea"/>
                <a:cs typeface="+mn-cs"/>
              </a:rPr>
              <a:t>From the user’s point of view, one of the most important parts of an operating</a:t>
            </a:r>
          </a:p>
          <a:p>
            <a:r>
              <a:rPr kern="1200" baseline="0" sz="1200" smtClean="0" lang="en-US" dirty="0">
                <a:solidFill>
                  <a:schemeClr val="tx1"/>
                </a:solidFill>
                <a:latin typeface="+mn-lt"/>
                <a:ea typeface="+mn-ea"/>
                <a:cs typeface="+mn-cs"/>
              </a:rPr>
              <a:t>system is the file system. The file system provides the resource abstractions typically</a:t>
            </a:r>
          </a:p>
          <a:p>
            <a:r>
              <a:rPr kern="1200" baseline="0" sz="1200" smtClean="0" lang="en-US" dirty="0">
                <a:solidFill>
                  <a:schemeClr val="tx1"/>
                </a:solidFill>
                <a:latin typeface="+mn-lt"/>
                <a:ea typeface="+mn-ea"/>
                <a:cs typeface="+mn-cs"/>
              </a:rPr>
              <a:t>associated with secondary storage. The file system permits users to create data</a:t>
            </a:r>
          </a:p>
          <a:p>
            <a:r>
              <a:rPr kern="1200" baseline="0" sz="1200" smtClean="0" lang="en-US" dirty="0">
                <a:solidFill>
                  <a:schemeClr val="tx1"/>
                </a:solidFill>
                <a:latin typeface="+mn-lt"/>
                <a:ea typeface="+mn-ea"/>
                <a:cs typeface="+mn-cs"/>
              </a:rPr>
              <a:t>collections, called files, with desirable properties, such as:</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kern="1200" baseline="0" sz="1200" smtClean="0" lang="en-US" dirty="0">
                <a:solidFill>
                  <a:schemeClr val="tx1"/>
                </a:solidFill>
                <a:latin typeface="+mn-lt"/>
                <a:ea typeface="+mn-ea"/>
                <a:cs typeface="+mn-cs"/>
              </a:rPr>
              <a:t>• </a:t>
            </a:r>
            <a:r>
              <a:rPr kern="1200" b="1" baseline="0" sz="1200" smtClean="0" lang="en-US" dirty="0">
                <a:solidFill>
                  <a:schemeClr val="tx1"/>
                </a:solidFill>
                <a:latin typeface="+mn-lt"/>
                <a:ea typeface="+mn-ea"/>
                <a:cs typeface="+mn-cs"/>
              </a:rPr>
              <a:t>Long-term existence: Files are stored on disk or other secondary storage and</a:t>
            </a:r>
          </a:p>
          <a:p>
            <a:r>
              <a:rPr kern="1200" baseline="0" sz="1200" smtClean="0" lang="en-US" dirty="0">
                <a:solidFill>
                  <a:schemeClr val="tx1"/>
                </a:solidFill>
                <a:latin typeface="+mn-lt"/>
                <a:ea typeface="+mn-ea"/>
                <a:cs typeface="+mn-cs"/>
              </a:rPr>
              <a:t>do not disappear when a user logs off.</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kern="1200" baseline="0" sz="1200" smtClean="0" lang="en-US" dirty="0">
                <a:solidFill>
                  <a:schemeClr val="tx1"/>
                </a:solidFill>
                <a:latin typeface="+mn-lt"/>
                <a:ea typeface="+mn-ea"/>
                <a:cs typeface="+mn-cs"/>
              </a:rPr>
              <a:t>• </a:t>
            </a:r>
            <a:r>
              <a:rPr kern="1200" b="1" baseline="0" sz="1200" smtClean="0" lang="en-US" dirty="0">
                <a:solidFill>
                  <a:schemeClr val="tx1"/>
                </a:solidFill>
                <a:latin typeface="+mn-lt"/>
                <a:ea typeface="+mn-ea"/>
                <a:cs typeface="+mn-cs"/>
              </a:rPr>
              <a:t>Sharable between processes: Files have names and can have associated access</a:t>
            </a:r>
          </a:p>
          <a:p>
            <a:r>
              <a:rPr kern="1200" baseline="0" sz="1200" smtClean="0" lang="en-US" dirty="0">
                <a:solidFill>
                  <a:schemeClr val="tx1"/>
                </a:solidFill>
                <a:latin typeface="+mn-lt"/>
                <a:ea typeface="+mn-ea"/>
                <a:cs typeface="+mn-cs"/>
              </a:rPr>
              <a:t>permissions that permit controlled sharing.</a:t>
            </a:r>
          </a:p>
          <a:p>
            <a:r>
              <a:rPr kern="1200" baseline="0" sz="1200" smtClean="0" lang="en-US" dirty="0">
                <a:solidFill>
                  <a:schemeClr val="tx1"/>
                </a:solidFill>
                <a:latin typeface="+mn-lt"/>
                <a:ea typeface="+mn-ea"/>
                <a:cs typeface="+mn-cs"/>
              </a:rPr>
              <a:t/>
            </a:r>
            <a:endParaRPr kern="1200" baseline="0" sz="1200" smtClean="0" lang="en-US" dirty="0">
              <a:solidFill>
                <a:schemeClr val="tx1"/>
              </a:solidFill>
              <a:latin typeface="+mn-lt"/>
              <a:ea typeface="+mn-ea"/>
              <a:cs typeface="+mn-cs"/>
            </a:endParaRPr>
          </a:p>
          <a:p>
            <a:r>
              <a:rPr kern="1200" baseline="0" sz="1200" smtClean="0" lang="en-US" dirty="0">
                <a:solidFill>
                  <a:schemeClr val="tx1"/>
                </a:solidFill>
                <a:latin typeface="+mn-lt"/>
                <a:ea typeface="+mn-ea"/>
                <a:cs typeface="+mn-cs"/>
              </a:rPr>
              <a:t>• </a:t>
            </a:r>
            <a:r>
              <a:rPr kern="1200" b="1" baseline="0" sz="1200" smtClean="0" lang="en-US" dirty="0">
                <a:solidFill>
                  <a:schemeClr val="tx1"/>
                </a:solidFill>
                <a:latin typeface="+mn-lt"/>
                <a:ea typeface="+mn-ea"/>
                <a:cs typeface="+mn-cs"/>
              </a:rPr>
              <a:t>Structure: Depending on the file system, a file can have an internal structure</a:t>
            </a:r>
          </a:p>
          <a:p>
            <a:r>
              <a:rPr kern="1200" baseline="0" sz="1200" smtClean="0" lang="en-US" dirty="0">
                <a:solidFill>
                  <a:schemeClr val="tx1"/>
                </a:solidFill>
                <a:latin typeface="+mn-lt"/>
                <a:ea typeface="+mn-ea"/>
                <a:cs typeface="+mn-cs"/>
              </a:rPr>
              <a:t>that is convenient for particular applications. In addition, files can be organized</a:t>
            </a:r>
          </a:p>
          <a:p>
            <a:r>
              <a:rPr kern="1200" baseline="0" sz="1200" smtClean="0" lang="en-US" dirty="0">
                <a:solidFill>
                  <a:schemeClr val="tx1"/>
                </a:solidFill>
                <a:latin typeface="+mn-lt"/>
                <a:ea typeface="+mn-ea"/>
                <a:cs typeface="+mn-cs"/>
              </a:rPr>
              <a:t>into hierarchical or more complex structure to reflect the relationships</a:t>
            </a:r>
          </a:p>
          <a:p>
            <a:r>
              <a:rPr kern="1200" baseline="0" sz="1200" smtClean="0" lang="en-US" dirty="0">
                <a:solidFill>
                  <a:schemeClr val="tx1"/>
                </a:solidFill>
                <a:latin typeface="+mn-lt"/>
                <a:ea typeface="+mn-ea"/>
                <a:cs typeface="+mn-cs"/>
              </a:rPr>
              <a:t>among files.</a:t>
            </a:r>
            <a:endParaRPr smtClean="0" lang="en-NZ" dirty="0"/>
          </a:p>
          <a:p>
            <a:r>
              <a:rPr lang="en-US" dirty="0"/>
              <a:t/>
            </a:r>
            <a:endParaRPr lang="en-US" dirty="0"/>
          </a:p>
        </p:txBody>
      </p:sp>
      <p:sp>
        <p:nvSpPr>
          <p:cNvPr name="Slide Number Placeholder 3" id="4"/>
          <p:cNvSpPr>
            <a:spLocks noGrp="1"/>
          </p:cNvSpPr>
          <p:nvPr>
            <p:ph type="sldNum" sz="quarter" idx="10"/>
          </p:nvPr>
        </p:nvSpPr>
        <p:spPr/>
        <p:txBody>
          <a:bodyPr/>
          <a:lstStyle/>
          <a:p>
            <a:pPr>
              <a:defRPr/>
            </a:pPr>
            <a:fld id="{B1F781F4-099F-4112-9B1E-8A4E4163911A}" type="slidenum">
              <a:rPr smtClean="0" lang="en-US"/>
              <a:pPr>
                <a:defRPr/>
              </a:pPr>
              <a:t>39</a:t>
            </a:fld>
            <a:endParaRPr lang="en-US" dirty="0"/>
          </a:p>
        </p:txBody>
      </p:sp>
    </p:spTree>
    <p:extLst>
      <p:ext uri="{BB962C8B-B14F-4D97-AF65-F5344CB8AC3E}">
        <p14:creationId xmlns:p14="http://schemas.microsoft.com/office/powerpoint/2010/main" val="949113808"/>
      </p:ext>
    </p:extLst>
  </p:cSld>
  <p:clrMapOvr>
    <a:masterClrMapping/>
  </p:clrMapOvr>
</p:notes>
</file>

<file path=ppt/notesSlides/notesSlide38.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Rectangle 7" id="7"/>
          <p:cNvSpPr>
            <a:spLocks noGrp="1" noChangeArrowheads="1"/>
          </p:cNvSpPr>
          <p:nvPr>
            <p:ph type="sldNum" sz="quarter" idx="5"/>
          </p:nvPr>
        </p:nvSpPr>
        <p:spPr>
          <a:ln/>
        </p:spPr>
        <p:txBody>
          <a:bodyPr/>
          <a:lstStyle/>
          <a:p>
            <a:fld id="{DB534916-2695-4DD0-843F-02829795559D}" type="slidenum">
              <a:rPr altLang="en-US" lang="en-US"/>
              <a:pPr/>
              <a:t>44</a:t>
            </a:fld>
            <a:endParaRPr altLang="en-US" lang="en-US"/>
          </a:p>
        </p:txBody>
      </p:sp>
      <p:sp>
        <p:nvSpPr>
          <p:cNvPr name="Rectangle 2" id="1055746"/>
          <p:cNvSpPr>
            <a:spLocks noChangeArrowheads="1" noChangeAspect="1" noTextEdit="1" noGrp="1" noRot="1"/>
          </p:cNvSpPr>
          <p:nvPr>
            <p:ph type="sldImg"/>
          </p:nvPr>
        </p:nvSpPr>
        <p:spPr>
          <a:ln/>
        </p:spPr>
      </p:sp>
      <p:sp>
        <p:nvSpPr>
          <p:cNvPr name="Rectangle 3" id="1055747"/>
          <p:cNvSpPr>
            <a:spLocks noGrp="1" noChangeArrowheads="1"/>
          </p:cNvSpPr>
          <p:nvPr>
            <p:ph type="body" idx="1"/>
          </p:nvPr>
        </p:nvSpPr>
        <p:spPr>
          <a:xfrm>
            <a:off x="-88900" y="-38100"/>
            <a:ext cy="7302500" cx="16751300"/>
          </a:xfrm>
        </p:spPr>
        <p:txBody>
          <a:bodyPr/>
          <a:lstStyle/>
          <a:p>
            <a:r>
              <a:rPr altLang="en-US" lang="en-US"/>
              <a:t>Ask a question.</a:t>
            </a:r>
          </a:p>
        </p:txBody>
      </p:sp>
    </p:spTree>
    <p:extLst>
      <p:ext uri="{BB962C8B-B14F-4D97-AF65-F5344CB8AC3E}">
        <p14:creationId xmlns:p14="http://schemas.microsoft.com/office/powerpoint/2010/main" val="284402787"/>
      </p:ext>
    </p:extLst>
  </p:cSld>
  <p:clrMapOvr>
    <a:masterClrMapping/>
  </p:clrMapOvr>
</p:notes>
</file>

<file path=ppt/notesSlides/notesSlide39.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Rectangle 7" id="7"/>
          <p:cNvSpPr>
            <a:spLocks noGrp="1" noChangeArrowheads="1"/>
          </p:cNvSpPr>
          <p:nvPr>
            <p:ph type="sldNum" sz="quarter" idx="5"/>
          </p:nvPr>
        </p:nvSpPr>
        <p:spPr>
          <a:extLst>
            <a:ext uri="{FAA26D3D-D897-4be2-8F04-BA451C77F1D7}">
              <placeholderFlag xmlns:ma14="http://schemas.microsoft.com/office/mac/drawingml/2011/main" val="1"/>
            </a:ext>
          </a:extLst>
        </p:spPr>
        <p:txBody>
          <a:bodyPr/>
          <a:lstStyle>
            <a:lvl1pPr eaLnBrk="false" hangingPunct="false" defTabSz="915988">
              <a:defRPr sz="2400">
                <a:solidFill>
                  <a:schemeClr val="tx1"/>
                </a:solidFill>
                <a:latin pitchFamily="18" charset="0" typeface="Times New Roman"/>
                <a:ea pitchFamily="34" charset="-128" typeface="ＭＳ Ｐゴシック"/>
              </a:defRPr>
            </a:lvl1pPr>
            <a:lvl2pPr eaLnBrk="false" hangingPunct="false" indent="-285750" defTabSz="915988" marL="742950">
              <a:defRPr sz="2400">
                <a:solidFill>
                  <a:schemeClr val="tx1"/>
                </a:solidFill>
                <a:latin pitchFamily="18" charset="0" typeface="Times New Roman"/>
                <a:ea pitchFamily="34" charset="-128" typeface="ＭＳ Ｐゴシック"/>
              </a:defRPr>
            </a:lvl2pPr>
            <a:lvl3pPr eaLnBrk="false" hangingPunct="false" indent="-228600" defTabSz="915988" marL="1143000">
              <a:defRPr sz="2400">
                <a:solidFill>
                  <a:schemeClr val="tx1"/>
                </a:solidFill>
                <a:latin pitchFamily="18" charset="0" typeface="Times New Roman"/>
                <a:ea pitchFamily="34" charset="-128" typeface="ＭＳ Ｐゴシック"/>
              </a:defRPr>
            </a:lvl3pPr>
            <a:lvl4pPr eaLnBrk="false" hangingPunct="false" indent="-228600" defTabSz="915988" marL="1600200">
              <a:defRPr sz="2400">
                <a:solidFill>
                  <a:schemeClr val="tx1"/>
                </a:solidFill>
                <a:latin pitchFamily="18" charset="0" typeface="Times New Roman"/>
                <a:ea pitchFamily="34" charset="-128" typeface="ＭＳ Ｐゴシック"/>
              </a:defRPr>
            </a:lvl4pPr>
            <a:lvl5pPr eaLnBrk="false" hangingPunct="false" indent="-228600" defTabSz="915988" marL="2057400">
              <a:defRPr sz="2400">
                <a:solidFill>
                  <a:schemeClr val="tx1"/>
                </a:solidFill>
                <a:latin pitchFamily="18" charset="0" typeface="Times New Roman"/>
                <a:ea pitchFamily="34" charset="-128" typeface="ＭＳ Ｐゴシック"/>
              </a:defRPr>
            </a:lvl5pPr>
            <a:lvl6pPr eaLnBrk="false" hangingPunct="false" indent="-228600" defTabSz="915988" fontAlgn="base" marL="2514600">
              <a:spcBef>
                <a:spcPct val="0"/>
              </a:spcBef>
              <a:spcAft>
                <a:spcPct val="0"/>
              </a:spcAft>
              <a:defRPr sz="2400">
                <a:solidFill>
                  <a:schemeClr val="tx1"/>
                </a:solidFill>
                <a:latin pitchFamily="18" charset="0" typeface="Times New Roman"/>
                <a:ea pitchFamily="34" charset="-128" typeface="ＭＳ Ｐゴシック"/>
              </a:defRPr>
            </a:lvl6pPr>
            <a:lvl7pPr eaLnBrk="false" hangingPunct="false" indent="-228600" defTabSz="915988" fontAlgn="base" marL="2971800">
              <a:spcBef>
                <a:spcPct val="0"/>
              </a:spcBef>
              <a:spcAft>
                <a:spcPct val="0"/>
              </a:spcAft>
              <a:defRPr sz="2400">
                <a:solidFill>
                  <a:schemeClr val="tx1"/>
                </a:solidFill>
                <a:latin pitchFamily="18" charset="0" typeface="Times New Roman"/>
                <a:ea pitchFamily="34" charset="-128" typeface="ＭＳ Ｐゴシック"/>
              </a:defRPr>
            </a:lvl7pPr>
            <a:lvl8pPr eaLnBrk="false" hangingPunct="false" indent="-228600" defTabSz="915988" fontAlgn="base" marL="3429000">
              <a:spcBef>
                <a:spcPct val="0"/>
              </a:spcBef>
              <a:spcAft>
                <a:spcPct val="0"/>
              </a:spcAft>
              <a:defRPr sz="2400">
                <a:solidFill>
                  <a:schemeClr val="tx1"/>
                </a:solidFill>
                <a:latin pitchFamily="18" charset="0" typeface="Times New Roman"/>
                <a:ea pitchFamily="34" charset="-128" typeface="ＭＳ Ｐゴシック"/>
              </a:defRPr>
            </a:lvl8pPr>
            <a:lvl9pPr eaLnBrk="false" hangingPunct="false" indent="-228600" defTabSz="915988" fontAlgn="base" marL="3886200">
              <a:spcBef>
                <a:spcPct val="0"/>
              </a:spcBef>
              <a:spcAft>
                <a:spcPct val="0"/>
              </a:spcAft>
              <a:defRPr sz="2400">
                <a:solidFill>
                  <a:schemeClr val="tx1"/>
                </a:solidFill>
                <a:latin pitchFamily="18" charset="0" typeface="Times New Roman"/>
                <a:ea pitchFamily="34" charset="-128" typeface="ＭＳ Ｐゴシック"/>
              </a:defRPr>
            </a:lvl9pPr>
          </a:lstStyle>
          <a:p>
            <a:pPr eaLnBrk="true" hangingPunct="true"/>
            <a:fld id="{7F5C847B-2DD3-427A-BF31-C3ED691ACFFB}" type="slidenum">
              <a:rPr sz="1200" altLang="en-US" lang="en-US"/>
              <a:pPr eaLnBrk="true" hangingPunct="true"/>
              <a:t>45</a:t>
            </a:fld>
            <a:endParaRPr sz="1200" altLang="en-US" lang="en-US"/>
          </a:p>
        </p:txBody>
      </p:sp>
      <p:sp>
        <p:nvSpPr>
          <p:cNvPr name="Rectangle 2" id="1096706"/>
          <p:cNvSpPr>
            <a:spLocks noChangeArrowheads="1" noChangeAspect="1" noTextEdit="1" noGrp="1" noRot="1"/>
          </p:cNvSpPr>
          <p:nvPr>
            <p:ph type="sldImg"/>
          </p:nvPr>
        </p:nvSpPr>
        <p:spPr>
          <a:ln/>
          <a:extLst>
            <a:ext uri="{FAA26D3D-D897-4be2-8F04-BA451C77F1D7}">
              <placeholderFlag xmlns:ma14="http://schemas.microsoft.com/office/mac/drawingml/2011/main" val="1"/>
            </a:ext>
          </a:extLst>
        </p:spPr>
      </p:sp>
      <p:sp>
        <p:nvSpPr>
          <p:cNvPr name="Rectangle 3" id="1096707"/>
          <p:cNvSpPr>
            <a:spLocks noGrp="1" noChangeArrowheads="1"/>
          </p:cNvSpPr>
          <p:nvPr>
            <p:ph type="body" idx="1"/>
          </p:nvPr>
        </p:nvSpPr>
        <p:spPr>
          <a:xfrm>
            <a:off x="-88900" y="-38100"/>
            <a:ext cy="14363700" cx="16751300"/>
          </a:xfrm>
        </p:spPr>
        <p:txBody>
          <a:bodyPr/>
          <a:lstStyle/>
          <a:p>
            <a:pPr eaLnBrk="true" hangingPunct="true">
              <a:defRPr/>
            </a:pPr>
            <a:r>
              <a:rPr smtClean="0" lang="en-US" dirty="0"/>
              <a:t>Give an example of my senior design project. Real-time disk scheduling.</a:t>
            </a:r>
          </a:p>
          <a:p>
            <a:pPr eaLnBrk="true" hangingPunct="true">
              <a:defRPr/>
            </a:pPr>
            <a:r>
              <a:rPr smtClean="0" lang="en-US" dirty="0"/>
              <a:t>Illustrate why file systems must be organized into layers</a:t>
            </a:r>
          </a:p>
        </p:txBody>
      </p:sp>
    </p:spTree>
    <p:extLst>
      <p:ext uri="{BB962C8B-B14F-4D97-AF65-F5344CB8AC3E}">
        <p14:creationId xmlns:p14="http://schemas.microsoft.com/office/powerpoint/2010/main" val="1167655652"/>
      </p:ext>
    </p:extLst>
  </p:cSld>
  <p:clrMapOvr>
    <a:masterClrMapping/>
  </p:clrMapOvr>
</p:notes>
</file>

<file path=ppt/notesSlides/notesSlide4.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Rectangle 7" id="104450"/>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pitchFamily="34" charset="0" typeface="Verdana"/>
                <a:ea pitchFamily="34" charset="-128" typeface="MS PGothic"/>
              </a:defRPr>
            </a:lvl1pPr>
            <a:lvl2pPr indent="-285750" marL="742950" defTabSz="930275">
              <a:defRPr>
                <a:solidFill>
                  <a:schemeClr val="tx1"/>
                </a:solidFill>
                <a:latin pitchFamily="34" charset="0" typeface="Verdana"/>
                <a:ea pitchFamily="34" charset="-128" typeface="MS PGothic"/>
              </a:defRPr>
            </a:lvl2pPr>
            <a:lvl3pPr indent="-228600" marL="1143000" defTabSz="930275">
              <a:defRPr>
                <a:solidFill>
                  <a:schemeClr val="tx1"/>
                </a:solidFill>
                <a:latin pitchFamily="34" charset="0" typeface="Verdana"/>
                <a:ea pitchFamily="34" charset="-128" typeface="MS PGothic"/>
              </a:defRPr>
            </a:lvl3pPr>
            <a:lvl4pPr indent="-228600" marL="1600200" defTabSz="930275">
              <a:defRPr>
                <a:solidFill>
                  <a:schemeClr val="tx1"/>
                </a:solidFill>
                <a:latin pitchFamily="34" charset="0" typeface="Verdana"/>
                <a:ea pitchFamily="34" charset="-128" typeface="MS PGothic"/>
              </a:defRPr>
            </a:lvl4pPr>
            <a:lvl5pPr indent="-228600" marL="2057400" defTabSz="930275">
              <a:defRPr>
                <a:solidFill>
                  <a:schemeClr val="tx1"/>
                </a:solidFill>
                <a:latin pitchFamily="34" charset="0" typeface="Verdana"/>
                <a:ea pitchFamily="34" charset="-128" typeface="MS PGothic"/>
              </a:defRPr>
            </a:lvl5pPr>
            <a:lvl6pPr eaLnBrk="false" hangingPunct="false" indent="-228600" defTabSz="930275" fontAlgn="base" marL="2514600">
              <a:spcBef>
                <a:spcPct val="0"/>
              </a:spcBef>
              <a:spcAft>
                <a:spcPct val="0"/>
              </a:spcAft>
              <a:defRPr>
                <a:solidFill>
                  <a:schemeClr val="tx1"/>
                </a:solidFill>
                <a:latin pitchFamily="34" charset="0" typeface="Verdana"/>
                <a:ea pitchFamily="34" charset="-128" typeface="MS PGothic"/>
              </a:defRPr>
            </a:lvl6pPr>
            <a:lvl7pPr eaLnBrk="false" hangingPunct="false" indent="-228600" defTabSz="930275" fontAlgn="base" marL="2971800">
              <a:spcBef>
                <a:spcPct val="0"/>
              </a:spcBef>
              <a:spcAft>
                <a:spcPct val="0"/>
              </a:spcAft>
              <a:defRPr>
                <a:solidFill>
                  <a:schemeClr val="tx1"/>
                </a:solidFill>
                <a:latin pitchFamily="34" charset="0" typeface="Verdana"/>
                <a:ea pitchFamily="34" charset="-128" typeface="MS PGothic"/>
              </a:defRPr>
            </a:lvl7pPr>
            <a:lvl8pPr eaLnBrk="false" hangingPunct="false" indent="-228600" defTabSz="930275" fontAlgn="base" marL="3429000">
              <a:spcBef>
                <a:spcPct val="0"/>
              </a:spcBef>
              <a:spcAft>
                <a:spcPct val="0"/>
              </a:spcAft>
              <a:defRPr>
                <a:solidFill>
                  <a:schemeClr val="tx1"/>
                </a:solidFill>
                <a:latin pitchFamily="34" charset="0" typeface="Verdana"/>
                <a:ea pitchFamily="34" charset="-128" typeface="MS PGothic"/>
              </a:defRPr>
            </a:lvl8pPr>
            <a:lvl9pPr eaLnBrk="false" hangingPunct="false" indent="-228600" defTabSz="930275" fontAlgn="base" marL="3886200">
              <a:spcBef>
                <a:spcPct val="0"/>
              </a:spcBef>
              <a:spcAft>
                <a:spcPct val="0"/>
              </a:spcAft>
              <a:defRPr>
                <a:solidFill>
                  <a:schemeClr val="tx1"/>
                </a:solidFill>
                <a:latin pitchFamily="34" charset="0" typeface="Verdana"/>
                <a:ea pitchFamily="34" charset="-128" typeface="MS PGothic"/>
              </a:defRPr>
            </a:lvl9pPr>
          </a:lstStyle>
          <a:p>
            <a:fld id="{8687ED97-8EBD-403E-905B-FCDB285D4563}" type="slidenum">
              <a:rPr altLang="en-US" lang="en-US">
                <a:latin pitchFamily="34" charset="0" typeface="Helvetica"/>
              </a:rPr>
              <a:pPr/>
              <a:t>5</a:t>
            </a:fld>
            <a:endParaRPr altLang="en-US" lang="en-US">
              <a:latin pitchFamily="34" charset="0" typeface="Helvetica"/>
            </a:endParaRPr>
          </a:p>
        </p:txBody>
      </p:sp>
      <p:sp>
        <p:nvSpPr>
          <p:cNvPr name="Rectangle 2" id="104451"/>
          <p:cNvSpPr>
            <a:spLocks noChangeArrowheads="1" noChangeAspect="1" noTextEdit="1" noGrp="1" noRot="1"/>
          </p:cNvSpPr>
          <p:nvPr>
            <p:ph type="sldImg"/>
          </p:nvPr>
        </p:nvSpPr>
        <p:spPr>
          <a:ln/>
        </p:spPr>
      </p:sp>
      <p:sp>
        <p:nvSpPr>
          <p:cNvPr name="Rectangle 3" id="104452"/>
          <p:cNvSpPr>
            <a:spLocks noGrp="1" noChangeArrowheads="1"/>
          </p:cNvSpPr>
          <p:nvPr>
            <p:ph type="body" idx="1"/>
          </p:nvPr>
        </p:nvSpPr>
        <p:spPr>
          <a:xfrm>
            <a:off x="-88900" y="-38100"/>
            <a:ext cy="7302500" cx="16751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ltLang="en-US" smtClean="0" lang="en-US">
                <a:latin pitchFamily="18" charset="0" typeface="Times New Roman"/>
              </a:rPr>
              <a:t/>
            </a:r>
            <a:endParaRPr altLang="en-US" smtClean="0" lang="en-US">
              <a:latin pitchFamily="18" charset="0" typeface="Times New Roman"/>
            </a:endParaRPr>
          </a:p>
        </p:txBody>
      </p:sp>
    </p:spTree>
    <p:extLst>
      <p:ext uri="{BB962C8B-B14F-4D97-AF65-F5344CB8AC3E}">
        <p14:creationId xmlns:p14="http://schemas.microsoft.com/office/powerpoint/2010/main" val="1756116960"/>
      </p:ext>
    </p:extLst>
  </p:cSld>
  <p:clrMapOvr>
    <a:masterClrMapping/>
  </p:clrMapOvr>
</p:notes>
</file>

<file path=ppt/notesSlides/notesSlide40.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10782300" cx="16751300"/>
          </a:xfrm>
        </p:spPr>
        <p:txBody>
          <a:bodyPr/>
          <a:lstStyle/>
          <a:p>
            <a:r>
              <a:rPr smtClean="0" lang="en-US" dirty="0"/>
              <a:t>Reference: http://</a:t>
            </a:r>
            <a:r>
              <a:rPr err="true" smtClean="0" lang="en-US" dirty="0"/>
              <a:t>pages.cs.wisc.edu</a:t>
            </a:r>
            <a:r>
              <a:rPr smtClean="0" lang="en-US" dirty="0"/>
              <a:t>/~</a:t>
            </a:r>
            <a:r>
              <a:rPr err="true" smtClean="0" lang="en-US" dirty="0"/>
              <a:t>bart</a:t>
            </a:r>
            <a:r>
              <a:rPr smtClean="0" lang="en-US" dirty="0"/>
              <a:t>/537/</a:t>
            </a:r>
            <a:r>
              <a:rPr err="true" smtClean="0" lang="en-US" dirty="0"/>
              <a:t>lecturenotes</a:t>
            </a:r>
            <a:r>
              <a:rPr smtClean="0" lang="en-US" dirty="0"/>
              <a:t>/figures/demos-</a:t>
            </a:r>
            <a:r>
              <a:rPr err="true" smtClean="0" lang="en-US" dirty="0"/>
              <a:t>fs.gif</a:t>
            </a:r>
            <a:endParaRPr lang="en-US" dirty="0"/>
          </a:p>
        </p:txBody>
      </p:sp>
      <p:sp>
        <p:nvSpPr>
          <p:cNvPr name="Slide Number Placeholder 3" id="4"/>
          <p:cNvSpPr>
            <a:spLocks noGrp="1"/>
          </p:cNvSpPr>
          <p:nvPr>
            <p:ph type="sldNum" sz="quarter" idx="10"/>
          </p:nvPr>
        </p:nvSpPr>
        <p:spPr/>
        <p:txBody>
          <a:bodyPr/>
          <a:lstStyle/>
          <a:p>
            <a:pPr>
              <a:defRPr/>
            </a:pPr>
            <a:fld id="{C4C04107-0928-CB46-B9AF-281984CA4CE2}" type="slidenum">
              <a:rPr smtClean="0" lang="en-US"/>
              <a:pPr>
                <a:defRPr/>
              </a:pPr>
              <a:t>46</a:t>
            </a:fld>
            <a:endParaRPr lang="en-US"/>
          </a:p>
        </p:txBody>
      </p:sp>
    </p:spTree>
    <p:extLst>
      <p:ext uri="{BB962C8B-B14F-4D97-AF65-F5344CB8AC3E}">
        <p14:creationId xmlns:p14="http://schemas.microsoft.com/office/powerpoint/2010/main" val="1668480221"/>
      </p:ext>
    </p:extLst>
  </p:cSld>
  <p:clrMapOvr>
    <a:masterClrMapping/>
  </p:clrMapOvr>
</p:notes>
</file>

<file path=ppt/notesSlides/notesSlide41.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39433500" cx="16751300"/>
          </a:xfrm>
        </p:spPr>
        <p:txBody>
          <a:bodyPr/>
          <a:lstStyle/>
          <a:p>
            <a:pPr eaLnBrk="true" hangingPunct="true"/>
            <a:r>
              <a:rPr altLang="en-US" smtClean="0" lang="en-US" dirty="0"/>
              <a:t>Virtual File Systems (VFS) provide an object-oriented way of implementing file systems.</a:t>
            </a:r>
          </a:p>
          <a:p>
            <a:pPr eaLnBrk="true" hangingPunct="true"/>
            <a:r>
              <a:rPr altLang="en-US" smtClean="0" lang="en-US" dirty="0"/>
              <a:t/>
            </a:r>
            <a:endParaRPr altLang="en-US" smtClean="0" lang="en-US" dirty="0"/>
          </a:p>
          <a:p>
            <a:pPr eaLnBrk="true" hangingPunct="true"/>
            <a:r>
              <a:rPr altLang="en-US" smtClean="0" lang="en-US" dirty="0"/>
              <a:t>VFS allows the </a:t>
            </a:r>
            <a:r>
              <a:rPr altLang="en-US" smtClean="0" lang="en-US" dirty="0">
                <a:solidFill>
                  <a:srgbClr val="ff0000"/>
                </a:solidFill>
              </a:rPr>
              <a:t>same system call</a:t>
            </a:r>
            <a:r>
              <a:rPr altLang="en-US" smtClean="0" lang="en-US" dirty="0"/>
              <a:t> interface (the API) to be used for </a:t>
            </a:r>
            <a:r>
              <a:rPr altLang="en-US" smtClean="0" lang="en-US" dirty="0">
                <a:solidFill>
                  <a:srgbClr val="ff0000"/>
                </a:solidFill>
              </a:rPr>
              <a:t>different types of file systems</a:t>
            </a:r>
            <a:r>
              <a:rPr altLang="en-US" smtClean="0" lang="en-US" dirty="0"/>
              <a:t>.</a:t>
            </a:r>
          </a:p>
          <a:p>
            <a:pPr eaLnBrk="true" hangingPunct="true"/>
            <a:r>
              <a:rPr altLang="en-US" smtClean="0" lang="en-US" dirty="0"/>
              <a:t/>
            </a:r>
            <a:endParaRPr altLang="en-US" smtClean="0" lang="en-US" dirty="0"/>
          </a:p>
          <a:p>
            <a:pPr eaLnBrk="true" hangingPunct="true"/>
            <a:r>
              <a:rPr altLang="en-US" smtClean="0" lang="en-US" dirty="0"/>
              <a:t>The API is to the VFS interface, rather than any specific type of file system.</a:t>
            </a:r>
          </a:p>
          <a:p>
            <a:r>
              <a:rPr lang="en-US" dirty="0"/>
              <a:t/>
            </a:r>
            <a:endParaRPr lang="en-US" dirty="0"/>
          </a:p>
        </p:txBody>
      </p:sp>
      <p:sp>
        <p:nvSpPr>
          <p:cNvPr name="Slide Number Placeholder 3" id="4"/>
          <p:cNvSpPr>
            <a:spLocks noGrp="1"/>
          </p:cNvSpPr>
          <p:nvPr>
            <p:ph type="sldNum" sz="quarter" idx="10"/>
          </p:nvPr>
        </p:nvSpPr>
        <p:spPr/>
        <p:txBody>
          <a:bodyPr/>
          <a:lstStyle/>
          <a:p>
            <a:pPr>
              <a:defRPr/>
            </a:pPr>
            <a:fld id="{C4C04107-0928-CB46-B9AF-281984CA4CE2}" type="slidenum">
              <a:rPr smtClean="0" lang="en-US"/>
              <a:pPr>
                <a:defRPr/>
              </a:pPr>
              <a:t>50</a:t>
            </a:fld>
            <a:endParaRPr lang="en-US"/>
          </a:p>
        </p:txBody>
      </p:sp>
    </p:spTree>
    <p:extLst>
      <p:ext uri="{BB962C8B-B14F-4D97-AF65-F5344CB8AC3E}">
        <p14:creationId xmlns:p14="http://schemas.microsoft.com/office/powerpoint/2010/main" val="1404793818"/>
      </p:ext>
    </p:extLst>
  </p:cSld>
  <p:clrMapOvr>
    <a:masterClrMapping/>
  </p:clrMapOvr>
</p:notes>
</file>

<file path=ppt/notesSlides/notesSlide42.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21526500" cx="16751300"/>
          </a:xfrm>
        </p:spPr>
        <p:txBody>
          <a:bodyPr/>
          <a:lstStyle/>
          <a:p>
            <a:pPr eaLnBrk="true" hangingPunct="true"/>
            <a:r>
              <a:rPr altLang="en-US" smtClean="0" lang="en-US" dirty="0"/>
              <a:t>Efficient searching</a:t>
            </a:r>
            <a:br>
              <a:rPr altLang="en-US" smtClean="0" lang="en-US" dirty="0"/>
            </a:br>
            <a:endParaRPr altLang="en-US" smtClean="0" lang="en-US" dirty="0"/>
          </a:p>
          <a:p>
            <a:pPr eaLnBrk="true" hangingPunct="true"/>
            <a:r>
              <a:rPr altLang="en-US" smtClean="0" lang="en-US" dirty="0"/>
              <a:t>Grouping Capability</a:t>
            </a:r>
            <a:br>
              <a:rPr altLang="en-US" smtClean="0" lang="en-US" dirty="0"/>
            </a:br>
            <a:endParaRPr altLang="en-US" smtClean="0" lang="en-US" dirty="0"/>
          </a:p>
          <a:p>
            <a:pPr eaLnBrk="true" hangingPunct="true"/>
            <a:r>
              <a:rPr altLang="en-US" smtClean="0" lang="en-US" dirty="0"/>
              <a:t>Current directory (working directory)</a:t>
            </a:r>
          </a:p>
          <a:p>
            <a:pPr eaLnBrk="true" lvl="1" hangingPunct="true"/>
            <a:r>
              <a:rPr altLang="en-US" smtClean="0" lang="en-US" dirty="0">
                <a:solidFill>
                  <a:srgbClr val="0033cc"/>
                </a:solidFill>
              </a:rPr>
              <a:t>cd /spell/mail/</a:t>
            </a:r>
            <a:r>
              <a:rPr altLang="en-US" err="true" smtClean="0" lang="en-US" dirty="0">
                <a:solidFill>
                  <a:srgbClr val="0033cc"/>
                </a:solidFill>
              </a:rPr>
              <a:t>prog</a:t>
            </a:r>
            <a:endParaRPr altLang="en-US" smtClean="0" lang="en-US" dirty="0">
              <a:solidFill>
                <a:srgbClr val="0033cc"/>
              </a:solidFill>
            </a:endParaRPr>
          </a:p>
          <a:p>
            <a:pPr eaLnBrk="true" lvl="1" hangingPunct="true"/>
            <a:r>
              <a:rPr altLang="en-US" smtClean="0" lang="en-US" dirty="0">
                <a:solidFill>
                  <a:srgbClr val="0033cc"/>
                </a:solidFill>
              </a:rPr>
              <a:t>type list</a:t>
            </a:r>
          </a:p>
          <a:p>
            <a:r>
              <a:rPr lang="en-US" dirty="0"/>
              <a:t/>
            </a:r>
            <a:endParaRPr lang="en-US" dirty="0"/>
          </a:p>
        </p:txBody>
      </p:sp>
      <p:sp>
        <p:nvSpPr>
          <p:cNvPr name="Slide Number Placeholder 3" id="4"/>
          <p:cNvSpPr>
            <a:spLocks noGrp="1"/>
          </p:cNvSpPr>
          <p:nvPr>
            <p:ph type="sldNum" sz="quarter" idx="10"/>
          </p:nvPr>
        </p:nvSpPr>
        <p:spPr/>
        <p:txBody>
          <a:bodyPr/>
          <a:lstStyle/>
          <a:p>
            <a:pPr>
              <a:defRPr/>
            </a:pPr>
            <a:fld id="{B1F781F4-099F-4112-9B1E-8A4E4163911A}" type="slidenum">
              <a:rPr smtClean="0" lang="en-US"/>
              <a:pPr>
                <a:defRPr/>
              </a:pPr>
              <a:t>53</a:t>
            </a:fld>
            <a:endParaRPr lang="en-US" dirty="0"/>
          </a:p>
        </p:txBody>
      </p:sp>
    </p:spTree>
    <p:extLst>
      <p:ext uri="{BB962C8B-B14F-4D97-AF65-F5344CB8AC3E}">
        <p14:creationId xmlns:p14="http://schemas.microsoft.com/office/powerpoint/2010/main" val="1180157453"/>
      </p:ext>
    </p:extLst>
  </p:cSld>
  <p:clrMapOvr>
    <a:masterClrMapping/>
  </p:clrMapOvr>
</p:notes>
</file>

<file path=ppt/notesSlides/notesSlide43.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7302500" cx="16751300"/>
          </a:xfrm>
        </p:spPr>
        <p:txBody>
          <a:bodyPr/>
          <a:lstStyle/>
          <a:p>
            <a:pPr hangingPunct="false" marL="0" rtl="false" eaLnBrk="false" indent="0" defTabSz="914400" fontAlgn="base" marR="0" latinLnBrk="false" algn="l">
              <a:lnSpc>
                <a:spcPct val="100000"/>
              </a:lnSpc>
              <a:spcBef>
                <a:spcPct val="30000"/>
              </a:spcBef>
              <a:spcAft>
                <a:spcPct val="0"/>
              </a:spcAft>
              <a:buClrTx/>
              <a:buSzTx/>
              <a:buFontTx/>
              <a:buNone/>
              <a:tabLst/>
              <a:defRPr/>
            </a:pPr>
            <a:r>
              <a:rPr kern="1200" sz="1200" smtClean="0" lang="en-US" dirty="0">
                <a:solidFill>
                  <a:schemeClr val="tx1"/>
                </a:solidFill>
                <a:effectLst/>
                <a:latin pitchFamily="18" charset="0" typeface="Times New Roman"/>
                <a:ea charset="0" typeface="ＭＳ Ｐゴシック"/>
                <a:cs typeface="+mn-cs"/>
              </a:rPr>
              <a:t>a file descriptor (FD) is an abstract indicator for accessing a file. </a:t>
            </a:r>
            <a:endParaRPr lang="en-US" dirty="0"/>
          </a:p>
        </p:txBody>
      </p:sp>
      <p:sp>
        <p:nvSpPr>
          <p:cNvPr name="Slide Number Placeholder 3" id="4"/>
          <p:cNvSpPr>
            <a:spLocks noGrp="1"/>
          </p:cNvSpPr>
          <p:nvPr>
            <p:ph type="sldNum" sz="quarter" idx="10"/>
          </p:nvPr>
        </p:nvSpPr>
        <p:spPr/>
        <p:txBody>
          <a:bodyPr/>
          <a:lstStyle/>
          <a:p>
            <a:fld id="{3A5ED838-7CEF-5E43-9B07-AFB1A331F072}" type="slidenum">
              <a:rPr smtClean="0" lang="en-US"/>
              <a:pPr/>
              <a:t>59</a:t>
            </a:fld>
            <a:endParaRPr lang="en-US"/>
          </a:p>
        </p:txBody>
      </p:sp>
    </p:spTree>
    <p:extLst>
      <p:ext uri="{BB962C8B-B14F-4D97-AF65-F5344CB8AC3E}">
        <p14:creationId xmlns:p14="http://schemas.microsoft.com/office/powerpoint/2010/main" val="2025819825"/>
      </p:ext>
    </p:extLst>
  </p:cSld>
  <p:clrMapOvr>
    <a:masterClrMapping/>
  </p:clrMapOvr>
</p:notes>
</file>

<file path=ppt/notesSlides/notesSlide44.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7302500" cx="16751300"/>
          </a:xfrm>
        </p:spPr>
        <p:txBody>
          <a:bodyPr/>
          <a:lstStyle/>
          <a:p>
            <a:pPr hangingPunct="false" marL="0" rtl="false" eaLnBrk="false" indent="0" defTabSz="914400" fontAlgn="base" marR="0" latinLnBrk="false" algn="l">
              <a:lnSpc>
                <a:spcPct val="100000"/>
              </a:lnSpc>
              <a:spcBef>
                <a:spcPct val="30000"/>
              </a:spcBef>
              <a:spcAft>
                <a:spcPct val="0"/>
              </a:spcAft>
              <a:buClrTx/>
              <a:buSzTx/>
              <a:buFontTx/>
              <a:buNone/>
              <a:tabLst/>
              <a:defRPr/>
            </a:pPr>
            <a:r>
              <a:rPr lang="en-US" dirty="0"/>
              <a:t/>
            </a:r>
            <a:endParaRPr lang="en-US" dirty="0"/>
          </a:p>
        </p:txBody>
      </p:sp>
      <p:sp>
        <p:nvSpPr>
          <p:cNvPr name="Slide Number Placeholder 3" id="4"/>
          <p:cNvSpPr>
            <a:spLocks noGrp="1"/>
          </p:cNvSpPr>
          <p:nvPr>
            <p:ph type="sldNum" sz="quarter" idx="10"/>
          </p:nvPr>
        </p:nvSpPr>
        <p:spPr/>
        <p:txBody>
          <a:bodyPr/>
          <a:lstStyle/>
          <a:p>
            <a:fld id="{3A5ED838-7CEF-5E43-9B07-AFB1A331F072}" type="slidenum">
              <a:rPr smtClean="0" lang="en-US"/>
              <a:pPr/>
              <a:t>60</a:t>
            </a:fld>
            <a:endParaRPr lang="en-US"/>
          </a:p>
        </p:txBody>
      </p:sp>
    </p:spTree>
    <p:extLst>
      <p:ext uri="{BB962C8B-B14F-4D97-AF65-F5344CB8AC3E}">
        <p14:creationId xmlns:p14="http://schemas.microsoft.com/office/powerpoint/2010/main" val="1402606123"/>
      </p:ext>
    </p:extLst>
  </p:cSld>
  <p:clrMapOvr>
    <a:masterClrMapping/>
  </p:clrMapOvr>
</p:notes>
</file>

<file path=ppt/notesSlides/notesSlide45.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10782300" cx="16751300"/>
          </a:xfrm>
        </p:spPr>
        <p:txBody>
          <a:bodyPr/>
          <a:lstStyle/>
          <a:p>
            <a:r>
              <a:rPr smtClean="0" lang="en-US" dirty="0"/>
              <a:t>Think</a:t>
            </a:r>
            <a:r>
              <a:rPr smtClean="0" lang="en-US" dirty="0" baseline="0"/>
              <a:t> about social security numbers.</a:t>
            </a:r>
          </a:p>
          <a:p>
            <a:r>
              <a:rPr smtClean="0" lang="en-US" dirty="0" baseline="0"/>
              <a:t>Managed by social security administration.</a:t>
            </a:r>
            <a:endParaRPr lang="en-US" dirty="0"/>
          </a:p>
        </p:txBody>
      </p:sp>
      <p:sp>
        <p:nvSpPr>
          <p:cNvPr name="Slide Number Placeholder 3" id="4"/>
          <p:cNvSpPr>
            <a:spLocks noGrp="1"/>
          </p:cNvSpPr>
          <p:nvPr>
            <p:ph type="sldNum" sz="quarter" idx="10"/>
          </p:nvPr>
        </p:nvSpPr>
        <p:spPr/>
        <p:txBody>
          <a:bodyPr/>
          <a:lstStyle/>
          <a:p>
            <a:fld id="{3A5ED838-7CEF-5E43-9B07-AFB1A331F072}" type="slidenum">
              <a:rPr smtClean="0" lang="en-US"/>
              <a:pPr/>
              <a:t>61</a:t>
            </a:fld>
            <a:endParaRPr lang="en-US"/>
          </a:p>
        </p:txBody>
      </p:sp>
    </p:spTree>
    <p:extLst>
      <p:ext uri="{BB962C8B-B14F-4D97-AF65-F5344CB8AC3E}">
        <p14:creationId xmlns:p14="http://schemas.microsoft.com/office/powerpoint/2010/main" val="1129968971"/>
      </p:ext>
    </p:extLst>
  </p:cSld>
  <p:clrMapOvr>
    <a:masterClrMapping/>
  </p:clrMapOvr>
</p:notes>
</file>

<file path=ppt/notesSlides/notesSlide46.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7302500" cx="16751300"/>
          </a:xfrm>
        </p:spPr>
        <p:txBody>
          <a:bodyPr/>
          <a:lstStyle/>
          <a:p>
            <a:r>
              <a:rPr lang="en-US" dirty="0"/>
              <a:t/>
            </a:r>
            <a:endParaRPr lang="en-US" dirty="0"/>
          </a:p>
        </p:txBody>
      </p:sp>
      <p:sp>
        <p:nvSpPr>
          <p:cNvPr name="Slide Number Placeholder 3" id="4"/>
          <p:cNvSpPr>
            <a:spLocks noGrp="1"/>
          </p:cNvSpPr>
          <p:nvPr>
            <p:ph type="sldNum" sz="quarter" idx="10"/>
          </p:nvPr>
        </p:nvSpPr>
        <p:spPr/>
        <p:txBody>
          <a:bodyPr/>
          <a:lstStyle/>
          <a:p>
            <a:fld id="{3A5ED838-7CEF-5E43-9B07-AFB1A331F072}" type="slidenum">
              <a:rPr smtClean="0" lang="en-US"/>
              <a:pPr/>
              <a:t>62</a:t>
            </a:fld>
            <a:endParaRPr lang="en-US"/>
          </a:p>
        </p:txBody>
      </p:sp>
    </p:spTree>
    <p:extLst>
      <p:ext uri="{BB962C8B-B14F-4D97-AF65-F5344CB8AC3E}">
        <p14:creationId xmlns:p14="http://schemas.microsoft.com/office/powerpoint/2010/main" val="999068626"/>
      </p:ext>
    </p:extLst>
  </p:cSld>
  <p:clrMapOvr>
    <a:masterClrMapping/>
  </p:clrMapOvr>
</p:notes>
</file>

<file path=ppt/notesSlides/notesSlide47.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22212300" cx="16751300"/>
          </a:xfrm>
        </p:spPr>
        <p:txBody>
          <a:bodyPr/>
          <a:lstStyle/>
          <a:p>
            <a:pPr hangingPunct="false" marL="0" rtl="false" eaLnBrk="false" indent="0" defTabSz="914400" fontAlgn="base" marR="0" latinLnBrk="false" algn="l">
              <a:lnSpc>
                <a:spcPct val="100000"/>
              </a:lnSpc>
              <a:spcBef>
                <a:spcPct val="30000"/>
              </a:spcBef>
              <a:spcAft>
                <a:spcPct val="0"/>
              </a:spcAft>
              <a:buClrTx/>
              <a:buSzTx/>
              <a:buFontTx/>
              <a:buNone/>
              <a:tabLst/>
              <a:defRPr/>
            </a:pPr>
            <a:r>
              <a:rPr err="true" smtClean="0" lang="en-US" dirty="0"/>
              <a:t>int</a:t>
            </a:r>
            <a:r>
              <a:rPr smtClean="0" lang="en-US" dirty="0"/>
              <a:t> </a:t>
            </a:r>
            <a:r>
              <a:rPr err="true" smtClean="0" lang="en-US" dirty="0"/>
              <a:t>get_pidinfo_index</a:t>
            </a:r>
            <a:r>
              <a:rPr smtClean="0" lang="en-US" dirty="0"/>
              <a:t>(</a:t>
            </a:r>
            <a:r>
              <a:rPr err="true" smtClean="0" lang="en-US" dirty="0"/>
              <a:t>nextpid</a:t>
            </a:r>
            <a:r>
              <a:rPr smtClean="0" lang="en-US" dirty="0"/>
              <a:t>)</a:t>
            </a:r>
            <a:r>
              <a:rPr smtClean="0" lang="en-US" dirty="0" baseline="0"/>
              <a:t> {</a:t>
            </a:r>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	return(</a:t>
            </a:r>
            <a:r>
              <a:rPr baseline="0" err="true" smtClean="0" lang="en-US" dirty="0"/>
              <a:t>nextpid</a:t>
            </a:r>
            <a:r>
              <a:rPr smtClean="0" lang="en-US" dirty="0" baseline="0"/>
              <a:t> % MAX_PROCS);</a:t>
            </a:r>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	</a:t>
            </a:r>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
            </a:r>
            <a:endParaRPr smtClean="0" lang="en-US" dirty="0" baseline="0"/>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Parent PID is current-&gt;</a:t>
            </a:r>
            <a:r>
              <a:rPr baseline="0" err="true" smtClean="0" lang="en-US" dirty="0"/>
              <a:t>pid</a:t>
            </a:r>
            <a:endParaRPr lang="en-US" dirty="0"/>
          </a:p>
        </p:txBody>
      </p:sp>
      <p:sp>
        <p:nvSpPr>
          <p:cNvPr name="Slide Number Placeholder 3" id="4"/>
          <p:cNvSpPr>
            <a:spLocks noGrp="1"/>
          </p:cNvSpPr>
          <p:nvPr>
            <p:ph type="sldNum" sz="quarter" idx="10"/>
          </p:nvPr>
        </p:nvSpPr>
        <p:spPr/>
        <p:txBody>
          <a:bodyPr/>
          <a:lstStyle/>
          <a:p>
            <a:fld id="{3A5ED838-7CEF-5E43-9B07-AFB1A331F072}" type="slidenum">
              <a:rPr smtClean="0" lang="en-US"/>
              <a:pPr/>
              <a:t>63</a:t>
            </a:fld>
            <a:endParaRPr lang="en-US"/>
          </a:p>
        </p:txBody>
      </p:sp>
    </p:spTree>
    <p:extLst>
      <p:ext uri="{BB962C8B-B14F-4D97-AF65-F5344CB8AC3E}">
        <p14:creationId xmlns:p14="http://schemas.microsoft.com/office/powerpoint/2010/main" val="573962655"/>
      </p:ext>
    </p:extLst>
  </p:cSld>
  <p:clrMapOvr>
    <a:masterClrMapping/>
  </p:clrMapOvr>
</p:notes>
</file>

<file path=ppt/notesSlides/notesSlide48.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22212300" cx="16751300"/>
          </a:xfrm>
        </p:spPr>
        <p:txBody>
          <a:bodyPr/>
          <a:lstStyle/>
          <a:p>
            <a:pPr hangingPunct="false" marL="0" rtl="false" eaLnBrk="false" indent="0" defTabSz="914400" fontAlgn="base" marR="0" latinLnBrk="false" algn="l">
              <a:lnSpc>
                <a:spcPct val="100000"/>
              </a:lnSpc>
              <a:spcBef>
                <a:spcPct val="30000"/>
              </a:spcBef>
              <a:spcAft>
                <a:spcPct val="0"/>
              </a:spcAft>
              <a:buClrTx/>
              <a:buSzTx/>
              <a:buFontTx/>
              <a:buNone/>
              <a:tabLst/>
              <a:defRPr/>
            </a:pPr>
            <a:r>
              <a:rPr err="true" smtClean="0" lang="en-US" dirty="0"/>
              <a:t>int</a:t>
            </a:r>
            <a:r>
              <a:rPr smtClean="0" lang="en-US" dirty="0"/>
              <a:t> </a:t>
            </a:r>
            <a:r>
              <a:rPr err="true" smtClean="0" lang="en-US" dirty="0"/>
              <a:t>get_pidinfo_index</a:t>
            </a:r>
            <a:r>
              <a:rPr smtClean="0" lang="en-US" dirty="0"/>
              <a:t>(</a:t>
            </a:r>
            <a:r>
              <a:rPr err="true" smtClean="0" lang="en-US" dirty="0"/>
              <a:t>nextpid</a:t>
            </a:r>
            <a:r>
              <a:rPr smtClean="0" lang="en-US" dirty="0"/>
              <a:t>)</a:t>
            </a:r>
            <a:r>
              <a:rPr smtClean="0" lang="en-US" dirty="0" baseline="0"/>
              <a:t> {</a:t>
            </a:r>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	return(</a:t>
            </a:r>
            <a:r>
              <a:rPr baseline="0" err="true" smtClean="0" lang="en-US" dirty="0"/>
              <a:t>nextpid</a:t>
            </a:r>
            <a:r>
              <a:rPr smtClean="0" lang="en-US" dirty="0" baseline="0"/>
              <a:t> % MAX_PROCS);</a:t>
            </a:r>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	</a:t>
            </a:r>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
            </a:r>
            <a:endParaRPr smtClean="0" lang="en-US" dirty="0" baseline="0"/>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Parent PID is current-&gt;</a:t>
            </a:r>
            <a:r>
              <a:rPr baseline="0" err="true" smtClean="0" lang="en-US" dirty="0"/>
              <a:t>pid</a:t>
            </a:r>
            <a:endParaRPr lang="en-US" dirty="0"/>
          </a:p>
        </p:txBody>
      </p:sp>
      <p:sp>
        <p:nvSpPr>
          <p:cNvPr name="Slide Number Placeholder 3" id="4"/>
          <p:cNvSpPr>
            <a:spLocks noGrp="1"/>
          </p:cNvSpPr>
          <p:nvPr>
            <p:ph type="sldNum" sz="quarter" idx="10"/>
          </p:nvPr>
        </p:nvSpPr>
        <p:spPr/>
        <p:txBody>
          <a:bodyPr/>
          <a:lstStyle/>
          <a:p>
            <a:fld id="{3A5ED838-7CEF-5E43-9B07-AFB1A331F072}" type="slidenum">
              <a:rPr smtClean="0" lang="en-US"/>
              <a:pPr/>
              <a:t>64</a:t>
            </a:fld>
            <a:endParaRPr lang="en-US"/>
          </a:p>
        </p:txBody>
      </p:sp>
    </p:spTree>
    <p:extLst>
      <p:ext uri="{BB962C8B-B14F-4D97-AF65-F5344CB8AC3E}">
        <p14:creationId xmlns:p14="http://schemas.microsoft.com/office/powerpoint/2010/main" val="247989729"/>
      </p:ext>
    </p:extLst>
  </p:cSld>
  <p:clrMapOvr>
    <a:masterClrMapping/>
  </p:clrMapOvr>
</p:notes>
</file>

<file path=ppt/notesSlides/notesSlide49.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22212300" cx="16751300"/>
          </a:xfrm>
        </p:spPr>
        <p:txBody>
          <a:bodyPr/>
          <a:lstStyle/>
          <a:p>
            <a:pPr hangingPunct="false" marL="0" rtl="false" eaLnBrk="false" indent="0" defTabSz="914400" fontAlgn="base" marR="0" latinLnBrk="false" algn="l">
              <a:lnSpc>
                <a:spcPct val="100000"/>
              </a:lnSpc>
              <a:spcBef>
                <a:spcPct val="30000"/>
              </a:spcBef>
              <a:spcAft>
                <a:spcPct val="0"/>
              </a:spcAft>
              <a:buClrTx/>
              <a:buSzTx/>
              <a:buFontTx/>
              <a:buNone/>
              <a:tabLst/>
              <a:defRPr/>
            </a:pPr>
            <a:r>
              <a:rPr err="true" smtClean="0" lang="en-US" dirty="0"/>
              <a:t>int</a:t>
            </a:r>
            <a:r>
              <a:rPr smtClean="0" lang="en-US" dirty="0"/>
              <a:t> </a:t>
            </a:r>
            <a:r>
              <a:rPr err="true" smtClean="0" lang="en-US" dirty="0"/>
              <a:t>get_pidinfo_index</a:t>
            </a:r>
            <a:r>
              <a:rPr smtClean="0" lang="en-US" dirty="0"/>
              <a:t>(</a:t>
            </a:r>
            <a:r>
              <a:rPr err="true" smtClean="0" lang="en-US" dirty="0"/>
              <a:t>nextpid</a:t>
            </a:r>
            <a:r>
              <a:rPr smtClean="0" lang="en-US" dirty="0"/>
              <a:t>)</a:t>
            </a:r>
            <a:r>
              <a:rPr smtClean="0" lang="en-US" dirty="0" baseline="0"/>
              <a:t> {</a:t>
            </a:r>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	return(</a:t>
            </a:r>
            <a:r>
              <a:rPr baseline="0" err="true" smtClean="0" lang="en-US" dirty="0"/>
              <a:t>nextpid</a:t>
            </a:r>
            <a:r>
              <a:rPr smtClean="0" lang="en-US" dirty="0" baseline="0"/>
              <a:t> % MAX_PROCS);</a:t>
            </a:r>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	</a:t>
            </a:r>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
            </a:r>
            <a:endParaRPr smtClean="0" lang="en-US" dirty="0" baseline="0"/>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Parent PID is current-&gt;</a:t>
            </a:r>
            <a:r>
              <a:rPr baseline="0" err="true" smtClean="0" lang="en-US" dirty="0"/>
              <a:t>pid</a:t>
            </a:r>
            <a:endParaRPr lang="en-US" dirty="0"/>
          </a:p>
        </p:txBody>
      </p:sp>
      <p:sp>
        <p:nvSpPr>
          <p:cNvPr name="Slide Number Placeholder 3" id="4"/>
          <p:cNvSpPr>
            <a:spLocks noGrp="1"/>
          </p:cNvSpPr>
          <p:nvPr>
            <p:ph type="sldNum" sz="quarter" idx="10"/>
          </p:nvPr>
        </p:nvSpPr>
        <p:spPr/>
        <p:txBody>
          <a:bodyPr/>
          <a:lstStyle/>
          <a:p>
            <a:fld id="{3A5ED838-7CEF-5E43-9B07-AFB1A331F072}" type="slidenum">
              <a:rPr smtClean="0" lang="en-US"/>
              <a:pPr/>
              <a:t>65</a:t>
            </a:fld>
            <a:endParaRPr lang="en-US"/>
          </a:p>
        </p:txBody>
      </p:sp>
    </p:spTree>
    <p:extLst>
      <p:ext uri="{BB962C8B-B14F-4D97-AF65-F5344CB8AC3E}">
        <p14:creationId xmlns:p14="http://schemas.microsoft.com/office/powerpoint/2010/main" val="933904581"/>
      </p:ext>
    </p:extLst>
  </p:cSld>
  <p:clrMapOvr>
    <a:masterClrMapping/>
  </p:clrMapOvr>
</p:notes>
</file>

<file path=ppt/notesSlides/notesSlide5.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Rectangle 7" id="105474"/>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pitchFamily="34" charset="0" typeface="Verdana"/>
                <a:ea pitchFamily="34" charset="-128" typeface="MS PGothic"/>
              </a:defRPr>
            </a:lvl1pPr>
            <a:lvl2pPr indent="-285750" marL="742950" defTabSz="930275">
              <a:defRPr>
                <a:solidFill>
                  <a:schemeClr val="tx1"/>
                </a:solidFill>
                <a:latin pitchFamily="34" charset="0" typeface="Verdana"/>
                <a:ea pitchFamily="34" charset="-128" typeface="MS PGothic"/>
              </a:defRPr>
            </a:lvl2pPr>
            <a:lvl3pPr indent="-228600" marL="1143000" defTabSz="930275">
              <a:defRPr>
                <a:solidFill>
                  <a:schemeClr val="tx1"/>
                </a:solidFill>
                <a:latin pitchFamily="34" charset="0" typeface="Verdana"/>
                <a:ea pitchFamily="34" charset="-128" typeface="MS PGothic"/>
              </a:defRPr>
            </a:lvl3pPr>
            <a:lvl4pPr indent="-228600" marL="1600200" defTabSz="930275">
              <a:defRPr>
                <a:solidFill>
                  <a:schemeClr val="tx1"/>
                </a:solidFill>
                <a:latin pitchFamily="34" charset="0" typeface="Verdana"/>
                <a:ea pitchFamily="34" charset="-128" typeface="MS PGothic"/>
              </a:defRPr>
            </a:lvl4pPr>
            <a:lvl5pPr indent="-228600" marL="2057400" defTabSz="930275">
              <a:defRPr>
                <a:solidFill>
                  <a:schemeClr val="tx1"/>
                </a:solidFill>
                <a:latin pitchFamily="34" charset="0" typeface="Verdana"/>
                <a:ea pitchFamily="34" charset="-128" typeface="MS PGothic"/>
              </a:defRPr>
            </a:lvl5pPr>
            <a:lvl6pPr eaLnBrk="false" hangingPunct="false" indent="-228600" defTabSz="930275" fontAlgn="base" marL="2514600">
              <a:spcBef>
                <a:spcPct val="0"/>
              </a:spcBef>
              <a:spcAft>
                <a:spcPct val="0"/>
              </a:spcAft>
              <a:defRPr>
                <a:solidFill>
                  <a:schemeClr val="tx1"/>
                </a:solidFill>
                <a:latin pitchFamily="34" charset="0" typeface="Verdana"/>
                <a:ea pitchFamily="34" charset="-128" typeface="MS PGothic"/>
              </a:defRPr>
            </a:lvl6pPr>
            <a:lvl7pPr eaLnBrk="false" hangingPunct="false" indent="-228600" defTabSz="930275" fontAlgn="base" marL="2971800">
              <a:spcBef>
                <a:spcPct val="0"/>
              </a:spcBef>
              <a:spcAft>
                <a:spcPct val="0"/>
              </a:spcAft>
              <a:defRPr>
                <a:solidFill>
                  <a:schemeClr val="tx1"/>
                </a:solidFill>
                <a:latin pitchFamily="34" charset="0" typeface="Verdana"/>
                <a:ea pitchFamily="34" charset="-128" typeface="MS PGothic"/>
              </a:defRPr>
            </a:lvl7pPr>
            <a:lvl8pPr eaLnBrk="false" hangingPunct="false" indent="-228600" defTabSz="930275" fontAlgn="base" marL="3429000">
              <a:spcBef>
                <a:spcPct val="0"/>
              </a:spcBef>
              <a:spcAft>
                <a:spcPct val="0"/>
              </a:spcAft>
              <a:defRPr>
                <a:solidFill>
                  <a:schemeClr val="tx1"/>
                </a:solidFill>
                <a:latin pitchFamily="34" charset="0" typeface="Verdana"/>
                <a:ea pitchFamily="34" charset="-128" typeface="MS PGothic"/>
              </a:defRPr>
            </a:lvl8pPr>
            <a:lvl9pPr eaLnBrk="false" hangingPunct="false" indent="-228600" defTabSz="930275" fontAlgn="base" marL="3886200">
              <a:spcBef>
                <a:spcPct val="0"/>
              </a:spcBef>
              <a:spcAft>
                <a:spcPct val="0"/>
              </a:spcAft>
              <a:defRPr>
                <a:solidFill>
                  <a:schemeClr val="tx1"/>
                </a:solidFill>
                <a:latin pitchFamily="34" charset="0" typeface="Verdana"/>
                <a:ea pitchFamily="34" charset="-128" typeface="MS PGothic"/>
              </a:defRPr>
            </a:lvl9pPr>
          </a:lstStyle>
          <a:p>
            <a:fld id="{B096E0EB-1BDE-493E-A0CF-3138A00A6785}" type="slidenum">
              <a:rPr altLang="en-US" lang="en-US">
                <a:latin pitchFamily="34" charset="0" typeface="Helvetica"/>
              </a:rPr>
              <a:pPr/>
              <a:t>6</a:t>
            </a:fld>
            <a:endParaRPr altLang="en-US" lang="en-US">
              <a:latin pitchFamily="34" charset="0" typeface="Helvetica"/>
            </a:endParaRPr>
          </a:p>
        </p:txBody>
      </p:sp>
      <p:sp>
        <p:nvSpPr>
          <p:cNvPr name="Rectangle 2" id="105475"/>
          <p:cNvSpPr>
            <a:spLocks noChangeArrowheads="1" noChangeAspect="1" noTextEdit="1" noGrp="1" noRot="1"/>
          </p:cNvSpPr>
          <p:nvPr>
            <p:ph type="sldImg"/>
          </p:nvPr>
        </p:nvSpPr>
        <p:spPr>
          <a:ln/>
        </p:spPr>
      </p:sp>
      <p:sp>
        <p:nvSpPr>
          <p:cNvPr name="Rectangle 3" id="105476"/>
          <p:cNvSpPr>
            <a:spLocks noGrp="1" noChangeArrowheads="1"/>
          </p:cNvSpPr>
          <p:nvPr>
            <p:ph type="body" idx="1"/>
          </p:nvPr>
        </p:nvSpPr>
        <p:spPr>
          <a:xfrm>
            <a:off x="-88900" y="-38100"/>
            <a:ext cy="7302500" cx="16751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ltLang="en-US" smtClean="0" lang="en-US">
                <a:latin pitchFamily="18" charset="0" typeface="Times New Roman"/>
              </a:rPr>
              <a:t/>
            </a:r>
            <a:endParaRPr altLang="en-US" smtClean="0" lang="en-US">
              <a:latin pitchFamily="18" charset="0" typeface="Times New Roman"/>
            </a:endParaRPr>
          </a:p>
        </p:txBody>
      </p:sp>
    </p:spTree>
    <p:extLst>
      <p:ext uri="{BB962C8B-B14F-4D97-AF65-F5344CB8AC3E}">
        <p14:creationId xmlns:p14="http://schemas.microsoft.com/office/powerpoint/2010/main" val="1372459260"/>
      </p:ext>
    </p:extLst>
  </p:cSld>
  <p:clrMapOvr>
    <a:masterClrMapping/>
  </p:clrMapOvr>
</p:notes>
</file>

<file path=ppt/notesSlides/notesSlide50.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22212300" cx="16751300"/>
          </a:xfrm>
        </p:spPr>
        <p:txBody>
          <a:bodyPr/>
          <a:lstStyle/>
          <a:p>
            <a:pPr hangingPunct="false" marL="0" rtl="false" eaLnBrk="false" indent="0" defTabSz="914400" fontAlgn="base" marR="0" latinLnBrk="false" algn="l">
              <a:lnSpc>
                <a:spcPct val="100000"/>
              </a:lnSpc>
              <a:spcBef>
                <a:spcPct val="30000"/>
              </a:spcBef>
              <a:spcAft>
                <a:spcPct val="0"/>
              </a:spcAft>
              <a:buClrTx/>
              <a:buSzTx/>
              <a:buFontTx/>
              <a:buNone/>
              <a:tabLst/>
              <a:defRPr/>
            </a:pPr>
            <a:r>
              <a:rPr err="true" smtClean="0" lang="en-US" dirty="0"/>
              <a:t>int</a:t>
            </a:r>
            <a:r>
              <a:rPr smtClean="0" lang="en-US" dirty="0"/>
              <a:t> </a:t>
            </a:r>
            <a:r>
              <a:rPr err="true" smtClean="0" lang="en-US" dirty="0"/>
              <a:t>get_pidinfo_index</a:t>
            </a:r>
            <a:r>
              <a:rPr smtClean="0" lang="en-US" dirty="0"/>
              <a:t>(</a:t>
            </a:r>
            <a:r>
              <a:rPr err="true" smtClean="0" lang="en-US" dirty="0"/>
              <a:t>nextpid</a:t>
            </a:r>
            <a:r>
              <a:rPr smtClean="0" lang="en-US" dirty="0"/>
              <a:t>)</a:t>
            </a:r>
            <a:r>
              <a:rPr smtClean="0" lang="en-US" dirty="0" baseline="0"/>
              <a:t> {</a:t>
            </a:r>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	return(</a:t>
            </a:r>
            <a:r>
              <a:rPr baseline="0" err="true" smtClean="0" lang="en-US" dirty="0"/>
              <a:t>nextpid</a:t>
            </a:r>
            <a:r>
              <a:rPr smtClean="0" lang="en-US" dirty="0" baseline="0"/>
              <a:t> % MAX_PROCS);</a:t>
            </a:r>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	</a:t>
            </a:r>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
            </a:r>
            <a:endParaRPr smtClean="0" lang="en-US" dirty="0" baseline="0"/>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Parent PID is current-&gt;</a:t>
            </a:r>
            <a:r>
              <a:rPr baseline="0" err="true" smtClean="0" lang="en-US" dirty="0"/>
              <a:t>pid</a:t>
            </a:r>
            <a:endParaRPr lang="en-US" dirty="0"/>
          </a:p>
        </p:txBody>
      </p:sp>
      <p:sp>
        <p:nvSpPr>
          <p:cNvPr name="Slide Number Placeholder 3" id="4"/>
          <p:cNvSpPr>
            <a:spLocks noGrp="1"/>
          </p:cNvSpPr>
          <p:nvPr>
            <p:ph type="sldNum" sz="quarter" idx="10"/>
          </p:nvPr>
        </p:nvSpPr>
        <p:spPr/>
        <p:txBody>
          <a:bodyPr/>
          <a:lstStyle/>
          <a:p>
            <a:fld id="{3A5ED838-7CEF-5E43-9B07-AFB1A331F072}" type="slidenum">
              <a:rPr smtClean="0" lang="en-US"/>
              <a:pPr/>
              <a:t>66</a:t>
            </a:fld>
            <a:endParaRPr lang="en-US"/>
          </a:p>
        </p:txBody>
      </p:sp>
    </p:spTree>
    <p:extLst>
      <p:ext uri="{BB962C8B-B14F-4D97-AF65-F5344CB8AC3E}">
        <p14:creationId xmlns:p14="http://schemas.microsoft.com/office/powerpoint/2010/main" val="1978928595"/>
      </p:ext>
    </p:extLst>
  </p:cSld>
  <p:clrMapOvr>
    <a:masterClrMapping/>
  </p:clrMapOvr>
</p:notes>
</file>

<file path=ppt/notesSlides/notesSlide51.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37985700" cx="16751300"/>
          </a:xfrm>
        </p:spPr>
        <p:txBody>
          <a:bodyPr/>
          <a:lstStyle/>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a:t>Note: you may support flags like WNOHANG (it</a:t>
            </a:r>
            <a:r>
              <a:rPr smtClean="0" lang="en-US" dirty="0" baseline="0"/>
              <a:t> is optional)</a:t>
            </a:r>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
            </a:r>
            <a:endParaRPr smtClean="0" lang="en-US" dirty="0" baseline="0"/>
          </a:p>
          <a:p>
            <a:pPr indent="0" marL="0">
              <a:buNone/>
            </a:pPr>
            <a:r>
              <a:rPr kern="0" sz="1200" smtClean="0" lang="en-US" dirty="0">
                <a:solidFill>
                  <a:srgbClr val="002060"/>
                </a:solidFill>
                <a:latin typeface="Courier New"/>
                <a:cs typeface="Courier New"/>
              </a:rPr>
              <a:t>If (</a:t>
            </a:r>
            <a:r>
              <a:rPr kern="0" sz="1200" err="true" smtClean="0" lang="en-US" dirty="0">
                <a:solidFill>
                  <a:srgbClr val="002060"/>
                </a:solidFill>
                <a:latin typeface="Courier New"/>
                <a:cs typeface="Courier New"/>
              </a:rPr>
              <a:t>wpidinfo’s</a:t>
            </a:r>
            <a:r>
              <a:rPr kern="0" sz="1200" smtClean="0" lang="en-US" dirty="0">
                <a:solidFill>
                  <a:srgbClr val="002060"/>
                </a:solidFill>
                <a:latin typeface="Courier New"/>
                <a:cs typeface="Courier New"/>
              </a:rPr>
              <a:t> exited == false) /* child is active */</a:t>
            </a:r>
          </a:p>
          <a:p>
            <a:pPr indent="0" marL="0">
              <a:buNone/>
            </a:pPr>
            <a:r>
              <a:rPr kern="0" sz="1200" smtClean="0" lang="en-US" dirty="0">
                <a:solidFill>
                  <a:srgbClr val="002060"/>
                </a:solidFill>
                <a:latin typeface="Courier New"/>
                <a:cs typeface="Courier New"/>
              </a:rPr>
              <a:t/>
            </a:r>
            <a:endParaRPr kern="0" sz="1200" smtClean="0" lang="en-US" dirty="0">
              <a:solidFill>
                <a:srgbClr val="002060"/>
              </a:solidFill>
              <a:latin typeface="Courier New"/>
              <a:cs typeface="Courier New"/>
            </a:endParaRPr>
          </a:p>
          <a:p>
            <a:pPr indent="0" marL="0">
              <a:buNone/>
            </a:pPr>
            <a:r>
              <a:rPr kern="0" sz="1200" smtClean="0" lang="en-US" dirty="0">
                <a:solidFill>
                  <a:srgbClr val="002060"/>
                </a:solidFill>
                <a:latin typeface="Courier New"/>
                <a:cs typeface="Courier New"/>
              </a:rPr>
              <a:t>	</a:t>
            </a:r>
            <a:r>
              <a:rPr kern="0" sz="1200" err="true" smtClean="0" lang="en-US" dirty="0">
                <a:solidFill>
                  <a:srgbClr val="002060"/>
                </a:solidFill>
                <a:latin typeface="Courier New"/>
                <a:cs typeface="Courier New"/>
              </a:rPr>
              <a:t>cv_wait</a:t>
            </a:r>
            <a:r>
              <a:rPr kern="0" sz="1200" smtClean="0" lang="en-US" dirty="0">
                <a:solidFill>
                  <a:srgbClr val="002060"/>
                </a:solidFill>
                <a:latin typeface="Courier New"/>
                <a:cs typeface="Courier New"/>
              </a:rPr>
              <a:t>(</a:t>
            </a:r>
            <a:r>
              <a:rPr kern="0" sz="1200" err="true" smtClean="0" lang="en-US" dirty="0">
                <a:solidFill>
                  <a:srgbClr val="002060"/>
                </a:solidFill>
                <a:latin typeface="Courier New"/>
                <a:cs typeface="Courier New"/>
              </a:rPr>
              <a:t>wpidinfo</a:t>
            </a:r>
            <a:r>
              <a:rPr kern="0" sz="1200" smtClean="0" lang="en-US" dirty="0">
                <a:solidFill>
                  <a:srgbClr val="002060"/>
                </a:solidFill>
                <a:latin typeface="Courier New"/>
                <a:cs typeface="Courier New"/>
              </a:rPr>
              <a:t>-&gt;</a:t>
            </a:r>
            <a:r>
              <a:rPr kern="0" sz="1200" err="true" smtClean="0" lang="en-US" dirty="0">
                <a:solidFill>
                  <a:srgbClr val="002060"/>
                </a:solidFill>
                <a:latin typeface="Courier New"/>
                <a:cs typeface="Courier New"/>
              </a:rPr>
              <a:t>pi_cv</a:t>
            </a:r>
            <a:r>
              <a:rPr kern="0" sz="1200" smtClean="0" lang="en-US" dirty="0">
                <a:solidFill>
                  <a:srgbClr val="002060"/>
                </a:solidFill>
                <a:latin typeface="Courier New"/>
                <a:cs typeface="Courier New"/>
              </a:rPr>
              <a:t>, </a:t>
            </a:r>
            <a:r>
              <a:rPr kern="0" sz="1200" err="true" smtClean="0" lang="en-US" dirty="0">
                <a:solidFill>
                  <a:srgbClr val="002060"/>
                </a:solidFill>
                <a:latin typeface="Courier New"/>
                <a:cs typeface="Courier New"/>
              </a:rPr>
              <a:t>pidlock</a:t>
            </a:r>
            <a:r>
              <a:rPr kern="0" sz="1200" smtClean="0" lang="en-US" dirty="0">
                <a:solidFill>
                  <a:srgbClr val="002060"/>
                </a:solidFill>
                <a:latin typeface="Courier New"/>
                <a:cs typeface="Courier New"/>
              </a:rPr>
              <a:t>);</a:t>
            </a:r>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lang="en-US" dirty="0"/>
              <a:t/>
            </a:r>
            <a:endParaRPr lang="en-US" dirty="0"/>
          </a:p>
        </p:txBody>
      </p:sp>
      <p:sp>
        <p:nvSpPr>
          <p:cNvPr name="Slide Number Placeholder 3" id="4"/>
          <p:cNvSpPr>
            <a:spLocks noGrp="1"/>
          </p:cNvSpPr>
          <p:nvPr>
            <p:ph type="sldNum" sz="quarter" idx="10"/>
          </p:nvPr>
        </p:nvSpPr>
        <p:spPr/>
        <p:txBody>
          <a:bodyPr/>
          <a:lstStyle/>
          <a:p>
            <a:fld id="{3A5ED838-7CEF-5E43-9B07-AFB1A331F072}" type="slidenum">
              <a:rPr smtClean="0" lang="en-US"/>
              <a:pPr/>
              <a:t>67</a:t>
            </a:fld>
            <a:endParaRPr lang="en-US"/>
          </a:p>
        </p:txBody>
      </p:sp>
    </p:spTree>
    <p:extLst>
      <p:ext uri="{BB962C8B-B14F-4D97-AF65-F5344CB8AC3E}">
        <p14:creationId xmlns:p14="http://schemas.microsoft.com/office/powerpoint/2010/main" val="600358325"/>
      </p:ext>
    </p:extLst>
  </p:cSld>
  <p:clrMapOvr>
    <a:masterClrMapping/>
  </p:clrMapOvr>
</p:notes>
</file>

<file path=ppt/notesSlides/notesSlide52.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22212300" cx="16751300"/>
          </a:xfrm>
        </p:spPr>
        <p:txBody>
          <a:bodyPr/>
          <a:lstStyle/>
          <a:p>
            <a:pPr hangingPunct="false" marL="0" rtl="false" eaLnBrk="false" indent="0" defTabSz="914400" fontAlgn="base" marR="0" latinLnBrk="false" algn="l">
              <a:lnSpc>
                <a:spcPct val="100000"/>
              </a:lnSpc>
              <a:spcBef>
                <a:spcPct val="30000"/>
              </a:spcBef>
              <a:spcAft>
                <a:spcPct val="0"/>
              </a:spcAft>
              <a:buClrTx/>
              <a:buSzTx/>
              <a:buFontTx/>
              <a:buNone/>
              <a:tabLst/>
              <a:defRPr/>
            </a:pPr>
            <a:r>
              <a:rPr err="true" smtClean="0" lang="en-US" dirty="0"/>
              <a:t>int</a:t>
            </a:r>
            <a:r>
              <a:rPr smtClean="0" lang="en-US" dirty="0"/>
              <a:t> </a:t>
            </a:r>
            <a:r>
              <a:rPr err="true" smtClean="0" lang="en-US" dirty="0"/>
              <a:t>get_pidinfo_index</a:t>
            </a:r>
            <a:r>
              <a:rPr smtClean="0" lang="en-US" dirty="0"/>
              <a:t>(</a:t>
            </a:r>
            <a:r>
              <a:rPr err="true" smtClean="0" lang="en-US" dirty="0"/>
              <a:t>nextpid</a:t>
            </a:r>
            <a:r>
              <a:rPr smtClean="0" lang="en-US" dirty="0"/>
              <a:t>)</a:t>
            </a:r>
            <a:r>
              <a:rPr smtClean="0" lang="en-US" dirty="0" baseline="0"/>
              <a:t> {</a:t>
            </a:r>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	return(</a:t>
            </a:r>
            <a:r>
              <a:rPr baseline="0" err="true" smtClean="0" lang="en-US" dirty="0"/>
              <a:t>nextpid</a:t>
            </a:r>
            <a:r>
              <a:rPr smtClean="0" lang="en-US" dirty="0" baseline="0"/>
              <a:t> % MAX_PROCS);</a:t>
            </a:r>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	</a:t>
            </a:r>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
            </a:r>
            <a:endParaRPr smtClean="0" lang="en-US" dirty="0" baseline="0"/>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smtClean="0" lang="en-US" dirty="0" baseline="0"/>
              <a:t>Parent PID is current-&gt;</a:t>
            </a:r>
            <a:r>
              <a:rPr baseline="0" err="true" smtClean="0" lang="en-US" dirty="0"/>
              <a:t>pid</a:t>
            </a:r>
            <a:endParaRPr lang="en-US" dirty="0"/>
          </a:p>
        </p:txBody>
      </p:sp>
      <p:sp>
        <p:nvSpPr>
          <p:cNvPr name="Slide Number Placeholder 3" id="4"/>
          <p:cNvSpPr>
            <a:spLocks noGrp="1"/>
          </p:cNvSpPr>
          <p:nvPr>
            <p:ph type="sldNum" sz="quarter" idx="10"/>
          </p:nvPr>
        </p:nvSpPr>
        <p:spPr/>
        <p:txBody>
          <a:bodyPr/>
          <a:lstStyle/>
          <a:p>
            <a:fld id="{3A5ED838-7CEF-5E43-9B07-AFB1A331F072}" type="slidenum">
              <a:rPr smtClean="0" lang="en-US"/>
              <a:pPr/>
              <a:t>68</a:t>
            </a:fld>
            <a:endParaRPr lang="en-US"/>
          </a:p>
        </p:txBody>
      </p:sp>
    </p:spTree>
    <p:extLst>
      <p:ext uri="{BB962C8B-B14F-4D97-AF65-F5344CB8AC3E}">
        <p14:creationId xmlns:p14="http://schemas.microsoft.com/office/powerpoint/2010/main" val="351835443"/>
      </p:ext>
    </p:extLst>
  </p:cSld>
  <p:clrMapOvr>
    <a:masterClrMapping/>
  </p:clrMapOvr>
</p:notes>
</file>

<file path=ppt/notesSlides/notesSlide53.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7302500" cx="16751300"/>
          </a:xfrm>
        </p:spPr>
        <p:txBody>
          <a:bodyPr/>
          <a:lstStyle/>
          <a:p>
            <a:r>
              <a:rPr lang="en-US" dirty="0"/>
              <a:t/>
            </a:r>
            <a:endParaRPr lang="en-US" dirty="0"/>
          </a:p>
        </p:txBody>
      </p:sp>
      <p:sp>
        <p:nvSpPr>
          <p:cNvPr name="Slide Number Placeholder 3" id="4"/>
          <p:cNvSpPr>
            <a:spLocks noGrp="1"/>
          </p:cNvSpPr>
          <p:nvPr>
            <p:ph type="sldNum" sz="quarter" idx="10"/>
          </p:nvPr>
        </p:nvSpPr>
        <p:spPr/>
        <p:txBody>
          <a:bodyPr/>
          <a:lstStyle/>
          <a:p>
            <a:pPr>
              <a:defRPr/>
            </a:pPr>
            <a:fld id="{C4C04107-0928-CB46-B9AF-281984CA4CE2}" type="slidenum">
              <a:rPr smtClean="0" lang="en-US"/>
              <a:pPr>
                <a:defRPr/>
              </a:pPr>
              <a:t>69</a:t>
            </a:fld>
            <a:endParaRPr lang="en-US"/>
          </a:p>
        </p:txBody>
      </p:sp>
    </p:spTree>
    <p:extLst>
      <p:ext uri="{BB962C8B-B14F-4D97-AF65-F5344CB8AC3E}">
        <p14:creationId xmlns:p14="http://schemas.microsoft.com/office/powerpoint/2010/main" val="883239629"/>
      </p:ext>
    </p:extLst>
  </p:cSld>
  <p:clrMapOvr>
    <a:masterClrMapping/>
  </p:clrMapOvr>
</p:notes>
</file>

<file path=ppt/notesSlides/notesSlide6.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Rectangle 7" id="107522"/>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pitchFamily="34" charset="0" typeface="Verdana"/>
                <a:ea pitchFamily="34" charset="-128" typeface="MS PGothic"/>
              </a:defRPr>
            </a:lvl1pPr>
            <a:lvl2pPr indent="-285750" marL="742950" defTabSz="930275">
              <a:defRPr>
                <a:solidFill>
                  <a:schemeClr val="tx1"/>
                </a:solidFill>
                <a:latin pitchFamily="34" charset="0" typeface="Verdana"/>
                <a:ea pitchFamily="34" charset="-128" typeface="MS PGothic"/>
              </a:defRPr>
            </a:lvl2pPr>
            <a:lvl3pPr indent="-228600" marL="1143000" defTabSz="930275">
              <a:defRPr>
                <a:solidFill>
                  <a:schemeClr val="tx1"/>
                </a:solidFill>
                <a:latin pitchFamily="34" charset="0" typeface="Verdana"/>
                <a:ea pitchFamily="34" charset="-128" typeface="MS PGothic"/>
              </a:defRPr>
            </a:lvl3pPr>
            <a:lvl4pPr indent="-228600" marL="1600200" defTabSz="930275">
              <a:defRPr>
                <a:solidFill>
                  <a:schemeClr val="tx1"/>
                </a:solidFill>
                <a:latin pitchFamily="34" charset="0" typeface="Verdana"/>
                <a:ea pitchFamily="34" charset="-128" typeface="MS PGothic"/>
              </a:defRPr>
            </a:lvl4pPr>
            <a:lvl5pPr indent="-228600" marL="2057400" defTabSz="930275">
              <a:defRPr>
                <a:solidFill>
                  <a:schemeClr val="tx1"/>
                </a:solidFill>
                <a:latin pitchFamily="34" charset="0" typeface="Verdana"/>
                <a:ea pitchFamily="34" charset="-128" typeface="MS PGothic"/>
              </a:defRPr>
            </a:lvl5pPr>
            <a:lvl6pPr eaLnBrk="false" hangingPunct="false" indent="-228600" defTabSz="930275" fontAlgn="base" marL="2514600">
              <a:spcBef>
                <a:spcPct val="0"/>
              </a:spcBef>
              <a:spcAft>
                <a:spcPct val="0"/>
              </a:spcAft>
              <a:defRPr>
                <a:solidFill>
                  <a:schemeClr val="tx1"/>
                </a:solidFill>
                <a:latin pitchFamily="34" charset="0" typeface="Verdana"/>
                <a:ea pitchFamily="34" charset="-128" typeface="MS PGothic"/>
              </a:defRPr>
            </a:lvl6pPr>
            <a:lvl7pPr eaLnBrk="false" hangingPunct="false" indent="-228600" defTabSz="930275" fontAlgn="base" marL="2971800">
              <a:spcBef>
                <a:spcPct val="0"/>
              </a:spcBef>
              <a:spcAft>
                <a:spcPct val="0"/>
              </a:spcAft>
              <a:defRPr>
                <a:solidFill>
                  <a:schemeClr val="tx1"/>
                </a:solidFill>
                <a:latin pitchFamily="34" charset="0" typeface="Verdana"/>
                <a:ea pitchFamily="34" charset="-128" typeface="MS PGothic"/>
              </a:defRPr>
            </a:lvl7pPr>
            <a:lvl8pPr eaLnBrk="false" hangingPunct="false" indent="-228600" defTabSz="930275" fontAlgn="base" marL="3429000">
              <a:spcBef>
                <a:spcPct val="0"/>
              </a:spcBef>
              <a:spcAft>
                <a:spcPct val="0"/>
              </a:spcAft>
              <a:defRPr>
                <a:solidFill>
                  <a:schemeClr val="tx1"/>
                </a:solidFill>
                <a:latin pitchFamily="34" charset="0" typeface="Verdana"/>
                <a:ea pitchFamily="34" charset="-128" typeface="MS PGothic"/>
              </a:defRPr>
            </a:lvl8pPr>
            <a:lvl9pPr eaLnBrk="false" hangingPunct="false" indent="-228600" defTabSz="930275" fontAlgn="base" marL="3886200">
              <a:spcBef>
                <a:spcPct val="0"/>
              </a:spcBef>
              <a:spcAft>
                <a:spcPct val="0"/>
              </a:spcAft>
              <a:defRPr>
                <a:solidFill>
                  <a:schemeClr val="tx1"/>
                </a:solidFill>
                <a:latin pitchFamily="34" charset="0" typeface="Verdana"/>
                <a:ea pitchFamily="34" charset="-128" typeface="MS PGothic"/>
              </a:defRPr>
            </a:lvl9pPr>
          </a:lstStyle>
          <a:p>
            <a:fld id="{EC9CDBCD-DC5B-4416-8C93-4B1B2D398B22}" type="slidenum">
              <a:rPr altLang="en-US" lang="en-US">
                <a:latin pitchFamily="34" charset="0" typeface="Helvetica"/>
              </a:rPr>
              <a:pPr/>
              <a:t>7</a:t>
            </a:fld>
            <a:endParaRPr altLang="en-US" lang="en-US">
              <a:latin pitchFamily="34" charset="0" typeface="Helvetica"/>
            </a:endParaRPr>
          </a:p>
        </p:txBody>
      </p:sp>
      <p:sp>
        <p:nvSpPr>
          <p:cNvPr name="Rectangle 2" id="107523"/>
          <p:cNvSpPr>
            <a:spLocks noChangeArrowheads="1" noChangeAspect="1" noTextEdit="1" noGrp="1" noRot="1"/>
          </p:cNvSpPr>
          <p:nvPr>
            <p:ph type="sldImg"/>
          </p:nvPr>
        </p:nvSpPr>
        <p:spPr>
          <a:ln/>
        </p:spPr>
      </p:sp>
      <p:sp>
        <p:nvSpPr>
          <p:cNvPr name="Rectangle 3" id="107524"/>
          <p:cNvSpPr>
            <a:spLocks noGrp="1" noChangeArrowheads="1"/>
          </p:cNvSpPr>
          <p:nvPr>
            <p:ph type="body" idx="1"/>
          </p:nvPr>
        </p:nvSpPr>
        <p:spPr>
          <a:xfrm>
            <a:off x="-88900" y="-38100"/>
            <a:ext cy="10782300" cx="16751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hangingPunct="false" marL="0" rtl="false" eaLnBrk="false" indent="0" defTabSz="914400" fontAlgn="base" marR="0" latinLnBrk="false" algn="l">
              <a:lnSpc>
                <a:spcPct val="100000"/>
              </a:lnSpc>
              <a:spcBef>
                <a:spcPct val="30000"/>
              </a:spcBef>
              <a:spcAft>
                <a:spcPct val="0"/>
              </a:spcAft>
              <a:buClrTx/>
              <a:buSzTx/>
              <a:buFontTx/>
              <a:buNone/>
              <a:tabLst/>
              <a:defRPr/>
            </a:pPr>
            <a:r>
              <a:rPr i="1" altLang="en-US" sz="1200" smtClean="0" lang="en-US" dirty="0">
                <a:latin pitchFamily="34" charset="0" typeface="Helvetica"/>
              </a:rPr>
              <a:t>n</a:t>
            </a:r>
            <a:r>
              <a:rPr altLang="en-US" sz="1200" smtClean="0" lang="en-US" dirty="0">
                <a:latin pitchFamily="34" charset="0" typeface="Helvetica"/>
              </a:rPr>
              <a:t>=2 and </a:t>
            </a:r>
            <a:r>
              <a:rPr i="1" altLang="en-US" sz="1200" smtClean="0" lang="en-US" dirty="0">
                <a:latin pitchFamily="34" charset="0" typeface="Helvetica"/>
              </a:rPr>
              <a:t>m</a:t>
            </a:r>
            <a:r>
              <a:rPr altLang="en-US" sz="1200" smtClean="0" lang="en-US" dirty="0">
                <a:latin pitchFamily="34" charset="0" typeface="Helvetica"/>
              </a:rPr>
              <a:t>=4   32-byte memory and 4-byte pages</a:t>
            </a:r>
          </a:p>
          <a:p>
            <a:r>
              <a:rPr altLang="en-US" smtClean="0" lang="en-US" dirty="0">
                <a:latin pitchFamily="18" charset="0" typeface="Times New Roman"/>
              </a:rPr>
              <a:t/>
            </a:r>
            <a:endParaRPr altLang="en-US" smtClean="0" lang="en-US" dirty="0">
              <a:latin pitchFamily="18" charset="0" typeface="Times New Roman"/>
            </a:endParaRPr>
          </a:p>
        </p:txBody>
      </p:sp>
    </p:spTree>
    <p:extLst>
      <p:ext uri="{BB962C8B-B14F-4D97-AF65-F5344CB8AC3E}">
        <p14:creationId xmlns:p14="http://schemas.microsoft.com/office/powerpoint/2010/main" val="1414245940"/>
      </p:ext>
    </p:extLst>
  </p:cSld>
  <p:clrMapOvr>
    <a:masterClrMapping/>
  </p:clrMapOvr>
</p:notes>
</file>

<file path=ppt/notesSlides/notesSlide7.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35852100" cx="16751300"/>
          </a:xfrm>
        </p:spPr>
        <p:txBody>
          <a:bodyPr/>
          <a:lstStyle/>
          <a:p>
            <a:r>
              <a:rPr altLang="en-US" sz="1200" smtClean="0" lang="en-US" dirty="0"/>
              <a:t>Explain what is internal fragment?</a:t>
            </a:r>
          </a:p>
          <a:p>
            <a:r>
              <a:rPr altLang="en-US" sz="1200" smtClean="0" lang="en-US" dirty="0"/>
              <a:t>Example:</a:t>
            </a:r>
            <a:r>
              <a:rPr altLang="en-US" baseline="0" sz="1200" smtClean="0" lang="en-US" dirty="0"/>
              <a:t> page size 8 bytes. 5 bytes are used in a page. Then the internal fragment is 8-5=3 bytes (unused space).</a:t>
            </a:r>
          </a:p>
          <a:p>
            <a:r>
              <a:rPr altLang="en-US" baseline="0" sz="1200" smtClean="0" lang="en-US" dirty="0"/>
              <a:t> </a:t>
            </a:r>
            <a:endParaRPr altLang="en-US" sz="1200" smtClean="0" lang="en-US" dirty="0"/>
          </a:p>
          <a:p>
            <a:r>
              <a:rPr altLang="en-US" sz="1200" smtClean="0" lang="en-US" dirty="0"/>
              <a:t>Process view and physical memory now very different</a:t>
            </a:r>
          </a:p>
          <a:p>
            <a:r>
              <a:rPr altLang="en-US" sz="1200" smtClean="0" lang="en-US" dirty="0"/>
              <a:t>By implementation process can only access its own memory</a:t>
            </a:r>
          </a:p>
          <a:p>
            <a:r>
              <a:rPr lang="en-US" dirty="0"/>
              <a:t/>
            </a:r>
            <a:endParaRPr lang="en-US" dirty="0"/>
          </a:p>
        </p:txBody>
      </p:sp>
      <p:sp>
        <p:nvSpPr>
          <p:cNvPr name="Slide Number Placeholder 3" id="4"/>
          <p:cNvSpPr>
            <a:spLocks noGrp="1"/>
          </p:cNvSpPr>
          <p:nvPr>
            <p:ph type="sldNum" sz="quarter" idx="10"/>
          </p:nvPr>
        </p:nvSpPr>
        <p:spPr/>
        <p:txBody>
          <a:bodyPr/>
          <a:lstStyle/>
          <a:p>
            <a:pPr>
              <a:defRPr/>
            </a:pPr>
            <a:fld id="{C4C04107-0928-CB46-B9AF-281984CA4CE2}" type="slidenum">
              <a:rPr smtClean="0" lang="en-US"/>
              <a:pPr>
                <a:defRPr/>
              </a:pPr>
              <a:t>8</a:t>
            </a:fld>
            <a:endParaRPr lang="en-US"/>
          </a:p>
        </p:txBody>
      </p:sp>
    </p:spTree>
    <p:extLst>
      <p:ext uri="{BB962C8B-B14F-4D97-AF65-F5344CB8AC3E}">
        <p14:creationId xmlns:p14="http://schemas.microsoft.com/office/powerpoint/2010/main" val="1799705106"/>
      </p:ext>
    </p:extLst>
  </p:cSld>
  <p:clrMapOvr>
    <a:masterClrMapping/>
  </p:clrMapOvr>
</p:notes>
</file>

<file path=ppt/notesSlides/notesSlide8.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Slide Image Placeholder 1" id="2"/>
          <p:cNvSpPr>
            <a:spLocks noChangeAspect="1" noGrp="1" noRot="1"/>
          </p:cNvSpPr>
          <p:nvPr>
            <p:ph type="sldImg"/>
          </p:nvPr>
        </p:nvSpPr>
        <p:spPr/>
      </p:sp>
      <p:sp>
        <p:nvSpPr>
          <p:cNvPr name="Notes Placeholder 2" id="3"/>
          <p:cNvSpPr>
            <a:spLocks noGrp="1"/>
          </p:cNvSpPr>
          <p:nvPr>
            <p:ph type="body" idx="1"/>
          </p:nvPr>
        </p:nvSpPr>
        <p:spPr>
          <a:xfrm>
            <a:off x="-88900" y="-38100"/>
            <a:ext cy="19011900" cx="16751300"/>
          </a:xfrm>
        </p:spPr>
        <p:txBody>
          <a:bodyPr/>
          <a:lstStyle/>
          <a:p>
            <a:r>
              <a:rPr altLang="en-US" sz="1200" smtClean="0" lang="en-US" dirty="0"/>
              <a:t>Small</a:t>
            </a:r>
            <a:r>
              <a:rPr altLang="en-US" baseline="0" sz="1200" smtClean="0" lang="en-US" dirty="0"/>
              <a:t> frame size -&gt; small fragment</a:t>
            </a:r>
          </a:p>
          <a:p>
            <a:r>
              <a:rPr altLang="en-US" sz="1200" smtClean="0" lang="en-US" dirty="0"/>
              <a:t/>
            </a:r>
            <a:endParaRPr altLang="en-US" sz="1200" smtClean="0" lang="en-US" dirty="0"/>
          </a:p>
          <a:p>
            <a:pPr hangingPunct="false" marL="0" rtl="false" eaLnBrk="false" indent="0" defTabSz="914400" fontAlgn="base" marR="0" latinLnBrk="false" algn="l">
              <a:lnSpc>
                <a:spcPct val="100000"/>
              </a:lnSpc>
              <a:spcBef>
                <a:spcPct val="30000"/>
              </a:spcBef>
              <a:spcAft>
                <a:spcPct val="0"/>
              </a:spcAft>
              <a:buClrTx/>
              <a:buSzTx/>
              <a:buFontTx/>
              <a:buNone/>
              <a:tabLst/>
              <a:defRPr/>
            </a:pPr>
            <a:r>
              <a:rPr altLang="en-US" sz="1200" smtClean="0" lang="en-US" dirty="0"/>
              <a:t>Small</a:t>
            </a:r>
            <a:r>
              <a:rPr altLang="en-US" baseline="0" sz="1200" smtClean="0" lang="en-US" dirty="0"/>
              <a:t> frame size -&gt; large table size</a:t>
            </a:r>
          </a:p>
          <a:p>
            <a:r>
              <a:rPr altLang="en-US" sz="1200" smtClean="0" lang="en-US" dirty="0"/>
              <a:t/>
            </a:r>
            <a:endParaRPr altLang="en-US" sz="1200" smtClean="0" lang="en-US" dirty="0"/>
          </a:p>
          <a:p>
            <a:r>
              <a:rPr lang="en-US" dirty="0"/>
              <a:t/>
            </a:r>
            <a:endParaRPr lang="en-US" dirty="0"/>
          </a:p>
        </p:txBody>
      </p:sp>
      <p:sp>
        <p:nvSpPr>
          <p:cNvPr name="Slide Number Placeholder 3" id="4"/>
          <p:cNvSpPr>
            <a:spLocks noGrp="1"/>
          </p:cNvSpPr>
          <p:nvPr>
            <p:ph type="sldNum" sz="quarter" idx="10"/>
          </p:nvPr>
        </p:nvSpPr>
        <p:spPr/>
        <p:txBody>
          <a:bodyPr/>
          <a:lstStyle/>
          <a:p>
            <a:pPr>
              <a:defRPr/>
            </a:pPr>
            <a:fld id="{C4C04107-0928-CB46-B9AF-281984CA4CE2}" type="slidenum">
              <a:rPr smtClean="0" lang="en-US"/>
              <a:pPr>
                <a:defRPr/>
              </a:pPr>
              <a:t>9</a:t>
            </a:fld>
            <a:endParaRPr lang="en-US"/>
          </a:p>
        </p:txBody>
      </p:sp>
    </p:spTree>
    <p:extLst>
      <p:ext uri="{BB962C8B-B14F-4D97-AF65-F5344CB8AC3E}">
        <p14:creationId xmlns:p14="http://schemas.microsoft.com/office/powerpoint/2010/main" val="2046986878"/>
      </p:ext>
    </p:extLst>
  </p:cSld>
  <p:clrMapOvr>
    <a:masterClrMapping/>
  </p:clrMapOvr>
</p:notes>
</file>

<file path=ppt/notesSlides/notesSlide9.xml><?xml version="1.0" encoding="utf-8"?>
<p:notes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Rectangle 7" id="109570"/>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pitchFamily="34" charset="0" typeface="Verdana"/>
                <a:ea pitchFamily="34" charset="-128" typeface="MS PGothic"/>
              </a:defRPr>
            </a:lvl1pPr>
            <a:lvl2pPr indent="-285750" marL="742950" defTabSz="930275">
              <a:defRPr>
                <a:solidFill>
                  <a:schemeClr val="tx1"/>
                </a:solidFill>
                <a:latin pitchFamily="34" charset="0" typeface="Verdana"/>
                <a:ea pitchFamily="34" charset="-128" typeface="MS PGothic"/>
              </a:defRPr>
            </a:lvl2pPr>
            <a:lvl3pPr indent="-228600" marL="1143000" defTabSz="930275">
              <a:defRPr>
                <a:solidFill>
                  <a:schemeClr val="tx1"/>
                </a:solidFill>
                <a:latin pitchFamily="34" charset="0" typeface="Verdana"/>
                <a:ea pitchFamily="34" charset="-128" typeface="MS PGothic"/>
              </a:defRPr>
            </a:lvl3pPr>
            <a:lvl4pPr indent="-228600" marL="1600200" defTabSz="930275">
              <a:defRPr>
                <a:solidFill>
                  <a:schemeClr val="tx1"/>
                </a:solidFill>
                <a:latin pitchFamily="34" charset="0" typeface="Verdana"/>
                <a:ea pitchFamily="34" charset="-128" typeface="MS PGothic"/>
              </a:defRPr>
            </a:lvl4pPr>
            <a:lvl5pPr indent="-228600" marL="2057400" defTabSz="930275">
              <a:defRPr>
                <a:solidFill>
                  <a:schemeClr val="tx1"/>
                </a:solidFill>
                <a:latin pitchFamily="34" charset="0" typeface="Verdana"/>
                <a:ea pitchFamily="34" charset="-128" typeface="MS PGothic"/>
              </a:defRPr>
            </a:lvl5pPr>
            <a:lvl6pPr eaLnBrk="false" hangingPunct="false" indent="-228600" defTabSz="930275" fontAlgn="base" marL="2514600">
              <a:spcBef>
                <a:spcPct val="0"/>
              </a:spcBef>
              <a:spcAft>
                <a:spcPct val="0"/>
              </a:spcAft>
              <a:defRPr>
                <a:solidFill>
                  <a:schemeClr val="tx1"/>
                </a:solidFill>
                <a:latin pitchFamily="34" charset="0" typeface="Verdana"/>
                <a:ea pitchFamily="34" charset="-128" typeface="MS PGothic"/>
              </a:defRPr>
            </a:lvl6pPr>
            <a:lvl7pPr eaLnBrk="false" hangingPunct="false" indent="-228600" defTabSz="930275" fontAlgn="base" marL="2971800">
              <a:spcBef>
                <a:spcPct val="0"/>
              </a:spcBef>
              <a:spcAft>
                <a:spcPct val="0"/>
              </a:spcAft>
              <a:defRPr>
                <a:solidFill>
                  <a:schemeClr val="tx1"/>
                </a:solidFill>
                <a:latin pitchFamily="34" charset="0" typeface="Verdana"/>
                <a:ea pitchFamily="34" charset="-128" typeface="MS PGothic"/>
              </a:defRPr>
            </a:lvl7pPr>
            <a:lvl8pPr eaLnBrk="false" hangingPunct="false" indent="-228600" defTabSz="930275" fontAlgn="base" marL="3429000">
              <a:spcBef>
                <a:spcPct val="0"/>
              </a:spcBef>
              <a:spcAft>
                <a:spcPct val="0"/>
              </a:spcAft>
              <a:defRPr>
                <a:solidFill>
                  <a:schemeClr val="tx1"/>
                </a:solidFill>
                <a:latin pitchFamily="34" charset="0" typeface="Verdana"/>
                <a:ea pitchFamily="34" charset="-128" typeface="MS PGothic"/>
              </a:defRPr>
            </a:lvl8pPr>
            <a:lvl9pPr eaLnBrk="false" hangingPunct="false" indent="-228600" defTabSz="930275" fontAlgn="base" marL="3886200">
              <a:spcBef>
                <a:spcPct val="0"/>
              </a:spcBef>
              <a:spcAft>
                <a:spcPct val="0"/>
              </a:spcAft>
              <a:defRPr>
                <a:solidFill>
                  <a:schemeClr val="tx1"/>
                </a:solidFill>
                <a:latin pitchFamily="34" charset="0" typeface="Verdana"/>
                <a:ea pitchFamily="34" charset="-128" typeface="MS PGothic"/>
              </a:defRPr>
            </a:lvl9pPr>
          </a:lstStyle>
          <a:p>
            <a:fld id="{91C0E815-49B4-4DD5-9D9E-2D9425AE68E7}" type="slidenum">
              <a:rPr altLang="en-US" lang="en-US">
                <a:latin pitchFamily="34" charset="0" typeface="Helvetica"/>
              </a:rPr>
              <a:pPr/>
              <a:t>10</a:t>
            </a:fld>
            <a:endParaRPr altLang="en-US" lang="en-US">
              <a:latin pitchFamily="34" charset="0" typeface="Helvetica"/>
            </a:endParaRPr>
          </a:p>
        </p:txBody>
      </p:sp>
      <p:sp>
        <p:nvSpPr>
          <p:cNvPr name="Rectangle 2" id="109571"/>
          <p:cNvSpPr>
            <a:spLocks noChangeArrowheads="1" noChangeAspect="1" noTextEdit="1" noGrp="1" noRot="1"/>
          </p:cNvSpPr>
          <p:nvPr>
            <p:ph type="sldImg"/>
          </p:nvPr>
        </p:nvSpPr>
        <p:spPr>
          <a:ln/>
        </p:spPr>
      </p:sp>
      <p:sp>
        <p:nvSpPr>
          <p:cNvPr name="Rectangle 3" id="109572"/>
          <p:cNvSpPr>
            <a:spLocks noGrp="1" noChangeArrowheads="1"/>
          </p:cNvSpPr>
          <p:nvPr>
            <p:ph type="body" idx="1"/>
          </p:nvPr>
        </p:nvSpPr>
        <p:spPr>
          <a:xfrm>
            <a:off x="-88900" y="-38100"/>
            <a:ext cy="7302500" cx="16751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ltLang="en-US" smtClean="0" lang="en-US">
                <a:latin pitchFamily="18" charset="0" typeface="Times New Roman"/>
              </a:rPr>
              <a:t/>
            </a:r>
            <a:endParaRPr altLang="en-US" smtClean="0" lang="en-US">
              <a:latin pitchFamily="18" charset="0" typeface="Times New Roman"/>
            </a:endParaRPr>
          </a:p>
        </p:txBody>
      </p:sp>
    </p:spTree>
    <p:extLst>
      <p:ext uri="{BB962C8B-B14F-4D97-AF65-F5344CB8AC3E}">
        <p14:creationId xmlns:p14="http://schemas.microsoft.com/office/powerpoint/2010/main" val="1374968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6986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8" descr="SGCOE V 158 289"/>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lvl1pPr>
              <a:defRPr>
                <a:solidFill>
                  <a:srgbClr val="0000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0"/>
          </p:nvPr>
        </p:nvSpPr>
        <p:spPr>
          <a:xfrm>
            <a:off x="6553200" y="6356350"/>
            <a:ext cx="1066800" cy="365125"/>
          </a:xfrm>
        </p:spPr>
        <p:txBody>
          <a:bodyPr/>
          <a:lstStyle>
            <a:lvl1pPr algn="l">
              <a:defRPr/>
            </a:lvl1pPr>
          </a:lstStyle>
          <a:p>
            <a:pPr>
              <a:defRPr/>
            </a:pPr>
            <a:fld id="{28F4A3D6-8C1B-B547-85DF-557C25BCE148}" type="slidenum">
              <a:rPr lang="en-US" smtClean="0"/>
              <a:pPr>
                <a:defRPr/>
              </a:pPr>
              <a:t>‹#›</a:t>
            </a:fld>
            <a:endParaRPr lang="en-US" dirty="0"/>
          </a:p>
        </p:txBody>
      </p:sp>
    </p:spTree>
    <p:extLst>
      <p:ext uri="{BB962C8B-B14F-4D97-AF65-F5344CB8AC3E}">
        <p14:creationId xmlns:p14="http://schemas.microsoft.com/office/powerpoint/2010/main" val="856234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6690360" y="6492875"/>
            <a:ext cx="2133600" cy="365125"/>
          </a:xfrm>
          <a:prstGeom prst="rect">
            <a:avLst/>
          </a:prstGeom>
        </p:spPr>
        <p:txBody>
          <a:bodyPr/>
          <a:lstStyle/>
          <a:p>
            <a:pPr>
              <a:defRPr/>
            </a:pPr>
            <a:fld id="{80D35C97-6C33-486C-8C82-451A7D50DE1B}" type="datetime1">
              <a:rPr lang="en-US" smtClean="0"/>
              <a:t>12/4/15</a:t>
            </a:fld>
            <a:endParaRPr lang="en-US" dirty="0"/>
          </a:p>
        </p:txBody>
      </p:sp>
      <p:sp>
        <p:nvSpPr>
          <p:cNvPr id="4" name="Footer Placeholder 3"/>
          <p:cNvSpPr>
            <a:spLocks noGrp="1"/>
          </p:cNvSpPr>
          <p:nvPr>
            <p:ph type="ftr" sz="quarter" idx="11"/>
          </p:nvPr>
        </p:nvSpPr>
        <p:spPr>
          <a:xfrm>
            <a:off x="318247" y="6492875"/>
            <a:ext cx="3415554" cy="365125"/>
          </a:xfrm>
          <a:prstGeom prst="rect">
            <a:avLst/>
          </a:prstGeom>
        </p:spPr>
        <p:txBody>
          <a:bodyPr/>
          <a:lstStyle/>
          <a:p>
            <a:pPr>
              <a:defRPr/>
            </a:pPr>
            <a:endParaRPr lang="en-US" dirty="0"/>
          </a:p>
        </p:txBody>
      </p:sp>
      <p:sp>
        <p:nvSpPr>
          <p:cNvPr id="5" name="Slide Number Placeholder 4"/>
          <p:cNvSpPr>
            <a:spLocks noGrp="1"/>
          </p:cNvSpPr>
          <p:nvPr>
            <p:ph type="sldNum" sz="quarter" idx="12"/>
          </p:nvPr>
        </p:nvSpPr>
        <p:spPr/>
        <p:txBody>
          <a:bodyPr/>
          <a:lstStyle>
            <a:lvl1pPr algn="l">
              <a:defRPr/>
            </a:lvl1pPr>
          </a:lstStyle>
          <a:p>
            <a:pPr>
              <a:defRPr/>
            </a:pPr>
            <a:fld id="{97012834-41A2-49E3-8762-B14EE3F5CFB1}" type="slidenum">
              <a:rPr lang="en-US" smtClean="0"/>
              <a:pPr>
                <a:defRPr/>
              </a:pPr>
              <a:t>‹#›</a:t>
            </a:fld>
            <a:endParaRPr lang="en-US" dirty="0"/>
          </a:p>
        </p:txBody>
      </p:sp>
    </p:spTree>
    <p:extLst>
      <p:ext uri="{BB962C8B-B14F-4D97-AF65-F5344CB8AC3E}">
        <p14:creationId xmlns:p14="http://schemas.microsoft.com/office/powerpoint/2010/main" val="10942119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555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a:xfrm>
            <a:off x="6690360" y="6492875"/>
            <a:ext cx="2133600" cy="365125"/>
          </a:xfrm>
          <a:prstGeom prst="rect">
            <a:avLst/>
          </a:prstGeom>
        </p:spPr>
        <p:txBody>
          <a:bodyPr/>
          <a:lstStyle/>
          <a:p>
            <a:pPr>
              <a:defRPr/>
            </a:pPr>
            <a:fld id="{F7DF9373-C0D9-44CB-8941-AA95172CEFFF}" type="datetime1">
              <a:rPr lang="en-US" smtClean="0"/>
              <a:t>12/4/15</a:t>
            </a:fld>
            <a:endParaRPr lang="en-US" dirty="0"/>
          </a:p>
        </p:txBody>
      </p:sp>
      <p:sp>
        <p:nvSpPr>
          <p:cNvPr id="3" name="Footer Placeholder 2"/>
          <p:cNvSpPr>
            <a:spLocks noGrp="1"/>
          </p:cNvSpPr>
          <p:nvPr>
            <p:ph type="ftr" sz="quarter" idx="11"/>
          </p:nvPr>
        </p:nvSpPr>
        <p:spPr>
          <a:xfrm>
            <a:off x="318247" y="6492875"/>
            <a:ext cx="3415554" cy="365125"/>
          </a:xfrm>
          <a:prstGeom prst="rect">
            <a:avLst/>
          </a:prstGeom>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extLst>
      <p:ext uri="{BB962C8B-B14F-4D97-AF65-F5344CB8AC3E}">
        <p14:creationId xmlns:p14="http://schemas.microsoft.com/office/powerpoint/2010/main" val="2031931715"/>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4"/>
          </p:nvPr>
        </p:nvSpPr>
        <p:spPr>
          <a:xfrm>
            <a:off x="381000" y="6324600"/>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lgn="l">
              <a:defRPr/>
            </a:pPr>
            <a:fld id="{BFA6D376-C5A1-F04E-B9D7-60DF914D4450}" type="slidenum">
              <a:rPr lang="en-US" smtClean="0"/>
              <a:pPr algn="l">
                <a:defRPr/>
              </a:pPr>
              <a:t>‹#›</a:t>
            </a:fld>
            <a:endParaRPr lang="en-US" dirty="0"/>
          </a:p>
        </p:txBody>
      </p:sp>
      <p:pic>
        <p:nvPicPr>
          <p:cNvPr id="5" name="Picture 8" descr="SGCOE V 158 289"/>
          <p:cNvPicPr>
            <a:picLocks noChangeAspect="1" noChangeArrowheads="1"/>
          </p:cNvPicPr>
          <p:nvPr userDrawn="1"/>
        </p:nvPicPr>
        <p:blipFill>
          <a:blip r:embed="rId6" cstate="email">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78" r:id="rId1"/>
    <p:sldLayoutId id="2147484285" r:id="rId2"/>
    <p:sldLayoutId id="2147484286" r:id="rId3"/>
    <p:sldLayoutId id="2147484287" r:id="rId4"/>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rgbClr val="0000FF"/>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0"/>
        </a:spcBef>
        <a:spcAft>
          <a:spcPct val="0"/>
        </a:spcAft>
        <a:buFont typeface="Arial" charset="0"/>
        <a:buChar char="•"/>
        <a:defRPr sz="3200" kern="1200">
          <a:solidFill>
            <a:schemeClr val="tx1"/>
          </a:solidFill>
          <a:latin typeface="Calibri"/>
          <a:ea typeface="ＭＳ Ｐゴシック" charset="0"/>
          <a:cs typeface="ＭＳ Ｐゴシック" charset="0"/>
        </a:defRPr>
      </a:lvl1pPr>
      <a:lvl2pPr marL="742950" indent="-285750" algn="l" rtl="0" eaLnBrk="0" fontAlgn="base" hangingPunct="0">
        <a:spcBef>
          <a:spcPct val="0"/>
        </a:spcBef>
        <a:spcAft>
          <a:spcPct val="0"/>
        </a:spcAft>
        <a:buFont typeface="Arial" charset="0"/>
        <a:buChar char="–"/>
        <a:defRPr sz="2800" kern="1200">
          <a:solidFill>
            <a:schemeClr val="tx1"/>
          </a:solidFill>
          <a:latin typeface="Calibri"/>
          <a:ea typeface="ＭＳ Ｐゴシック" charset="0"/>
          <a:cs typeface="+mn-cs"/>
        </a:defRPr>
      </a:lvl2pPr>
      <a:lvl3pPr marL="1143000" indent="-228600" algn="l" rtl="0" eaLnBrk="0" fontAlgn="base" hangingPunct="0">
        <a:spcBef>
          <a:spcPct val="0"/>
        </a:spcBef>
        <a:spcAft>
          <a:spcPct val="0"/>
        </a:spcAft>
        <a:buFont typeface="Arial" charset="0"/>
        <a:buChar char="•"/>
        <a:defRPr sz="2400" kern="1200">
          <a:solidFill>
            <a:schemeClr val="tx1"/>
          </a:solidFill>
          <a:latin typeface="Calibri"/>
          <a:ea typeface="ＭＳ Ｐゴシック" charset="0"/>
          <a:cs typeface="+mn-cs"/>
        </a:defRPr>
      </a:lvl3pPr>
      <a:lvl4pPr marL="16002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4pPr>
      <a:lvl5pPr marL="20574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emf"/></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19.wmf"/><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tif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slide" Target="slide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slide" Target="slide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69.xml.rels><?xml version="1.0" encoding="UTF-8" standalone="yes"?>
<Relationships xmlns="http://schemas.openxmlformats.org/package/2006/relationships"><Relationship Id="rId3" Type="http://schemas.openxmlformats.org/officeDocument/2006/relationships/image" Target="../media/image28.tiff"/><Relationship Id="rId4" Type="http://schemas.openxmlformats.org/officeDocument/2006/relationships/image" Target="../media/image29.tiff"/><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bwMode="auto">
          <a:xfrm>
            <a:off x="304800" y="533399"/>
            <a:ext cx="8686800" cy="3400425"/>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0000FF"/>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dirty="0" smtClean="0">
                <a:latin typeface="Calibri" charset="0"/>
                <a:ea typeface="SimSun" charset="0"/>
                <a:cs typeface="SimSun" charset="0"/>
              </a:rPr>
              <a:t>COMP 3500 </a:t>
            </a:r>
            <a:br>
              <a:rPr lang="en-US" altLang="zh-CN" dirty="0" smtClean="0">
                <a:latin typeface="Calibri" charset="0"/>
                <a:ea typeface="SimSun" charset="0"/>
                <a:cs typeface="SimSun" charset="0"/>
              </a:rPr>
            </a:br>
            <a:r>
              <a:rPr lang="en-US" altLang="zh-CN" dirty="0" smtClean="0">
                <a:latin typeface="Calibri" charset="0"/>
                <a:ea typeface="SimSun" charset="0"/>
                <a:cs typeface="SimSun" charset="0"/>
              </a:rPr>
              <a:t>Introduction to Operating Systems</a:t>
            </a:r>
            <a:br>
              <a:rPr lang="en-US" altLang="zh-CN" dirty="0" smtClean="0">
                <a:latin typeface="Calibri" charset="0"/>
                <a:ea typeface="SimSun" charset="0"/>
                <a:cs typeface="SimSun" charset="0"/>
              </a:rPr>
            </a:br>
            <a:r>
              <a:rPr lang="en-US" dirty="0" smtClean="0">
                <a:latin typeface="Calibri" charset="0"/>
              </a:rPr>
              <a:t> </a:t>
            </a:r>
            <a:br>
              <a:rPr lang="en-US" dirty="0" smtClean="0">
                <a:latin typeface="Calibri" charset="0"/>
              </a:rPr>
            </a:br>
            <a:r>
              <a:rPr lang="en-US" dirty="0" smtClean="0"/>
              <a:t>Final Exam Review</a:t>
            </a:r>
            <a:endParaRPr lang="en-US" dirty="0"/>
          </a:p>
          <a:p>
            <a:endParaRPr lang="en-US" altLang="zh-CN" sz="4000" dirty="0">
              <a:latin typeface="Calibri" charset="0"/>
              <a:ea typeface="SimSun" charset="0"/>
              <a:cs typeface="SimSun" charset="0"/>
            </a:endParaRPr>
          </a:p>
        </p:txBody>
      </p:sp>
      <p:sp>
        <p:nvSpPr>
          <p:cNvPr id="5" name="Text Box 3"/>
          <p:cNvSpPr txBox="1">
            <a:spLocks noChangeArrowheads="1"/>
          </p:cNvSpPr>
          <p:nvPr/>
        </p:nvSpPr>
        <p:spPr bwMode="auto">
          <a:xfrm>
            <a:off x="2057400" y="4162425"/>
            <a:ext cx="4953000" cy="1857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200" b="1" dirty="0">
                <a:latin typeface="Calibri" charset="0"/>
                <a:ea typeface="SimSun" charset="0"/>
                <a:cs typeface="SimSun" charset="0"/>
              </a:rPr>
              <a:t>Dr. Xiao Qin</a:t>
            </a:r>
          </a:p>
          <a:p>
            <a:pPr algn="ctr">
              <a:spcBef>
                <a:spcPct val="50000"/>
              </a:spcBef>
            </a:pPr>
            <a:r>
              <a:rPr kumimoji="1" lang="en-US" i="1" dirty="0">
                <a:latin typeface="Calibri" charset="0"/>
              </a:rPr>
              <a:t>Auburn University</a:t>
            </a:r>
            <a:br>
              <a:rPr kumimoji="1" lang="en-US" i="1" dirty="0">
                <a:latin typeface="Calibri" charset="0"/>
              </a:rPr>
            </a:br>
            <a:r>
              <a:rPr kumimoji="1" lang="en-US" i="1" dirty="0">
                <a:latin typeface="Calibri" charset="0"/>
              </a:rPr>
              <a:t>http://</a:t>
            </a:r>
            <a:r>
              <a:rPr kumimoji="1" lang="en-US" i="1" dirty="0" err="1">
                <a:latin typeface="Calibri" charset="0"/>
              </a:rPr>
              <a:t>www.eng.auburn.edu</a:t>
            </a:r>
            <a:r>
              <a:rPr kumimoji="1" lang="en-US" i="1" dirty="0">
                <a:latin typeface="Calibri" charset="0"/>
              </a:rPr>
              <a:t>/~</a:t>
            </a:r>
            <a:r>
              <a:rPr kumimoji="1" lang="en-US" i="1" dirty="0" err="1">
                <a:latin typeface="Calibri" charset="0"/>
              </a:rPr>
              <a:t>xqin</a:t>
            </a:r>
            <a:endParaRPr kumimoji="1" lang="en-US" i="1" dirty="0">
              <a:latin typeface="Calibri" charset="0"/>
            </a:endParaRPr>
          </a:p>
          <a:p>
            <a:pPr algn="ctr">
              <a:lnSpc>
                <a:spcPct val="50000"/>
              </a:lnSpc>
              <a:spcBef>
                <a:spcPct val="50000"/>
              </a:spcBef>
            </a:pPr>
            <a:r>
              <a:rPr kumimoji="1" lang="en-US" i="1" dirty="0" err="1">
                <a:latin typeface="Calibri" charset="0"/>
              </a:rPr>
              <a:t>xqin@auburn.edu</a:t>
            </a:r>
            <a:endParaRPr kumimoji="1" lang="en-US" altLang="zh-CN" i="1" dirty="0">
              <a:latin typeface="Calibri" charset="0"/>
              <a:ea typeface="SimSun" charset="0"/>
              <a:cs typeface="SimSun" charset="0"/>
            </a:endParaRPr>
          </a:p>
        </p:txBody>
      </p:sp>
    </p:spTree>
    <p:extLst>
      <p:ext uri="{BB962C8B-B14F-4D97-AF65-F5344CB8AC3E}">
        <p14:creationId xmlns:p14="http://schemas.microsoft.com/office/powerpoint/2010/main" val="67213785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11931" y="427038"/>
            <a:ext cx="8779669" cy="1096962"/>
          </a:xfrm>
        </p:spPr>
        <p:txBody>
          <a:bodyPr/>
          <a:lstStyle/>
          <a:p>
            <a:pPr eaLnBrk="1" hangingPunct="1"/>
            <a:r>
              <a:rPr lang="en-US" altLang="en-US" dirty="0" smtClean="0"/>
              <a:t>Two registers to support paging</a:t>
            </a:r>
          </a:p>
        </p:txBody>
      </p:sp>
      <p:sp>
        <p:nvSpPr>
          <p:cNvPr id="43011" name="Rectangle 3"/>
          <p:cNvSpPr>
            <a:spLocks noGrp="1" noChangeArrowheads="1"/>
          </p:cNvSpPr>
          <p:nvPr>
            <p:ph type="body" idx="1"/>
          </p:nvPr>
        </p:nvSpPr>
        <p:spPr>
          <a:xfrm>
            <a:off x="437357" y="1524000"/>
            <a:ext cx="8647112" cy="5181600"/>
          </a:xfrm>
        </p:spPr>
        <p:txBody>
          <a:bodyPr/>
          <a:lstStyle/>
          <a:p>
            <a:pPr marL="514350" indent="-514350">
              <a:buAutoNum type="arabicParenBoth"/>
            </a:pPr>
            <a:r>
              <a:rPr lang="en-US" sz="2800" dirty="0" smtClean="0"/>
              <a:t>Where </a:t>
            </a:r>
            <a:r>
              <a:rPr lang="en-US" sz="2800" dirty="0"/>
              <a:t>should we keep page tables? </a:t>
            </a:r>
            <a:endParaRPr lang="en-US" sz="2800" dirty="0" smtClean="0"/>
          </a:p>
          <a:p>
            <a:pPr marL="514350" indent="-514350">
              <a:buAutoNum type="arabicParenBoth"/>
            </a:pPr>
            <a:endParaRPr lang="en-US" sz="2800" dirty="0" smtClean="0"/>
          </a:p>
          <a:p>
            <a:pPr marL="514350" indent="-514350">
              <a:buAutoNum type="arabicParenBoth"/>
            </a:pPr>
            <a:r>
              <a:rPr lang="en-US" sz="2800" dirty="0" smtClean="0"/>
              <a:t>Where </a:t>
            </a:r>
            <a:r>
              <a:rPr lang="en-US" sz="2800" dirty="0"/>
              <a:t>does the </a:t>
            </a:r>
            <a:r>
              <a:rPr lang="en-US" sz="2800" i="1" dirty="0">
                <a:solidFill>
                  <a:srgbClr val="FF0000"/>
                </a:solidFill>
              </a:rPr>
              <a:t>Page-table base register</a:t>
            </a:r>
            <a:r>
              <a:rPr lang="en-US" sz="2800" i="1" dirty="0"/>
              <a:t> (PTBR) </a:t>
            </a:r>
            <a:r>
              <a:rPr lang="en-US" sz="2800" dirty="0"/>
              <a:t>point at? </a:t>
            </a:r>
            <a:endParaRPr lang="en-US" sz="2800" dirty="0" smtClean="0"/>
          </a:p>
          <a:p>
            <a:pPr marL="514350" indent="-514350">
              <a:buAutoNum type="arabicParenBoth"/>
            </a:pPr>
            <a:endParaRPr lang="en-US" sz="2800" dirty="0" smtClean="0"/>
          </a:p>
          <a:p>
            <a:pPr marL="514350" indent="-514350">
              <a:buAutoNum type="arabicParenBoth"/>
            </a:pPr>
            <a:r>
              <a:rPr lang="en-US" sz="2800" dirty="0" smtClean="0"/>
              <a:t>The </a:t>
            </a:r>
            <a:r>
              <a:rPr lang="en-US" sz="2800" i="1" dirty="0">
                <a:solidFill>
                  <a:srgbClr val="FF0000"/>
                </a:solidFill>
              </a:rPr>
              <a:t>Page-table length register </a:t>
            </a:r>
            <a:r>
              <a:rPr lang="en-US" sz="2800" i="1" dirty="0"/>
              <a:t>(PTLR)</a:t>
            </a:r>
            <a:r>
              <a:rPr lang="en-US" sz="2800" dirty="0"/>
              <a:t> indicates size of the page table. Why the </a:t>
            </a:r>
            <a:r>
              <a:rPr lang="en-US" sz="2800" i="1" dirty="0"/>
              <a:t>Page-table length register (PTLR) </a:t>
            </a:r>
            <a:r>
              <a:rPr lang="en-US" sz="2800" dirty="0"/>
              <a:t>is important? </a:t>
            </a:r>
          </a:p>
          <a:p>
            <a:endParaRPr lang="en-US" altLang="en-US" sz="2800" dirty="0" smtClean="0"/>
          </a:p>
        </p:txBody>
      </p:sp>
    </p:spTree>
    <p:extLst>
      <p:ext uri="{BB962C8B-B14F-4D97-AF65-F5344CB8AC3E}">
        <p14:creationId xmlns:p14="http://schemas.microsoft.com/office/powerpoint/2010/main" val="1031211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02771" y="185736"/>
            <a:ext cx="8229600" cy="804863"/>
          </a:xfrm>
        </p:spPr>
        <p:txBody>
          <a:bodyPr/>
          <a:lstStyle/>
          <a:p>
            <a:pPr eaLnBrk="1" hangingPunct="1"/>
            <a:r>
              <a:rPr lang="en-US" altLang="en-US" sz="2800" dirty="0" smtClean="0"/>
              <a:t>Paging Hardware with </a:t>
            </a:r>
            <a:br>
              <a:rPr lang="en-US" altLang="en-US" sz="2800" dirty="0" smtClean="0"/>
            </a:br>
            <a:r>
              <a:rPr lang="en-US" altLang="en-US" sz="2800" dirty="0"/>
              <a:t> Translation Look-aside </a:t>
            </a:r>
            <a:r>
              <a:rPr lang="en-US" altLang="en-US" sz="2800" dirty="0" smtClean="0"/>
              <a:t>Buffers (</a:t>
            </a:r>
            <a:r>
              <a:rPr lang="en-US" altLang="en-US" sz="2800" dirty="0"/>
              <a:t>TLB</a:t>
            </a:r>
            <a:r>
              <a:rPr lang="en-US" altLang="en-US" sz="2800" dirty="0" smtClean="0"/>
              <a:t>)</a:t>
            </a:r>
          </a:p>
        </p:txBody>
      </p:sp>
      <p:pic>
        <p:nvPicPr>
          <p:cNvPr id="46083"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2000" y="990599"/>
            <a:ext cx="7162800" cy="5413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7012834-41A2-49E3-8762-B14EE3F5CFB1}" type="slidenum">
              <a:rPr lang="en-US" smtClean="0"/>
              <a:pPr>
                <a:defRPr/>
              </a:pPr>
              <a:t>11</a:t>
            </a:fld>
            <a:endParaRPr lang="en-US" dirty="0"/>
          </a:p>
        </p:txBody>
      </p:sp>
      <p:sp>
        <p:nvSpPr>
          <p:cNvPr id="3" name="Rectangle 2"/>
          <p:cNvSpPr/>
          <p:nvPr/>
        </p:nvSpPr>
        <p:spPr>
          <a:xfrm>
            <a:off x="3962400" y="4267200"/>
            <a:ext cx="914400" cy="1828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191000" y="4724400"/>
            <a:ext cx="4572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74912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grpId="0" nodeType="clickEffect">
                                  <p:stCondLst>
                                    <p:cond delay="0"/>
                                  </p:stCondLst>
                                  <p:childTnLst>
                                    <p:animScale>
                                      <p:cBhvr>
                                        <p:cTn id="13" dur="2000" fill="hold"/>
                                        <p:tgtEl>
                                          <p:spTgt spid="3"/>
                                        </p:tgtEl>
                                      </p:cBhvr>
                                      <p:by x="50000" y="50000"/>
                                    </p:animScale>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2" nodeType="clickEffect">
                                  <p:stCondLst>
                                    <p:cond delay="0"/>
                                  </p:stCondLst>
                                  <p:childTnLst>
                                    <p:set>
                                      <p:cBhvr>
                                        <p:cTn id="17" dur="1" fill="hold">
                                          <p:stCondLst>
                                            <p:cond delay="0"/>
                                          </p:stCondLst>
                                        </p:cTn>
                                        <p:tgtEl>
                                          <p:spTgt spid="3"/>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1" nodeType="clickEffect">
                                  <p:stCondLst>
                                    <p:cond delay="0"/>
                                  </p:stCondLst>
                                  <p:childTnLst>
                                    <p:animMotion origin="layout" path="M -3.33333E-6 4.44444E-6 L -0.11666 -0.31667 " pathEditMode="relative" rAng="0" ptsTypes="AA">
                                      <p:cBhvr>
                                        <p:cTn id="23" dur="2000" fill="hold"/>
                                        <p:tgtEl>
                                          <p:spTgt spid="4"/>
                                        </p:tgtEl>
                                        <p:attrNameLst>
                                          <p:attrName>ppt_x</p:attrName>
                                          <p:attrName>ppt_y</p:attrName>
                                        </p:attrNameLst>
                                      </p:cBhvr>
                                      <p:rCtr x="-5833" y="-158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4" grpId="0" animBg="1"/>
      <p:bldP spid="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050"/>
          <p:cNvSpPr>
            <a:spLocks noGrp="1" noChangeArrowheads="1"/>
          </p:cNvSpPr>
          <p:nvPr>
            <p:ph type="title"/>
          </p:nvPr>
        </p:nvSpPr>
        <p:spPr>
          <a:xfrm>
            <a:off x="457200" y="166688"/>
            <a:ext cx="8229600" cy="900112"/>
          </a:xfrm>
        </p:spPr>
        <p:txBody>
          <a:bodyPr/>
          <a:lstStyle/>
          <a:p>
            <a:pPr eaLnBrk="1" hangingPunct="1"/>
            <a:r>
              <a:rPr lang="en-US" altLang="en-US" dirty="0" smtClean="0"/>
              <a:t>Parallel Searching the TLB</a:t>
            </a:r>
          </a:p>
        </p:txBody>
      </p:sp>
      <p:sp>
        <p:nvSpPr>
          <p:cNvPr id="45059" name="Rectangle 2051"/>
          <p:cNvSpPr>
            <a:spLocks noGrp="1" noChangeArrowheads="1"/>
          </p:cNvSpPr>
          <p:nvPr>
            <p:ph type="body" idx="1"/>
          </p:nvPr>
        </p:nvSpPr>
        <p:spPr>
          <a:xfrm>
            <a:off x="903288" y="1211263"/>
            <a:ext cx="7351712" cy="4483100"/>
          </a:xfrm>
        </p:spPr>
        <p:txBody>
          <a:bodyPr/>
          <a:lstStyle/>
          <a:p>
            <a:r>
              <a:rPr lang="en-US" altLang="en-US" smtClean="0"/>
              <a:t>Associative memory – parallel search </a:t>
            </a:r>
          </a:p>
          <a:p>
            <a:endParaRPr lang="en-US" altLang="en-US" smtClean="0"/>
          </a:p>
          <a:p>
            <a:endParaRPr lang="en-US" altLang="en-US" smtClean="0"/>
          </a:p>
          <a:p>
            <a:endParaRPr lang="en-US" altLang="en-US" smtClean="0"/>
          </a:p>
          <a:p>
            <a:endParaRPr lang="en-US" altLang="en-US" smtClean="0"/>
          </a:p>
          <a:p>
            <a:pPr>
              <a:buFont typeface="Monotype Sorts" pitchFamily="-84" charset="2"/>
              <a:buNone/>
            </a:pPr>
            <a:endParaRPr lang="en-US" altLang="en-US" smtClean="0"/>
          </a:p>
          <a:p>
            <a:r>
              <a:rPr lang="en-US" altLang="en-US" smtClean="0"/>
              <a:t>Address translation (p, d)</a:t>
            </a:r>
          </a:p>
          <a:p>
            <a:pPr marL="627063" lvl="1"/>
            <a:r>
              <a:rPr lang="en-US" altLang="en-US" smtClean="0"/>
              <a:t>If p is in associative register, get frame # out</a:t>
            </a:r>
          </a:p>
          <a:p>
            <a:pPr marL="627063" lvl="1"/>
            <a:r>
              <a:rPr lang="en-US" altLang="en-US" smtClean="0"/>
              <a:t>Otherwise get frame # from page table in memory</a:t>
            </a:r>
          </a:p>
          <a:p>
            <a:pPr marL="627063" lvl="1"/>
            <a:endParaRPr lang="en-US" altLang="en-US" smtClean="0"/>
          </a:p>
        </p:txBody>
      </p:sp>
      <p:pic>
        <p:nvPicPr>
          <p:cNvPr id="45060"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95475" y="1693863"/>
            <a:ext cx="294322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181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02771" y="185736"/>
            <a:ext cx="8229600" cy="804863"/>
          </a:xfrm>
        </p:spPr>
        <p:txBody>
          <a:bodyPr/>
          <a:lstStyle/>
          <a:p>
            <a:pPr eaLnBrk="1" hangingPunct="1"/>
            <a:r>
              <a:rPr lang="en-US" altLang="en-US" dirty="0" smtClean="0"/>
              <a:t>What </a:t>
            </a:r>
            <a:r>
              <a:rPr lang="en-US" altLang="en-US" dirty="0"/>
              <a:t>happens on </a:t>
            </a:r>
            <a:r>
              <a:rPr lang="en-US" altLang="en-US" dirty="0" smtClean="0"/>
              <a:t>a </a:t>
            </a:r>
            <a:r>
              <a:rPr lang="en-US" altLang="en-US" dirty="0"/>
              <a:t>TLB </a:t>
            </a:r>
            <a:r>
              <a:rPr lang="en-US" altLang="en-US" dirty="0" smtClean="0"/>
              <a:t>miss?</a:t>
            </a:r>
          </a:p>
        </p:txBody>
      </p:sp>
      <p:pic>
        <p:nvPicPr>
          <p:cNvPr id="46083"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74321" y="910645"/>
            <a:ext cx="7162800" cy="5413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7012834-41A2-49E3-8762-B14EE3F5CFB1}" type="slidenum">
              <a:rPr lang="en-US" smtClean="0"/>
              <a:pPr>
                <a:defRPr/>
              </a:pPr>
              <a:t>13</a:t>
            </a:fld>
            <a:endParaRPr lang="en-US" dirty="0"/>
          </a:p>
        </p:txBody>
      </p:sp>
      <p:sp>
        <p:nvSpPr>
          <p:cNvPr id="5" name="Rectangle 4"/>
          <p:cNvSpPr/>
          <p:nvPr/>
        </p:nvSpPr>
        <p:spPr>
          <a:xfrm>
            <a:off x="381000" y="5417403"/>
            <a:ext cx="3962400" cy="830997"/>
          </a:xfrm>
          <a:prstGeom prst="rect">
            <a:avLst/>
          </a:prstGeom>
          <a:solidFill>
            <a:srgbClr val="F8FD88"/>
          </a:solidFill>
          <a:ln>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altLang="en-US" sz="2400" smtClean="0"/>
              <a:t>Value </a:t>
            </a:r>
            <a:r>
              <a:rPr lang="en-US" altLang="en-US" sz="2400" dirty="0" smtClean="0">
                <a:solidFill>
                  <a:srgbClr val="FF0000"/>
                </a:solidFill>
              </a:rPr>
              <a:t>(?)</a:t>
            </a:r>
            <a:r>
              <a:rPr lang="en-US" altLang="en-US" sz="2400" dirty="0" smtClean="0"/>
              <a:t> is </a:t>
            </a:r>
            <a:r>
              <a:rPr lang="en-US" altLang="en-US" sz="2400" dirty="0"/>
              <a:t>loaded into </a:t>
            </a:r>
            <a:r>
              <a:rPr lang="en-US" altLang="en-US" sz="2400"/>
              <a:t>the </a:t>
            </a:r>
            <a:r>
              <a:rPr lang="en-US" altLang="en-US" sz="2400" smtClean="0"/>
              <a:t>TLB </a:t>
            </a:r>
            <a:r>
              <a:rPr lang="en-US" altLang="en-US" sz="2400" dirty="0"/>
              <a:t>for faster access next time</a:t>
            </a:r>
          </a:p>
        </p:txBody>
      </p:sp>
      <p:sp>
        <p:nvSpPr>
          <p:cNvPr id="8" name="Rectangle 7"/>
          <p:cNvSpPr/>
          <p:nvPr/>
        </p:nvSpPr>
        <p:spPr>
          <a:xfrm>
            <a:off x="381000" y="5417403"/>
            <a:ext cx="3962400" cy="830997"/>
          </a:xfrm>
          <a:prstGeom prst="rect">
            <a:avLst/>
          </a:prstGeom>
          <a:solidFill>
            <a:srgbClr val="F8FD88"/>
          </a:solidFill>
          <a:ln>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altLang="en-US" sz="2400" dirty="0" smtClean="0"/>
              <a:t>  Replacement </a:t>
            </a:r>
            <a:r>
              <a:rPr lang="en-US" altLang="en-US" sz="2400" dirty="0"/>
              <a:t>policies must </a:t>
            </a:r>
            <a:r>
              <a:rPr lang="en-US" altLang="en-US" sz="2400" dirty="0" smtClean="0"/>
              <a:t> </a:t>
            </a:r>
          </a:p>
          <a:p>
            <a:r>
              <a:rPr lang="en-US" altLang="en-US" sz="2400" dirty="0"/>
              <a:t> </a:t>
            </a:r>
            <a:r>
              <a:rPr lang="en-US" altLang="en-US" sz="2400" dirty="0" smtClean="0"/>
              <a:t> be </a:t>
            </a:r>
            <a:r>
              <a:rPr lang="en-US" altLang="en-US" sz="2400" dirty="0"/>
              <a:t>considered</a:t>
            </a:r>
          </a:p>
        </p:txBody>
      </p:sp>
    </p:spTree>
    <p:extLst>
      <p:ext uri="{BB962C8B-B14F-4D97-AF65-F5344CB8AC3E}">
        <p14:creationId xmlns:p14="http://schemas.microsoft.com/office/powerpoint/2010/main" val="5738600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lstStyle/>
          <a:p>
            <a:r>
              <a:rPr lang="en-US" sz="2800" dirty="0" smtClean="0"/>
              <a:t>Paging and Translation Lookaside Buffer (TLB)</a:t>
            </a:r>
            <a:endParaRPr lang="en-US" sz="2800" dirty="0"/>
          </a:p>
        </p:txBody>
      </p:sp>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14</a:t>
            </a:fld>
            <a:endParaRPr lang="en-US" dirty="0"/>
          </a:p>
        </p:txBody>
      </p:sp>
      <p:pic>
        <p:nvPicPr>
          <p:cNvPr id="6" name="Picture 5"/>
          <p:cNvPicPr>
            <a:picLocks noChangeAspect="1"/>
          </p:cNvPicPr>
          <p:nvPr/>
        </p:nvPicPr>
        <p:blipFill>
          <a:blip r:embed="rId3"/>
          <a:stretch>
            <a:fillRect/>
          </a:stretch>
        </p:blipFill>
        <p:spPr>
          <a:xfrm>
            <a:off x="1371600" y="728900"/>
            <a:ext cx="6400800" cy="6109308"/>
          </a:xfrm>
          <a:prstGeom prst="rect">
            <a:avLst/>
          </a:prstGeom>
        </p:spPr>
      </p:pic>
    </p:spTree>
    <p:extLst>
      <p:ext uri="{BB962C8B-B14F-4D97-AF65-F5344CB8AC3E}">
        <p14:creationId xmlns:p14="http://schemas.microsoft.com/office/powerpoint/2010/main" val="7493893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Page-table </a:t>
            </a:r>
            <a:r>
              <a:rPr lang="en-US" sz="4000" dirty="0" smtClean="0"/>
              <a:t>Base Register </a:t>
            </a:r>
            <a:br>
              <a:rPr lang="en-US" sz="4000" dirty="0" smtClean="0"/>
            </a:br>
            <a:r>
              <a:rPr lang="en-US" sz="4000" dirty="0" smtClean="0"/>
              <a:t>(Page Table Pointer)</a:t>
            </a:r>
            <a:endParaRPr lang="en-US" sz="4000" dirty="0"/>
          </a:p>
        </p:txBody>
      </p:sp>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15</a:t>
            </a:fld>
            <a:endParaRPr lang="en-US" dirty="0"/>
          </a:p>
        </p:txBody>
      </p:sp>
      <p:pic>
        <p:nvPicPr>
          <p:cNvPr id="4" name="Picture 3"/>
          <p:cNvPicPr>
            <a:picLocks noChangeAspect="1"/>
          </p:cNvPicPr>
          <p:nvPr/>
        </p:nvPicPr>
        <p:blipFill>
          <a:blip r:embed="rId3"/>
          <a:stretch>
            <a:fillRect/>
          </a:stretch>
        </p:blipFill>
        <p:spPr>
          <a:xfrm>
            <a:off x="307932" y="1533525"/>
            <a:ext cx="8607468" cy="5248275"/>
          </a:xfrm>
          <a:prstGeom prst="rect">
            <a:avLst/>
          </a:prstGeom>
        </p:spPr>
      </p:pic>
    </p:spTree>
    <p:extLst>
      <p:ext uri="{BB962C8B-B14F-4D97-AF65-F5344CB8AC3E}">
        <p14:creationId xmlns:p14="http://schemas.microsoft.com/office/powerpoint/2010/main" val="94684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226" y="274638"/>
            <a:ext cx="8229600" cy="1143000"/>
          </a:xfrm>
        </p:spPr>
        <p:txBody>
          <a:bodyPr/>
          <a:lstStyle/>
          <a:p>
            <a:r>
              <a:rPr lang="en-US" dirty="0" smtClean="0"/>
              <a:t>Two-Level Page Table</a:t>
            </a:r>
            <a:endParaRPr lang="en-US" dirty="0"/>
          </a:p>
        </p:txBody>
      </p:sp>
      <p:sp>
        <p:nvSpPr>
          <p:cNvPr id="3" name="Slide Number Placeholder 2"/>
          <p:cNvSpPr>
            <a:spLocks noGrp="1"/>
          </p:cNvSpPr>
          <p:nvPr>
            <p:ph type="sldNum" sz="quarter" idx="12"/>
          </p:nvPr>
        </p:nvSpPr>
        <p:spPr>
          <a:xfrm>
            <a:off x="381000" y="5791200"/>
            <a:ext cx="990600" cy="365125"/>
          </a:xfrm>
        </p:spPr>
        <p:txBody>
          <a:bodyPr/>
          <a:lstStyle/>
          <a:p>
            <a:pPr>
              <a:defRPr/>
            </a:pPr>
            <a:fld id="{97012834-41A2-49E3-8762-B14EE3F5CFB1}" type="slidenum">
              <a:rPr lang="en-US" smtClean="0"/>
              <a:pPr>
                <a:defRPr/>
              </a:pPr>
              <a:t>16</a:t>
            </a:fld>
            <a:endParaRPr lang="en-US" dirty="0"/>
          </a:p>
        </p:txBody>
      </p:sp>
      <p:pic>
        <p:nvPicPr>
          <p:cNvPr id="4" name="Picture 3"/>
          <p:cNvPicPr>
            <a:picLocks noChangeAspect="1"/>
          </p:cNvPicPr>
          <p:nvPr/>
        </p:nvPicPr>
        <p:blipFill>
          <a:blip r:embed="rId3"/>
          <a:stretch>
            <a:fillRect/>
          </a:stretch>
        </p:blipFill>
        <p:spPr>
          <a:xfrm>
            <a:off x="1962150" y="1295400"/>
            <a:ext cx="7105650" cy="4724400"/>
          </a:xfrm>
          <a:prstGeom prst="rect">
            <a:avLst/>
          </a:prstGeom>
        </p:spPr>
      </p:pic>
      <p:sp>
        <p:nvSpPr>
          <p:cNvPr id="5" name="TextBox 4"/>
          <p:cNvSpPr txBox="1"/>
          <p:nvPr/>
        </p:nvSpPr>
        <p:spPr>
          <a:xfrm>
            <a:off x="237226" y="1066800"/>
            <a:ext cx="1600200" cy="830997"/>
          </a:xfrm>
          <a:prstGeom prst="rect">
            <a:avLst/>
          </a:prstGeom>
          <a:noFill/>
        </p:spPr>
        <p:txBody>
          <a:bodyPr wrap="square" rtlCol="0">
            <a:spAutoFit/>
          </a:bodyPr>
          <a:lstStyle/>
          <a:p>
            <a:r>
              <a:rPr lang="en-US" sz="2400" dirty="0" smtClean="0">
                <a:solidFill>
                  <a:srgbClr val="FF0000"/>
                </a:solidFill>
                <a:latin typeface="Calibri"/>
                <a:cs typeface="Calibri"/>
              </a:rPr>
              <a:t>4KB root page table</a:t>
            </a:r>
          </a:p>
        </p:txBody>
      </p:sp>
      <p:sp>
        <p:nvSpPr>
          <p:cNvPr id="6" name="TextBox 5"/>
          <p:cNvSpPr txBox="1"/>
          <p:nvPr/>
        </p:nvSpPr>
        <p:spPr>
          <a:xfrm>
            <a:off x="152400" y="1828800"/>
            <a:ext cx="1910212" cy="1200329"/>
          </a:xfrm>
          <a:prstGeom prst="rect">
            <a:avLst/>
          </a:prstGeom>
          <a:noFill/>
        </p:spPr>
        <p:txBody>
          <a:bodyPr wrap="square" rtlCol="0">
            <a:spAutoFit/>
          </a:bodyPr>
          <a:lstStyle/>
          <a:p>
            <a:r>
              <a:rPr lang="en-US" sz="2400" dirty="0" smtClean="0">
                <a:latin typeface="Calibri"/>
                <a:cs typeface="Calibri"/>
              </a:rPr>
              <a:t>1. How many  root page table entries?</a:t>
            </a:r>
          </a:p>
        </p:txBody>
      </p:sp>
      <p:sp>
        <p:nvSpPr>
          <p:cNvPr id="7" name="TextBox 6"/>
          <p:cNvSpPr txBox="1"/>
          <p:nvPr/>
        </p:nvSpPr>
        <p:spPr>
          <a:xfrm>
            <a:off x="4572001" y="1600200"/>
            <a:ext cx="3896264" cy="1200329"/>
          </a:xfrm>
          <a:prstGeom prst="rect">
            <a:avLst/>
          </a:prstGeom>
          <a:noFill/>
        </p:spPr>
        <p:txBody>
          <a:bodyPr wrap="square" rtlCol="0">
            <a:spAutoFit/>
          </a:bodyPr>
          <a:lstStyle/>
          <a:p>
            <a:r>
              <a:rPr lang="en-US" sz="2400" dirty="0">
                <a:latin typeface="Calibri"/>
                <a:cs typeface="Calibri"/>
              </a:rPr>
              <a:t>Assume  </a:t>
            </a:r>
            <a:r>
              <a:rPr lang="en-US" sz="2400" dirty="0" smtClean="0">
                <a:latin typeface="Calibri"/>
                <a:cs typeface="Calibri"/>
              </a:rPr>
              <a:t>(1) we have </a:t>
            </a:r>
            <a:r>
              <a:rPr lang="en-US" sz="2400" dirty="0" smtClean="0">
                <a:solidFill>
                  <a:srgbClr val="FF0000"/>
                </a:solidFill>
                <a:latin typeface="Calibri"/>
                <a:cs typeface="Calibri"/>
              </a:rPr>
              <a:t>4-byte </a:t>
            </a:r>
            <a:r>
              <a:rPr lang="en-US" sz="2400" dirty="0">
                <a:solidFill>
                  <a:srgbClr val="FF0000"/>
                </a:solidFill>
                <a:latin typeface="Calibri"/>
                <a:cs typeface="Calibri"/>
              </a:rPr>
              <a:t>page table </a:t>
            </a:r>
            <a:r>
              <a:rPr lang="en-US" sz="2400" dirty="0" smtClean="0">
                <a:solidFill>
                  <a:srgbClr val="FF0000"/>
                </a:solidFill>
                <a:latin typeface="Calibri"/>
                <a:cs typeface="Calibri"/>
              </a:rPr>
              <a:t>entry</a:t>
            </a:r>
            <a:r>
              <a:rPr lang="en-US" sz="2400" dirty="0" smtClean="0">
                <a:latin typeface="Calibri"/>
                <a:cs typeface="Calibri"/>
              </a:rPr>
              <a:t>. (2) page size is 4KB</a:t>
            </a:r>
          </a:p>
        </p:txBody>
      </p:sp>
      <p:sp>
        <p:nvSpPr>
          <p:cNvPr id="8" name="TextBox 7"/>
          <p:cNvSpPr txBox="1"/>
          <p:nvPr/>
        </p:nvSpPr>
        <p:spPr>
          <a:xfrm>
            <a:off x="223388" y="3124200"/>
            <a:ext cx="1910212" cy="1938992"/>
          </a:xfrm>
          <a:prstGeom prst="rect">
            <a:avLst/>
          </a:prstGeom>
          <a:noFill/>
        </p:spPr>
        <p:txBody>
          <a:bodyPr wrap="square" rtlCol="0">
            <a:spAutoFit/>
          </a:bodyPr>
          <a:lstStyle/>
          <a:p>
            <a:r>
              <a:rPr lang="en-US" sz="2400" dirty="0" smtClean="0">
                <a:solidFill>
                  <a:srgbClr val="FF0000"/>
                </a:solidFill>
                <a:latin typeface="Calibri"/>
                <a:cs typeface="Calibri"/>
              </a:rPr>
              <a:t>User Page Table</a:t>
            </a:r>
          </a:p>
          <a:p>
            <a:r>
              <a:rPr lang="en-US" sz="2400" dirty="0" smtClean="0">
                <a:latin typeface="Calibri"/>
                <a:cs typeface="Calibri"/>
              </a:rPr>
              <a:t>2. How many  user page table entries?</a:t>
            </a:r>
          </a:p>
        </p:txBody>
      </p:sp>
      <p:sp>
        <p:nvSpPr>
          <p:cNvPr id="9" name="TextBox 8"/>
          <p:cNvSpPr txBox="1"/>
          <p:nvPr/>
        </p:nvSpPr>
        <p:spPr>
          <a:xfrm>
            <a:off x="299588" y="5048071"/>
            <a:ext cx="1910212" cy="1569660"/>
          </a:xfrm>
          <a:prstGeom prst="rect">
            <a:avLst/>
          </a:prstGeom>
          <a:noFill/>
        </p:spPr>
        <p:txBody>
          <a:bodyPr wrap="square" rtlCol="0">
            <a:spAutoFit/>
          </a:bodyPr>
          <a:lstStyle/>
          <a:p>
            <a:r>
              <a:rPr lang="en-US" sz="2400" dirty="0" smtClean="0">
                <a:latin typeface="Calibri"/>
                <a:cs typeface="Calibri"/>
              </a:rPr>
              <a:t>3. How large is the user address space?</a:t>
            </a:r>
          </a:p>
        </p:txBody>
      </p:sp>
    </p:spTree>
    <p:extLst>
      <p:ext uri="{BB962C8B-B14F-4D97-AF65-F5344CB8AC3E}">
        <p14:creationId xmlns:p14="http://schemas.microsoft.com/office/powerpoint/2010/main" val="1557943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 in the Two-Level Paging System </a:t>
            </a:r>
            <a:endParaRPr lang="en-US" dirty="0"/>
          </a:p>
        </p:txBody>
      </p:sp>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17</a:t>
            </a:fld>
            <a:endParaRPr lang="en-US" dirty="0"/>
          </a:p>
        </p:txBody>
      </p:sp>
      <p:pic>
        <p:nvPicPr>
          <p:cNvPr id="6" name="Picture 5"/>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3619" y="1534155"/>
            <a:ext cx="8238226" cy="5247645"/>
          </a:xfrm>
          <a:prstGeom prst="rect">
            <a:avLst/>
          </a:prstGeom>
          <a:noFill/>
          <a:ln>
            <a:noFill/>
          </a:ln>
        </p:spPr>
      </p:pic>
      <p:pic>
        <p:nvPicPr>
          <p:cNvPr id="9" name="Picture 8"/>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09755" y="1534155"/>
            <a:ext cx="8200845" cy="5247645"/>
          </a:xfrm>
          <a:prstGeom prst="rect">
            <a:avLst/>
          </a:prstGeom>
          <a:noFill/>
          <a:ln>
            <a:noFill/>
          </a:ln>
        </p:spPr>
      </p:pic>
    </p:spTree>
    <p:extLst>
      <p:ext uri="{BB962C8B-B14F-4D97-AF65-F5344CB8AC3E}">
        <p14:creationId xmlns:p14="http://schemas.microsoft.com/office/powerpoint/2010/main" val="1292157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lstStyle/>
          <a:p>
            <a:r>
              <a:rPr lang="en-US" dirty="0" smtClean="0"/>
              <a:t>Design virtual address format for a two-level paging system</a:t>
            </a:r>
            <a:endParaRPr lang="en-US" dirty="0"/>
          </a:p>
        </p:txBody>
      </p:sp>
      <p:sp>
        <p:nvSpPr>
          <p:cNvPr id="3" name="Content Placeholder 2"/>
          <p:cNvSpPr>
            <a:spLocks noGrp="1"/>
          </p:cNvSpPr>
          <p:nvPr>
            <p:ph idx="1"/>
          </p:nvPr>
        </p:nvSpPr>
        <p:spPr>
          <a:xfrm>
            <a:off x="457200" y="1752600"/>
            <a:ext cx="8229600" cy="4373563"/>
          </a:xfrm>
        </p:spPr>
        <p:txBody>
          <a:bodyPr/>
          <a:lstStyle/>
          <a:p>
            <a:r>
              <a:rPr lang="en-US" sz="2800" dirty="0"/>
              <a:t>Suppose </a:t>
            </a:r>
            <a:r>
              <a:rPr lang="en-US" sz="2800" dirty="0" smtClean="0"/>
              <a:t>you design a </a:t>
            </a:r>
            <a:r>
              <a:rPr lang="en-US" sz="2800" dirty="0"/>
              <a:t>two-level page translation scheme </a:t>
            </a:r>
            <a:r>
              <a:rPr lang="en-US" sz="2800" dirty="0" smtClean="0"/>
              <a:t>where page size is 16MB and page </a:t>
            </a:r>
            <a:r>
              <a:rPr lang="en-US" sz="2800" dirty="0"/>
              <a:t>table </a:t>
            </a:r>
            <a:r>
              <a:rPr lang="en-US" sz="2800" dirty="0" smtClean="0"/>
              <a:t>entry size is 16 bytes.</a:t>
            </a:r>
          </a:p>
          <a:p>
            <a:endParaRPr lang="en-US" sz="2800" dirty="0"/>
          </a:p>
          <a:p>
            <a:r>
              <a:rPr lang="en-US" sz="2800" dirty="0">
                <a:solidFill>
                  <a:srgbClr val="FF0000"/>
                </a:solidFill>
              </a:rPr>
              <a:t>What is the format of a </a:t>
            </a:r>
            <a:r>
              <a:rPr lang="en-US" sz="2800" dirty="0" smtClean="0">
                <a:solidFill>
                  <a:srgbClr val="FF0000"/>
                </a:solidFill>
              </a:rPr>
              <a:t>64-bit </a:t>
            </a:r>
            <a:r>
              <a:rPr lang="en-US" sz="2800" dirty="0">
                <a:solidFill>
                  <a:srgbClr val="FF0000"/>
                </a:solidFill>
              </a:rPr>
              <a:t>virtual address? </a:t>
            </a:r>
          </a:p>
        </p:txBody>
      </p:sp>
    </p:spTree>
    <p:extLst>
      <p:ext uri="{BB962C8B-B14F-4D97-AF65-F5344CB8AC3E}">
        <p14:creationId xmlns:p14="http://schemas.microsoft.com/office/powerpoint/2010/main" val="971826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11931" y="198438"/>
            <a:ext cx="8779669" cy="1325562"/>
          </a:xfrm>
        </p:spPr>
        <p:txBody>
          <a:bodyPr/>
          <a:lstStyle/>
          <a:p>
            <a:pPr eaLnBrk="1" hangingPunct="1"/>
            <a:r>
              <a:rPr lang="en-US" altLang="en-US" sz="4000" dirty="0" smtClean="0"/>
              <a:t>Memory Accesses in the Paging Scheme</a:t>
            </a:r>
          </a:p>
        </p:txBody>
      </p:sp>
      <p:sp>
        <p:nvSpPr>
          <p:cNvPr id="43011" name="Rectangle 3"/>
          <p:cNvSpPr>
            <a:spLocks noGrp="1" noChangeArrowheads="1"/>
          </p:cNvSpPr>
          <p:nvPr>
            <p:ph type="body" idx="1"/>
          </p:nvPr>
        </p:nvSpPr>
        <p:spPr>
          <a:xfrm>
            <a:off x="437357" y="1066800"/>
            <a:ext cx="8647112" cy="5638800"/>
          </a:xfrm>
        </p:spPr>
        <p:txBody>
          <a:bodyPr/>
          <a:lstStyle/>
          <a:p>
            <a:endParaRPr lang="en-US" altLang="en-US" sz="2800" dirty="0" smtClean="0"/>
          </a:p>
          <a:p>
            <a:r>
              <a:rPr lang="en-US" altLang="en-US" sz="2800" dirty="0"/>
              <a:t>To load an instruction or data from main memory, </a:t>
            </a:r>
            <a:r>
              <a:rPr lang="en-US" altLang="en-US" sz="2800" dirty="0" smtClean="0"/>
              <a:t>how many memory accesses are required in the paging scheme? </a:t>
            </a:r>
          </a:p>
          <a:p>
            <a:pPr lvl="1"/>
            <a:r>
              <a:rPr lang="en-US" altLang="en-US" dirty="0"/>
              <a:t>two memory accesses</a:t>
            </a:r>
          </a:p>
          <a:p>
            <a:pPr lvl="1"/>
            <a:r>
              <a:rPr lang="en-US" altLang="en-US" dirty="0" smtClean="0"/>
              <a:t>One for the page table and one for the data / instruction</a:t>
            </a:r>
          </a:p>
          <a:p>
            <a:pPr lvl="1"/>
            <a:endParaRPr lang="en-US" altLang="en-US" dirty="0" smtClean="0"/>
          </a:p>
          <a:p>
            <a:r>
              <a:rPr lang="en-US" altLang="en-US" sz="2800" dirty="0" smtClean="0"/>
              <a:t>What is the problem with respect to memory access?</a:t>
            </a:r>
          </a:p>
          <a:p>
            <a:pPr lvl="1"/>
            <a:r>
              <a:rPr lang="en-US" altLang="en-US" sz="2400" dirty="0" smtClean="0"/>
              <a:t>The two memory access problem can be solved by the use of a special fast-lookup hardware cache called </a:t>
            </a:r>
            <a:r>
              <a:rPr lang="en-US" altLang="en-US" sz="2400" b="1" dirty="0" smtClean="0">
                <a:solidFill>
                  <a:srgbClr val="3366FF"/>
                </a:solidFill>
              </a:rPr>
              <a:t>associative memory </a:t>
            </a:r>
            <a:r>
              <a:rPr lang="en-US" altLang="en-US" sz="2400" dirty="0" smtClean="0"/>
              <a:t>or </a:t>
            </a:r>
            <a:r>
              <a:rPr lang="en-US" altLang="en-US" sz="2400" b="1" dirty="0" smtClean="0">
                <a:solidFill>
                  <a:srgbClr val="3366FF"/>
                </a:solidFill>
              </a:rPr>
              <a:t>translation look-aside buffers </a:t>
            </a:r>
            <a:r>
              <a:rPr lang="en-US" altLang="en-US" sz="2400" dirty="0" smtClean="0"/>
              <a:t>(</a:t>
            </a:r>
            <a:r>
              <a:rPr lang="en-US" altLang="en-US" sz="2400" b="1" dirty="0" smtClean="0">
                <a:solidFill>
                  <a:srgbClr val="3366FF"/>
                </a:solidFill>
              </a:rPr>
              <a:t>TLBs</a:t>
            </a:r>
            <a:r>
              <a:rPr lang="en-US" altLang="en-US" sz="2400" dirty="0" smtClean="0"/>
              <a:t>)</a:t>
            </a:r>
            <a:endParaRPr lang="en-US" altLang="en-US" sz="2400" b="1" dirty="0" smtClean="0">
              <a:solidFill>
                <a:srgbClr val="3366FF"/>
              </a:solidFill>
            </a:endParaRPr>
          </a:p>
        </p:txBody>
      </p:sp>
    </p:spTree>
    <p:extLst>
      <p:ext uri="{BB962C8B-B14F-4D97-AF65-F5344CB8AC3E}">
        <p14:creationId xmlns:p14="http://schemas.microsoft.com/office/powerpoint/2010/main" val="1877572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67707"/>
            <a:ext cx="3269974" cy="1323041"/>
          </a:xfrm>
        </p:spPr>
        <p:txBody>
          <a:bodyPr/>
          <a:lstStyle/>
          <a:p>
            <a:pPr algn="ctr"/>
            <a:r>
              <a:rPr lang="en-US" sz="3600" dirty="0" smtClean="0"/>
              <a:t>Paging</a:t>
            </a:r>
            <a:endParaRPr lang="en-US" sz="3600" dirty="0"/>
          </a:p>
        </p:txBody>
      </p:sp>
      <p:sp>
        <p:nvSpPr>
          <p:cNvPr id="3" name="Content Placeholder 2"/>
          <p:cNvSpPr>
            <a:spLocks noGrp="1"/>
          </p:cNvSpPr>
          <p:nvPr>
            <p:ph idx="4294967295"/>
          </p:nvPr>
        </p:nvSpPr>
        <p:spPr>
          <a:xfrm>
            <a:off x="374374" y="1308185"/>
            <a:ext cx="3009900" cy="5165725"/>
          </a:xfrm>
        </p:spPr>
        <p:txBody>
          <a:bodyPr>
            <a:normAutofit/>
          </a:bodyPr>
          <a:lstStyle/>
          <a:p>
            <a:r>
              <a:rPr lang="en-US" sz="2400" dirty="0" smtClean="0"/>
              <a:t>Partition </a:t>
            </a:r>
            <a:r>
              <a:rPr lang="en-US" sz="2400" dirty="0" smtClean="0">
                <a:solidFill>
                  <a:srgbClr val="FF0000"/>
                </a:solidFill>
              </a:rPr>
              <a:t>memory</a:t>
            </a:r>
            <a:r>
              <a:rPr lang="en-US" sz="2400" dirty="0" smtClean="0"/>
              <a:t> into </a:t>
            </a:r>
            <a:r>
              <a:rPr lang="en-US" sz="2400" dirty="0" smtClean="0">
                <a:solidFill>
                  <a:srgbClr val="FF0000"/>
                </a:solidFill>
              </a:rPr>
              <a:t>equal fixed-size chunks</a:t>
            </a:r>
            <a:r>
              <a:rPr lang="en-US" sz="2400" dirty="0" smtClean="0"/>
              <a:t> that are relatively </a:t>
            </a:r>
            <a:r>
              <a:rPr lang="en-US" sz="2400" dirty="0" smtClean="0">
                <a:solidFill>
                  <a:srgbClr val="FF0000"/>
                </a:solidFill>
              </a:rPr>
              <a:t>small</a:t>
            </a:r>
          </a:p>
          <a:p>
            <a:endParaRPr lang="en-US" sz="2400" dirty="0" smtClean="0">
              <a:solidFill>
                <a:srgbClr val="FF0000"/>
              </a:solidFill>
            </a:endParaRPr>
          </a:p>
          <a:p>
            <a:r>
              <a:rPr lang="en-US" sz="2400" dirty="0" smtClean="0">
                <a:solidFill>
                  <a:srgbClr val="FF0000"/>
                </a:solidFill>
              </a:rPr>
              <a:t>Process</a:t>
            </a:r>
            <a:r>
              <a:rPr lang="en-US" sz="2400" dirty="0" smtClean="0"/>
              <a:t> is also divided into small fixed-size chunks of the same size</a:t>
            </a:r>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2</a:t>
            </a:fld>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40208"/>
            <a:ext cx="5867400" cy="759561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99508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304800" y="990600"/>
            <a:ext cx="8570913" cy="5410200"/>
          </a:xfrm>
        </p:spPr>
        <p:txBody>
          <a:bodyPr/>
          <a:lstStyle/>
          <a:p>
            <a:r>
              <a:rPr lang="en-US" altLang="en-US" dirty="0" smtClean="0"/>
              <a:t>Why some TLBs store</a:t>
            </a:r>
            <a:r>
              <a:rPr lang="en-US" altLang="en-US" b="1" dirty="0" smtClean="0"/>
              <a:t> </a:t>
            </a:r>
            <a:r>
              <a:rPr lang="en-US" altLang="en-US" dirty="0" smtClean="0">
                <a:solidFill>
                  <a:srgbClr val="FF0000"/>
                </a:solidFill>
              </a:rPr>
              <a:t>address-space identifiers </a:t>
            </a:r>
            <a:r>
              <a:rPr lang="en-US" altLang="en-US" dirty="0" smtClean="0"/>
              <a:t>(</a:t>
            </a:r>
            <a:r>
              <a:rPr lang="en-US" altLang="en-US" b="1" dirty="0" smtClean="0">
                <a:solidFill>
                  <a:srgbClr val="3366FF"/>
                </a:solidFill>
              </a:rPr>
              <a:t>ASIDs</a:t>
            </a:r>
            <a:r>
              <a:rPr lang="en-US" altLang="en-US" dirty="0" smtClean="0"/>
              <a:t>)</a:t>
            </a:r>
            <a:r>
              <a:rPr lang="en-US" altLang="en-US" b="1" dirty="0" smtClean="0">
                <a:solidFill>
                  <a:srgbClr val="3366FF"/>
                </a:solidFill>
              </a:rPr>
              <a:t> </a:t>
            </a:r>
            <a:r>
              <a:rPr lang="en-US" altLang="en-US" dirty="0" smtClean="0"/>
              <a:t>in each TLB entry – uniquely </a:t>
            </a:r>
            <a:r>
              <a:rPr lang="en-US" altLang="en-US" dirty="0" smtClean="0">
                <a:solidFill>
                  <a:srgbClr val="FF0000"/>
                </a:solidFill>
              </a:rPr>
              <a:t>identifies each process?</a:t>
            </a:r>
            <a:r>
              <a:rPr lang="en-US" altLang="en-US" dirty="0" smtClean="0"/>
              <a:t> </a:t>
            </a:r>
          </a:p>
          <a:p>
            <a:pPr lvl="1"/>
            <a:endParaRPr lang="en-US" altLang="en-US" dirty="0" smtClean="0"/>
          </a:p>
          <a:p>
            <a:pPr lvl="1"/>
            <a:endParaRPr lang="en-US" altLang="en-US" dirty="0"/>
          </a:p>
        </p:txBody>
      </p:sp>
      <p:sp>
        <p:nvSpPr>
          <p:cNvPr id="5" name="Rectangle 2"/>
          <p:cNvSpPr>
            <a:spLocks noGrp="1" noChangeArrowheads="1"/>
          </p:cNvSpPr>
          <p:nvPr>
            <p:ph type="title"/>
          </p:nvPr>
        </p:nvSpPr>
        <p:spPr>
          <a:xfrm>
            <a:off x="304800" y="198438"/>
            <a:ext cx="8570913" cy="715962"/>
          </a:xfrm>
        </p:spPr>
        <p:txBody>
          <a:bodyPr/>
          <a:lstStyle/>
          <a:p>
            <a:pPr eaLnBrk="1" hangingPunct="1"/>
            <a:r>
              <a:rPr lang="en-US" altLang="en-US" dirty="0" smtClean="0"/>
              <a:t>Address Space ID in TLBs</a:t>
            </a:r>
          </a:p>
        </p:txBody>
      </p:sp>
      <p:sp>
        <p:nvSpPr>
          <p:cNvPr id="4" name="Rectangle 3"/>
          <p:cNvSpPr/>
          <p:nvPr/>
        </p:nvSpPr>
        <p:spPr>
          <a:xfrm>
            <a:off x="1295400" y="2667000"/>
            <a:ext cx="6781800" cy="461665"/>
          </a:xfrm>
          <a:prstGeom prst="rect">
            <a:avLst/>
          </a:prstGeom>
          <a:solidFill>
            <a:srgbClr val="F8FD88"/>
          </a:solidFill>
          <a:ln>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altLang="en-US" sz="2400" dirty="0" smtClean="0"/>
              <a:t>To </a:t>
            </a:r>
            <a:r>
              <a:rPr lang="en-US" altLang="en-US" sz="2400" dirty="0"/>
              <a:t>provide address-space protection for that process</a:t>
            </a:r>
          </a:p>
        </p:txBody>
      </p:sp>
    </p:spTree>
    <p:extLst>
      <p:ext uri="{BB962C8B-B14F-4D97-AF65-F5344CB8AC3E}">
        <p14:creationId xmlns:p14="http://schemas.microsoft.com/office/powerpoint/2010/main" val="1797519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52400"/>
            <a:ext cx="8229600" cy="990600"/>
          </a:xfrm>
        </p:spPr>
        <p:txBody>
          <a:bodyPr/>
          <a:lstStyle/>
          <a:p>
            <a:pPr eaLnBrk="1" hangingPunct="1"/>
            <a:r>
              <a:rPr lang="en-US" altLang="en-US" dirty="0" smtClean="0"/>
              <a:t>Effective Memory Access Time</a:t>
            </a:r>
          </a:p>
        </p:txBody>
      </p:sp>
      <p:sp>
        <p:nvSpPr>
          <p:cNvPr id="47107" name="Rectangle 3"/>
          <p:cNvSpPr>
            <a:spLocks noGrp="1" noChangeArrowheads="1"/>
          </p:cNvSpPr>
          <p:nvPr>
            <p:ph type="body" idx="1"/>
          </p:nvPr>
        </p:nvSpPr>
        <p:spPr>
          <a:xfrm>
            <a:off x="533400" y="1066800"/>
            <a:ext cx="8458200" cy="5334000"/>
          </a:xfrm>
        </p:spPr>
        <p:txBody>
          <a:bodyPr/>
          <a:lstStyle/>
          <a:p>
            <a:pPr>
              <a:lnSpc>
                <a:spcPct val="90000"/>
              </a:lnSpc>
              <a:tabLst>
                <a:tab pos="2062163" algn="l"/>
                <a:tab pos="2566988" algn="l"/>
              </a:tabLst>
            </a:pPr>
            <a:r>
              <a:rPr lang="en-US" altLang="en-US" dirty="0" smtClean="0"/>
              <a:t>Associative Lookup = </a:t>
            </a:r>
            <a:r>
              <a:rPr lang="en-US" altLang="en-US" dirty="0" err="1" smtClean="0">
                <a:sym typeface="Symbol" panose="05050102010706020507" pitchFamily="18" charset="2"/>
              </a:rPr>
              <a:t>T</a:t>
            </a:r>
            <a:r>
              <a:rPr lang="en-US" altLang="en-US" sz="2800" dirty="0" err="1" smtClean="0">
                <a:sym typeface="Symbol" panose="05050102010706020507" pitchFamily="18" charset="2"/>
              </a:rPr>
              <a:t>tlb</a:t>
            </a:r>
            <a:r>
              <a:rPr lang="en-US" altLang="en-US" dirty="0" smtClean="0">
                <a:sym typeface="Symbol" panose="05050102010706020507" pitchFamily="18" charset="2"/>
              </a:rPr>
              <a:t> time unit</a:t>
            </a:r>
          </a:p>
          <a:p>
            <a:pPr>
              <a:lnSpc>
                <a:spcPct val="90000"/>
              </a:lnSpc>
              <a:tabLst>
                <a:tab pos="2062163" algn="l"/>
                <a:tab pos="2566988" algn="l"/>
              </a:tabLst>
            </a:pPr>
            <a:r>
              <a:rPr lang="en-US" altLang="en-US" dirty="0" smtClean="0">
                <a:sym typeface="Symbol" panose="05050102010706020507" pitchFamily="18" charset="2"/>
              </a:rPr>
              <a:t>TLB hit ratio = h</a:t>
            </a:r>
          </a:p>
          <a:p>
            <a:pPr lvl="1">
              <a:lnSpc>
                <a:spcPct val="90000"/>
              </a:lnSpc>
              <a:tabLst>
                <a:tab pos="2062163" algn="l"/>
                <a:tab pos="2566988" algn="l"/>
              </a:tabLst>
            </a:pPr>
            <a:r>
              <a:rPr lang="en-US" altLang="en-US" dirty="0" smtClean="0">
                <a:sym typeface="Symbol" panose="05050102010706020507" pitchFamily="18" charset="2"/>
              </a:rPr>
              <a:t>percentage of times that a page number is found in the associative registers; </a:t>
            </a:r>
          </a:p>
          <a:p>
            <a:pPr lvl="1">
              <a:lnSpc>
                <a:spcPct val="90000"/>
              </a:lnSpc>
              <a:tabLst>
                <a:tab pos="2062163" algn="l"/>
                <a:tab pos="2566988" algn="l"/>
              </a:tabLst>
            </a:pPr>
            <a:endParaRPr lang="en-US" altLang="en-US" dirty="0" smtClean="0">
              <a:sym typeface="Symbol" panose="05050102010706020507" pitchFamily="18" charset="2"/>
            </a:endParaRPr>
          </a:p>
          <a:p>
            <a:pPr>
              <a:lnSpc>
                <a:spcPct val="90000"/>
              </a:lnSpc>
              <a:buFont typeface="Monotype Sorts" pitchFamily="-84" charset="2"/>
              <a:buNone/>
              <a:tabLst>
                <a:tab pos="2062163" algn="l"/>
                <a:tab pos="2566988" algn="l"/>
              </a:tabLst>
            </a:pPr>
            <a:r>
              <a:rPr lang="en-US" altLang="en-US" dirty="0" err="1" smtClean="0"/>
              <a:t>T_hit</a:t>
            </a:r>
            <a:r>
              <a:rPr lang="en-US" altLang="en-US" dirty="0" smtClean="0"/>
              <a:t> = </a:t>
            </a:r>
            <a:r>
              <a:rPr lang="en-US" altLang="en-US" dirty="0" err="1" smtClean="0"/>
              <a:t>T_tlb</a:t>
            </a:r>
            <a:r>
              <a:rPr lang="en-US" altLang="en-US" dirty="0" smtClean="0"/>
              <a:t> + </a:t>
            </a:r>
            <a:r>
              <a:rPr lang="en-US" altLang="en-US" dirty="0" err="1" smtClean="0"/>
              <a:t>T_mem</a:t>
            </a:r>
            <a:endParaRPr lang="en-US" altLang="en-US" dirty="0" smtClean="0"/>
          </a:p>
          <a:p>
            <a:pPr>
              <a:lnSpc>
                <a:spcPct val="90000"/>
              </a:lnSpc>
              <a:buFont typeface="Monotype Sorts" pitchFamily="-84" charset="2"/>
              <a:buNone/>
              <a:tabLst>
                <a:tab pos="2062163" algn="l"/>
                <a:tab pos="2566988" algn="l"/>
              </a:tabLst>
            </a:pPr>
            <a:r>
              <a:rPr lang="en-US" altLang="en-US" dirty="0" err="1" smtClean="0"/>
              <a:t>T_miss</a:t>
            </a:r>
            <a:r>
              <a:rPr lang="en-US" altLang="en-US" dirty="0" smtClean="0"/>
              <a:t> = </a:t>
            </a:r>
            <a:r>
              <a:rPr lang="en-US" altLang="en-US" dirty="0" err="1" smtClean="0"/>
              <a:t>T_tlb</a:t>
            </a:r>
            <a:r>
              <a:rPr lang="en-US" altLang="en-US" dirty="0" smtClean="0"/>
              <a:t> </a:t>
            </a:r>
            <a:r>
              <a:rPr lang="en-US" altLang="en-US" dirty="0"/>
              <a:t>+ </a:t>
            </a:r>
            <a:r>
              <a:rPr lang="en-US" altLang="en-US" dirty="0" err="1" smtClean="0"/>
              <a:t>T_mem</a:t>
            </a:r>
            <a:r>
              <a:rPr lang="en-US" altLang="en-US" dirty="0" smtClean="0"/>
              <a:t> + </a:t>
            </a:r>
            <a:r>
              <a:rPr lang="en-US" altLang="en-US" dirty="0" err="1" smtClean="0"/>
              <a:t>T_tlb_update</a:t>
            </a:r>
            <a:r>
              <a:rPr lang="en-US" altLang="en-US" dirty="0" smtClean="0"/>
              <a:t> + </a:t>
            </a:r>
            <a:r>
              <a:rPr lang="en-US" altLang="en-US" dirty="0" err="1" smtClean="0"/>
              <a:t>T_mem</a:t>
            </a:r>
            <a:endParaRPr lang="en-US" altLang="en-US" dirty="0"/>
          </a:p>
          <a:p>
            <a:pPr>
              <a:lnSpc>
                <a:spcPct val="90000"/>
              </a:lnSpc>
              <a:buFont typeface="Monotype Sorts" pitchFamily="-84" charset="2"/>
              <a:buNone/>
              <a:tabLst>
                <a:tab pos="2062163" algn="l"/>
                <a:tab pos="2566988" algn="l"/>
              </a:tabLst>
            </a:pPr>
            <a:r>
              <a:rPr lang="en-US" altLang="en-US" sz="2800" dirty="0" smtClean="0"/>
              <a:t>                                                                   </a:t>
            </a:r>
            <a:endParaRPr lang="en-US" altLang="en-US" sz="2800" dirty="0"/>
          </a:p>
          <a:p>
            <a:pPr>
              <a:lnSpc>
                <a:spcPct val="90000"/>
              </a:lnSpc>
              <a:buFont typeface="Monotype Sorts" pitchFamily="-84" charset="2"/>
              <a:buNone/>
              <a:tabLst>
                <a:tab pos="2062163" algn="l"/>
                <a:tab pos="2566988" algn="l"/>
              </a:tabLst>
            </a:pPr>
            <a:endParaRPr lang="en-US" altLang="en-US" sz="2800" dirty="0" smtClean="0"/>
          </a:p>
          <a:p>
            <a:pPr>
              <a:lnSpc>
                <a:spcPct val="90000"/>
              </a:lnSpc>
              <a:buFont typeface="Monotype Sorts" pitchFamily="-84" charset="2"/>
              <a:buNone/>
              <a:tabLst>
                <a:tab pos="2062163" algn="l"/>
                <a:tab pos="2566988" algn="l"/>
              </a:tabLst>
            </a:pPr>
            <a:endParaRPr lang="en-US" altLang="en-US" sz="2800" dirty="0" smtClean="0"/>
          </a:p>
          <a:p>
            <a:pPr>
              <a:lnSpc>
                <a:spcPct val="90000"/>
              </a:lnSpc>
              <a:buFont typeface="Monotype Sorts" pitchFamily="-84" charset="2"/>
              <a:buNone/>
              <a:tabLst>
                <a:tab pos="2062163" algn="l"/>
                <a:tab pos="2566988" algn="l"/>
              </a:tabLst>
            </a:pPr>
            <a:endParaRPr lang="en-US" altLang="en-US" sz="2800" dirty="0" smtClean="0"/>
          </a:p>
          <a:p>
            <a:pPr>
              <a:lnSpc>
                <a:spcPct val="90000"/>
              </a:lnSpc>
              <a:buFont typeface="Monotype Sorts" pitchFamily="-84" charset="2"/>
              <a:buNone/>
              <a:tabLst>
                <a:tab pos="2062163" algn="l"/>
                <a:tab pos="2566988" algn="l"/>
              </a:tabLst>
            </a:pPr>
            <a:endParaRPr lang="en-US" altLang="en-US" dirty="0" smtClean="0"/>
          </a:p>
        </p:txBody>
      </p:sp>
      <p:sp>
        <p:nvSpPr>
          <p:cNvPr id="2" name="TextBox 1"/>
          <p:cNvSpPr txBox="1"/>
          <p:nvPr/>
        </p:nvSpPr>
        <p:spPr>
          <a:xfrm>
            <a:off x="1676400" y="4876800"/>
            <a:ext cx="6019800" cy="584775"/>
          </a:xfrm>
          <a:prstGeom prst="rect">
            <a:avLst/>
          </a:prstGeom>
          <a:solidFill>
            <a:srgbClr val="F8FD88"/>
          </a:solidFill>
          <a:ln w="38100">
            <a:solidFill>
              <a:schemeClr val="tx1"/>
            </a:solidFill>
          </a:ln>
        </p:spPr>
        <p:txBody>
          <a:bodyPr wrap="square" rtlCol="0">
            <a:spAutoFit/>
          </a:bodyPr>
          <a:lstStyle/>
          <a:p>
            <a:r>
              <a:rPr lang="en-US" altLang="en-US" sz="3200" dirty="0" smtClean="0">
                <a:latin typeface="+mn-lt"/>
              </a:rPr>
              <a:t> </a:t>
            </a:r>
            <a:r>
              <a:rPr lang="en-US" altLang="en-US" sz="3200" dirty="0" err="1" smtClean="0">
                <a:solidFill>
                  <a:srgbClr val="FF0000"/>
                </a:solidFill>
                <a:latin typeface="+mn-lt"/>
              </a:rPr>
              <a:t>T_miss</a:t>
            </a:r>
            <a:r>
              <a:rPr lang="en-US" altLang="en-US" sz="3200" dirty="0" smtClean="0">
                <a:solidFill>
                  <a:srgbClr val="FF0000"/>
                </a:solidFill>
                <a:latin typeface="+mn-lt"/>
              </a:rPr>
              <a:t> </a:t>
            </a:r>
            <a:r>
              <a:rPr lang="en-US" altLang="en-US" sz="3200" dirty="0">
                <a:solidFill>
                  <a:srgbClr val="FF0000"/>
                </a:solidFill>
                <a:latin typeface="+mn-lt"/>
              </a:rPr>
              <a:t>= </a:t>
            </a:r>
            <a:r>
              <a:rPr lang="en-US" altLang="en-US" sz="3200" dirty="0" err="1">
                <a:solidFill>
                  <a:srgbClr val="FF0000"/>
                </a:solidFill>
                <a:latin typeface="+mn-lt"/>
              </a:rPr>
              <a:t>T_tlb</a:t>
            </a:r>
            <a:r>
              <a:rPr lang="en-US" altLang="en-US" sz="3200" dirty="0">
                <a:solidFill>
                  <a:srgbClr val="FF0000"/>
                </a:solidFill>
                <a:latin typeface="+mn-lt"/>
              </a:rPr>
              <a:t> + </a:t>
            </a:r>
            <a:r>
              <a:rPr lang="en-US" altLang="en-US" sz="3200" dirty="0" err="1">
                <a:solidFill>
                  <a:srgbClr val="FF0000"/>
                </a:solidFill>
                <a:latin typeface="+mn-lt"/>
              </a:rPr>
              <a:t>T_mem</a:t>
            </a:r>
            <a:r>
              <a:rPr lang="en-US" altLang="en-US" sz="3200" dirty="0">
                <a:solidFill>
                  <a:srgbClr val="FF0000"/>
                </a:solidFill>
                <a:latin typeface="+mn-lt"/>
              </a:rPr>
              <a:t> </a:t>
            </a:r>
            <a:r>
              <a:rPr lang="en-US" altLang="en-US" sz="3200" dirty="0" smtClean="0">
                <a:solidFill>
                  <a:srgbClr val="FF0000"/>
                </a:solidFill>
                <a:latin typeface="+mn-lt"/>
              </a:rPr>
              <a:t>+ </a:t>
            </a:r>
            <a:r>
              <a:rPr lang="en-US" altLang="en-US" sz="3200" dirty="0" err="1">
                <a:solidFill>
                  <a:srgbClr val="FF0000"/>
                </a:solidFill>
                <a:latin typeface="+mn-lt"/>
              </a:rPr>
              <a:t>T_mem</a:t>
            </a:r>
            <a:endParaRPr lang="en-US" sz="3200" dirty="0" smtClean="0">
              <a:solidFill>
                <a:srgbClr val="FF0000"/>
              </a:solidFill>
              <a:latin typeface="+mn-lt"/>
              <a:cs typeface="Calibri"/>
            </a:endParaRPr>
          </a:p>
        </p:txBody>
      </p:sp>
      <p:sp>
        <p:nvSpPr>
          <p:cNvPr id="3" name="Rectangular Callout 2"/>
          <p:cNvSpPr/>
          <p:nvPr/>
        </p:nvSpPr>
        <p:spPr>
          <a:xfrm>
            <a:off x="3200400" y="4191000"/>
            <a:ext cx="2362200" cy="533400"/>
          </a:xfrm>
          <a:prstGeom prst="wedgeRectCallout">
            <a:avLst>
              <a:gd name="adj1" fmla="val -20833"/>
              <a:gd name="adj2" fmla="val -85445"/>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200400" y="4191000"/>
            <a:ext cx="2590800" cy="461665"/>
          </a:xfrm>
          <a:prstGeom prst="rect">
            <a:avLst/>
          </a:prstGeom>
          <a:noFill/>
        </p:spPr>
        <p:txBody>
          <a:bodyPr wrap="square" rtlCol="0">
            <a:spAutoFit/>
          </a:bodyPr>
          <a:lstStyle/>
          <a:p>
            <a:r>
              <a:rPr lang="en-US" altLang="en-US" sz="2400" dirty="0">
                <a:solidFill>
                  <a:schemeClr val="bg1"/>
                </a:solidFill>
                <a:latin typeface="+mj-lt"/>
              </a:rPr>
              <a:t>access page table</a:t>
            </a:r>
            <a:endParaRPr lang="en-US" sz="2400" dirty="0" smtClean="0">
              <a:solidFill>
                <a:schemeClr val="bg1"/>
              </a:solidFill>
              <a:latin typeface="+mj-lt"/>
              <a:cs typeface="Calibri"/>
            </a:endParaRPr>
          </a:p>
        </p:txBody>
      </p:sp>
      <p:sp>
        <p:nvSpPr>
          <p:cNvPr id="10" name="Rectangular Callout 9"/>
          <p:cNvSpPr/>
          <p:nvPr/>
        </p:nvSpPr>
        <p:spPr>
          <a:xfrm>
            <a:off x="6934200" y="4191000"/>
            <a:ext cx="1752600" cy="533400"/>
          </a:xfrm>
          <a:prstGeom prst="wedgeRectCallout">
            <a:avLst>
              <a:gd name="adj1" fmla="val 20620"/>
              <a:gd name="adj2" fmla="val -85445"/>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buFont typeface="Monotype Sorts" pitchFamily="-84" charset="2"/>
              <a:buNone/>
              <a:tabLst>
                <a:tab pos="2062163" algn="l"/>
                <a:tab pos="2566988" algn="l"/>
              </a:tabLst>
            </a:pPr>
            <a:r>
              <a:rPr lang="en-US" altLang="en-US" sz="2400" dirty="0" smtClean="0"/>
              <a:t> access </a:t>
            </a:r>
            <a:r>
              <a:rPr lang="en-US" altLang="en-US" sz="2400" dirty="0"/>
              <a:t>data</a:t>
            </a:r>
          </a:p>
        </p:txBody>
      </p:sp>
      <p:sp>
        <p:nvSpPr>
          <p:cNvPr id="11" name="TextBox 10"/>
          <p:cNvSpPr txBox="1"/>
          <p:nvPr/>
        </p:nvSpPr>
        <p:spPr>
          <a:xfrm>
            <a:off x="457200" y="5715000"/>
            <a:ext cx="8077200" cy="584775"/>
          </a:xfrm>
          <a:prstGeom prst="rect">
            <a:avLst/>
          </a:prstGeom>
          <a:solidFill>
            <a:srgbClr val="F8FD88"/>
          </a:solidFill>
          <a:ln w="38100">
            <a:solidFill>
              <a:schemeClr val="tx1"/>
            </a:solidFill>
          </a:ln>
        </p:spPr>
        <p:txBody>
          <a:bodyPr wrap="square" rtlCol="0">
            <a:spAutoFit/>
          </a:bodyPr>
          <a:lstStyle/>
          <a:p>
            <a:r>
              <a:rPr lang="en-US" altLang="en-US" sz="3200" dirty="0" smtClean="0">
                <a:latin typeface="+mn-lt"/>
              </a:rPr>
              <a:t> </a:t>
            </a:r>
            <a:r>
              <a:rPr lang="en-US" altLang="en-US" sz="3200" dirty="0">
                <a:solidFill>
                  <a:srgbClr val="FF0000"/>
                </a:solidFill>
                <a:latin typeface="+mj-lt"/>
              </a:rPr>
              <a:t>Effective Access Time = h*</a:t>
            </a:r>
            <a:r>
              <a:rPr lang="en-US" altLang="en-US" sz="3200" dirty="0" err="1">
                <a:solidFill>
                  <a:srgbClr val="FF0000"/>
                </a:solidFill>
                <a:latin typeface="+mj-lt"/>
              </a:rPr>
              <a:t>T_hit</a:t>
            </a:r>
            <a:r>
              <a:rPr lang="en-US" altLang="en-US" sz="3200" dirty="0">
                <a:solidFill>
                  <a:srgbClr val="FF0000"/>
                </a:solidFill>
                <a:latin typeface="+mj-lt"/>
              </a:rPr>
              <a:t> + (1-h)*</a:t>
            </a:r>
            <a:r>
              <a:rPr lang="en-US" altLang="en-US" sz="3200" dirty="0" err="1">
                <a:solidFill>
                  <a:srgbClr val="FF0000"/>
                </a:solidFill>
                <a:latin typeface="+mj-lt"/>
              </a:rPr>
              <a:t>T_miss</a:t>
            </a:r>
            <a:endParaRPr lang="en-US" sz="3200" dirty="0" smtClean="0">
              <a:solidFill>
                <a:srgbClr val="FF0000"/>
              </a:solidFill>
              <a:latin typeface="+mj-lt"/>
              <a:cs typeface="Calibri"/>
            </a:endParaRPr>
          </a:p>
        </p:txBody>
      </p:sp>
    </p:spTree>
    <p:extLst>
      <p:ext uri="{BB962C8B-B14F-4D97-AF65-F5344CB8AC3E}">
        <p14:creationId xmlns:p14="http://schemas.microsoft.com/office/powerpoint/2010/main" val="135536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52400"/>
            <a:ext cx="8229600" cy="990600"/>
          </a:xfrm>
        </p:spPr>
        <p:txBody>
          <a:bodyPr/>
          <a:lstStyle/>
          <a:p>
            <a:pPr eaLnBrk="1" hangingPunct="1"/>
            <a:r>
              <a:rPr lang="en-US" altLang="en-US" dirty="0" smtClean="0"/>
              <a:t>Effective Access Time</a:t>
            </a:r>
          </a:p>
        </p:txBody>
      </p:sp>
      <p:sp>
        <p:nvSpPr>
          <p:cNvPr id="47107" name="Rectangle 3"/>
          <p:cNvSpPr>
            <a:spLocks noGrp="1" noChangeArrowheads="1"/>
          </p:cNvSpPr>
          <p:nvPr>
            <p:ph type="body" idx="1"/>
          </p:nvPr>
        </p:nvSpPr>
        <p:spPr>
          <a:xfrm>
            <a:off x="533400" y="1066800"/>
            <a:ext cx="8458200" cy="5181600"/>
          </a:xfrm>
        </p:spPr>
        <p:txBody>
          <a:bodyPr/>
          <a:lstStyle/>
          <a:p>
            <a:r>
              <a:rPr lang="en-US" dirty="0" smtClean="0"/>
              <a:t>Consider </a:t>
            </a:r>
            <a:r>
              <a:rPr lang="en-US" dirty="0"/>
              <a:t>a single-level paging </a:t>
            </a:r>
            <a:r>
              <a:rPr lang="en-US" dirty="0" smtClean="0"/>
              <a:t>scheme. </a:t>
            </a:r>
            <a:r>
              <a:rPr lang="en-US" dirty="0"/>
              <a:t>The TLB has 32 entries. The TLB access time is 10 ns; memory access time is </a:t>
            </a:r>
            <a:r>
              <a:rPr lang="en-US" dirty="0" smtClean="0"/>
              <a:t>200ns.</a:t>
            </a:r>
            <a:endParaRPr lang="en-US" sz="3600" dirty="0"/>
          </a:p>
          <a:p>
            <a:endParaRPr lang="en-US" sz="3600" dirty="0"/>
          </a:p>
          <a:p>
            <a:pPr marL="457200" indent="-457200">
              <a:buFont typeface="+mj-lt"/>
              <a:buAutoNum type="arabicPeriod"/>
            </a:pPr>
            <a:r>
              <a:rPr lang="en-US" sz="2400" dirty="0" smtClean="0"/>
              <a:t>How </a:t>
            </a:r>
            <a:r>
              <a:rPr lang="en-US" sz="2400" dirty="0"/>
              <a:t>long does it take to access data in memory if there is a TLB hit?</a:t>
            </a:r>
          </a:p>
          <a:p>
            <a:pPr marL="457200" indent="-457200">
              <a:buFont typeface="+mj-lt"/>
              <a:buAutoNum type="arabicPeriod"/>
            </a:pPr>
            <a:r>
              <a:rPr lang="en-US" sz="2400" dirty="0" smtClean="0"/>
              <a:t>How </a:t>
            </a:r>
            <a:r>
              <a:rPr lang="en-US" sz="2400" dirty="0"/>
              <a:t>long does it take to access data in memory if there is a TLB miss? </a:t>
            </a:r>
          </a:p>
          <a:p>
            <a:pPr marL="457200" indent="-457200">
              <a:buFont typeface="+mj-lt"/>
              <a:buAutoNum type="arabicPeriod"/>
            </a:pPr>
            <a:r>
              <a:rPr lang="en-US" sz="2400" dirty="0" smtClean="0"/>
              <a:t>What </a:t>
            </a:r>
            <a:r>
              <a:rPr lang="en-US" sz="2400" dirty="0"/>
              <a:t>is the effective memory-access time if we have a TLB hit ratio of 80%? </a:t>
            </a:r>
          </a:p>
          <a:p>
            <a:pPr marL="457200" indent="-457200">
              <a:buFont typeface="+mj-lt"/>
              <a:buAutoNum type="arabicPeriod"/>
            </a:pPr>
            <a:r>
              <a:rPr lang="en-US" sz="2400" dirty="0" smtClean="0"/>
              <a:t>What </a:t>
            </a:r>
            <a:r>
              <a:rPr lang="en-US" sz="2400" dirty="0"/>
              <a:t>is the minimal hit ratio that guarantees the effective access time of at most 220ns?</a:t>
            </a:r>
          </a:p>
        </p:txBody>
      </p:sp>
    </p:spTree>
    <p:extLst>
      <p:ext uri="{BB962C8B-B14F-4D97-AF65-F5344CB8AC3E}">
        <p14:creationId xmlns:p14="http://schemas.microsoft.com/office/powerpoint/2010/main" val="68047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 Organization</a:t>
            </a:r>
          </a:p>
        </p:txBody>
      </p:sp>
      <p:sp>
        <p:nvSpPr>
          <p:cNvPr id="3" name="Content Placeholder 2"/>
          <p:cNvSpPr>
            <a:spLocks noGrp="1"/>
          </p:cNvSpPr>
          <p:nvPr>
            <p:ph idx="4294967295"/>
          </p:nvPr>
        </p:nvSpPr>
        <p:spPr>
          <a:xfrm>
            <a:off x="465221" y="1554162"/>
            <a:ext cx="8229600" cy="4953000"/>
          </a:xfrm>
        </p:spPr>
        <p:txBody>
          <a:bodyPr>
            <a:normAutofit/>
          </a:bodyPr>
          <a:lstStyle/>
          <a:p>
            <a:r>
              <a:rPr lang="en-US" sz="2800" dirty="0" smtClean="0"/>
              <a:t>Each segment table entry contains the </a:t>
            </a:r>
            <a:r>
              <a:rPr lang="en-US" sz="2800" dirty="0" smtClean="0">
                <a:solidFill>
                  <a:srgbClr val="FF0000"/>
                </a:solidFill>
              </a:rPr>
              <a:t>starting address</a:t>
            </a:r>
            <a:r>
              <a:rPr lang="en-US" sz="2800" dirty="0" smtClean="0"/>
              <a:t> of the corresponding segment in main memory and the </a:t>
            </a:r>
            <a:r>
              <a:rPr lang="en-US" sz="2800" dirty="0" smtClean="0">
                <a:solidFill>
                  <a:srgbClr val="FF0000"/>
                </a:solidFill>
              </a:rPr>
              <a:t>length</a:t>
            </a:r>
            <a:r>
              <a:rPr lang="en-US" sz="2800" dirty="0" smtClean="0"/>
              <a:t> of the segment</a:t>
            </a:r>
          </a:p>
          <a:p>
            <a:endParaRPr lang="en-US" sz="2800" dirty="0" smtClean="0"/>
          </a:p>
          <a:p>
            <a:r>
              <a:rPr lang="en-US" sz="2800" dirty="0" smtClean="0"/>
              <a:t>A bit is needed to determine if the segment </a:t>
            </a:r>
            <a:r>
              <a:rPr lang="en-US" sz="2800" dirty="0" smtClean="0">
                <a:solidFill>
                  <a:srgbClr val="FF0000"/>
                </a:solidFill>
              </a:rPr>
              <a:t>is already in main memory</a:t>
            </a:r>
          </a:p>
          <a:p>
            <a:endParaRPr lang="en-US" sz="2800" dirty="0" smtClean="0">
              <a:solidFill>
                <a:srgbClr val="FF0000"/>
              </a:solidFill>
            </a:endParaRPr>
          </a:p>
          <a:p>
            <a:r>
              <a:rPr lang="en-US" sz="2800" dirty="0" smtClean="0"/>
              <a:t>Another bit is needed to determine </a:t>
            </a:r>
            <a:r>
              <a:rPr lang="en-US" sz="2800" dirty="0" smtClean="0">
                <a:solidFill>
                  <a:srgbClr val="FF0000"/>
                </a:solidFill>
              </a:rPr>
              <a:t>if the segment has been modified</a:t>
            </a:r>
            <a:r>
              <a:rPr lang="en-US" sz="2800" dirty="0" smtClean="0"/>
              <a:t> since it was loaded in main memory</a:t>
            </a:r>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23</a:t>
            </a:fld>
            <a:endParaRPr lang="en-US" dirty="0"/>
          </a:p>
        </p:txBody>
      </p:sp>
    </p:spTree>
    <p:extLst>
      <p:ext uri="{BB962C8B-B14F-4D97-AF65-F5344CB8AC3E}">
        <p14:creationId xmlns:p14="http://schemas.microsoft.com/office/powerpoint/2010/main" val="2147383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sz="3200" dirty="0" smtClean="0"/>
              <a:t>Address Translation in a Segmentation System</a:t>
            </a:r>
            <a:endParaRPr lang="en-US" sz="3200" dirty="0"/>
          </a:p>
        </p:txBody>
      </p:sp>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24</a:t>
            </a:fld>
            <a:endParaRPr lang="en-US" dirty="0"/>
          </a:p>
        </p:txBody>
      </p:sp>
      <p:pic>
        <p:nvPicPr>
          <p:cNvPr id="4" name="Picture 3"/>
          <p:cNvPicPr>
            <a:picLocks noChangeAspect="1"/>
          </p:cNvPicPr>
          <p:nvPr/>
        </p:nvPicPr>
        <p:blipFill>
          <a:blip r:embed="rId3"/>
          <a:stretch>
            <a:fillRect/>
          </a:stretch>
        </p:blipFill>
        <p:spPr>
          <a:xfrm>
            <a:off x="257175" y="1219200"/>
            <a:ext cx="8734425" cy="5534025"/>
          </a:xfrm>
          <a:prstGeom prst="rect">
            <a:avLst/>
          </a:prstGeom>
        </p:spPr>
      </p:pic>
    </p:spTree>
    <p:extLst>
      <p:ext uri="{BB962C8B-B14F-4D97-AF65-F5344CB8AC3E}">
        <p14:creationId xmlns:p14="http://schemas.microsoft.com/office/powerpoint/2010/main" val="108024841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505759"/>
            <a:ext cx="7824788" cy="1323041"/>
          </a:xfrm>
        </p:spPr>
        <p:txBody>
          <a:bodyPr>
            <a:noAutofit/>
          </a:bodyPr>
          <a:lstStyle/>
          <a:p>
            <a:pPr algn="ctr"/>
            <a:r>
              <a:rPr lang="en-US" dirty="0"/>
              <a:t>Combined Paging and Segmentation</a:t>
            </a:r>
          </a:p>
        </p:txBody>
      </p:sp>
      <p:graphicFrame>
        <p:nvGraphicFramePr>
          <p:cNvPr id="5" name="Diagram 4"/>
          <p:cNvGraphicFramePr/>
          <p:nvPr>
            <p:extLst/>
          </p:nvPr>
        </p:nvGraphicFramePr>
        <p:xfrm>
          <a:off x="381000" y="16764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25</a:t>
            </a:fld>
            <a:endParaRPr lang="en-US" dirty="0"/>
          </a:p>
        </p:txBody>
      </p:sp>
    </p:spTree>
    <p:extLst>
      <p:ext uri="{BB962C8B-B14F-4D97-AF65-F5344CB8AC3E}">
        <p14:creationId xmlns:p14="http://schemas.microsoft.com/office/powerpoint/2010/main" val="1631331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276350"/>
          </a:xfrm>
        </p:spPr>
        <p:txBody>
          <a:bodyPr/>
          <a:lstStyle/>
          <a:p>
            <a:r>
              <a:rPr lang="en-US" sz="3600" dirty="0" smtClean="0"/>
              <a:t>Address Translation in </a:t>
            </a:r>
            <a:br>
              <a:rPr lang="en-US" sz="3600" dirty="0" smtClean="0"/>
            </a:br>
            <a:r>
              <a:rPr lang="en-US" sz="3600" dirty="0" smtClean="0"/>
              <a:t>a Segmentation/Paging System</a:t>
            </a:r>
            <a:endParaRPr lang="en-US" sz="3600" dirty="0"/>
          </a:p>
        </p:txBody>
      </p:sp>
      <p:pic>
        <p:nvPicPr>
          <p:cNvPr id="4" name="Picture 3"/>
          <p:cNvPicPr>
            <a:picLocks noChangeAspect="1"/>
          </p:cNvPicPr>
          <p:nvPr/>
        </p:nvPicPr>
        <p:blipFill>
          <a:blip r:embed="rId3"/>
          <a:stretch>
            <a:fillRect/>
          </a:stretch>
        </p:blipFill>
        <p:spPr>
          <a:xfrm>
            <a:off x="504825" y="1504950"/>
            <a:ext cx="8258175" cy="5124450"/>
          </a:xfrm>
          <a:prstGeom prst="rect">
            <a:avLst/>
          </a:prstGeom>
        </p:spPr>
      </p:pic>
      <p:sp useBgFill="1">
        <p:nvSpPr>
          <p:cNvPr id="6" name="TextBox 5"/>
          <p:cNvSpPr txBox="1"/>
          <p:nvPr/>
        </p:nvSpPr>
        <p:spPr>
          <a:xfrm>
            <a:off x="2558144" y="1552575"/>
            <a:ext cx="1905000" cy="4648200"/>
          </a:xfrm>
          <a:prstGeom prst="rect">
            <a:avLst/>
          </a:prstGeom>
        </p:spPr>
        <p:txBody>
          <a:bodyPr wrap="square" rtlCol="0">
            <a:spAutoFit/>
          </a:bodyPr>
          <a:lstStyle/>
          <a:p>
            <a:endParaRPr lang="en-US" dirty="0"/>
          </a:p>
        </p:txBody>
      </p:sp>
      <p:sp useBgFill="1">
        <p:nvSpPr>
          <p:cNvPr id="7" name="TextBox 6"/>
          <p:cNvSpPr txBox="1"/>
          <p:nvPr/>
        </p:nvSpPr>
        <p:spPr>
          <a:xfrm>
            <a:off x="4582888" y="1552575"/>
            <a:ext cx="1905000" cy="4648200"/>
          </a:xfrm>
          <a:prstGeom prst="rect">
            <a:avLst/>
          </a:prstGeom>
        </p:spPr>
        <p:txBody>
          <a:bodyPr wrap="square" rtlCol="0">
            <a:spAutoFit/>
          </a:bodyPr>
          <a:lstStyle/>
          <a:p>
            <a:endParaRPr lang="en-US" dirty="0"/>
          </a:p>
        </p:txBody>
      </p:sp>
    </p:spTree>
    <p:extLst>
      <p:ext uri="{BB962C8B-B14F-4D97-AF65-F5344CB8AC3E}">
        <p14:creationId xmlns:p14="http://schemas.microsoft.com/office/powerpoint/2010/main" val="14471819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6"/>
                                        </p:tgtEl>
                                        <p:attrNameLst>
                                          <p:attrName>ppt_w</p:attrName>
                                        </p:attrNameLst>
                                      </p:cBhvr>
                                      <p:tavLst>
                                        <p:tav tm="0">
                                          <p:val>
                                            <p:strVal val="ppt_w"/>
                                          </p:val>
                                        </p:tav>
                                        <p:tav tm="100000">
                                          <p:val>
                                            <p:fltVal val="0"/>
                                          </p:val>
                                        </p:tav>
                                      </p:tavLst>
                                    </p:anim>
                                    <p:anim calcmode="lin" valueType="num">
                                      <p:cBhvr>
                                        <p:cTn id="7" dur="500"/>
                                        <p:tgtEl>
                                          <p:spTgt spid="6"/>
                                        </p:tgtEl>
                                        <p:attrNameLst>
                                          <p:attrName>ppt_h</p:attrName>
                                        </p:attrNameLst>
                                      </p:cBhvr>
                                      <p:tavLst>
                                        <p:tav tm="0">
                                          <p:val>
                                            <p:strVal val="ppt_h"/>
                                          </p:val>
                                        </p:tav>
                                        <p:tav tm="100000">
                                          <p:val>
                                            <p:fltVal val="0"/>
                                          </p:val>
                                        </p:tav>
                                      </p:tavLst>
                                    </p:anim>
                                    <p:animEffect transition="out" filter="fade">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7"/>
                                        </p:tgtEl>
                                        <p:attrNameLst>
                                          <p:attrName>ppt_w</p:attrName>
                                        </p:attrNameLst>
                                      </p:cBhvr>
                                      <p:tavLst>
                                        <p:tav tm="0">
                                          <p:val>
                                            <p:strVal val="ppt_w"/>
                                          </p:val>
                                        </p:tav>
                                        <p:tav tm="100000">
                                          <p:val>
                                            <p:fltVal val="0"/>
                                          </p:val>
                                        </p:tav>
                                      </p:tavLst>
                                    </p:anim>
                                    <p:anim calcmode="lin" valueType="num">
                                      <p:cBhvr>
                                        <p:cTn id="14" dur="500"/>
                                        <p:tgtEl>
                                          <p:spTgt spid="7"/>
                                        </p:tgtEl>
                                        <p:attrNameLst>
                                          <p:attrName>ppt_h</p:attrName>
                                        </p:attrNameLst>
                                      </p:cBhvr>
                                      <p:tavLst>
                                        <p:tav tm="0">
                                          <p:val>
                                            <p:strVal val="ppt_h"/>
                                          </p:val>
                                        </p:tav>
                                        <p:tav tm="100000">
                                          <p:val>
                                            <p:fltVal val="0"/>
                                          </p:val>
                                        </p:tav>
                                      </p:tavLst>
                                    </p:anim>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27</a:t>
            </a:fld>
            <a:endParaRPr lang="en-US" dirty="0"/>
          </a:p>
        </p:txBody>
      </p:sp>
      <p:pic>
        <p:nvPicPr>
          <p:cNvPr id="4" name="Picture 3" descr="f1.pdf"/>
          <p:cNvPicPr>
            <a:picLocks noChangeAspect="1"/>
          </p:cNvPicPr>
          <p:nvPr/>
        </p:nvPicPr>
        <p:blipFill>
          <a:blip r:embed="rId3"/>
          <a:srcRect l="7059" t="51818" r="9412" b="20000"/>
          <a:stretch>
            <a:fillRect/>
          </a:stretch>
        </p:blipFill>
        <p:spPr>
          <a:xfrm>
            <a:off x="-228601" y="1371600"/>
            <a:ext cx="9601201" cy="4419600"/>
          </a:xfrm>
          <a:prstGeom prst="rect">
            <a:avLst/>
          </a:prstGeom>
        </p:spPr>
      </p:pic>
    </p:spTree>
    <p:extLst>
      <p:ext uri="{BB962C8B-B14F-4D97-AF65-F5344CB8AC3E}">
        <p14:creationId xmlns:p14="http://schemas.microsoft.com/office/powerpoint/2010/main" val="69520855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dirty="0"/>
              <a:t>Fetch Policy</a:t>
            </a:r>
          </a:p>
        </p:txBody>
      </p:sp>
      <p:sp>
        <p:nvSpPr>
          <p:cNvPr id="3" name="Content Placeholder 2"/>
          <p:cNvSpPr>
            <a:spLocks noGrp="1"/>
          </p:cNvSpPr>
          <p:nvPr>
            <p:ph idx="4294967295"/>
          </p:nvPr>
        </p:nvSpPr>
        <p:spPr>
          <a:xfrm>
            <a:off x="417095" y="1752600"/>
            <a:ext cx="3429000" cy="1600200"/>
          </a:xfrm>
        </p:spPr>
        <p:txBody>
          <a:bodyPr>
            <a:normAutofit/>
          </a:bodyPr>
          <a:lstStyle/>
          <a:p>
            <a:pPr marL="0" indent="0">
              <a:buNone/>
            </a:pPr>
            <a:r>
              <a:rPr lang="en-US" sz="2800" dirty="0" smtClean="0"/>
              <a:t>Determines when a page should be brought into memory</a:t>
            </a:r>
          </a:p>
        </p:txBody>
      </p:sp>
      <p:graphicFrame>
        <p:nvGraphicFramePr>
          <p:cNvPr id="4" name="Diagram 3"/>
          <p:cNvGraphicFramePr/>
          <p:nvPr>
            <p:extLst/>
          </p:nvPr>
        </p:nvGraphicFramePr>
        <p:xfrm>
          <a:off x="3962400" y="2032000"/>
          <a:ext cx="4419600" cy="345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pPr>
              <a:defRPr/>
            </a:pPr>
            <a:fld id="{97012834-41A2-49E3-8762-B14EE3F5CFB1}" type="slidenum">
              <a:rPr lang="en-US" smtClean="0"/>
              <a:pPr>
                <a:defRPr/>
              </a:pPr>
              <a:t>28</a:t>
            </a:fld>
            <a:endParaRPr lang="en-US" dirty="0"/>
          </a:p>
        </p:txBody>
      </p:sp>
    </p:spTree>
    <p:extLst>
      <p:ext uri="{BB962C8B-B14F-4D97-AF65-F5344CB8AC3E}">
        <p14:creationId xmlns:p14="http://schemas.microsoft.com/office/powerpoint/2010/main" val="1474037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Demand Paging </a:t>
            </a:r>
            <a:endParaRPr lang="en-US" dirty="0"/>
          </a:p>
        </p:txBody>
      </p:sp>
      <p:sp>
        <p:nvSpPr>
          <p:cNvPr id="3" name="Content Placeholder 2"/>
          <p:cNvSpPr>
            <a:spLocks noGrp="1"/>
          </p:cNvSpPr>
          <p:nvPr>
            <p:ph idx="4294967295"/>
          </p:nvPr>
        </p:nvSpPr>
        <p:spPr>
          <a:xfrm>
            <a:off x="533400" y="1447800"/>
            <a:ext cx="8229600" cy="4572000"/>
          </a:xfrm>
        </p:spPr>
        <p:txBody>
          <a:bodyPr/>
          <a:lstStyle/>
          <a:p>
            <a:pPr marL="336550" lvl="1">
              <a:buFont typeface="Arial" panose="020B0604020202020204" pitchFamily="34" charset="0"/>
              <a:buChar char="•"/>
            </a:pPr>
            <a:r>
              <a:rPr lang="en-US" dirty="0" smtClean="0"/>
              <a:t>Brings pages into main memory when a reference is made to a location on the page</a:t>
            </a:r>
          </a:p>
          <a:p>
            <a:pPr marL="336550" lvl="1">
              <a:buFont typeface="Arial" panose="020B0604020202020204" pitchFamily="34" charset="0"/>
              <a:buChar char="•"/>
            </a:pPr>
            <a:endParaRPr lang="en-US" dirty="0" smtClean="0"/>
          </a:p>
          <a:p>
            <a:pPr marL="50800" lvl="1" indent="0">
              <a:buNone/>
            </a:pPr>
            <a:r>
              <a:rPr lang="en-US" dirty="0" smtClean="0"/>
              <a:t>Many or few page faults when process is first started?</a:t>
            </a:r>
          </a:p>
          <a:p>
            <a:pPr marL="50800" lvl="1" indent="0">
              <a:buNone/>
            </a:pPr>
            <a:endParaRPr lang="en-US" dirty="0">
              <a:solidFill>
                <a:srgbClr val="FF0000"/>
              </a:solidFill>
            </a:endParaRPr>
          </a:p>
          <a:p>
            <a:pPr marL="50800" lvl="1" indent="0">
              <a:buNone/>
            </a:pPr>
            <a:r>
              <a:rPr lang="en-US" dirty="0" smtClean="0"/>
              <a:t>What </a:t>
            </a:r>
            <a:r>
              <a:rPr lang="en-US" dirty="0"/>
              <a:t>happens </a:t>
            </a:r>
            <a:r>
              <a:rPr lang="en-US" dirty="0" smtClean="0"/>
              <a:t>after more </a:t>
            </a:r>
            <a:r>
              <a:rPr lang="en-US" dirty="0"/>
              <a:t>and more pages are brought </a:t>
            </a:r>
            <a:r>
              <a:rPr lang="en-US" dirty="0" smtClean="0"/>
              <a:t>in?</a:t>
            </a:r>
          </a:p>
          <a:p>
            <a:pPr marL="336550" lvl="1">
              <a:buFont typeface="Arial" panose="020B0604020202020204" pitchFamily="34" charset="0"/>
              <a:buChar char="•"/>
            </a:pPr>
            <a:r>
              <a:rPr lang="en-US" dirty="0" smtClean="0"/>
              <a:t>Principle of locality suggests that as, most future references will be to pages that have recently been brought in, and page faults should drop to a very low level</a:t>
            </a:r>
          </a:p>
          <a:p>
            <a:pPr marL="336550" indent="-285750">
              <a:buFont typeface="Arial" panose="020B0604020202020204" pitchFamily="34" charset="0"/>
              <a:buChar char="•"/>
            </a:pPr>
            <a:endParaRPr lang="en-US" sz="2800" dirty="0"/>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29</a:t>
            </a:fld>
            <a:endParaRPr lang="en-US" dirty="0"/>
          </a:p>
        </p:txBody>
      </p:sp>
      <p:sp useBgFill="1">
        <p:nvSpPr>
          <p:cNvPr id="6" name="TextBox 5"/>
          <p:cNvSpPr txBox="1"/>
          <p:nvPr/>
        </p:nvSpPr>
        <p:spPr>
          <a:xfrm>
            <a:off x="685800" y="4495800"/>
            <a:ext cx="8077200" cy="1905000"/>
          </a:xfrm>
          <a:prstGeom prst="rect">
            <a:avLst/>
          </a:prstGeom>
        </p:spPr>
        <p:txBody>
          <a:bodyPr wrap="square" rtlCol="0">
            <a:spAutoFit/>
          </a:bodyPr>
          <a:lstStyle/>
          <a:p>
            <a:endParaRPr lang="en-US" dirty="0"/>
          </a:p>
        </p:txBody>
      </p:sp>
    </p:spTree>
    <p:extLst>
      <p:ext uri="{BB962C8B-B14F-4D97-AF65-F5344CB8AC3E}">
        <p14:creationId xmlns:p14="http://schemas.microsoft.com/office/powerpoint/2010/main" val="923143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3</a:t>
            </a:fld>
            <a:endParaRPr lang="en-US" dirty="0"/>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 y="685800"/>
            <a:ext cx="4296952" cy="5562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773797" y="5433349"/>
            <a:ext cx="5393088" cy="127294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609600" y="113826"/>
            <a:ext cx="8153400" cy="1143948"/>
          </a:xfrm>
        </p:spPr>
        <p:txBody>
          <a:bodyPr/>
          <a:lstStyle/>
          <a:p>
            <a:r>
              <a:rPr lang="en-US" sz="3600" dirty="0" smtClean="0"/>
              <a:t>Page </a:t>
            </a:r>
            <a:r>
              <a:rPr lang="en-US" sz="3600" dirty="0"/>
              <a:t>Table</a:t>
            </a:r>
          </a:p>
        </p:txBody>
      </p:sp>
      <p:sp>
        <p:nvSpPr>
          <p:cNvPr id="8" name="Content Placeholder 2"/>
          <p:cNvSpPr txBox="1">
            <a:spLocks/>
          </p:cNvSpPr>
          <p:nvPr/>
        </p:nvSpPr>
        <p:spPr bwMode="auto">
          <a:xfrm>
            <a:off x="3810240" y="1257774"/>
            <a:ext cx="4989203" cy="4175575"/>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0"/>
              </a:spcAft>
              <a:buFont typeface="Arial" charset="0"/>
              <a:buChar char="•"/>
              <a:defRPr sz="3200" kern="1200">
                <a:solidFill>
                  <a:schemeClr val="tx1"/>
                </a:solidFill>
                <a:latin typeface="Calibri"/>
                <a:ea typeface="ＭＳ Ｐゴシック" charset="0"/>
                <a:cs typeface="ＭＳ Ｐゴシック" charset="0"/>
              </a:defRPr>
            </a:lvl1pPr>
            <a:lvl2pPr marL="742950" indent="-285750" algn="l" rtl="0" eaLnBrk="0" fontAlgn="base" hangingPunct="0">
              <a:spcBef>
                <a:spcPct val="0"/>
              </a:spcBef>
              <a:spcAft>
                <a:spcPct val="0"/>
              </a:spcAft>
              <a:buFont typeface="Arial" charset="0"/>
              <a:buChar char="–"/>
              <a:defRPr sz="2800" kern="1200">
                <a:solidFill>
                  <a:schemeClr val="tx1"/>
                </a:solidFill>
                <a:latin typeface="Calibri"/>
                <a:ea typeface="ＭＳ Ｐゴシック" charset="0"/>
                <a:cs typeface="+mn-cs"/>
              </a:defRPr>
            </a:lvl2pPr>
            <a:lvl3pPr marL="1143000" indent="-228600" algn="l" rtl="0" eaLnBrk="0" fontAlgn="base" hangingPunct="0">
              <a:spcBef>
                <a:spcPct val="0"/>
              </a:spcBef>
              <a:spcAft>
                <a:spcPct val="0"/>
              </a:spcAft>
              <a:buFont typeface="Arial" charset="0"/>
              <a:buChar char="•"/>
              <a:defRPr sz="2400" kern="1200">
                <a:solidFill>
                  <a:schemeClr val="tx1"/>
                </a:solidFill>
                <a:latin typeface="Calibri"/>
                <a:ea typeface="ＭＳ Ｐゴシック" charset="0"/>
                <a:cs typeface="+mn-cs"/>
              </a:defRPr>
            </a:lvl3pPr>
            <a:lvl4pPr marL="16002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4pPr>
            <a:lvl5pPr marL="20574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Maintained by operating system for </a:t>
            </a:r>
            <a:r>
              <a:rPr lang="en-US" sz="2400" dirty="0" smtClean="0">
                <a:solidFill>
                  <a:srgbClr val="FF0000"/>
                </a:solidFill>
              </a:rPr>
              <a:t>each process</a:t>
            </a:r>
          </a:p>
          <a:p>
            <a:endParaRPr lang="en-US" sz="2400" dirty="0" smtClean="0">
              <a:solidFill>
                <a:srgbClr val="FF0000"/>
              </a:solidFill>
            </a:endParaRPr>
          </a:p>
          <a:p>
            <a:r>
              <a:rPr lang="en-US" sz="2400" dirty="0" smtClean="0"/>
              <a:t>Contains the </a:t>
            </a:r>
            <a:r>
              <a:rPr lang="en-US" sz="2400" dirty="0" smtClean="0">
                <a:solidFill>
                  <a:srgbClr val="FF0000"/>
                </a:solidFill>
              </a:rPr>
              <a:t>frame location</a:t>
            </a:r>
            <a:r>
              <a:rPr lang="en-US" sz="2400" dirty="0" smtClean="0"/>
              <a:t> for each page in the process</a:t>
            </a:r>
          </a:p>
          <a:p>
            <a:endParaRPr lang="en-US" sz="2400" dirty="0" smtClean="0"/>
          </a:p>
          <a:p>
            <a:r>
              <a:rPr lang="en-US" sz="2400" dirty="0" smtClean="0"/>
              <a:t>Processor must know </a:t>
            </a:r>
            <a:r>
              <a:rPr lang="en-US" sz="2400" dirty="0" smtClean="0">
                <a:solidFill>
                  <a:srgbClr val="FF0000"/>
                </a:solidFill>
              </a:rPr>
              <a:t>how to access</a:t>
            </a:r>
            <a:r>
              <a:rPr lang="en-US" sz="2400" dirty="0" smtClean="0"/>
              <a:t> for the current process</a:t>
            </a:r>
          </a:p>
          <a:p>
            <a:endParaRPr lang="en-US" sz="2400" dirty="0" smtClean="0"/>
          </a:p>
          <a:p>
            <a:r>
              <a:rPr lang="en-US" sz="2400" dirty="0" smtClean="0"/>
              <a:t>Used by processor to </a:t>
            </a:r>
            <a:r>
              <a:rPr lang="en-US" sz="2400" dirty="0" smtClean="0">
                <a:solidFill>
                  <a:srgbClr val="FF0000"/>
                </a:solidFill>
              </a:rPr>
              <a:t>produce a physical address</a:t>
            </a:r>
          </a:p>
          <a:p>
            <a:endParaRPr lang="en-US" dirty="0" smtClean="0"/>
          </a:p>
          <a:p>
            <a:endParaRPr lang="en-US" dirty="0"/>
          </a:p>
        </p:txBody>
      </p:sp>
    </p:spTree>
    <p:extLst>
      <p:ext uri="{BB962C8B-B14F-4D97-AF65-F5344CB8AC3E}">
        <p14:creationId xmlns:p14="http://schemas.microsoft.com/office/powerpoint/2010/main" val="11717556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NZ" dirty="0"/>
              <a:t>Prepaging</a:t>
            </a:r>
          </a:p>
        </p:txBody>
      </p:sp>
      <p:sp>
        <p:nvSpPr>
          <p:cNvPr id="3" name="Content Placeholder 2"/>
          <p:cNvSpPr>
            <a:spLocks noGrp="1"/>
          </p:cNvSpPr>
          <p:nvPr>
            <p:ph idx="4294967295"/>
          </p:nvPr>
        </p:nvSpPr>
        <p:spPr>
          <a:xfrm>
            <a:off x="609600" y="1676400"/>
            <a:ext cx="8229600" cy="4038600"/>
          </a:xfrm>
        </p:spPr>
        <p:txBody>
          <a:bodyPr>
            <a:normAutofit lnSpcReduction="10000"/>
          </a:bodyPr>
          <a:lstStyle/>
          <a:p>
            <a:r>
              <a:rPr lang="en-US" sz="2800" dirty="0" smtClean="0"/>
              <a:t>Pages </a:t>
            </a:r>
            <a:r>
              <a:rPr lang="en-US" sz="2800" dirty="0"/>
              <a:t>other than the one demanded by a page fault are brought in</a:t>
            </a:r>
          </a:p>
          <a:p>
            <a:r>
              <a:rPr lang="en-US" sz="2800" dirty="0" smtClean="0"/>
              <a:t>Exploits </a:t>
            </a:r>
            <a:r>
              <a:rPr lang="en-US" sz="2800" dirty="0"/>
              <a:t>the characteristics of most secondary memory devices</a:t>
            </a:r>
          </a:p>
          <a:p>
            <a:r>
              <a:rPr lang="en-US" sz="2800" dirty="0" smtClean="0"/>
              <a:t>If </a:t>
            </a:r>
            <a:r>
              <a:rPr lang="en-US" sz="2800" dirty="0"/>
              <a:t>pages of a process are stored contiguously in secondary memory it is more efficient to bring in a number of pages at one time</a:t>
            </a:r>
          </a:p>
          <a:p>
            <a:pPr marL="0" indent="0">
              <a:buNone/>
            </a:pPr>
            <a:endParaRPr lang="en-US" sz="2800" dirty="0" smtClean="0">
              <a:solidFill>
                <a:srgbClr val="FF0000"/>
              </a:solidFill>
            </a:endParaRPr>
          </a:p>
          <a:p>
            <a:pPr marL="0" indent="0">
              <a:buNone/>
            </a:pPr>
            <a:r>
              <a:rPr lang="en-US" sz="2800" dirty="0" smtClean="0">
                <a:solidFill>
                  <a:srgbClr val="FF0000"/>
                </a:solidFill>
              </a:rPr>
              <a:t>What is the downside? </a:t>
            </a:r>
          </a:p>
          <a:p>
            <a:pPr marL="0" indent="0">
              <a:buNone/>
            </a:pPr>
            <a:r>
              <a:rPr lang="en-US" sz="2800" dirty="0" smtClean="0"/>
              <a:t>Ineffective </a:t>
            </a:r>
            <a:r>
              <a:rPr lang="en-US" sz="2800" dirty="0"/>
              <a:t>if extra pages are not </a:t>
            </a:r>
            <a:r>
              <a:rPr lang="en-US" sz="2800" dirty="0" smtClean="0"/>
              <a:t>referenced</a:t>
            </a:r>
            <a:endParaRPr lang="en-US" sz="2800" dirty="0"/>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30</a:t>
            </a:fld>
            <a:endParaRPr lang="en-US" dirty="0"/>
          </a:p>
        </p:txBody>
      </p:sp>
    </p:spTree>
    <p:extLst>
      <p:ext uri="{BB962C8B-B14F-4D97-AF65-F5344CB8AC3E}">
        <p14:creationId xmlns:p14="http://schemas.microsoft.com/office/powerpoint/2010/main" val="2005647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Policy</a:t>
            </a:r>
          </a:p>
        </p:txBody>
      </p:sp>
      <p:sp>
        <p:nvSpPr>
          <p:cNvPr id="3" name="Content Placeholder 2"/>
          <p:cNvSpPr>
            <a:spLocks noGrp="1"/>
          </p:cNvSpPr>
          <p:nvPr>
            <p:ph type="body" orient="vert" idx="4294967295"/>
          </p:nvPr>
        </p:nvSpPr>
        <p:spPr>
          <a:xfrm>
            <a:off x="609600" y="1417638"/>
            <a:ext cx="7874000" cy="4708525"/>
          </a:xfrm>
        </p:spPr>
        <p:txBody>
          <a:bodyPr>
            <a:normAutofit lnSpcReduction="10000"/>
          </a:bodyPr>
          <a:lstStyle/>
          <a:p>
            <a:r>
              <a:rPr lang="en-US" sz="2800" dirty="0" smtClean="0"/>
              <a:t>Determines </a:t>
            </a:r>
            <a:r>
              <a:rPr lang="en-US" sz="2800" dirty="0" smtClean="0">
                <a:solidFill>
                  <a:srgbClr val="FF0000"/>
                </a:solidFill>
              </a:rPr>
              <a:t>where</a:t>
            </a:r>
            <a:r>
              <a:rPr lang="en-US" sz="2800" dirty="0" smtClean="0"/>
              <a:t> in real memory a process piece is </a:t>
            </a:r>
            <a:r>
              <a:rPr lang="en-US" sz="2800" dirty="0" smtClean="0">
                <a:solidFill>
                  <a:srgbClr val="FF0000"/>
                </a:solidFill>
              </a:rPr>
              <a:t>to reside</a:t>
            </a:r>
          </a:p>
          <a:p>
            <a:endParaRPr lang="en-US" sz="2800" dirty="0" smtClean="0">
              <a:solidFill>
                <a:srgbClr val="FF0000"/>
              </a:solidFill>
            </a:endParaRPr>
          </a:p>
          <a:p>
            <a:r>
              <a:rPr lang="en-US" sz="2800" dirty="0" smtClean="0"/>
              <a:t>Important design issue in a segmentation system</a:t>
            </a:r>
          </a:p>
          <a:p>
            <a:endParaRPr lang="en-US" sz="2800" dirty="0" smtClean="0"/>
          </a:p>
          <a:p>
            <a:r>
              <a:rPr lang="en-US" sz="2800" dirty="0" smtClean="0"/>
              <a:t>Paging or combined paging with segmentation placing is irrelevant because hardware performs functions with equal efficiency</a:t>
            </a:r>
          </a:p>
          <a:p>
            <a:endParaRPr lang="en-US" sz="2800" dirty="0" smtClean="0"/>
          </a:p>
          <a:p>
            <a:r>
              <a:rPr lang="en-US" sz="2800" dirty="0" smtClean="0"/>
              <a:t>For NUMA systems an automatic placement strategy is desirable</a:t>
            </a:r>
          </a:p>
          <a:p>
            <a:endParaRPr lang="en-US" dirty="0"/>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31</a:t>
            </a:fld>
            <a:endParaRPr lang="en-US" dirty="0"/>
          </a:p>
        </p:txBody>
      </p:sp>
      <p:sp>
        <p:nvSpPr>
          <p:cNvPr id="5" name="Rectangle 4"/>
          <p:cNvSpPr/>
          <p:nvPr/>
        </p:nvSpPr>
        <p:spPr>
          <a:xfrm>
            <a:off x="990600" y="4876800"/>
            <a:ext cx="2819400" cy="41563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Arial" charset="0"/>
              <a:ea typeface="ＭＳ Ｐゴシック" charset="0"/>
            </a:endParaRPr>
          </a:p>
        </p:txBody>
      </p:sp>
    </p:spTree>
    <p:extLst>
      <p:ext uri="{BB962C8B-B14F-4D97-AF65-F5344CB8AC3E}">
        <p14:creationId xmlns:p14="http://schemas.microsoft.com/office/powerpoint/2010/main" val="2002224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Replacement Policy</a:t>
            </a:r>
          </a:p>
        </p:txBody>
      </p:sp>
      <p:sp>
        <p:nvSpPr>
          <p:cNvPr id="3" name="Content Placeholder 2"/>
          <p:cNvSpPr>
            <a:spLocks noGrp="1"/>
          </p:cNvSpPr>
          <p:nvPr>
            <p:ph idx="4294967295"/>
          </p:nvPr>
        </p:nvSpPr>
        <p:spPr>
          <a:xfrm>
            <a:off x="457200" y="1600200"/>
            <a:ext cx="8229600" cy="4343400"/>
          </a:xfrm>
        </p:spPr>
        <p:txBody>
          <a:bodyPr>
            <a:normAutofit/>
          </a:bodyPr>
          <a:lstStyle/>
          <a:p>
            <a:r>
              <a:rPr lang="en-NZ" sz="2800" dirty="0" smtClean="0"/>
              <a:t>Deals with the </a:t>
            </a:r>
            <a:r>
              <a:rPr lang="en-NZ" sz="2800" dirty="0" smtClean="0">
                <a:solidFill>
                  <a:srgbClr val="FF0000"/>
                </a:solidFill>
              </a:rPr>
              <a:t>selection of a page</a:t>
            </a:r>
            <a:r>
              <a:rPr lang="en-NZ" sz="2800" dirty="0" smtClean="0"/>
              <a:t> in main memory to </a:t>
            </a:r>
            <a:r>
              <a:rPr lang="en-NZ" sz="2800" dirty="0" smtClean="0">
                <a:solidFill>
                  <a:srgbClr val="FF0000"/>
                </a:solidFill>
              </a:rPr>
              <a:t>be replaced</a:t>
            </a:r>
            <a:r>
              <a:rPr lang="en-NZ" sz="2800" dirty="0" smtClean="0"/>
              <a:t> when a new page must be brought in</a:t>
            </a:r>
          </a:p>
          <a:p>
            <a:endParaRPr lang="en-NZ" sz="2800" dirty="0"/>
          </a:p>
          <a:p>
            <a:r>
              <a:rPr lang="en-NZ" sz="2800" dirty="0" smtClean="0"/>
              <a:t>Objective: the page that is removed should be the page </a:t>
            </a:r>
            <a:r>
              <a:rPr lang="en-NZ" sz="2800" dirty="0" smtClean="0">
                <a:solidFill>
                  <a:srgbClr val="FF0000"/>
                </a:solidFill>
              </a:rPr>
              <a:t>least likely</a:t>
            </a:r>
            <a:r>
              <a:rPr lang="en-NZ" sz="2800" dirty="0" smtClean="0"/>
              <a:t> to be referenced in the near future</a:t>
            </a:r>
          </a:p>
          <a:p>
            <a:pPr marL="53975" lvl="3" indent="0">
              <a:spcBef>
                <a:spcPts val="1800"/>
              </a:spcBef>
              <a:buNone/>
            </a:pPr>
            <a:endParaRPr lang="en-NZ" sz="2800" dirty="0" smtClean="0"/>
          </a:p>
          <a:p>
            <a:pPr marL="53975" lvl="3" indent="0">
              <a:spcBef>
                <a:spcPts val="1800"/>
              </a:spcBef>
              <a:buNone/>
            </a:pPr>
            <a:r>
              <a:rPr lang="en-NZ" sz="2800" dirty="0" smtClean="0"/>
              <a:t>The more elaborate the replacement policy the greater the hardware and software overhead to implement it</a:t>
            </a:r>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32</a:t>
            </a:fld>
            <a:endParaRPr lang="en-US" dirty="0"/>
          </a:p>
        </p:txBody>
      </p:sp>
    </p:spTree>
    <p:extLst>
      <p:ext uri="{BB962C8B-B14F-4D97-AF65-F5344CB8AC3E}">
        <p14:creationId xmlns:p14="http://schemas.microsoft.com/office/powerpoint/2010/main" val="1925383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2" y="304800"/>
            <a:ext cx="7824788" cy="1323041"/>
          </a:xfrm>
        </p:spPr>
        <p:txBody>
          <a:bodyPr/>
          <a:lstStyle/>
          <a:p>
            <a:r>
              <a:rPr lang="en-NZ" dirty="0"/>
              <a:t>Basic Algorithms</a:t>
            </a:r>
          </a:p>
        </p:txBody>
      </p:sp>
      <p:graphicFrame>
        <p:nvGraphicFramePr>
          <p:cNvPr id="4" name="Content Placeholder 3"/>
          <p:cNvGraphicFramePr>
            <a:graphicFrameLocks noGrp="1"/>
          </p:cNvGraphicFramePr>
          <p:nvPr>
            <p:ph idx="4294967295"/>
            <p:extLst/>
          </p:nvPr>
        </p:nvGraphicFramePr>
        <p:xfrm>
          <a:off x="533400" y="1752600"/>
          <a:ext cx="8153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1779587" y="3098960"/>
            <a:ext cx="1497013" cy="1701640"/>
          </a:xfrm>
          <a:prstGeom prst="rect">
            <a:avLst/>
          </a:prstGeom>
        </p:spPr>
      </p:pic>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33</a:t>
            </a:fld>
            <a:endParaRPr lang="en-US" dirty="0"/>
          </a:p>
        </p:txBody>
      </p:sp>
    </p:spTree>
    <p:extLst>
      <p:ext uri="{BB962C8B-B14F-4D97-AF65-F5344CB8AC3E}">
        <p14:creationId xmlns:p14="http://schemas.microsoft.com/office/powerpoint/2010/main" val="1288545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Recently Used (LRU)</a:t>
            </a:r>
          </a:p>
        </p:txBody>
      </p:sp>
      <p:sp>
        <p:nvSpPr>
          <p:cNvPr id="3" name="Content Placeholder 2"/>
          <p:cNvSpPr>
            <a:spLocks noGrp="1"/>
          </p:cNvSpPr>
          <p:nvPr>
            <p:ph idx="4294967295"/>
          </p:nvPr>
        </p:nvSpPr>
        <p:spPr>
          <a:xfrm>
            <a:off x="609600" y="1600200"/>
            <a:ext cx="7924800" cy="4449763"/>
          </a:xfrm>
        </p:spPr>
        <p:txBody>
          <a:bodyPr>
            <a:normAutofit/>
          </a:bodyPr>
          <a:lstStyle/>
          <a:p>
            <a:r>
              <a:rPr lang="en-US" sz="2800" dirty="0" smtClean="0"/>
              <a:t>Replaces the page that has not been referenced for the longest time</a:t>
            </a:r>
          </a:p>
          <a:p>
            <a:endParaRPr lang="en-US" sz="2800" dirty="0" smtClean="0"/>
          </a:p>
          <a:p>
            <a:r>
              <a:rPr lang="en-US" sz="2800" dirty="0" smtClean="0"/>
              <a:t>By the principle of locality, this should be the page least likely to be referenced in the near future</a:t>
            </a:r>
          </a:p>
          <a:p>
            <a:endParaRPr lang="en-US" sz="2800" dirty="0" smtClean="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34</a:t>
            </a:fld>
            <a:endParaRPr lang="en-US" dirty="0"/>
          </a:p>
        </p:txBody>
      </p:sp>
    </p:spTree>
    <p:extLst>
      <p:ext uri="{BB962C8B-B14F-4D97-AF65-F5344CB8AC3E}">
        <p14:creationId xmlns:p14="http://schemas.microsoft.com/office/powerpoint/2010/main" val="339563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lstStyle/>
          <a:p>
            <a:r>
              <a:rPr lang="en-US" sz="3600" dirty="0"/>
              <a:t>Amazon Interview Question for Software Engineer / Developers</a:t>
            </a:r>
          </a:p>
        </p:txBody>
      </p:sp>
      <p:sp>
        <p:nvSpPr>
          <p:cNvPr id="3" name="Content Placeholder 2"/>
          <p:cNvSpPr>
            <a:spLocks noGrp="1"/>
          </p:cNvSpPr>
          <p:nvPr>
            <p:ph idx="4294967295"/>
          </p:nvPr>
        </p:nvSpPr>
        <p:spPr>
          <a:xfrm>
            <a:off x="609600" y="1981200"/>
            <a:ext cx="7924800" cy="4068763"/>
          </a:xfrm>
        </p:spPr>
        <p:txBody>
          <a:bodyPr>
            <a:normAutofit/>
          </a:bodyPr>
          <a:lstStyle/>
          <a:p>
            <a:r>
              <a:rPr lang="en-US" sz="2800" dirty="0"/>
              <a:t>Implement an LRU </a:t>
            </a:r>
            <a:r>
              <a:rPr lang="en-US" sz="2800" dirty="0" smtClean="0"/>
              <a:t>cache</a:t>
            </a:r>
          </a:p>
          <a:p>
            <a:pPr marL="0" indent="0">
              <a:buNone/>
            </a:pPr>
            <a:endParaRPr lang="en-US" sz="2800" dirty="0"/>
          </a:p>
          <a:p>
            <a:pPr marL="0" indent="0">
              <a:buNone/>
            </a:pPr>
            <a:r>
              <a:rPr lang="en-US" sz="2800" dirty="0" smtClean="0"/>
              <a:t>How to implement LRU?</a:t>
            </a:r>
          </a:p>
          <a:p>
            <a:pPr lvl="1"/>
            <a:r>
              <a:rPr lang="en-US" sz="2400" dirty="0" smtClean="0"/>
              <a:t>one approach is to tag each page with the time of last reference</a:t>
            </a:r>
          </a:p>
          <a:p>
            <a:pPr lvl="1"/>
            <a:r>
              <a:rPr lang="en-US" sz="2400" dirty="0" smtClean="0"/>
              <a:t>this requires a great deal of overhead</a:t>
            </a:r>
            <a:endParaRPr lang="en-US" sz="2400"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35</a:t>
            </a:fld>
            <a:endParaRPr lang="en-US" dirty="0"/>
          </a:p>
        </p:txBody>
      </p:sp>
    </p:spTree>
    <p:extLst>
      <p:ext uri="{BB962C8B-B14F-4D97-AF65-F5344CB8AC3E}">
        <p14:creationId xmlns:p14="http://schemas.microsoft.com/office/powerpoint/2010/main" val="2146925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First-in-First-out (FIFO)</a:t>
            </a:r>
          </a:p>
        </p:txBody>
      </p:sp>
      <p:sp>
        <p:nvSpPr>
          <p:cNvPr id="3" name="Content Placeholder 2"/>
          <p:cNvSpPr>
            <a:spLocks noGrp="1"/>
          </p:cNvSpPr>
          <p:nvPr>
            <p:ph idx="4294967295"/>
          </p:nvPr>
        </p:nvSpPr>
        <p:spPr>
          <a:xfrm>
            <a:off x="533400" y="1676400"/>
            <a:ext cx="8305800" cy="4648200"/>
          </a:xfrm>
        </p:spPr>
        <p:txBody>
          <a:bodyPr>
            <a:normAutofit/>
          </a:bodyPr>
          <a:lstStyle/>
          <a:p>
            <a:r>
              <a:rPr lang="en-US" sz="2800" dirty="0" smtClean="0"/>
              <a:t>Treats page frames allocated to a process as a circular buffer</a:t>
            </a:r>
          </a:p>
          <a:p>
            <a:endParaRPr lang="en-US" sz="2800" dirty="0" smtClean="0"/>
          </a:p>
          <a:p>
            <a:r>
              <a:rPr lang="en-US" sz="2800" dirty="0" smtClean="0"/>
              <a:t>Pages are removed in </a:t>
            </a:r>
            <a:r>
              <a:rPr lang="en-US" sz="2800" dirty="0" smtClean="0">
                <a:solidFill>
                  <a:srgbClr val="FF0000"/>
                </a:solidFill>
              </a:rPr>
              <a:t>round-robin</a:t>
            </a:r>
            <a:r>
              <a:rPr lang="en-US" sz="2800" dirty="0" smtClean="0"/>
              <a:t> style</a:t>
            </a:r>
          </a:p>
          <a:p>
            <a:endParaRPr lang="en-US" sz="2800" dirty="0" smtClean="0"/>
          </a:p>
          <a:p>
            <a:r>
              <a:rPr lang="en-US" sz="2800" dirty="0" smtClean="0"/>
              <a:t>A </a:t>
            </a:r>
            <a:r>
              <a:rPr lang="en-US" sz="2800" dirty="0" smtClean="0">
                <a:solidFill>
                  <a:srgbClr val="FF0000"/>
                </a:solidFill>
              </a:rPr>
              <a:t>Simple</a:t>
            </a:r>
            <a:r>
              <a:rPr lang="en-US" sz="2800" dirty="0" smtClean="0"/>
              <a:t> replacement policy to implement</a:t>
            </a:r>
          </a:p>
          <a:p>
            <a:endParaRPr lang="en-US" sz="2800" dirty="0" smtClean="0"/>
          </a:p>
          <a:p>
            <a:r>
              <a:rPr lang="en-US" sz="2800" dirty="0" smtClean="0"/>
              <a:t>Page that has been in memory the longest is replaced</a:t>
            </a:r>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36</a:t>
            </a:fld>
            <a:endParaRPr lang="en-US" dirty="0"/>
          </a:p>
        </p:txBody>
      </p:sp>
    </p:spTree>
    <p:extLst>
      <p:ext uri="{BB962C8B-B14F-4D97-AF65-F5344CB8AC3E}">
        <p14:creationId xmlns:p14="http://schemas.microsoft.com/office/powerpoint/2010/main" val="1200547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37</a:t>
            </a:fld>
            <a:endParaRPr lang="en-US" dirty="0"/>
          </a:p>
        </p:txBody>
      </p:sp>
      <p:pic>
        <p:nvPicPr>
          <p:cNvPr id="4" name="Picture 3"/>
          <p:cNvPicPr>
            <a:picLocks noChangeAspect="1"/>
          </p:cNvPicPr>
          <p:nvPr/>
        </p:nvPicPr>
        <p:blipFill>
          <a:blip r:embed="rId3"/>
          <a:stretch>
            <a:fillRect/>
          </a:stretch>
        </p:blipFill>
        <p:spPr>
          <a:xfrm>
            <a:off x="228600" y="440322"/>
            <a:ext cx="8715375" cy="6229350"/>
          </a:xfrm>
          <a:prstGeom prst="rect">
            <a:avLst/>
          </a:prstGeom>
        </p:spPr>
      </p:pic>
    </p:spTree>
    <p:extLst>
      <p:ext uri="{BB962C8B-B14F-4D97-AF65-F5344CB8AC3E}">
        <p14:creationId xmlns:p14="http://schemas.microsoft.com/office/powerpoint/2010/main" val="191888110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Grp="1" noChangeArrowheads="1"/>
          </p:cNvSpPr>
          <p:nvPr>
            <p:ph type="title"/>
          </p:nvPr>
        </p:nvSpPr>
        <p:spPr>
          <a:xfrm>
            <a:off x="685800" y="457200"/>
            <a:ext cx="7696200" cy="1143000"/>
          </a:xfrm>
        </p:spPr>
        <p:txBody>
          <a:bodyPr/>
          <a:lstStyle/>
          <a:p>
            <a:r>
              <a:rPr lang="en-US" altLang="en-US" dirty="0"/>
              <a:t>File Management</a:t>
            </a:r>
          </a:p>
        </p:txBody>
      </p:sp>
      <p:sp>
        <p:nvSpPr>
          <p:cNvPr id="1006595" name="Rectangle 3"/>
          <p:cNvSpPr>
            <a:spLocks noGrp="1" noChangeArrowheads="1"/>
          </p:cNvSpPr>
          <p:nvPr>
            <p:ph type="body" idx="1"/>
          </p:nvPr>
        </p:nvSpPr>
        <p:spPr>
          <a:xfrm>
            <a:off x="762000" y="2057400"/>
            <a:ext cx="7772400" cy="3733800"/>
          </a:xfrm>
        </p:spPr>
        <p:txBody>
          <a:bodyPr>
            <a:noAutofit/>
          </a:bodyPr>
          <a:lstStyle/>
          <a:p>
            <a:pPr>
              <a:lnSpc>
                <a:spcPct val="90000"/>
              </a:lnSpc>
            </a:pPr>
            <a:r>
              <a:rPr lang="en-US" altLang="en-US" sz="2800" i="1" u="sng" dirty="0"/>
              <a:t>File</a:t>
            </a:r>
            <a:r>
              <a:rPr lang="en-US" altLang="en-US" sz="2800" dirty="0"/>
              <a:t> is a named, ordered collection of </a:t>
            </a:r>
            <a:r>
              <a:rPr lang="en-US" altLang="en-US" sz="2800" dirty="0" smtClean="0"/>
              <a:t>information</a:t>
            </a:r>
          </a:p>
          <a:p>
            <a:pPr>
              <a:lnSpc>
                <a:spcPct val="90000"/>
              </a:lnSpc>
            </a:pPr>
            <a:endParaRPr lang="en-US" altLang="en-US" sz="2800" dirty="0"/>
          </a:p>
          <a:p>
            <a:pPr marL="0" indent="0">
              <a:lnSpc>
                <a:spcPct val="90000"/>
              </a:lnSpc>
              <a:buNone/>
            </a:pPr>
            <a:r>
              <a:rPr lang="en-US" altLang="en-US" sz="2800" dirty="0" smtClean="0"/>
              <a:t>What are a </a:t>
            </a:r>
            <a:r>
              <a:rPr lang="en-US" altLang="en-US" sz="2800" dirty="0"/>
              <a:t>file </a:t>
            </a:r>
            <a:r>
              <a:rPr lang="en-US" altLang="en-US" sz="2800" dirty="0" smtClean="0"/>
              <a:t>manager’s responsibilities? </a:t>
            </a:r>
          </a:p>
          <a:p>
            <a:pPr lvl="1">
              <a:lnSpc>
                <a:spcPct val="90000"/>
              </a:lnSpc>
            </a:pPr>
            <a:r>
              <a:rPr lang="en-US" altLang="en-US" sz="2400" dirty="0" smtClean="0">
                <a:solidFill>
                  <a:srgbClr val="FF0000"/>
                </a:solidFill>
              </a:rPr>
              <a:t>Storing</a:t>
            </a:r>
            <a:r>
              <a:rPr lang="en-US" altLang="en-US" sz="2400" dirty="0" smtClean="0"/>
              <a:t> the information on a device</a:t>
            </a:r>
          </a:p>
          <a:p>
            <a:pPr lvl="1">
              <a:lnSpc>
                <a:spcPct val="90000"/>
              </a:lnSpc>
            </a:pPr>
            <a:r>
              <a:rPr lang="en-US" altLang="en-US" sz="2400" dirty="0" smtClean="0">
                <a:solidFill>
                  <a:srgbClr val="FF0000"/>
                </a:solidFill>
              </a:rPr>
              <a:t>Mapping</a:t>
            </a:r>
            <a:r>
              <a:rPr lang="en-US" altLang="en-US" sz="2400" dirty="0" smtClean="0"/>
              <a:t> </a:t>
            </a:r>
            <a:r>
              <a:rPr lang="en-US" altLang="en-US" sz="2400" dirty="0"/>
              <a:t>the block storage to a logical view</a:t>
            </a:r>
          </a:p>
          <a:p>
            <a:pPr lvl="1">
              <a:lnSpc>
                <a:spcPct val="90000"/>
              </a:lnSpc>
            </a:pPr>
            <a:r>
              <a:rPr lang="en-US" altLang="en-US" sz="2400" dirty="0">
                <a:solidFill>
                  <a:srgbClr val="FF0000"/>
                </a:solidFill>
              </a:rPr>
              <a:t>Allocating</a:t>
            </a:r>
            <a:r>
              <a:rPr lang="en-US" altLang="en-US" sz="2400" dirty="0"/>
              <a:t>/</a:t>
            </a:r>
            <a:r>
              <a:rPr lang="en-US" altLang="en-US" sz="2400" dirty="0" err="1"/>
              <a:t>deallocating</a:t>
            </a:r>
            <a:r>
              <a:rPr lang="en-US" altLang="en-US" sz="2400" dirty="0"/>
              <a:t> storage</a:t>
            </a:r>
          </a:p>
          <a:p>
            <a:pPr lvl="1">
              <a:lnSpc>
                <a:spcPct val="90000"/>
              </a:lnSpc>
            </a:pPr>
            <a:r>
              <a:rPr lang="en-US" altLang="en-US" sz="2400" dirty="0"/>
              <a:t>Providing file </a:t>
            </a:r>
            <a:r>
              <a:rPr lang="en-US" altLang="en-US" sz="2400" dirty="0" smtClean="0">
                <a:solidFill>
                  <a:srgbClr val="FF0000"/>
                </a:solidFill>
              </a:rPr>
              <a:t>directories</a:t>
            </a:r>
          </a:p>
          <a:p>
            <a:pPr lvl="1">
              <a:lnSpc>
                <a:spcPct val="90000"/>
              </a:lnSpc>
            </a:pPr>
            <a:endParaRPr lang="en-US" altLang="en-US" sz="2400" dirty="0">
              <a:solidFill>
                <a:srgbClr val="FF0000"/>
              </a:solidFill>
            </a:endParaRPr>
          </a:p>
        </p:txBody>
      </p:sp>
    </p:spTree>
    <p:extLst>
      <p:ext uri="{BB962C8B-B14F-4D97-AF65-F5344CB8AC3E}">
        <p14:creationId xmlns:p14="http://schemas.microsoft.com/office/powerpoint/2010/main" val="1888300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37" name="Rectangle 21"/>
          <p:cNvSpPr>
            <a:spLocks noGrp="1" noChangeArrowheads="1"/>
          </p:cNvSpPr>
          <p:nvPr>
            <p:ph type="title"/>
          </p:nvPr>
        </p:nvSpPr>
        <p:spPr>
          <a:xfrm>
            <a:off x="685800" y="457200"/>
            <a:ext cx="7696200" cy="1066800"/>
          </a:xfrm>
        </p:spPr>
        <p:txBody>
          <a:bodyPr/>
          <a:lstStyle/>
          <a:p>
            <a:r>
              <a:rPr lang="en-US" altLang="en-US" dirty="0"/>
              <a:t>Information Structure</a:t>
            </a:r>
          </a:p>
        </p:txBody>
      </p:sp>
      <p:grpSp>
        <p:nvGrpSpPr>
          <p:cNvPr id="2" name="Group 1"/>
          <p:cNvGrpSpPr/>
          <p:nvPr/>
        </p:nvGrpSpPr>
        <p:grpSpPr>
          <a:xfrm>
            <a:off x="1066800" y="1524000"/>
            <a:ext cx="7162800" cy="4724400"/>
            <a:chOff x="1600200" y="1371600"/>
            <a:chExt cx="5638800" cy="5257800"/>
          </a:xfrm>
        </p:grpSpPr>
        <p:sp>
          <p:nvSpPr>
            <p:cNvPr id="1007618" name="AutoShape 2"/>
            <p:cNvSpPr>
              <a:spLocks noChangeArrowheads="1"/>
            </p:cNvSpPr>
            <p:nvPr/>
          </p:nvSpPr>
          <p:spPr bwMode="auto">
            <a:xfrm>
              <a:off x="2819400" y="1752600"/>
              <a:ext cx="3200400" cy="11430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lang="en-US" altLang="en-US"/>
            </a:p>
          </p:txBody>
        </p:sp>
        <p:grpSp>
          <p:nvGrpSpPr>
            <p:cNvPr id="1007619" name="Group 3"/>
            <p:cNvGrpSpPr>
              <a:grpSpLocks/>
            </p:cNvGrpSpPr>
            <p:nvPr/>
          </p:nvGrpSpPr>
          <p:grpSpPr bwMode="auto">
            <a:xfrm>
              <a:off x="4038600" y="2057400"/>
              <a:ext cx="762000" cy="609600"/>
              <a:chOff x="2016" y="2448"/>
              <a:chExt cx="480" cy="384"/>
            </a:xfrm>
          </p:grpSpPr>
          <p:sp>
            <p:nvSpPr>
              <p:cNvPr id="1007620" name="Rectangle 4"/>
              <p:cNvSpPr>
                <a:spLocks noChangeArrowheads="1"/>
              </p:cNvSpPr>
              <p:nvPr/>
            </p:nvSpPr>
            <p:spPr bwMode="auto">
              <a:xfrm>
                <a:off x="2016" y="2448"/>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21" name="Rectangle 5"/>
              <p:cNvSpPr>
                <a:spLocks noChangeArrowheads="1"/>
              </p:cNvSpPr>
              <p:nvPr/>
            </p:nvSpPr>
            <p:spPr bwMode="auto">
              <a:xfrm>
                <a:off x="2256" y="2448"/>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22" name="Rectangle 6"/>
              <p:cNvSpPr>
                <a:spLocks noChangeArrowheads="1"/>
              </p:cNvSpPr>
              <p:nvPr/>
            </p:nvSpPr>
            <p:spPr bwMode="auto">
              <a:xfrm>
                <a:off x="2016" y="2544"/>
                <a:ext cx="384"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23" name="Rectangle 7"/>
              <p:cNvSpPr>
                <a:spLocks noChangeArrowheads="1"/>
              </p:cNvSpPr>
              <p:nvPr/>
            </p:nvSpPr>
            <p:spPr bwMode="auto">
              <a:xfrm>
                <a:off x="2400" y="2544"/>
                <a:ext cx="96"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24" name="Rectangle 8"/>
              <p:cNvSpPr>
                <a:spLocks noChangeArrowheads="1"/>
              </p:cNvSpPr>
              <p:nvPr/>
            </p:nvSpPr>
            <p:spPr bwMode="auto">
              <a:xfrm>
                <a:off x="2016" y="2640"/>
                <a:ext cx="144"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25" name="Rectangle 9"/>
              <p:cNvSpPr>
                <a:spLocks noChangeArrowheads="1"/>
              </p:cNvSpPr>
              <p:nvPr/>
            </p:nvSpPr>
            <p:spPr bwMode="auto">
              <a:xfrm>
                <a:off x="2160" y="2640"/>
                <a:ext cx="336"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26" name="Rectangle 10"/>
              <p:cNvSpPr>
                <a:spLocks noChangeArrowheads="1"/>
              </p:cNvSpPr>
              <p:nvPr/>
            </p:nvSpPr>
            <p:spPr bwMode="auto">
              <a:xfrm>
                <a:off x="2016" y="2736"/>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27" name="Rectangle 11"/>
              <p:cNvSpPr>
                <a:spLocks noChangeArrowheads="1"/>
              </p:cNvSpPr>
              <p:nvPr/>
            </p:nvSpPr>
            <p:spPr bwMode="auto">
              <a:xfrm>
                <a:off x="2256" y="2736"/>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007628" name="Group 12"/>
            <p:cNvGrpSpPr>
              <a:grpSpLocks/>
            </p:cNvGrpSpPr>
            <p:nvPr/>
          </p:nvGrpSpPr>
          <p:grpSpPr bwMode="auto">
            <a:xfrm>
              <a:off x="3886200" y="2133600"/>
              <a:ext cx="762000" cy="609600"/>
              <a:chOff x="2016" y="2448"/>
              <a:chExt cx="480" cy="384"/>
            </a:xfrm>
          </p:grpSpPr>
          <p:sp>
            <p:nvSpPr>
              <p:cNvPr id="1007629" name="Rectangle 13"/>
              <p:cNvSpPr>
                <a:spLocks noChangeArrowheads="1"/>
              </p:cNvSpPr>
              <p:nvPr/>
            </p:nvSpPr>
            <p:spPr bwMode="auto">
              <a:xfrm>
                <a:off x="2016" y="2448"/>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30" name="Rectangle 14"/>
              <p:cNvSpPr>
                <a:spLocks noChangeArrowheads="1"/>
              </p:cNvSpPr>
              <p:nvPr/>
            </p:nvSpPr>
            <p:spPr bwMode="auto">
              <a:xfrm>
                <a:off x="2256" y="2448"/>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31" name="Rectangle 15"/>
              <p:cNvSpPr>
                <a:spLocks noChangeArrowheads="1"/>
              </p:cNvSpPr>
              <p:nvPr/>
            </p:nvSpPr>
            <p:spPr bwMode="auto">
              <a:xfrm>
                <a:off x="2016" y="2544"/>
                <a:ext cx="384"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32" name="Rectangle 16"/>
              <p:cNvSpPr>
                <a:spLocks noChangeArrowheads="1"/>
              </p:cNvSpPr>
              <p:nvPr/>
            </p:nvSpPr>
            <p:spPr bwMode="auto">
              <a:xfrm>
                <a:off x="2400" y="2544"/>
                <a:ext cx="96"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33" name="Rectangle 17"/>
              <p:cNvSpPr>
                <a:spLocks noChangeArrowheads="1"/>
              </p:cNvSpPr>
              <p:nvPr/>
            </p:nvSpPr>
            <p:spPr bwMode="auto">
              <a:xfrm>
                <a:off x="2016" y="2640"/>
                <a:ext cx="144"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34" name="Rectangle 18"/>
              <p:cNvSpPr>
                <a:spLocks noChangeArrowheads="1"/>
              </p:cNvSpPr>
              <p:nvPr/>
            </p:nvSpPr>
            <p:spPr bwMode="auto">
              <a:xfrm>
                <a:off x="2160" y="2640"/>
                <a:ext cx="336"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35" name="Rectangle 19"/>
              <p:cNvSpPr>
                <a:spLocks noChangeArrowheads="1"/>
              </p:cNvSpPr>
              <p:nvPr/>
            </p:nvSpPr>
            <p:spPr bwMode="auto">
              <a:xfrm>
                <a:off x="2016" y="2736"/>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36" name="Rectangle 20"/>
              <p:cNvSpPr>
                <a:spLocks noChangeArrowheads="1"/>
              </p:cNvSpPr>
              <p:nvPr/>
            </p:nvSpPr>
            <p:spPr bwMode="auto">
              <a:xfrm>
                <a:off x="2256" y="2736"/>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007638" name="Group 22"/>
            <p:cNvGrpSpPr>
              <a:grpSpLocks/>
            </p:cNvGrpSpPr>
            <p:nvPr/>
          </p:nvGrpSpPr>
          <p:grpSpPr bwMode="auto">
            <a:xfrm>
              <a:off x="3733800" y="2209800"/>
              <a:ext cx="762000" cy="609600"/>
              <a:chOff x="2016" y="2448"/>
              <a:chExt cx="480" cy="384"/>
            </a:xfrm>
          </p:grpSpPr>
          <p:sp>
            <p:nvSpPr>
              <p:cNvPr id="1007639" name="Rectangle 23"/>
              <p:cNvSpPr>
                <a:spLocks noChangeArrowheads="1"/>
              </p:cNvSpPr>
              <p:nvPr/>
            </p:nvSpPr>
            <p:spPr bwMode="auto">
              <a:xfrm>
                <a:off x="2016" y="2448"/>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40" name="Rectangle 24"/>
              <p:cNvSpPr>
                <a:spLocks noChangeArrowheads="1"/>
              </p:cNvSpPr>
              <p:nvPr/>
            </p:nvSpPr>
            <p:spPr bwMode="auto">
              <a:xfrm>
                <a:off x="2256" y="2448"/>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41" name="Rectangle 25"/>
              <p:cNvSpPr>
                <a:spLocks noChangeArrowheads="1"/>
              </p:cNvSpPr>
              <p:nvPr/>
            </p:nvSpPr>
            <p:spPr bwMode="auto">
              <a:xfrm>
                <a:off x="2016" y="2544"/>
                <a:ext cx="384"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42" name="Rectangle 26"/>
              <p:cNvSpPr>
                <a:spLocks noChangeArrowheads="1"/>
              </p:cNvSpPr>
              <p:nvPr/>
            </p:nvSpPr>
            <p:spPr bwMode="auto">
              <a:xfrm>
                <a:off x="2400" y="2544"/>
                <a:ext cx="96"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43" name="Rectangle 27"/>
              <p:cNvSpPr>
                <a:spLocks noChangeArrowheads="1"/>
              </p:cNvSpPr>
              <p:nvPr/>
            </p:nvSpPr>
            <p:spPr bwMode="auto">
              <a:xfrm>
                <a:off x="2016" y="2640"/>
                <a:ext cx="144"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44" name="Rectangle 28"/>
              <p:cNvSpPr>
                <a:spLocks noChangeArrowheads="1"/>
              </p:cNvSpPr>
              <p:nvPr/>
            </p:nvSpPr>
            <p:spPr bwMode="auto">
              <a:xfrm>
                <a:off x="2160" y="2640"/>
                <a:ext cx="336"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45" name="Rectangle 29"/>
              <p:cNvSpPr>
                <a:spLocks noChangeArrowheads="1"/>
              </p:cNvSpPr>
              <p:nvPr/>
            </p:nvSpPr>
            <p:spPr bwMode="auto">
              <a:xfrm>
                <a:off x="2016" y="2736"/>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46" name="Rectangle 30"/>
              <p:cNvSpPr>
                <a:spLocks noChangeArrowheads="1"/>
              </p:cNvSpPr>
              <p:nvPr/>
            </p:nvSpPr>
            <p:spPr bwMode="auto">
              <a:xfrm>
                <a:off x="2256" y="2736"/>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1007647" name="Text Box 31"/>
            <p:cNvSpPr txBox="1">
              <a:spLocks noChangeArrowheads="1"/>
            </p:cNvSpPr>
            <p:nvPr/>
          </p:nvSpPr>
          <p:spPr bwMode="auto">
            <a:xfrm>
              <a:off x="4800600" y="1828800"/>
              <a:ext cx="9334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altLang="en-US" sz="1800"/>
                <a:t>Records</a:t>
              </a:r>
            </a:p>
          </p:txBody>
        </p:sp>
        <p:sp>
          <p:nvSpPr>
            <p:cNvPr id="1007648" name="Text Box 32"/>
            <p:cNvSpPr txBox="1">
              <a:spLocks noChangeArrowheads="1"/>
            </p:cNvSpPr>
            <p:nvPr/>
          </p:nvSpPr>
          <p:spPr bwMode="auto">
            <a:xfrm>
              <a:off x="2895600" y="1371600"/>
              <a:ext cx="13525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altLang="en-US" sz="1800"/>
                <a:t>Applications</a:t>
              </a:r>
            </a:p>
          </p:txBody>
        </p:sp>
        <p:sp>
          <p:nvSpPr>
            <p:cNvPr id="1007649" name="Rectangle 33"/>
            <p:cNvSpPr>
              <a:spLocks noChangeArrowheads="1"/>
            </p:cNvSpPr>
            <p:nvPr/>
          </p:nvSpPr>
          <p:spPr bwMode="auto">
            <a:xfrm>
              <a:off x="3200400" y="3124200"/>
              <a:ext cx="2438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altLang="en-US" sz="1800"/>
                <a:t>Structured Record Files</a:t>
              </a:r>
            </a:p>
          </p:txBody>
        </p:sp>
        <p:sp>
          <p:nvSpPr>
            <p:cNvPr id="1007650" name="AutoShape 34"/>
            <p:cNvSpPr>
              <a:spLocks noChangeArrowheads="1"/>
            </p:cNvSpPr>
            <p:nvPr/>
          </p:nvSpPr>
          <p:spPr bwMode="auto">
            <a:xfrm>
              <a:off x="2819400" y="3733800"/>
              <a:ext cx="3200400" cy="457200"/>
            </a:xfrm>
            <a:prstGeom prst="roundRect">
              <a:avLst>
                <a:gd name="adj" fmla="val 16667"/>
              </a:avLst>
            </a:prstGeom>
            <a:solidFill>
              <a:srgbClr val="4F81BD"/>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lang="en-US" altLang="en-US"/>
            </a:p>
          </p:txBody>
        </p:sp>
        <p:sp>
          <p:nvSpPr>
            <p:cNvPr id="1007651" name="Text Box 35"/>
            <p:cNvSpPr txBox="1">
              <a:spLocks noChangeArrowheads="1"/>
            </p:cNvSpPr>
            <p:nvPr/>
          </p:nvSpPr>
          <p:spPr bwMode="auto">
            <a:xfrm>
              <a:off x="3124200" y="3733801"/>
              <a:ext cx="2316010" cy="4110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altLang="en-US" sz="1800" dirty="0">
                  <a:solidFill>
                    <a:schemeClr val="bg1"/>
                  </a:solidFill>
                </a:rPr>
                <a:t>Record-Stream Translation</a:t>
              </a:r>
              <a:endParaRPr lang="en-US" altLang="en-US" dirty="0">
                <a:solidFill>
                  <a:schemeClr val="bg1"/>
                </a:solidFill>
              </a:endParaRPr>
            </a:p>
          </p:txBody>
        </p:sp>
        <p:sp>
          <p:nvSpPr>
            <p:cNvPr id="1007652" name="AutoShape 36"/>
            <p:cNvSpPr>
              <a:spLocks noChangeArrowheads="1"/>
            </p:cNvSpPr>
            <p:nvPr/>
          </p:nvSpPr>
          <p:spPr bwMode="auto">
            <a:xfrm>
              <a:off x="2895600" y="5029200"/>
              <a:ext cx="3200400" cy="457200"/>
            </a:xfrm>
            <a:prstGeom prst="roundRect">
              <a:avLst>
                <a:gd name="adj" fmla="val 16667"/>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lang="en-US" altLang="en-US"/>
            </a:p>
          </p:txBody>
        </p:sp>
        <p:sp>
          <p:nvSpPr>
            <p:cNvPr id="1007653" name="Text Box 37"/>
            <p:cNvSpPr txBox="1">
              <a:spLocks noChangeArrowheads="1"/>
            </p:cNvSpPr>
            <p:nvPr/>
          </p:nvSpPr>
          <p:spPr bwMode="auto">
            <a:xfrm>
              <a:off x="3200400" y="5029200"/>
              <a:ext cx="25527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altLang="en-US" sz="1800"/>
                <a:t>Stream-Block Translation</a:t>
              </a:r>
              <a:endParaRPr lang="en-US" altLang="en-US"/>
            </a:p>
          </p:txBody>
        </p:sp>
        <p:sp>
          <p:nvSpPr>
            <p:cNvPr id="1007654" name="Rectangle 38"/>
            <p:cNvSpPr>
              <a:spLocks noChangeArrowheads="1"/>
            </p:cNvSpPr>
            <p:nvPr/>
          </p:nvSpPr>
          <p:spPr bwMode="auto">
            <a:xfrm>
              <a:off x="3200400" y="4419600"/>
              <a:ext cx="2438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altLang="en-US" sz="1800" dirty="0">
                  <a:solidFill>
                    <a:srgbClr val="FF0000"/>
                  </a:solidFill>
                </a:rPr>
                <a:t>Byte Stream Files</a:t>
              </a:r>
            </a:p>
          </p:txBody>
        </p:sp>
        <p:sp>
          <p:nvSpPr>
            <p:cNvPr id="1007655" name="Rectangle 39"/>
            <p:cNvSpPr>
              <a:spLocks noChangeArrowheads="1"/>
            </p:cNvSpPr>
            <p:nvPr/>
          </p:nvSpPr>
          <p:spPr bwMode="auto">
            <a:xfrm>
              <a:off x="3886200" y="5867400"/>
              <a:ext cx="838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56" name="Rectangle 40"/>
            <p:cNvSpPr>
              <a:spLocks noChangeArrowheads="1"/>
            </p:cNvSpPr>
            <p:nvPr/>
          </p:nvSpPr>
          <p:spPr bwMode="auto">
            <a:xfrm>
              <a:off x="4038600" y="6019800"/>
              <a:ext cx="838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57" name="Rectangle 41"/>
            <p:cNvSpPr>
              <a:spLocks noChangeArrowheads="1"/>
            </p:cNvSpPr>
            <p:nvPr/>
          </p:nvSpPr>
          <p:spPr bwMode="auto">
            <a:xfrm>
              <a:off x="4191000" y="6172200"/>
              <a:ext cx="838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58" name="Line 42"/>
            <p:cNvSpPr>
              <a:spLocks noChangeShapeType="1"/>
            </p:cNvSpPr>
            <p:nvPr/>
          </p:nvSpPr>
          <p:spPr bwMode="auto">
            <a:xfrm>
              <a:off x="1676400" y="5715000"/>
              <a:ext cx="55626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59" name="Line 43"/>
            <p:cNvSpPr>
              <a:spLocks noChangeShapeType="1"/>
            </p:cNvSpPr>
            <p:nvPr/>
          </p:nvSpPr>
          <p:spPr bwMode="auto">
            <a:xfrm>
              <a:off x="1676400" y="4876800"/>
              <a:ext cx="55626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60" name="Line 44"/>
            <p:cNvSpPr>
              <a:spLocks noChangeShapeType="1"/>
            </p:cNvSpPr>
            <p:nvPr/>
          </p:nvSpPr>
          <p:spPr bwMode="auto">
            <a:xfrm>
              <a:off x="1600200" y="4343400"/>
              <a:ext cx="55626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61" name="Line 45"/>
            <p:cNvSpPr>
              <a:spLocks noChangeShapeType="1"/>
            </p:cNvSpPr>
            <p:nvPr/>
          </p:nvSpPr>
          <p:spPr bwMode="auto">
            <a:xfrm>
              <a:off x="1600200" y="3657600"/>
              <a:ext cx="55626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62" name="Line 46"/>
            <p:cNvSpPr>
              <a:spLocks noChangeShapeType="1"/>
            </p:cNvSpPr>
            <p:nvPr/>
          </p:nvSpPr>
          <p:spPr bwMode="auto">
            <a:xfrm>
              <a:off x="1600200" y="3048000"/>
              <a:ext cx="55626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7663" name="Text Box 47"/>
            <p:cNvSpPr txBox="1">
              <a:spLocks noChangeArrowheads="1"/>
            </p:cNvSpPr>
            <p:nvPr/>
          </p:nvSpPr>
          <p:spPr bwMode="auto">
            <a:xfrm>
              <a:off x="1752600" y="5791200"/>
              <a:ext cx="15367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altLang="en-US" sz="1800"/>
                <a:t>Storage device</a:t>
              </a:r>
            </a:p>
          </p:txBody>
        </p:sp>
      </p:grpSp>
    </p:spTree>
    <p:extLst>
      <p:ext uri="{BB962C8B-B14F-4D97-AF65-F5344CB8AC3E}">
        <p14:creationId xmlns:p14="http://schemas.microsoft.com/office/powerpoint/2010/main" val="121211275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4</a:t>
            </a:fld>
            <a:endParaRPr lang="en-US" dirty="0"/>
          </a:p>
        </p:txBody>
      </p:sp>
      <p:pic>
        <p:nvPicPr>
          <p:cNvPr id="5" name="Picture 4" descr="f12.pdf"/>
          <p:cNvPicPr>
            <a:picLocks noChangeAspect="1"/>
          </p:cNvPicPr>
          <p:nvPr/>
        </p:nvPicPr>
        <p:blipFill>
          <a:blip r:embed="rId2"/>
          <a:srcRect b="53636"/>
          <a:stretch>
            <a:fillRect/>
          </a:stretch>
        </p:blipFill>
        <p:spPr>
          <a:xfrm>
            <a:off x="0" y="1112520"/>
            <a:ext cx="9194798" cy="5516880"/>
          </a:xfrm>
          <a:prstGeom prst="rect">
            <a:avLst/>
          </a:prstGeom>
        </p:spPr>
      </p:pic>
      <p:sp>
        <p:nvSpPr>
          <p:cNvPr id="7" name="Title 1"/>
          <p:cNvSpPr>
            <a:spLocks noGrp="1"/>
          </p:cNvSpPr>
          <p:nvPr>
            <p:ph type="title"/>
          </p:nvPr>
        </p:nvSpPr>
        <p:spPr>
          <a:xfrm>
            <a:off x="609600" y="113826"/>
            <a:ext cx="8153400" cy="1333974"/>
          </a:xfrm>
        </p:spPr>
        <p:txBody>
          <a:bodyPr/>
          <a:lstStyle/>
          <a:p>
            <a:pPr algn="ctr"/>
            <a:r>
              <a:rPr lang="en-US" sz="3600" dirty="0" smtClean="0"/>
              <a:t>How to use a page table to perform logical-to-physical address translations?</a:t>
            </a:r>
            <a:endParaRPr lang="en-US" sz="3600" dirty="0"/>
          </a:p>
        </p:txBody>
      </p:sp>
    </p:spTree>
    <p:extLst>
      <p:ext uri="{BB962C8B-B14F-4D97-AF65-F5344CB8AC3E}">
        <p14:creationId xmlns:p14="http://schemas.microsoft.com/office/powerpoint/2010/main" val="9528256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a:xfrm>
            <a:off x="685800" y="457200"/>
            <a:ext cx="7696200" cy="1219200"/>
          </a:xfrm>
        </p:spPr>
        <p:txBody>
          <a:bodyPr/>
          <a:lstStyle/>
          <a:p>
            <a:r>
              <a:rPr lang="en-US" altLang="en-US" dirty="0" smtClean="0"/>
              <a:t>Can you design the following byte stream file interface?</a:t>
            </a:r>
            <a:endParaRPr lang="en-US" altLang="en-US" dirty="0"/>
          </a:p>
        </p:txBody>
      </p:sp>
      <p:sp>
        <p:nvSpPr>
          <p:cNvPr id="1008643" name="Text Box 3"/>
          <p:cNvSpPr txBox="1">
            <a:spLocks noChangeArrowheads="1"/>
          </p:cNvSpPr>
          <p:nvPr/>
        </p:nvSpPr>
        <p:spPr bwMode="auto">
          <a:xfrm>
            <a:off x="1037186" y="1905000"/>
            <a:ext cx="7343677" cy="304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altLang="en-US" sz="3200" dirty="0" err="1">
                <a:latin typeface="Courier New" pitchFamily="49" charset="0"/>
              </a:rPr>
              <a:t>fileID</a:t>
            </a:r>
            <a:r>
              <a:rPr lang="en-US" altLang="en-US" sz="3200" dirty="0">
                <a:latin typeface="Courier New" pitchFamily="49" charset="0"/>
              </a:rPr>
              <a:t> = open(</a:t>
            </a:r>
            <a:r>
              <a:rPr lang="en-US" altLang="en-US" sz="3200" dirty="0" err="1">
                <a:latin typeface="Courier New" pitchFamily="49" charset="0"/>
              </a:rPr>
              <a:t>fileName</a:t>
            </a:r>
            <a:r>
              <a:rPr lang="en-US" altLang="en-US" sz="3200" dirty="0">
                <a:latin typeface="Courier New" pitchFamily="49" charset="0"/>
              </a:rPr>
              <a:t>)</a:t>
            </a:r>
          </a:p>
          <a:p>
            <a:pPr eaLnBrk="0" hangingPunct="0"/>
            <a:r>
              <a:rPr lang="en-US" altLang="en-US" sz="3200" dirty="0">
                <a:latin typeface="Courier New" pitchFamily="49" charset="0"/>
              </a:rPr>
              <a:t>close(</a:t>
            </a:r>
            <a:r>
              <a:rPr lang="en-US" altLang="en-US" sz="3200" dirty="0" err="1">
                <a:latin typeface="Courier New" pitchFamily="49" charset="0"/>
              </a:rPr>
              <a:t>fileID</a:t>
            </a:r>
            <a:r>
              <a:rPr lang="en-US" altLang="en-US" sz="3200" dirty="0">
                <a:latin typeface="Courier New" pitchFamily="49" charset="0"/>
              </a:rPr>
              <a:t>)</a:t>
            </a:r>
          </a:p>
          <a:p>
            <a:pPr eaLnBrk="0" hangingPunct="0"/>
            <a:r>
              <a:rPr lang="en-US" altLang="en-US" sz="3200" dirty="0">
                <a:latin typeface="Courier New" pitchFamily="49" charset="0"/>
              </a:rPr>
              <a:t>read(</a:t>
            </a:r>
            <a:r>
              <a:rPr lang="en-US" altLang="en-US" sz="3200" dirty="0" err="1">
                <a:latin typeface="Courier New" pitchFamily="49" charset="0"/>
              </a:rPr>
              <a:t>fileID</a:t>
            </a:r>
            <a:r>
              <a:rPr lang="en-US" altLang="en-US" sz="3200" dirty="0">
                <a:latin typeface="Courier New" pitchFamily="49" charset="0"/>
              </a:rPr>
              <a:t>, </a:t>
            </a:r>
            <a:r>
              <a:rPr lang="en-US" altLang="en-US" sz="3200" dirty="0">
                <a:solidFill>
                  <a:srgbClr val="FF0000"/>
                </a:solidFill>
                <a:latin typeface="Courier New" pitchFamily="49" charset="0"/>
              </a:rPr>
              <a:t>buffer</a:t>
            </a:r>
            <a:r>
              <a:rPr lang="en-US" altLang="en-US" sz="3200" dirty="0">
                <a:latin typeface="Courier New" pitchFamily="49" charset="0"/>
              </a:rPr>
              <a:t>, length)</a:t>
            </a:r>
          </a:p>
          <a:p>
            <a:pPr eaLnBrk="0" hangingPunct="0"/>
            <a:r>
              <a:rPr lang="en-US" altLang="en-US" sz="3200" dirty="0">
                <a:latin typeface="Courier New" pitchFamily="49" charset="0"/>
              </a:rPr>
              <a:t>write(</a:t>
            </a:r>
            <a:r>
              <a:rPr lang="en-US" altLang="en-US" sz="3200" dirty="0" err="1">
                <a:latin typeface="Courier New" pitchFamily="49" charset="0"/>
              </a:rPr>
              <a:t>fileID</a:t>
            </a:r>
            <a:r>
              <a:rPr lang="en-US" altLang="en-US" sz="3200" dirty="0">
                <a:latin typeface="Courier New" pitchFamily="49" charset="0"/>
              </a:rPr>
              <a:t>, buffer, length)</a:t>
            </a:r>
          </a:p>
          <a:p>
            <a:pPr eaLnBrk="0" hangingPunct="0"/>
            <a:r>
              <a:rPr lang="en-US" altLang="en-US" sz="3200" dirty="0">
                <a:latin typeface="Courier New" pitchFamily="49" charset="0"/>
              </a:rPr>
              <a:t>seek(</a:t>
            </a:r>
            <a:r>
              <a:rPr lang="en-US" altLang="en-US" sz="3200" dirty="0" err="1">
                <a:latin typeface="Courier New" pitchFamily="49" charset="0"/>
              </a:rPr>
              <a:t>fileID</a:t>
            </a:r>
            <a:r>
              <a:rPr lang="en-US" altLang="en-US" sz="3200" dirty="0">
                <a:latin typeface="Courier New" pitchFamily="49" charset="0"/>
              </a:rPr>
              <a:t>, </a:t>
            </a:r>
            <a:r>
              <a:rPr lang="en-US" altLang="en-US" sz="3200" dirty="0" err="1">
                <a:latin typeface="Courier New" pitchFamily="49" charset="0"/>
              </a:rPr>
              <a:t>filePosition</a:t>
            </a:r>
            <a:r>
              <a:rPr lang="en-US" altLang="en-US" sz="3200" dirty="0">
                <a:latin typeface="Courier New" pitchFamily="49" charset="0"/>
              </a:rPr>
              <a:t>)</a:t>
            </a:r>
            <a:endParaRPr lang="en-US" altLang="en-US" sz="3200" dirty="0"/>
          </a:p>
          <a:p>
            <a:pPr eaLnBrk="0" hangingPunct="0"/>
            <a:endParaRPr lang="en-US" altLang="en-US" sz="3200" dirty="0"/>
          </a:p>
        </p:txBody>
      </p:sp>
    </p:spTree>
    <p:extLst>
      <p:ext uri="{BB962C8B-B14F-4D97-AF65-F5344CB8AC3E}">
        <p14:creationId xmlns:p14="http://schemas.microsoft.com/office/powerpoint/2010/main" val="24724114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ChangeArrowheads="1"/>
          </p:cNvSpPr>
          <p:nvPr/>
        </p:nvSpPr>
        <p:spPr bwMode="auto">
          <a:xfrm>
            <a:off x="4572000" y="2286000"/>
            <a:ext cx="34290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9667" name="Rectangle 3"/>
          <p:cNvSpPr>
            <a:spLocks noGrp="1" noChangeArrowheads="1"/>
          </p:cNvSpPr>
          <p:nvPr>
            <p:ph type="title"/>
          </p:nvPr>
        </p:nvSpPr>
        <p:spPr>
          <a:xfrm>
            <a:off x="685800" y="457200"/>
            <a:ext cx="7696200" cy="1219200"/>
          </a:xfrm>
        </p:spPr>
        <p:txBody>
          <a:bodyPr/>
          <a:lstStyle/>
          <a:p>
            <a:r>
              <a:rPr lang="en-US" altLang="en-US" dirty="0"/>
              <a:t>Low Level Files</a:t>
            </a:r>
          </a:p>
        </p:txBody>
      </p:sp>
      <p:sp>
        <p:nvSpPr>
          <p:cNvPr id="1009668" name="AutoShape 4"/>
          <p:cNvSpPr>
            <a:spLocks noChangeArrowheads="1"/>
          </p:cNvSpPr>
          <p:nvPr/>
        </p:nvSpPr>
        <p:spPr bwMode="auto">
          <a:xfrm>
            <a:off x="4724400" y="3810000"/>
            <a:ext cx="3200400" cy="457200"/>
          </a:xfrm>
          <a:prstGeom prst="roundRect">
            <a:avLst>
              <a:gd name="adj" fmla="val 16667"/>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lang="en-US" altLang="en-US"/>
          </a:p>
        </p:txBody>
      </p:sp>
      <p:sp>
        <p:nvSpPr>
          <p:cNvPr id="1009669" name="Text Box 5"/>
          <p:cNvSpPr txBox="1">
            <a:spLocks noChangeArrowheads="1"/>
          </p:cNvSpPr>
          <p:nvPr/>
        </p:nvSpPr>
        <p:spPr bwMode="auto">
          <a:xfrm>
            <a:off x="5029200" y="3810000"/>
            <a:ext cx="25527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altLang="en-US" sz="1800"/>
              <a:t>Stream-Block Translation</a:t>
            </a:r>
            <a:endParaRPr lang="en-US" altLang="en-US"/>
          </a:p>
        </p:txBody>
      </p:sp>
      <p:sp>
        <p:nvSpPr>
          <p:cNvPr id="1009670" name="Rectangle 6"/>
          <p:cNvSpPr>
            <a:spLocks noChangeArrowheads="1"/>
          </p:cNvSpPr>
          <p:nvPr/>
        </p:nvSpPr>
        <p:spPr bwMode="auto">
          <a:xfrm>
            <a:off x="5715000" y="5257800"/>
            <a:ext cx="838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9671" name="Rectangle 7"/>
          <p:cNvSpPr>
            <a:spLocks noChangeArrowheads="1"/>
          </p:cNvSpPr>
          <p:nvPr/>
        </p:nvSpPr>
        <p:spPr bwMode="auto">
          <a:xfrm>
            <a:off x="5867400" y="5410200"/>
            <a:ext cx="838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9672" name="Rectangle 8"/>
          <p:cNvSpPr>
            <a:spLocks noChangeArrowheads="1"/>
          </p:cNvSpPr>
          <p:nvPr/>
        </p:nvSpPr>
        <p:spPr bwMode="auto">
          <a:xfrm>
            <a:off x="6019800" y="5562600"/>
            <a:ext cx="838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9673" name="Line 9"/>
          <p:cNvSpPr>
            <a:spLocks noChangeShapeType="1"/>
          </p:cNvSpPr>
          <p:nvPr/>
        </p:nvSpPr>
        <p:spPr bwMode="auto">
          <a:xfrm>
            <a:off x="533400" y="5105400"/>
            <a:ext cx="80772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9674" name="Line 10"/>
          <p:cNvSpPr>
            <a:spLocks noChangeShapeType="1"/>
          </p:cNvSpPr>
          <p:nvPr/>
        </p:nvSpPr>
        <p:spPr bwMode="auto">
          <a:xfrm>
            <a:off x="609600" y="3200400"/>
            <a:ext cx="80772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9675" name="Rectangle 11"/>
          <p:cNvSpPr>
            <a:spLocks noChangeArrowheads="1"/>
          </p:cNvSpPr>
          <p:nvPr/>
        </p:nvSpPr>
        <p:spPr bwMode="auto">
          <a:xfrm>
            <a:off x="4572000" y="2286000"/>
            <a:ext cx="304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altLang="en-US" sz="2000"/>
              <a:t>b</a:t>
            </a:r>
            <a:r>
              <a:rPr lang="en-US" altLang="en-US" sz="2000" baseline="-25000"/>
              <a:t>0</a:t>
            </a:r>
            <a:endParaRPr lang="en-US" altLang="en-US"/>
          </a:p>
        </p:txBody>
      </p:sp>
      <p:sp>
        <p:nvSpPr>
          <p:cNvPr id="1009676" name="Rectangle 12"/>
          <p:cNvSpPr>
            <a:spLocks noChangeArrowheads="1"/>
          </p:cNvSpPr>
          <p:nvPr/>
        </p:nvSpPr>
        <p:spPr bwMode="auto">
          <a:xfrm>
            <a:off x="4876800" y="2286000"/>
            <a:ext cx="304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altLang="en-US" sz="2000"/>
              <a:t>b</a:t>
            </a:r>
            <a:r>
              <a:rPr lang="en-US" altLang="en-US" sz="2000" baseline="-25000"/>
              <a:t>1</a:t>
            </a:r>
            <a:endParaRPr lang="en-US" altLang="en-US"/>
          </a:p>
        </p:txBody>
      </p:sp>
      <p:sp>
        <p:nvSpPr>
          <p:cNvPr id="1009677" name="Rectangle 13"/>
          <p:cNvSpPr>
            <a:spLocks noChangeArrowheads="1"/>
          </p:cNvSpPr>
          <p:nvPr/>
        </p:nvSpPr>
        <p:spPr bwMode="auto">
          <a:xfrm>
            <a:off x="5181600" y="2286000"/>
            <a:ext cx="304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altLang="en-US" sz="2000"/>
              <a:t>b</a:t>
            </a:r>
            <a:r>
              <a:rPr lang="en-US" altLang="en-US" sz="2000" baseline="-25000"/>
              <a:t>2</a:t>
            </a:r>
            <a:endParaRPr lang="en-US" altLang="en-US"/>
          </a:p>
        </p:txBody>
      </p:sp>
      <p:sp>
        <p:nvSpPr>
          <p:cNvPr id="1009678" name="Rectangle 14"/>
          <p:cNvSpPr>
            <a:spLocks noChangeArrowheads="1"/>
          </p:cNvSpPr>
          <p:nvPr/>
        </p:nvSpPr>
        <p:spPr bwMode="auto">
          <a:xfrm>
            <a:off x="6248400" y="2286000"/>
            <a:ext cx="304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en-US" altLang="en-US" sz="2000"/>
              <a:t>b</a:t>
            </a:r>
            <a:r>
              <a:rPr lang="en-US" altLang="en-US" sz="2000" baseline="-25000"/>
              <a:t>i</a:t>
            </a:r>
            <a:endParaRPr lang="en-US" altLang="en-US"/>
          </a:p>
        </p:txBody>
      </p:sp>
      <p:sp>
        <p:nvSpPr>
          <p:cNvPr id="1009679" name="Text Box 15"/>
          <p:cNvSpPr txBox="1">
            <a:spLocks noChangeArrowheads="1"/>
          </p:cNvSpPr>
          <p:nvPr/>
        </p:nvSpPr>
        <p:spPr bwMode="auto">
          <a:xfrm>
            <a:off x="6629400" y="2133600"/>
            <a:ext cx="4127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altLang="en-US"/>
              <a:t>...</a:t>
            </a:r>
          </a:p>
        </p:txBody>
      </p:sp>
      <p:sp>
        <p:nvSpPr>
          <p:cNvPr id="1009680" name="Text Box 16"/>
          <p:cNvSpPr txBox="1">
            <a:spLocks noChangeArrowheads="1"/>
          </p:cNvSpPr>
          <p:nvPr/>
        </p:nvSpPr>
        <p:spPr bwMode="auto">
          <a:xfrm>
            <a:off x="5638800" y="2133600"/>
            <a:ext cx="4127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altLang="en-US"/>
              <a:t>...</a:t>
            </a:r>
          </a:p>
        </p:txBody>
      </p:sp>
      <p:sp>
        <p:nvSpPr>
          <p:cNvPr id="1009681" name="AutoShape 17"/>
          <p:cNvSpPr>
            <a:spLocks noChangeArrowheads="1"/>
          </p:cNvSpPr>
          <p:nvPr/>
        </p:nvSpPr>
        <p:spPr bwMode="auto">
          <a:xfrm>
            <a:off x="6248400" y="2590800"/>
            <a:ext cx="228600" cy="304800"/>
          </a:xfrm>
          <a:prstGeom prst="upArrow">
            <a:avLst>
              <a:gd name="adj1" fmla="val 50000"/>
              <a:gd name="adj2" fmla="val 33333"/>
            </a:avLst>
          </a:prstGeom>
          <a:solidFill>
            <a:srgbClr val="CC33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09682" name="Text Box 18"/>
          <p:cNvSpPr txBox="1">
            <a:spLocks noChangeArrowheads="1"/>
          </p:cNvSpPr>
          <p:nvPr/>
        </p:nvSpPr>
        <p:spPr bwMode="auto">
          <a:xfrm>
            <a:off x="609600" y="1828800"/>
            <a:ext cx="3240088" cy="1314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altLang="en-US" sz="1600" dirty="0">
                <a:latin typeface="Courier New" pitchFamily="49" charset="0"/>
              </a:rPr>
              <a:t>fid = open(“</a:t>
            </a:r>
            <a:r>
              <a:rPr lang="en-US" altLang="en-US" sz="1600" dirty="0" err="1">
                <a:latin typeface="Courier New" pitchFamily="49" charset="0"/>
              </a:rPr>
              <a:t>fileName</a:t>
            </a:r>
            <a:r>
              <a:rPr lang="en-US" altLang="en-US" sz="1600" dirty="0">
                <a:latin typeface="Courier New" pitchFamily="49" charset="0"/>
              </a:rPr>
              <a:t>”,…);</a:t>
            </a:r>
          </a:p>
          <a:p>
            <a:pPr eaLnBrk="0" hangingPunct="0"/>
            <a:r>
              <a:rPr lang="en-US" altLang="en-US" sz="1600" dirty="0">
                <a:latin typeface="Courier New" pitchFamily="49" charset="0"/>
              </a:rPr>
              <a:t>…</a:t>
            </a:r>
          </a:p>
          <a:p>
            <a:pPr eaLnBrk="0" hangingPunct="0"/>
            <a:r>
              <a:rPr lang="en-US" altLang="en-US" sz="1600" dirty="0">
                <a:latin typeface="Courier New" pitchFamily="49" charset="0"/>
              </a:rPr>
              <a:t>read(fid, </a:t>
            </a:r>
            <a:r>
              <a:rPr lang="en-US" altLang="en-US" sz="1600" dirty="0" err="1">
                <a:latin typeface="Courier New" pitchFamily="49" charset="0"/>
              </a:rPr>
              <a:t>buf</a:t>
            </a:r>
            <a:r>
              <a:rPr lang="en-US" altLang="en-US" sz="1600" dirty="0">
                <a:latin typeface="Courier New" pitchFamily="49" charset="0"/>
              </a:rPr>
              <a:t>, </a:t>
            </a:r>
            <a:r>
              <a:rPr lang="en-US" altLang="en-US" sz="1600" dirty="0" err="1">
                <a:latin typeface="Courier New" pitchFamily="49" charset="0"/>
              </a:rPr>
              <a:t>buflen</a:t>
            </a:r>
            <a:r>
              <a:rPr lang="en-US" altLang="en-US" sz="1600" dirty="0">
                <a:latin typeface="Courier New" pitchFamily="49" charset="0"/>
              </a:rPr>
              <a:t>);</a:t>
            </a:r>
          </a:p>
          <a:p>
            <a:pPr eaLnBrk="0" hangingPunct="0"/>
            <a:r>
              <a:rPr lang="en-US" altLang="en-US" sz="1600" dirty="0">
                <a:latin typeface="Courier New" pitchFamily="49" charset="0"/>
              </a:rPr>
              <a:t>…</a:t>
            </a:r>
          </a:p>
          <a:p>
            <a:pPr eaLnBrk="0" hangingPunct="0"/>
            <a:r>
              <a:rPr lang="en-US" altLang="en-US" sz="1600" dirty="0">
                <a:latin typeface="Courier New" pitchFamily="49" charset="0"/>
              </a:rPr>
              <a:t>close(fid);</a:t>
            </a:r>
          </a:p>
        </p:txBody>
      </p:sp>
      <p:sp>
        <p:nvSpPr>
          <p:cNvPr id="1009683" name="Text Box 19"/>
          <p:cNvSpPr txBox="1">
            <a:spLocks noChangeArrowheads="1"/>
          </p:cNvSpPr>
          <p:nvPr/>
        </p:nvSpPr>
        <p:spPr bwMode="auto">
          <a:xfrm>
            <a:off x="762000" y="3505200"/>
            <a:ext cx="2139950" cy="1314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altLang="en-US" sz="1600">
                <a:latin typeface="Courier New" pitchFamily="49" charset="0"/>
              </a:rPr>
              <a:t>int open(…) {…}</a:t>
            </a:r>
          </a:p>
          <a:p>
            <a:pPr eaLnBrk="0" hangingPunct="0"/>
            <a:r>
              <a:rPr lang="en-US" altLang="en-US" sz="1600">
                <a:latin typeface="Courier New" pitchFamily="49" charset="0"/>
              </a:rPr>
              <a:t>int close(…) {…}</a:t>
            </a:r>
          </a:p>
          <a:p>
            <a:pPr eaLnBrk="0" hangingPunct="0"/>
            <a:r>
              <a:rPr lang="en-US" altLang="en-US" sz="1600">
                <a:latin typeface="Courier New" pitchFamily="49" charset="0"/>
              </a:rPr>
              <a:t>int read(…) {…}</a:t>
            </a:r>
          </a:p>
          <a:p>
            <a:pPr eaLnBrk="0" hangingPunct="0"/>
            <a:r>
              <a:rPr lang="en-US" altLang="en-US" sz="1600">
                <a:latin typeface="Courier New" pitchFamily="49" charset="0"/>
              </a:rPr>
              <a:t>int write(…) {…}</a:t>
            </a:r>
          </a:p>
          <a:p>
            <a:pPr eaLnBrk="0" hangingPunct="0"/>
            <a:r>
              <a:rPr lang="en-US" altLang="en-US" sz="1600">
                <a:latin typeface="Courier New" pitchFamily="49" charset="0"/>
              </a:rPr>
              <a:t>int seek(…) {…}</a:t>
            </a:r>
          </a:p>
        </p:txBody>
      </p:sp>
      <p:sp>
        <p:nvSpPr>
          <p:cNvPr id="1009684" name="Text Box 20"/>
          <p:cNvSpPr txBox="1">
            <a:spLocks noChangeArrowheads="1"/>
          </p:cNvSpPr>
          <p:nvPr/>
        </p:nvSpPr>
        <p:spPr bwMode="auto">
          <a:xfrm>
            <a:off x="685800" y="5486400"/>
            <a:ext cx="3676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altLang="en-US" sz="1800"/>
              <a:t>Storage device response to commands</a:t>
            </a:r>
          </a:p>
        </p:txBody>
      </p:sp>
    </p:spTree>
    <p:extLst>
      <p:ext uri="{BB962C8B-B14F-4D97-AF65-F5344CB8AC3E}">
        <p14:creationId xmlns:p14="http://schemas.microsoft.com/office/powerpoint/2010/main" val="98303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a:xfrm>
            <a:off x="685800" y="457200"/>
            <a:ext cx="7696200" cy="1066800"/>
          </a:xfrm>
        </p:spPr>
        <p:txBody>
          <a:bodyPr/>
          <a:lstStyle/>
          <a:p>
            <a:r>
              <a:rPr lang="en-US" altLang="en-US" dirty="0"/>
              <a:t>Structured Files</a:t>
            </a:r>
          </a:p>
        </p:txBody>
      </p:sp>
      <p:sp>
        <p:nvSpPr>
          <p:cNvPr id="1010691" name="AutoShape 3"/>
          <p:cNvSpPr>
            <a:spLocks noChangeArrowheads="1"/>
          </p:cNvSpPr>
          <p:nvPr/>
        </p:nvSpPr>
        <p:spPr bwMode="auto">
          <a:xfrm>
            <a:off x="2895600" y="2514600"/>
            <a:ext cx="3200400" cy="11430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lang="en-US" altLang="en-US"/>
          </a:p>
        </p:txBody>
      </p:sp>
      <p:grpSp>
        <p:nvGrpSpPr>
          <p:cNvPr id="1010692" name="Group 4"/>
          <p:cNvGrpSpPr>
            <a:grpSpLocks/>
          </p:cNvGrpSpPr>
          <p:nvPr/>
        </p:nvGrpSpPr>
        <p:grpSpPr bwMode="auto">
          <a:xfrm>
            <a:off x="4114800" y="2819400"/>
            <a:ext cx="762000" cy="609600"/>
            <a:chOff x="2016" y="2448"/>
            <a:chExt cx="480" cy="384"/>
          </a:xfrm>
        </p:grpSpPr>
        <p:sp>
          <p:nvSpPr>
            <p:cNvPr id="1010693" name="Rectangle 5"/>
            <p:cNvSpPr>
              <a:spLocks noChangeArrowheads="1"/>
            </p:cNvSpPr>
            <p:nvPr/>
          </p:nvSpPr>
          <p:spPr bwMode="auto">
            <a:xfrm>
              <a:off x="2016" y="2448"/>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694" name="Rectangle 6"/>
            <p:cNvSpPr>
              <a:spLocks noChangeArrowheads="1"/>
            </p:cNvSpPr>
            <p:nvPr/>
          </p:nvSpPr>
          <p:spPr bwMode="auto">
            <a:xfrm>
              <a:off x="2256" y="2448"/>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695" name="Rectangle 7"/>
            <p:cNvSpPr>
              <a:spLocks noChangeArrowheads="1"/>
            </p:cNvSpPr>
            <p:nvPr/>
          </p:nvSpPr>
          <p:spPr bwMode="auto">
            <a:xfrm>
              <a:off x="2016" y="2544"/>
              <a:ext cx="384"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696" name="Rectangle 8"/>
            <p:cNvSpPr>
              <a:spLocks noChangeArrowheads="1"/>
            </p:cNvSpPr>
            <p:nvPr/>
          </p:nvSpPr>
          <p:spPr bwMode="auto">
            <a:xfrm>
              <a:off x="2400" y="2544"/>
              <a:ext cx="96"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697" name="Rectangle 9"/>
            <p:cNvSpPr>
              <a:spLocks noChangeArrowheads="1"/>
            </p:cNvSpPr>
            <p:nvPr/>
          </p:nvSpPr>
          <p:spPr bwMode="auto">
            <a:xfrm>
              <a:off x="2016" y="2640"/>
              <a:ext cx="144"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698" name="Rectangle 10"/>
            <p:cNvSpPr>
              <a:spLocks noChangeArrowheads="1"/>
            </p:cNvSpPr>
            <p:nvPr/>
          </p:nvSpPr>
          <p:spPr bwMode="auto">
            <a:xfrm>
              <a:off x="2160" y="2640"/>
              <a:ext cx="336"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699" name="Rectangle 11"/>
            <p:cNvSpPr>
              <a:spLocks noChangeArrowheads="1"/>
            </p:cNvSpPr>
            <p:nvPr/>
          </p:nvSpPr>
          <p:spPr bwMode="auto">
            <a:xfrm>
              <a:off x="2016" y="2736"/>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700" name="Rectangle 12"/>
            <p:cNvSpPr>
              <a:spLocks noChangeArrowheads="1"/>
            </p:cNvSpPr>
            <p:nvPr/>
          </p:nvSpPr>
          <p:spPr bwMode="auto">
            <a:xfrm>
              <a:off x="2256" y="2736"/>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010701" name="Group 13"/>
          <p:cNvGrpSpPr>
            <a:grpSpLocks/>
          </p:cNvGrpSpPr>
          <p:nvPr/>
        </p:nvGrpSpPr>
        <p:grpSpPr bwMode="auto">
          <a:xfrm>
            <a:off x="3962400" y="2895600"/>
            <a:ext cx="762000" cy="609600"/>
            <a:chOff x="2016" y="2448"/>
            <a:chExt cx="480" cy="384"/>
          </a:xfrm>
        </p:grpSpPr>
        <p:sp>
          <p:nvSpPr>
            <p:cNvPr id="1010702" name="Rectangle 14"/>
            <p:cNvSpPr>
              <a:spLocks noChangeArrowheads="1"/>
            </p:cNvSpPr>
            <p:nvPr/>
          </p:nvSpPr>
          <p:spPr bwMode="auto">
            <a:xfrm>
              <a:off x="2016" y="2448"/>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703" name="Rectangle 15"/>
            <p:cNvSpPr>
              <a:spLocks noChangeArrowheads="1"/>
            </p:cNvSpPr>
            <p:nvPr/>
          </p:nvSpPr>
          <p:spPr bwMode="auto">
            <a:xfrm>
              <a:off x="2256" y="2448"/>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704" name="Rectangle 16"/>
            <p:cNvSpPr>
              <a:spLocks noChangeArrowheads="1"/>
            </p:cNvSpPr>
            <p:nvPr/>
          </p:nvSpPr>
          <p:spPr bwMode="auto">
            <a:xfrm>
              <a:off x="2016" y="2544"/>
              <a:ext cx="384"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705" name="Rectangle 17"/>
            <p:cNvSpPr>
              <a:spLocks noChangeArrowheads="1"/>
            </p:cNvSpPr>
            <p:nvPr/>
          </p:nvSpPr>
          <p:spPr bwMode="auto">
            <a:xfrm>
              <a:off x="2400" y="2544"/>
              <a:ext cx="96"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706" name="Rectangle 18"/>
            <p:cNvSpPr>
              <a:spLocks noChangeArrowheads="1"/>
            </p:cNvSpPr>
            <p:nvPr/>
          </p:nvSpPr>
          <p:spPr bwMode="auto">
            <a:xfrm>
              <a:off x="2016" y="2640"/>
              <a:ext cx="144"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707" name="Rectangle 19"/>
            <p:cNvSpPr>
              <a:spLocks noChangeArrowheads="1"/>
            </p:cNvSpPr>
            <p:nvPr/>
          </p:nvSpPr>
          <p:spPr bwMode="auto">
            <a:xfrm>
              <a:off x="2160" y="2640"/>
              <a:ext cx="336"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708" name="Rectangle 20"/>
            <p:cNvSpPr>
              <a:spLocks noChangeArrowheads="1"/>
            </p:cNvSpPr>
            <p:nvPr/>
          </p:nvSpPr>
          <p:spPr bwMode="auto">
            <a:xfrm>
              <a:off x="2016" y="2736"/>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709" name="Rectangle 21"/>
            <p:cNvSpPr>
              <a:spLocks noChangeArrowheads="1"/>
            </p:cNvSpPr>
            <p:nvPr/>
          </p:nvSpPr>
          <p:spPr bwMode="auto">
            <a:xfrm>
              <a:off x="2256" y="2736"/>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010710" name="Group 22"/>
          <p:cNvGrpSpPr>
            <a:grpSpLocks/>
          </p:cNvGrpSpPr>
          <p:nvPr/>
        </p:nvGrpSpPr>
        <p:grpSpPr bwMode="auto">
          <a:xfrm>
            <a:off x="3810000" y="2971800"/>
            <a:ext cx="762000" cy="609600"/>
            <a:chOff x="2016" y="2448"/>
            <a:chExt cx="480" cy="384"/>
          </a:xfrm>
        </p:grpSpPr>
        <p:sp>
          <p:nvSpPr>
            <p:cNvPr id="1010711" name="Rectangle 23"/>
            <p:cNvSpPr>
              <a:spLocks noChangeArrowheads="1"/>
            </p:cNvSpPr>
            <p:nvPr/>
          </p:nvSpPr>
          <p:spPr bwMode="auto">
            <a:xfrm>
              <a:off x="2016" y="2448"/>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712" name="Rectangle 24"/>
            <p:cNvSpPr>
              <a:spLocks noChangeArrowheads="1"/>
            </p:cNvSpPr>
            <p:nvPr/>
          </p:nvSpPr>
          <p:spPr bwMode="auto">
            <a:xfrm>
              <a:off x="2256" y="2448"/>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713" name="Rectangle 25"/>
            <p:cNvSpPr>
              <a:spLocks noChangeArrowheads="1"/>
            </p:cNvSpPr>
            <p:nvPr/>
          </p:nvSpPr>
          <p:spPr bwMode="auto">
            <a:xfrm>
              <a:off x="2016" y="2544"/>
              <a:ext cx="384"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714" name="Rectangle 26"/>
            <p:cNvSpPr>
              <a:spLocks noChangeArrowheads="1"/>
            </p:cNvSpPr>
            <p:nvPr/>
          </p:nvSpPr>
          <p:spPr bwMode="auto">
            <a:xfrm>
              <a:off x="2400" y="2544"/>
              <a:ext cx="96"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715" name="Rectangle 27"/>
            <p:cNvSpPr>
              <a:spLocks noChangeArrowheads="1"/>
            </p:cNvSpPr>
            <p:nvPr/>
          </p:nvSpPr>
          <p:spPr bwMode="auto">
            <a:xfrm>
              <a:off x="2016" y="2640"/>
              <a:ext cx="144"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716" name="Rectangle 28"/>
            <p:cNvSpPr>
              <a:spLocks noChangeArrowheads="1"/>
            </p:cNvSpPr>
            <p:nvPr/>
          </p:nvSpPr>
          <p:spPr bwMode="auto">
            <a:xfrm>
              <a:off x="2160" y="2640"/>
              <a:ext cx="336"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717" name="Rectangle 29"/>
            <p:cNvSpPr>
              <a:spLocks noChangeArrowheads="1"/>
            </p:cNvSpPr>
            <p:nvPr/>
          </p:nvSpPr>
          <p:spPr bwMode="auto">
            <a:xfrm>
              <a:off x="2016" y="2736"/>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718" name="Rectangle 30"/>
            <p:cNvSpPr>
              <a:spLocks noChangeArrowheads="1"/>
            </p:cNvSpPr>
            <p:nvPr/>
          </p:nvSpPr>
          <p:spPr bwMode="auto">
            <a:xfrm>
              <a:off x="2256" y="2736"/>
              <a:ext cx="240"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1010719" name="Text Box 31"/>
          <p:cNvSpPr txBox="1">
            <a:spLocks noChangeArrowheads="1"/>
          </p:cNvSpPr>
          <p:nvPr/>
        </p:nvSpPr>
        <p:spPr bwMode="auto">
          <a:xfrm>
            <a:off x="4876800" y="2590800"/>
            <a:ext cx="9334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altLang="en-US" sz="1800"/>
              <a:t>Records</a:t>
            </a:r>
          </a:p>
        </p:txBody>
      </p:sp>
      <p:sp>
        <p:nvSpPr>
          <p:cNvPr id="1010720" name="AutoShape 32"/>
          <p:cNvSpPr>
            <a:spLocks noChangeArrowheads="1"/>
          </p:cNvSpPr>
          <p:nvPr/>
        </p:nvSpPr>
        <p:spPr bwMode="auto">
          <a:xfrm>
            <a:off x="2895600" y="4343400"/>
            <a:ext cx="3200400" cy="457200"/>
          </a:xfrm>
          <a:prstGeom prst="roundRect">
            <a:avLst>
              <a:gd name="adj" fmla="val 16667"/>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lang="en-US" altLang="en-US"/>
          </a:p>
        </p:txBody>
      </p:sp>
      <p:sp>
        <p:nvSpPr>
          <p:cNvPr id="1010721" name="Text Box 33"/>
          <p:cNvSpPr txBox="1">
            <a:spLocks noChangeArrowheads="1"/>
          </p:cNvSpPr>
          <p:nvPr/>
        </p:nvSpPr>
        <p:spPr bwMode="auto">
          <a:xfrm>
            <a:off x="3200400" y="4343400"/>
            <a:ext cx="2565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altLang="en-US" sz="1800"/>
              <a:t>Record-Block Translation</a:t>
            </a:r>
            <a:endParaRPr lang="en-US" altLang="en-US"/>
          </a:p>
        </p:txBody>
      </p:sp>
      <p:sp>
        <p:nvSpPr>
          <p:cNvPr id="1010722" name="Rectangle 34"/>
          <p:cNvSpPr>
            <a:spLocks noChangeArrowheads="1"/>
          </p:cNvSpPr>
          <p:nvPr/>
        </p:nvSpPr>
        <p:spPr bwMode="auto">
          <a:xfrm>
            <a:off x="3886200" y="5181600"/>
            <a:ext cx="838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723" name="Rectangle 35"/>
          <p:cNvSpPr>
            <a:spLocks noChangeArrowheads="1"/>
          </p:cNvSpPr>
          <p:nvPr/>
        </p:nvSpPr>
        <p:spPr bwMode="auto">
          <a:xfrm>
            <a:off x="4038600" y="5334000"/>
            <a:ext cx="838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724" name="Rectangle 36"/>
          <p:cNvSpPr>
            <a:spLocks noChangeArrowheads="1"/>
          </p:cNvSpPr>
          <p:nvPr/>
        </p:nvSpPr>
        <p:spPr bwMode="auto">
          <a:xfrm>
            <a:off x="4191000" y="5486400"/>
            <a:ext cx="838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725" name="Line 37"/>
          <p:cNvSpPr>
            <a:spLocks noChangeShapeType="1"/>
          </p:cNvSpPr>
          <p:nvPr/>
        </p:nvSpPr>
        <p:spPr bwMode="auto">
          <a:xfrm>
            <a:off x="1676400" y="5029200"/>
            <a:ext cx="55626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0726" name="Line 38"/>
          <p:cNvSpPr>
            <a:spLocks noChangeShapeType="1"/>
          </p:cNvSpPr>
          <p:nvPr/>
        </p:nvSpPr>
        <p:spPr bwMode="auto">
          <a:xfrm>
            <a:off x="1676400" y="3962400"/>
            <a:ext cx="55626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8948371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ChangeArrowheads="1"/>
          </p:cNvSpPr>
          <p:nvPr>
            <p:ph type="title"/>
          </p:nvPr>
        </p:nvSpPr>
        <p:spPr>
          <a:xfrm>
            <a:off x="685800" y="457200"/>
            <a:ext cx="7696200" cy="1371600"/>
          </a:xfrm>
        </p:spPr>
        <p:txBody>
          <a:bodyPr/>
          <a:lstStyle/>
          <a:p>
            <a:r>
              <a:rPr lang="en-US" altLang="en-US" dirty="0"/>
              <a:t>Record-Oriented Sequential Files</a:t>
            </a:r>
          </a:p>
        </p:txBody>
      </p:sp>
      <p:sp>
        <p:nvSpPr>
          <p:cNvPr id="1011715" name="Rectangle 3"/>
          <p:cNvSpPr>
            <a:spLocks noChangeArrowheads="1"/>
          </p:cNvSpPr>
          <p:nvPr/>
        </p:nvSpPr>
        <p:spPr bwMode="auto">
          <a:xfrm>
            <a:off x="4114800" y="2289175"/>
            <a:ext cx="381000" cy="152400"/>
          </a:xfrm>
          <a:prstGeom prst="rect">
            <a:avLst/>
          </a:prstGeom>
          <a:solidFill>
            <a:srgbClr val="CC33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1716" name="Rectangle 4"/>
          <p:cNvSpPr>
            <a:spLocks noChangeArrowheads="1"/>
          </p:cNvSpPr>
          <p:nvPr/>
        </p:nvSpPr>
        <p:spPr bwMode="auto">
          <a:xfrm>
            <a:off x="4495800" y="2289175"/>
            <a:ext cx="381000" cy="152400"/>
          </a:xfrm>
          <a:prstGeom prst="rect">
            <a:avLst/>
          </a:prstGeom>
          <a:solidFill>
            <a:srgbClr val="CC33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1717" name="Rectangle 5"/>
          <p:cNvSpPr>
            <a:spLocks noChangeArrowheads="1"/>
          </p:cNvSpPr>
          <p:nvPr/>
        </p:nvSpPr>
        <p:spPr bwMode="auto">
          <a:xfrm>
            <a:off x="4114800" y="2441575"/>
            <a:ext cx="609600" cy="152400"/>
          </a:xfrm>
          <a:prstGeom prst="rect">
            <a:avLst/>
          </a:prstGeom>
          <a:solidFill>
            <a:srgbClr val="CC33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1718" name="Rectangle 6"/>
          <p:cNvSpPr>
            <a:spLocks noChangeArrowheads="1"/>
          </p:cNvSpPr>
          <p:nvPr/>
        </p:nvSpPr>
        <p:spPr bwMode="auto">
          <a:xfrm>
            <a:off x="4724400" y="2441575"/>
            <a:ext cx="152400" cy="152400"/>
          </a:xfrm>
          <a:prstGeom prst="rect">
            <a:avLst/>
          </a:prstGeom>
          <a:solidFill>
            <a:srgbClr val="CC33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1719" name="Rectangle 7"/>
          <p:cNvSpPr>
            <a:spLocks noChangeArrowheads="1"/>
          </p:cNvSpPr>
          <p:nvPr/>
        </p:nvSpPr>
        <p:spPr bwMode="auto">
          <a:xfrm>
            <a:off x="4114800" y="2593975"/>
            <a:ext cx="228600" cy="152400"/>
          </a:xfrm>
          <a:prstGeom prst="rect">
            <a:avLst/>
          </a:prstGeom>
          <a:solidFill>
            <a:srgbClr val="CC33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1720" name="Rectangle 8"/>
          <p:cNvSpPr>
            <a:spLocks noChangeArrowheads="1"/>
          </p:cNvSpPr>
          <p:nvPr/>
        </p:nvSpPr>
        <p:spPr bwMode="auto">
          <a:xfrm>
            <a:off x="4343400" y="2593975"/>
            <a:ext cx="533400" cy="152400"/>
          </a:xfrm>
          <a:prstGeom prst="rect">
            <a:avLst/>
          </a:prstGeom>
          <a:solidFill>
            <a:srgbClr val="CC33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1721" name="Rectangle 9"/>
          <p:cNvSpPr>
            <a:spLocks noChangeArrowheads="1"/>
          </p:cNvSpPr>
          <p:nvPr/>
        </p:nvSpPr>
        <p:spPr bwMode="auto">
          <a:xfrm>
            <a:off x="4114800" y="2746375"/>
            <a:ext cx="381000" cy="152400"/>
          </a:xfrm>
          <a:prstGeom prst="rect">
            <a:avLst/>
          </a:prstGeom>
          <a:solidFill>
            <a:srgbClr val="CC33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1722" name="Rectangle 10"/>
          <p:cNvSpPr>
            <a:spLocks noChangeArrowheads="1"/>
          </p:cNvSpPr>
          <p:nvPr/>
        </p:nvSpPr>
        <p:spPr bwMode="auto">
          <a:xfrm>
            <a:off x="4495800" y="2746375"/>
            <a:ext cx="381000" cy="152400"/>
          </a:xfrm>
          <a:prstGeom prst="rect">
            <a:avLst/>
          </a:prstGeom>
          <a:solidFill>
            <a:srgbClr val="CC33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11723" name="Text Box 11"/>
          <p:cNvSpPr txBox="1">
            <a:spLocks noChangeArrowheads="1"/>
          </p:cNvSpPr>
          <p:nvPr/>
        </p:nvSpPr>
        <p:spPr bwMode="auto">
          <a:xfrm>
            <a:off x="5165725" y="2406650"/>
            <a:ext cx="20685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altLang="en-US"/>
              <a:t>Logical Record</a:t>
            </a:r>
          </a:p>
        </p:txBody>
      </p:sp>
      <p:sp>
        <p:nvSpPr>
          <p:cNvPr id="1011724" name="Text Box 12"/>
          <p:cNvSpPr txBox="1">
            <a:spLocks noChangeArrowheads="1"/>
          </p:cNvSpPr>
          <p:nvPr/>
        </p:nvSpPr>
        <p:spPr bwMode="auto">
          <a:xfrm>
            <a:off x="1524000" y="3200400"/>
            <a:ext cx="6341199" cy="28315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altLang="en-US" sz="3200" dirty="0" err="1">
                <a:latin typeface="Courier New" pitchFamily="49" charset="0"/>
              </a:rPr>
              <a:t>fileID</a:t>
            </a:r>
            <a:r>
              <a:rPr lang="en-US" altLang="en-US" sz="3200" dirty="0">
                <a:latin typeface="Courier New" pitchFamily="49" charset="0"/>
              </a:rPr>
              <a:t> = open(</a:t>
            </a:r>
            <a:r>
              <a:rPr lang="en-US" altLang="en-US" sz="3200" dirty="0" err="1">
                <a:latin typeface="Courier New" pitchFamily="49" charset="0"/>
              </a:rPr>
              <a:t>fileName</a:t>
            </a:r>
            <a:r>
              <a:rPr lang="en-US" altLang="en-US" sz="3200" dirty="0">
                <a:latin typeface="Courier New" pitchFamily="49" charset="0"/>
              </a:rPr>
              <a:t>)</a:t>
            </a:r>
          </a:p>
          <a:p>
            <a:pPr eaLnBrk="0" hangingPunct="0"/>
            <a:r>
              <a:rPr lang="en-US" altLang="en-US" sz="3200" dirty="0">
                <a:latin typeface="Courier New" pitchFamily="49" charset="0"/>
              </a:rPr>
              <a:t>close(</a:t>
            </a:r>
            <a:r>
              <a:rPr lang="en-US" altLang="en-US" sz="3200" dirty="0" err="1">
                <a:latin typeface="Courier New" pitchFamily="49" charset="0"/>
              </a:rPr>
              <a:t>fileID</a:t>
            </a:r>
            <a:r>
              <a:rPr lang="en-US" altLang="en-US" sz="3200" dirty="0">
                <a:latin typeface="Courier New" pitchFamily="49" charset="0"/>
              </a:rPr>
              <a:t>)</a:t>
            </a:r>
          </a:p>
          <a:p>
            <a:pPr eaLnBrk="0" hangingPunct="0"/>
            <a:r>
              <a:rPr lang="en-US" altLang="en-US" sz="3200" dirty="0" err="1">
                <a:latin typeface="Courier New" pitchFamily="49" charset="0"/>
              </a:rPr>
              <a:t>getRecord</a:t>
            </a:r>
            <a:r>
              <a:rPr lang="en-US" altLang="en-US" sz="3200" dirty="0">
                <a:latin typeface="Courier New" pitchFamily="49" charset="0"/>
              </a:rPr>
              <a:t>(</a:t>
            </a:r>
            <a:r>
              <a:rPr lang="en-US" altLang="en-US" sz="3200" dirty="0" err="1">
                <a:latin typeface="Courier New" pitchFamily="49" charset="0"/>
              </a:rPr>
              <a:t>fileID</a:t>
            </a:r>
            <a:r>
              <a:rPr lang="en-US" altLang="en-US" sz="3200" dirty="0">
                <a:latin typeface="Courier New" pitchFamily="49" charset="0"/>
              </a:rPr>
              <a:t>, record)</a:t>
            </a:r>
          </a:p>
          <a:p>
            <a:pPr eaLnBrk="0" hangingPunct="0"/>
            <a:r>
              <a:rPr lang="en-US" altLang="en-US" sz="3200" dirty="0" err="1">
                <a:latin typeface="Courier New" pitchFamily="49" charset="0"/>
              </a:rPr>
              <a:t>putRecord</a:t>
            </a:r>
            <a:r>
              <a:rPr lang="en-US" altLang="en-US" sz="3200" dirty="0">
                <a:latin typeface="Courier New" pitchFamily="49" charset="0"/>
              </a:rPr>
              <a:t>(</a:t>
            </a:r>
            <a:r>
              <a:rPr lang="en-US" altLang="en-US" sz="3200" dirty="0" err="1">
                <a:latin typeface="Courier New" pitchFamily="49" charset="0"/>
              </a:rPr>
              <a:t>fileID</a:t>
            </a:r>
            <a:r>
              <a:rPr lang="en-US" altLang="en-US" sz="3200" dirty="0">
                <a:latin typeface="Courier New" pitchFamily="49" charset="0"/>
              </a:rPr>
              <a:t>, record)</a:t>
            </a:r>
          </a:p>
          <a:p>
            <a:pPr eaLnBrk="0" hangingPunct="0"/>
            <a:r>
              <a:rPr lang="en-US" altLang="en-US" sz="3200" dirty="0">
                <a:latin typeface="Courier New" pitchFamily="49" charset="0"/>
              </a:rPr>
              <a:t>seek(</a:t>
            </a:r>
            <a:r>
              <a:rPr lang="en-US" altLang="en-US" sz="3200" dirty="0" err="1">
                <a:latin typeface="Courier New" pitchFamily="49" charset="0"/>
              </a:rPr>
              <a:t>fileID</a:t>
            </a:r>
            <a:r>
              <a:rPr lang="en-US" altLang="en-US" sz="3200" dirty="0">
                <a:latin typeface="Courier New" pitchFamily="49" charset="0"/>
              </a:rPr>
              <a:t>, position)</a:t>
            </a:r>
            <a:endParaRPr lang="en-US" altLang="en-US" sz="3200" dirty="0"/>
          </a:p>
          <a:p>
            <a:pPr eaLnBrk="0" hangingPunct="0"/>
            <a:endParaRPr lang="en-US" altLang="en-US" dirty="0"/>
          </a:p>
        </p:txBody>
      </p:sp>
    </p:spTree>
    <p:extLst>
      <p:ext uri="{BB962C8B-B14F-4D97-AF65-F5344CB8AC3E}">
        <p14:creationId xmlns:p14="http://schemas.microsoft.com/office/powerpoint/2010/main" val="535941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title"/>
          </p:nvPr>
        </p:nvSpPr>
        <p:spPr>
          <a:xfrm>
            <a:off x="457200" y="274638"/>
            <a:ext cx="8229600" cy="944562"/>
          </a:xfrm>
        </p:spPr>
        <p:txBody>
          <a:bodyPr/>
          <a:lstStyle/>
          <a:p>
            <a:r>
              <a:rPr lang="en-US" altLang="en-US" dirty="0"/>
              <a:t>File Operations</a:t>
            </a:r>
          </a:p>
        </p:txBody>
      </p:sp>
      <p:sp>
        <p:nvSpPr>
          <p:cNvPr id="1044483" name="Rectangle 3"/>
          <p:cNvSpPr>
            <a:spLocks noGrp="1" noChangeArrowheads="1"/>
          </p:cNvSpPr>
          <p:nvPr>
            <p:ph type="body" idx="1"/>
          </p:nvPr>
        </p:nvSpPr>
        <p:spPr>
          <a:xfrm>
            <a:off x="688074" y="1219200"/>
            <a:ext cx="7772400" cy="5257800"/>
          </a:xfrm>
        </p:spPr>
        <p:txBody>
          <a:bodyPr>
            <a:noAutofit/>
          </a:bodyPr>
          <a:lstStyle/>
          <a:p>
            <a:r>
              <a:rPr lang="en-US" altLang="en-US" sz="2800" dirty="0"/>
              <a:t>File is an </a:t>
            </a:r>
            <a:r>
              <a:rPr lang="en-US" altLang="en-US" sz="2800" b="1" dirty="0"/>
              <a:t>abstract data type</a:t>
            </a:r>
          </a:p>
          <a:p>
            <a:r>
              <a:rPr lang="en-US" altLang="en-US" sz="2800" b="1" dirty="0"/>
              <a:t>Create</a:t>
            </a:r>
          </a:p>
          <a:p>
            <a:r>
              <a:rPr lang="en-US" altLang="en-US" sz="2800" b="1" dirty="0"/>
              <a:t>Write</a:t>
            </a:r>
          </a:p>
          <a:p>
            <a:r>
              <a:rPr lang="en-US" altLang="en-US" sz="2800" b="1" dirty="0"/>
              <a:t>Read</a:t>
            </a:r>
          </a:p>
          <a:p>
            <a:r>
              <a:rPr lang="en-US" altLang="en-US" sz="2800" b="1" dirty="0"/>
              <a:t>Reposition within file</a:t>
            </a:r>
          </a:p>
          <a:p>
            <a:r>
              <a:rPr lang="en-US" altLang="en-US" sz="2800" b="1" dirty="0"/>
              <a:t>Delete</a:t>
            </a:r>
          </a:p>
          <a:p>
            <a:r>
              <a:rPr lang="en-US" altLang="en-US" sz="2800" b="1" dirty="0"/>
              <a:t>Truncate</a:t>
            </a:r>
          </a:p>
          <a:p>
            <a:r>
              <a:rPr lang="en-US" altLang="en-US" sz="2800" i="1" dirty="0"/>
              <a:t>Open(F</a:t>
            </a:r>
            <a:r>
              <a:rPr lang="en-US" altLang="en-US" sz="2800" i="1" baseline="-25000" dirty="0"/>
              <a:t>i</a:t>
            </a:r>
            <a:r>
              <a:rPr lang="en-US" altLang="en-US" sz="2800" i="1" dirty="0"/>
              <a:t>)</a:t>
            </a:r>
            <a:r>
              <a:rPr lang="en-US" altLang="en-US" sz="2800" dirty="0"/>
              <a:t> – search the directory structure on disk for entry </a:t>
            </a:r>
            <a:r>
              <a:rPr lang="en-US" altLang="en-US" sz="2800" i="1" dirty="0"/>
              <a:t>F</a:t>
            </a:r>
            <a:r>
              <a:rPr lang="en-US" altLang="en-US" sz="2800" i="1" baseline="-25000" dirty="0"/>
              <a:t>i</a:t>
            </a:r>
            <a:r>
              <a:rPr lang="en-US" altLang="en-US" sz="2800" dirty="0"/>
              <a:t>, and move the content of entry to memory</a:t>
            </a:r>
          </a:p>
          <a:p>
            <a:r>
              <a:rPr lang="en-US" altLang="en-US" sz="2800" i="1" dirty="0"/>
              <a:t>Close (F</a:t>
            </a:r>
            <a:r>
              <a:rPr lang="en-US" altLang="en-US" sz="2800" i="1" baseline="-25000" dirty="0"/>
              <a:t>i</a:t>
            </a:r>
            <a:r>
              <a:rPr lang="en-US" altLang="en-US" sz="2800" i="1" dirty="0"/>
              <a:t>)</a:t>
            </a:r>
            <a:r>
              <a:rPr lang="en-US" altLang="en-US" sz="2800" dirty="0"/>
              <a:t> – move the content of entry </a:t>
            </a:r>
            <a:r>
              <a:rPr lang="en-US" altLang="en-US" sz="2800" i="1" dirty="0"/>
              <a:t>F</a:t>
            </a:r>
            <a:r>
              <a:rPr lang="en-US" altLang="en-US" sz="2800" i="1" baseline="-25000" dirty="0"/>
              <a:t>i</a:t>
            </a:r>
            <a:r>
              <a:rPr lang="en-US" altLang="en-US" sz="2800" dirty="0"/>
              <a:t> in memory to directory structure on disk</a:t>
            </a:r>
          </a:p>
        </p:txBody>
      </p:sp>
    </p:spTree>
    <p:extLst>
      <p:ext uri="{BB962C8B-B14F-4D97-AF65-F5344CB8AC3E}">
        <p14:creationId xmlns:p14="http://schemas.microsoft.com/office/powerpoint/2010/main" val="1026291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p:txBody>
          <a:bodyPr/>
          <a:lstStyle/>
          <a:p>
            <a:pPr>
              <a:defRPr/>
            </a:pPr>
            <a:r>
              <a:rPr lang="en-US" dirty="0"/>
              <a:t>Implementing Low Level Files</a:t>
            </a:r>
          </a:p>
        </p:txBody>
      </p:sp>
      <p:pic>
        <p:nvPicPr>
          <p:cNvPr id="1072131" name="Picture 3"/>
          <p:cNvPicPr>
            <a:picLocks noChangeAspect="1" noChangeArrowheads="1"/>
          </p:cNvPicPr>
          <p:nvPr/>
        </p:nvPicPr>
        <p:blipFill>
          <a:blip r:embed="rId3">
            <a:extLst>
              <a:ext uri="{28A0092B-C50C-407E-A947-70E740481C1C}">
                <a14:useLocalDpi xmlns:a14="http://schemas.microsoft.com/office/drawing/2010/main" val="0"/>
              </a:ext>
            </a:extLst>
          </a:blip>
          <a:srcRect l="31671" t="1004" r="31880" b="1004"/>
          <a:stretch>
            <a:fillRect/>
          </a:stretch>
        </p:blipFill>
        <p:spPr bwMode="auto">
          <a:xfrm>
            <a:off x="838200" y="2057400"/>
            <a:ext cx="2002811" cy="4037013"/>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4" name="Rectangle 3"/>
          <p:cNvSpPr txBox="1">
            <a:spLocks noChangeArrowheads="1"/>
          </p:cNvSpPr>
          <p:nvPr/>
        </p:nvSpPr>
        <p:spPr>
          <a:xfrm>
            <a:off x="3581400" y="2057400"/>
            <a:ext cx="5257800" cy="4724400"/>
          </a:xfrm>
          <a:prstGeom prst="rect">
            <a:avLst/>
          </a:prstGeom>
        </p:spPr>
        <p:txBody>
          <a:bodyPr vert="horz" lIns="91440" tIns="45720" rIns="91440" bIns="45720" rtlCol="0">
            <a:normAutofit/>
          </a:bodyPr>
          <a:lst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2400" dirty="0" smtClean="0">
                <a:solidFill>
                  <a:schemeClr val="tx1"/>
                </a:solidFill>
              </a:rPr>
              <a:t>Secondary storage device contains ?</a:t>
            </a:r>
          </a:p>
          <a:p>
            <a:pPr lvl="1">
              <a:lnSpc>
                <a:spcPct val="90000"/>
              </a:lnSpc>
            </a:pPr>
            <a:r>
              <a:rPr lang="en-US" sz="2400" dirty="0" smtClean="0"/>
              <a:t>Volume directory (sometimes a root directory for a file system)</a:t>
            </a:r>
          </a:p>
          <a:p>
            <a:pPr lvl="1">
              <a:lnSpc>
                <a:spcPct val="90000"/>
              </a:lnSpc>
            </a:pPr>
            <a:r>
              <a:rPr lang="en-US" sz="2400" dirty="0" smtClean="0"/>
              <a:t>External file descriptor for each file</a:t>
            </a:r>
          </a:p>
          <a:p>
            <a:pPr lvl="1">
              <a:lnSpc>
                <a:spcPct val="90000"/>
              </a:lnSpc>
            </a:pPr>
            <a:r>
              <a:rPr lang="en-US" sz="2400" dirty="0" smtClean="0"/>
              <a:t>The file contents</a:t>
            </a:r>
          </a:p>
          <a:p>
            <a:pPr>
              <a:lnSpc>
                <a:spcPct val="90000"/>
              </a:lnSpc>
              <a:buSzPct val="100000"/>
              <a:buFont typeface="Arial" charset="0"/>
              <a:buChar char="•"/>
            </a:pPr>
            <a:r>
              <a:rPr lang="en-US" sz="2400" dirty="0" smtClean="0">
                <a:solidFill>
                  <a:schemeClr val="tx1"/>
                </a:solidFill>
              </a:rPr>
              <a:t>Manages blocks</a:t>
            </a:r>
          </a:p>
          <a:p>
            <a:pPr lvl="1">
              <a:lnSpc>
                <a:spcPct val="90000"/>
              </a:lnSpc>
              <a:buSzPct val="100000"/>
              <a:buFont typeface="Arial" charset="0"/>
              <a:buChar char="•"/>
            </a:pPr>
            <a:r>
              <a:rPr lang="en-US" sz="2400" dirty="0" smtClean="0"/>
              <a:t>Assigns blocks to files (descriptor keeps track)</a:t>
            </a:r>
          </a:p>
          <a:p>
            <a:pPr lvl="1">
              <a:lnSpc>
                <a:spcPct val="90000"/>
              </a:lnSpc>
              <a:buSzPct val="100000"/>
              <a:buFont typeface="Arial" charset="0"/>
              <a:buChar char="•"/>
            </a:pPr>
            <a:r>
              <a:rPr lang="en-US" sz="2400" dirty="0" smtClean="0"/>
              <a:t>Keeps track of available blocks</a:t>
            </a:r>
          </a:p>
          <a:p>
            <a:pPr>
              <a:lnSpc>
                <a:spcPct val="90000"/>
              </a:lnSpc>
              <a:buSzPct val="100000"/>
              <a:buFont typeface="Arial" charset="0"/>
              <a:buChar char="•"/>
            </a:pPr>
            <a:r>
              <a:rPr lang="en-US" sz="2400" dirty="0" smtClean="0"/>
              <a:t>Maps to/from byte stream</a:t>
            </a:r>
            <a:endParaRPr lang="en-US" sz="2400" dirty="0"/>
          </a:p>
        </p:txBody>
      </p:sp>
    </p:spTree>
    <p:extLst>
      <p:ext uri="{BB962C8B-B14F-4D97-AF65-F5344CB8AC3E}">
        <p14:creationId xmlns:p14="http://schemas.microsoft.com/office/powerpoint/2010/main" val="1806526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a:xfrm>
            <a:off x="685800" y="457200"/>
            <a:ext cx="7696200" cy="1066800"/>
          </a:xfrm>
        </p:spPr>
        <p:txBody>
          <a:bodyPr/>
          <a:lstStyle/>
          <a:p>
            <a:pPr eaLnBrk="1" hangingPunct="1">
              <a:defRPr/>
            </a:pPr>
            <a:r>
              <a:rPr lang="en-US" dirty="0"/>
              <a:t>File Descriptors</a:t>
            </a:r>
          </a:p>
        </p:txBody>
      </p:sp>
      <p:sp>
        <p:nvSpPr>
          <p:cNvPr id="1097731" name="Text Box 3"/>
          <p:cNvSpPr txBox="1">
            <a:spLocks noChangeArrowheads="1"/>
          </p:cNvSpPr>
          <p:nvPr/>
        </p:nvSpPr>
        <p:spPr bwMode="auto">
          <a:xfrm>
            <a:off x="381000" y="1514690"/>
            <a:ext cx="3568028" cy="48936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285750" indent="-285750" eaLnBrk="0" hangingPunct="0">
              <a:buFont typeface="Arial" charset="0"/>
              <a:buChar char="•"/>
              <a:defRPr/>
            </a:pPr>
            <a:r>
              <a:rPr lang="en-US" sz="2400" dirty="0">
                <a:latin typeface="+mn-lt"/>
                <a:ea typeface="ＭＳ Ｐゴシック" charset="0"/>
              </a:rPr>
              <a:t>External name</a:t>
            </a:r>
          </a:p>
          <a:p>
            <a:pPr marL="285750" indent="-285750" eaLnBrk="0" hangingPunct="0">
              <a:buFont typeface="Arial" charset="0"/>
              <a:buChar char="•"/>
              <a:defRPr/>
            </a:pPr>
            <a:r>
              <a:rPr lang="en-US" sz="2400" dirty="0">
                <a:latin typeface="+mn-lt"/>
                <a:ea typeface="ＭＳ Ｐゴシック" charset="0"/>
              </a:rPr>
              <a:t>Current state</a:t>
            </a:r>
          </a:p>
          <a:p>
            <a:pPr marL="285750" indent="-285750" eaLnBrk="0" hangingPunct="0">
              <a:buFont typeface="Arial" charset="0"/>
              <a:buChar char="•"/>
              <a:defRPr/>
            </a:pPr>
            <a:r>
              <a:rPr lang="en-US" sz="2400" dirty="0">
                <a:latin typeface="+mn-lt"/>
                <a:ea typeface="ＭＳ Ｐゴシック" charset="0"/>
              </a:rPr>
              <a:t>Sharable</a:t>
            </a:r>
          </a:p>
          <a:p>
            <a:pPr marL="285750" indent="-285750" eaLnBrk="0" hangingPunct="0">
              <a:buFont typeface="Arial" charset="0"/>
              <a:buChar char="•"/>
              <a:defRPr/>
            </a:pPr>
            <a:r>
              <a:rPr lang="en-US" sz="2400" dirty="0">
                <a:latin typeface="+mn-lt"/>
                <a:ea typeface="ＭＳ Ｐゴシック" charset="0"/>
              </a:rPr>
              <a:t>Owner</a:t>
            </a:r>
          </a:p>
          <a:p>
            <a:pPr marL="285750" indent="-285750" eaLnBrk="0" hangingPunct="0">
              <a:buFont typeface="Arial" charset="0"/>
              <a:buChar char="•"/>
              <a:defRPr/>
            </a:pPr>
            <a:r>
              <a:rPr lang="en-US" sz="2400" dirty="0">
                <a:latin typeface="+mn-lt"/>
                <a:ea typeface="ＭＳ Ｐゴシック" charset="0"/>
              </a:rPr>
              <a:t>User</a:t>
            </a:r>
          </a:p>
          <a:p>
            <a:pPr marL="285750" indent="-285750" eaLnBrk="0" hangingPunct="0">
              <a:buFont typeface="Arial" charset="0"/>
              <a:buChar char="•"/>
              <a:defRPr/>
            </a:pPr>
            <a:r>
              <a:rPr lang="en-US" sz="2400" dirty="0">
                <a:latin typeface="+mn-lt"/>
                <a:ea typeface="ＭＳ Ｐゴシック" charset="0"/>
              </a:rPr>
              <a:t>Locks</a:t>
            </a:r>
          </a:p>
          <a:p>
            <a:pPr marL="285750" indent="-285750" eaLnBrk="0" hangingPunct="0">
              <a:buFont typeface="Arial" charset="0"/>
              <a:buChar char="•"/>
              <a:defRPr/>
            </a:pPr>
            <a:r>
              <a:rPr lang="en-US" sz="2400" dirty="0">
                <a:latin typeface="+mn-lt"/>
                <a:ea typeface="ＭＳ Ｐゴシック" charset="0"/>
              </a:rPr>
              <a:t>Protection settings</a:t>
            </a:r>
          </a:p>
          <a:p>
            <a:pPr marL="285750" indent="-285750" eaLnBrk="0" hangingPunct="0">
              <a:buFont typeface="Arial" charset="0"/>
              <a:buChar char="•"/>
              <a:defRPr/>
            </a:pPr>
            <a:r>
              <a:rPr lang="en-US" sz="2400" dirty="0">
                <a:latin typeface="+mn-lt"/>
                <a:ea typeface="ＭＳ Ｐゴシック" charset="0"/>
              </a:rPr>
              <a:t>Length</a:t>
            </a:r>
          </a:p>
          <a:p>
            <a:pPr marL="285750" indent="-285750" eaLnBrk="0" hangingPunct="0">
              <a:buFont typeface="Arial" charset="0"/>
              <a:buChar char="•"/>
              <a:defRPr/>
            </a:pPr>
            <a:r>
              <a:rPr lang="en-US" sz="2400" dirty="0">
                <a:latin typeface="+mn-lt"/>
                <a:ea typeface="ＭＳ Ｐゴシック" charset="0"/>
              </a:rPr>
              <a:t>Time of creation</a:t>
            </a:r>
          </a:p>
          <a:p>
            <a:pPr marL="285750" indent="-285750" eaLnBrk="0" hangingPunct="0">
              <a:buFont typeface="Arial" charset="0"/>
              <a:buChar char="•"/>
              <a:defRPr/>
            </a:pPr>
            <a:r>
              <a:rPr lang="en-US" sz="2400" dirty="0">
                <a:latin typeface="+mn-lt"/>
                <a:ea typeface="ＭＳ Ｐゴシック" charset="0"/>
              </a:rPr>
              <a:t>Time of last modification</a:t>
            </a:r>
          </a:p>
          <a:p>
            <a:pPr marL="285750" indent="-285750" eaLnBrk="0" hangingPunct="0">
              <a:buFont typeface="Arial" charset="0"/>
              <a:buChar char="•"/>
              <a:defRPr/>
            </a:pPr>
            <a:r>
              <a:rPr lang="en-US" sz="2400" dirty="0">
                <a:latin typeface="+mn-lt"/>
                <a:ea typeface="ＭＳ Ｐゴシック" charset="0"/>
              </a:rPr>
              <a:t>Time of last access</a:t>
            </a:r>
          </a:p>
          <a:p>
            <a:pPr marL="285750" indent="-285750" eaLnBrk="0" hangingPunct="0">
              <a:buFont typeface="Arial" charset="0"/>
              <a:buChar char="•"/>
              <a:defRPr/>
            </a:pPr>
            <a:r>
              <a:rPr lang="en-US" sz="2400" dirty="0">
                <a:latin typeface="+mn-lt"/>
                <a:ea typeface="ＭＳ Ｐゴシック" charset="0"/>
              </a:rPr>
              <a:t>Reference count</a:t>
            </a:r>
          </a:p>
          <a:p>
            <a:pPr marL="285750" indent="-285750" eaLnBrk="0" hangingPunct="0">
              <a:buFont typeface="Arial" charset="0"/>
              <a:buChar char="•"/>
              <a:defRPr/>
            </a:pPr>
            <a:r>
              <a:rPr lang="en-US" sz="2400" dirty="0">
                <a:latin typeface="+mn-lt"/>
                <a:ea typeface="ＭＳ Ｐゴシック" charset="0"/>
              </a:rPr>
              <a:t>Storage device details</a:t>
            </a:r>
          </a:p>
        </p:txBody>
      </p:sp>
      <p:sp>
        <p:nvSpPr>
          <p:cNvPr id="1097732" name="Text Box 4"/>
          <p:cNvSpPr txBox="1">
            <a:spLocks noChangeArrowheads="1"/>
          </p:cNvSpPr>
          <p:nvPr/>
        </p:nvSpPr>
        <p:spPr bwMode="auto">
          <a:xfrm>
            <a:off x="3941067" y="1752600"/>
            <a:ext cx="46482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FF"/>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FF0000"/>
                </a:solidFill>
                <a:latin typeface="Calibri" charset="0"/>
                <a:ea typeface="Calibri" charset="0"/>
                <a:cs typeface="Calibri" charset="0"/>
              </a:rPr>
              <a:t>How to design a file control </a:t>
            </a:r>
            <a:r>
              <a:rPr lang="en-US" sz="2400" dirty="0" smtClean="0">
                <a:solidFill>
                  <a:srgbClr val="FF0000"/>
                </a:solidFill>
                <a:latin typeface="Calibri" charset="0"/>
                <a:ea typeface="Calibri" charset="0"/>
                <a:cs typeface="Calibri" charset="0"/>
              </a:rPr>
              <a:t>block (a.k.a., file descriptor)?</a:t>
            </a:r>
            <a:endParaRPr lang="en-US" sz="2400" dirty="0">
              <a:solidFill>
                <a:srgbClr val="FF0000"/>
              </a:solidFill>
              <a:latin typeface="Calibri" charset="0"/>
              <a:ea typeface="Calibri" charset="0"/>
              <a:cs typeface="Calibri" charset="0"/>
            </a:endParaRPr>
          </a:p>
        </p:txBody>
      </p:sp>
      <p:sp>
        <p:nvSpPr>
          <p:cNvPr id="1097733" name="Text Box 5"/>
          <p:cNvSpPr txBox="1">
            <a:spLocks noChangeArrowheads="1"/>
          </p:cNvSpPr>
          <p:nvPr/>
        </p:nvSpPr>
        <p:spPr bwMode="auto">
          <a:xfrm>
            <a:off x="3955852" y="2899389"/>
            <a:ext cx="4727243"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FF"/>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000" dirty="0" smtClean="0">
                <a:latin typeface="Calibri" charset="0"/>
                <a:ea typeface="Calibri" charset="0"/>
                <a:cs typeface="Calibri" charset="0"/>
              </a:rPr>
              <a:t>From “File Systems Requirements” to “File Attributes” </a:t>
            </a:r>
          </a:p>
          <a:p>
            <a:pPr>
              <a:spcBef>
                <a:spcPct val="50000"/>
              </a:spcBef>
              <a:defRPr/>
            </a:pPr>
            <a:r>
              <a:rPr lang="en-US" sz="2000" dirty="0" smtClean="0">
                <a:latin typeface="Calibri" charset="0"/>
                <a:ea typeface="Calibri" charset="0"/>
                <a:cs typeface="Calibri" charset="0"/>
              </a:rPr>
              <a:t>From </a:t>
            </a:r>
            <a:r>
              <a:rPr lang="en-US" sz="2000" dirty="0">
                <a:latin typeface="Calibri" charset="0"/>
                <a:ea typeface="Calibri" charset="0"/>
                <a:cs typeface="Calibri" charset="0"/>
              </a:rPr>
              <a:t>“File Attributes” </a:t>
            </a:r>
            <a:r>
              <a:rPr lang="en-US" sz="2000" dirty="0" smtClean="0">
                <a:latin typeface="Calibri" charset="0"/>
                <a:ea typeface="Calibri" charset="0"/>
                <a:cs typeface="Calibri" charset="0"/>
              </a:rPr>
              <a:t> to “a File </a:t>
            </a:r>
            <a:r>
              <a:rPr lang="en-US" sz="2000" dirty="0">
                <a:latin typeface="Calibri" charset="0"/>
                <a:ea typeface="Calibri" charset="0"/>
                <a:cs typeface="Calibri" charset="0"/>
              </a:rPr>
              <a:t>Control </a:t>
            </a:r>
            <a:r>
              <a:rPr lang="en-US" sz="2000" dirty="0" smtClean="0">
                <a:latin typeface="Calibri" charset="0"/>
                <a:ea typeface="Calibri" charset="0"/>
                <a:cs typeface="Calibri" charset="0"/>
              </a:rPr>
              <a:t>Block”</a:t>
            </a:r>
            <a:endParaRPr lang="en-US" sz="2000" dirty="0">
              <a:latin typeface="Calibri" charset="0"/>
              <a:ea typeface="Calibri" charset="0"/>
              <a:cs typeface="Calibri" charset="0"/>
            </a:endParaRPr>
          </a:p>
        </p:txBody>
      </p:sp>
      <p:pic>
        <p:nvPicPr>
          <p:cNvPr id="2" name="Picture 1"/>
          <p:cNvPicPr>
            <a:picLocks noChangeAspect="1"/>
          </p:cNvPicPr>
          <p:nvPr/>
        </p:nvPicPr>
        <p:blipFill>
          <a:blip r:embed="rId3"/>
          <a:stretch>
            <a:fillRect/>
          </a:stretch>
        </p:blipFill>
        <p:spPr>
          <a:xfrm>
            <a:off x="381000" y="109137"/>
            <a:ext cx="8458200" cy="6299200"/>
          </a:xfrm>
          <a:prstGeom prst="rect">
            <a:avLst/>
          </a:prstGeom>
        </p:spPr>
      </p:pic>
    </p:spTree>
    <p:extLst>
      <p:ext uri="{BB962C8B-B14F-4D97-AF65-F5344CB8AC3E}">
        <p14:creationId xmlns:p14="http://schemas.microsoft.com/office/powerpoint/2010/main" val="1082976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77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3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Rectangle 2"/>
          <p:cNvSpPr>
            <a:spLocks noGrp="1" noChangeArrowheads="1"/>
          </p:cNvSpPr>
          <p:nvPr>
            <p:ph type="title"/>
          </p:nvPr>
        </p:nvSpPr>
        <p:spPr>
          <a:xfrm>
            <a:off x="152400" y="152400"/>
            <a:ext cx="8534400" cy="533400"/>
          </a:xfrm>
        </p:spPr>
        <p:txBody>
          <a:bodyPr/>
          <a:lstStyle/>
          <a:p>
            <a:pPr eaLnBrk="1" hangingPunct="1"/>
            <a:r>
              <a:rPr lang="en-US" altLang="en-US" dirty="0"/>
              <a:t>In-Memory File System Structures</a:t>
            </a:r>
          </a:p>
        </p:txBody>
      </p:sp>
      <p:pic>
        <p:nvPicPr>
          <p:cNvPr id="1075203" name="Picture 3"/>
          <p:cNvPicPr>
            <a:picLocks noChangeAspect="1" noChangeArrowheads="1"/>
          </p:cNvPicPr>
          <p:nvPr/>
        </p:nvPicPr>
        <p:blipFill>
          <a:blip r:embed="rId2">
            <a:extLst>
              <a:ext uri="{28A0092B-C50C-407E-A947-70E740481C1C}">
                <a14:useLocalDpi xmlns:a14="http://schemas.microsoft.com/office/drawing/2010/main" val="0"/>
              </a:ext>
            </a:extLst>
          </a:blip>
          <a:srcRect l="4422" t="1373" r="3906" b="687"/>
          <a:stretch>
            <a:fillRect/>
          </a:stretch>
        </p:blipFill>
        <p:spPr bwMode="auto">
          <a:xfrm>
            <a:off x="23081" y="838200"/>
            <a:ext cx="9088099" cy="6019800"/>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4" name="Rectangle 3"/>
          <p:cNvSpPr/>
          <p:nvPr/>
        </p:nvSpPr>
        <p:spPr>
          <a:xfrm>
            <a:off x="15120" y="2057400"/>
            <a:ext cx="1813680"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038600" y="1447800"/>
            <a:ext cx="762000" cy="228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086600" y="1066800"/>
            <a:ext cx="381000"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86600" y="2133600"/>
            <a:ext cx="381000"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5410200"/>
            <a:ext cx="1600200"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71108" y="4800600"/>
            <a:ext cx="762000" cy="228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29199" y="5181600"/>
            <a:ext cx="762001" cy="228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86600" y="4686300"/>
            <a:ext cx="381000" cy="2667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6118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4"/>
                                        </p:tgtEl>
                                        <p:attrNameLst>
                                          <p:attrName>style.visibility</p:attrName>
                                        </p:attrNameLst>
                                      </p:cBhvr>
                                      <p:to>
                                        <p:strVal val="hidden"/>
                                      </p:to>
                                    </p:se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6"/>
                                        </p:tgtEl>
                                        <p:attrNameLst>
                                          <p:attrName>style.visibility</p:attrName>
                                        </p:attrNameLst>
                                      </p:cBhvr>
                                      <p:to>
                                        <p:strVal val="hidden"/>
                                      </p:to>
                                    </p:se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hidden"/>
                                      </p:to>
                                    </p:set>
                                  </p:childTnLst>
                                </p:cTn>
                              </p:par>
                              <p:par>
                                <p:cTn id="41" presetID="53" presetClass="entr" presetSubtype="16"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animEffect transition="in" filter="fade">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8"/>
                                        </p:tgtEl>
                                        <p:attrNameLst>
                                          <p:attrName>style.visibility</p:attrName>
                                        </p:attrNameLst>
                                      </p:cBhvr>
                                      <p:to>
                                        <p:strVal val="hidden"/>
                                      </p:to>
                                    </p:set>
                                  </p:childTnLst>
                                </p:cTn>
                              </p:par>
                              <p:par>
                                <p:cTn id="50" presetID="53" presetClass="entr" presetSubtype="16"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p:cTn id="52" dur="500" fill="hold"/>
                                        <p:tgtEl>
                                          <p:spTgt spid="9"/>
                                        </p:tgtEl>
                                        <p:attrNameLst>
                                          <p:attrName>ppt_w</p:attrName>
                                        </p:attrNameLst>
                                      </p:cBhvr>
                                      <p:tavLst>
                                        <p:tav tm="0">
                                          <p:val>
                                            <p:fltVal val="0"/>
                                          </p:val>
                                        </p:tav>
                                        <p:tav tm="100000">
                                          <p:val>
                                            <p:strVal val="#ppt_w"/>
                                          </p:val>
                                        </p:tav>
                                      </p:tavLst>
                                    </p:anim>
                                    <p:anim calcmode="lin" valueType="num">
                                      <p:cBhvr>
                                        <p:cTn id="53" dur="500" fill="hold"/>
                                        <p:tgtEl>
                                          <p:spTgt spid="9"/>
                                        </p:tgtEl>
                                        <p:attrNameLst>
                                          <p:attrName>ppt_h</p:attrName>
                                        </p:attrNameLst>
                                      </p:cBhvr>
                                      <p:tavLst>
                                        <p:tav tm="0">
                                          <p:val>
                                            <p:fltVal val="0"/>
                                          </p:val>
                                        </p:tav>
                                        <p:tav tm="100000">
                                          <p:val>
                                            <p:strVal val="#ppt_h"/>
                                          </p:val>
                                        </p:tav>
                                      </p:tavLst>
                                    </p:anim>
                                    <p:animEffect transition="in" filter="fade">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9"/>
                                        </p:tgtEl>
                                        <p:attrNameLst>
                                          <p:attrName>style.visibility</p:attrName>
                                        </p:attrNameLst>
                                      </p:cBhvr>
                                      <p:to>
                                        <p:strVal val="hidden"/>
                                      </p:to>
                                    </p:set>
                                  </p:childTnLst>
                                </p:cTn>
                              </p:par>
                              <p:par>
                                <p:cTn id="59" presetID="53" presetClass="entr" presetSubtype="16"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10"/>
                                        </p:tgtEl>
                                        <p:attrNameLst>
                                          <p:attrName>style.visibility</p:attrName>
                                        </p:attrNameLst>
                                      </p:cBhvr>
                                      <p:to>
                                        <p:strVal val="hidden"/>
                                      </p:to>
                                    </p:set>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500" fill="hold"/>
                                        <p:tgtEl>
                                          <p:spTgt spid="11"/>
                                        </p:tgtEl>
                                        <p:attrNameLst>
                                          <p:attrName>ppt_w</p:attrName>
                                        </p:attrNameLst>
                                      </p:cBhvr>
                                      <p:tavLst>
                                        <p:tav tm="0">
                                          <p:val>
                                            <p:fltVal val="0"/>
                                          </p:val>
                                        </p:tav>
                                        <p:tav tm="100000">
                                          <p:val>
                                            <p:strVal val="#ppt_w"/>
                                          </p:val>
                                        </p:tav>
                                      </p:tavLst>
                                    </p:anim>
                                    <p:anim calcmode="lin" valueType="num">
                                      <p:cBhvr>
                                        <p:cTn id="71" dur="500" fill="hold"/>
                                        <p:tgtEl>
                                          <p:spTgt spid="11"/>
                                        </p:tgtEl>
                                        <p:attrNameLst>
                                          <p:attrName>ppt_h</p:attrName>
                                        </p:attrNameLst>
                                      </p:cBhvr>
                                      <p:tavLst>
                                        <p:tav tm="0">
                                          <p:val>
                                            <p:fltVal val="0"/>
                                          </p:val>
                                        </p:tav>
                                        <p:tav tm="100000">
                                          <p:val>
                                            <p:strVal val="#ppt_h"/>
                                          </p:val>
                                        </p:tav>
                                      </p:tavLst>
                                    </p:anim>
                                    <p:animEffect transition="in" filter="fade">
                                      <p:cBhvr>
                                        <p:cTn id="7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p:cNvSpPr>
            <a:spLocks noGrp="1" noChangeArrowheads="1"/>
          </p:cNvSpPr>
          <p:nvPr>
            <p:ph type="title"/>
          </p:nvPr>
        </p:nvSpPr>
        <p:spPr>
          <a:xfrm>
            <a:off x="609600" y="228600"/>
            <a:ext cx="7696200" cy="1066800"/>
          </a:xfrm>
        </p:spPr>
        <p:txBody>
          <a:bodyPr/>
          <a:lstStyle/>
          <a:p>
            <a:pPr eaLnBrk="1" hangingPunct="1">
              <a:defRPr/>
            </a:pPr>
            <a:r>
              <a:rPr lang="en-US" dirty="0"/>
              <a:t>An open() Operation</a:t>
            </a:r>
          </a:p>
        </p:txBody>
      </p:sp>
      <p:sp>
        <p:nvSpPr>
          <p:cNvPr id="1101827" name="Rectangle 3"/>
          <p:cNvSpPr>
            <a:spLocks noGrp="1" noChangeArrowheads="1"/>
          </p:cNvSpPr>
          <p:nvPr>
            <p:ph type="body" idx="1"/>
          </p:nvPr>
        </p:nvSpPr>
        <p:spPr>
          <a:xfrm>
            <a:off x="609600" y="1143000"/>
            <a:ext cx="8117006" cy="4876800"/>
          </a:xfrm>
        </p:spPr>
        <p:txBody>
          <a:bodyPr/>
          <a:lstStyle/>
          <a:p>
            <a:pPr eaLnBrk="1" hangingPunct="1">
              <a:lnSpc>
                <a:spcPct val="90000"/>
              </a:lnSpc>
            </a:pPr>
            <a:r>
              <a:rPr lang="en-US" altLang="en-US" sz="2800" dirty="0" smtClean="0">
                <a:latin typeface="+mn-lt"/>
              </a:rPr>
              <a:t>Locate the on-device (external) </a:t>
            </a:r>
            <a:r>
              <a:rPr lang="en-US" altLang="en-US" sz="2800" dirty="0" smtClean="0">
                <a:solidFill>
                  <a:srgbClr val="FF0000"/>
                </a:solidFill>
                <a:latin typeface="+mn-lt"/>
              </a:rPr>
              <a:t>file descriptor</a:t>
            </a:r>
          </a:p>
          <a:p>
            <a:pPr eaLnBrk="1" hangingPunct="1">
              <a:lnSpc>
                <a:spcPct val="90000"/>
              </a:lnSpc>
            </a:pPr>
            <a:endParaRPr lang="en-US" altLang="en-US" sz="2800" dirty="0" smtClean="0">
              <a:solidFill>
                <a:srgbClr val="FF0000"/>
              </a:solidFill>
              <a:latin typeface="+mn-lt"/>
            </a:endParaRPr>
          </a:p>
          <a:p>
            <a:pPr eaLnBrk="1" hangingPunct="1">
              <a:lnSpc>
                <a:spcPct val="90000"/>
              </a:lnSpc>
            </a:pPr>
            <a:r>
              <a:rPr lang="en-US" altLang="en-US" sz="2800" dirty="0" smtClean="0">
                <a:latin typeface="+mn-lt"/>
              </a:rPr>
              <a:t>Extract info needed to read/write file</a:t>
            </a:r>
          </a:p>
          <a:p>
            <a:pPr eaLnBrk="1" hangingPunct="1">
              <a:lnSpc>
                <a:spcPct val="90000"/>
              </a:lnSpc>
            </a:pPr>
            <a:endParaRPr lang="en-US" altLang="en-US" sz="2800" dirty="0" smtClean="0">
              <a:latin typeface="+mn-lt"/>
            </a:endParaRPr>
          </a:p>
          <a:p>
            <a:pPr eaLnBrk="1" hangingPunct="1">
              <a:lnSpc>
                <a:spcPct val="90000"/>
              </a:lnSpc>
            </a:pPr>
            <a:r>
              <a:rPr lang="en-US" altLang="en-US" sz="2800" dirty="0" smtClean="0">
                <a:solidFill>
                  <a:srgbClr val="FF0000"/>
                </a:solidFill>
                <a:latin typeface="+mn-lt"/>
              </a:rPr>
              <a:t>Authenticate</a:t>
            </a:r>
            <a:r>
              <a:rPr lang="en-US" altLang="en-US" sz="2800" dirty="0" smtClean="0">
                <a:latin typeface="+mn-lt"/>
              </a:rPr>
              <a:t> that process can access the file </a:t>
            </a:r>
          </a:p>
          <a:p>
            <a:pPr eaLnBrk="1" hangingPunct="1">
              <a:lnSpc>
                <a:spcPct val="90000"/>
              </a:lnSpc>
            </a:pPr>
            <a:endParaRPr lang="en-US" altLang="en-US" sz="2800" dirty="0" smtClean="0">
              <a:latin typeface="+mn-lt"/>
            </a:endParaRPr>
          </a:p>
          <a:p>
            <a:pPr eaLnBrk="1" hangingPunct="1">
              <a:lnSpc>
                <a:spcPct val="90000"/>
              </a:lnSpc>
            </a:pPr>
            <a:r>
              <a:rPr lang="en-US" altLang="en-US" sz="2800" dirty="0" smtClean="0">
                <a:latin typeface="+mn-lt"/>
              </a:rPr>
              <a:t>Create an </a:t>
            </a:r>
            <a:r>
              <a:rPr lang="en-US" altLang="en-US" sz="2800" dirty="0" smtClean="0">
                <a:solidFill>
                  <a:srgbClr val="FF0000"/>
                </a:solidFill>
                <a:latin typeface="+mn-lt"/>
              </a:rPr>
              <a:t>internal file descriptor</a:t>
            </a:r>
            <a:r>
              <a:rPr lang="en-US" altLang="en-US" sz="2800" dirty="0" smtClean="0">
                <a:latin typeface="+mn-lt"/>
              </a:rPr>
              <a:t> in primary memory (</a:t>
            </a:r>
            <a:r>
              <a:rPr lang="ja-JP" altLang="en-US" sz="2800" dirty="0" smtClean="0">
                <a:latin typeface="+mn-lt"/>
              </a:rPr>
              <a:t>“</a:t>
            </a:r>
            <a:r>
              <a:rPr lang="en-US" altLang="ja-JP" sz="2800" dirty="0" smtClean="0">
                <a:solidFill>
                  <a:srgbClr val="FF0000"/>
                </a:solidFill>
                <a:latin typeface="+mn-lt"/>
              </a:rPr>
              <a:t>System-wide</a:t>
            </a:r>
            <a:r>
              <a:rPr lang="ja-JP" altLang="en-US" sz="2800" dirty="0" smtClean="0">
                <a:latin typeface="+mn-lt"/>
              </a:rPr>
              <a:t>”</a:t>
            </a:r>
            <a:r>
              <a:rPr lang="en-US" altLang="ja-JP" sz="2800" dirty="0" smtClean="0">
                <a:latin typeface="+mn-lt"/>
              </a:rPr>
              <a:t>)</a:t>
            </a:r>
          </a:p>
          <a:p>
            <a:pPr eaLnBrk="1" hangingPunct="1">
              <a:lnSpc>
                <a:spcPct val="90000"/>
              </a:lnSpc>
            </a:pPr>
            <a:endParaRPr lang="en-US" altLang="ja-JP" sz="2800" dirty="0" smtClean="0">
              <a:latin typeface="+mn-lt"/>
            </a:endParaRPr>
          </a:p>
          <a:p>
            <a:pPr eaLnBrk="1" hangingPunct="1">
              <a:lnSpc>
                <a:spcPct val="90000"/>
              </a:lnSpc>
            </a:pPr>
            <a:r>
              <a:rPr lang="en-US" altLang="en-US" sz="2800" dirty="0" smtClean="0">
                <a:latin typeface="+mn-lt"/>
              </a:rPr>
              <a:t>Create an entry in a </a:t>
            </a:r>
            <a:r>
              <a:rPr lang="ja-JP" altLang="en-US" sz="2800" dirty="0" smtClean="0">
                <a:latin typeface="+mn-lt"/>
              </a:rPr>
              <a:t>“</a:t>
            </a:r>
            <a:r>
              <a:rPr lang="en-US" altLang="ja-JP" sz="2800" dirty="0" smtClean="0">
                <a:solidFill>
                  <a:srgbClr val="FF0000"/>
                </a:solidFill>
                <a:latin typeface="+mn-lt"/>
              </a:rPr>
              <a:t>per process</a:t>
            </a:r>
            <a:r>
              <a:rPr lang="ja-JP" altLang="en-US" sz="2800" dirty="0" smtClean="0">
                <a:latin typeface="+mn-lt"/>
              </a:rPr>
              <a:t>”</a:t>
            </a:r>
            <a:r>
              <a:rPr lang="en-US" altLang="ja-JP" sz="2800" dirty="0" smtClean="0">
                <a:latin typeface="+mn-lt"/>
              </a:rPr>
              <a:t> open file status table</a:t>
            </a:r>
          </a:p>
          <a:p>
            <a:pPr eaLnBrk="1" hangingPunct="1">
              <a:lnSpc>
                <a:spcPct val="90000"/>
              </a:lnSpc>
            </a:pPr>
            <a:endParaRPr lang="en-US" altLang="ja-JP" sz="2800" dirty="0" smtClean="0">
              <a:latin typeface="+mn-lt"/>
            </a:endParaRPr>
          </a:p>
          <a:p>
            <a:pPr eaLnBrk="1" hangingPunct="1">
              <a:lnSpc>
                <a:spcPct val="90000"/>
              </a:lnSpc>
            </a:pPr>
            <a:r>
              <a:rPr lang="en-US" altLang="en-US" sz="2800" dirty="0" smtClean="0">
                <a:latin typeface="+mn-lt"/>
              </a:rPr>
              <a:t>Allocate resources, e.g., buffers, to support file usage</a:t>
            </a:r>
          </a:p>
        </p:txBody>
      </p:sp>
    </p:spTree>
    <p:extLst>
      <p:ext uri="{BB962C8B-B14F-4D97-AF65-F5344CB8AC3E}">
        <p14:creationId xmlns:p14="http://schemas.microsoft.com/office/powerpoint/2010/main" val="1784475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Rectangle 2"/>
          <p:cNvSpPr>
            <a:spLocks noGrp="1" noChangeArrowheads="1"/>
          </p:cNvSpPr>
          <p:nvPr>
            <p:ph type="title"/>
          </p:nvPr>
        </p:nvSpPr>
        <p:spPr>
          <a:xfrm>
            <a:off x="838200" y="381000"/>
            <a:ext cx="7696200" cy="1447800"/>
          </a:xfrm>
        </p:spPr>
        <p:txBody>
          <a:bodyPr/>
          <a:lstStyle/>
          <a:p>
            <a:pPr eaLnBrk="1" hangingPunct="1">
              <a:defRPr/>
            </a:pPr>
            <a:r>
              <a:rPr lang="en-US" dirty="0"/>
              <a:t>File Manager Data Structures</a:t>
            </a:r>
          </a:p>
        </p:txBody>
      </p:sp>
      <p:sp>
        <p:nvSpPr>
          <p:cNvPr id="1102851" name="AutoShape 3"/>
          <p:cNvSpPr>
            <a:spLocks noChangeArrowheads="1"/>
          </p:cNvSpPr>
          <p:nvPr/>
        </p:nvSpPr>
        <p:spPr bwMode="auto">
          <a:xfrm>
            <a:off x="6477000" y="5089525"/>
            <a:ext cx="1752600" cy="1219200"/>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endParaRPr lang="en-US" altLang="en-US"/>
          </a:p>
        </p:txBody>
      </p:sp>
      <p:sp>
        <p:nvSpPr>
          <p:cNvPr id="1102852" name="Rectangle 4"/>
          <p:cNvSpPr>
            <a:spLocks noChangeArrowheads="1"/>
          </p:cNvSpPr>
          <p:nvPr/>
        </p:nvSpPr>
        <p:spPr bwMode="auto">
          <a:xfrm>
            <a:off x="6629400" y="5546725"/>
            <a:ext cx="381000" cy="2286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endParaRPr lang="en-US" altLang="en-US"/>
          </a:p>
        </p:txBody>
      </p:sp>
      <p:sp>
        <p:nvSpPr>
          <p:cNvPr id="1102853" name="Text Box 5"/>
          <p:cNvSpPr txBox="1">
            <a:spLocks noChangeArrowheads="1"/>
          </p:cNvSpPr>
          <p:nvPr/>
        </p:nvSpPr>
        <p:spPr bwMode="auto">
          <a:xfrm>
            <a:off x="3429000" y="6080125"/>
            <a:ext cx="26336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a:latin typeface="Times New Roman" charset="0"/>
                <a:ea typeface="ＭＳ Ｐゴシック" charset="0"/>
              </a:rPr>
              <a:t>External File Descriptor</a:t>
            </a:r>
          </a:p>
        </p:txBody>
      </p:sp>
      <p:sp>
        <p:nvSpPr>
          <p:cNvPr id="1102854" name="Freeform 6"/>
          <p:cNvSpPr>
            <a:spLocks/>
          </p:cNvSpPr>
          <p:nvPr/>
        </p:nvSpPr>
        <p:spPr bwMode="auto">
          <a:xfrm>
            <a:off x="5334000" y="5699125"/>
            <a:ext cx="1295400" cy="457200"/>
          </a:xfrm>
          <a:custGeom>
            <a:avLst/>
            <a:gdLst>
              <a:gd name="T0" fmla="*/ 304800 w 816"/>
              <a:gd name="T1" fmla="*/ 457200 h 288"/>
              <a:gd name="T2" fmla="*/ 0 w 816"/>
              <a:gd name="T3" fmla="*/ 0 h 288"/>
              <a:gd name="T4" fmla="*/ 1295400 w 816"/>
              <a:gd name="T5" fmla="*/ 0 h 288"/>
              <a:gd name="T6" fmla="*/ 0 60000 65536"/>
              <a:gd name="T7" fmla="*/ 0 60000 65536"/>
              <a:gd name="T8" fmla="*/ 0 60000 65536"/>
            </a:gdLst>
            <a:ahLst/>
            <a:cxnLst>
              <a:cxn ang="T6">
                <a:pos x="T0" y="T1"/>
              </a:cxn>
              <a:cxn ang="T7">
                <a:pos x="T2" y="T3"/>
              </a:cxn>
              <a:cxn ang="T8">
                <a:pos x="T4" y="T5"/>
              </a:cxn>
            </a:cxnLst>
            <a:rect l="0" t="0" r="r" b="b"/>
            <a:pathLst>
              <a:path w="816" h="288">
                <a:moveTo>
                  <a:pt x="192" y="288"/>
                </a:moveTo>
                <a:lnTo>
                  <a:pt x="0" y="0"/>
                </a:lnTo>
                <a:lnTo>
                  <a:pt x="816" y="0"/>
                </a:lnTo>
              </a:path>
            </a:pathLst>
          </a:custGeom>
          <a:noFill/>
          <a:ln w="9525" cap="flat">
            <a:solidFill>
              <a:schemeClr val="tx1"/>
            </a:solidFill>
            <a:prstDash val="dash"/>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endParaRPr lang="en-US"/>
          </a:p>
        </p:txBody>
      </p:sp>
      <p:sp>
        <p:nvSpPr>
          <p:cNvPr id="1102855" name="Rectangle 7"/>
          <p:cNvSpPr>
            <a:spLocks noChangeArrowheads="1"/>
          </p:cNvSpPr>
          <p:nvPr/>
        </p:nvSpPr>
        <p:spPr bwMode="auto">
          <a:xfrm>
            <a:off x="4419600" y="3336925"/>
            <a:ext cx="16002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a:latin typeface="Times New Roman" charset="0"/>
                <a:ea typeface="ＭＳ Ｐゴシック" charset="0"/>
              </a:rPr>
              <a:t>Open File</a:t>
            </a:r>
          </a:p>
          <a:p>
            <a:pPr algn="ctr" eaLnBrk="0" hangingPunct="0">
              <a:defRPr/>
            </a:pPr>
            <a:r>
              <a:rPr lang="en-US" sz="2000">
                <a:latin typeface="Times New Roman" charset="0"/>
                <a:ea typeface="ＭＳ Ｐゴシック" charset="0"/>
              </a:rPr>
              <a:t>Descriptor</a:t>
            </a:r>
          </a:p>
        </p:txBody>
      </p:sp>
      <p:sp>
        <p:nvSpPr>
          <p:cNvPr id="1102856" name="Line 8"/>
          <p:cNvSpPr>
            <a:spLocks noChangeShapeType="1"/>
          </p:cNvSpPr>
          <p:nvPr/>
        </p:nvSpPr>
        <p:spPr bwMode="auto">
          <a:xfrm>
            <a:off x="4419600" y="2498725"/>
            <a:ext cx="0" cy="2362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endParaRPr>
          </a:p>
        </p:txBody>
      </p:sp>
      <p:sp>
        <p:nvSpPr>
          <p:cNvPr id="1102857" name="Line 9"/>
          <p:cNvSpPr>
            <a:spLocks noChangeShapeType="1"/>
          </p:cNvSpPr>
          <p:nvPr/>
        </p:nvSpPr>
        <p:spPr bwMode="auto">
          <a:xfrm>
            <a:off x="6019800" y="2498725"/>
            <a:ext cx="0" cy="2362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endParaRPr>
          </a:p>
        </p:txBody>
      </p:sp>
      <p:sp>
        <p:nvSpPr>
          <p:cNvPr id="1102858" name="AutoShape 10"/>
          <p:cNvSpPr>
            <a:spLocks noChangeArrowheads="1"/>
          </p:cNvSpPr>
          <p:nvPr/>
        </p:nvSpPr>
        <p:spPr bwMode="auto">
          <a:xfrm rot="20122305" flipV="1">
            <a:off x="6477000" y="2879725"/>
            <a:ext cx="754063" cy="2590800"/>
          </a:xfrm>
          <a:prstGeom prst="curvedLeftArrow">
            <a:avLst>
              <a:gd name="adj1" fmla="val 68716"/>
              <a:gd name="adj2" fmla="val 137431"/>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endParaRPr lang="en-US" altLang="en-US"/>
          </a:p>
        </p:txBody>
      </p:sp>
      <p:sp>
        <p:nvSpPr>
          <p:cNvPr id="1102859" name="Text Box 11"/>
          <p:cNvSpPr txBox="1">
            <a:spLocks noChangeArrowheads="1"/>
          </p:cNvSpPr>
          <p:nvPr/>
        </p:nvSpPr>
        <p:spPr bwMode="auto">
          <a:xfrm>
            <a:off x="7223125" y="2955925"/>
            <a:ext cx="1768475"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sz="2000">
                <a:latin typeface="Times New Roman" charset="0"/>
                <a:ea typeface="ＭＳ Ｐゴシック" charset="0"/>
              </a:rPr>
              <a:t>Copy info from external to the open file descriptor</a:t>
            </a:r>
          </a:p>
        </p:txBody>
      </p:sp>
      <p:sp>
        <p:nvSpPr>
          <p:cNvPr id="1102860" name="Oval 12"/>
          <p:cNvSpPr>
            <a:spLocks noChangeArrowheads="1"/>
          </p:cNvSpPr>
          <p:nvPr/>
        </p:nvSpPr>
        <p:spPr bwMode="auto">
          <a:xfrm>
            <a:off x="6934200" y="3032125"/>
            <a:ext cx="304800" cy="304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a:latin typeface="Times New Roman" charset="0"/>
                <a:ea typeface="ＭＳ Ｐゴシック" charset="0"/>
              </a:rPr>
              <a:t>1</a:t>
            </a:r>
          </a:p>
        </p:txBody>
      </p:sp>
      <p:sp>
        <p:nvSpPr>
          <p:cNvPr id="1102861" name="Rectangle 13"/>
          <p:cNvSpPr>
            <a:spLocks noChangeArrowheads="1"/>
          </p:cNvSpPr>
          <p:nvPr/>
        </p:nvSpPr>
        <p:spPr bwMode="auto">
          <a:xfrm>
            <a:off x="1828800" y="3641725"/>
            <a:ext cx="16002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a:latin typeface="Times New Roman" charset="0"/>
                <a:ea typeface="ＭＳ Ｐゴシック" charset="0"/>
              </a:rPr>
              <a:t>Process-File</a:t>
            </a:r>
          </a:p>
          <a:p>
            <a:pPr algn="ctr" eaLnBrk="0" hangingPunct="0">
              <a:defRPr/>
            </a:pPr>
            <a:r>
              <a:rPr lang="en-US" sz="2000">
                <a:latin typeface="Times New Roman" charset="0"/>
                <a:ea typeface="ＭＳ Ｐゴシック" charset="0"/>
              </a:rPr>
              <a:t>Session</a:t>
            </a:r>
          </a:p>
        </p:txBody>
      </p:sp>
      <p:sp>
        <p:nvSpPr>
          <p:cNvPr id="1102862" name="Line 14"/>
          <p:cNvSpPr>
            <a:spLocks noChangeShapeType="1"/>
          </p:cNvSpPr>
          <p:nvPr/>
        </p:nvSpPr>
        <p:spPr bwMode="auto">
          <a:xfrm>
            <a:off x="3429000" y="2879725"/>
            <a:ext cx="0" cy="2362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endParaRPr>
          </a:p>
        </p:txBody>
      </p:sp>
      <p:sp>
        <p:nvSpPr>
          <p:cNvPr id="1102863" name="Line 15"/>
          <p:cNvSpPr>
            <a:spLocks noChangeShapeType="1"/>
          </p:cNvSpPr>
          <p:nvPr/>
        </p:nvSpPr>
        <p:spPr bwMode="auto">
          <a:xfrm>
            <a:off x="1828800" y="2879725"/>
            <a:ext cx="0" cy="2362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endParaRPr>
          </a:p>
        </p:txBody>
      </p:sp>
      <p:sp>
        <p:nvSpPr>
          <p:cNvPr id="1102864" name="Freeform 16"/>
          <p:cNvSpPr>
            <a:spLocks/>
          </p:cNvSpPr>
          <p:nvPr/>
        </p:nvSpPr>
        <p:spPr bwMode="auto">
          <a:xfrm>
            <a:off x="3200400" y="3336925"/>
            <a:ext cx="1219200" cy="685800"/>
          </a:xfrm>
          <a:custGeom>
            <a:avLst/>
            <a:gdLst>
              <a:gd name="T0" fmla="*/ 0 w 768"/>
              <a:gd name="T1" fmla="*/ 685800 h 432"/>
              <a:gd name="T2" fmla="*/ 609600 w 768"/>
              <a:gd name="T3" fmla="*/ 685800 h 432"/>
              <a:gd name="T4" fmla="*/ 609600 w 768"/>
              <a:gd name="T5" fmla="*/ 0 h 432"/>
              <a:gd name="T6" fmla="*/ 1219200 w 768"/>
              <a:gd name="T7" fmla="*/ 0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8" h="432">
                <a:moveTo>
                  <a:pt x="0" y="432"/>
                </a:moveTo>
                <a:lnTo>
                  <a:pt x="384" y="432"/>
                </a:lnTo>
                <a:lnTo>
                  <a:pt x="384" y="0"/>
                </a:lnTo>
                <a:lnTo>
                  <a:pt x="76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endParaRPr lang="en-US"/>
          </a:p>
        </p:txBody>
      </p:sp>
      <p:sp>
        <p:nvSpPr>
          <p:cNvPr id="1102865" name="Text Box 17"/>
          <p:cNvSpPr txBox="1">
            <a:spLocks noChangeArrowheads="1"/>
          </p:cNvSpPr>
          <p:nvPr/>
        </p:nvSpPr>
        <p:spPr bwMode="auto">
          <a:xfrm>
            <a:off x="2057400" y="2193925"/>
            <a:ext cx="1768475"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sz="2000">
                <a:latin typeface="Times New Roman" charset="0"/>
                <a:ea typeface="ＭＳ Ｐゴシック" charset="0"/>
              </a:rPr>
              <a:t>Keep the state of the process-file session</a:t>
            </a:r>
          </a:p>
        </p:txBody>
      </p:sp>
      <p:sp>
        <p:nvSpPr>
          <p:cNvPr id="1102866" name="Oval 18"/>
          <p:cNvSpPr>
            <a:spLocks noChangeArrowheads="1"/>
          </p:cNvSpPr>
          <p:nvPr/>
        </p:nvSpPr>
        <p:spPr bwMode="auto">
          <a:xfrm>
            <a:off x="1752600" y="2270125"/>
            <a:ext cx="304800" cy="304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a:latin typeface="Times New Roman" charset="0"/>
                <a:ea typeface="ＭＳ Ｐゴシック" charset="0"/>
              </a:rPr>
              <a:t>2</a:t>
            </a:r>
          </a:p>
        </p:txBody>
      </p:sp>
      <p:sp>
        <p:nvSpPr>
          <p:cNvPr id="1102867" name="Line 19"/>
          <p:cNvSpPr>
            <a:spLocks noChangeShapeType="1"/>
          </p:cNvSpPr>
          <p:nvPr/>
        </p:nvSpPr>
        <p:spPr bwMode="auto">
          <a:xfrm>
            <a:off x="990600" y="3641725"/>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endParaRPr>
          </a:p>
        </p:txBody>
      </p:sp>
      <p:sp>
        <p:nvSpPr>
          <p:cNvPr id="1102868" name="Text Box 20"/>
          <p:cNvSpPr txBox="1">
            <a:spLocks noChangeArrowheads="1"/>
          </p:cNvSpPr>
          <p:nvPr/>
        </p:nvSpPr>
        <p:spPr bwMode="auto">
          <a:xfrm>
            <a:off x="381000" y="3702050"/>
            <a:ext cx="1676400"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sz="2000">
                <a:latin typeface="Times New Roman" charset="0"/>
                <a:ea typeface="ＭＳ Ｐゴシック" charset="0"/>
              </a:rPr>
              <a:t>Return a reference to the data structure</a:t>
            </a:r>
          </a:p>
        </p:txBody>
      </p:sp>
      <p:sp>
        <p:nvSpPr>
          <p:cNvPr id="1102869" name="Oval 21"/>
          <p:cNvSpPr>
            <a:spLocks noChangeArrowheads="1"/>
          </p:cNvSpPr>
          <p:nvPr/>
        </p:nvSpPr>
        <p:spPr bwMode="auto">
          <a:xfrm>
            <a:off x="152400" y="3717925"/>
            <a:ext cx="304800" cy="304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sz="2000">
                <a:latin typeface="Times New Roman" charset="0"/>
                <a:ea typeface="ＭＳ Ｐゴシック" charset="0"/>
              </a:rPr>
              <a:t>3</a:t>
            </a:r>
          </a:p>
        </p:txBody>
      </p:sp>
    </p:spTree>
    <p:extLst>
      <p:ext uri="{BB962C8B-B14F-4D97-AF65-F5344CB8AC3E}">
        <p14:creationId xmlns:p14="http://schemas.microsoft.com/office/powerpoint/2010/main" val="207177463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a:xfrm>
            <a:off x="846138" y="304800"/>
            <a:ext cx="7840662" cy="1219200"/>
          </a:xfrm>
        </p:spPr>
        <p:txBody>
          <a:bodyPr/>
          <a:lstStyle/>
          <a:p>
            <a:pPr eaLnBrk="1" hangingPunct="1"/>
            <a:r>
              <a:rPr lang="en-US" dirty="0" smtClean="0"/>
              <a:t>Logical-to-Physical </a:t>
            </a:r>
            <a:r>
              <a:rPr lang="en-US" altLang="en-US" dirty="0" smtClean="0"/>
              <a:t>Address Translation Scheme</a:t>
            </a:r>
          </a:p>
        </p:txBody>
      </p:sp>
      <p:sp>
        <p:nvSpPr>
          <p:cNvPr id="33795" name="Rectangle 1027"/>
          <p:cNvSpPr>
            <a:spLocks noGrp="1" noChangeArrowheads="1"/>
          </p:cNvSpPr>
          <p:nvPr>
            <p:ph type="body" idx="1"/>
          </p:nvPr>
        </p:nvSpPr>
        <p:spPr>
          <a:xfrm>
            <a:off x="846138" y="1676400"/>
            <a:ext cx="7764462" cy="4876800"/>
          </a:xfrm>
        </p:spPr>
        <p:txBody>
          <a:bodyPr/>
          <a:lstStyle/>
          <a:p>
            <a:pPr>
              <a:defRPr/>
            </a:pPr>
            <a:r>
              <a:rPr lang="en-US" altLang="en-US" sz="2800" dirty="0" smtClean="0"/>
              <a:t>Address generated by CPU is divided into:</a:t>
            </a:r>
          </a:p>
          <a:p>
            <a:pPr lvl="1">
              <a:defRPr/>
            </a:pPr>
            <a:r>
              <a:rPr lang="en-US" altLang="en-US" sz="2400" b="1" dirty="0" smtClean="0">
                <a:solidFill>
                  <a:srgbClr val="3366FF"/>
                </a:solidFill>
              </a:rPr>
              <a:t>Page number </a:t>
            </a:r>
            <a:r>
              <a:rPr lang="en-US" altLang="en-US" sz="2400" dirty="0" smtClean="0"/>
              <a:t>(</a:t>
            </a:r>
            <a:r>
              <a:rPr lang="en-US" altLang="en-US" sz="2400" b="1" i="1" dirty="0" smtClean="0">
                <a:solidFill>
                  <a:srgbClr val="3366FF"/>
                </a:solidFill>
              </a:rPr>
              <a:t>p</a:t>
            </a:r>
            <a:r>
              <a:rPr lang="en-US" altLang="en-US" sz="2400" dirty="0" smtClean="0"/>
              <a:t>)</a:t>
            </a:r>
            <a:r>
              <a:rPr lang="en-US" altLang="en-US" sz="2400" dirty="0" smtClean="0">
                <a:solidFill>
                  <a:srgbClr val="3366FF"/>
                </a:solidFill>
              </a:rPr>
              <a:t> </a:t>
            </a:r>
            <a:r>
              <a:rPr lang="en-US" altLang="en-US" sz="2400" dirty="0" smtClean="0"/>
              <a:t>– used as an index into a </a:t>
            </a:r>
            <a:r>
              <a:rPr lang="en-US" altLang="en-US" sz="2400" b="1" dirty="0" smtClean="0">
                <a:solidFill>
                  <a:srgbClr val="3366FF"/>
                </a:solidFill>
              </a:rPr>
              <a:t>page table </a:t>
            </a:r>
            <a:r>
              <a:rPr lang="en-US" altLang="en-US" sz="2400" dirty="0" smtClean="0"/>
              <a:t>which contains base address of each page in physical memory</a:t>
            </a:r>
          </a:p>
          <a:p>
            <a:pPr lvl="1">
              <a:defRPr/>
            </a:pPr>
            <a:r>
              <a:rPr lang="en-US" altLang="en-US" sz="2400" b="1" dirty="0" smtClean="0">
                <a:solidFill>
                  <a:srgbClr val="3366FF"/>
                </a:solidFill>
              </a:rPr>
              <a:t>Page offset </a:t>
            </a:r>
            <a:r>
              <a:rPr lang="en-US" altLang="en-US" sz="2400" dirty="0" smtClean="0"/>
              <a:t>(</a:t>
            </a:r>
            <a:r>
              <a:rPr lang="en-US" altLang="en-US" sz="2400" b="1" i="1" dirty="0" smtClean="0">
                <a:solidFill>
                  <a:srgbClr val="3366FF"/>
                </a:solidFill>
              </a:rPr>
              <a:t>d</a:t>
            </a:r>
            <a:r>
              <a:rPr lang="en-US" altLang="en-US" sz="2400" dirty="0" smtClean="0"/>
              <a:t>)</a:t>
            </a:r>
            <a:r>
              <a:rPr lang="en-US" altLang="en-US" sz="2400" dirty="0" smtClean="0">
                <a:solidFill>
                  <a:srgbClr val="3366FF"/>
                </a:solidFill>
              </a:rPr>
              <a:t> </a:t>
            </a:r>
            <a:r>
              <a:rPr lang="en-US" altLang="en-US" sz="2400" dirty="0" smtClean="0"/>
              <a:t>– combined with base address to define the physical memory address that is sent to the memory unit</a:t>
            </a:r>
          </a:p>
          <a:p>
            <a:pPr lvl="1">
              <a:defRPr/>
            </a:pPr>
            <a:endParaRPr lang="en-US" altLang="en-US" dirty="0" smtClean="0"/>
          </a:p>
          <a:p>
            <a:pPr lvl="1">
              <a:defRPr/>
            </a:pPr>
            <a:endParaRPr lang="en-US" altLang="en-US" dirty="0" smtClean="0"/>
          </a:p>
          <a:p>
            <a:pPr marL="457200" lvl="1" indent="0">
              <a:buFont typeface="Monotype Sorts" pitchFamily="-84" charset="2"/>
              <a:buNone/>
              <a:defRPr/>
            </a:pPr>
            <a:endParaRPr lang="en-US" altLang="en-US" dirty="0" smtClean="0"/>
          </a:p>
          <a:p>
            <a:pPr lvl="1">
              <a:defRPr/>
            </a:pPr>
            <a:r>
              <a:rPr lang="en-US" altLang="en-US" sz="2400" dirty="0" smtClean="0"/>
              <a:t>For given logical address space 2</a:t>
            </a:r>
            <a:r>
              <a:rPr lang="en-US" altLang="en-US" sz="2400" i="1" baseline="30000" dirty="0" smtClean="0"/>
              <a:t>m </a:t>
            </a:r>
            <a:r>
              <a:rPr lang="en-US" altLang="en-US" sz="2400" dirty="0" smtClean="0"/>
              <a:t>and page size</a:t>
            </a:r>
            <a:r>
              <a:rPr lang="en-US" altLang="en-US" sz="2400" baseline="30000" dirty="0" smtClean="0"/>
              <a:t> </a:t>
            </a:r>
            <a:r>
              <a:rPr lang="en-US" altLang="en-US" sz="2400" i="1" dirty="0" smtClean="0"/>
              <a:t>2</a:t>
            </a:r>
            <a:r>
              <a:rPr lang="en-US" altLang="en-US" sz="2400" baseline="30000" dirty="0" smtClean="0"/>
              <a:t>n</a:t>
            </a:r>
          </a:p>
        </p:txBody>
      </p:sp>
      <p:pic>
        <p:nvPicPr>
          <p:cNvPr id="36868"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00363" y="4181475"/>
            <a:ext cx="334327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7694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a:xfrm>
            <a:off x="0" y="304800"/>
            <a:ext cx="8610600" cy="1295400"/>
          </a:xfrm>
        </p:spPr>
        <p:txBody>
          <a:bodyPr/>
          <a:lstStyle/>
          <a:p>
            <a:pPr eaLnBrk="1" hangingPunct="1">
              <a:defRPr/>
            </a:pPr>
            <a:r>
              <a:rPr lang="en-US" dirty="0"/>
              <a:t>Schematic View of a Virtual File System</a:t>
            </a:r>
          </a:p>
        </p:txBody>
      </p:sp>
      <p:pic>
        <p:nvPicPr>
          <p:cNvPr id="107725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l="1909" t="636" r="1935" b="970"/>
          <a:stretch>
            <a:fillRect/>
          </a:stretch>
        </p:blipFill>
        <p:spPr bwMode="auto">
          <a:xfrm>
            <a:off x="1752600" y="1752600"/>
            <a:ext cx="5713413" cy="4386040"/>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12"/>
          </p:nvPr>
        </p:nvSpPr>
        <p:spPr/>
        <p:txBody>
          <a:bodyPr/>
          <a:lstStyle/>
          <a:p>
            <a:pPr>
              <a:defRPr/>
            </a:pPr>
            <a:fld id="{97012834-41A2-49E3-8762-B14EE3F5CFB1}" type="slidenum">
              <a:rPr lang="en-US" smtClean="0"/>
              <a:pPr>
                <a:defRPr/>
              </a:pPr>
              <a:t>50</a:t>
            </a:fld>
            <a:endParaRPr lang="en-US" dirty="0"/>
          </a:p>
        </p:txBody>
      </p:sp>
    </p:spTree>
    <p:extLst>
      <p:ext uri="{BB962C8B-B14F-4D97-AF65-F5344CB8AC3E}">
        <p14:creationId xmlns:p14="http://schemas.microsoft.com/office/powerpoint/2010/main" val="196140172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Rectangle 2"/>
          <p:cNvSpPr>
            <a:spLocks noGrp="1" noChangeArrowheads="1"/>
          </p:cNvSpPr>
          <p:nvPr>
            <p:ph type="title"/>
          </p:nvPr>
        </p:nvSpPr>
        <p:spPr/>
        <p:txBody>
          <a:bodyPr/>
          <a:lstStyle/>
          <a:p>
            <a:pPr eaLnBrk="1" hangingPunct="1">
              <a:defRPr/>
            </a:pPr>
            <a:r>
              <a:rPr lang="en-US" altLang="en-US" dirty="0"/>
              <a:t>Single-Level Directory</a:t>
            </a:r>
          </a:p>
        </p:txBody>
      </p:sp>
      <p:sp>
        <p:nvSpPr>
          <p:cNvPr id="1108995" name="Rectangle 3"/>
          <p:cNvSpPr>
            <a:spLocks noGrp="1" noChangeArrowheads="1"/>
          </p:cNvSpPr>
          <p:nvPr>
            <p:ph type="body" idx="1"/>
          </p:nvPr>
        </p:nvSpPr>
        <p:spPr>
          <a:xfrm>
            <a:off x="762000" y="1525588"/>
            <a:ext cx="7029450" cy="561975"/>
          </a:xfrm>
        </p:spPr>
        <p:txBody>
          <a:bodyPr/>
          <a:lstStyle/>
          <a:p>
            <a:pPr eaLnBrk="1" hangingPunct="1">
              <a:defRPr/>
            </a:pPr>
            <a:r>
              <a:rPr lang="en-US" sz="2800" dirty="0" smtClean="0"/>
              <a:t>A single directory for all users</a:t>
            </a:r>
          </a:p>
        </p:txBody>
      </p:sp>
      <p:sp>
        <p:nvSpPr>
          <p:cNvPr id="1108996" name="Rectangle 4"/>
          <p:cNvSpPr>
            <a:spLocks noChangeArrowheads="1"/>
          </p:cNvSpPr>
          <p:nvPr/>
        </p:nvSpPr>
        <p:spPr bwMode="auto">
          <a:xfrm>
            <a:off x="990600" y="5282347"/>
            <a:ext cx="7123113" cy="689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r>
              <a:rPr lang="en-US" altLang="en-US" dirty="0">
                <a:latin typeface="+mn-lt"/>
              </a:rPr>
              <a:t>Naming problem</a:t>
            </a:r>
            <a:br>
              <a:rPr lang="en-US" altLang="en-US" dirty="0">
                <a:latin typeface="+mn-lt"/>
              </a:rPr>
            </a:br>
            <a:endParaRPr lang="en-US" altLang="en-US" dirty="0">
              <a:latin typeface="+mn-lt"/>
            </a:endParaRPr>
          </a:p>
          <a:p>
            <a:r>
              <a:rPr lang="en-US" altLang="en-US" dirty="0">
                <a:latin typeface="+mn-lt"/>
              </a:rPr>
              <a:t>Grouping problem</a:t>
            </a:r>
          </a:p>
        </p:txBody>
      </p:sp>
      <p:pic>
        <p:nvPicPr>
          <p:cNvPr id="1108997"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l="439" t="37624" r="879" b="37932"/>
          <a:stretch>
            <a:fillRect/>
          </a:stretch>
        </p:blipFill>
        <p:spPr bwMode="auto">
          <a:xfrm>
            <a:off x="533400" y="2300288"/>
            <a:ext cx="8123238" cy="1509712"/>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108998" name="Text Box 6"/>
          <p:cNvSpPr txBox="1">
            <a:spLocks noChangeArrowheads="1"/>
          </p:cNvSpPr>
          <p:nvPr/>
        </p:nvSpPr>
        <p:spPr bwMode="auto">
          <a:xfrm>
            <a:off x="990600" y="4283075"/>
            <a:ext cx="28956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rgbClr val="0000FF"/>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FF0000"/>
                </a:solidFill>
                <a:latin typeface="+mn-lt"/>
                <a:ea typeface="ＭＳ Ｐゴシック" charset="0"/>
              </a:rPr>
              <a:t>Good News? Problems?</a:t>
            </a:r>
          </a:p>
        </p:txBody>
      </p:sp>
      <p:sp>
        <p:nvSpPr>
          <p:cNvPr id="2" name="Slide Number Placeholder 1"/>
          <p:cNvSpPr>
            <a:spLocks noGrp="1"/>
          </p:cNvSpPr>
          <p:nvPr>
            <p:ph type="sldNum" sz="quarter" idx="4294967295"/>
          </p:nvPr>
        </p:nvSpPr>
        <p:spPr>
          <a:xfrm>
            <a:off x="381000" y="6324600"/>
            <a:ext cx="990600" cy="365125"/>
          </a:xfrm>
          <a:prstGeom prst="rect">
            <a:avLst/>
          </a:prstGeom>
        </p:spPr>
        <p:txBody>
          <a:bodyPr/>
          <a:lstStyle/>
          <a:p>
            <a:pPr algn="l">
              <a:defRPr/>
            </a:pPr>
            <a:fld id="{BFA6D376-C5A1-F04E-B9D7-60DF914D4450}" type="slidenum">
              <a:rPr lang="en-US" smtClean="0"/>
              <a:pPr algn="l">
                <a:defRPr/>
              </a:pPr>
              <a:t>51</a:t>
            </a:fld>
            <a:endParaRPr lang="en-US" dirty="0"/>
          </a:p>
        </p:txBody>
      </p:sp>
    </p:spTree>
    <p:extLst>
      <p:ext uri="{BB962C8B-B14F-4D97-AF65-F5344CB8AC3E}">
        <p14:creationId xmlns:p14="http://schemas.microsoft.com/office/powerpoint/2010/main" val="1324811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8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99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Rectangle 2"/>
          <p:cNvSpPr>
            <a:spLocks noGrp="1" noChangeArrowheads="1"/>
          </p:cNvSpPr>
          <p:nvPr>
            <p:ph type="title"/>
          </p:nvPr>
        </p:nvSpPr>
        <p:spPr>
          <a:xfrm>
            <a:off x="658813" y="456253"/>
            <a:ext cx="7824788" cy="686747"/>
          </a:xfrm>
        </p:spPr>
        <p:txBody>
          <a:bodyPr/>
          <a:lstStyle/>
          <a:p>
            <a:pPr eaLnBrk="1" hangingPunct="1"/>
            <a:r>
              <a:rPr lang="en-US" altLang="en-US" dirty="0"/>
              <a:t>Two-Level Directory</a:t>
            </a:r>
          </a:p>
        </p:txBody>
      </p:sp>
      <p:sp>
        <p:nvSpPr>
          <p:cNvPr id="1110019" name="Rectangle 3"/>
          <p:cNvSpPr>
            <a:spLocks noGrp="1" noChangeArrowheads="1"/>
          </p:cNvSpPr>
          <p:nvPr>
            <p:ph type="body" idx="1"/>
          </p:nvPr>
        </p:nvSpPr>
        <p:spPr>
          <a:xfrm>
            <a:off x="752475" y="1187449"/>
            <a:ext cx="7431088" cy="579438"/>
          </a:xfrm>
        </p:spPr>
        <p:txBody>
          <a:bodyPr/>
          <a:lstStyle/>
          <a:p>
            <a:pPr eaLnBrk="1" hangingPunct="1">
              <a:defRPr/>
            </a:pPr>
            <a:r>
              <a:rPr lang="en-US" sz="2800" dirty="0" smtClean="0"/>
              <a:t>Separate directory for each user</a:t>
            </a:r>
          </a:p>
        </p:txBody>
      </p:sp>
      <p:sp>
        <p:nvSpPr>
          <p:cNvPr id="1110020" name="Rectangle 4"/>
          <p:cNvSpPr>
            <a:spLocks noChangeArrowheads="1"/>
          </p:cNvSpPr>
          <p:nvPr/>
        </p:nvSpPr>
        <p:spPr bwMode="auto">
          <a:xfrm>
            <a:off x="998537" y="4576465"/>
            <a:ext cx="7002463" cy="1409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marL="285750" indent="-285750" eaLnBrk="0" hangingPunct="0">
              <a:spcBef>
                <a:spcPct val="35000"/>
              </a:spcBef>
              <a:buClr>
                <a:srgbClr val="993300"/>
              </a:buClr>
              <a:buSzPct val="90000"/>
              <a:buFont typeface="Arial" panose="020B0604020202020204" pitchFamily="34" charset="0"/>
              <a:buChar char="•"/>
              <a:defRPr/>
            </a:pPr>
            <a:r>
              <a:rPr kumimoji="1" lang="en-US" sz="2400" dirty="0">
                <a:latin typeface="+mn-lt"/>
                <a:cs typeface="FrankRuehl" panose="020E0503060101010101" pitchFamily="34" charset="-79"/>
              </a:rPr>
              <a:t>Path name</a:t>
            </a:r>
          </a:p>
          <a:p>
            <a:pPr marL="285750" indent="-285750" eaLnBrk="0" hangingPunct="0">
              <a:spcBef>
                <a:spcPct val="35000"/>
              </a:spcBef>
              <a:buClr>
                <a:srgbClr val="993300"/>
              </a:buClr>
              <a:buSzPct val="90000"/>
              <a:buFont typeface="Arial" panose="020B0604020202020204" pitchFamily="34" charset="0"/>
              <a:buChar char="•"/>
              <a:defRPr/>
            </a:pPr>
            <a:r>
              <a:rPr kumimoji="1" lang="en-US" sz="2400" dirty="0">
                <a:latin typeface="+mn-lt"/>
                <a:cs typeface="FrankRuehl" panose="020E0503060101010101" pitchFamily="34" charset="-79"/>
              </a:rPr>
              <a:t>Can have the same file name for different user</a:t>
            </a:r>
          </a:p>
          <a:p>
            <a:pPr marL="285750" indent="-285750" eaLnBrk="0" hangingPunct="0">
              <a:spcBef>
                <a:spcPct val="35000"/>
              </a:spcBef>
              <a:buClr>
                <a:srgbClr val="993300"/>
              </a:buClr>
              <a:buSzPct val="90000"/>
              <a:buFont typeface="Arial" panose="020B0604020202020204" pitchFamily="34" charset="0"/>
              <a:buChar char="•"/>
              <a:defRPr/>
            </a:pPr>
            <a:r>
              <a:rPr kumimoji="1" lang="en-US" sz="2400" dirty="0">
                <a:latin typeface="+mn-lt"/>
                <a:cs typeface="FrankRuehl" panose="020E0503060101010101" pitchFamily="34" charset="-79"/>
              </a:rPr>
              <a:t>Efficient searching</a:t>
            </a:r>
          </a:p>
          <a:p>
            <a:pPr marL="285750" indent="-285750" eaLnBrk="0" hangingPunct="0">
              <a:spcBef>
                <a:spcPct val="35000"/>
              </a:spcBef>
              <a:buClr>
                <a:srgbClr val="993300"/>
              </a:buClr>
              <a:buSzPct val="90000"/>
              <a:buFont typeface="Arial" panose="020B0604020202020204" pitchFamily="34" charset="0"/>
              <a:buChar char="•"/>
              <a:defRPr/>
            </a:pPr>
            <a:r>
              <a:rPr kumimoji="1" lang="en-US" sz="2400" dirty="0">
                <a:latin typeface="+mn-lt"/>
                <a:cs typeface="FrankRuehl" panose="020E0503060101010101" pitchFamily="34" charset="-79"/>
              </a:rPr>
              <a:t>No grouping capability</a:t>
            </a:r>
          </a:p>
        </p:txBody>
      </p:sp>
      <p:pic>
        <p:nvPicPr>
          <p:cNvPr id="1110021"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l="443" t="29448" r="1115" b="29169"/>
          <a:stretch>
            <a:fillRect/>
          </a:stretch>
        </p:blipFill>
        <p:spPr bwMode="auto">
          <a:xfrm>
            <a:off x="1174750" y="1828800"/>
            <a:ext cx="6721475" cy="2119313"/>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110022" name="Text Box 6"/>
          <p:cNvSpPr txBox="1">
            <a:spLocks noChangeArrowheads="1"/>
          </p:cNvSpPr>
          <p:nvPr/>
        </p:nvSpPr>
        <p:spPr bwMode="auto">
          <a:xfrm>
            <a:off x="1303337" y="4114800"/>
            <a:ext cx="51816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rgbClr val="0000FF"/>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400" dirty="0">
                <a:solidFill>
                  <a:srgbClr val="FF0000"/>
                </a:solidFill>
                <a:latin typeface="+mn-lt"/>
                <a:ea typeface="ＭＳ Ｐゴシック" charset="0"/>
              </a:rPr>
              <a:t>Advantages? Problems?</a:t>
            </a:r>
          </a:p>
        </p:txBody>
      </p:sp>
      <p:sp>
        <p:nvSpPr>
          <p:cNvPr id="2" name="Slide Number Placeholder 1"/>
          <p:cNvSpPr>
            <a:spLocks noGrp="1"/>
          </p:cNvSpPr>
          <p:nvPr>
            <p:ph type="sldNum" sz="quarter" idx="4294967295"/>
          </p:nvPr>
        </p:nvSpPr>
        <p:spPr>
          <a:xfrm>
            <a:off x="381000" y="6324600"/>
            <a:ext cx="990600" cy="365125"/>
          </a:xfrm>
          <a:prstGeom prst="rect">
            <a:avLst/>
          </a:prstGeom>
        </p:spPr>
        <p:txBody>
          <a:bodyPr/>
          <a:lstStyle/>
          <a:p>
            <a:pPr algn="l">
              <a:defRPr/>
            </a:pPr>
            <a:fld id="{BFA6D376-C5A1-F04E-B9D7-60DF914D4450}" type="slidenum">
              <a:rPr lang="en-US" smtClean="0"/>
              <a:pPr algn="l">
                <a:defRPr/>
              </a:pPr>
              <a:t>52</a:t>
            </a:fld>
            <a:endParaRPr lang="en-US" dirty="0"/>
          </a:p>
        </p:txBody>
      </p:sp>
    </p:spTree>
    <p:extLst>
      <p:ext uri="{BB962C8B-B14F-4D97-AF65-F5344CB8AC3E}">
        <p14:creationId xmlns:p14="http://schemas.microsoft.com/office/powerpoint/2010/main" val="1003907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0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Rectangle 2"/>
          <p:cNvSpPr>
            <a:spLocks noGrp="1" noChangeArrowheads="1"/>
          </p:cNvSpPr>
          <p:nvPr>
            <p:ph type="title"/>
          </p:nvPr>
        </p:nvSpPr>
        <p:spPr/>
        <p:txBody>
          <a:bodyPr/>
          <a:lstStyle/>
          <a:p>
            <a:pPr eaLnBrk="1" hangingPunct="1">
              <a:defRPr/>
            </a:pPr>
            <a:r>
              <a:rPr lang="en-US" dirty="0"/>
              <a:t>Tree-Structured Directories</a:t>
            </a:r>
          </a:p>
        </p:txBody>
      </p:sp>
      <p:pic>
        <p:nvPicPr>
          <p:cNvPr id="11110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89062"/>
            <a:ext cx="7165975" cy="4554538"/>
          </a:xfrm>
          <a:prstGeom prst="rect">
            <a:avLst/>
          </a:prstGeom>
          <a:noFill/>
          <a:ln w="38100" cmpd="dbl">
            <a:solidFill>
              <a:schemeClr val="tx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4294967295"/>
          </p:nvPr>
        </p:nvSpPr>
        <p:spPr>
          <a:xfrm>
            <a:off x="381000" y="6324600"/>
            <a:ext cx="990600" cy="365125"/>
          </a:xfrm>
          <a:prstGeom prst="rect">
            <a:avLst/>
          </a:prstGeom>
        </p:spPr>
        <p:txBody>
          <a:bodyPr/>
          <a:lstStyle/>
          <a:p>
            <a:pPr algn="l">
              <a:defRPr/>
            </a:pPr>
            <a:fld id="{BFA6D376-C5A1-F04E-B9D7-60DF914D4450}" type="slidenum">
              <a:rPr lang="en-US" smtClean="0"/>
              <a:pPr algn="l">
                <a:defRPr/>
              </a:pPr>
              <a:t>53</a:t>
            </a:fld>
            <a:endParaRPr lang="en-US" dirty="0"/>
          </a:p>
        </p:txBody>
      </p:sp>
    </p:spTree>
    <p:extLst>
      <p:ext uri="{BB962C8B-B14F-4D97-AF65-F5344CB8AC3E}">
        <p14:creationId xmlns:p14="http://schemas.microsoft.com/office/powerpoint/2010/main" val="2042141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771525" y="228600"/>
            <a:ext cx="7696200" cy="1219200"/>
          </a:xfrm>
        </p:spPr>
        <p:txBody>
          <a:bodyPr/>
          <a:lstStyle/>
          <a:p>
            <a:r>
              <a:rPr lang="en-US" dirty="0"/>
              <a:t>Block Management</a:t>
            </a:r>
          </a:p>
        </p:txBody>
      </p:sp>
      <p:sp>
        <p:nvSpPr>
          <p:cNvPr id="233475" name="Rectangle 3"/>
          <p:cNvSpPr>
            <a:spLocks noGrp="1" noChangeArrowheads="1"/>
          </p:cNvSpPr>
          <p:nvPr>
            <p:ph type="body" idx="1"/>
          </p:nvPr>
        </p:nvSpPr>
        <p:spPr>
          <a:xfrm>
            <a:off x="685800" y="1371600"/>
            <a:ext cx="7772400" cy="4953000"/>
          </a:xfrm>
        </p:spPr>
        <p:txBody>
          <a:bodyPr/>
          <a:lstStyle/>
          <a:p>
            <a:r>
              <a:rPr lang="en-US" sz="2800" dirty="0"/>
              <a:t>The job of selecting &amp; assigning storage blocks to the </a:t>
            </a:r>
            <a:r>
              <a:rPr lang="en-US" sz="2800" dirty="0" smtClean="0"/>
              <a:t>file</a:t>
            </a:r>
          </a:p>
          <a:p>
            <a:endParaRPr lang="en-US" sz="2800" dirty="0"/>
          </a:p>
          <a:p>
            <a:r>
              <a:rPr lang="en-US" sz="2800" dirty="0"/>
              <a:t>For a fixed sized file of </a:t>
            </a:r>
            <a:r>
              <a:rPr lang="en-US" sz="2800" dirty="0">
                <a:solidFill>
                  <a:srgbClr val="FF0000"/>
                </a:solidFill>
              </a:rPr>
              <a:t>k blocks</a:t>
            </a:r>
          </a:p>
          <a:p>
            <a:pPr lvl="1"/>
            <a:r>
              <a:rPr lang="en-US" dirty="0"/>
              <a:t>File of length m requires N = </a:t>
            </a:r>
            <a:r>
              <a:rPr lang="en-US" dirty="0">
                <a:sym typeface="Symbol" charset="0"/>
              </a:rPr>
              <a:t></a:t>
            </a:r>
            <a:r>
              <a:rPr lang="en-US" dirty="0"/>
              <a:t>m/k</a:t>
            </a:r>
            <a:r>
              <a:rPr lang="en-US" dirty="0">
                <a:sym typeface="Symbol" charset="0"/>
              </a:rPr>
              <a:t></a:t>
            </a:r>
            <a:r>
              <a:rPr lang="en-US" dirty="0"/>
              <a:t> blocks</a:t>
            </a:r>
          </a:p>
          <a:p>
            <a:pPr lvl="1"/>
            <a:r>
              <a:rPr lang="en-US" dirty="0"/>
              <a:t>Byte b</a:t>
            </a:r>
            <a:r>
              <a:rPr lang="en-US" baseline="-25000" dirty="0"/>
              <a:t>i</a:t>
            </a:r>
            <a:r>
              <a:rPr lang="en-US" dirty="0"/>
              <a:t> is stored in block </a:t>
            </a:r>
            <a:r>
              <a:rPr lang="en-US" dirty="0">
                <a:sym typeface="Symbol" charset="0"/>
              </a:rPr>
              <a:t></a:t>
            </a:r>
            <a:r>
              <a:rPr lang="en-US" dirty="0" err="1"/>
              <a:t>i</a:t>
            </a:r>
            <a:r>
              <a:rPr lang="en-US" dirty="0"/>
              <a:t>/k</a:t>
            </a:r>
            <a:r>
              <a:rPr lang="en-US" dirty="0" smtClean="0">
                <a:sym typeface="Symbol" charset="0"/>
              </a:rPr>
              <a:t></a:t>
            </a:r>
          </a:p>
          <a:p>
            <a:pPr lvl="1"/>
            <a:endParaRPr lang="en-US" dirty="0"/>
          </a:p>
          <a:p>
            <a:r>
              <a:rPr lang="en-US" sz="2800" dirty="0"/>
              <a:t>Three basic strategies:</a:t>
            </a:r>
          </a:p>
          <a:p>
            <a:pPr lvl="1"/>
            <a:r>
              <a:rPr lang="en-US" sz="2400" dirty="0">
                <a:solidFill>
                  <a:srgbClr val="FF0000"/>
                </a:solidFill>
              </a:rPr>
              <a:t>Contiguous allocation</a:t>
            </a:r>
          </a:p>
          <a:p>
            <a:pPr lvl="1"/>
            <a:r>
              <a:rPr lang="en-US" sz="2400" dirty="0">
                <a:solidFill>
                  <a:srgbClr val="FF0000"/>
                </a:solidFill>
              </a:rPr>
              <a:t>Linked lists</a:t>
            </a:r>
          </a:p>
          <a:p>
            <a:pPr lvl="1"/>
            <a:r>
              <a:rPr lang="en-US" sz="2400" dirty="0">
                <a:solidFill>
                  <a:srgbClr val="FF0000"/>
                </a:solidFill>
              </a:rPr>
              <a:t>Indexed allocation</a:t>
            </a:r>
          </a:p>
        </p:txBody>
      </p:sp>
      <p:sp>
        <p:nvSpPr>
          <p:cNvPr id="2" name="Slide Number Placeholder 1"/>
          <p:cNvSpPr>
            <a:spLocks noGrp="1"/>
          </p:cNvSpPr>
          <p:nvPr>
            <p:ph type="sldNum" sz="quarter" idx="4294967295"/>
          </p:nvPr>
        </p:nvSpPr>
        <p:spPr>
          <a:xfrm>
            <a:off x="381000" y="6324600"/>
            <a:ext cx="990600" cy="365125"/>
          </a:xfrm>
          <a:prstGeom prst="rect">
            <a:avLst/>
          </a:prstGeom>
        </p:spPr>
        <p:txBody>
          <a:bodyPr/>
          <a:lstStyle/>
          <a:p>
            <a:pPr algn="l">
              <a:defRPr/>
            </a:pPr>
            <a:fld id="{BFA6D376-C5A1-F04E-B9D7-60DF914D4450}" type="slidenum">
              <a:rPr lang="en-US" smtClean="0"/>
              <a:pPr algn="l">
                <a:defRPr/>
              </a:pPr>
              <a:t>54</a:t>
            </a:fld>
            <a:endParaRPr lang="en-US" dirty="0"/>
          </a:p>
        </p:txBody>
      </p:sp>
    </p:spTree>
    <p:extLst>
      <p:ext uri="{BB962C8B-B14F-4D97-AF65-F5344CB8AC3E}">
        <p14:creationId xmlns:p14="http://schemas.microsoft.com/office/powerpoint/2010/main" val="747348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762000" y="381000"/>
            <a:ext cx="7696200" cy="1143000"/>
          </a:xfrm>
        </p:spPr>
        <p:txBody>
          <a:bodyPr/>
          <a:lstStyle/>
          <a:p>
            <a:r>
              <a:rPr lang="en-US" dirty="0"/>
              <a:t>Contiguous Allocation</a:t>
            </a:r>
          </a:p>
        </p:txBody>
      </p:sp>
      <p:sp>
        <p:nvSpPr>
          <p:cNvPr id="234499" name="Rectangle 3"/>
          <p:cNvSpPr>
            <a:spLocks noGrp="1" noChangeArrowheads="1"/>
          </p:cNvSpPr>
          <p:nvPr>
            <p:ph type="body" idx="1"/>
          </p:nvPr>
        </p:nvSpPr>
        <p:spPr>
          <a:xfrm>
            <a:off x="685800" y="1676400"/>
            <a:ext cx="7772400" cy="1828800"/>
          </a:xfrm>
        </p:spPr>
        <p:txBody>
          <a:bodyPr/>
          <a:lstStyle/>
          <a:p>
            <a:r>
              <a:rPr lang="en-US" sz="2800" dirty="0"/>
              <a:t>Maps the N blocks into N contiguous blocks on the secondary storage device</a:t>
            </a:r>
          </a:p>
          <a:p>
            <a:r>
              <a:rPr lang="en-US" sz="2800" dirty="0"/>
              <a:t>Difficult to support dynamic file sizes</a:t>
            </a:r>
          </a:p>
        </p:txBody>
      </p:sp>
      <p:sp>
        <p:nvSpPr>
          <p:cNvPr id="234500" name="Text Box 4"/>
          <p:cNvSpPr txBox="1">
            <a:spLocks noChangeArrowheads="1"/>
          </p:cNvSpPr>
          <p:nvPr/>
        </p:nvSpPr>
        <p:spPr bwMode="auto">
          <a:xfrm>
            <a:off x="2971800" y="4114800"/>
            <a:ext cx="3344185"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dirty="0">
                <a:latin typeface="+mn-lt"/>
              </a:rPr>
              <a:t>Head position		237</a:t>
            </a:r>
          </a:p>
          <a:p>
            <a:pPr eaLnBrk="0" hangingPunct="0"/>
            <a:r>
              <a:rPr lang="en-US" sz="2000" dirty="0">
                <a:latin typeface="+mn-lt"/>
              </a:rPr>
              <a:t>…</a:t>
            </a:r>
          </a:p>
          <a:p>
            <a:pPr eaLnBrk="0" hangingPunct="0"/>
            <a:r>
              <a:rPr lang="en-US" sz="2000" dirty="0">
                <a:latin typeface="+mn-lt"/>
              </a:rPr>
              <a:t>First block		785</a:t>
            </a:r>
          </a:p>
          <a:p>
            <a:pPr eaLnBrk="0" hangingPunct="0"/>
            <a:r>
              <a:rPr lang="en-US" sz="2000" dirty="0">
                <a:latin typeface="+mn-lt"/>
              </a:rPr>
              <a:t>Number of blocks	25</a:t>
            </a:r>
          </a:p>
        </p:txBody>
      </p:sp>
      <p:sp>
        <p:nvSpPr>
          <p:cNvPr id="234501" name="Rectangle 5"/>
          <p:cNvSpPr>
            <a:spLocks noChangeArrowheads="1"/>
          </p:cNvSpPr>
          <p:nvPr/>
        </p:nvSpPr>
        <p:spPr bwMode="auto">
          <a:xfrm>
            <a:off x="2895600" y="4038600"/>
            <a:ext cx="3505200" cy="1447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4502" name="Text Box 6"/>
          <p:cNvSpPr txBox="1">
            <a:spLocks noChangeArrowheads="1"/>
          </p:cNvSpPr>
          <p:nvPr/>
        </p:nvSpPr>
        <p:spPr bwMode="auto">
          <a:xfrm>
            <a:off x="2867025" y="3505200"/>
            <a:ext cx="196284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solidFill>
                  <a:srgbClr val="FF0000"/>
                </a:solidFill>
                <a:latin typeface="+mn-lt"/>
              </a:rPr>
              <a:t>File descriptor</a:t>
            </a:r>
          </a:p>
        </p:txBody>
      </p:sp>
      <p:sp>
        <p:nvSpPr>
          <p:cNvPr id="2" name="Slide Number Placeholder 1"/>
          <p:cNvSpPr>
            <a:spLocks noGrp="1"/>
          </p:cNvSpPr>
          <p:nvPr>
            <p:ph type="sldNum" sz="quarter" idx="4294967295"/>
          </p:nvPr>
        </p:nvSpPr>
        <p:spPr>
          <a:xfrm>
            <a:off x="381000" y="6324600"/>
            <a:ext cx="990600" cy="365125"/>
          </a:xfrm>
          <a:prstGeom prst="rect">
            <a:avLst/>
          </a:prstGeom>
        </p:spPr>
        <p:txBody>
          <a:bodyPr/>
          <a:lstStyle/>
          <a:p>
            <a:pPr algn="l">
              <a:defRPr/>
            </a:pPr>
            <a:fld id="{BFA6D376-C5A1-F04E-B9D7-60DF914D4450}" type="slidenum">
              <a:rPr lang="en-US" smtClean="0"/>
              <a:pPr algn="l">
                <a:defRPr/>
              </a:pPr>
              <a:t>55</a:t>
            </a:fld>
            <a:endParaRPr lang="en-US" dirty="0"/>
          </a:p>
        </p:txBody>
      </p:sp>
    </p:spTree>
    <p:extLst>
      <p:ext uri="{BB962C8B-B14F-4D97-AF65-F5344CB8AC3E}">
        <p14:creationId xmlns:p14="http://schemas.microsoft.com/office/powerpoint/2010/main" val="60758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85800" y="457200"/>
            <a:ext cx="7772400" cy="1066800"/>
          </a:xfrm>
        </p:spPr>
        <p:txBody>
          <a:bodyPr/>
          <a:lstStyle/>
          <a:p>
            <a:r>
              <a:rPr lang="en-US" dirty="0"/>
              <a:t>Linked Lists</a:t>
            </a:r>
          </a:p>
        </p:txBody>
      </p:sp>
      <p:sp>
        <p:nvSpPr>
          <p:cNvPr id="235523" name="Rectangle 3"/>
          <p:cNvSpPr>
            <a:spLocks noGrp="1" noChangeArrowheads="1"/>
          </p:cNvSpPr>
          <p:nvPr>
            <p:ph type="body" idx="1"/>
          </p:nvPr>
        </p:nvSpPr>
        <p:spPr>
          <a:xfrm>
            <a:off x="558800" y="1362074"/>
            <a:ext cx="7772400" cy="2971800"/>
          </a:xfrm>
        </p:spPr>
        <p:txBody>
          <a:bodyPr/>
          <a:lstStyle/>
          <a:p>
            <a:r>
              <a:rPr lang="en-US" sz="2800" dirty="0"/>
              <a:t>Each block contains a header with</a:t>
            </a:r>
          </a:p>
          <a:p>
            <a:pPr lvl="1"/>
            <a:r>
              <a:rPr lang="en-US" sz="2400" dirty="0"/>
              <a:t>Number of bytes in the block</a:t>
            </a:r>
          </a:p>
          <a:p>
            <a:pPr lvl="1"/>
            <a:r>
              <a:rPr lang="en-US" sz="2400" dirty="0"/>
              <a:t>Pointer to next block</a:t>
            </a:r>
          </a:p>
          <a:p>
            <a:r>
              <a:rPr lang="en-US" sz="2800" dirty="0"/>
              <a:t>Blocks need not be contiguous</a:t>
            </a:r>
          </a:p>
          <a:p>
            <a:r>
              <a:rPr lang="en-US" sz="2800" dirty="0"/>
              <a:t>Files can expand and contract</a:t>
            </a:r>
          </a:p>
          <a:p>
            <a:r>
              <a:rPr lang="en-US" sz="2800" dirty="0"/>
              <a:t>Seeks can be slow</a:t>
            </a:r>
          </a:p>
        </p:txBody>
      </p:sp>
      <p:sp>
        <p:nvSpPr>
          <p:cNvPr id="235524" name="Text Box 4"/>
          <p:cNvSpPr txBox="1">
            <a:spLocks noChangeArrowheads="1"/>
          </p:cNvSpPr>
          <p:nvPr/>
        </p:nvSpPr>
        <p:spPr bwMode="auto">
          <a:xfrm>
            <a:off x="1066800" y="4114800"/>
            <a:ext cx="1168400" cy="173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First block</a:t>
            </a:r>
          </a:p>
          <a:p>
            <a:pPr eaLnBrk="0" hangingPunct="0"/>
            <a:r>
              <a:rPr lang="en-US" sz="1800"/>
              <a:t>…</a:t>
            </a:r>
          </a:p>
          <a:p>
            <a:pPr eaLnBrk="0" hangingPunct="0"/>
            <a:endParaRPr lang="en-US" sz="1800"/>
          </a:p>
          <a:p>
            <a:pPr eaLnBrk="0" hangingPunct="0"/>
            <a:endParaRPr lang="en-US" sz="1800"/>
          </a:p>
          <a:p>
            <a:pPr eaLnBrk="0" hangingPunct="0"/>
            <a:r>
              <a:rPr lang="en-US" sz="1800"/>
              <a:t>Head: 417</a:t>
            </a:r>
          </a:p>
          <a:p>
            <a:pPr eaLnBrk="0" hangingPunct="0"/>
            <a:r>
              <a:rPr lang="en-US" sz="1800"/>
              <a:t>...</a:t>
            </a:r>
          </a:p>
        </p:txBody>
      </p:sp>
      <p:sp>
        <p:nvSpPr>
          <p:cNvPr id="235525" name="Rectangle 5"/>
          <p:cNvSpPr>
            <a:spLocks noChangeArrowheads="1"/>
          </p:cNvSpPr>
          <p:nvPr/>
        </p:nvSpPr>
        <p:spPr bwMode="auto">
          <a:xfrm>
            <a:off x="1066800" y="4167187"/>
            <a:ext cx="1371600" cy="1828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26" name="Line 6"/>
          <p:cNvSpPr>
            <a:spLocks noChangeShapeType="1"/>
          </p:cNvSpPr>
          <p:nvPr/>
        </p:nvSpPr>
        <p:spPr bwMode="auto">
          <a:xfrm>
            <a:off x="1066800" y="4471987"/>
            <a:ext cx="1371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27" name="Line 7"/>
          <p:cNvSpPr>
            <a:spLocks noChangeShapeType="1"/>
          </p:cNvSpPr>
          <p:nvPr/>
        </p:nvSpPr>
        <p:spPr bwMode="auto">
          <a:xfrm>
            <a:off x="1066800" y="5233987"/>
            <a:ext cx="1371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28" name="Line 8"/>
          <p:cNvSpPr>
            <a:spLocks noChangeShapeType="1"/>
          </p:cNvSpPr>
          <p:nvPr/>
        </p:nvSpPr>
        <p:spPr bwMode="auto">
          <a:xfrm>
            <a:off x="1066800" y="5538787"/>
            <a:ext cx="1371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29" name="Rectangle 9"/>
          <p:cNvSpPr>
            <a:spLocks noChangeArrowheads="1"/>
          </p:cNvSpPr>
          <p:nvPr/>
        </p:nvSpPr>
        <p:spPr bwMode="auto">
          <a:xfrm>
            <a:off x="3581400" y="4167187"/>
            <a:ext cx="1066800" cy="1447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30" name="Text Box 10"/>
          <p:cNvSpPr txBox="1">
            <a:spLocks noChangeArrowheads="1"/>
          </p:cNvSpPr>
          <p:nvPr/>
        </p:nvSpPr>
        <p:spPr bwMode="auto">
          <a:xfrm>
            <a:off x="3657600" y="4419600"/>
            <a:ext cx="8318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Length</a:t>
            </a:r>
          </a:p>
        </p:txBody>
      </p:sp>
      <p:sp>
        <p:nvSpPr>
          <p:cNvPr id="235531" name="Rectangle 11"/>
          <p:cNvSpPr>
            <a:spLocks noChangeArrowheads="1"/>
          </p:cNvSpPr>
          <p:nvPr/>
        </p:nvSpPr>
        <p:spPr bwMode="auto">
          <a:xfrm>
            <a:off x="3581400" y="4167187"/>
            <a:ext cx="1066800" cy="304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32" name="Rectangle 12"/>
          <p:cNvSpPr>
            <a:spLocks noChangeArrowheads="1"/>
          </p:cNvSpPr>
          <p:nvPr/>
        </p:nvSpPr>
        <p:spPr bwMode="auto">
          <a:xfrm>
            <a:off x="3581400" y="4471987"/>
            <a:ext cx="1066800" cy="304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33" name="Text Box 13"/>
          <p:cNvSpPr txBox="1">
            <a:spLocks noChangeArrowheads="1"/>
          </p:cNvSpPr>
          <p:nvPr/>
        </p:nvSpPr>
        <p:spPr bwMode="auto">
          <a:xfrm>
            <a:off x="3581400" y="4776787"/>
            <a:ext cx="787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Byte 0</a:t>
            </a:r>
          </a:p>
        </p:txBody>
      </p:sp>
      <p:sp>
        <p:nvSpPr>
          <p:cNvPr id="235534" name="Text Box 14"/>
          <p:cNvSpPr txBox="1">
            <a:spLocks noChangeArrowheads="1"/>
          </p:cNvSpPr>
          <p:nvPr/>
        </p:nvSpPr>
        <p:spPr bwMode="auto">
          <a:xfrm>
            <a:off x="3581400" y="5233987"/>
            <a:ext cx="11303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Byte 4095</a:t>
            </a:r>
          </a:p>
        </p:txBody>
      </p:sp>
      <p:sp>
        <p:nvSpPr>
          <p:cNvPr id="235535" name="Text Box 15"/>
          <p:cNvSpPr txBox="1">
            <a:spLocks noChangeArrowheads="1"/>
          </p:cNvSpPr>
          <p:nvPr/>
        </p:nvSpPr>
        <p:spPr bwMode="auto">
          <a:xfrm>
            <a:off x="3733800" y="4929187"/>
            <a:ext cx="355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a:t>
            </a:r>
          </a:p>
        </p:txBody>
      </p:sp>
      <p:sp>
        <p:nvSpPr>
          <p:cNvPr id="235536" name="Rectangle 16"/>
          <p:cNvSpPr>
            <a:spLocks noChangeArrowheads="1"/>
          </p:cNvSpPr>
          <p:nvPr/>
        </p:nvSpPr>
        <p:spPr bwMode="auto">
          <a:xfrm>
            <a:off x="5105400" y="4167187"/>
            <a:ext cx="1066800" cy="1447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37" name="Text Box 17"/>
          <p:cNvSpPr txBox="1">
            <a:spLocks noChangeArrowheads="1"/>
          </p:cNvSpPr>
          <p:nvPr/>
        </p:nvSpPr>
        <p:spPr bwMode="auto">
          <a:xfrm>
            <a:off x="5181600" y="4419600"/>
            <a:ext cx="8318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Length</a:t>
            </a:r>
          </a:p>
        </p:txBody>
      </p:sp>
      <p:sp>
        <p:nvSpPr>
          <p:cNvPr id="235538" name="Rectangle 18"/>
          <p:cNvSpPr>
            <a:spLocks noChangeArrowheads="1"/>
          </p:cNvSpPr>
          <p:nvPr/>
        </p:nvSpPr>
        <p:spPr bwMode="auto">
          <a:xfrm>
            <a:off x="5105400" y="4167187"/>
            <a:ext cx="1066800" cy="304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39" name="Rectangle 19"/>
          <p:cNvSpPr>
            <a:spLocks noChangeArrowheads="1"/>
          </p:cNvSpPr>
          <p:nvPr/>
        </p:nvSpPr>
        <p:spPr bwMode="auto">
          <a:xfrm>
            <a:off x="5105400" y="4471987"/>
            <a:ext cx="1066800" cy="304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40" name="Text Box 20"/>
          <p:cNvSpPr txBox="1">
            <a:spLocks noChangeArrowheads="1"/>
          </p:cNvSpPr>
          <p:nvPr/>
        </p:nvSpPr>
        <p:spPr bwMode="auto">
          <a:xfrm>
            <a:off x="5105400" y="4776787"/>
            <a:ext cx="787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Byte 0</a:t>
            </a:r>
          </a:p>
        </p:txBody>
      </p:sp>
      <p:sp>
        <p:nvSpPr>
          <p:cNvPr id="235541" name="Text Box 21"/>
          <p:cNvSpPr txBox="1">
            <a:spLocks noChangeArrowheads="1"/>
          </p:cNvSpPr>
          <p:nvPr/>
        </p:nvSpPr>
        <p:spPr bwMode="auto">
          <a:xfrm>
            <a:off x="5105400" y="5233987"/>
            <a:ext cx="11303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Byte 4095</a:t>
            </a:r>
          </a:p>
        </p:txBody>
      </p:sp>
      <p:sp>
        <p:nvSpPr>
          <p:cNvPr id="235542" name="Text Box 22"/>
          <p:cNvSpPr txBox="1">
            <a:spLocks noChangeArrowheads="1"/>
          </p:cNvSpPr>
          <p:nvPr/>
        </p:nvSpPr>
        <p:spPr bwMode="auto">
          <a:xfrm>
            <a:off x="5257800" y="4929187"/>
            <a:ext cx="355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a:t>
            </a:r>
          </a:p>
        </p:txBody>
      </p:sp>
      <p:sp>
        <p:nvSpPr>
          <p:cNvPr id="235543" name="Rectangle 23"/>
          <p:cNvSpPr>
            <a:spLocks noChangeArrowheads="1"/>
          </p:cNvSpPr>
          <p:nvPr/>
        </p:nvSpPr>
        <p:spPr bwMode="auto">
          <a:xfrm>
            <a:off x="6934200" y="4167187"/>
            <a:ext cx="1066800" cy="1447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44" name="Text Box 24"/>
          <p:cNvSpPr txBox="1">
            <a:spLocks noChangeArrowheads="1"/>
          </p:cNvSpPr>
          <p:nvPr/>
        </p:nvSpPr>
        <p:spPr bwMode="auto">
          <a:xfrm>
            <a:off x="7010400" y="4419600"/>
            <a:ext cx="8318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Length</a:t>
            </a:r>
          </a:p>
        </p:txBody>
      </p:sp>
      <p:sp>
        <p:nvSpPr>
          <p:cNvPr id="235545" name="Rectangle 25"/>
          <p:cNvSpPr>
            <a:spLocks noChangeArrowheads="1"/>
          </p:cNvSpPr>
          <p:nvPr/>
        </p:nvSpPr>
        <p:spPr bwMode="auto">
          <a:xfrm>
            <a:off x="6934200" y="4167187"/>
            <a:ext cx="1066800" cy="304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46" name="Rectangle 26"/>
          <p:cNvSpPr>
            <a:spLocks noChangeArrowheads="1"/>
          </p:cNvSpPr>
          <p:nvPr/>
        </p:nvSpPr>
        <p:spPr bwMode="auto">
          <a:xfrm>
            <a:off x="6934200" y="4471987"/>
            <a:ext cx="1066800" cy="304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47" name="Text Box 27"/>
          <p:cNvSpPr txBox="1">
            <a:spLocks noChangeArrowheads="1"/>
          </p:cNvSpPr>
          <p:nvPr/>
        </p:nvSpPr>
        <p:spPr bwMode="auto">
          <a:xfrm>
            <a:off x="6934200" y="4776787"/>
            <a:ext cx="787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Byte 0</a:t>
            </a:r>
          </a:p>
        </p:txBody>
      </p:sp>
      <p:sp>
        <p:nvSpPr>
          <p:cNvPr id="235548" name="Text Box 28"/>
          <p:cNvSpPr txBox="1">
            <a:spLocks noChangeArrowheads="1"/>
          </p:cNvSpPr>
          <p:nvPr/>
        </p:nvSpPr>
        <p:spPr bwMode="auto">
          <a:xfrm>
            <a:off x="6934200" y="5233987"/>
            <a:ext cx="11303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Byte 4095</a:t>
            </a:r>
          </a:p>
        </p:txBody>
      </p:sp>
      <p:sp>
        <p:nvSpPr>
          <p:cNvPr id="235549" name="Text Box 29"/>
          <p:cNvSpPr txBox="1">
            <a:spLocks noChangeArrowheads="1"/>
          </p:cNvSpPr>
          <p:nvPr/>
        </p:nvSpPr>
        <p:spPr bwMode="auto">
          <a:xfrm>
            <a:off x="7086600" y="4929187"/>
            <a:ext cx="355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a:t>
            </a:r>
          </a:p>
        </p:txBody>
      </p:sp>
      <p:sp>
        <p:nvSpPr>
          <p:cNvPr id="235550" name="Freeform 30"/>
          <p:cNvSpPr>
            <a:spLocks/>
          </p:cNvSpPr>
          <p:nvPr/>
        </p:nvSpPr>
        <p:spPr bwMode="auto">
          <a:xfrm>
            <a:off x="4267200" y="4167187"/>
            <a:ext cx="838200" cy="152400"/>
          </a:xfrm>
          <a:custGeom>
            <a:avLst/>
            <a:gdLst>
              <a:gd name="T0" fmla="*/ 0 w 528"/>
              <a:gd name="T1" fmla="*/ 96 h 96"/>
              <a:gd name="T2" fmla="*/ 336 w 528"/>
              <a:gd name="T3" fmla="*/ 96 h 96"/>
              <a:gd name="T4" fmla="*/ 336 w 528"/>
              <a:gd name="T5" fmla="*/ 0 h 96"/>
              <a:gd name="T6" fmla="*/ 528 w 528"/>
              <a:gd name="T7" fmla="*/ 0 h 96"/>
            </a:gdLst>
            <a:ahLst/>
            <a:cxnLst>
              <a:cxn ang="0">
                <a:pos x="T0" y="T1"/>
              </a:cxn>
              <a:cxn ang="0">
                <a:pos x="T2" y="T3"/>
              </a:cxn>
              <a:cxn ang="0">
                <a:pos x="T4" y="T5"/>
              </a:cxn>
              <a:cxn ang="0">
                <a:pos x="T6" y="T7"/>
              </a:cxn>
            </a:cxnLst>
            <a:rect l="0" t="0" r="r" b="b"/>
            <a:pathLst>
              <a:path w="528" h="96">
                <a:moveTo>
                  <a:pt x="0" y="96"/>
                </a:moveTo>
                <a:lnTo>
                  <a:pt x="336" y="96"/>
                </a:lnTo>
                <a:lnTo>
                  <a:pt x="336" y="0"/>
                </a:lnTo>
                <a:lnTo>
                  <a:pt x="528" y="0"/>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51" name="Line 31"/>
          <p:cNvSpPr>
            <a:spLocks noChangeShapeType="1"/>
          </p:cNvSpPr>
          <p:nvPr/>
        </p:nvSpPr>
        <p:spPr bwMode="auto">
          <a:xfrm>
            <a:off x="6705600" y="4167187"/>
            <a:ext cx="228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52" name="Line 32"/>
          <p:cNvSpPr>
            <a:spLocks noChangeShapeType="1"/>
          </p:cNvSpPr>
          <p:nvPr/>
        </p:nvSpPr>
        <p:spPr bwMode="auto">
          <a:xfrm>
            <a:off x="5791200" y="4319587"/>
            <a:ext cx="533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53" name="Text Box 33"/>
          <p:cNvSpPr txBox="1">
            <a:spLocks noChangeArrowheads="1"/>
          </p:cNvSpPr>
          <p:nvPr/>
        </p:nvSpPr>
        <p:spPr bwMode="auto">
          <a:xfrm>
            <a:off x="3581400" y="5614987"/>
            <a:ext cx="9017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Block 0</a:t>
            </a:r>
          </a:p>
        </p:txBody>
      </p:sp>
      <p:sp>
        <p:nvSpPr>
          <p:cNvPr id="235554" name="Text Box 34"/>
          <p:cNvSpPr txBox="1">
            <a:spLocks noChangeArrowheads="1"/>
          </p:cNvSpPr>
          <p:nvPr/>
        </p:nvSpPr>
        <p:spPr bwMode="auto">
          <a:xfrm>
            <a:off x="5105400" y="5614987"/>
            <a:ext cx="9017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Block 1</a:t>
            </a:r>
          </a:p>
        </p:txBody>
      </p:sp>
      <p:sp>
        <p:nvSpPr>
          <p:cNvPr id="235555" name="Text Box 35"/>
          <p:cNvSpPr txBox="1">
            <a:spLocks noChangeArrowheads="1"/>
          </p:cNvSpPr>
          <p:nvPr/>
        </p:nvSpPr>
        <p:spPr bwMode="auto">
          <a:xfrm>
            <a:off x="6934200" y="5614987"/>
            <a:ext cx="1143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Block N-1</a:t>
            </a:r>
          </a:p>
        </p:txBody>
      </p:sp>
      <p:sp>
        <p:nvSpPr>
          <p:cNvPr id="235556" name="Freeform 36"/>
          <p:cNvSpPr>
            <a:spLocks/>
          </p:cNvSpPr>
          <p:nvPr/>
        </p:nvSpPr>
        <p:spPr bwMode="auto">
          <a:xfrm>
            <a:off x="2286000" y="4167187"/>
            <a:ext cx="1295400" cy="152400"/>
          </a:xfrm>
          <a:custGeom>
            <a:avLst/>
            <a:gdLst>
              <a:gd name="T0" fmla="*/ 0 w 528"/>
              <a:gd name="T1" fmla="*/ 96 h 96"/>
              <a:gd name="T2" fmla="*/ 336 w 528"/>
              <a:gd name="T3" fmla="*/ 96 h 96"/>
              <a:gd name="T4" fmla="*/ 336 w 528"/>
              <a:gd name="T5" fmla="*/ 0 h 96"/>
              <a:gd name="T6" fmla="*/ 528 w 528"/>
              <a:gd name="T7" fmla="*/ 0 h 96"/>
            </a:gdLst>
            <a:ahLst/>
            <a:cxnLst>
              <a:cxn ang="0">
                <a:pos x="T0" y="T1"/>
              </a:cxn>
              <a:cxn ang="0">
                <a:pos x="T2" y="T3"/>
              </a:cxn>
              <a:cxn ang="0">
                <a:pos x="T4" y="T5"/>
              </a:cxn>
              <a:cxn ang="0">
                <a:pos x="T6" y="T7"/>
              </a:cxn>
            </a:cxnLst>
            <a:rect l="0" t="0" r="r" b="b"/>
            <a:pathLst>
              <a:path w="528" h="96">
                <a:moveTo>
                  <a:pt x="0" y="96"/>
                </a:moveTo>
                <a:lnTo>
                  <a:pt x="336" y="96"/>
                </a:lnTo>
                <a:lnTo>
                  <a:pt x="336" y="0"/>
                </a:lnTo>
                <a:lnTo>
                  <a:pt x="528" y="0"/>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 name="Slide Number Placeholder 1"/>
          <p:cNvSpPr>
            <a:spLocks noGrp="1"/>
          </p:cNvSpPr>
          <p:nvPr>
            <p:ph type="sldNum" sz="quarter" idx="4294967295"/>
          </p:nvPr>
        </p:nvSpPr>
        <p:spPr>
          <a:xfrm>
            <a:off x="304800" y="6188075"/>
            <a:ext cx="990600" cy="365125"/>
          </a:xfrm>
          <a:prstGeom prst="rect">
            <a:avLst/>
          </a:prstGeom>
        </p:spPr>
        <p:txBody>
          <a:bodyPr/>
          <a:lstStyle/>
          <a:p>
            <a:pPr algn="l">
              <a:defRPr/>
            </a:pPr>
            <a:fld id="{BFA6D376-C5A1-F04E-B9D7-60DF914D4450}" type="slidenum">
              <a:rPr lang="en-US" smtClean="0"/>
              <a:pPr algn="l">
                <a:defRPr/>
              </a:pPr>
              <a:t>56</a:t>
            </a:fld>
            <a:endParaRPr lang="en-US" dirty="0"/>
          </a:p>
        </p:txBody>
      </p:sp>
    </p:spTree>
    <p:extLst>
      <p:ext uri="{BB962C8B-B14F-4D97-AF65-F5344CB8AC3E}">
        <p14:creationId xmlns:p14="http://schemas.microsoft.com/office/powerpoint/2010/main" val="1105814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304800" y="228600"/>
            <a:ext cx="7696200" cy="1371600"/>
          </a:xfrm>
        </p:spPr>
        <p:txBody>
          <a:bodyPr/>
          <a:lstStyle/>
          <a:p>
            <a:r>
              <a:rPr lang="en-US" dirty="0"/>
              <a:t>Indexed Allocation</a:t>
            </a:r>
          </a:p>
        </p:txBody>
      </p:sp>
      <p:sp>
        <p:nvSpPr>
          <p:cNvPr id="236547" name="Rectangle 3"/>
          <p:cNvSpPr>
            <a:spLocks noGrp="1" noChangeArrowheads="1"/>
          </p:cNvSpPr>
          <p:nvPr>
            <p:ph type="body" idx="1"/>
          </p:nvPr>
        </p:nvSpPr>
        <p:spPr>
          <a:xfrm>
            <a:off x="450850" y="1285875"/>
            <a:ext cx="8223250" cy="1828800"/>
          </a:xfrm>
        </p:spPr>
        <p:txBody>
          <a:bodyPr/>
          <a:lstStyle/>
          <a:p>
            <a:r>
              <a:rPr lang="en-US" sz="2400" dirty="0"/>
              <a:t>Extract headers and put them in an index</a:t>
            </a:r>
          </a:p>
          <a:p>
            <a:r>
              <a:rPr lang="en-US" sz="2400" dirty="0"/>
              <a:t>Simplify seeks</a:t>
            </a:r>
          </a:p>
          <a:p>
            <a:r>
              <a:rPr lang="en-US" sz="2400" dirty="0"/>
              <a:t>May link indices together (for large files)</a:t>
            </a:r>
          </a:p>
        </p:txBody>
      </p:sp>
      <p:sp>
        <p:nvSpPr>
          <p:cNvPr id="236548" name="Text Box 4"/>
          <p:cNvSpPr txBox="1">
            <a:spLocks noChangeArrowheads="1"/>
          </p:cNvSpPr>
          <p:nvPr/>
        </p:nvSpPr>
        <p:spPr bwMode="auto">
          <a:xfrm>
            <a:off x="685800" y="3087688"/>
            <a:ext cx="1270000" cy="173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atin typeface="+mn-lt"/>
              </a:rPr>
              <a:t>Index block</a:t>
            </a:r>
          </a:p>
          <a:p>
            <a:pPr eaLnBrk="0" hangingPunct="0"/>
            <a:r>
              <a:rPr lang="en-US">
                <a:latin typeface="+mn-lt"/>
              </a:rPr>
              <a:t>…</a:t>
            </a:r>
          </a:p>
          <a:p>
            <a:pPr eaLnBrk="0" hangingPunct="0"/>
            <a:endParaRPr lang="en-US">
              <a:latin typeface="+mn-lt"/>
            </a:endParaRPr>
          </a:p>
          <a:p>
            <a:pPr eaLnBrk="0" hangingPunct="0"/>
            <a:endParaRPr lang="en-US">
              <a:latin typeface="+mn-lt"/>
            </a:endParaRPr>
          </a:p>
          <a:p>
            <a:pPr eaLnBrk="0" hangingPunct="0"/>
            <a:r>
              <a:rPr lang="en-US">
                <a:latin typeface="+mn-lt"/>
              </a:rPr>
              <a:t>Head: 417</a:t>
            </a:r>
          </a:p>
          <a:p>
            <a:pPr eaLnBrk="0" hangingPunct="0"/>
            <a:r>
              <a:rPr lang="en-US">
                <a:latin typeface="+mn-lt"/>
              </a:rPr>
              <a:t>...</a:t>
            </a:r>
          </a:p>
        </p:txBody>
      </p:sp>
      <p:sp>
        <p:nvSpPr>
          <p:cNvPr id="236549" name="Rectangle 5"/>
          <p:cNvSpPr>
            <a:spLocks noChangeArrowheads="1"/>
          </p:cNvSpPr>
          <p:nvPr/>
        </p:nvSpPr>
        <p:spPr bwMode="auto">
          <a:xfrm>
            <a:off x="685800" y="3140075"/>
            <a:ext cx="1371600" cy="1828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mn-lt"/>
            </a:endParaRPr>
          </a:p>
        </p:txBody>
      </p:sp>
      <p:sp>
        <p:nvSpPr>
          <p:cNvPr id="236550" name="Line 6"/>
          <p:cNvSpPr>
            <a:spLocks noChangeShapeType="1"/>
          </p:cNvSpPr>
          <p:nvPr/>
        </p:nvSpPr>
        <p:spPr bwMode="auto">
          <a:xfrm>
            <a:off x="685800" y="3444875"/>
            <a:ext cx="1371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mn-lt"/>
            </a:endParaRPr>
          </a:p>
        </p:txBody>
      </p:sp>
      <p:sp>
        <p:nvSpPr>
          <p:cNvPr id="236551" name="Line 7"/>
          <p:cNvSpPr>
            <a:spLocks noChangeShapeType="1"/>
          </p:cNvSpPr>
          <p:nvPr/>
        </p:nvSpPr>
        <p:spPr bwMode="auto">
          <a:xfrm>
            <a:off x="685800" y="4206875"/>
            <a:ext cx="1371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mn-lt"/>
            </a:endParaRPr>
          </a:p>
        </p:txBody>
      </p:sp>
      <p:sp>
        <p:nvSpPr>
          <p:cNvPr id="236552" name="Line 8"/>
          <p:cNvSpPr>
            <a:spLocks noChangeShapeType="1"/>
          </p:cNvSpPr>
          <p:nvPr/>
        </p:nvSpPr>
        <p:spPr bwMode="auto">
          <a:xfrm>
            <a:off x="685800" y="4511675"/>
            <a:ext cx="1371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mn-lt"/>
            </a:endParaRPr>
          </a:p>
        </p:txBody>
      </p:sp>
      <p:sp>
        <p:nvSpPr>
          <p:cNvPr id="236553" name="Rectangle 9"/>
          <p:cNvSpPr>
            <a:spLocks noChangeArrowheads="1"/>
          </p:cNvSpPr>
          <p:nvPr/>
        </p:nvSpPr>
        <p:spPr bwMode="auto">
          <a:xfrm>
            <a:off x="5410200" y="2759075"/>
            <a:ext cx="1066800" cy="838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mn-lt"/>
            </a:endParaRPr>
          </a:p>
        </p:txBody>
      </p:sp>
      <p:sp>
        <p:nvSpPr>
          <p:cNvPr id="236554" name="Text Box 10"/>
          <p:cNvSpPr txBox="1">
            <a:spLocks noChangeArrowheads="1"/>
          </p:cNvSpPr>
          <p:nvPr/>
        </p:nvSpPr>
        <p:spPr bwMode="auto">
          <a:xfrm>
            <a:off x="5410200" y="2759075"/>
            <a:ext cx="787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latin typeface="+mn-lt"/>
              </a:rPr>
              <a:t>Byte 0</a:t>
            </a:r>
          </a:p>
        </p:txBody>
      </p:sp>
      <p:sp>
        <p:nvSpPr>
          <p:cNvPr id="236555" name="Text Box 11"/>
          <p:cNvSpPr txBox="1">
            <a:spLocks noChangeArrowheads="1"/>
          </p:cNvSpPr>
          <p:nvPr/>
        </p:nvSpPr>
        <p:spPr bwMode="auto">
          <a:xfrm>
            <a:off x="5410200" y="3216275"/>
            <a:ext cx="11303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atin typeface="+mn-lt"/>
              </a:rPr>
              <a:t>Byte 4095</a:t>
            </a:r>
          </a:p>
        </p:txBody>
      </p:sp>
      <p:sp>
        <p:nvSpPr>
          <p:cNvPr id="236556" name="Text Box 12"/>
          <p:cNvSpPr txBox="1">
            <a:spLocks noChangeArrowheads="1"/>
          </p:cNvSpPr>
          <p:nvPr/>
        </p:nvSpPr>
        <p:spPr bwMode="auto">
          <a:xfrm>
            <a:off x="5562600" y="2911475"/>
            <a:ext cx="355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atin typeface="+mn-lt"/>
              </a:rPr>
              <a:t>...</a:t>
            </a:r>
          </a:p>
        </p:txBody>
      </p:sp>
      <p:sp>
        <p:nvSpPr>
          <p:cNvPr id="236557" name="Rectangle 13"/>
          <p:cNvSpPr>
            <a:spLocks noChangeArrowheads="1"/>
          </p:cNvSpPr>
          <p:nvPr/>
        </p:nvSpPr>
        <p:spPr bwMode="auto">
          <a:xfrm>
            <a:off x="6019800" y="4892675"/>
            <a:ext cx="1066800" cy="838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mn-lt"/>
            </a:endParaRPr>
          </a:p>
        </p:txBody>
      </p:sp>
      <p:sp>
        <p:nvSpPr>
          <p:cNvPr id="236558" name="Text Box 14"/>
          <p:cNvSpPr txBox="1">
            <a:spLocks noChangeArrowheads="1"/>
          </p:cNvSpPr>
          <p:nvPr/>
        </p:nvSpPr>
        <p:spPr bwMode="auto">
          <a:xfrm>
            <a:off x="6019800" y="4892675"/>
            <a:ext cx="787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atin typeface="+mn-lt"/>
              </a:rPr>
              <a:t>Byte 0</a:t>
            </a:r>
          </a:p>
        </p:txBody>
      </p:sp>
      <p:sp>
        <p:nvSpPr>
          <p:cNvPr id="236559" name="Text Box 15"/>
          <p:cNvSpPr txBox="1">
            <a:spLocks noChangeArrowheads="1"/>
          </p:cNvSpPr>
          <p:nvPr/>
        </p:nvSpPr>
        <p:spPr bwMode="auto">
          <a:xfrm>
            <a:off x="6019800" y="5349875"/>
            <a:ext cx="11303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atin typeface="+mn-lt"/>
              </a:rPr>
              <a:t>Byte 4095</a:t>
            </a:r>
          </a:p>
        </p:txBody>
      </p:sp>
      <p:sp>
        <p:nvSpPr>
          <p:cNvPr id="236560" name="Text Box 16"/>
          <p:cNvSpPr txBox="1">
            <a:spLocks noChangeArrowheads="1"/>
          </p:cNvSpPr>
          <p:nvPr/>
        </p:nvSpPr>
        <p:spPr bwMode="auto">
          <a:xfrm>
            <a:off x="6172200" y="5045075"/>
            <a:ext cx="355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atin typeface="+mn-lt"/>
              </a:rPr>
              <a:t>...</a:t>
            </a:r>
          </a:p>
        </p:txBody>
      </p:sp>
      <p:sp>
        <p:nvSpPr>
          <p:cNvPr id="236561" name="Rectangle 17"/>
          <p:cNvSpPr>
            <a:spLocks noChangeArrowheads="1"/>
          </p:cNvSpPr>
          <p:nvPr/>
        </p:nvSpPr>
        <p:spPr bwMode="auto">
          <a:xfrm>
            <a:off x="7772400" y="3978275"/>
            <a:ext cx="1066800" cy="838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mn-lt"/>
            </a:endParaRPr>
          </a:p>
        </p:txBody>
      </p:sp>
      <p:sp>
        <p:nvSpPr>
          <p:cNvPr id="236562" name="Text Box 18"/>
          <p:cNvSpPr txBox="1">
            <a:spLocks noChangeArrowheads="1"/>
          </p:cNvSpPr>
          <p:nvPr/>
        </p:nvSpPr>
        <p:spPr bwMode="auto">
          <a:xfrm>
            <a:off x="7772400" y="3978275"/>
            <a:ext cx="787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atin typeface="+mn-lt"/>
              </a:rPr>
              <a:t>Byte 0</a:t>
            </a:r>
          </a:p>
        </p:txBody>
      </p:sp>
      <p:sp>
        <p:nvSpPr>
          <p:cNvPr id="236563" name="Text Box 19"/>
          <p:cNvSpPr txBox="1">
            <a:spLocks noChangeArrowheads="1"/>
          </p:cNvSpPr>
          <p:nvPr/>
        </p:nvSpPr>
        <p:spPr bwMode="auto">
          <a:xfrm>
            <a:off x="7772400" y="4435475"/>
            <a:ext cx="11303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atin typeface="+mn-lt"/>
              </a:rPr>
              <a:t>Byte 4095</a:t>
            </a:r>
          </a:p>
        </p:txBody>
      </p:sp>
      <p:sp>
        <p:nvSpPr>
          <p:cNvPr id="236564" name="Text Box 20"/>
          <p:cNvSpPr txBox="1">
            <a:spLocks noChangeArrowheads="1"/>
          </p:cNvSpPr>
          <p:nvPr/>
        </p:nvSpPr>
        <p:spPr bwMode="auto">
          <a:xfrm>
            <a:off x="7924800" y="4130675"/>
            <a:ext cx="355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atin typeface="+mn-lt"/>
              </a:rPr>
              <a:t>...</a:t>
            </a:r>
          </a:p>
        </p:txBody>
      </p:sp>
      <p:sp>
        <p:nvSpPr>
          <p:cNvPr id="236565" name="Text Box 21"/>
          <p:cNvSpPr txBox="1">
            <a:spLocks noChangeArrowheads="1"/>
          </p:cNvSpPr>
          <p:nvPr/>
        </p:nvSpPr>
        <p:spPr bwMode="auto">
          <a:xfrm>
            <a:off x="5410200" y="3597275"/>
            <a:ext cx="856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atin typeface="+mn-lt"/>
              </a:rPr>
              <a:t>Block 0</a:t>
            </a:r>
          </a:p>
        </p:txBody>
      </p:sp>
      <p:sp>
        <p:nvSpPr>
          <p:cNvPr id="236566" name="Text Box 22"/>
          <p:cNvSpPr txBox="1">
            <a:spLocks noChangeArrowheads="1"/>
          </p:cNvSpPr>
          <p:nvPr/>
        </p:nvSpPr>
        <p:spPr bwMode="auto">
          <a:xfrm>
            <a:off x="7772400" y="4816475"/>
            <a:ext cx="856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atin typeface="+mn-lt"/>
              </a:rPr>
              <a:t>Block 1</a:t>
            </a:r>
          </a:p>
        </p:txBody>
      </p:sp>
      <p:sp>
        <p:nvSpPr>
          <p:cNvPr id="236567" name="Text Box 23"/>
          <p:cNvSpPr txBox="1">
            <a:spLocks noChangeArrowheads="1"/>
          </p:cNvSpPr>
          <p:nvPr/>
        </p:nvSpPr>
        <p:spPr bwMode="auto">
          <a:xfrm>
            <a:off x="6019800" y="5730875"/>
            <a:ext cx="107593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latin typeface="+mn-lt"/>
              </a:rPr>
              <a:t>Block N-1</a:t>
            </a:r>
          </a:p>
        </p:txBody>
      </p:sp>
      <p:sp>
        <p:nvSpPr>
          <p:cNvPr id="236568" name="Rectangle 24"/>
          <p:cNvSpPr>
            <a:spLocks noChangeArrowheads="1"/>
          </p:cNvSpPr>
          <p:nvPr/>
        </p:nvSpPr>
        <p:spPr bwMode="auto">
          <a:xfrm>
            <a:off x="2819400" y="3292475"/>
            <a:ext cx="1066800" cy="24384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mn-lt"/>
            </a:endParaRPr>
          </a:p>
        </p:txBody>
      </p:sp>
      <p:sp>
        <p:nvSpPr>
          <p:cNvPr id="236569" name="Line 25"/>
          <p:cNvSpPr>
            <a:spLocks noChangeShapeType="1"/>
          </p:cNvSpPr>
          <p:nvPr/>
        </p:nvSpPr>
        <p:spPr bwMode="auto">
          <a:xfrm>
            <a:off x="1905000" y="3292475"/>
            <a:ext cx="9144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mn-lt"/>
            </a:endParaRPr>
          </a:p>
        </p:txBody>
      </p:sp>
      <p:grpSp>
        <p:nvGrpSpPr>
          <p:cNvPr id="236570" name="Group 26"/>
          <p:cNvGrpSpPr>
            <a:grpSpLocks/>
          </p:cNvGrpSpPr>
          <p:nvPr/>
        </p:nvGrpSpPr>
        <p:grpSpPr bwMode="auto">
          <a:xfrm>
            <a:off x="2895600" y="3368675"/>
            <a:ext cx="914400" cy="457200"/>
            <a:chOff x="1824" y="2448"/>
            <a:chExt cx="576" cy="288"/>
          </a:xfrm>
        </p:grpSpPr>
        <p:sp>
          <p:nvSpPr>
            <p:cNvPr id="236571" name="Rectangle 27"/>
            <p:cNvSpPr>
              <a:spLocks noChangeArrowheads="1"/>
            </p:cNvSpPr>
            <p:nvPr/>
          </p:nvSpPr>
          <p:spPr bwMode="auto">
            <a:xfrm>
              <a:off x="1824" y="2448"/>
              <a:ext cx="576"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mn-lt"/>
              </a:endParaRPr>
            </a:p>
          </p:txBody>
        </p:sp>
        <p:sp>
          <p:nvSpPr>
            <p:cNvPr id="236572" name="Rectangle 28"/>
            <p:cNvSpPr>
              <a:spLocks noChangeArrowheads="1"/>
            </p:cNvSpPr>
            <p:nvPr/>
          </p:nvSpPr>
          <p:spPr bwMode="auto">
            <a:xfrm>
              <a:off x="1824" y="2592"/>
              <a:ext cx="576"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atin typeface="+mn-lt"/>
                </a:rPr>
                <a:t>Length</a:t>
              </a:r>
            </a:p>
          </p:txBody>
        </p:sp>
      </p:grpSp>
      <p:grpSp>
        <p:nvGrpSpPr>
          <p:cNvPr id="236573" name="Group 29"/>
          <p:cNvGrpSpPr>
            <a:grpSpLocks/>
          </p:cNvGrpSpPr>
          <p:nvPr/>
        </p:nvGrpSpPr>
        <p:grpSpPr bwMode="auto">
          <a:xfrm>
            <a:off x="2895600" y="3902075"/>
            <a:ext cx="914400" cy="457200"/>
            <a:chOff x="1824" y="2448"/>
            <a:chExt cx="576" cy="288"/>
          </a:xfrm>
        </p:grpSpPr>
        <p:sp>
          <p:nvSpPr>
            <p:cNvPr id="236574" name="Rectangle 30"/>
            <p:cNvSpPr>
              <a:spLocks noChangeArrowheads="1"/>
            </p:cNvSpPr>
            <p:nvPr/>
          </p:nvSpPr>
          <p:spPr bwMode="auto">
            <a:xfrm>
              <a:off x="1824" y="2448"/>
              <a:ext cx="576"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mn-lt"/>
              </a:endParaRPr>
            </a:p>
          </p:txBody>
        </p:sp>
        <p:sp>
          <p:nvSpPr>
            <p:cNvPr id="236575" name="Rectangle 31"/>
            <p:cNvSpPr>
              <a:spLocks noChangeArrowheads="1"/>
            </p:cNvSpPr>
            <p:nvPr/>
          </p:nvSpPr>
          <p:spPr bwMode="auto">
            <a:xfrm>
              <a:off x="1824" y="2592"/>
              <a:ext cx="576"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atin typeface="+mn-lt"/>
                </a:rPr>
                <a:t>Length</a:t>
              </a:r>
            </a:p>
          </p:txBody>
        </p:sp>
      </p:grpSp>
      <p:grpSp>
        <p:nvGrpSpPr>
          <p:cNvPr id="236576" name="Group 32"/>
          <p:cNvGrpSpPr>
            <a:grpSpLocks/>
          </p:cNvGrpSpPr>
          <p:nvPr/>
        </p:nvGrpSpPr>
        <p:grpSpPr bwMode="auto">
          <a:xfrm>
            <a:off x="2895600" y="5197475"/>
            <a:ext cx="914400" cy="457200"/>
            <a:chOff x="1824" y="2448"/>
            <a:chExt cx="576" cy="288"/>
          </a:xfrm>
        </p:grpSpPr>
        <p:sp>
          <p:nvSpPr>
            <p:cNvPr id="236577" name="Rectangle 33"/>
            <p:cNvSpPr>
              <a:spLocks noChangeArrowheads="1"/>
            </p:cNvSpPr>
            <p:nvPr/>
          </p:nvSpPr>
          <p:spPr bwMode="auto">
            <a:xfrm>
              <a:off x="1824" y="2448"/>
              <a:ext cx="576"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mn-lt"/>
              </a:endParaRPr>
            </a:p>
          </p:txBody>
        </p:sp>
        <p:sp>
          <p:nvSpPr>
            <p:cNvPr id="236578" name="Rectangle 34"/>
            <p:cNvSpPr>
              <a:spLocks noChangeArrowheads="1"/>
            </p:cNvSpPr>
            <p:nvPr/>
          </p:nvSpPr>
          <p:spPr bwMode="auto">
            <a:xfrm>
              <a:off x="1824" y="2592"/>
              <a:ext cx="576"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atin typeface="+mn-lt"/>
                </a:rPr>
                <a:t>Length</a:t>
              </a:r>
            </a:p>
          </p:txBody>
        </p:sp>
      </p:grpSp>
      <p:sp>
        <p:nvSpPr>
          <p:cNvPr id="236579" name="Freeform 35"/>
          <p:cNvSpPr>
            <a:spLocks/>
          </p:cNvSpPr>
          <p:nvPr/>
        </p:nvSpPr>
        <p:spPr bwMode="auto">
          <a:xfrm>
            <a:off x="3581400" y="2759075"/>
            <a:ext cx="1828800" cy="685800"/>
          </a:xfrm>
          <a:custGeom>
            <a:avLst/>
            <a:gdLst>
              <a:gd name="T0" fmla="*/ 0 w 1152"/>
              <a:gd name="T1" fmla="*/ 432 h 432"/>
              <a:gd name="T2" fmla="*/ 432 w 1152"/>
              <a:gd name="T3" fmla="*/ 432 h 432"/>
              <a:gd name="T4" fmla="*/ 432 w 1152"/>
              <a:gd name="T5" fmla="*/ 0 h 432"/>
              <a:gd name="T6" fmla="*/ 1152 w 1152"/>
              <a:gd name="T7" fmla="*/ 0 h 432"/>
            </a:gdLst>
            <a:ahLst/>
            <a:cxnLst>
              <a:cxn ang="0">
                <a:pos x="T0" y="T1"/>
              </a:cxn>
              <a:cxn ang="0">
                <a:pos x="T2" y="T3"/>
              </a:cxn>
              <a:cxn ang="0">
                <a:pos x="T4" y="T5"/>
              </a:cxn>
              <a:cxn ang="0">
                <a:pos x="T6" y="T7"/>
              </a:cxn>
            </a:cxnLst>
            <a:rect l="0" t="0" r="r" b="b"/>
            <a:pathLst>
              <a:path w="1152" h="432">
                <a:moveTo>
                  <a:pt x="0" y="432"/>
                </a:moveTo>
                <a:lnTo>
                  <a:pt x="432" y="432"/>
                </a:lnTo>
                <a:lnTo>
                  <a:pt x="432" y="0"/>
                </a:lnTo>
                <a:lnTo>
                  <a:pt x="1152" y="0"/>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mn-lt"/>
            </a:endParaRPr>
          </a:p>
        </p:txBody>
      </p:sp>
      <p:sp>
        <p:nvSpPr>
          <p:cNvPr id="236580" name="Line 36"/>
          <p:cNvSpPr>
            <a:spLocks noChangeShapeType="1"/>
          </p:cNvSpPr>
          <p:nvPr/>
        </p:nvSpPr>
        <p:spPr bwMode="auto">
          <a:xfrm>
            <a:off x="3581400" y="3978275"/>
            <a:ext cx="4191000" cy="15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mn-lt"/>
            </a:endParaRPr>
          </a:p>
        </p:txBody>
      </p:sp>
      <p:sp>
        <p:nvSpPr>
          <p:cNvPr id="236581" name="Freeform 37"/>
          <p:cNvSpPr>
            <a:spLocks/>
          </p:cNvSpPr>
          <p:nvPr/>
        </p:nvSpPr>
        <p:spPr bwMode="auto">
          <a:xfrm>
            <a:off x="3581400" y="4892675"/>
            <a:ext cx="2438400" cy="381000"/>
          </a:xfrm>
          <a:custGeom>
            <a:avLst/>
            <a:gdLst>
              <a:gd name="T0" fmla="*/ 0 w 1536"/>
              <a:gd name="T1" fmla="*/ 240 h 240"/>
              <a:gd name="T2" fmla="*/ 432 w 1536"/>
              <a:gd name="T3" fmla="*/ 240 h 240"/>
              <a:gd name="T4" fmla="*/ 432 w 1536"/>
              <a:gd name="T5" fmla="*/ 0 h 240"/>
              <a:gd name="T6" fmla="*/ 1536 w 1536"/>
              <a:gd name="T7" fmla="*/ 0 h 240"/>
            </a:gdLst>
            <a:ahLst/>
            <a:cxnLst>
              <a:cxn ang="0">
                <a:pos x="T0" y="T1"/>
              </a:cxn>
              <a:cxn ang="0">
                <a:pos x="T2" y="T3"/>
              </a:cxn>
              <a:cxn ang="0">
                <a:pos x="T4" y="T5"/>
              </a:cxn>
              <a:cxn ang="0">
                <a:pos x="T6" y="T7"/>
              </a:cxn>
            </a:cxnLst>
            <a:rect l="0" t="0" r="r" b="b"/>
            <a:pathLst>
              <a:path w="1536" h="240">
                <a:moveTo>
                  <a:pt x="0" y="240"/>
                </a:moveTo>
                <a:lnTo>
                  <a:pt x="432" y="240"/>
                </a:lnTo>
                <a:lnTo>
                  <a:pt x="432" y="0"/>
                </a:lnTo>
                <a:lnTo>
                  <a:pt x="1536" y="0"/>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mn-lt"/>
            </a:endParaRPr>
          </a:p>
        </p:txBody>
      </p:sp>
      <p:sp>
        <p:nvSpPr>
          <p:cNvPr id="2" name="Slide Number Placeholder 1"/>
          <p:cNvSpPr>
            <a:spLocks noGrp="1"/>
          </p:cNvSpPr>
          <p:nvPr>
            <p:ph type="sldNum" sz="quarter" idx="4294967295"/>
          </p:nvPr>
        </p:nvSpPr>
        <p:spPr>
          <a:xfrm>
            <a:off x="381000" y="6111875"/>
            <a:ext cx="990600" cy="365125"/>
          </a:xfrm>
          <a:prstGeom prst="rect">
            <a:avLst/>
          </a:prstGeom>
        </p:spPr>
        <p:txBody>
          <a:bodyPr/>
          <a:lstStyle/>
          <a:p>
            <a:pPr algn="l">
              <a:defRPr/>
            </a:pPr>
            <a:fld id="{BFA6D376-C5A1-F04E-B9D7-60DF914D4450}" type="slidenum">
              <a:rPr lang="en-US" smtClean="0"/>
              <a:pPr algn="l">
                <a:defRPr/>
              </a:pPr>
              <a:t>57</a:t>
            </a:fld>
            <a:endParaRPr lang="en-US" dirty="0"/>
          </a:p>
        </p:txBody>
      </p:sp>
    </p:spTree>
    <p:extLst>
      <p:ext uri="{BB962C8B-B14F-4D97-AF65-F5344CB8AC3E}">
        <p14:creationId xmlns:p14="http://schemas.microsoft.com/office/powerpoint/2010/main" val="1092837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
          <p:cNvSpPr txBox="1">
            <a:spLocks noChangeArrowheads="1"/>
          </p:cNvSpPr>
          <p:nvPr/>
        </p:nvSpPr>
        <p:spPr>
          <a:xfrm>
            <a:off x="914400" y="609600"/>
            <a:ext cx="7772400" cy="533400"/>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sz="4400" dirty="0">
                <a:solidFill>
                  <a:srgbClr val="0000FF"/>
                </a:solidFill>
                <a:latin typeface="Calibri"/>
                <a:ea typeface="ＭＳ Ｐゴシック" charset="0"/>
                <a:cs typeface="ＭＳ Ｐゴシック" charset="0"/>
              </a:rPr>
              <a:t>UNIX Files</a:t>
            </a:r>
          </a:p>
        </p:txBody>
      </p:sp>
      <p:sp>
        <p:nvSpPr>
          <p:cNvPr id="48" name="Rectangle 3"/>
          <p:cNvSpPr>
            <a:spLocks noChangeArrowheads="1"/>
          </p:cNvSpPr>
          <p:nvPr/>
        </p:nvSpPr>
        <p:spPr bwMode="auto">
          <a:xfrm>
            <a:off x="4572000" y="762000"/>
            <a:ext cx="1066800" cy="685800"/>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 name="Text Box 4"/>
          <p:cNvSpPr txBox="1">
            <a:spLocks noChangeArrowheads="1"/>
          </p:cNvSpPr>
          <p:nvPr/>
        </p:nvSpPr>
        <p:spPr bwMode="auto">
          <a:xfrm>
            <a:off x="4800600" y="838200"/>
            <a:ext cx="67197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dirty="0">
                <a:solidFill>
                  <a:schemeClr val="bg1"/>
                </a:solidFill>
              </a:rPr>
              <a:t>Data</a:t>
            </a:r>
          </a:p>
        </p:txBody>
      </p:sp>
      <p:sp>
        <p:nvSpPr>
          <p:cNvPr id="50" name="Text Box 5"/>
          <p:cNvSpPr txBox="1">
            <a:spLocks noChangeArrowheads="1"/>
          </p:cNvSpPr>
          <p:nvPr/>
        </p:nvSpPr>
        <p:spPr bwMode="auto">
          <a:xfrm>
            <a:off x="685800" y="838200"/>
            <a:ext cx="1457325" cy="2536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dirty="0">
                <a:latin typeface="+mn-lt"/>
              </a:rPr>
              <a:t>mode</a:t>
            </a:r>
          </a:p>
          <a:p>
            <a:pPr eaLnBrk="0" hangingPunct="0"/>
            <a:r>
              <a:rPr lang="en-US" sz="1600" dirty="0">
                <a:latin typeface="+mn-lt"/>
              </a:rPr>
              <a:t>owner</a:t>
            </a:r>
          </a:p>
          <a:p>
            <a:pPr eaLnBrk="0" hangingPunct="0"/>
            <a:r>
              <a:rPr lang="en-US" sz="1600" dirty="0">
                <a:latin typeface="+mn-lt"/>
              </a:rPr>
              <a:t>…</a:t>
            </a:r>
          </a:p>
          <a:p>
            <a:pPr eaLnBrk="0" hangingPunct="0"/>
            <a:r>
              <a:rPr lang="en-US" sz="1600" dirty="0">
                <a:latin typeface="+mn-lt"/>
              </a:rPr>
              <a:t>Direct block 0</a:t>
            </a:r>
          </a:p>
          <a:p>
            <a:pPr eaLnBrk="0" hangingPunct="0"/>
            <a:r>
              <a:rPr lang="en-US" sz="1600" dirty="0">
                <a:latin typeface="+mn-lt"/>
              </a:rPr>
              <a:t>Direct block 1</a:t>
            </a:r>
          </a:p>
          <a:p>
            <a:pPr eaLnBrk="0" hangingPunct="0"/>
            <a:r>
              <a:rPr lang="en-US" sz="1600" dirty="0">
                <a:latin typeface="+mn-lt"/>
              </a:rPr>
              <a:t>…</a:t>
            </a:r>
          </a:p>
          <a:p>
            <a:pPr eaLnBrk="0" hangingPunct="0"/>
            <a:r>
              <a:rPr lang="en-US" sz="1600" dirty="0">
                <a:latin typeface="+mn-lt"/>
              </a:rPr>
              <a:t>Direct block 11</a:t>
            </a:r>
          </a:p>
          <a:p>
            <a:pPr eaLnBrk="0" hangingPunct="0"/>
            <a:r>
              <a:rPr lang="en-US" sz="1600" dirty="0">
                <a:latin typeface="+mn-lt"/>
              </a:rPr>
              <a:t>Single indirect</a:t>
            </a:r>
          </a:p>
          <a:p>
            <a:pPr eaLnBrk="0" hangingPunct="0"/>
            <a:r>
              <a:rPr lang="en-US" sz="1600" dirty="0">
                <a:latin typeface="+mn-lt"/>
              </a:rPr>
              <a:t>Double indirect</a:t>
            </a:r>
          </a:p>
          <a:p>
            <a:pPr eaLnBrk="0" hangingPunct="0"/>
            <a:r>
              <a:rPr lang="en-US" sz="1600" dirty="0">
                <a:latin typeface="+mn-lt"/>
              </a:rPr>
              <a:t>Triple indirect</a:t>
            </a:r>
          </a:p>
        </p:txBody>
      </p:sp>
      <p:sp>
        <p:nvSpPr>
          <p:cNvPr id="51" name="Text Box 6"/>
          <p:cNvSpPr txBox="1">
            <a:spLocks noChangeArrowheads="1"/>
          </p:cNvSpPr>
          <p:nvPr/>
        </p:nvSpPr>
        <p:spPr bwMode="auto">
          <a:xfrm>
            <a:off x="533400" y="533400"/>
            <a:ext cx="71846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u="sng" dirty="0" err="1">
                <a:latin typeface="+mn-lt"/>
              </a:rPr>
              <a:t>inode</a:t>
            </a:r>
            <a:endParaRPr lang="en-US" sz="1800" dirty="0">
              <a:latin typeface="+mn-lt"/>
            </a:endParaRPr>
          </a:p>
        </p:txBody>
      </p:sp>
      <p:sp>
        <p:nvSpPr>
          <p:cNvPr id="52" name="Rectangle 7"/>
          <p:cNvSpPr>
            <a:spLocks noChangeArrowheads="1"/>
          </p:cNvSpPr>
          <p:nvPr/>
        </p:nvSpPr>
        <p:spPr bwMode="auto">
          <a:xfrm>
            <a:off x="685800" y="914400"/>
            <a:ext cx="1600200" cy="24384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 name="Freeform 8"/>
          <p:cNvSpPr>
            <a:spLocks/>
          </p:cNvSpPr>
          <p:nvPr/>
        </p:nvSpPr>
        <p:spPr bwMode="auto">
          <a:xfrm>
            <a:off x="2133600" y="762000"/>
            <a:ext cx="2438400" cy="990600"/>
          </a:xfrm>
          <a:custGeom>
            <a:avLst/>
            <a:gdLst>
              <a:gd name="T0" fmla="*/ 0 w 1536"/>
              <a:gd name="T1" fmla="*/ 624 h 624"/>
              <a:gd name="T2" fmla="*/ 336 w 1536"/>
              <a:gd name="T3" fmla="*/ 624 h 624"/>
              <a:gd name="T4" fmla="*/ 336 w 1536"/>
              <a:gd name="T5" fmla="*/ 0 h 624"/>
              <a:gd name="T6" fmla="*/ 1536 w 1536"/>
              <a:gd name="T7" fmla="*/ 0 h 624"/>
            </a:gdLst>
            <a:ahLst/>
            <a:cxnLst>
              <a:cxn ang="0">
                <a:pos x="T0" y="T1"/>
              </a:cxn>
              <a:cxn ang="0">
                <a:pos x="T2" y="T3"/>
              </a:cxn>
              <a:cxn ang="0">
                <a:pos x="T4" y="T5"/>
              </a:cxn>
              <a:cxn ang="0">
                <a:pos x="T6" y="T7"/>
              </a:cxn>
            </a:cxnLst>
            <a:rect l="0" t="0" r="r" b="b"/>
            <a:pathLst>
              <a:path w="1536" h="624">
                <a:moveTo>
                  <a:pt x="0" y="624"/>
                </a:moveTo>
                <a:lnTo>
                  <a:pt x="336" y="624"/>
                </a:lnTo>
                <a:lnTo>
                  <a:pt x="336" y="0"/>
                </a:lnTo>
                <a:lnTo>
                  <a:pt x="1536" y="0"/>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4" name="Rectangle 9"/>
          <p:cNvSpPr>
            <a:spLocks noChangeArrowheads="1"/>
          </p:cNvSpPr>
          <p:nvPr/>
        </p:nvSpPr>
        <p:spPr bwMode="auto">
          <a:xfrm>
            <a:off x="4953000" y="1143000"/>
            <a:ext cx="1066800" cy="685800"/>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 name="Text Box 10"/>
          <p:cNvSpPr txBox="1">
            <a:spLocks noChangeArrowheads="1"/>
          </p:cNvSpPr>
          <p:nvPr/>
        </p:nvSpPr>
        <p:spPr bwMode="auto">
          <a:xfrm>
            <a:off x="5181600" y="1219200"/>
            <a:ext cx="67197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dirty="0">
                <a:solidFill>
                  <a:schemeClr val="bg1"/>
                </a:solidFill>
              </a:rPr>
              <a:t>Data</a:t>
            </a:r>
          </a:p>
        </p:txBody>
      </p:sp>
      <p:sp>
        <p:nvSpPr>
          <p:cNvPr id="56" name="Freeform 11"/>
          <p:cNvSpPr>
            <a:spLocks/>
          </p:cNvSpPr>
          <p:nvPr/>
        </p:nvSpPr>
        <p:spPr bwMode="auto">
          <a:xfrm>
            <a:off x="2133600" y="1143000"/>
            <a:ext cx="2819400" cy="838200"/>
          </a:xfrm>
          <a:custGeom>
            <a:avLst/>
            <a:gdLst>
              <a:gd name="T0" fmla="*/ 0 w 1536"/>
              <a:gd name="T1" fmla="*/ 624 h 624"/>
              <a:gd name="T2" fmla="*/ 336 w 1536"/>
              <a:gd name="T3" fmla="*/ 624 h 624"/>
              <a:gd name="T4" fmla="*/ 336 w 1536"/>
              <a:gd name="T5" fmla="*/ 0 h 624"/>
              <a:gd name="T6" fmla="*/ 1536 w 1536"/>
              <a:gd name="T7" fmla="*/ 0 h 624"/>
            </a:gdLst>
            <a:ahLst/>
            <a:cxnLst>
              <a:cxn ang="0">
                <a:pos x="T0" y="T1"/>
              </a:cxn>
              <a:cxn ang="0">
                <a:pos x="T2" y="T3"/>
              </a:cxn>
              <a:cxn ang="0">
                <a:pos x="T4" y="T5"/>
              </a:cxn>
              <a:cxn ang="0">
                <a:pos x="T6" y="T7"/>
              </a:cxn>
            </a:cxnLst>
            <a:rect l="0" t="0" r="r" b="b"/>
            <a:pathLst>
              <a:path w="1536" h="624">
                <a:moveTo>
                  <a:pt x="0" y="624"/>
                </a:moveTo>
                <a:lnTo>
                  <a:pt x="336" y="624"/>
                </a:lnTo>
                <a:lnTo>
                  <a:pt x="336" y="0"/>
                </a:lnTo>
                <a:lnTo>
                  <a:pt x="1536" y="0"/>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7" name="Rectangle 12"/>
          <p:cNvSpPr>
            <a:spLocks noChangeArrowheads="1"/>
          </p:cNvSpPr>
          <p:nvPr/>
        </p:nvSpPr>
        <p:spPr bwMode="auto">
          <a:xfrm>
            <a:off x="5410200" y="1905000"/>
            <a:ext cx="1066800" cy="685800"/>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8" name="Text Box 13"/>
          <p:cNvSpPr txBox="1">
            <a:spLocks noChangeArrowheads="1"/>
          </p:cNvSpPr>
          <p:nvPr/>
        </p:nvSpPr>
        <p:spPr bwMode="auto">
          <a:xfrm>
            <a:off x="5638800" y="1981200"/>
            <a:ext cx="67197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dirty="0">
                <a:solidFill>
                  <a:schemeClr val="bg1"/>
                </a:solidFill>
              </a:rPr>
              <a:t>Data</a:t>
            </a:r>
          </a:p>
        </p:txBody>
      </p:sp>
      <p:sp>
        <p:nvSpPr>
          <p:cNvPr id="59" name="Freeform 14"/>
          <p:cNvSpPr>
            <a:spLocks/>
          </p:cNvSpPr>
          <p:nvPr/>
        </p:nvSpPr>
        <p:spPr bwMode="auto">
          <a:xfrm>
            <a:off x="2133600" y="1905000"/>
            <a:ext cx="3276600" cy="609600"/>
          </a:xfrm>
          <a:custGeom>
            <a:avLst/>
            <a:gdLst>
              <a:gd name="T0" fmla="*/ 0 w 1536"/>
              <a:gd name="T1" fmla="*/ 624 h 624"/>
              <a:gd name="T2" fmla="*/ 336 w 1536"/>
              <a:gd name="T3" fmla="*/ 624 h 624"/>
              <a:gd name="T4" fmla="*/ 336 w 1536"/>
              <a:gd name="T5" fmla="*/ 0 h 624"/>
              <a:gd name="T6" fmla="*/ 1536 w 1536"/>
              <a:gd name="T7" fmla="*/ 0 h 624"/>
            </a:gdLst>
            <a:ahLst/>
            <a:cxnLst>
              <a:cxn ang="0">
                <a:pos x="T0" y="T1"/>
              </a:cxn>
              <a:cxn ang="0">
                <a:pos x="T2" y="T3"/>
              </a:cxn>
              <a:cxn ang="0">
                <a:pos x="T4" y="T5"/>
              </a:cxn>
              <a:cxn ang="0">
                <a:pos x="T6" y="T7"/>
              </a:cxn>
            </a:cxnLst>
            <a:rect l="0" t="0" r="r" b="b"/>
            <a:pathLst>
              <a:path w="1536" h="624">
                <a:moveTo>
                  <a:pt x="0" y="624"/>
                </a:moveTo>
                <a:lnTo>
                  <a:pt x="336" y="624"/>
                </a:lnTo>
                <a:lnTo>
                  <a:pt x="336" y="0"/>
                </a:lnTo>
                <a:lnTo>
                  <a:pt x="1536" y="0"/>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60" name="Group 15"/>
          <p:cNvGrpSpPr>
            <a:grpSpLocks/>
          </p:cNvGrpSpPr>
          <p:nvPr/>
        </p:nvGrpSpPr>
        <p:grpSpPr bwMode="auto">
          <a:xfrm>
            <a:off x="2133600" y="2286000"/>
            <a:ext cx="6096000" cy="1752600"/>
            <a:chOff x="1344" y="1440"/>
            <a:chExt cx="3840" cy="1104"/>
          </a:xfrm>
        </p:grpSpPr>
        <p:grpSp>
          <p:nvGrpSpPr>
            <p:cNvPr id="61" name="Group 16"/>
            <p:cNvGrpSpPr>
              <a:grpSpLocks/>
            </p:cNvGrpSpPr>
            <p:nvPr/>
          </p:nvGrpSpPr>
          <p:grpSpPr bwMode="auto">
            <a:xfrm>
              <a:off x="2208" y="1440"/>
              <a:ext cx="480" cy="528"/>
              <a:chOff x="2160" y="1920"/>
              <a:chExt cx="480" cy="528"/>
            </a:xfrm>
          </p:grpSpPr>
          <p:sp>
            <p:nvSpPr>
              <p:cNvPr id="69" name="Rectangle 17"/>
              <p:cNvSpPr>
                <a:spLocks noChangeArrowheads="1"/>
              </p:cNvSpPr>
              <p:nvPr/>
            </p:nvSpPr>
            <p:spPr bwMode="auto">
              <a:xfrm>
                <a:off x="2160" y="1920"/>
                <a:ext cx="480" cy="52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70" name="Text Box 18"/>
              <p:cNvSpPr txBox="1">
                <a:spLocks noChangeArrowheads="1"/>
              </p:cNvSpPr>
              <p:nvPr/>
            </p:nvSpPr>
            <p:spPr bwMode="auto">
              <a:xfrm>
                <a:off x="2160" y="1968"/>
                <a:ext cx="44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Index</a:t>
                </a:r>
              </a:p>
            </p:txBody>
          </p:sp>
        </p:grpSp>
        <p:sp>
          <p:nvSpPr>
            <p:cNvPr id="62" name="Freeform 19"/>
            <p:cNvSpPr>
              <a:spLocks/>
            </p:cNvSpPr>
            <p:nvPr/>
          </p:nvSpPr>
          <p:spPr bwMode="auto">
            <a:xfrm>
              <a:off x="1344" y="1440"/>
              <a:ext cx="864" cy="288"/>
            </a:xfrm>
            <a:custGeom>
              <a:avLst/>
              <a:gdLst>
                <a:gd name="T0" fmla="*/ 0 w 864"/>
                <a:gd name="T1" fmla="*/ 288 h 288"/>
                <a:gd name="T2" fmla="*/ 576 w 864"/>
                <a:gd name="T3" fmla="*/ 288 h 288"/>
                <a:gd name="T4" fmla="*/ 576 w 864"/>
                <a:gd name="T5" fmla="*/ 0 h 288"/>
                <a:gd name="T6" fmla="*/ 864 w 864"/>
                <a:gd name="T7" fmla="*/ 0 h 288"/>
              </a:gdLst>
              <a:ahLst/>
              <a:cxnLst>
                <a:cxn ang="0">
                  <a:pos x="T0" y="T1"/>
                </a:cxn>
                <a:cxn ang="0">
                  <a:pos x="T2" y="T3"/>
                </a:cxn>
                <a:cxn ang="0">
                  <a:pos x="T4" y="T5"/>
                </a:cxn>
                <a:cxn ang="0">
                  <a:pos x="T6" y="T7"/>
                </a:cxn>
              </a:cxnLst>
              <a:rect l="0" t="0" r="r" b="b"/>
              <a:pathLst>
                <a:path w="864" h="288">
                  <a:moveTo>
                    <a:pt x="0" y="288"/>
                  </a:moveTo>
                  <a:lnTo>
                    <a:pt x="576" y="288"/>
                  </a:lnTo>
                  <a:lnTo>
                    <a:pt x="576" y="0"/>
                  </a:lnTo>
                  <a:lnTo>
                    <a:pt x="864" y="0"/>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20"/>
            <p:cNvSpPr>
              <a:spLocks noChangeArrowheads="1"/>
            </p:cNvSpPr>
            <p:nvPr/>
          </p:nvSpPr>
          <p:spPr bwMode="auto">
            <a:xfrm>
              <a:off x="4272" y="1776"/>
              <a:ext cx="672" cy="432"/>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4" name="Text Box 21"/>
            <p:cNvSpPr txBox="1">
              <a:spLocks noChangeArrowheads="1"/>
            </p:cNvSpPr>
            <p:nvPr/>
          </p:nvSpPr>
          <p:spPr bwMode="auto">
            <a:xfrm>
              <a:off x="4416" y="1824"/>
              <a:ext cx="423"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dirty="0">
                  <a:solidFill>
                    <a:schemeClr val="bg1"/>
                  </a:solidFill>
                </a:rPr>
                <a:t>Data</a:t>
              </a:r>
            </a:p>
          </p:txBody>
        </p:sp>
        <p:sp>
          <p:nvSpPr>
            <p:cNvPr id="65" name="Rectangle 22"/>
            <p:cNvSpPr>
              <a:spLocks noChangeArrowheads="1"/>
            </p:cNvSpPr>
            <p:nvPr/>
          </p:nvSpPr>
          <p:spPr bwMode="auto">
            <a:xfrm>
              <a:off x="4512" y="2112"/>
              <a:ext cx="672" cy="432"/>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Text Box 23"/>
            <p:cNvSpPr txBox="1">
              <a:spLocks noChangeArrowheads="1"/>
            </p:cNvSpPr>
            <p:nvPr/>
          </p:nvSpPr>
          <p:spPr bwMode="auto">
            <a:xfrm>
              <a:off x="4656" y="2160"/>
              <a:ext cx="423"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dirty="0">
                  <a:solidFill>
                    <a:schemeClr val="bg1"/>
                  </a:solidFill>
                </a:rPr>
                <a:t>Data</a:t>
              </a:r>
            </a:p>
          </p:txBody>
        </p:sp>
        <p:sp>
          <p:nvSpPr>
            <p:cNvPr id="67" name="Freeform 24"/>
            <p:cNvSpPr>
              <a:spLocks/>
            </p:cNvSpPr>
            <p:nvPr/>
          </p:nvSpPr>
          <p:spPr bwMode="auto">
            <a:xfrm>
              <a:off x="2592" y="1488"/>
              <a:ext cx="1680" cy="288"/>
            </a:xfrm>
            <a:custGeom>
              <a:avLst/>
              <a:gdLst>
                <a:gd name="T0" fmla="*/ 0 w 1680"/>
                <a:gd name="T1" fmla="*/ 0 h 288"/>
                <a:gd name="T2" fmla="*/ 672 w 1680"/>
                <a:gd name="T3" fmla="*/ 0 h 288"/>
                <a:gd name="T4" fmla="*/ 672 w 1680"/>
                <a:gd name="T5" fmla="*/ 288 h 288"/>
                <a:gd name="T6" fmla="*/ 1680 w 1680"/>
                <a:gd name="T7" fmla="*/ 288 h 288"/>
              </a:gdLst>
              <a:ahLst/>
              <a:cxnLst>
                <a:cxn ang="0">
                  <a:pos x="T0" y="T1"/>
                </a:cxn>
                <a:cxn ang="0">
                  <a:pos x="T2" y="T3"/>
                </a:cxn>
                <a:cxn ang="0">
                  <a:pos x="T4" y="T5"/>
                </a:cxn>
                <a:cxn ang="0">
                  <a:pos x="T6" y="T7"/>
                </a:cxn>
              </a:cxnLst>
              <a:rect l="0" t="0" r="r" b="b"/>
              <a:pathLst>
                <a:path w="1680" h="288">
                  <a:moveTo>
                    <a:pt x="0" y="0"/>
                  </a:moveTo>
                  <a:lnTo>
                    <a:pt x="672" y="0"/>
                  </a:lnTo>
                  <a:lnTo>
                    <a:pt x="672" y="288"/>
                  </a:lnTo>
                  <a:lnTo>
                    <a:pt x="1680" y="288"/>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Freeform 25"/>
            <p:cNvSpPr>
              <a:spLocks/>
            </p:cNvSpPr>
            <p:nvPr/>
          </p:nvSpPr>
          <p:spPr bwMode="auto">
            <a:xfrm>
              <a:off x="2592" y="1872"/>
              <a:ext cx="1920" cy="240"/>
            </a:xfrm>
            <a:custGeom>
              <a:avLst/>
              <a:gdLst>
                <a:gd name="T0" fmla="*/ 0 w 1920"/>
                <a:gd name="T1" fmla="*/ 0 h 240"/>
                <a:gd name="T2" fmla="*/ 480 w 1920"/>
                <a:gd name="T3" fmla="*/ 0 h 240"/>
                <a:gd name="T4" fmla="*/ 480 w 1920"/>
                <a:gd name="T5" fmla="*/ 240 h 240"/>
                <a:gd name="T6" fmla="*/ 1920 w 1920"/>
                <a:gd name="T7" fmla="*/ 240 h 240"/>
              </a:gdLst>
              <a:ahLst/>
              <a:cxnLst>
                <a:cxn ang="0">
                  <a:pos x="T0" y="T1"/>
                </a:cxn>
                <a:cxn ang="0">
                  <a:pos x="T2" y="T3"/>
                </a:cxn>
                <a:cxn ang="0">
                  <a:pos x="T4" y="T5"/>
                </a:cxn>
                <a:cxn ang="0">
                  <a:pos x="T6" y="T7"/>
                </a:cxn>
              </a:cxnLst>
              <a:rect l="0" t="0" r="r" b="b"/>
              <a:pathLst>
                <a:path w="1920" h="240">
                  <a:moveTo>
                    <a:pt x="0" y="0"/>
                  </a:moveTo>
                  <a:lnTo>
                    <a:pt x="480" y="0"/>
                  </a:lnTo>
                  <a:lnTo>
                    <a:pt x="480" y="240"/>
                  </a:lnTo>
                  <a:lnTo>
                    <a:pt x="1920" y="240"/>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71" name="Group 26"/>
          <p:cNvGrpSpPr>
            <a:grpSpLocks/>
          </p:cNvGrpSpPr>
          <p:nvPr/>
        </p:nvGrpSpPr>
        <p:grpSpPr bwMode="auto">
          <a:xfrm>
            <a:off x="2133600" y="2971800"/>
            <a:ext cx="6629400" cy="2438400"/>
            <a:chOff x="1344" y="1872"/>
            <a:chExt cx="4176" cy="1536"/>
          </a:xfrm>
        </p:grpSpPr>
        <p:grpSp>
          <p:nvGrpSpPr>
            <p:cNvPr id="72" name="Group 27"/>
            <p:cNvGrpSpPr>
              <a:grpSpLocks/>
            </p:cNvGrpSpPr>
            <p:nvPr/>
          </p:nvGrpSpPr>
          <p:grpSpPr bwMode="auto">
            <a:xfrm>
              <a:off x="2016" y="2064"/>
              <a:ext cx="480" cy="528"/>
              <a:chOff x="2160" y="1920"/>
              <a:chExt cx="480" cy="528"/>
            </a:xfrm>
          </p:grpSpPr>
          <p:sp>
            <p:nvSpPr>
              <p:cNvPr id="88" name="Rectangle 28"/>
              <p:cNvSpPr>
                <a:spLocks noChangeArrowheads="1"/>
              </p:cNvSpPr>
              <p:nvPr/>
            </p:nvSpPr>
            <p:spPr bwMode="auto">
              <a:xfrm>
                <a:off x="2160" y="1920"/>
                <a:ext cx="480" cy="528"/>
              </a:xfrm>
              <a:prstGeom prst="rect">
                <a:avLst/>
              </a:prstGeom>
              <a:solidFill>
                <a:schemeClr val="hlink"/>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89" name="Text Box 29"/>
              <p:cNvSpPr txBox="1">
                <a:spLocks noChangeArrowheads="1"/>
              </p:cNvSpPr>
              <p:nvPr/>
            </p:nvSpPr>
            <p:spPr bwMode="auto">
              <a:xfrm>
                <a:off x="2160" y="1968"/>
                <a:ext cx="472" cy="233"/>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dirty="0">
                    <a:solidFill>
                      <a:schemeClr val="bg1"/>
                    </a:solidFill>
                  </a:rPr>
                  <a:t>Index</a:t>
                </a:r>
              </a:p>
            </p:txBody>
          </p:sp>
        </p:grpSp>
        <p:grpSp>
          <p:nvGrpSpPr>
            <p:cNvPr id="73" name="Group 30"/>
            <p:cNvGrpSpPr>
              <a:grpSpLocks/>
            </p:cNvGrpSpPr>
            <p:nvPr/>
          </p:nvGrpSpPr>
          <p:grpSpPr bwMode="auto">
            <a:xfrm>
              <a:off x="3120" y="2208"/>
              <a:ext cx="480" cy="528"/>
              <a:chOff x="2160" y="1920"/>
              <a:chExt cx="480" cy="528"/>
            </a:xfrm>
          </p:grpSpPr>
          <p:sp>
            <p:nvSpPr>
              <p:cNvPr id="86" name="Rectangle 31"/>
              <p:cNvSpPr>
                <a:spLocks noChangeArrowheads="1"/>
              </p:cNvSpPr>
              <p:nvPr/>
            </p:nvSpPr>
            <p:spPr bwMode="auto">
              <a:xfrm>
                <a:off x="2160" y="1920"/>
                <a:ext cx="480" cy="52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87" name="Text Box 32"/>
              <p:cNvSpPr txBox="1">
                <a:spLocks noChangeArrowheads="1"/>
              </p:cNvSpPr>
              <p:nvPr/>
            </p:nvSpPr>
            <p:spPr bwMode="auto">
              <a:xfrm>
                <a:off x="2160" y="1968"/>
                <a:ext cx="44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Index</a:t>
                </a:r>
              </a:p>
            </p:txBody>
          </p:sp>
        </p:grpSp>
        <p:grpSp>
          <p:nvGrpSpPr>
            <p:cNvPr id="74" name="Group 33"/>
            <p:cNvGrpSpPr>
              <a:grpSpLocks/>
            </p:cNvGrpSpPr>
            <p:nvPr/>
          </p:nvGrpSpPr>
          <p:grpSpPr bwMode="auto">
            <a:xfrm>
              <a:off x="3312" y="2544"/>
              <a:ext cx="480" cy="528"/>
              <a:chOff x="2160" y="1920"/>
              <a:chExt cx="480" cy="528"/>
            </a:xfrm>
          </p:grpSpPr>
          <p:sp>
            <p:nvSpPr>
              <p:cNvPr id="84" name="Rectangle 34"/>
              <p:cNvSpPr>
                <a:spLocks noChangeArrowheads="1"/>
              </p:cNvSpPr>
              <p:nvPr/>
            </p:nvSpPr>
            <p:spPr bwMode="auto">
              <a:xfrm>
                <a:off x="2160" y="1920"/>
                <a:ext cx="480" cy="52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85" name="Text Box 35"/>
              <p:cNvSpPr txBox="1">
                <a:spLocks noChangeArrowheads="1"/>
              </p:cNvSpPr>
              <p:nvPr/>
            </p:nvSpPr>
            <p:spPr bwMode="auto">
              <a:xfrm>
                <a:off x="2160" y="1968"/>
                <a:ext cx="44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Index</a:t>
                </a:r>
              </a:p>
            </p:txBody>
          </p:sp>
        </p:grpSp>
        <p:sp>
          <p:nvSpPr>
            <p:cNvPr id="75" name="Freeform 36"/>
            <p:cNvSpPr>
              <a:spLocks/>
            </p:cNvSpPr>
            <p:nvPr/>
          </p:nvSpPr>
          <p:spPr bwMode="auto">
            <a:xfrm>
              <a:off x="2400" y="2112"/>
              <a:ext cx="720" cy="96"/>
            </a:xfrm>
            <a:custGeom>
              <a:avLst/>
              <a:gdLst>
                <a:gd name="T0" fmla="*/ 0 w 720"/>
                <a:gd name="T1" fmla="*/ 0 h 96"/>
                <a:gd name="T2" fmla="*/ 432 w 720"/>
                <a:gd name="T3" fmla="*/ 0 h 96"/>
                <a:gd name="T4" fmla="*/ 432 w 720"/>
                <a:gd name="T5" fmla="*/ 96 h 96"/>
                <a:gd name="T6" fmla="*/ 720 w 720"/>
                <a:gd name="T7" fmla="*/ 96 h 96"/>
              </a:gdLst>
              <a:ahLst/>
              <a:cxnLst>
                <a:cxn ang="0">
                  <a:pos x="T0" y="T1"/>
                </a:cxn>
                <a:cxn ang="0">
                  <a:pos x="T2" y="T3"/>
                </a:cxn>
                <a:cxn ang="0">
                  <a:pos x="T4" y="T5"/>
                </a:cxn>
                <a:cxn ang="0">
                  <a:pos x="T6" y="T7"/>
                </a:cxn>
              </a:cxnLst>
              <a:rect l="0" t="0" r="r" b="b"/>
              <a:pathLst>
                <a:path w="720" h="96">
                  <a:moveTo>
                    <a:pt x="0" y="0"/>
                  </a:moveTo>
                  <a:lnTo>
                    <a:pt x="432" y="0"/>
                  </a:lnTo>
                  <a:lnTo>
                    <a:pt x="432" y="96"/>
                  </a:lnTo>
                  <a:lnTo>
                    <a:pt x="720" y="96"/>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6" name="Freeform 37"/>
            <p:cNvSpPr>
              <a:spLocks/>
            </p:cNvSpPr>
            <p:nvPr/>
          </p:nvSpPr>
          <p:spPr bwMode="auto">
            <a:xfrm>
              <a:off x="1344" y="1872"/>
              <a:ext cx="672" cy="192"/>
            </a:xfrm>
            <a:custGeom>
              <a:avLst/>
              <a:gdLst>
                <a:gd name="T0" fmla="*/ 0 w 672"/>
                <a:gd name="T1" fmla="*/ 0 h 192"/>
                <a:gd name="T2" fmla="*/ 432 w 672"/>
                <a:gd name="T3" fmla="*/ 0 h 192"/>
                <a:gd name="T4" fmla="*/ 432 w 672"/>
                <a:gd name="T5" fmla="*/ 192 h 192"/>
                <a:gd name="T6" fmla="*/ 672 w 672"/>
                <a:gd name="T7" fmla="*/ 192 h 192"/>
              </a:gdLst>
              <a:ahLst/>
              <a:cxnLst>
                <a:cxn ang="0">
                  <a:pos x="T0" y="T1"/>
                </a:cxn>
                <a:cxn ang="0">
                  <a:pos x="T2" y="T3"/>
                </a:cxn>
                <a:cxn ang="0">
                  <a:pos x="T4" y="T5"/>
                </a:cxn>
                <a:cxn ang="0">
                  <a:pos x="T6" y="T7"/>
                </a:cxn>
              </a:cxnLst>
              <a:rect l="0" t="0" r="r" b="b"/>
              <a:pathLst>
                <a:path w="672" h="192">
                  <a:moveTo>
                    <a:pt x="0" y="0"/>
                  </a:moveTo>
                  <a:lnTo>
                    <a:pt x="432" y="0"/>
                  </a:lnTo>
                  <a:lnTo>
                    <a:pt x="432" y="192"/>
                  </a:lnTo>
                  <a:lnTo>
                    <a:pt x="672" y="192"/>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 name="Rectangle 38"/>
            <p:cNvSpPr>
              <a:spLocks noChangeArrowheads="1"/>
            </p:cNvSpPr>
            <p:nvPr/>
          </p:nvSpPr>
          <p:spPr bwMode="auto">
            <a:xfrm>
              <a:off x="4608" y="2640"/>
              <a:ext cx="672" cy="432"/>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 name="Text Box 39"/>
            <p:cNvSpPr txBox="1">
              <a:spLocks noChangeArrowheads="1"/>
            </p:cNvSpPr>
            <p:nvPr/>
          </p:nvSpPr>
          <p:spPr bwMode="auto">
            <a:xfrm>
              <a:off x="4752" y="2688"/>
              <a:ext cx="423"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dirty="0">
                  <a:solidFill>
                    <a:schemeClr val="bg1"/>
                  </a:solidFill>
                </a:rPr>
                <a:t>Data</a:t>
              </a:r>
            </a:p>
          </p:txBody>
        </p:sp>
        <p:sp>
          <p:nvSpPr>
            <p:cNvPr id="79" name="Rectangle 40"/>
            <p:cNvSpPr>
              <a:spLocks noChangeArrowheads="1"/>
            </p:cNvSpPr>
            <p:nvPr/>
          </p:nvSpPr>
          <p:spPr bwMode="auto">
            <a:xfrm>
              <a:off x="4848" y="2976"/>
              <a:ext cx="672" cy="432"/>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 name="Text Box 41"/>
            <p:cNvSpPr txBox="1">
              <a:spLocks noChangeArrowheads="1"/>
            </p:cNvSpPr>
            <p:nvPr/>
          </p:nvSpPr>
          <p:spPr bwMode="auto">
            <a:xfrm>
              <a:off x="4992" y="3024"/>
              <a:ext cx="423"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dirty="0">
                  <a:solidFill>
                    <a:schemeClr val="bg1"/>
                  </a:solidFill>
                </a:rPr>
                <a:t>Data</a:t>
              </a:r>
            </a:p>
          </p:txBody>
        </p:sp>
        <p:sp>
          <p:nvSpPr>
            <p:cNvPr id="81" name="Freeform 42"/>
            <p:cNvSpPr>
              <a:spLocks/>
            </p:cNvSpPr>
            <p:nvPr/>
          </p:nvSpPr>
          <p:spPr bwMode="auto">
            <a:xfrm>
              <a:off x="3696" y="2592"/>
              <a:ext cx="912" cy="48"/>
            </a:xfrm>
            <a:custGeom>
              <a:avLst/>
              <a:gdLst>
                <a:gd name="T0" fmla="*/ 0 w 912"/>
                <a:gd name="T1" fmla="*/ 0 h 96"/>
                <a:gd name="T2" fmla="*/ 576 w 912"/>
                <a:gd name="T3" fmla="*/ 0 h 96"/>
                <a:gd name="T4" fmla="*/ 576 w 912"/>
                <a:gd name="T5" fmla="*/ 96 h 96"/>
                <a:gd name="T6" fmla="*/ 912 w 912"/>
                <a:gd name="T7" fmla="*/ 96 h 96"/>
              </a:gdLst>
              <a:ahLst/>
              <a:cxnLst>
                <a:cxn ang="0">
                  <a:pos x="T0" y="T1"/>
                </a:cxn>
                <a:cxn ang="0">
                  <a:pos x="T2" y="T3"/>
                </a:cxn>
                <a:cxn ang="0">
                  <a:pos x="T4" y="T5"/>
                </a:cxn>
                <a:cxn ang="0">
                  <a:pos x="T6" y="T7"/>
                </a:cxn>
              </a:cxnLst>
              <a:rect l="0" t="0" r="r" b="b"/>
              <a:pathLst>
                <a:path w="912" h="96">
                  <a:moveTo>
                    <a:pt x="0" y="0"/>
                  </a:moveTo>
                  <a:lnTo>
                    <a:pt x="576" y="0"/>
                  </a:lnTo>
                  <a:lnTo>
                    <a:pt x="576" y="96"/>
                  </a:lnTo>
                  <a:lnTo>
                    <a:pt x="912" y="96"/>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 name="Line 43"/>
            <p:cNvSpPr>
              <a:spLocks noChangeShapeType="1"/>
            </p:cNvSpPr>
            <p:nvPr/>
          </p:nvSpPr>
          <p:spPr bwMode="auto">
            <a:xfrm>
              <a:off x="3696" y="2976"/>
              <a:ext cx="115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 name="Line 44"/>
            <p:cNvSpPr>
              <a:spLocks noChangeShapeType="1"/>
            </p:cNvSpPr>
            <p:nvPr/>
          </p:nvSpPr>
          <p:spPr bwMode="auto">
            <a:xfrm>
              <a:off x="2400" y="2544"/>
              <a:ext cx="91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90" name="Group 45"/>
          <p:cNvGrpSpPr>
            <a:grpSpLocks/>
          </p:cNvGrpSpPr>
          <p:nvPr/>
        </p:nvGrpSpPr>
        <p:grpSpPr bwMode="auto">
          <a:xfrm>
            <a:off x="2133600" y="3200400"/>
            <a:ext cx="6934200" cy="3581400"/>
            <a:chOff x="1344" y="2016"/>
            <a:chExt cx="4368" cy="2256"/>
          </a:xfrm>
        </p:grpSpPr>
        <p:sp>
          <p:nvSpPr>
            <p:cNvPr id="91" name="Freeform 46"/>
            <p:cNvSpPr>
              <a:spLocks/>
            </p:cNvSpPr>
            <p:nvPr/>
          </p:nvSpPr>
          <p:spPr bwMode="auto">
            <a:xfrm>
              <a:off x="3168" y="3312"/>
              <a:ext cx="720" cy="96"/>
            </a:xfrm>
            <a:custGeom>
              <a:avLst/>
              <a:gdLst>
                <a:gd name="T0" fmla="*/ 0 w 720"/>
                <a:gd name="T1" fmla="*/ 0 h 96"/>
                <a:gd name="T2" fmla="*/ 432 w 720"/>
                <a:gd name="T3" fmla="*/ 0 h 96"/>
                <a:gd name="T4" fmla="*/ 432 w 720"/>
                <a:gd name="T5" fmla="*/ 96 h 96"/>
                <a:gd name="T6" fmla="*/ 720 w 720"/>
                <a:gd name="T7" fmla="*/ 96 h 96"/>
              </a:gdLst>
              <a:ahLst/>
              <a:cxnLst>
                <a:cxn ang="0">
                  <a:pos x="T0" y="T1"/>
                </a:cxn>
                <a:cxn ang="0">
                  <a:pos x="T2" y="T3"/>
                </a:cxn>
                <a:cxn ang="0">
                  <a:pos x="T4" y="T5"/>
                </a:cxn>
                <a:cxn ang="0">
                  <a:pos x="T6" y="T7"/>
                </a:cxn>
              </a:cxnLst>
              <a:rect l="0" t="0" r="r" b="b"/>
              <a:pathLst>
                <a:path w="720" h="96">
                  <a:moveTo>
                    <a:pt x="0" y="0"/>
                  </a:moveTo>
                  <a:lnTo>
                    <a:pt x="432" y="0"/>
                  </a:lnTo>
                  <a:lnTo>
                    <a:pt x="432" y="96"/>
                  </a:lnTo>
                  <a:lnTo>
                    <a:pt x="720" y="96"/>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 name="Line 47"/>
            <p:cNvSpPr>
              <a:spLocks noChangeShapeType="1"/>
            </p:cNvSpPr>
            <p:nvPr/>
          </p:nvSpPr>
          <p:spPr bwMode="auto">
            <a:xfrm>
              <a:off x="3168" y="3744"/>
              <a:ext cx="91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93" name="Group 48"/>
            <p:cNvGrpSpPr>
              <a:grpSpLocks/>
            </p:cNvGrpSpPr>
            <p:nvPr/>
          </p:nvGrpSpPr>
          <p:grpSpPr bwMode="auto">
            <a:xfrm>
              <a:off x="1776" y="2688"/>
              <a:ext cx="480" cy="528"/>
              <a:chOff x="2160" y="1920"/>
              <a:chExt cx="480" cy="528"/>
            </a:xfrm>
          </p:grpSpPr>
          <p:sp>
            <p:nvSpPr>
              <p:cNvPr id="115" name="Rectangle 49"/>
              <p:cNvSpPr>
                <a:spLocks noChangeArrowheads="1"/>
              </p:cNvSpPr>
              <p:nvPr/>
            </p:nvSpPr>
            <p:spPr bwMode="auto">
              <a:xfrm>
                <a:off x="2160" y="1920"/>
                <a:ext cx="480" cy="528"/>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116" name="Text Box 50"/>
              <p:cNvSpPr txBox="1">
                <a:spLocks noChangeArrowheads="1"/>
              </p:cNvSpPr>
              <p:nvPr/>
            </p:nvSpPr>
            <p:spPr bwMode="auto">
              <a:xfrm>
                <a:off x="2160" y="1968"/>
                <a:ext cx="444" cy="231"/>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Index</a:t>
                </a:r>
              </a:p>
            </p:txBody>
          </p:sp>
        </p:grpSp>
        <p:sp>
          <p:nvSpPr>
            <p:cNvPr id="94" name="Freeform 51"/>
            <p:cNvSpPr>
              <a:spLocks/>
            </p:cNvSpPr>
            <p:nvPr/>
          </p:nvSpPr>
          <p:spPr bwMode="auto">
            <a:xfrm>
              <a:off x="1344" y="2016"/>
              <a:ext cx="432" cy="672"/>
            </a:xfrm>
            <a:custGeom>
              <a:avLst/>
              <a:gdLst>
                <a:gd name="T0" fmla="*/ 0 w 432"/>
                <a:gd name="T1" fmla="*/ 0 h 672"/>
                <a:gd name="T2" fmla="*/ 240 w 432"/>
                <a:gd name="T3" fmla="*/ 0 h 672"/>
                <a:gd name="T4" fmla="*/ 240 w 432"/>
                <a:gd name="T5" fmla="*/ 672 h 672"/>
                <a:gd name="T6" fmla="*/ 432 w 432"/>
                <a:gd name="T7" fmla="*/ 672 h 672"/>
              </a:gdLst>
              <a:ahLst/>
              <a:cxnLst>
                <a:cxn ang="0">
                  <a:pos x="T0" y="T1"/>
                </a:cxn>
                <a:cxn ang="0">
                  <a:pos x="T2" y="T3"/>
                </a:cxn>
                <a:cxn ang="0">
                  <a:pos x="T4" y="T5"/>
                </a:cxn>
                <a:cxn ang="0">
                  <a:pos x="T6" y="T7"/>
                </a:cxn>
              </a:cxnLst>
              <a:rect l="0" t="0" r="r" b="b"/>
              <a:pathLst>
                <a:path w="432" h="672">
                  <a:moveTo>
                    <a:pt x="0" y="0"/>
                  </a:moveTo>
                  <a:lnTo>
                    <a:pt x="240" y="0"/>
                  </a:lnTo>
                  <a:lnTo>
                    <a:pt x="240" y="672"/>
                  </a:lnTo>
                  <a:lnTo>
                    <a:pt x="432" y="672"/>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95" name="Group 52"/>
            <p:cNvGrpSpPr>
              <a:grpSpLocks/>
            </p:cNvGrpSpPr>
            <p:nvPr/>
          </p:nvGrpSpPr>
          <p:grpSpPr bwMode="auto">
            <a:xfrm>
              <a:off x="2640" y="2976"/>
              <a:ext cx="480" cy="528"/>
              <a:chOff x="2160" y="1920"/>
              <a:chExt cx="480" cy="528"/>
            </a:xfrm>
          </p:grpSpPr>
          <p:sp>
            <p:nvSpPr>
              <p:cNvPr id="113" name="Rectangle 53"/>
              <p:cNvSpPr>
                <a:spLocks noChangeArrowheads="1"/>
              </p:cNvSpPr>
              <p:nvPr/>
            </p:nvSpPr>
            <p:spPr bwMode="auto">
              <a:xfrm>
                <a:off x="2160" y="1920"/>
                <a:ext cx="480" cy="528"/>
              </a:xfrm>
              <a:prstGeom prst="rect">
                <a:avLst/>
              </a:prstGeom>
              <a:solidFill>
                <a:schemeClr val="hlink"/>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114" name="Text Box 54"/>
              <p:cNvSpPr txBox="1">
                <a:spLocks noChangeArrowheads="1"/>
              </p:cNvSpPr>
              <p:nvPr/>
            </p:nvSpPr>
            <p:spPr bwMode="auto">
              <a:xfrm>
                <a:off x="2160" y="1968"/>
                <a:ext cx="472" cy="233"/>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dirty="0">
                    <a:solidFill>
                      <a:schemeClr val="bg1"/>
                    </a:solidFill>
                  </a:rPr>
                  <a:t>Index</a:t>
                </a:r>
              </a:p>
            </p:txBody>
          </p:sp>
        </p:grpSp>
        <p:grpSp>
          <p:nvGrpSpPr>
            <p:cNvPr id="96" name="Group 55"/>
            <p:cNvGrpSpPr>
              <a:grpSpLocks/>
            </p:cNvGrpSpPr>
            <p:nvPr/>
          </p:nvGrpSpPr>
          <p:grpSpPr bwMode="auto">
            <a:xfrm>
              <a:off x="2784" y="3264"/>
              <a:ext cx="480" cy="528"/>
              <a:chOff x="2160" y="1920"/>
              <a:chExt cx="480" cy="528"/>
            </a:xfrm>
          </p:grpSpPr>
          <p:sp>
            <p:nvSpPr>
              <p:cNvPr id="111" name="Rectangle 56"/>
              <p:cNvSpPr>
                <a:spLocks noChangeArrowheads="1"/>
              </p:cNvSpPr>
              <p:nvPr/>
            </p:nvSpPr>
            <p:spPr bwMode="auto">
              <a:xfrm>
                <a:off x="2160" y="1920"/>
                <a:ext cx="480" cy="528"/>
              </a:xfrm>
              <a:prstGeom prst="rect">
                <a:avLst/>
              </a:prstGeom>
              <a:solidFill>
                <a:schemeClr val="hlink"/>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112" name="Text Box 57"/>
              <p:cNvSpPr txBox="1">
                <a:spLocks noChangeArrowheads="1"/>
              </p:cNvSpPr>
              <p:nvPr/>
            </p:nvSpPr>
            <p:spPr bwMode="auto">
              <a:xfrm>
                <a:off x="2160" y="1968"/>
                <a:ext cx="472" cy="233"/>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dirty="0">
                    <a:solidFill>
                      <a:schemeClr val="bg1"/>
                    </a:solidFill>
                  </a:rPr>
                  <a:t>Index</a:t>
                </a:r>
              </a:p>
            </p:txBody>
          </p:sp>
        </p:grpSp>
        <p:sp>
          <p:nvSpPr>
            <p:cNvPr id="97" name="Freeform 58"/>
            <p:cNvSpPr>
              <a:spLocks/>
            </p:cNvSpPr>
            <p:nvPr/>
          </p:nvSpPr>
          <p:spPr bwMode="auto">
            <a:xfrm>
              <a:off x="2160" y="2736"/>
              <a:ext cx="480" cy="240"/>
            </a:xfrm>
            <a:custGeom>
              <a:avLst/>
              <a:gdLst>
                <a:gd name="T0" fmla="*/ 0 w 480"/>
                <a:gd name="T1" fmla="*/ 0 h 240"/>
                <a:gd name="T2" fmla="*/ 336 w 480"/>
                <a:gd name="T3" fmla="*/ 0 h 240"/>
                <a:gd name="T4" fmla="*/ 336 w 480"/>
                <a:gd name="T5" fmla="*/ 240 h 240"/>
                <a:gd name="T6" fmla="*/ 480 w 480"/>
                <a:gd name="T7" fmla="*/ 240 h 240"/>
              </a:gdLst>
              <a:ahLst/>
              <a:cxnLst>
                <a:cxn ang="0">
                  <a:pos x="T0" y="T1"/>
                </a:cxn>
                <a:cxn ang="0">
                  <a:pos x="T2" y="T3"/>
                </a:cxn>
                <a:cxn ang="0">
                  <a:pos x="T4" y="T5"/>
                </a:cxn>
                <a:cxn ang="0">
                  <a:pos x="T6" y="T7"/>
                </a:cxn>
              </a:cxnLst>
              <a:rect l="0" t="0" r="r" b="b"/>
              <a:pathLst>
                <a:path w="480" h="240">
                  <a:moveTo>
                    <a:pt x="0" y="0"/>
                  </a:moveTo>
                  <a:lnTo>
                    <a:pt x="336" y="0"/>
                  </a:lnTo>
                  <a:lnTo>
                    <a:pt x="336" y="240"/>
                  </a:lnTo>
                  <a:lnTo>
                    <a:pt x="480" y="240"/>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 name="Freeform 59"/>
            <p:cNvSpPr>
              <a:spLocks/>
            </p:cNvSpPr>
            <p:nvPr/>
          </p:nvSpPr>
          <p:spPr bwMode="auto">
            <a:xfrm>
              <a:off x="2160" y="3120"/>
              <a:ext cx="624" cy="144"/>
            </a:xfrm>
            <a:custGeom>
              <a:avLst/>
              <a:gdLst>
                <a:gd name="T0" fmla="*/ 0 w 624"/>
                <a:gd name="T1" fmla="*/ 0 h 144"/>
                <a:gd name="T2" fmla="*/ 192 w 624"/>
                <a:gd name="T3" fmla="*/ 0 h 144"/>
                <a:gd name="T4" fmla="*/ 192 w 624"/>
                <a:gd name="T5" fmla="*/ 144 h 144"/>
                <a:gd name="T6" fmla="*/ 624 w 624"/>
                <a:gd name="T7" fmla="*/ 144 h 144"/>
              </a:gdLst>
              <a:ahLst/>
              <a:cxnLst>
                <a:cxn ang="0">
                  <a:pos x="T0" y="T1"/>
                </a:cxn>
                <a:cxn ang="0">
                  <a:pos x="T2" y="T3"/>
                </a:cxn>
                <a:cxn ang="0">
                  <a:pos x="T4" y="T5"/>
                </a:cxn>
                <a:cxn ang="0">
                  <a:pos x="T6" y="T7"/>
                </a:cxn>
              </a:cxnLst>
              <a:rect l="0" t="0" r="r" b="b"/>
              <a:pathLst>
                <a:path w="624" h="144">
                  <a:moveTo>
                    <a:pt x="0" y="0"/>
                  </a:moveTo>
                  <a:lnTo>
                    <a:pt x="192" y="0"/>
                  </a:lnTo>
                  <a:lnTo>
                    <a:pt x="192" y="144"/>
                  </a:lnTo>
                  <a:lnTo>
                    <a:pt x="624" y="144"/>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99" name="Group 60"/>
            <p:cNvGrpSpPr>
              <a:grpSpLocks/>
            </p:cNvGrpSpPr>
            <p:nvPr/>
          </p:nvGrpSpPr>
          <p:grpSpPr bwMode="auto">
            <a:xfrm>
              <a:off x="3888" y="3408"/>
              <a:ext cx="480" cy="528"/>
              <a:chOff x="2160" y="1920"/>
              <a:chExt cx="480" cy="528"/>
            </a:xfrm>
          </p:grpSpPr>
          <p:sp>
            <p:nvSpPr>
              <p:cNvPr id="109" name="Rectangle 61"/>
              <p:cNvSpPr>
                <a:spLocks noChangeArrowheads="1"/>
              </p:cNvSpPr>
              <p:nvPr/>
            </p:nvSpPr>
            <p:spPr bwMode="auto">
              <a:xfrm>
                <a:off x="2160" y="1920"/>
                <a:ext cx="480" cy="52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110" name="Text Box 62"/>
              <p:cNvSpPr txBox="1">
                <a:spLocks noChangeArrowheads="1"/>
              </p:cNvSpPr>
              <p:nvPr/>
            </p:nvSpPr>
            <p:spPr bwMode="auto">
              <a:xfrm>
                <a:off x="2160" y="1968"/>
                <a:ext cx="44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Index</a:t>
                </a:r>
              </a:p>
            </p:txBody>
          </p:sp>
        </p:grpSp>
        <p:grpSp>
          <p:nvGrpSpPr>
            <p:cNvPr id="100" name="Group 63"/>
            <p:cNvGrpSpPr>
              <a:grpSpLocks/>
            </p:cNvGrpSpPr>
            <p:nvPr/>
          </p:nvGrpSpPr>
          <p:grpSpPr bwMode="auto">
            <a:xfrm>
              <a:off x="4080" y="3744"/>
              <a:ext cx="480" cy="528"/>
              <a:chOff x="2160" y="1920"/>
              <a:chExt cx="480" cy="528"/>
            </a:xfrm>
          </p:grpSpPr>
          <p:sp>
            <p:nvSpPr>
              <p:cNvPr id="107" name="Rectangle 64"/>
              <p:cNvSpPr>
                <a:spLocks noChangeArrowheads="1"/>
              </p:cNvSpPr>
              <p:nvPr/>
            </p:nvSpPr>
            <p:spPr bwMode="auto">
              <a:xfrm>
                <a:off x="2160" y="1920"/>
                <a:ext cx="480" cy="52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108" name="Text Box 65"/>
              <p:cNvSpPr txBox="1">
                <a:spLocks noChangeArrowheads="1"/>
              </p:cNvSpPr>
              <p:nvPr/>
            </p:nvSpPr>
            <p:spPr bwMode="auto">
              <a:xfrm>
                <a:off x="2160" y="1968"/>
                <a:ext cx="44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t>Index</a:t>
                </a:r>
              </a:p>
            </p:txBody>
          </p:sp>
        </p:grpSp>
        <p:sp>
          <p:nvSpPr>
            <p:cNvPr id="101" name="Rectangle 66"/>
            <p:cNvSpPr>
              <a:spLocks noChangeArrowheads="1"/>
            </p:cNvSpPr>
            <p:nvPr/>
          </p:nvSpPr>
          <p:spPr bwMode="auto">
            <a:xfrm>
              <a:off x="4800" y="3504"/>
              <a:ext cx="672" cy="432"/>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 name="Text Box 67"/>
            <p:cNvSpPr txBox="1">
              <a:spLocks noChangeArrowheads="1"/>
            </p:cNvSpPr>
            <p:nvPr/>
          </p:nvSpPr>
          <p:spPr bwMode="auto">
            <a:xfrm>
              <a:off x="4944" y="3552"/>
              <a:ext cx="423"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dirty="0">
                  <a:solidFill>
                    <a:schemeClr val="bg1"/>
                  </a:solidFill>
                </a:rPr>
                <a:t>Data</a:t>
              </a:r>
            </a:p>
          </p:txBody>
        </p:sp>
        <p:sp>
          <p:nvSpPr>
            <p:cNvPr id="103" name="Rectangle 68"/>
            <p:cNvSpPr>
              <a:spLocks noChangeArrowheads="1"/>
            </p:cNvSpPr>
            <p:nvPr/>
          </p:nvSpPr>
          <p:spPr bwMode="auto">
            <a:xfrm>
              <a:off x="5040" y="3840"/>
              <a:ext cx="672" cy="432"/>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4" name="Text Box 69"/>
            <p:cNvSpPr txBox="1">
              <a:spLocks noChangeArrowheads="1"/>
            </p:cNvSpPr>
            <p:nvPr/>
          </p:nvSpPr>
          <p:spPr bwMode="auto">
            <a:xfrm>
              <a:off x="5184" y="3888"/>
              <a:ext cx="423"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dirty="0">
                  <a:solidFill>
                    <a:schemeClr val="bg1"/>
                  </a:solidFill>
                </a:rPr>
                <a:t>Data</a:t>
              </a:r>
            </a:p>
          </p:txBody>
        </p:sp>
        <p:sp>
          <p:nvSpPr>
            <p:cNvPr id="105" name="Freeform 70"/>
            <p:cNvSpPr>
              <a:spLocks/>
            </p:cNvSpPr>
            <p:nvPr/>
          </p:nvSpPr>
          <p:spPr bwMode="auto">
            <a:xfrm>
              <a:off x="4464" y="3504"/>
              <a:ext cx="336" cy="336"/>
            </a:xfrm>
            <a:custGeom>
              <a:avLst/>
              <a:gdLst>
                <a:gd name="T0" fmla="*/ 0 w 336"/>
                <a:gd name="T1" fmla="*/ 336 h 336"/>
                <a:gd name="T2" fmla="*/ 192 w 336"/>
                <a:gd name="T3" fmla="*/ 336 h 336"/>
                <a:gd name="T4" fmla="*/ 192 w 336"/>
                <a:gd name="T5" fmla="*/ 0 h 336"/>
                <a:gd name="T6" fmla="*/ 336 w 336"/>
                <a:gd name="T7" fmla="*/ 0 h 336"/>
              </a:gdLst>
              <a:ahLst/>
              <a:cxnLst>
                <a:cxn ang="0">
                  <a:pos x="T0" y="T1"/>
                </a:cxn>
                <a:cxn ang="0">
                  <a:pos x="T2" y="T3"/>
                </a:cxn>
                <a:cxn ang="0">
                  <a:pos x="T4" y="T5"/>
                </a:cxn>
                <a:cxn ang="0">
                  <a:pos x="T6" y="T7"/>
                </a:cxn>
              </a:cxnLst>
              <a:rect l="0" t="0" r="r" b="b"/>
              <a:pathLst>
                <a:path w="336" h="336">
                  <a:moveTo>
                    <a:pt x="0" y="336"/>
                  </a:moveTo>
                  <a:lnTo>
                    <a:pt x="192" y="336"/>
                  </a:lnTo>
                  <a:lnTo>
                    <a:pt x="192" y="0"/>
                  </a:lnTo>
                  <a:lnTo>
                    <a:pt x="336" y="0"/>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 name="Freeform 71"/>
            <p:cNvSpPr>
              <a:spLocks/>
            </p:cNvSpPr>
            <p:nvPr/>
          </p:nvSpPr>
          <p:spPr bwMode="auto">
            <a:xfrm>
              <a:off x="4464" y="3840"/>
              <a:ext cx="576" cy="384"/>
            </a:xfrm>
            <a:custGeom>
              <a:avLst/>
              <a:gdLst>
                <a:gd name="T0" fmla="*/ 0 w 528"/>
                <a:gd name="T1" fmla="*/ 384 h 384"/>
                <a:gd name="T2" fmla="*/ 288 w 528"/>
                <a:gd name="T3" fmla="*/ 384 h 384"/>
                <a:gd name="T4" fmla="*/ 288 w 528"/>
                <a:gd name="T5" fmla="*/ 0 h 384"/>
                <a:gd name="T6" fmla="*/ 528 w 528"/>
                <a:gd name="T7" fmla="*/ 0 h 384"/>
              </a:gdLst>
              <a:ahLst/>
              <a:cxnLst>
                <a:cxn ang="0">
                  <a:pos x="T0" y="T1"/>
                </a:cxn>
                <a:cxn ang="0">
                  <a:pos x="T2" y="T3"/>
                </a:cxn>
                <a:cxn ang="0">
                  <a:pos x="T4" y="T5"/>
                </a:cxn>
                <a:cxn ang="0">
                  <a:pos x="T6" y="T7"/>
                </a:cxn>
              </a:cxnLst>
              <a:rect l="0" t="0" r="r" b="b"/>
              <a:pathLst>
                <a:path w="528" h="384">
                  <a:moveTo>
                    <a:pt x="0" y="384"/>
                  </a:moveTo>
                  <a:lnTo>
                    <a:pt x="288" y="384"/>
                  </a:lnTo>
                  <a:lnTo>
                    <a:pt x="288" y="0"/>
                  </a:lnTo>
                  <a:lnTo>
                    <a:pt x="528" y="0"/>
                  </a:ln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 name="Slide Number Placeholder 1"/>
          <p:cNvSpPr>
            <a:spLocks noGrp="1"/>
          </p:cNvSpPr>
          <p:nvPr>
            <p:ph type="sldNum" sz="quarter" idx="12"/>
          </p:nvPr>
        </p:nvSpPr>
        <p:spPr/>
        <p:txBody>
          <a:bodyPr/>
          <a:lstStyle/>
          <a:p>
            <a:pPr algn="l">
              <a:defRPr/>
            </a:pPr>
            <a:fld id="{0A9A6F0D-A611-4358-861D-7B01E8303898}" type="slidenum">
              <a:rPr lang="en-US" smtClean="0"/>
              <a:pPr algn="l">
                <a:defRPr/>
              </a:pPr>
              <a:t>58</a:t>
            </a:fld>
            <a:endParaRPr lang="en-US" dirty="0"/>
          </a:p>
        </p:txBody>
      </p:sp>
    </p:spTree>
    <p:extLst>
      <p:ext uri="{BB962C8B-B14F-4D97-AF65-F5344CB8AC3E}">
        <p14:creationId xmlns:p14="http://schemas.microsoft.com/office/powerpoint/2010/main" val="13913794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wipe(left)">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wipe(left)">
                                      <p:cBhvr>
                                        <p:cTn id="1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457200" y="76200"/>
            <a:ext cx="8229600" cy="2209800"/>
          </a:xfrm>
        </p:spPr>
        <p:txBody>
          <a:bodyPr/>
          <a:lstStyle/>
          <a:p>
            <a:pPr eaLnBrk="1" hangingPunct="1">
              <a:spcBef>
                <a:spcPts val="1200"/>
              </a:spcBef>
            </a:pPr>
            <a:r>
              <a:rPr lang="en-US" dirty="0" smtClean="0">
                <a:latin typeface="Calibri"/>
                <a:cs typeface="Calibri"/>
              </a:rPr>
              <a:t>Project 4: Data Structure</a:t>
            </a:r>
            <a:r>
              <a:rPr lang="en-US" dirty="0" smtClean="0">
                <a:latin typeface="Calibri"/>
                <a:cs typeface="Calibri"/>
              </a:rPr>
              <a:t/>
            </a:r>
            <a:br>
              <a:rPr lang="en-US" dirty="0" smtClean="0">
                <a:latin typeface="Calibri"/>
                <a:cs typeface="Calibri"/>
              </a:rPr>
            </a:br>
            <a:r>
              <a:rPr lang="en-US" sz="3200" dirty="0" smtClean="0">
                <a:latin typeface="Calibri" panose="020F0502020204030204" pitchFamily="34" charset="0"/>
                <a:cs typeface="Courier New"/>
              </a:rPr>
              <a:t>What </a:t>
            </a:r>
            <a:r>
              <a:rPr lang="en-US" sz="3200" dirty="0">
                <a:latin typeface="Calibri" panose="020F0502020204030204" pitchFamily="34" charset="0"/>
                <a:cs typeface="Courier New"/>
              </a:rPr>
              <a:t>fields should be added in the thread </a:t>
            </a:r>
            <a:r>
              <a:rPr lang="en-US" sz="3200" dirty="0" err="1">
                <a:latin typeface="Calibri" panose="020F0502020204030204" pitchFamily="34" charset="0"/>
                <a:cs typeface="Courier New"/>
              </a:rPr>
              <a:t>struct</a:t>
            </a:r>
            <a:r>
              <a:rPr lang="en-US" sz="3200" dirty="0">
                <a:latin typeface="Calibri" panose="020F0502020204030204" pitchFamily="34" charset="0"/>
                <a:cs typeface="Courier New"/>
              </a:rPr>
              <a:t>?</a:t>
            </a:r>
          </a:p>
        </p:txBody>
      </p:sp>
      <p:sp>
        <p:nvSpPr>
          <p:cNvPr id="4" name="Rectangle 3"/>
          <p:cNvSpPr txBox="1">
            <a:spLocks/>
          </p:cNvSpPr>
          <p:nvPr/>
        </p:nvSpPr>
        <p:spPr bwMode="auto">
          <a:xfrm>
            <a:off x="457200" y="2362200"/>
            <a:ext cx="8534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smtClean="0">
                <a:latin typeface="Calibri" panose="020F0502020204030204" pitchFamily="34" charset="0"/>
                <a:cs typeface="Courier New"/>
              </a:rPr>
              <a:t>Add two new fields in the </a:t>
            </a:r>
            <a:r>
              <a:rPr lang="en-US" kern="0" dirty="0" smtClean="0">
                <a:latin typeface="Courier New"/>
                <a:cs typeface="Courier New"/>
              </a:rPr>
              <a:t>thread</a:t>
            </a:r>
            <a:r>
              <a:rPr lang="en-US" kern="0" dirty="0" smtClean="0">
                <a:latin typeface="Calibri" panose="020F0502020204030204" pitchFamily="34" charset="0"/>
                <a:cs typeface="Courier New"/>
              </a:rPr>
              <a:t> </a:t>
            </a:r>
            <a:r>
              <a:rPr lang="en-US" kern="0" dirty="0" err="1" smtClean="0">
                <a:latin typeface="Calibri" panose="020F0502020204030204" pitchFamily="34" charset="0"/>
                <a:cs typeface="Courier New"/>
              </a:rPr>
              <a:t>struct</a:t>
            </a:r>
            <a:r>
              <a:rPr lang="en-US" kern="0" dirty="0" smtClean="0">
                <a:latin typeface="Calibri" panose="020F0502020204030204" pitchFamily="34" charset="0"/>
                <a:cs typeface="Courier New"/>
              </a:rPr>
              <a:t>: </a:t>
            </a:r>
          </a:p>
          <a:p>
            <a:pPr lvl="1"/>
            <a:r>
              <a:rPr lang="en-US" kern="0" dirty="0" err="1">
                <a:latin typeface="Courier New"/>
                <a:cs typeface="Courier New"/>
              </a:rPr>
              <a:t>p</a:t>
            </a:r>
            <a:r>
              <a:rPr lang="en-US" kern="0" dirty="0" err="1" smtClean="0">
                <a:latin typeface="Courier New"/>
                <a:cs typeface="Courier New"/>
              </a:rPr>
              <a:t>id</a:t>
            </a:r>
            <a:r>
              <a:rPr lang="en-US" kern="0" dirty="0" smtClean="0">
                <a:latin typeface="Calibri" panose="020F0502020204030204" pitchFamily="34" charset="0"/>
                <a:cs typeface="Courier New"/>
              </a:rPr>
              <a:t>: process ID</a:t>
            </a:r>
          </a:p>
          <a:p>
            <a:pPr lvl="1"/>
            <a:r>
              <a:rPr lang="en-US" kern="0" dirty="0" err="1">
                <a:latin typeface="Courier New"/>
                <a:cs typeface="Courier New"/>
              </a:rPr>
              <a:t>openfileTable</a:t>
            </a:r>
            <a:r>
              <a:rPr lang="en-US" kern="0" dirty="0" smtClean="0">
                <a:solidFill>
                  <a:srgbClr val="FF0000"/>
                </a:solidFill>
                <a:latin typeface="Courier New"/>
                <a:cs typeface="Courier New"/>
              </a:rPr>
              <a:t> </a:t>
            </a:r>
            <a:r>
              <a:rPr lang="en-US" kern="0" dirty="0" smtClean="0">
                <a:solidFill>
                  <a:srgbClr val="FF0000"/>
                </a:solidFill>
                <a:latin typeface="Calibri"/>
                <a:cs typeface="Calibri"/>
              </a:rPr>
              <a:t>(see also slides of Project 4: Part 4)</a:t>
            </a:r>
            <a:endParaRPr lang="en-US" kern="0" dirty="0" smtClean="0">
              <a:latin typeface="Calibri"/>
              <a:cs typeface="Calibri"/>
            </a:endParaRPr>
          </a:p>
        </p:txBody>
      </p:sp>
      <p:sp>
        <p:nvSpPr>
          <p:cNvPr id="2" name="Slide Number Placeholder 1"/>
          <p:cNvSpPr>
            <a:spLocks noGrp="1"/>
          </p:cNvSpPr>
          <p:nvPr>
            <p:ph type="sldNum" sz="quarter" idx="4294967295"/>
          </p:nvPr>
        </p:nvSpPr>
        <p:spPr>
          <a:xfrm>
            <a:off x="457200" y="6245225"/>
            <a:ext cx="2133600" cy="476250"/>
          </a:xfrm>
          <a:prstGeom prst="rect">
            <a:avLst/>
          </a:prstGeom>
        </p:spPr>
        <p:txBody>
          <a:bodyPr/>
          <a:lstStyle/>
          <a:p>
            <a:fld id="{B9013FDC-CDB6-0145-BBEC-8B9E418D6794}" type="slidenum">
              <a:rPr lang="en-US" smtClean="0"/>
              <a:pPr/>
              <a:t>59</a:t>
            </a:fld>
            <a:endParaRPr lang="en-US"/>
          </a:p>
        </p:txBody>
      </p:sp>
    </p:spTree>
    <p:extLst>
      <p:ext uri="{BB962C8B-B14F-4D97-AF65-F5344CB8AC3E}">
        <p14:creationId xmlns:p14="http://schemas.microsoft.com/office/powerpoint/2010/main" val="927498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4" descr="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2000" y="1162050"/>
            <a:ext cx="8014205"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7012834-41A2-49E3-8762-B14EE3F5CFB1}" type="slidenum">
              <a:rPr lang="en-US" smtClean="0"/>
              <a:pPr>
                <a:defRPr/>
              </a:pPr>
              <a:t>6</a:t>
            </a:fld>
            <a:endParaRPr lang="en-US" dirty="0"/>
          </a:p>
        </p:txBody>
      </p:sp>
      <p:sp>
        <p:nvSpPr>
          <p:cNvPr id="3" name="Oval 2"/>
          <p:cNvSpPr/>
          <p:nvPr/>
        </p:nvSpPr>
        <p:spPr>
          <a:xfrm>
            <a:off x="1447800" y="3048000"/>
            <a:ext cx="304800" cy="304800"/>
          </a:xfrm>
          <a:prstGeom prst="ellipse">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p:cNvSpPr txBox="1">
            <a:spLocks noChangeArrowheads="1"/>
          </p:cNvSpPr>
          <p:nvPr/>
        </p:nvSpPr>
        <p:spPr bwMode="auto">
          <a:xfrm>
            <a:off x="749300" y="120649"/>
            <a:ext cx="7937500" cy="1479551"/>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0000FF"/>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mtClean="0"/>
              <a:t>Logical-to-Physical Address Translations</a:t>
            </a:r>
            <a:endParaRPr lang="en-US" altLang="en-US" dirty="0" smtClean="0"/>
          </a:p>
        </p:txBody>
      </p:sp>
    </p:spTree>
    <p:extLst>
      <p:ext uri="{BB962C8B-B14F-4D97-AF65-F5344CB8AC3E}">
        <p14:creationId xmlns:p14="http://schemas.microsoft.com/office/powerpoint/2010/main" val="425023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228600" y="228600"/>
            <a:ext cx="8763000" cy="1600200"/>
          </a:xfrm>
        </p:spPr>
        <p:txBody>
          <a:bodyPr/>
          <a:lstStyle/>
          <a:p>
            <a:pPr eaLnBrk="1" hangingPunct="1">
              <a:spcBef>
                <a:spcPts val="1200"/>
              </a:spcBef>
            </a:pPr>
            <a:r>
              <a:rPr lang="en-US" dirty="0">
                <a:cs typeface="Calibri"/>
              </a:rPr>
              <a:t>Project 4: Design </a:t>
            </a:r>
            <a:r>
              <a:rPr lang="en-US" dirty="0" smtClean="0">
                <a:latin typeface="Calibri"/>
                <a:cs typeface="Calibri"/>
              </a:rPr>
              <a:t/>
            </a:r>
            <a:br>
              <a:rPr lang="en-US" dirty="0" smtClean="0">
                <a:latin typeface="Calibri"/>
                <a:cs typeface="Calibri"/>
              </a:rPr>
            </a:br>
            <a:r>
              <a:rPr lang="en-US" sz="3200" dirty="0" smtClean="0">
                <a:latin typeface="Calibri" panose="020F0502020204030204" pitchFamily="34" charset="0"/>
                <a:cs typeface="Courier New"/>
              </a:rPr>
              <a:t>How </a:t>
            </a:r>
            <a:r>
              <a:rPr lang="en-US" sz="3200" dirty="0">
                <a:latin typeface="Calibri" panose="020F0502020204030204" pitchFamily="34" charset="0"/>
                <a:cs typeface="Courier New"/>
              </a:rPr>
              <a:t>to allocate (i.e., assign) PIDs? </a:t>
            </a:r>
          </a:p>
        </p:txBody>
      </p:sp>
      <p:sp>
        <p:nvSpPr>
          <p:cNvPr id="4" name="Rectangle 3"/>
          <p:cNvSpPr txBox="1">
            <a:spLocks/>
          </p:cNvSpPr>
          <p:nvPr/>
        </p:nvSpPr>
        <p:spPr bwMode="auto">
          <a:xfrm>
            <a:off x="457200" y="1981200"/>
            <a:ext cx="8534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smtClean="0">
                <a:solidFill>
                  <a:srgbClr val="002060"/>
                </a:solidFill>
                <a:latin typeface="Calibri"/>
                <a:cs typeface="Calibri"/>
              </a:rPr>
              <a:t>Assign PID sequentially</a:t>
            </a:r>
          </a:p>
          <a:p>
            <a:endParaRPr lang="en-US" kern="0" dirty="0" smtClean="0">
              <a:solidFill>
                <a:srgbClr val="002060"/>
              </a:solidFill>
              <a:latin typeface="Calibri"/>
              <a:cs typeface="Calibri"/>
            </a:endParaRPr>
          </a:p>
          <a:p>
            <a:r>
              <a:rPr lang="en-US" kern="0" dirty="0" smtClean="0">
                <a:solidFill>
                  <a:srgbClr val="002060"/>
                </a:solidFill>
                <a:latin typeface="Calibri"/>
                <a:cs typeface="Calibri"/>
              </a:rPr>
              <a:t>Looping back to </a:t>
            </a:r>
            <a:r>
              <a:rPr lang="en-US" kern="0" dirty="0" smtClean="0">
                <a:solidFill>
                  <a:srgbClr val="002060"/>
                </a:solidFill>
                <a:latin typeface="Courier New" panose="02070309020205020404" pitchFamily="49" charset="0"/>
                <a:cs typeface="Courier New" panose="02070309020205020404" pitchFamily="49" charset="0"/>
              </a:rPr>
              <a:t>PIN_MIN</a:t>
            </a:r>
            <a:r>
              <a:rPr lang="en-US" kern="0" dirty="0" smtClean="0">
                <a:solidFill>
                  <a:srgbClr val="002060"/>
                </a:solidFill>
                <a:latin typeface="Calibri"/>
                <a:cs typeface="Calibri"/>
              </a:rPr>
              <a:t> when we reach </a:t>
            </a:r>
            <a:r>
              <a:rPr lang="en-US" kern="0" dirty="0" smtClean="0">
                <a:solidFill>
                  <a:srgbClr val="002060"/>
                </a:solidFill>
                <a:latin typeface="Courier New" panose="02070309020205020404" pitchFamily="49" charset="0"/>
                <a:cs typeface="Courier New" panose="02070309020205020404" pitchFamily="49" charset="0"/>
              </a:rPr>
              <a:t>PIN_MAX</a:t>
            </a:r>
          </a:p>
          <a:p>
            <a:endParaRPr lang="en-US" kern="0" dirty="0">
              <a:solidFill>
                <a:srgbClr val="002060"/>
              </a:solidFill>
              <a:latin typeface="Calibri"/>
              <a:cs typeface="Calibri"/>
            </a:endParaRPr>
          </a:p>
          <a:p>
            <a:r>
              <a:rPr lang="en-US" kern="0" dirty="0" smtClean="0">
                <a:solidFill>
                  <a:srgbClr val="002060"/>
                </a:solidFill>
                <a:latin typeface="Calibri"/>
                <a:cs typeface="Calibri"/>
              </a:rPr>
              <a:t>Do not reuse the same PID quickly (no identical PIDs within a few minutes)</a:t>
            </a:r>
          </a:p>
        </p:txBody>
      </p:sp>
      <p:sp>
        <p:nvSpPr>
          <p:cNvPr id="2" name="Slide Number Placeholder 1"/>
          <p:cNvSpPr>
            <a:spLocks noGrp="1"/>
          </p:cNvSpPr>
          <p:nvPr>
            <p:ph type="sldNum" sz="quarter" idx="4294967295"/>
          </p:nvPr>
        </p:nvSpPr>
        <p:spPr>
          <a:xfrm>
            <a:off x="457200" y="6245225"/>
            <a:ext cx="2133600" cy="476250"/>
          </a:xfrm>
          <a:prstGeom prst="rect">
            <a:avLst/>
          </a:prstGeom>
        </p:spPr>
        <p:txBody>
          <a:bodyPr/>
          <a:lstStyle/>
          <a:p>
            <a:fld id="{B9013FDC-CDB6-0145-BBEC-8B9E418D6794}" type="slidenum">
              <a:rPr lang="en-US" smtClean="0"/>
              <a:pPr/>
              <a:t>60</a:t>
            </a:fld>
            <a:endParaRPr lang="en-US"/>
          </a:p>
        </p:txBody>
      </p:sp>
    </p:spTree>
    <p:extLst>
      <p:ext uri="{BB962C8B-B14F-4D97-AF65-F5344CB8AC3E}">
        <p14:creationId xmlns:p14="http://schemas.microsoft.com/office/powerpoint/2010/main" val="73861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381000" y="381000"/>
            <a:ext cx="8534400" cy="2057400"/>
          </a:xfrm>
        </p:spPr>
        <p:txBody>
          <a:bodyPr/>
          <a:lstStyle/>
          <a:p>
            <a:pPr eaLnBrk="1" hangingPunct="1">
              <a:spcBef>
                <a:spcPts val="1200"/>
              </a:spcBef>
            </a:pPr>
            <a:r>
              <a:rPr lang="en-US" dirty="0">
                <a:cs typeface="Calibri"/>
              </a:rPr>
              <a:t>Project 4: Data </a:t>
            </a:r>
            <a:r>
              <a:rPr lang="en-US" dirty="0" smtClean="0">
                <a:latin typeface="Calibri"/>
                <a:cs typeface="Calibri"/>
              </a:rPr>
              <a:t>Structure</a:t>
            </a:r>
            <a:r>
              <a:rPr lang="en-US" dirty="0" smtClean="0">
                <a:latin typeface="Calibri"/>
                <a:cs typeface="Calibri"/>
              </a:rPr>
              <a:t/>
            </a:r>
            <a:br>
              <a:rPr lang="en-US" dirty="0" smtClean="0">
                <a:latin typeface="Calibri"/>
                <a:cs typeface="Calibri"/>
              </a:rPr>
            </a:br>
            <a:r>
              <a:rPr lang="en-US" sz="4000" dirty="0">
                <a:latin typeface="Calibri"/>
                <a:cs typeface="Calibri"/>
              </a:rPr>
              <a:t>Process ID Management</a:t>
            </a:r>
            <a:br>
              <a:rPr lang="en-US" sz="4000" dirty="0">
                <a:latin typeface="Calibri"/>
                <a:cs typeface="Calibri"/>
              </a:rPr>
            </a:br>
            <a:r>
              <a:rPr lang="en-US" sz="4000" dirty="0" smtClean="0">
                <a:solidFill>
                  <a:srgbClr val="FF0000"/>
                </a:solidFill>
                <a:latin typeface="Calibri"/>
                <a:cs typeface="Calibri"/>
              </a:rPr>
              <a:t>What </a:t>
            </a:r>
            <a:r>
              <a:rPr lang="en-US" sz="4000" dirty="0" smtClean="0">
                <a:solidFill>
                  <a:srgbClr val="FF0000"/>
                </a:solidFill>
                <a:latin typeface="Calibri"/>
                <a:cs typeface="Calibri"/>
              </a:rPr>
              <a:t>is PID information or </a:t>
            </a:r>
            <a:r>
              <a:rPr lang="en-US" sz="4000" dirty="0" err="1" smtClean="0">
                <a:solidFill>
                  <a:srgbClr val="FF0000"/>
                </a:solidFill>
                <a:latin typeface="Calibri"/>
                <a:cs typeface="Calibri"/>
              </a:rPr>
              <a:t>pidinfo</a:t>
            </a:r>
            <a:r>
              <a:rPr lang="en-US" sz="4000" dirty="0" smtClean="0">
                <a:solidFill>
                  <a:srgbClr val="FF0000"/>
                </a:solidFill>
                <a:latin typeface="Calibri"/>
                <a:cs typeface="Calibri"/>
              </a:rPr>
              <a:t>?</a:t>
            </a:r>
            <a:br>
              <a:rPr lang="en-US" sz="4000" dirty="0" smtClean="0">
                <a:solidFill>
                  <a:srgbClr val="FF0000"/>
                </a:solidFill>
                <a:latin typeface="Calibri"/>
                <a:cs typeface="Calibri"/>
              </a:rPr>
            </a:br>
            <a:r>
              <a:rPr lang="en-US" sz="3200" dirty="0">
                <a:latin typeface="Calibri"/>
                <a:cs typeface="Calibri"/>
              </a:rPr>
              <a:t> (</a:t>
            </a:r>
            <a:r>
              <a:rPr lang="en-US" sz="3200" dirty="0">
                <a:latin typeface="Calibri"/>
                <a:cs typeface="Calibri"/>
                <a:hlinkClick r:id="rId3" action="ppaction://hlinksldjump"/>
              </a:rPr>
              <a:t>see </a:t>
            </a:r>
            <a:r>
              <a:rPr lang="en-US" sz="2800" dirty="0" smtClean="0">
                <a:latin typeface="Courier New" panose="02070309020205020404" pitchFamily="49" charset="0"/>
                <a:cs typeface="Courier New" panose="02070309020205020404" pitchFamily="49" charset="0"/>
                <a:hlinkClick r:id="rId3" action="ppaction://hlinksldjump"/>
              </a:rPr>
              <a:t>functions</a:t>
            </a:r>
            <a:r>
              <a:rPr lang="en-US" sz="3200" dirty="0" smtClean="0">
                <a:latin typeface="Calibri"/>
                <a:cs typeface="Calibri"/>
                <a:hlinkClick r:id="rId3" action="ppaction://hlinksldjump"/>
              </a:rPr>
              <a:t> </a:t>
            </a:r>
            <a:r>
              <a:rPr lang="en-US" sz="3200" dirty="0">
                <a:latin typeface="Calibri"/>
                <a:cs typeface="Calibri"/>
                <a:hlinkClick r:id="rId3" action="ppaction://hlinksldjump"/>
              </a:rPr>
              <a:t>on slide </a:t>
            </a:r>
            <a:r>
              <a:rPr lang="en-US" sz="3200" dirty="0" smtClean="0">
                <a:latin typeface="Calibri"/>
                <a:cs typeface="Calibri"/>
                <a:hlinkClick r:id="rId3" action="ppaction://hlinksldjump"/>
              </a:rPr>
              <a:t>14</a:t>
            </a:r>
            <a:r>
              <a:rPr lang="en-US" sz="3200" dirty="0" smtClean="0">
                <a:latin typeface="Calibri"/>
                <a:cs typeface="Calibri"/>
              </a:rPr>
              <a:t>)</a:t>
            </a:r>
            <a:endParaRPr lang="en-US" sz="3200" dirty="0">
              <a:solidFill>
                <a:srgbClr val="FF0000"/>
              </a:solidFill>
              <a:latin typeface="Courier New"/>
              <a:ea typeface="MS PGothic" charset="0"/>
              <a:cs typeface="Courier New"/>
            </a:endParaRPr>
          </a:p>
        </p:txBody>
      </p:sp>
      <p:sp>
        <p:nvSpPr>
          <p:cNvPr id="4" name="Rectangle 3"/>
          <p:cNvSpPr txBox="1">
            <a:spLocks/>
          </p:cNvSpPr>
          <p:nvPr/>
        </p:nvSpPr>
        <p:spPr bwMode="auto">
          <a:xfrm>
            <a:off x="381000" y="2743200"/>
            <a:ext cx="8229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smtClean="0">
                <a:latin typeface="Calibri" panose="020F0502020204030204" pitchFamily="34" charset="0"/>
                <a:cs typeface="Courier New"/>
              </a:rPr>
              <a:t>Process </a:t>
            </a:r>
            <a:r>
              <a:rPr lang="en-US" kern="0" dirty="0">
                <a:latin typeface="Calibri" panose="020F0502020204030204" pitchFamily="34" charset="0"/>
                <a:cs typeface="Courier New"/>
              </a:rPr>
              <a:t>id of </a:t>
            </a:r>
            <a:r>
              <a:rPr lang="en-US" kern="0" dirty="0" smtClean="0">
                <a:latin typeface="Calibri" panose="020F0502020204030204" pitchFamily="34" charset="0"/>
                <a:cs typeface="Courier New"/>
              </a:rPr>
              <a:t>the thread</a:t>
            </a:r>
          </a:p>
          <a:p>
            <a:r>
              <a:rPr lang="en-US" kern="0" dirty="0" smtClean="0">
                <a:latin typeface="Calibri" panose="020F0502020204030204" pitchFamily="34" charset="0"/>
                <a:cs typeface="Courier New"/>
              </a:rPr>
              <a:t>Process </a:t>
            </a:r>
            <a:r>
              <a:rPr lang="en-US" kern="0" dirty="0">
                <a:latin typeface="Calibri" panose="020F0502020204030204" pitchFamily="34" charset="0"/>
                <a:cs typeface="Courier New"/>
              </a:rPr>
              <a:t>id of </a:t>
            </a:r>
            <a:r>
              <a:rPr lang="en-US" kern="0" dirty="0" smtClean="0">
                <a:latin typeface="Calibri" panose="020F0502020204030204" pitchFamily="34" charset="0"/>
                <a:cs typeface="Courier New"/>
              </a:rPr>
              <a:t>its parent </a:t>
            </a:r>
            <a:r>
              <a:rPr lang="en-US" kern="0" dirty="0">
                <a:latin typeface="Calibri" panose="020F0502020204030204" pitchFamily="34" charset="0"/>
                <a:cs typeface="Courier New"/>
              </a:rPr>
              <a:t>thread	</a:t>
            </a:r>
            <a:endParaRPr lang="en-US" kern="0" dirty="0" smtClean="0">
              <a:latin typeface="Calibri" panose="020F0502020204030204" pitchFamily="34" charset="0"/>
              <a:cs typeface="Courier New"/>
            </a:endParaRPr>
          </a:p>
          <a:p>
            <a:r>
              <a:rPr lang="en-US" kern="0" dirty="0" smtClean="0">
                <a:latin typeface="Calibri" panose="020F0502020204030204" pitchFamily="34" charset="0"/>
                <a:cs typeface="Courier New"/>
              </a:rPr>
              <a:t>Is it exited? True </a:t>
            </a:r>
            <a:r>
              <a:rPr lang="en-US" kern="0" dirty="0">
                <a:latin typeface="Calibri" panose="020F0502020204030204" pitchFamily="34" charset="0"/>
                <a:cs typeface="Courier New"/>
              </a:rPr>
              <a:t>if </a:t>
            </a:r>
            <a:r>
              <a:rPr lang="en-US" kern="0" dirty="0" smtClean="0">
                <a:latin typeface="Calibri" panose="020F0502020204030204" pitchFamily="34" charset="0"/>
                <a:cs typeface="Courier New"/>
              </a:rPr>
              <a:t>it has exited</a:t>
            </a:r>
          </a:p>
          <a:p>
            <a:r>
              <a:rPr lang="en-US" kern="0" dirty="0" err="1" smtClean="0">
                <a:latin typeface="Calibri" panose="020F0502020204030204" pitchFamily="34" charset="0"/>
                <a:cs typeface="Courier New"/>
              </a:rPr>
              <a:t>exitstatus</a:t>
            </a:r>
            <a:r>
              <a:rPr lang="en-US" kern="0" dirty="0" smtClean="0">
                <a:latin typeface="Calibri" panose="020F0502020204030204" pitchFamily="34" charset="0"/>
                <a:cs typeface="Courier New"/>
              </a:rPr>
              <a:t> (</a:t>
            </a:r>
            <a:r>
              <a:rPr lang="en-US" kern="0" dirty="0" smtClean="0">
                <a:solidFill>
                  <a:srgbClr val="FF0000"/>
                </a:solidFill>
                <a:latin typeface="Calibri" panose="020F0502020204030204" pitchFamily="34" charset="0"/>
                <a:cs typeface="Courier New"/>
              </a:rPr>
              <a:t>see Algorithm 2 on slide 19</a:t>
            </a:r>
            <a:r>
              <a:rPr lang="en-US" kern="0" dirty="0" smtClean="0">
                <a:latin typeface="Calibri" panose="020F0502020204030204" pitchFamily="34" charset="0"/>
                <a:cs typeface="Courier New"/>
              </a:rPr>
              <a:t>) </a:t>
            </a:r>
          </a:p>
          <a:p>
            <a:r>
              <a:rPr lang="en-US" kern="0" dirty="0" smtClean="0">
                <a:latin typeface="Calibri" panose="020F0502020204030204" pitchFamily="34" charset="0"/>
                <a:cs typeface="Courier New"/>
              </a:rPr>
              <a:t>A condition variable: use </a:t>
            </a:r>
            <a:r>
              <a:rPr lang="en-US" kern="0" dirty="0">
                <a:latin typeface="Calibri" panose="020F0502020204030204" pitchFamily="34" charset="0"/>
                <a:cs typeface="Courier New"/>
              </a:rPr>
              <a:t>to </a:t>
            </a:r>
            <a:r>
              <a:rPr lang="en-US" kern="0" dirty="0" smtClean="0">
                <a:latin typeface="Calibri" panose="020F0502020204030204" pitchFamily="34" charset="0"/>
                <a:cs typeface="Courier New"/>
              </a:rPr>
              <a:t>implement </a:t>
            </a:r>
            <a:r>
              <a:rPr lang="en-US" kern="0" dirty="0" err="1" smtClean="0">
                <a:latin typeface="Courier New" panose="02070309020205020404" pitchFamily="49" charset="0"/>
                <a:cs typeface="Courier New" panose="02070309020205020404" pitchFamily="49" charset="0"/>
              </a:rPr>
              <a:t>waitpid</a:t>
            </a:r>
            <a:r>
              <a:rPr lang="en-US" kern="0" dirty="0" smtClean="0">
                <a:latin typeface="Courier New" panose="02070309020205020404" pitchFamily="49" charset="0"/>
                <a:cs typeface="Courier New" panose="02070309020205020404" pitchFamily="49" charset="0"/>
              </a:rPr>
              <a:t>()</a:t>
            </a:r>
            <a:r>
              <a:rPr lang="en-US" kern="0" dirty="0" smtClean="0">
                <a:latin typeface="Calibri" panose="020F0502020204030204" pitchFamily="34" charset="0"/>
                <a:cs typeface="Courier New"/>
              </a:rPr>
              <a:t>, i.e., wait </a:t>
            </a:r>
            <a:r>
              <a:rPr lang="en-US" kern="0" dirty="0">
                <a:latin typeface="Calibri" panose="020F0502020204030204" pitchFamily="34" charset="0"/>
                <a:cs typeface="Courier New"/>
              </a:rPr>
              <a:t>for thread exit</a:t>
            </a:r>
            <a:endParaRPr lang="en-US" kern="0" dirty="0">
              <a:solidFill>
                <a:srgbClr val="FF0000"/>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4294967295"/>
          </p:nvPr>
        </p:nvSpPr>
        <p:spPr>
          <a:xfrm>
            <a:off x="457200" y="6245225"/>
            <a:ext cx="2133600" cy="476250"/>
          </a:xfrm>
          <a:prstGeom prst="rect">
            <a:avLst/>
          </a:prstGeom>
        </p:spPr>
        <p:txBody>
          <a:bodyPr/>
          <a:lstStyle/>
          <a:p>
            <a:fld id="{B9013FDC-CDB6-0145-BBEC-8B9E418D6794}" type="slidenum">
              <a:rPr lang="en-US" smtClean="0"/>
              <a:pPr/>
              <a:t>61</a:t>
            </a:fld>
            <a:endParaRPr lang="en-US"/>
          </a:p>
        </p:txBody>
      </p:sp>
    </p:spTree>
    <p:extLst>
      <p:ext uri="{BB962C8B-B14F-4D97-AF65-F5344CB8AC3E}">
        <p14:creationId xmlns:p14="http://schemas.microsoft.com/office/powerpoint/2010/main" val="141528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304800" y="152400"/>
            <a:ext cx="8382000" cy="1600200"/>
          </a:xfrm>
        </p:spPr>
        <p:txBody>
          <a:bodyPr/>
          <a:lstStyle/>
          <a:p>
            <a:pPr eaLnBrk="1" hangingPunct="1">
              <a:spcBef>
                <a:spcPts val="1200"/>
              </a:spcBef>
            </a:pPr>
            <a:r>
              <a:rPr lang="en-US" sz="4000" dirty="0">
                <a:cs typeface="Calibri"/>
              </a:rPr>
              <a:t>Project 4: </a:t>
            </a:r>
            <a:r>
              <a:rPr lang="en-US" sz="4000" dirty="0" smtClean="0">
                <a:latin typeface="Calibri"/>
                <a:cs typeface="Calibri"/>
              </a:rPr>
              <a:t>Process </a:t>
            </a:r>
            <a:r>
              <a:rPr lang="en-US" sz="4000" dirty="0" smtClean="0">
                <a:latin typeface="Calibri"/>
                <a:cs typeface="Calibri"/>
              </a:rPr>
              <a:t>ID Management: </a:t>
            </a:r>
            <a:br>
              <a:rPr lang="en-US" sz="4000" dirty="0" smtClean="0">
                <a:latin typeface="Calibri"/>
                <a:cs typeface="Calibri"/>
              </a:rPr>
            </a:br>
            <a:r>
              <a:rPr lang="en-US" sz="4000" dirty="0" smtClean="0">
                <a:latin typeface="Calibri"/>
                <a:cs typeface="Calibri"/>
              </a:rPr>
              <a:t>Suggested Functions (</a:t>
            </a:r>
            <a:r>
              <a:rPr lang="en-US" sz="2800" dirty="0" smtClean="0">
                <a:latin typeface="Calibri"/>
                <a:cs typeface="Calibri"/>
                <a:hlinkClick r:id="rId3" action="ppaction://hlinksldjump"/>
              </a:rPr>
              <a:t>see </a:t>
            </a:r>
            <a:r>
              <a:rPr lang="en-US" sz="2400" dirty="0" smtClean="0">
                <a:latin typeface="Courier New" panose="02070309020205020404" pitchFamily="49" charset="0"/>
                <a:cs typeface="Courier New" panose="02070309020205020404" pitchFamily="49" charset="0"/>
                <a:hlinkClick r:id="rId3" action="ppaction://hlinksldjump"/>
              </a:rPr>
              <a:t>pidinfo</a:t>
            </a:r>
            <a:r>
              <a:rPr lang="en-US" sz="2800" dirty="0" smtClean="0">
                <a:latin typeface="Calibri"/>
                <a:cs typeface="Calibri"/>
                <a:hlinkClick r:id="rId3" action="ppaction://hlinksldjump"/>
              </a:rPr>
              <a:t> on slide 11</a:t>
            </a:r>
            <a:r>
              <a:rPr lang="en-US" sz="4000" dirty="0" smtClean="0">
                <a:latin typeface="Calibri"/>
                <a:cs typeface="Calibri"/>
              </a:rPr>
              <a:t>)</a:t>
            </a:r>
            <a:endParaRPr lang="en-US" sz="3200" dirty="0">
              <a:solidFill>
                <a:srgbClr val="FF0000"/>
              </a:solidFill>
              <a:latin typeface="Courier New"/>
              <a:ea typeface="MS PGothic" charset="0"/>
              <a:cs typeface="Courier New"/>
            </a:endParaRPr>
          </a:p>
        </p:txBody>
      </p:sp>
      <p:sp>
        <p:nvSpPr>
          <p:cNvPr id="4" name="Rectangle 3"/>
          <p:cNvSpPr txBox="1">
            <a:spLocks/>
          </p:cNvSpPr>
          <p:nvPr/>
        </p:nvSpPr>
        <p:spPr bwMode="auto">
          <a:xfrm>
            <a:off x="304800" y="1676400"/>
            <a:ext cx="8534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smtClean="0">
                <a:latin typeface="Calibri" panose="020F0502020204030204" pitchFamily="34" charset="0"/>
                <a:cs typeface="Courier New"/>
              </a:rPr>
              <a:t>Initialization</a:t>
            </a:r>
          </a:p>
          <a:p>
            <a:r>
              <a:rPr lang="en-US" kern="0" dirty="0" smtClean="0">
                <a:latin typeface="Calibri" panose="020F0502020204030204" pitchFamily="34" charset="0"/>
                <a:cs typeface="Courier New"/>
              </a:rPr>
              <a:t>Create and Destroy </a:t>
            </a:r>
            <a:r>
              <a:rPr lang="en-US" kern="0" dirty="0" err="1">
                <a:latin typeface="Courier New" panose="02070309020205020404" pitchFamily="49" charset="0"/>
                <a:cs typeface="Courier New" panose="02070309020205020404" pitchFamily="49" charset="0"/>
              </a:rPr>
              <a:t>pidinfo</a:t>
            </a:r>
            <a:endParaRPr lang="en-US" kern="0" dirty="0" smtClean="0">
              <a:latin typeface="Calibri" panose="020F0502020204030204" pitchFamily="34" charset="0"/>
              <a:cs typeface="Courier New"/>
            </a:endParaRPr>
          </a:p>
          <a:p>
            <a:r>
              <a:rPr lang="en-US" kern="0" dirty="0" smtClean="0">
                <a:latin typeface="Calibri" panose="020F0502020204030204" pitchFamily="34" charset="0"/>
                <a:cs typeface="Courier New"/>
              </a:rPr>
              <a:t>Given </a:t>
            </a:r>
            <a:r>
              <a:rPr lang="en-US" kern="0" dirty="0" err="1" smtClean="0">
                <a:latin typeface="Courier New" panose="02070309020205020404" pitchFamily="49" charset="0"/>
                <a:cs typeface="Courier New" panose="02070309020205020404" pitchFamily="49" charset="0"/>
              </a:rPr>
              <a:t>pid</a:t>
            </a:r>
            <a:r>
              <a:rPr lang="en-US" kern="0" dirty="0" smtClean="0">
                <a:latin typeface="Calibri" panose="020F0502020204030204" pitchFamily="34" charset="0"/>
                <a:cs typeface="Courier New"/>
              </a:rPr>
              <a:t>, retrieve </a:t>
            </a:r>
            <a:r>
              <a:rPr lang="en-US" kern="0" dirty="0" err="1" smtClean="0">
                <a:latin typeface="Courier New" panose="02070309020205020404" pitchFamily="49" charset="0"/>
                <a:cs typeface="Courier New" panose="02070309020205020404" pitchFamily="49" charset="0"/>
              </a:rPr>
              <a:t>pidinfo</a:t>
            </a:r>
            <a:r>
              <a:rPr lang="en-US" kern="0" dirty="0" smtClean="0">
                <a:latin typeface="Calibri" panose="020F0502020204030204" pitchFamily="34" charset="0"/>
                <a:cs typeface="Courier New"/>
              </a:rPr>
              <a:t> from </a:t>
            </a:r>
            <a:r>
              <a:rPr lang="en-US" kern="0" dirty="0" err="1" smtClean="0">
                <a:latin typeface="Courier New" panose="02070309020205020404" pitchFamily="49" charset="0"/>
                <a:cs typeface="Courier New" panose="02070309020205020404" pitchFamily="49" charset="0"/>
              </a:rPr>
              <a:t>pidinfoTable</a:t>
            </a:r>
            <a:r>
              <a:rPr lang="en-US" kern="0" dirty="0" smtClean="0">
                <a:latin typeface="Calibri" panose="020F0502020204030204" pitchFamily="34" charset="0"/>
                <a:cs typeface="Courier New"/>
              </a:rPr>
              <a:t> </a:t>
            </a:r>
          </a:p>
          <a:p>
            <a:r>
              <a:rPr lang="en-US" kern="0" dirty="0" smtClean="0">
                <a:latin typeface="Calibri" panose="020F0502020204030204" pitchFamily="34" charset="0"/>
                <a:cs typeface="Courier New"/>
              </a:rPr>
              <a:t>Add a new </a:t>
            </a:r>
            <a:r>
              <a:rPr lang="en-US" kern="0" dirty="0" err="1">
                <a:latin typeface="Courier New" panose="02070309020205020404" pitchFamily="49" charset="0"/>
                <a:cs typeface="Courier New" panose="02070309020205020404" pitchFamily="49" charset="0"/>
              </a:rPr>
              <a:t>pidinfo</a:t>
            </a:r>
            <a:r>
              <a:rPr lang="en-US" kern="0" dirty="0" smtClean="0">
                <a:latin typeface="Calibri" panose="020F0502020204030204" pitchFamily="34" charset="0"/>
                <a:cs typeface="Courier New"/>
              </a:rPr>
              <a:t> into the </a:t>
            </a:r>
            <a:r>
              <a:rPr lang="en-US" kern="0" dirty="0" err="1" smtClean="0">
                <a:latin typeface="Courier New" panose="02070309020205020404" pitchFamily="49" charset="0"/>
                <a:cs typeface="Courier New" panose="02070309020205020404" pitchFamily="49" charset="0"/>
              </a:rPr>
              <a:t>pidinfoTable</a:t>
            </a:r>
            <a:r>
              <a:rPr lang="en-US" kern="0" dirty="0" smtClean="0">
                <a:latin typeface="Calibri" panose="020F0502020204030204" pitchFamily="34" charset="0"/>
                <a:cs typeface="Courier New"/>
              </a:rPr>
              <a:t> </a:t>
            </a:r>
          </a:p>
          <a:p>
            <a:r>
              <a:rPr lang="en-US" kern="0" dirty="0" smtClean="0">
                <a:latin typeface="Calibri" panose="020F0502020204030204" pitchFamily="34" charset="0"/>
                <a:cs typeface="Courier New"/>
              </a:rPr>
              <a:t>PID Allocation and </a:t>
            </a:r>
            <a:r>
              <a:rPr lang="en-US" kern="0" dirty="0" err="1" smtClean="0">
                <a:latin typeface="Calibri" panose="020F0502020204030204" pitchFamily="34" charset="0"/>
                <a:cs typeface="Courier New"/>
              </a:rPr>
              <a:t>Unallocation</a:t>
            </a:r>
            <a:endParaRPr lang="en-US" kern="0" dirty="0" smtClean="0">
              <a:latin typeface="Calibri" panose="020F0502020204030204" pitchFamily="34" charset="0"/>
              <a:cs typeface="Courier New"/>
            </a:endParaRPr>
          </a:p>
          <a:p>
            <a:r>
              <a:rPr lang="en-US" kern="0" dirty="0" smtClean="0">
                <a:latin typeface="Calibri" panose="020F0502020204030204" pitchFamily="34" charset="0"/>
                <a:cs typeface="Courier New"/>
              </a:rPr>
              <a:t>Wait for PID (see also </a:t>
            </a:r>
            <a:r>
              <a:rPr lang="en-US" kern="0" dirty="0" err="1" smtClean="0">
                <a:latin typeface="Courier New" panose="02070309020205020404" pitchFamily="49" charset="0"/>
                <a:cs typeface="Courier New" panose="02070309020205020404" pitchFamily="49" charset="0"/>
              </a:rPr>
              <a:t>waitpid</a:t>
            </a:r>
            <a:r>
              <a:rPr lang="en-US" kern="0" dirty="0" smtClean="0">
                <a:latin typeface="Calibri" panose="020F0502020204030204" pitchFamily="34" charset="0"/>
                <a:cs typeface="Courier New"/>
              </a:rPr>
              <a:t> system call)</a:t>
            </a:r>
          </a:p>
          <a:p>
            <a:r>
              <a:rPr lang="en-US" kern="0" dirty="0" smtClean="0">
                <a:latin typeface="Calibri" panose="020F0502020204030204" pitchFamily="34" charset="0"/>
                <a:cs typeface="Courier New"/>
              </a:rPr>
              <a:t>Set </a:t>
            </a:r>
            <a:r>
              <a:rPr lang="en-US" kern="0" dirty="0" err="1" smtClean="0">
                <a:latin typeface="Calibri" panose="020F0502020204030204" pitchFamily="34" charset="0"/>
                <a:cs typeface="Courier New"/>
              </a:rPr>
              <a:t>exitstatus</a:t>
            </a:r>
            <a:r>
              <a:rPr lang="en-US" kern="0" dirty="0" smtClean="0">
                <a:latin typeface="Calibri" panose="020F0502020204030204" pitchFamily="34" charset="0"/>
                <a:cs typeface="Courier New"/>
              </a:rPr>
              <a:t> of </a:t>
            </a:r>
            <a:r>
              <a:rPr lang="en-US" kern="0" dirty="0" err="1" smtClean="0">
                <a:latin typeface="Courier New" panose="02070309020205020404" pitchFamily="49" charset="0"/>
                <a:cs typeface="Courier New" panose="02070309020205020404" pitchFamily="49" charset="0"/>
              </a:rPr>
              <a:t>pidinfo</a:t>
            </a:r>
            <a:endParaRPr lang="en-US" kern="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4294967295"/>
          </p:nvPr>
        </p:nvSpPr>
        <p:spPr>
          <a:xfrm>
            <a:off x="457200" y="6245225"/>
            <a:ext cx="2133600" cy="476250"/>
          </a:xfrm>
          <a:prstGeom prst="rect">
            <a:avLst/>
          </a:prstGeom>
        </p:spPr>
        <p:txBody>
          <a:bodyPr/>
          <a:lstStyle/>
          <a:p>
            <a:fld id="{B9013FDC-CDB6-0145-BBEC-8B9E418D6794}" type="slidenum">
              <a:rPr lang="en-US" smtClean="0"/>
              <a:pPr/>
              <a:t>62</a:t>
            </a:fld>
            <a:endParaRPr lang="en-US"/>
          </a:p>
        </p:txBody>
      </p:sp>
    </p:spTree>
    <p:extLst>
      <p:ext uri="{BB962C8B-B14F-4D97-AF65-F5344CB8AC3E}">
        <p14:creationId xmlns:p14="http://schemas.microsoft.com/office/powerpoint/2010/main" val="202820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76200" y="152400"/>
            <a:ext cx="9067800" cy="1219200"/>
          </a:xfrm>
        </p:spPr>
        <p:txBody>
          <a:bodyPr/>
          <a:lstStyle/>
          <a:p>
            <a:pPr eaLnBrk="1" hangingPunct="1">
              <a:spcBef>
                <a:spcPts val="1200"/>
              </a:spcBef>
            </a:pPr>
            <a:r>
              <a:rPr lang="en-US" sz="4000" dirty="0">
                <a:cs typeface="Calibri"/>
              </a:rPr>
              <a:t>Project 4:</a:t>
            </a:r>
            <a:r>
              <a:rPr lang="en-US" sz="4000" dirty="0" smtClean="0">
                <a:cs typeface="Calibri"/>
              </a:rPr>
              <a:t> </a:t>
            </a:r>
            <a:r>
              <a:rPr lang="en-US" sz="4000" dirty="0">
                <a:cs typeface="Calibri"/>
              </a:rPr>
              <a:t>How </a:t>
            </a:r>
            <a:r>
              <a:rPr lang="en-US" sz="4000" dirty="0">
                <a:cs typeface="Calibri"/>
              </a:rPr>
              <a:t>to </a:t>
            </a:r>
            <a:r>
              <a:rPr lang="en-US" sz="4000" dirty="0">
                <a:cs typeface="Calibri"/>
              </a:rPr>
              <a:t>allocate a PID? </a:t>
            </a:r>
            <a:br>
              <a:rPr lang="en-US" sz="4000" dirty="0">
                <a:cs typeface="Calibri"/>
              </a:rPr>
            </a:br>
            <a:r>
              <a:rPr lang="en-US" sz="2800" dirty="0" err="1" smtClean="0">
                <a:solidFill>
                  <a:srgbClr val="FF0000"/>
                </a:solidFill>
                <a:latin typeface="Courier New"/>
                <a:cs typeface="Courier New"/>
              </a:rPr>
              <a:t>int</a:t>
            </a:r>
            <a:r>
              <a:rPr lang="en-US" sz="2800" dirty="0" smtClean="0">
                <a:solidFill>
                  <a:srgbClr val="FF0000"/>
                </a:solidFill>
                <a:latin typeface="Courier New"/>
                <a:cs typeface="Courier New"/>
              </a:rPr>
              <a:t> </a:t>
            </a:r>
            <a:r>
              <a:rPr lang="en-US" sz="2800" dirty="0" err="1" smtClean="0">
                <a:solidFill>
                  <a:srgbClr val="FF0000"/>
                </a:solidFill>
                <a:latin typeface="Courier New"/>
                <a:cs typeface="Courier New"/>
              </a:rPr>
              <a:t>pid_allocate</a:t>
            </a:r>
            <a:r>
              <a:rPr lang="en-US" sz="2800" dirty="0" smtClean="0">
                <a:solidFill>
                  <a:srgbClr val="FF0000"/>
                </a:solidFill>
                <a:latin typeface="Courier New"/>
                <a:cs typeface="Courier New"/>
              </a:rPr>
              <a:t>(</a:t>
            </a:r>
            <a:r>
              <a:rPr lang="en-US" sz="2800" dirty="0" err="1" smtClean="0">
                <a:solidFill>
                  <a:srgbClr val="FF0000"/>
                </a:solidFill>
                <a:latin typeface="Courier New"/>
                <a:cs typeface="Courier New"/>
              </a:rPr>
              <a:t>pid_t</a:t>
            </a:r>
            <a:r>
              <a:rPr lang="en-US" sz="2800" dirty="0" smtClean="0">
                <a:solidFill>
                  <a:srgbClr val="FF0000"/>
                </a:solidFill>
                <a:latin typeface="Courier New"/>
                <a:cs typeface="Courier New"/>
              </a:rPr>
              <a:t> *</a:t>
            </a:r>
            <a:r>
              <a:rPr lang="en-US" sz="2800" dirty="0" err="1" smtClean="0">
                <a:solidFill>
                  <a:srgbClr val="FF0000"/>
                </a:solidFill>
                <a:latin typeface="Courier New"/>
                <a:cs typeface="Courier New"/>
              </a:rPr>
              <a:t>retPID</a:t>
            </a:r>
            <a:r>
              <a:rPr lang="en-US" sz="2800" dirty="0" smtClean="0">
                <a:solidFill>
                  <a:srgbClr val="FF0000"/>
                </a:solidFill>
                <a:latin typeface="Courier New"/>
                <a:cs typeface="Courier New"/>
              </a:rPr>
              <a:t>)</a:t>
            </a:r>
            <a:endParaRPr lang="en-US" sz="2800" dirty="0">
              <a:solidFill>
                <a:srgbClr val="FF0000"/>
              </a:solidFill>
              <a:latin typeface="Courier New"/>
              <a:ea typeface="MS PGothic" charset="0"/>
              <a:cs typeface="Courier New"/>
            </a:endParaRPr>
          </a:p>
        </p:txBody>
      </p:sp>
      <p:sp>
        <p:nvSpPr>
          <p:cNvPr id="4" name="Rectangle 3"/>
          <p:cNvSpPr txBox="1">
            <a:spLocks/>
          </p:cNvSpPr>
          <p:nvPr/>
        </p:nvSpPr>
        <p:spPr bwMode="auto">
          <a:xfrm>
            <a:off x="457200" y="1524000"/>
            <a:ext cx="8534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sz="2000" kern="0" dirty="0" smtClean="0">
                <a:latin typeface="Courier New" panose="02070309020205020404" pitchFamily="49" charset="0"/>
                <a:cs typeface="Courier New" panose="02070309020205020404" pitchFamily="49" charset="0"/>
              </a:rPr>
              <a:t>Lock </a:t>
            </a:r>
            <a:r>
              <a:rPr lang="en-US" sz="2000" kern="0" dirty="0" err="1" smtClean="0">
                <a:latin typeface="Courier New" panose="02070309020205020404" pitchFamily="49" charset="0"/>
                <a:cs typeface="Courier New" panose="02070309020205020404" pitchFamily="49" charset="0"/>
              </a:rPr>
              <a:t>pidlock</a:t>
            </a:r>
            <a:r>
              <a:rPr lang="en-US" sz="2000" kern="0" dirty="0" smtClean="0">
                <a:latin typeface="Courier New" panose="02070309020205020404" pitchFamily="49" charset="0"/>
                <a:cs typeface="Courier New" panose="02070309020205020404" pitchFamily="49" charset="0"/>
              </a:rPr>
              <a:t>;</a:t>
            </a:r>
          </a:p>
          <a:p>
            <a:pPr marL="0" indent="0">
              <a:buNone/>
            </a:pPr>
            <a:r>
              <a:rPr lang="en-US" sz="2000" kern="0" dirty="0" smtClean="0">
                <a:latin typeface="Courier New" panose="02070309020205020404" pitchFamily="49" charset="0"/>
                <a:cs typeface="Courier New" panose="02070309020205020404" pitchFamily="49" charset="0"/>
              </a:rPr>
              <a:t>Check: number of existing processes &lt; MAX_PROCS</a:t>
            </a:r>
          </a:p>
          <a:p>
            <a:pPr marL="0" indent="0">
              <a:buNone/>
            </a:pPr>
            <a:r>
              <a:rPr lang="en-US" sz="2000" kern="0" dirty="0" err="1" smtClean="0">
                <a:latin typeface="Courier New"/>
                <a:cs typeface="Courier New"/>
              </a:rPr>
              <a:t>pidinfo_index</a:t>
            </a:r>
            <a:r>
              <a:rPr lang="en-US" sz="2000" kern="0" dirty="0" smtClean="0">
                <a:latin typeface="Courier New"/>
                <a:cs typeface="Courier New"/>
              </a:rPr>
              <a:t> = </a:t>
            </a:r>
            <a:r>
              <a:rPr lang="en-US" sz="2000" kern="0" dirty="0" err="1" smtClean="0">
                <a:latin typeface="Courier New"/>
                <a:cs typeface="Courier New"/>
              </a:rPr>
              <a:t>get_pidinfo_index</a:t>
            </a:r>
            <a:r>
              <a:rPr lang="en-US" sz="2000" kern="0" dirty="0" smtClean="0">
                <a:latin typeface="Courier New"/>
                <a:cs typeface="Courier New"/>
              </a:rPr>
              <a:t>(</a:t>
            </a:r>
            <a:r>
              <a:rPr lang="en-US" sz="2000" kern="0" dirty="0" err="1" smtClean="0">
                <a:latin typeface="Courier New"/>
                <a:cs typeface="Courier New"/>
              </a:rPr>
              <a:t>nextpid</a:t>
            </a:r>
            <a:r>
              <a:rPr lang="en-US" sz="2000" kern="0" dirty="0" smtClean="0">
                <a:latin typeface="Courier New"/>
                <a:cs typeface="Courier New"/>
              </a:rPr>
              <a:t>);</a:t>
            </a:r>
          </a:p>
          <a:p>
            <a:pPr marL="0" indent="0">
              <a:buNone/>
            </a:pPr>
            <a:r>
              <a:rPr lang="en-US" sz="2000" kern="0" dirty="0" smtClean="0">
                <a:latin typeface="Courier New"/>
                <a:cs typeface="Courier New"/>
              </a:rPr>
              <a:t>while (</a:t>
            </a:r>
            <a:r>
              <a:rPr lang="en-US" sz="2000" kern="0" dirty="0" err="1" smtClean="0">
                <a:latin typeface="Courier New"/>
                <a:cs typeface="Courier New"/>
              </a:rPr>
              <a:t>pidinfoTable</a:t>
            </a:r>
            <a:r>
              <a:rPr lang="en-US" sz="2000" kern="0" dirty="0" smtClean="0">
                <a:latin typeface="Courier New"/>
                <a:cs typeface="Courier New"/>
              </a:rPr>
              <a:t>[</a:t>
            </a:r>
            <a:r>
              <a:rPr lang="en-US" sz="2000" kern="0" dirty="0" err="1" smtClean="0">
                <a:latin typeface="Courier New"/>
                <a:cs typeface="Courier New"/>
              </a:rPr>
              <a:t>pidinfo_index</a:t>
            </a:r>
            <a:r>
              <a:rPr lang="en-US" sz="2000" kern="0" dirty="0" smtClean="0">
                <a:latin typeface="Courier New"/>
                <a:cs typeface="Courier New"/>
              </a:rPr>
              <a:t>] !available) { </a:t>
            </a:r>
          </a:p>
          <a:p>
            <a:pPr marL="0" indent="0">
              <a:buNone/>
            </a:pPr>
            <a:r>
              <a:rPr lang="en-US" sz="2000" kern="0" dirty="0" smtClean="0">
                <a:latin typeface="Courier New"/>
                <a:cs typeface="Courier New"/>
              </a:rPr>
              <a:t>    increase </a:t>
            </a:r>
            <a:r>
              <a:rPr lang="en-US" sz="2000" kern="0" dirty="0" err="1" smtClean="0">
                <a:latin typeface="Courier New"/>
                <a:cs typeface="Courier New"/>
              </a:rPr>
              <a:t>nextpid</a:t>
            </a:r>
            <a:r>
              <a:rPr lang="en-US" sz="2000" kern="0" dirty="0" smtClean="0">
                <a:latin typeface="Courier New"/>
                <a:cs typeface="Courier New"/>
              </a:rPr>
              <a:t>;</a:t>
            </a:r>
          </a:p>
          <a:p>
            <a:pPr marL="0" indent="0">
              <a:buNone/>
            </a:pPr>
            <a:r>
              <a:rPr lang="en-US" sz="2000" kern="0" dirty="0">
                <a:latin typeface="Courier New"/>
                <a:cs typeface="Courier New"/>
              </a:rPr>
              <a:t> </a:t>
            </a:r>
            <a:r>
              <a:rPr lang="en-US" sz="2000" kern="0" dirty="0" smtClean="0">
                <a:latin typeface="Courier New"/>
                <a:cs typeface="Courier New"/>
              </a:rPr>
              <a:t>   </a:t>
            </a:r>
            <a:r>
              <a:rPr lang="en-US" sz="2000" kern="0" dirty="0" err="1" smtClean="0">
                <a:latin typeface="Courier New"/>
                <a:cs typeface="Courier New"/>
              </a:rPr>
              <a:t>pidinfo_index</a:t>
            </a:r>
            <a:r>
              <a:rPr lang="en-US" sz="2000" kern="0" dirty="0" smtClean="0">
                <a:latin typeface="Courier New"/>
                <a:cs typeface="Courier New"/>
              </a:rPr>
              <a:t> </a:t>
            </a:r>
            <a:r>
              <a:rPr lang="en-US" sz="2000" kern="0" dirty="0">
                <a:latin typeface="Courier New"/>
                <a:cs typeface="Courier New"/>
              </a:rPr>
              <a:t>= </a:t>
            </a:r>
            <a:r>
              <a:rPr lang="en-US" sz="2000" kern="0" dirty="0" err="1">
                <a:latin typeface="Courier New"/>
                <a:cs typeface="Courier New"/>
              </a:rPr>
              <a:t>get_pidinfo_index</a:t>
            </a:r>
            <a:r>
              <a:rPr lang="en-US" sz="2000" kern="0" dirty="0">
                <a:latin typeface="Courier New"/>
                <a:cs typeface="Courier New"/>
              </a:rPr>
              <a:t>(</a:t>
            </a:r>
            <a:r>
              <a:rPr lang="en-US" sz="2000" kern="0" dirty="0" err="1">
                <a:latin typeface="Courier New"/>
                <a:cs typeface="Courier New"/>
              </a:rPr>
              <a:t>nextpid</a:t>
            </a:r>
            <a:r>
              <a:rPr lang="en-US" sz="2000" kern="0" dirty="0">
                <a:latin typeface="Courier New"/>
                <a:cs typeface="Courier New"/>
              </a:rPr>
              <a:t>);</a:t>
            </a:r>
          </a:p>
          <a:p>
            <a:pPr marL="0" indent="0">
              <a:buNone/>
            </a:pPr>
            <a:r>
              <a:rPr lang="en-US" sz="2000" kern="0" dirty="0" smtClean="0">
                <a:latin typeface="Courier New"/>
                <a:cs typeface="Courier New"/>
              </a:rPr>
              <a:t>}</a:t>
            </a:r>
          </a:p>
          <a:p>
            <a:pPr marL="0" indent="0">
              <a:buNone/>
            </a:pPr>
            <a:r>
              <a:rPr lang="en-US" sz="2000" kern="0" dirty="0" err="1" smtClean="0">
                <a:latin typeface="Courier New"/>
                <a:cs typeface="Courier New"/>
              </a:rPr>
              <a:t>pid</a:t>
            </a:r>
            <a:r>
              <a:rPr lang="en-US" sz="2000" kern="0" dirty="0" smtClean="0">
                <a:latin typeface="Courier New"/>
                <a:cs typeface="Courier New"/>
              </a:rPr>
              <a:t> = </a:t>
            </a:r>
            <a:r>
              <a:rPr lang="en-US" sz="2000" kern="0" dirty="0" err="1" smtClean="0">
                <a:latin typeface="Courier New"/>
                <a:cs typeface="Courier New"/>
              </a:rPr>
              <a:t>nextpid</a:t>
            </a:r>
            <a:r>
              <a:rPr lang="en-US" sz="2000" kern="0" dirty="0" smtClean="0">
                <a:latin typeface="Courier New"/>
                <a:cs typeface="Courier New"/>
              </a:rPr>
              <a:t>;</a:t>
            </a:r>
          </a:p>
          <a:p>
            <a:pPr marL="0" indent="0">
              <a:buNone/>
            </a:pPr>
            <a:r>
              <a:rPr lang="en-US" sz="2000" kern="0" dirty="0" smtClean="0">
                <a:latin typeface="Courier New"/>
                <a:cs typeface="Courier New"/>
              </a:rPr>
              <a:t>Increase </a:t>
            </a:r>
            <a:r>
              <a:rPr lang="en-US" sz="2000" kern="0" dirty="0" err="1" smtClean="0">
                <a:latin typeface="Courier New"/>
                <a:cs typeface="Courier New"/>
              </a:rPr>
              <a:t>nextpid</a:t>
            </a:r>
            <a:r>
              <a:rPr lang="en-US" sz="2000" kern="0" dirty="0" smtClean="0">
                <a:latin typeface="Courier New"/>
                <a:cs typeface="Courier New"/>
              </a:rPr>
              <a:t>;</a:t>
            </a:r>
          </a:p>
          <a:p>
            <a:pPr marL="0" indent="0">
              <a:buNone/>
            </a:pPr>
            <a:r>
              <a:rPr lang="en-US" sz="2000" kern="0" dirty="0" err="1" smtClean="0">
                <a:latin typeface="Courier New"/>
                <a:cs typeface="Courier New"/>
              </a:rPr>
              <a:t>new_pidinfo</a:t>
            </a:r>
            <a:r>
              <a:rPr lang="en-US" sz="2000" kern="0" dirty="0" smtClean="0">
                <a:latin typeface="Courier New"/>
                <a:cs typeface="Courier New"/>
              </a:rPr>
              <a:t> = </a:t>
            </a:r>
            <a:r>
              <a:rPr lang="en-US" sz="2000" kern="0" dirty="0" err="1" smtClean="0">
                <a:latin typeface="Courier New"/>
                <a:cs typeface="Courier New"/>
              </a:rPr>
              <a:t>create_pidinfo</a:t>
            </a:r>
            <a:r>
              <a:rPr lang="en-US" sz="2000" kern="0" dirty="0" smtClean="0">
                <a:latin typeface="Courier New"/>
                <a:cs typeface="Courier New"/>
              </a:rPr>
              <a:t>(</a:t>
            </a:r>
            <a:r>
              <a:rPr lang="en-US" sz="2000" kern="0" dirty="0" err="1" smtClean="0">
                <a:latin typeface="Courier New"/>
                <a:cs typeface="Courier New"/>
              </a:rPr>
              <a:t>pid</a:t>
            </a:r>
            <a:r>
              <a:rPr lang="en-US" sz="2000" kern="0" dirty="0" smtClean="0">
                <a:latin typeface="Courier New"/>
                <a:cs typeface="Courier New"/>
              </a:rPr>
              <a:t>, parent </a:t>
            </a:r>
            <a:r>
              <a:rPr lang="en-US" sz="2000" kern="0" dirty="0" err="1" smtClean="0">
                <a:latin typeface="Courier New"/>
                <a:cs typeface="Courier New"/>
              </a:rPr>
              <a:t>pid</a:t>
            </a:r>
            <a:r>
              <a:rPr lang="en-US" sz="2000" kern="0" dirty="0" smtClean="0">
                <a:latin typeface="Courier New"/>
                <a:cs typeface="Courier New"/>
              </a:rPr>
              <a:t>);</a:t>
            </a:r>
          </a:p>
          <a:p>
            <a:pPr marL="0" indent="0">
              <a:buNone/>
            </a:pPr>
            <a:r>
              <a:rPr lang="en-US" sz="2000" kern="0" dirty="0" smtClean="0">
                <a:latin typeface="Courier New"/>
                <a:cs typeface="Courier New"/>
              </a:rPr>
              <a:t>Add </a:t>
            </a:r>
            <a:r>
              <a:rPr lang="en-US" sz="2000" kern="0" dirty="0" err="1" smtClean="0">
                <a:latin typeface="Courier New"/>
                <a:cs typeface="Courier New"/>
              </a:rPr>
              <a:t>new_pidinfo</a:t>
            </a:r>
            <a:r>
              <a:rPr lang="en-US" sz="2000" kern="0" dirty="0" smtClean="0">
                <a:latin typeface="Courier New"/>
                <a:cs typeface="Courier New"/>
              </a:rPr>
              <a:t> into </a:t>
            </a:r>
            <a:r>
              <a:rPr lang="en-US" sz="2000" kern="0" dirty="0" err="1" smtClean="0">
                <a:latin typeface="Courier New"/>
                <a:cs typeface="Courier New"/>
              </a:rPr>
              <a:t>pidinfoTable</a:t>
            </a:r>
            <a:r>
              <a:rPr lang="en-US" sz="2000" kern="0" dirty="0" smtClean="0">
                <a:latin typeface="Courier New"/>
                <a:cs typeface="Courier New"/>
              </a:rPr>
              <a:t>;</a:t>
            </a:r>
          </a:p>
          <a:p>
            <a:pPr marL="0" indent="0">
              <a:buNone/>
            </a:pPr>
            <a:r>
              <a:rPr lang="en-US" sz="2000" kern="0" dirty="0" smtClean="0">
                <a:latin typeface="Courier New"/>
                <a:cs typeface="Courier New"/>
              </a:rPr>
              <a:t>Unlock </a:t>
            </a:r>
            <a:r>
              <a:rPr lang="en-US" sz="2000" kern="0" dirty="0" err="1" smtClean="0">
                <a:latin typeface="Courier New"/>
                <a:cs typeface="Courier New"/>
              </a:rPr>
              <a:t>pidlock</a:t>
            </a:r>
            <a:r>
              <a:rPr lang="en-US" sz="2000" kern="0" dirty="0" smtClean="0">
                <a:latin typeface="Courier New"/>
                <a:cs typeface="Courier New"/>
              </a:rPr>
              <a:t>;</a:t>
            </a:r>
          </a:p>
          <a:p>
            <a:pPr marL="0" indent="0">
              <a:buNone/>
            </a:pPr>
            <a:r>
              <a:rPr lang="en-US" sz="2000" kern="0" dirty="0" smtClean="0">
                <a:latin typeface="Courier New"/>
                <a:cs typeface="Courier New"/>
              </a:rPr>
              <a:t>Return </a:t>
            </a:r>
            <a:r>
              <a:rPr lang="en-US" sz="2000" kern="0" dirty="0" err="1" smtClean="0">
                <a:latin typeface="Courier New"/>
                <a:cs typeface="Courier New"/>
              </a:rPr>
              <a:t>pid</a:t>
            </a:r>
            <a:r>
              <a:rPr lang="en-US" sz="2000" kern="0" dirty="0" smtClean="0">
                <a:latin typeface="Courier New"/>
                <a:cs typeface="Courier New"/>
              </a:rPr>
              <a:t>;</a:t>
            </a:r>
          </a:p>
        </p:txBody>
      </p:sp>
      <p:sp>
        <p:nvSpPr>
          <p:cNvPr id="2" name="Slide Number Placeholder 1"/>
          <p:cNvSpPr>
            <a:spLocks noGrp="1"/>
          </p:cNvSpPr>
          <p:nvPr>
            <p:ph type="sldNum" sz="quarter" idx="4294967295"/>
          </p:nvPr>
        </p:nvSpPr>
        <p:spPr>
          <a:xfrm>
            <a:off x="457200" y="6245225"/>
            <a:ext cx="2133600" cy="476250"/>
          </a:xfrm>
          <a:prstGeom prst="rect">
            <a:avLst/>
          </a:prstGeom>
        </p:spPr>
        <p:txBody>
          <a:bodyPr/>
          <a:lstStyle/>
          <a:p>
            <a:fld id="{B9013FDC-CDB6-0145-BBEC-8B9E418D6794}" type="slidenum">
              <a:rPr lang="en-US" smtClean="0"/>
              <a:pPr/>
              <a:t>63</a:t>
            </a:fld>
            <a:endParaRPr lang="en-US"/>
          </a:p>
        </p:txBody>
      </p:sp>
    </p:spTree>
    <p:extLst>
      <p:ext uri="{BB962C8B-B14F-4D97-AF65-F5344CB8AC3E}">
        <p14:creationId xmlns:p14="http://schemas.microsoft.com/office/powerpoint/2010/main" val="1717612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76200" y="152400"/>
            <a:ext cx="9067800" cy="1600200"/>
          </a:xfrm>
        </p:spPr>
        <p:txBody>
          <a:bodyPr/>
          <a:lstStyle/>
          <a:p>
            <a:pPr eaLnBrk="1" hangingPunct="1">
              <a:spcBef>
                <a:spcPts val="1200"/>
              </a:spcBef>
            </a:pPr>
            <a:r>
              <a:rPr lang="en-US" sz="4000" dirty="0">
                <a:cs typeface="Calibri"/>
              </a:rPr>
              <a:t>Project 4: </a:t>
            </a:r>
            <a:r>
              <a:rPr lang="en-US" sz="4000" dirty="0" smtClean="0">
                <a:cs typeface="Calibri"/>
              </a:rPr>
              <a:t>How </a:t>
            </a:r>
            <a:r>
              <a:rPr lang="en-US" sz="4000" dirty="0">
                <a:cs typeface="Calibri"/>
              </a:rPr>
              <a:t>to Implement system call </a:t>
            </a:r>
            <a:r>
              <a:rPr lang="en-US" sz="4000" dirty="0" smtClean="0">
                <a:solidFill>
                  <a:schemeClr val="accent2"/>
                </a:solidFill>
                <a:latin typeface="Calibri"/>
                <a:cs typeface="Calibri"/>
              </a:rPr>
              <a:t/>
            </a:r>
            <a:br>
              <a:rPr lang="en-US" sz="4000" dirty="0" smtClean="0">
                <a:solidFill>
                  <a:schemeClr val="accent2"/>
                </a:solidFill>
                <a:latin typeface="Calibri"/>
                <a:cs typeface="Calibri"/>
              </a:rPr>
            </a:br>
            <a:r>
              <a:rPr lang="en-US" sz="4000" dirty="0" err="1" smtClean="0">
                <a:solidFill>
                  <a:schemeClr val="accent2"/>
                </a:solidFill>
                <a:latin typeface="Courier New" panose="02070309020205020404" pitchFamily="49" charset="0"/>
                <a:cs typeface="Courier New" panose="02070309020205020404" pitchFamily="49" charset="0"/>
              </a:rPr>
              <a:t>waitpid</a:t>
            </a:r>
            <a:r>
              <a:rPr lang="en-US" sz="4000" dirty="0" smtClean="0">
                <a:solidFill>
                  <a:schemeClr val="accent2"/>
                </a:solidFill>
                <a:latin typeface="Courier New" panose="02070309020205020404" pitchFamily="49" charset="0"/>
                <a:cs typeface="Courier New" panose="02070309020205020404" pitchFamily="49" charset="0"/>
              </a:rPr>
              <a:t>?</a:t>
            </a:r>
            <a:endParaRPr lang="en-US" sz="2800" dirty="0">
              <a:solidFill>
                <a:schemeClr val="accent2"/>
              </a:solidFill>
              <a:latin typeface="Courier New"/>
              <a:ea typeface="MS PGothic" charset="0"/>
              <a:cs typeface="Courier New"/>
            </a:endParaRPr>
          </a:p>
        </p:txBody>
      </p:sp>
      <p:sp>
        <p:nvSpPr>
          <p:cNvPr id="5" name="Rectangle 3"/>
          <p:cNvSpPr txBox="1">
            <a:spLocks/>
          </p:cNvSpPr>
          <p:nvPr/>
        </p:nvSpPr>
        <p:spPr bwMode="auto">
          <a:xfrm>
            <a:off x="3810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err="1" smtClean="0">
                <a:latin typeface="Calibri" panose="020F0502020204030204" pitchFamily="34" charset="0"/>
                <a:cs typeface="Courier New"/>
              </a:rPr>
              <a:t>Userland</a:t>
            </a:r>
            <a:r>
              <a:rPr lang="en-US" kern="0" dirty="0">
                <a:latin typeface="Calibri" panose="020F0502020204030204" pitchFamily="34" charset="0"/>
                <a:cs typeface="Courier New"/>
              </a:rPr>
              <a:t>: </a:t>
            </a:r>
            <a:endParaRPr lang="en-US" kern="0" dirty="0" smtClean="0">
              <a:latin typeface="Calibri" panose="020F0502020204030204" pitchFamily="34" charset="0"/>
              <a:cs typeface="Courier New"/>
            </a:endParaRPr>
          </a:p>
          <a:p>
            <a:pPr marL="0" indent="0">
              <a:buNone/>
            </a:pPr>
            <a:r>
              <a:rPr lang="en-US" sz="2000" kern="0" dirty="0" err="1" smtClean="0">
                <a:latin typeface="Courier New" panose="02070309020205020404" pitchFamily="49" charset="0"/>
                <a:cs typeface="Courier New" panose="02070309020205020404" pitchFamily="49" charset="0"/>
              </a:rPr>
              <a:t>int</a:t>
            </a:r>
            <a:r>
              <a:rPr lang="en-US" sz="2000" kern="0" dirty="0" smtClean="0">
                <a:latin typeface="Courier New" panose="02070309020205020404" pitchFamily="49" charset="0"/>
                <a:cs typeface="Courier New" panose="02070309020205020404" pitchFamily="49" charset="0"/>
              </a:rPr>
              <a:t> </a:t>
            </a:r>
            <a:r>
              <a:rPr lang="en-US" sz="2000" kern="0" dirty="0" err="1">
                <a:latin typeface="Courier New" panose="02070309020205020404" pitchFamily="49" charset="0"/>
                <a:cs typeface="Courier New" panose="02070309020205020404" pitchFamily="49" charset="0"/>
              </a:rPr>
              <a:t>waitpid</a:t>
            </a:r>
            <a:r>
              <a:rPr lang="en-US" sz="2000" kern="0" dirty="0">
                <a:latin typeface="Courier New" panose="02070309020205020404" pitchFamily="49" charset="0"/>
                <a:cs typeface="Courier New" panose="02070309020205020404" pitchFamily="49" charset="0"/>
              </a:rPr>
              <a:t>(</a:t>
            </a:r>
            <a:r>
              <a:rPr lang="en-US" sz="2000" kern="0" dirty="0" err="1">
                <a:latin typeface="Courier New" panose="02070309020205020404" pitchFamily="49" charset="0"/>
                <a:cs typeface="Courier New" panose="02070309020205020404" pitchFamily="49" charset="0"/>
              </a:rPr>
              <a:t>pid_t</a:t>
            </a:r>
            <a:r>
              <a:rPr lang="en-US" sz="2000" kern="0" dirty="0">
                <a:latin typeface="Courier New" panose="02070309020205020404" pitchFamily="49" charset="0"/>
                <a:cs typeface="Courier New" panose="02070309020205020404" pitchFamily="49" charset="0"/>
              </a:rPr>
              <a:t> </a:t>
            </a:r>
            <a:r>
              <a:rPr lang="en-US" sz="2000" kern="0" dirty="0" err="1">
                <a:latin typeface="Courier New" panose="02070309020205020404" pitchFamily="49" charset="0"/>
                <a:cs typeface="Courier New" panose="02070309020205020404" pitchFamily="49" charset="0"/>
              </a:rPr>
              <a:t>pid</a:t>
            </a:r>
            <a:r>
              <a:rPr lang="en-US" sz="2000" kern="0" dirty="0">
                <a:latin typeface="Courier New" panose="02070309020205020404" pitchFamily="49" charset="0"/>
                <a:cs typeface="Courier New" panose="02070309020205020404" pitchFamily="49" charset="0"/>
              </a:rPr>
              <a:t>, </a:t>
            </a:r>
            <a:r>
              <a:rPr lang="en-US" sz="2000" kern="0" dirty="0" err="1">
                <a:latin typeface="Courier New" panose="02070309020205020404" pitchFamily="49" charset="0"/>
                <a:cs typeface="Courier New" panose="02070309020205020404" pitchFamily="49" charset="0"/>
              </a:rPr>
              <a:t>int</a:t>
            </a:r>
            <a:r>
              <a:rPr lang="en-US" sz="2000" kern="0" dirty="0">
                <a:latin typeface="Courier New" panose="02070309020205020404" pitchFamily="49" charset="0"/>
                <a:cs typeface="Courier New" panose="02070309020205020404" pitchFamily="49" charset="0"/>
              </a:rPr>
              <a:t> *</a:t>
            </a:r>
            <a:r>
              <a:rPr lang="en-US" sz="2000" kern="0" dirty="0" err="1">
                <a:latin typeface="Courier New" panose="02070309020205020404" pitchFamily="49" charset="0"/>
                <a:cs typeface="Courier New" panose="02070309020205020404" pitchFamily="49" charset="0"/>
              </a:rPr>
              <a:t>returncode</a:t>
            </a:r>
            <a:r>
              <a:rPr lang="en-US" sz="2000" kern="0" dirty="0">
                <a:latin typeface="Courier New" panose="02070309020205020404" pitchFamily="49" charset="0"/>
                <a:cs typeface="Courier New" panose="02070309020205020404" pitchFamily="49" charset="0"/>
              </a:rPr>
              <a:t>, </a:t>
            </a:r>
            <a:r>
              <a:rPr lang="en-US" sz="2000" kern="0" dirty="0" err="1">
                <a:latin typeface="Courier New" panose="02070309020205020404" pitchFamily="49" charset="0"/>
                <a:cs typeface="Courier New" panose="02070309020205020404" pitchFamily="49" charset="0"/>
              </a:rPr>
              <a:t>int</a:t>
            </a:r>
            <a:r>
              <a:rPr lang="en-US" sz="2000" kern="0" dirty="0">
                <a:latin typeface="Courier New" panose="02070309020205020404" pitchFamily="49" charset="0"/>
                <a:cs typeface="Courier New" panose="02070309020205020404" pitchFamily="49" charset="0"/>
              </a:rPr>
              <a:t> flags</a:t>
            </a:r>
            <a:r>
              <a:rPr lang="en-US" sz="2000" kern="0" dirty="0" smtClean="0">
                <a:latin typeface="Courier New" panose="02070309020205020404" pitchFamily="49" charset="0"/>
                <a:cs typeface="Courier New" panose="02070309020205020404" pitchFamily="49" charset="0"/>
              </a:rPr>
              <a:t>);</a:t>
            </a:r>
          </a:p>
          <a:p>
            <a:pPr marL="0" indent="0">
              <a:buNone/>
            </a:pPr>
            <a:endParaRPr lang="en-US" sz="2000" kern="0" dirty="0" smtClean="0">
              <a:latin typeface="Courier New" panose="02070309020205020404" pitchFamily="49" charset="0"/>
              <a:cs typeface="Courier New" panose="02070309020205020404" pitchFamily="49" charset="0"/>
            </a:endParaRPr>
          </a:p>
          <a:p>
            <a:r>
              <a:rPr lang="en-US" kern="0" dirty="0" smtClean="0">
                <a:latin typeface="Calibri" panose="020F0502020204030204" pitchFamily="34" charset="0"/>
                <a:cs typeface="Courier New"/>
              </a:rPr>
              <a:t>Manual page: waitpid.html</a:t>
            </a:r>
          </a:p>
          <a:p>
            <a:pPr lvl="1"/>
            <a:r>
              <a:rPr lang="en-US" dirty="0" smtClean="0"/>
              <a:t>Wait </a:t>
            </a:r>
            <a:r>
              <a:rPr lang="en-US" dirty="0"/>
              <a:t>for the process specified by </a:t>
            </a:r>
            <a:r>
              <a:rPr lang="en-US" i="1" dirty="0" err="1"/>
              <a:t>pid</a:t>
            </a:r>
            <a:r>
              <a:rPr lang="en-US" dirty="0"/>
              <a:t> to </a:t>
            </a:r>
            <a:r>
              <a:rPr lang="en-US" dirty="0" smtClean="0"/>
              <a:t>exit</a:t>
            </a:r>
          </a:p>
          <a:p>
            <a:pPr lvl="1"/>
            <a:r>
              <a:rPr lang="en-US" dirty="0" smtClean="0"/>
              <a:t>Return </a:t>
            </a:r>
            <a:r>
              <a:rPr lang="en-US" dirty="0"/>
              <a:t>its exit code in the integer pointed to by </a:t>
            </a:r>
            <a:r>
              <a:rPr lang="en-US" i="1" dirty="0" err="1" smtClean="0"/>
              <a:t>returncode</a:t>
            </a:r>
            <a:r>
              <a:rPr lang="en-US" dirty="0" smtClean="0"/>
              <a:t>. </a:t>
            </a:r>
          </a:p>
          <a:p>
            <a:pPr lvl="1"/>
            <a:r>
              <a:rPr lang="en-US" dirty="0" smtClean="0"/>
              <a:t>If </a:t>
            </a:r>
            <a:r>
              <a:rPr lang="en-US" dirty="0"/>
              <a:t>that process has exited already, </a:t>
            </a:r>
            <a:r>
              <a:rPr lang="en-US" dirty="0" err="1"/>
              <a:t>waitpid</a:t>
            </a:r>
            <a:r>
              <a:rPr lang="en-US" dirty="0"/>
              <a:t> returns immediately. If that process does not exist, </a:t>
            </a:r>
            <a:r>
              <a:rPr lang="en-US" dirty="0" err="1"/>
              <a:t>waitpid</a:t>
            </a:r>
            <a:r>
              <a:rPr lang="en-US" dirty="0"/>
              <a:t> fails</a:t>
            </a:r>
            <a:r>
              <a:rPr lang="en-US" dirty="0" smtClean="0"/>
              <a:t>.</a:t>
            </a:r>
            <a:endParaRPr lang="en-US" kern="0" dirty="0" smtClean="0">
              <a:latin typeface="Calibri" panose="020F0502020204030204" pitchFamily="34" charset="0"/>
              <a:cs typeface="Courier New"/>
            </a:endParaRPr>
          </a:p>
        </p:txBody>
      </p:sp>
      <p:sp>
        <p:nvSpPr>
          <p:cNvPr id="2" name="Slide Number Placeholder 1"/>
          <p:cNvSpPr>
            <a:spLocks noGrp="1"/>
          </p:cNvSpPr>
          <p:nvPr>
            <p:ph type="sldNum" sz="quarter" idx="4294967295"/>
          </p:nvPr>
        </p:nvSpPr>
        <p:spPr>
          <a:xfrm>
            <a:off x="457200" y="6245225"/>
            <a:ext cx="2133600" cy="476250"/>
          </a:xfrm>
          <a:prstGeom prst="rect">
            <a:avLst/>
          </a:prstGeom>
        </p:spPr>
        <p:txBody>
          <a:bodyPr/>
          <a:lstStyle/>
          <a:p>
            <a:fld id="{B9013FDC-CDB6-0145-BBEC-8B9E418D6794}" type="slidenum">
              <a:rPr lang="en-US" smtClean="0"/>
              <a:pPr/>
              <a:t>64</a:t>
            </a:fld>
            <a:endParaRPr lang="en-US"/>
          </a:p>
        </p:txBody>
      </p:sp>
    </p:spTree>
    <p:extLst>
      <p:ext uri="{BB962C8B-B14F-4D97-AF65-F5344CB8AC3E}">
        <p14:creationId xmlns:p14="http://schemas.microsoft.com/office/powerpoint/2010/main" val="9380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76200" y="152400"/>
            <a:ext cx="9067800" cy="1600200"/>
          </a:xfrm>
        </p:spPr>
        <p:txBody>
          <a:bodyPr/>
          <a:lstStyle/>
          <a:p>
            <a:pPr eaLnBrk="1" hangingPunct="1">
              <a:spcBef>
                <a:spcPts val="1200"/>
              </a:spcBef>
            </a:pPr>
            <a:r>
              <a:rPr lang="en-US" sz="4000" dirty="0">
                <a:cs typeface="Calibri"/>
              </a:rPr>
              <a:t>Project 4: </a:t>
            </a:r>
            <a:r>
              <a:rPr lang="en-US" sz="4000" dirty="0" smtClean="0">
                <a:cs typeface="Calibri"/>
              </a:rPr>
              <a:t>How </a:t>
            </a:r>
            <a:r>
              <a:rPr lang="en-US" sz="4000" dirty="0">
                <a:cs typeface="Calibri"/>
              </a:rPr>
              <a:t>to Implement system call </a:t>
            </a:r>
            <a:r>
              <a:rPr lang="en-US" sz="4000" dirty="0" err="1" smtClean="0">
                <a:solidFill>
                  <a:srgbClr val="002060"/>
                </a:solidFill>
                <a:latin typeface="Courier New" panose="02070309020205020404" pitchFamily="49" charset="0"/>
                <a:cs typeface="Courier New" panose="02070309020205020404" pitchFamily="49" charset="0"/>
              </a:rPr>
              <a:t>sys_waitpid</a:t>
            </a:r>
            <a:r>
              <a:rPr lang="en-US" sz="4000" dirty="0" smtClean="0">
                <a:solidFill>
                  <a:srgbClr val="002060"/>
                </a:solidFill>
                <a:latin typeface="Courier New" panose="02070309020205020404" pitchFamily="49" charset="0"/>
                <a:cs typeface="Courier New" panose="02070309020205020404" pitchFamily="49" charset="0"/>
              </a:rPr>
              <a:t>?</a:t>
            </a:r>
            <a:endParaRPr lang="en-US" sz="2800" dirty="0">
              <a:solidFill>
                <a:srgbClr val="FF0000"/>
              </a:solidFill>
              <a:latin typeface="Courier New"/>
              <a:ea typeface="MS PGothic" charset="0"/>
              <a:cs typeface="Courier New"/>
            </a:endParaRPr>
          </a:p>
        </p:txBody>
      </p:sp>
      <p:sp>
        <p:nvSpPr>
          <p:cNvPr id="5" name="Rectangle 3"/>
          <p:cNvSpPr txBox="1">
            <a:spLocks/>
          </p:cNvSpPr>
          <p:nvPr/>
        </p:nvSpPr>
        <p:spPr bwMode="auto">
          <a:xfrm>
            <a:off x="381000" y="16002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kern="0" dirty="0" smtClean="0">
                <a:latin typeface="Calibri" panose="020F0502020204030204" pitchFamily="34" charset="0"/>
                <a:cs typeface="Courier New" panose="02070309020205020404" pitchFamily="49" charset="0"/>
              </a:rPr>
              <a:t>In </a:t>
            </a:r>
            <a:r>
              <a:rPr lang="en-US" kern="0" dirty="0" err="1" smtClean="0">
                <a:latin typeface="Calibri" panose="020F0502020204030204" pitchFamily="34" charset="0"/>
                <a:cs typeface="Courier New" panose="02070309020205020404" pitchFamily="49" charset="0"/>
              </a:rPr>
              <a:t>Userland</a:t>
            </a:r>
            <a:r>
              <a:rPr lang="en-US" kern="0" dirty="0" smtClean="0">
                <a:latin typeface="Calibri" panose="020F0502020204030204" pitchFamily="34" charset="0"/>
                <a:cs typeface="Courier New" panose="02070309020205020404" pitchFamily="49" charset="0"/>
              </a:rPr>
              <a:t>:</a:t>
            </a:r>
            <a:endParaRPr lang="en-US" kern="0" dirty="0">
              <a:latin typeface="Calibri" panose="020F0502020204030204" pitchFamily="34" charset="0"/>
              <a:cs typeface="Courier New" panose="02070309020205020404" pitchFamily="49" charset="0"/>
            </a:endParaRPr>
          </a:p>
          <a:p>
            <a:pPr marL="0" indent="0">
              <a:buNone/>
            </a:pPr>
            <a:r>
              <a:rPr lang="en-US" sz="2000" kern="0" dirty="0" err="1" smtClean="0">
                <a:latin typeface="Courier New" panose="02070309020205020404" pitchFamily="49" charset="0"/>
                <a:cs typeface="Courier New" panose="02070309020205020404" pitchFamily="49" charset="0"/>
              </a:rPr>
              <a:t>int</a:t>
            </a:r>
            <a:r>
              <a:rPr lang="en-US" sz="2000" kern="0" dirty="0" smtClean="0">
                <a:latin typeface="Courier New" panose="02070309020205020404" pitchFamily="49" charset="0"/>
                <a:cs typeface="Courier New" panose="02070309020205020404" pitchFamily="49" charset="0"/>
              </a:rPr>
              <a:t> </a:t>
            </a:r>
            <a:r>
              <a:rPr lang="en-US" sz="2000" kern="0" dirty="0" err="1">
                <a:latin typeface="Courier New" panose="02070309020205020404" pitchFamily="49" charset="0"/>
                <a:cs typeface="Courier New" panose="02070309020205020404" pitchFamily="49" charset="0"/>
              </a:rPr>
              <a:t>waitpid</a:t>
            </a:r>
            <a:r>
              <a:rPr lang="en-US" sz="2000" kern="0" dirty="0">
                <a:latin typeface="Courier New" panose="02070309020205020404" pitchFamily="49" charset="0"/>
                <a:cs typeface="Courier New" panose="02070309020205020404" pitchFamily="49" charset="0"/>
              </a:rPr>
              <a:t>(</a:t>
            </a:r>
            <a:r>
              <a:rPr lang="en-US" sz="2000" kern="0" dirty="0" err="1">
                <a:latin typeface="Courier New" panose="02070309020205020404" pitchFamily="49" charset="0"/>
                <a:cs typeface="Courier New" panose="02070309020205020404" pitchFamily="49" charset="0"/>
              </a:rPr>
              <a:t>pid_t</a:t>
            </a:r>
            <a:r>
              <a:rPr lang="en-US" sz="2000" kern="0" dirty="0">
                <a:latin typeface="Courier New" panose="02070309020205020404" pitchFamily="49" charset="0"/>
                <a:cs typeface="Courier New" panose="02070309020205020404" pitchFamily="49" charset="0"/>
              </a:rPr>
              <a:t> </a:t>
            </a:r>
            <a:r>
              <a:rPr lang="en-US" sz="2000" kern="0" dirty="0" err="1">
                <a:latin typeface="Courier New" panose="02070309020205020404" pitchFamily="49" charset="0"/>
                <a:cs typeface="Courier New" panose="02070309020205020404" pitchFamily="49" charset="0"/>
              </a:rPr>
              <a:t>pid</a:t>
            </a:r>
            <a:r>
              <a:rPr lang="en-US" sz="2000" kern="0" dirty="0">
                <a:latin typeface="Courier New" panose="02070309020205020404" pitchFamily="49" charset="0"/>
                <a:cs typeface="Courier New" panose="02070309020205020404" pitchFamily="49" charset="0"/>
              </a:rPr>
              <a:t>, </a:t>
            </a:r>
            <a:r>
              <a:rPr lang="en-US" sz="2000" kern="0" dirty="0" err="1">
                <a:latin typeface="Courier New" panose="02070309020205020404" pitchFamily="49" charset="0"/>
                <a:cs typeface="Courier New" panose="02070309020205020404" pitchFamily="49" charset="0"/>
              </a:rPr>
              <a:t>int</a:t>
            </a:r>
            <a:r>
              <a:rPr lang="en-US" sz="2000" kern="0" dirty="0">
                <a:latin typeface="Courier New" panose="02070309020205020404" pitchFamily="49" charset="0"/>
                <a:cs typeface="Courier New" panose="02070309020205020404" pitchFamily="49" charset="0"/>
              </a:rPr>
              <a:t> *</a:t>
            </a:r>
            <a:r>
              <a:rPr lang="en-US" sz="2000" kern="0" dirty="0" err="1">
                <a:latin typeface="Courier New" panose="02070309020205020404" pitchFamily="49" charset="0"/>
                <a:cs typeface="Courier New" panose="02070309020205020404" pitchFamily="49" charset="0"/>
              </a:rPr>
              <a:t>returncode</a:t>
            </a:r>
            <a:r>
              <a:rPr lang="en-US" sz="2000" kern="0" dirty="0">
                <a:latin typeface="Courier New" panose="02070309020205020404" pitchFamily="49" charset="0"/>
                <a:cs typeface="Courier New" panose="02070309020205020404" pitchFamily="49" charset="0"/>
              </a:rPr>
              <a:t>, </a:t>
            </a:r>
            <a:r>
              <a:rPr lang="en-US" sz="2000" kern="0" dirty="0" err="1">
                <a:latin typeface="Courier New" panose="02070309020205020404" pitchFamily="49" charset="0"/>
                <a:cs typeface="Courier New" panose="02070309020205020404" pitchFamily="49" charset="0"/>
              </a:rPr>
              <a:t>int</a:t>
            </a:r>
            <a:r>
              <a:rPr lang="en-US" sz="2000" kern="0" dirty="0">
                <a:latin typeface="Courier New" panose="02070309020205020404" pitchFamily="49" charset="0"/>
                <a:cs typeface="Courier New" panose="02070309020205020404" pitchFamily="49" charset="0"/>
              </a:rPr>
              <a:t> flags);</a:t>
            </a:r>
          </a:p>
          <a:p>
            <a:r>
              <a:rPr lang="en-US" kern="0" dirty="0" smtClean="0">
                <a:latin typeface="Calibri" panose="020F0502020204030204" pitchFamily="34" charset="0"/>
                <a:cs typeface="Courier New"/>
              </a:rPr>
              <a:t>Two Implementation Strategies:</a:t>
            </a:r>
          </a:p>
          <a:p>
            <a:pPr lvl="1"/>
            <a:r>
              <a:rPr lang="en-US" kern="0" dirty="0" smtClean="0">
                <a:solidFill>
                  <a:srgbClr val="FF0000"/>
                </a:solidFill>
                <a:latin typeface="Calibri" panose="020F0502020204030204" pitchFamily="34" charset="0"/>
                <a:cs typeface="Courier New"/>
              </a:rPr>
              <a:t>Strategy 2 is recommended. Why?</a:t>
            </a:r>
          </a:p>
          <a:p>
            <a:r>
              <a:rPr lang="en-US" kern="0" dirty="0" smtClean="0">
                <a:latin typeface="Calibri" panose="020F0502020204030204" pitchFamily="34" charset="0"/>
                <a:cs typeface="Courier New"/>
              </a:rPr>
              <a:t>Implement this </a:t>
            </a:r>
            <a:r>
              <a:rPr lang="en-US" kern="0" dirty="0" err="1" smtClean="0">
                <a:latin typeface="Calibri" panose="020F0502020204030204" pitchFamily="34" charset="0"/>
                <a:cs typeface="Courier New"/>
              </a:rPr>
              <a:t>syscall</a:t>
            </a:r>
            <a:r>
              <a:rPr lang="en-US" kern="0" dirty="0" smtClean="0">
                <a:latin typeface="Calibri" panose="020F0502020204030204" pitchFamily="34" charset="0"/>
                <a:cs typeface="Courier New"/>
              </a:rPr>
              <a:t> in </a:t>
            </a:r>
          </a:p>
          <a:p>
            <a:pPr lvl="1"/>
            <a:r>
              <a:rPr lang="en-US" kern="0" dirty="0" smtClean="0">
                <a:latin typeface="Calibri" panose="020F0502020204030204" pitchFamily="34" charset="0"/>
                <a:cs typeface="Courier New"/>
              </a:rPr>
              <a:t>Strategy 1: </a:t>
            </a:r>
            <a:r>
              <a:rPr lang="en-US" kern="0" dirty="0" err="1" smtClean="0">
                <a:latin typeface="Courier New" panose="02070309020205020404" pitchFamily="49" charset="0"/>
                <a:cs typeface="Courier New" panose="02070309020205020404" pitchFamily="49" charset="0"/>
              </a:rPr>
              <a:t>sys_waitpid</a:t>
            </a:r>
            <a:r>
              <a:rPr lang="en-US" kern="0" dirty="0" smtClean="0">
                <a:latin typeface="Courier New" panose="02070309020205020404" pitchFamily="49" charset="0"/>
                <a:cs typeface="Courier New" panose="02070309020205020404" pitchFamily="49" charset="0"/>
              </a:rPr>
              <a:t>()</a:t>
            </a:r>
            <a:r>
              <a:rPr lang="en-US" kern="0" dirty="0" smtClean="0">
                <a:latin typeface="Calibri" panose="020F0502020204030204" pitchFamily="34" charset="0"/>
                <a:cs typeface="Courier New"/>
              </a:rPr>
              <a:t>does everything </a:t>
            </a:r>
          </a:p>
          <a:p>
            <a:pPr marL="457200" lvl="1" indent="0">
              <a:buNone/>
            </a:pPr>
            <a:r>
              <a:rPr lang="en-US" kern="0" dirty="0" smtClean="0">
                <a:solidFill>
                  <a:srgbClr val="FF0000"/>
                </a:solidFill>
                <a:latin typeface="Calibri" panose="020F0502020204030204" pitchFamily="34" charset="0"/>
                <a:cs typeface="Courier New"/>
              </a:rPr>
              <a:t>OR</a:t>
            </a:r>
            <a:r>
              <a:rPr lang="en-US" kern="0" dirty="0" smtClean="0">
                <a:latin typeface="Calibri" panose="020F0502020204030204" pitchFamily="34" charset="0"/>
                <a:cs typeface="Courier New"/>
              </a:rPr>
              <a:t> </a:t>
            </a:r>
          </a:p>
          <a:p>
            <a:pPr lvl="1"/>
            <a:r>
              <a:rPr lang="en-US" kern="0" dirty="0" smtClean="0">
                <a:latin typeface="Calibri" panose="020F0502020204030204" pitchFamily="34" charset="0"/>
                <a:cs typeface="Courier New"/>
              </a:rPr>
              <a:t>Strategy 2: Let </a:t>
            </a:r>
            <a:r>
              <a:rPr lang="en-US" kern="0" dirty="0" err="1" smtClean="0">
                <a:latin typeface="Courier New" panose="02070309020205020404" pitchFamily="49" charset="0"/>
                <a:cs typeface="Courier New" panose="02070309020205020404" pitchFamily="49" charset="0"/>
              </a:rPr>
              <a:t>sys_waitpid</a:t>
            </a:r>
            <a:r>
              <a:rPr lang="en-US" kern="0" dirty="0" smtClean="0">
                <a:latin typeface="Courier New" panose="02070309020205020404" pitchFamily="49" charset="0"/>
                <a:cs typeface="Courier New" panose="02070309020205020404" pitchFamily="49" charset="0"/>
              </a:rPr>
              <a:t>()</a:t>
            </a:r>
            <a:r>
              <a:rPr lang="en-US" kern="0" dirty="0" smtClean="0">
                <a:latin typeface="Calibri" panose="020F0502020204030204" pitchFamily="34" charset="0"/>
                <a:cs typeface="Courier New"/>
              </a:rPr>
              <a:t> pass information to </a:t>
            </a:r>
            <a:r>
              <a:rPr lang="en-US" kern="0" dirty="0" err="1" smtClean="0">
                <a:latin typeface="Courier New" panose="02070309020205020404" pitchFamily="49" charset="0"/>
                <a:cs typeface="Courier New" panose="02070309020205020404" pitchFamily="49" charset="0"/>
              </a:rPr>
              <a:t>pid_wait</a:t>
            </a:r>
            <a:r>
              <a:rPr lang="en-US" kern="0" dirty="0" smtClean="0">
                <a:latin typeface="Courier New" panose="02070309020205020404" pitchFamily="49" charset="0"/>
                <a:cs typeface="Courier New" panose="02070309020205020404" pitchFamily="49" charset="0"/>
              </a:rPr>
              <a:t>()</a:t>
            </a:r>
            <a:r>
              <a:rPr lang="en-US" kern="0" dirty="0" smtClean="0">
                <a:latin typeface="Calibri" panose="020F0502020204030204" pitchFamily="34" charset="0"/>
                <a:cs typeface="Courier New"/>
              </a:rPr>
              <a:t> to do all the work. </a:t>
            </a:r>
            <a:endParaRPr lang="en-US" kern="0" dirty="0">
              <a:latin typeface="Calibri" panose="020F0502020204030204" pitchFamily="34" charset="0"/>
              <a:cs typeface="Courier New"/>
            </a:endParaRPr>
          </a:p>
        </p:txBody>
      </p:sp>
      <p:sp>
        <p:nvSpPr>
          <p:cNvPr id="2" name="Slide Number Placeholder 1"/>
          <p:cNvSpPr>
            <a:spLocks noGrp="1"/>
          </p:cNvSpPr>
          <p:nvPr>
            <p:ph type="sldNum" sz="quarter" idx="4294967295"/>
          </p:nvPr>
        </p:nvSpPr>
        <p:spPr>
          <a:xfrm>
            <a:off x="457200" y="6245225"/>
            <a:ext cx="2133600" cy="476250"/>
          </a:xfrm>
          <a:prstGeom prst="rect">
            <a:avLst/>
          </a:prstGeom>
        </p:spPr>
        <p:txBody>
          <a:bodyPr/>
          <a:lstStyle/>
          <a:p>
            <a:fld id="{B9013FDC-CDB6-0145-BBEC-8B9E418D6794}" type="slidenum">
              <a:rPr lang="en-US" smtClean="0"/>
              <a:pPr/>
              <a:t>65</a:t>
            </a:fld>
            <a:endParaRPr lang="en-US"/>
          </a:p>
        </p:txBody>
      </p:sp>
    </p:spTree>
    <p:extLst>
      <p:ext uri="{BB962C8B-B14F-4D97-AF65-F5344CB8AC3E}">
        <p14:creationId xmlns:p14="http://schemas.microsoft.com/office/powerpoint/2010/main" val="184510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76200" y="152400"/>
            <a:ext cx="9067800" cy="1600200"/>
          </a:xfrm>
        </p:spPr>
        <p:txBody>
          <a:bodyPr/>
          <a:lstStyle/>
          <a:p>
            <a:pPr eaLnBrk="1" hangingPunct="1">
              <a:spcBef>
                <a:spcPts val="1200"/>
              </a:spcBef>
            </a:pPr>
            <a:r>
              <a:rPr lang="en-US" sz="4000" dirty="0">
                <a:cs typeface="Calibri"/>
              </a:rPr>
              <a:t>Project 4: </a:t>
            </a:r>
            <a:r>
              <a:rPr lang="en-US" sz="4000" dirty="0" smtClean="0">
                <a:cs typeface="Calibri"/>
              </a:rPr>
              <a:t>How </a:t>
            </a:r>
            <a:r>
              <a:rPr lang="en-US" sz="4000" dirty="0">
                <a:cs typeface="Calibri"/>
              </a:rPr>
              <a:t>to implement system call </a:t>
            </a:r>
            <a:r>
              <a:rPr lang="en-US" sz="4000" dirty="0" err="1" smtClean="0">
                <a:solidFill>
                  <a:schemeClr val="accent2"/>
                </a:solidFill>
                <a:latin typeface="Courier New" panose="02070309020205020404" pitchFamily="49" charset="0"/>
                <a:cs typeface="Courier New" panose="02070309020205020404" pitchFamily="49" charset="0"/>
              </a:rPr>
              <a:t>pid_wait</a:t>
            </a:r>
            <a:r>
              <a:rPr lang="en-US" sz="4000" dirty="0" smtClean="0">
                <a:solidFill>
                  <a:schemeClr val="accent2"/>
                </a:solidFill>
                <a:latin typeface="Courier New" panose="02070309020205020404" pitchFamily="49" charset="0"/>
                <a:cs typeface="Courier New" panose="02070309020205020404" pitchFamily="49" charset="0"/>
              </a:rPr>
              <a:t>()?</a:t>
            </a:r>
            <a:endParaRPr lang="en-US" sz="2800" dirty="0">
              <a:solidFill>
                <a:schemeClr val="accent2"/>
              </a:solidFill>
              <a:latin typeface="Courier New"/>
              <a:ea typeface="MS PGothic" charset="0"/>
              <a:cs typeface="Courier New"/>
            </a:endParaRPr>
          </a:p>
        </p:txBody>
      </p:sp>
      <p:sp>
        <p:nvSpPr>
          <p:cNvPr id="5" name="Rectangle 3"/>
          <p:cNvSpPr txBox="1">
            <a:spLocks/>
          </p:cNvSpPr>
          <p:nvPr/>
        </p:nvSpPr>
        <p:spPr bwMode="auto">
          <a:xfrm>
            <a:off x="381000" y="1600200"/>
            <a:ext cx="8458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kern="0" dirty="0" smtClean="0">
                <a:latin typeface="Calibri" panose="020F0502020204030204" pitchFamily="34" charset="0"/>
                <a:cs typeface="Courier New" panose="02070309020205020404" pitchFamily="49" charset="0"/>
              </a:rPr>
              <a:t>In Kernel:</a:t>
            </a:r>
            <a:endParaRPr lang="en-US" kern="0" dirty="0">
              <a:latin typeface="Calibri" panose="020F0502020204030204" pitchFamily="34" charset="0"/>
              <a:cs typeface="Courier New" panose="02070309020205020404" pitchFamily="49" charset="0"/>
            </a:endParaRPr>
          </a:p>
          <a:p>
            <a:pPr marL="0" indent="0">
              <a:buNone/>
            </a:pPr>
            <a:r>
              <a:rPr lang="en-US" sz="2000" kern="0" dirty="0" err="1" smtClean="0">
                <a:latin typeface="Courier New" panose="02070309020205020404" pitchFamily="49" charset="0"/>
                <a:cs typeface="Courier New" panose="02070309020205020404" pitchFamily="49" charset="0"/>
              </a:rPr>
              <a:t>int</a:t>
            </a:r>
            <a:r>
              <a:rPr lang="en-US" sz="2000" kern="0" dirty="0" smtClean="0">
                <a:latin typeface="Courier New" panose="02070309020205020404" pitchFamily="49" charset="0"/>
                <a:cs typeface="Courier New" panose="02070309020205020404" pitchFamily="49" charset="0"/>
              </a:rPr>
              <a:t> </a:t>
            </a:r>
          </a:p>
          <a:p>
            <a:pPr marL="0" indent="0">
              <a:buNone/>
            </a:pPr>
            <a:r>
              <a:rPr lang="en-US" sz="2000" kern="0" dirty="0" err="1" smtClean="0">
                <a:latin typeface="Courier New" panose="02070309020205020404" pitchFamily="49" charset="0"/>
                <a:cs typeface="Courier New" panose="02070309020205020404" pitchFamily="49" charset="0"/>
              </a:rPr>
              <a:t>pid_wait</a:t>
            </a:r>
            <a:r>
              <a:rPr lang="en-US" sz="2000" kern="0" dirty="0" smtClean="0">
                <a:latin typeface="Courier New" panose="02070309020205020404" pitchFamily="49" charset="0"/>
                <a:cs typeface="Courier New" panose="02070309020205020404" pitchFamily="49" charset="0"/>
              </a:rPr>
              <a:t>(</a:t>
            </a:r>
            <a:r>
              <a:rPr lang="en-US" sz="2000" kern="0" dirty="0" err="1" smtClean="0">
                <a:latin typeface="Courier New" panose="02070309020205020404" pitchFamily="49" charset="0"/>
                <a:cs typeface="Courier New" panose="02070309020205020404" pitchFamily="49" charset="0"/>
              </a:rPr>
              <a:t>pid_t</a:t>
            </a:r>
            <a:r>
              <a:rPr lang="en-US" sz="2000" kern="0" dirty="0" smtClean="0">
                <a:latin typeface="Courier New" panose="02070309020205020404" pitchFamily="49" charset="0"/>
                <a:cs typeface="Courier New" panose="02070309020205020404" pitchFamily="49" charset="0"/>
              </a:rPr>
              <a:t> </a:t>
            </a:r>
            <a:r>
              <a:rPr lang="en-US" sz="2000" kern="0" dirty="0" err="1" smtClean="0">
                <a:latin typeface="Courier New" panose="02070309020205020404" pitchFamily="49" charset="0"/>
                <a:cs typeface="Courier New" panose="02070309020205020404" pitchFamily="49" charset="0"/>
              </a:rPr>
              <a:t>wpid</a:t>
            </a:r>
            <a:r>
              <a:rPr lang="en-US" sz="2000" kern="0" dirty="0">
                <a:latin typeface="Courier New" panose="02070309020205020404" pitchFamily="49" charset="0"/>
                <a:cs typeface="Courier New" panose="02070309020205020404" pitchFamily="49" charset="0"/>
              </a:rPr>
              <a:t>, </a:t>
            </a:r>
            <a:r>
              <a:rPr lang="en-US" sz="2000" kern="0" dirty="0" err="1">
                <a:latin typeface="Courier New" panose="02070309020205020404" pitchFamily="49" charset="0"/>
                <a:cs typeface="Courier New" panose="02070309020205020404" pitchFamily="49" charset="0"/>
              </a:rPr>
              <a:t>int</a:t>
            </a:r>
            <a:r>
              <a:rPr lang="en-US" sz="2000" kern="0" dirty="0">
                <a:latin typeface="Courier New" panose="02070309020205020404" pitchFamily="49" charset="0"/>
                <a:cs typeface="Courier New" panose="02070309020205020404" pitchFamily="49" charset="0"/>
              </a:rPr>
              <a:t> *status, </a:t>
            </a:r>
            <a:r>
              <a:rPr lang="en-US" sz="2000" kern="0" dirty="0" err="1">
                <a:latin typeface="Courier New" panose="02070309020205020404" pitchFamily="49" charset="0"/>
                <a:cs typeface="Courier New" panose="02070309020205020404" pitchFamily="49" charset="0"/>
              </a:rPr>
              <a:t>int</a:t>
            </a:r>
            <a:r>
              <a:rPr lang="en-US" sz="2000" kern="0" dirty="0">
                <a:latin typeface="Courier New" panose="02070309020205020404" pitchFamily="49" charset="0"/>
                <a:cs typeface="Courier New" panose="02070309020205020404" pitchFamily="49" charset="0"/>
              </a:rPr>
              <a:t> flags, </a:t>
            </a:r>
            <a:r>
              <a:rPr lang="en-US" sz="2000" kern="0" dirty="0" err="1">
                <a:latin typeface="Courier New" panose="02070309020205020404" pitchFamily="49" charset="0"/>
                <a:cs typeface="Courier New" panose="02070309020205020404" pitchFamily="49" charset="0"/>
              </a:rPr>
              <a:t>pid_t</a:t>
            </a:r>
            <a:r>
              <a:rPr lang="en-US" sz="2000" kern="0" dirty="0">
                <a:latin typeface="Courier New" panose="02070309020205020404" pitchFamily="49" charset="0"/>
                <a:cs typeface="Courier New" panose="02070309020205020404" pitchFamily="49" charset="0"/>
              </a:rPr>
              <a:t> *ret</a:t>
            </a:r>
            <a:r>
              <a:rPr lang="en-US" sz="2000" kern="0" dirty="0" smtClean="0">
                <a:latin typeface="Courier New" panose="02070309020205020404" pitchFamily="49" charset="0"/>
                <a:cs typeface="Courier New" panose="02070309020205020404" pitchFamily="49" charset="0"/>
              </a:rPr>
              <a:t>)</a:t>
            </a:r>
          </a:p>
          <a:p>
            <a:pPr marL="0" indent="0">
              <a:buNone/>
            </a:pPr>
            <a:endParaRPr lang="en-US" kern="0" dirty="0" smtClean="0">
              <a:latin typeface="Calibri" panose="020F0502020204030204" pitchFamily="34" charset="0"/>
              <a:cs typeface="Courier New"/>
            </a:endParaRPr>
          </a:p>
          <a:p>
            <a:r>
              <a:rPr lang="en-US" kern="0" dirty="0" smtClean="0">
                <a:latin typeface="Calibri" panose="020F0502020204030204" pitchFamily="34" charset="0"/>
                <a:cs typeface="Courier New"/>
              </a:rPr>
              <a:t>This is a synchronization problem: use condition variable</a:t>
            </a:r>
            <a:r>
              <a:rPr lang="en-US" kern="0" dirty="0">
                <a:latin typeface="Calibri" panose="020F0502020204030204" pitchFamily="34" charset="0"/>
                <a:cs typeface="Courier New"/>
              </a:rPr>
              <a:t>	</a:t>
            </a:r>
            <a:endParaRPr lang="en-US" kern="0" dirty="0" smtClean="0">
              <a:latin typeface="Calibri" panose="020F0502020204030204" pitchFamily="34" charset="0"/>
              <a:cs typeface="Courier New"/>
            </a:endParaRPr>
          </a:p>
          <a:p>
            <a:endParaRPr lang="en-US" kern="0" dirty="0" smtClean="0">
              <a:latin typeface="Calibri" panose="020F0502020204030204" pitchFamily="34" charset="0"/>
              <a:cs typeface="Courier New"/>
            </a:endParaRPr>
          </a:p>
          <a:p>
            <a:r>
              <a:rPr lang="en-US" kern="0" dirty="0" smtClean="0">
                <a:latin typeface="Calibri" panose="020F0502020204030204" pitchFamily="34" charset="0"/>
                <a:cs typeface="Courier New"/>
              </a:rPr>
              <a:t>A parent waits for its child</a:t>
            </a:r>
          </a:p>
          <a:p>
            <a:endParaRPr lang="en-US" kern="0" dirty="0">
              <a:latin typeface="Calibri" panose="020F0502020204030204" pitchFamily="34" charset="0"/>
              <a:cs typeface="Courier New"/>
            </a:endParaRPr>
          </a:p>
        </p:txBody>
      </p:sp>
      <p:sp>
        <p:nvSpPr>
          <p:cNvPr id="2" name="Slide Number Placeholder 1"/>
          <p:cNvSpPr>
            <a:spLocks noGrp="1"/>
          </p:cNvSpPr>
          <p:nvPr>
            <p:ph type="sldNum" sz="quarter" idx="4294967295"/>
          </p:nvPr>
        </p:nvSpPr>
        <p:spPr>
          <a:xfrm>
            <a:off x="457200" y="6245225"/>
            <a:ext cx="2133600" cy="476250"/>
          </a:xfrm>
          <a:prstGeom prst="rect">
            <a:avLst/>
          </a:prstGeom>
        </p:spPr>
        <p:txBody>
          <a:bodyPr/>
          <a:lstStyle/>
          <a:p>
            <a:fld id="{B9013FDC-CDB6-0145-BBEC-8B9E418D6794}" type="slidenum">
              <a:rPr lang="en-US" smtClean="0"/>
              <a:pPr/>
              <a:t>66</a:t>
            </a:fld>
            <a:endParaRPr lang="en-US"/>
          </a:p>
        </p:txBody>
      </p:sp>
    </p:spTree>
    <p:extLst>
      <p:ext uri="{BB962C8B-B14F-4D97-AF65-F5344CB8AC3E}">
        <p14:creationId xmlns:p14="http://schemas.microsoft.com/office/powerpoint/2010/main" val="17631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0" y="152400"/>
            <a:ext cx="9144000" cy="609600"/>
          </a:xfrm>
        </p:spPr>
        <p:txBody>
          <a:bodyPr/>
          <a:lstStyle/>
          <a:p>
            <a:pPr eaLnBrk="1" hangingPunct="1">
              <a:spcBef>
                <a:spcPts val="1200"/>
              </a:spcBef>
            </a:pPr>
            <a:r>
              <a:rPr lang="en-US" sz="2000" dirty="0" smtClean="0">
                <a:solidFill>
                  <a:srgbClr val="002060"/>
                </a:solidFill>
                <a:latin typeface="Calibri"/>
                <a:cs typeface="Calibri"/>
              </a:rPr>
              <a:t>Algorithm 2: </a:t>
            </a:r>
            <a:r>
              <a:rPr lang="en-US" sz="2000" dirty="0" err="1" smtClean="0">
                <a:solidFill>
                  <a:srgbClr val="FF0000"/>
                </a:solidFill>
                <a:latin typeface="Courier New"/>
                <a:cs typeface="Courier New"/>
              </a:rPr>
              <a:t>pid_wait</a:t>
            </a:r>
            <a:r>
              <a:rPr lang="en-US" sz="2000" dirty="0" smtClean="0">
                <a:solidFill>
                  <a:srgbClr val="FF0000"/>
                </a:solidFill>
                <a:latin typeface="Courier New"/>
                <a:cs typeface="Courier New"/>
              </a:rPr>
              <a:t>(</a:t>
            </a:r>
            <a:r>
              <a:rPr lang="en-US" sz="2000" dirty="0" err="1" smtClean="0">
                <a:solidFill>
                  <a:srgbClr val="FF0000"/>
                </a:solidFill>
                <a:latin typeface="Courier New"/>
                <a:cs typeface="Courier New"/>
              </a:rPr>
              <a:t>pid_t</a:t>
            </a:r>
            <a:r>
              <a:rPr lang="en-US" sz="2000" dirty="0" smtClean="0">
                <a:solidFill>
                  <a:srgbClr val="FF0000"/>
                </a:solidFill>
                <a:latin typeface="Courier New"/>
                <a:cs typeface="Courier New"/>
              </a:rPr>
              <a:t> </a:t>
            </a:r>
            <a:r>
              <a:rPr lang="en-US" sz="2000" dirty="0" err="1" smtClean="0">
                <a:solidFill>
                  <a:srgbClr val="FF0000"/>
                </a:solidFill>
                <a:latin typeface="Courier New"/>
                <a:cs typeface="Courier New"/>
              </a:rPr>
              <a:t>wpid</a:t>
            </a:r>
            <a:r>
              <a:rPr lang="en-US" sz="2000" dirty="0">
                <a:solidFill>
                  <a:srgbClr val="FF0000"/>
                </a:solidFill>
                <a:latin typeface="Courier New"/>
                <a:cs typeface="Courier New"/>
              </a:rPr>
              <a:t>, </a:t>
            </a:r>
            <a:r>
              <a:rPr lang="en-US" sz="2000" dirty="0" err="1">
                <a:solidFill>
                  <a:srgbClr val="FF0000"/>
                </a:solidFill>
                <a:latin typeface="Courier New"/>
                <a:cs typeface="Courier New"/>
              </a:rPr>
              <a:t>int</a:t>
            </a:r>
            <a:r>
              <a:rPr lang="en-US" sz="2000" dirty="0">
                <a:solidFill>
                  <a:srgbClr val="FF0000"/>
                </a:solidFill>
                <a:latin typeface="Courier New"/>
                <a:cs typeface="Courier New"/>
              </a:rPr>
              <a:t> *status, </a:t>
            </a:r>
            <a:r>
              <a:rPr lang="en-US" sz="2000" dirty="0" err="1">
                <a:solidFill>
                  <a:srgbClr val="FF0000"/>
                </a:solidFill>
                <a:latin typeface="Courier New"/>
                <a:cs typeface="Courier New"/>
              </a:rPr>
              <a:t>int</a:t>
            </a:r>
            <a:r>
              <a:rPr lang="en-US" sz="2000" dirty="0">
                <a:solidFill>
                  <a:srgbClr val="FF0000"/>
                </a:solidFill>
                <a:latin typeface="Courier New"/>
                <a:cs typeface="Courier New"/>
              </a:rPr>
              <a:t> flags, </a:t>
            </a:r>
            <a:r>
              <a:rPr lang="en-US" sz="2000" dirty="0" err="1">
                <a:solidFill>
                  <a:srgbClr val="FF0000"/>
                </a:solidFill>
                <a:latin typeface="Courier New"/>
                <a:cs typeface="Courier New"/>
              </a:rPr>
              <a:t>pid_t</a:t>
            </a:r>
            <a:r>
              <a:rPr lang="en-US" sz="2000" dirty="0">
                <a:solidFill>
                  <a:srgbClr val="FF0000"/>
                </a:solidFill>
                <a:latin typeface="Courier New"/>
                <a:cs typeface="Courier New"/>
              </a:rPr>
              <a:t> *ret)</a:t>
            </a:r>
            <a:endParaRPr lang="en-US" sz="2000" dirty="0">
              <a:solidFill>
                <a:srgbClr val="FF0000"/>
              </a:solidFill>
              <a:latin typeface="Courier New"/>
              <a:ea typeface="MS PGothic" charset="0"/>
              <a:cs typeface="Courier New"/>
            </a:endParaRPr>
          </a:p>
        </p:txBody>
      </p:sp>
      <p:sp>
        <p:nvSpPr>
          <p:cNvPr id="4" name="Rectangle 3"/>
          <p:cNvSpPr txBox="1">
            <a:spLocks/>
          </p:cNvSpPr>
          <p:nvPr/>
        </p:nvSpPr>
        <p:spPr bwMode="auto">
          <a:xfrm>
            <a:off x="304800" y="762000"/>
            <a:ext cx="86868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sz="2000" kern="0" dirty="0" smtClean="0">
                <a:solidFill>
                  <a:srgbClr val="002060"/>
                </a:solidFill>
                <a:latin typeface="Courier New" panose="02070309020205020404" pitchFamily="49" charset="0"/>
                <a:cs typeface="Courier New" panose="02070309020205020404" pitchFamily="49" charset="0"/>
              </a:rPr>
              <a:t>If (wait for itself) return EINVAL;</a:t>
            </a:r>
          </a:p>
          <a:p>
            <a:pPr marL="0" indent="0">
              <a:buNone/>
            </a:pPr>
            <a:r>
              <a:rPr lang="en-US" sz="2000" kern="0" dirty="0">
                <a:latin typeface="Courier New" panose="02070309020205020404" pitchFamily="49" charset="0"/>
                <a:cs typeface="Courier New" panose="02070309020205020404" pitchFamily="49" charset="0"/>
              </a:rPr>
              <a:t>Lock </a:t>
            </a:r>
            <a:r>
              <a:rPr lang="en-US" sz="2000" kern="0" dirty="0" err="1">
                <a:latin typeface="Courier New" panose="02070309020205020404" pitchFamily="49" charset="0"/>
                <a:cs typeface="Courier New" panose="02070309020205020404" pitchFamily="49" charset="0"/>
              </a:rPr>
              <a:t>pidlock</a:t>
            </a:r>
            <a:r>
              <a:rPr lang="en-US" sz="2000" kern="0" dirty="0">
                <a:latin typeface="Courier New" panose="02070309020205020404" pitchFamily="49" charset="0"/>
                <a:cs typeface="Courier New" panose="02070309020205020404" pitchFamily="49" charset="0"/>
              </a:rPr>
              <a:t>;</a:t>
            </a:r>
          </a:p>
          <a:p>
            <a:pPr marL="0" indent="0">
              <a:buNone/>
            </a:pPr>
            <a:r>
              <a:rPr lang="en-US" sz="2000" kern="0" dirty="0" err="1" smtClean="0">
                <a:solidFill>
                  <a:srgbClr val="FF0000"/>
                </a:solidFill>
                <a:latin typeface="Courier New"/>
                <a:cs typeface="Courier New"/>
              </a:rPr>
              <a:t>wpidinfo</a:t>
            </a:r>
            <a:r>
              <a:rPr lang="en-US" sz="2000" kern="0" dirty="0" smtClean="0">
                <a:solidFill>
                  <a:srgbClr val="FF0000"/>
                </a:solidFill>
                <a:latin typeface="Courier New"/>
                <a:cs typeface="Courier New"/>
              </a:rPr>
              <a:t> = </a:t>
            </a:r>
            <a:r>
              <a:rPr lang="en-US" sz="2000" kern="0" dirty="0" err="1" smtClean="0">
                <a:solidFill>
                  <a:srgbClr val="FF0000"/>
                </a:solidFill>
                <a:latin typeface="Courier New"/>
                <a:cs typeface="Courier New"/>
              </a:rPr>
              <a:t>get_pidinfo</a:t>
            </a:r>
            <a:r>
              <a:rPr lang="en-US" sz="2000" kern="0" dirty="0" smtClean="0">
                <a:solidFill>
                  <a:srgbClr val="FF0000"/>
                </a:solidFill>
                <a:latin typeface="Courier New"/>
                <a:cs typeface="Courier New"/>
              </a:rPr>
              <a:t>(</a:t>
            </a:r>
            <a:r>
              <a:rPr lang="en-US" sz="2000" kern="0" dirty="0" err="1" smtClean="0">
                <a:solidFill>
                  <a:srgbClr val="FF0000"/>
                </a:solidFill>
                <a:latin typeface="Courier New"/>
                <a:cs typeface="Courier New"/>
              </a:rPr>
              <a:t>wpid</a:t>
            </a:r>
            <a:r>
              <a:rPr lang="en-US" sz="2000" kern="0" dirty="0" smtClean="0">
                <a:solidFill>
                  <a:srgbClr val="FF0000"/>
                </a:solidFill>
                <a:latin typeface="Courier New"/>
                <a:cs typeface="Courier New"/>
              </a:rPr>
              <a:t>);</a:t>
            </a:r>
          </a:p>
          <a:p>
            <a:pPr marL="0" indent="0">
              <a:buNone/>
            </a:pPr>
            <a:r>
              <a:rPr lang="en-US" sz="2000" kern="0" dirty="0" smtClean="0">
                <a:solidFill>
                  <a:srgbClr val="002060"/>
                </a:solidFill>
                <a:latin typeface="Courier New"/>
                <a:cs typeface="Courier New"/>
              </a:rPr>
              <a:t>If (</a:t>
            </a:r>
            <a:r>
              <a:rPr lang="en-US" sz="2000" kern="0" dirty="0" err="1" smtClean="0">
                <a:solidFill>
                  <a:srgbClr val="002060"/>
                </a:solidFill>
                <a:latin typeface="Courier New"/>
                <a:cs typeface="Courier New"/>
              </a:rPr>
              <a:t>wpidinfo’s</a:t>
            </a:r>
            <a:r>
              <a:rPr lang="en-US" sz="2000" kern="0" dirty="0" smtClean="0">
                <a:solidFill>
                  <a:srgbClr val="002060"/>
                </a:solidFill>
                <a:latin typeface="Courier New"/>
                <a:cs typeface="Courier New"/>
              </a:rPr>
              <a:t> parent </a:t>
            </a:r>
            <a:r>
              <a:rPr lang="en-US" sz="2000" kern="0" dirty="0" err="1" smtClean="0">
                <a:solidFill>
                  <a:srgbClr val="002060"/>
                </a:solidFill>
                <a:latin typeface="Courier New"/>
                <a:cs typeface="Courier New"/>
              </a:rPr>
              <a:t>pid</a:t>
            </a:r>
            <a:r>
              <a:rPr lang="en-US" sz="2000" kern="0" dirty="0" smtClean="0">
                <a:solidFill>
                  <a:srgbClr val="002060"/>
                </a:solidFill>
                <a:latin typeface="Courier New"/>
                <a:cs typeface="Courier New"/>
              </a:rPr>
              <a:t> != </a:t>
            </a:r>
            <a:r>
              <a:rPr lang="en-US" sz="2000" kern="0" dirty="0" err="1" smtClean="0">
                <a:solidFill>
                  <a:srgbClr val="002060"/>
                </a:solidFill>
                <a:latin typeface="Courier New"/>
                <a:cs typeface="Courier New"/>
              </a:rPr>
              <a:t>curthread</a:t>
            </a:r>
            <a:r>
              <a:rPr lang="en-US" sz="2000" kern="0" dirty="0" smtClean="0">
                <a:solidFill>
                  <a:srgbClr val="002060"/>
                </a:solidFill>
                <a:latin typeface="Courier New"/>
                <a:cs typeface="Courier New"/>
              </a:rPr>
              <a:t>-&gt;</a:t>
            </a:r>
            <a:r>
              <a:rPr lang="en-US" sz="2000" kern="0" dirty="0" err="1" smtClean="0">
                <a:solidFill>
                  <a:srgbClr val="002060"/>
                </a:solidFill>
                <a:latin typeface="Courier New"/>
                <a:cs typeface="Courier New"/>
              </a:rPr>
              <a:t>t_pid</a:t>
            </a:r>
            <a:r>
              <a:rPr lang="en-US" sz="2000" kern="0" dirty="0" smtClean="0">
                <a:solidFill>
                  <a:srgbClr val="002060"/>
                </a:solidFill>
                <a:latin typeface="Courier New"/>
                <a:cs typeface="Courier New"/>
              </a:rPr>
              <a:t>) </a:t>
            </a:r>
          </a:p>
          <a:p>
            <a:pPr marL="0" indent="0">
              <a:buNone/>
            </a:pPr>
            <a:r>
              <a:rPr lang="en-US" sz="2000" kern="0" dirty="0" smtClean="0">
                <a:solidFill>
                  <a:srgbClr val="002060"/>
                </a:solidFill>
                <a:latin typeface="Courier New"/>
                <a:cs typeface="Courier New"/>
              </a:rPr>
              <a:t>    Unlock </a:t>
            </a:r>
            <a:r>
              <a:rPr lang="en-US" sz="2000" kern="0" dirty="0" err="1" smtClean="0">
                <a:solidFill>
                  <a:srgbClr val="002060"/>
                </a:solidFill>
                <a:latin typeface="Courier New"/>
                <a:cs typeface="Courier New"/>
              </a:rPr>
              <a:t>pidlock</a:t>
            </a:r>
            <a:r>
              <a:rPr lang="en-US" sz="2000" kern="0" dirty="0" smtClean="0">
                <a:solidFill>
                  <a:srgbClr val="002060"/>
                </a:solidFill>
                <a:latin typeface="Courier New"/>
                <a:cs typeface="Courier New"/>
              </a:rPr>
              <a:t>; return EPERM;</a:t>
            </a:r>
          </a:p>
          <a:p>
            <a:pPr marL="0" indent="0">
              <a:buNone/>
            </a:pPr>
            <a:r>
              <a:rPr lang="en-US" sz="2000" kern="0" dirty="0" smtClean="0">
                <a:solidFill>
                  <a:srgbClr val="002060"/>
                </a:solidFill>
                <a:latin typeface="Courier New"/>
                <a:cs typeface="Courier New"/>
              </a:rPr>
              <a:t>If (</a:t>
            </a:r>
            <a:r>
              <a:rPr lang="en-US" sz="2000" kern="0" dirty="0" err="1" smtClean="0">
                <a:solidFill>
                  <a:srgbClr val="002060"/>
                </a:solidFill>
                <a:latin typeface="Courier New"/>
                <a:cs typeface="Courier New"/>
              </a:rPr>
              <a:t>wpidinfo’s</a:t>
            </a:r>
            <a:r>
              <a:rPr lang="en-US" sz="2000" kern="0" dirty="0" smtClean="0">
                <a:solidFill>
                  <a:srgbClr val="002060"/>
                </a:solidFill>
                <a:latin typeface="Courier New"/>
                <a:cs typeface="Courier New"/>
              </a:rPr>
              <a:t> exited == false) {/* child is active */</a:t>
            </a:r>
          </a:p>
          <a:p>
            <a:pPr marL="0" indent="0">
              <a:buNone/>
            </a:pPr>
            <a:r>
              <a:rPr lang="en-US" sz="2000" kern="0" dirty="0">
                <a:solidFill>
                  <a:srgbClr val="002060"/>
                </a:solidFill>
                <a:latin typeface="Courier New"/>
                <a:cs typeface="Courier New"/>
              </a:rPr>
              <a:t> </a:t>
            </a:r>
            <a:r>
              <a:rPr lang="en-US" sz="2000" kern="0" dirty="0" smtClean="0">
                <a:solidFill>
                  <a:srgbClr val="002060"/>
                </a:solidFill>
                <a:latin typeface="Courier New"/>
                <a:cs typeface="Courier New"/>
              </a:rPr>
              <a:t>   if (flags == WNOHANG) { /* Optional */</a:t>
            </a:r>
          </a:p>
          <a:p>
            <a:pPr marL="0" indent="0">
              <a:buNone/>
            </a:pPr>
            <a:r>
              <a:rPr lang="en-US" sz="2000" kern="0" dirty="0">
                <a:solidFill>
                  <a:srgbClr val="002060"/>
                </a:solidFill>
                <a:latin typeface="Courier New"/>
                <a:cs typeface="Courier New"/>
              </a:rPr>
              <a:t> </a:t>
            </a:r>
            <a:r>
              <a:rPr lang="en-US" sz="2000" kern="0" dirty="0" smtClean="0">
                <a:solidFill>
                  <a:srgbClr val="002060"/>
                </a:solidFill>
                <a:latin typeface="Courier New"/>
                <a:cs typeface="Courier New"/>
              </a:rPr>
              <a:t>       Unlock </a:t>
            </a:r>
            <a:r>
              <a:rPr lang="en-US" sz="2000" kern="0" dirty="0" err="1" smtClean="0">
                <a:solidFill>
                  <a:srgbClr val="002060"/>
                </a:solidFill>
                <a:latin typeface="Courier New"/>
                <a:cs typeface="Courier New"/>
              </a:rPr>
              <a:t>pidlock</a:t>
            </a:r>
            <a:r>
              <a:rPr lang="en-US" sz="2000" kern="0" dirty="0" smtClean="0">
                <a:solidFill>
                  <a:srgbClr val="002060"/>
                </a:solidFill>
                <a:latin typeface="Courier New"/>
                <a:cs typeface="Courier New"/>
              </a:rPr>
              <a:t>; *ret = 0; return 0;</a:t>
            </a:r>
          </a:p>
          <a:p>
            <a:pPr marL="0" indent="0">
              <a:buNone/>
            </a:pPr>
            <a:r>
              <a:rPr lang="en-US" sz="2000" kern="0" dirty="0">
                <a:solidFill>
                  <a:srgbClr val="002060"/>
                </a:solidFill>
                <a:latin typeface="Courier New"/>
                <a:cs typeface="Courier New"/>
              </a:rPr>
              <a:t> </a:t>
            </a:r>
            <a:r>
              <a:rPr lang="en-US" sz="2000" kern="0" dirty="0" smtClean="0">
                <a:solidFill>
                  <a:srgbClr val="002060"/>
                </a:solidFill>
                <a:latin typeface="Courier New"/>
                <a:cs typeface="Courier New"/>
              </a:rPr>
              <a:t>   }</a:t>
            </a:r>
          </a:p>
          <a:p>
            <a:pPr marL="0" indent="0">
              <a:buNone/>
            </a:pPr>
            <a:r>
              <a:rPr lang="en-US" sz="2000" kern="0" dirty="0">
                <a:solidFill>
                  <a:srgbClr val="002060"/>
                </a:solidFill>
                <a:latin typeface="Courier New"/>
                <a:cs typeface="Courier New"/>
              </a:rPr>
              <a:t> </a:t>
            </a:r>
            <a:r>
              <a:rPr lang="en-US" sz="2000" kern="0" dirty="0" smtClean="0">
                <a:solidFill>
                  <a:srgbClr val="002060"/>
                </a:solidFill>
                <a:latin typeface="Courier New"/>
                <a:cs typeface="Courier New"/>
              </a:rPr>
              <a:t>   </a:t>
            </a:r>
            <a:r>
              <a:rPr lang="en-US" sz="2000" kern="0" dirty="0" err="1" smtClean="0">
                <a:solidFill>
                  <a:srgbClr val="002060"/>
                </a:solidFill>
                <a:latin typeface="Courier New"/>
                <a:cs typeface="Courier New"/>
              </a:rPr>
              <a:t>cv_wait</a:t>
            </a:r>
            <a:r>
              <a:rPr lang="en-US" sz="2000" kern="0" dirty="0" smtClean="0">
                <a:solidFill>
                  <a:srgbClr val="002060"/>
                </a:solidFill>
                <a:latin typeface="Courier New"/>
                <a:cs typeface="Courier New"/>
              </a:rPr>
              <a:t>(</a:t>
            </a:r>
            <a:r>
              <a:rPr lang="en-US" sz="2000" kern="0" dirty="0" err="1" smtClean="0">
                <a:solidFill>
                  <a:srgbClr val="002060"/>
                </a:solidFill>
                <a:latin typeface="Courier New"/>
                <a:cs typeface="Courier New"/>
              </a:rPr>
              <a:t>wpidinfo</a:t>
            </a:r>
            <a:r>
              <a:rPr lang="en-US" sz="2000" kern="0" dirty="0" smtClean="0">
                <a:solidFill>
                  <a:srgbClr val="002060"/>
                </a:solidFill>
                <a:latin typeface="Courier New"/>
                <a:cs typeface="Courier New"/>
              </a:rPr>
              <a:t>-&gt;</a:t>
            </a:r>
            <a:r>
              <a:rPr lang="en-US" sz="2000" kern="0" dirty="0" err="1" smtClean="0">
                <a:solidFill>
                  <a:srgbClr val="002060"/>
                </a:solidFill>
                <a:latin typeface="Courier New"/>
                <a:cs typeface="Courier New"/>
              </a:rPr>
              <a:t>pi_cv</a:t>
            </a:r>
            <a:r>
              <a:rPr lang="en-US" sz="2000" kern="0" dirty="0" smtClean="0">
                <a:solidFill>
                  <a:srgbClr val="002060"/>
                </a:solidFill>
                <a:latin typeface="Courier New"/>
                <a:cs typeface="Courier New"/>
              </a:rPr>
              <a:t>, </a:t>
            </a:r>
            <a:r>
              <a:rPr lang="en-US" sz="2000" kern="0" dirty="0" err="1" smtClean="0">
                <a:solidFill>
                  <a:srgbClr val="002060"/>
                </a:solidFill>
                <a:latin typeface="Courier New"/>
                <a:cs typeface="Courier New"/>
              </a:rPr>
              <a:t>pidlock</a:t>
            </a:r>
            <a:r>
              <a:rPr lang="en-US" sz="2000" kern="0" dirty="0" smtClean="0">
                <a:solidFill>
                  <a:srgbClr val="002060"/>
                </a:solidFill>
                <a:latin typeface="Courier New"/>
                <a:cs typeface="Courier New"/>
              </a:rPr>
              <a:t>);</a:t>
            </a:r>
          </a:p>
          <a:p>
            <a:pPr marL="0" indent="0">
              <a:buNone/>
            </a:pPr>
            <a:r>
              <a:rPr lang="en-US" sz="2000" kern="0" dirty="0" smtClean="0">
                <a:solidFill>
                  <a:srgbClr val="002060"/>
                </a:solidFill>
                <a:latin typeface="Courier New"/>
                <a:cs typeface="Courier New"/>
              </a:rPr>
              <a:t>}</a:t>
            </a:r>
          </a:p>
          <a:p>
            <a:pPr marL="0" indent="0">
              <a:buNone/>
            </a:pPr>
            <a:r>
              <a:rPr lang="en-US" sz="2000" kern="0" dirty="0" smtClean="0">
                <a:solidFill>
                  <a:srgbClr val="002060"/>
                </a:solidFill>
                <a:latin typeface="Courier New"/>
                <a:cs typeface="Courier New"/>
              </a:rPr>
              <a:t>*status = </a:t>
            </a:r>
            <a:r>
              <a:rPr lang="en-US" sz="2000" kern="0" dirty="0" err="1" smtClean="0">
                <a:solidFill>
                  <a:srgbClr val="002060"/>
                </a:solidFill>
                <a:latin typeface="Courier New"/>
                <a:cs typeface="Courier New"/>
              </a:rPr>
              <a:t>wpidinfo</a:t>
            </a:r>
            <a:r>
              <a:rPr lang="en-US" sz="2000" kern="0" dirty="0" smtClean="0">
                <a:solidFill>
                  <a:srgbClr val="002060"/>
                </a:solidFill>
                <a:latin typeface="Courier New"/>
                <a:cs typeface="Courier New"/>
              </a:rPr>
              <a:t>-&gt;</a:t>
            </a:r>
            <a:r>
              <a:rPr lang="en-US" sz="2000" kern="0" dirty="0" err="1" smtClean="0">
                <a:solidFill>
                  <a:srgbClr val="002060"/>
                </a:solidFill>
                <a:latin typeface="Courier New"/>
                <a:cs typeface="Courier New"/>
              </a:rPr>
              <a:t>exitstatus</a:t>
            </a:r>
            <a:r>
              <a:rPr lang="en-US" sz="2000" kern="0" dirty="0" smtClean="0">
                <a:solidFill>
                  <a:srgbClr val="002060"/>
                </a:solidFill>
                <a:latin typeface="Courier New"/>
                <a:cs typeface="Courier New"/>
              </a:rPr>
              <a:t>;</a:t>
            </a:r>
          </a:p>
          <a:p>
            <a:pPr marL="0" indent="0">
              <a:buNone/>
            </a:pPr>
            <a:r>
              <a:rPr lang="en-US" sz="2000" kern="0" dirty="0" smtClean="0">
                <a:solidFill>
                  <a:srgbClr val="002060"/>
                </a:solidFill>
                <a:latin typeface="Courier New"/>
                <a:cs typeface="Courier New"/>
              </a:rPr>
              <a:t>*ret = </a:t>
            </a:r>
            <a:r>
              <a:rPr lang="en-US" sz="2000" kern="0" dirty="0" err="1" smtClean="0">
                <a:solidFill>
                  <a:srgbClr val="002060"/>
                </a:solidFill>
                <a:latin typeface="Courier New"/>
                <a:cs typeface="Courier New"/>
              </a:rPr>
              <a:t>wpid</a:t>
            </a:r>
            <a:r>
              <a:rPr lang="en-US" sz="2000" kern="0" dirty="0" smtClean="0">
                <a:solidFill>
                  <a:srgbClr val="002060"/>
                </a:solidFill>
                <a:latin typeface="Courier New"/>
                <a:cs typeface="Courier New"/>
              </a:rPr>
              <a:t>;</a:t>
            </a:r>
          </a:p>
          <a:p>
            <a:pPr marL="0" indent="0">
              <a:buNone/>
            </a:pPr>
            <a:r>
              <a:rPr lang="en-US" sz="2000" kern="0" dirty="0" smtClean="0">
                <a:solidFill>
                  <a:srgbClr val="002060"/>
                </a:solidFill>
                <a:latin typeface="Courier New"/>
                <a:cs typeface="Courier New"/>
              </a:rPr>
              <a:t>Set </a:t>
            </a:r>
            <a:r>
              <a:rPr lang="en-US" sz="2000" kern="0" dirty="0" err="1">
                <a:solidFill>
                  <a:srgbClr val="002060"/>
                </a:solidFill>
                <a:latin typeface="Courier New"/>
                <a:cs typeface="Courier New"/>
              </a:rPr>
              <a:t>wpidinfo’s</a:t>
            </a:r>
            <a:r>
              <a:rPr lang="en-US" sz="2000" kern="0" dirty="0">
                <a:solidFill>
                  <a:srgbClr val="002060"/>
                </a:solidFill>
                <a:latin typeface="Courier New"/>
                <a:cs typeface="Courier New"/>
              </a:rPr>
              <a:t> parent </a:t>
            </a:r>
            <a:r>
              <a:rPr lang="en-US" sz="2000" kern="0" dirty="0" err="1">
                <a:solidFill>
                  <a:srgbClr val="002060"/>
                </a:solidFill>
                <a:latin typeface="Courier New"/>
                <a:cs typeface="Courier New"/>
              </a:rPr>
              <a:t>pid</a:t>
            </a:r>
            <a:r>
              <a:rPr lang="en-US" sz="2000" kern="0" dirty="0">
                <a:solidFill>
                  <a:srgbClr val="002060"/>
                </a:solidFill>
                <a:latin typeface="Courier New"/>
                <a:cs typeface="Courier New"/>
              </a:rPr>
              <a:t> </a:t>
            </a:r>
            <a:r>
              <a:rPr lang="en-US" sz="2000" kern="0" dirty="0" smtClean="0">
                <a:solidFill>
                  <a:srgbClr val="002060"/>
                </a:solidFill>
                <a:latin typeface="Courier New"/>
                <a:cs typeface="Courier New"/>
              </a:rPr>
              <a:t>to 0;</a:t>
            </a:r>
          </a:p>
          <a:p>
            <a:pPr marL="0" indent="0">
              <a:buNone/>
            </a:pPr>
            <a:r>
              <a:rPr lang="en-US" sz="2000" kern="0" dirty="0" smtClean="0">
                <a:solidFill>
                  <a:srgbClr val="FF0000"/>
                </a:solidFill>
                <a:latin typeface="Courier New"/>
                <a:cs typeface="Courier New"/>
              </a:rPr>
              <a:t>Remove </a:t>
            </a:r>
            <a:r>
              <a:rPr lang="en-US" sz="2000" kern="0" dirty="0" err="1" smtClean="0">
                <a:solidFill>
                  <a:srgbClr val="FF0000"/>
                </a:solidFill>
                <a:latin typeface="Courier New"/>
                <a:cs typeface="Courier New"/>
              </a:rPr>
              <a:t>wpidinfo</a:t>
            </a:r>
            <a:r>
              <a:rPr lang="en-US" sz="2000" kern="0" dirty="0" smtClean="0">
                <a:solidFill>
                  <a:srgbClr val="FF0000"/>
                </a:solidFill>
                <a:latin typeface="Courier New"/>
                <a:cs typeface="Courier New"/>
              </a:rPr>
              <a:t> from </a:t>
            </a:r>
            <a:r>
              <a:rPr lang="en-US" sz="2000" kern="0" dirty="0" err="1" smtClean="0">
                <a:solidFill>
                  <a:srgbClr val="FF0000"/>
                </a:solidFill>
                <a:latin typeface="Courier New"/>
                <a:cs typeface="Courier New"/>
              </a:rPr>
              <a:t>pidinfoTable</a:t>
            </a:r>
            <a:r>
              <a:rPr lang="en-US" sz="2000" kern="0" dirty="0" smtClean="0">
                <a:solidFill>
                  <a:srgbClr val="FF0000"/>
                </a:solidFill>
                <a:latin typeface="Courier New"/>
                <a:cs typeface="Courier New"/>
              </a:rPr>
              <a:t>;</a:t>
            </a:r>
          </a:p>
          <a:p>
            <a:pPr marL="0" indent="0">
              <a:buNone/>
            </a:pPr>
            <a:r>
              <a:rPr lang="en-US" sz="2000" kern="0" dirty="0" smtClean="0">
                <a:solidFill>
                  <a:srgbClr val="002060"/>
                </a:solidFill>
                <a:latin typeface="Courier New"/>
                <a:cs typeface="Courier New"/>
              </a:rPr>
              <a:t>Unlock </a:t>
            </a:r>
            <a:r>
              <a:rPr lang="en-US" sz="2000" kern="0" dirty="0" err="1">
                <a:solidFill>
                  <a:srgbClr val="002060"/>
                </a:solidFill>
                <a:latin typeface="Courier New"/>
                <a:cs typeface="Courier New"/>
              </a:rPr>
              <a:t>pidlock</a:t>
            </a:r>
            <a:r>
              <a:rPr lang="en-US" sz="2000" kern="0" dirty="0" smtClean="0">
                <a:solidFill>
                  <a:srgbClr val="002060"/>
                </a:solidFill>
                <a:latin typeface="Courier New"/>
                <a:cs typeface="Courier New"/>
              </a:rPr>
              <a:t>;</a:t>
            </a:r>
          </a:p>
          <a:p>
            <a:pPr marL="0" indent="0">
              <a:buNone/>
            </a:pPr>
            <a:endParaRPr lang="en-US" sz="2000" kern="0" dirty="0" smtClean="0">
              <a:solidFill>
                <a:srgbClr val="002060"/>
              </a:solidFill>
              <a:latin typeface="Courier New"/>
              <a:cs typeface="Courier New"/>
            </a:endParaRPr>
          </a:p>
        </p:txBody>
      </p:sp>
      <p:sp>
        <p:nvSpPr>
          <p:cNvPr id="2" name="Slide Number Placeholder 1"/>
          <p:cNvSpPr>
            <a:spLocks noGrp="1"/>
          </p:cNvSpPr>
          <p:nvPr>
            <p:ph type="sldNum" sz="quarter" idx="4294967295"/>
          </p:nvPr>
        </p:nvSpPr>
        <p:spPr>
          <a:xfrm>
            <a:off x="457200" y="6245225"/>
            <a:ext cx="2133600" cy="476250"/>
          </a:xfrm>
          <a:prstGeom prst="rect">
            <a:avLst/>
          </a:prstGeom>
        </p:spPr>
        <p:txBody>
          <a:bodyPr/>
          <a:lstStyle/>
          <a:p>
            <a:fld id="{B9013FDC-CDB6-0145-BBEC-8B9E418D6794}" type="slidenum">
              <a:rPr lang="en-US" smtClean="0"/>
              <a:pPr/>
              <a:t>67</a:t>
            </a:fld>
            <a:endParaRPr lang="en-US"/>
          </a:p>
        </p:txBody>
      </p:sp>
    </p:spTree>
    <p:extLst>
      <p:ext uri="{BB962C8B-B14F-4D97-AF65-F5344CB8AC3E}">
        <p14:creationId xmlns:p14="http://schemas.microsoft.com/office/powerpoint/2010/main" val="17736550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76200" y="152400"/>
            <a:ext cx="9067800" cy="1600200"/>
          </a:xfrm>
        </p:spPr>
        <p:txBody>
          <a:bodyPr/>
          <a:lstStyle/>
          <a:p>
            <a:pPr eaLnBrk="1" hangingPunct="1">
              <a:spcBef>
                <a:spcPts val="1200"/>
              </a:spcBef>
            </a:pPr>
            <a:r>
              <a:rPr lang="en-US" sz="4000" dirty="0">
                <a:cs typeface="Calibri"/>
              </a:rPr>
              <a:t>Project 4: </a:t>
            </a:r>
            <a:r>
              <a:rPr lang="en-US" sz="4000" dirty="0" smtClean="0">
                <a:cs typeface="Calibri"/>
              </a:rPr>
              <a:t>How </a:t>
            </a:r>
            <a:r>
              <a:rPr lang="en-US" sz="4000" dirty="0">
                <a:cs typeface="Calibri"/>
              </a:rPr>
              <a:t>to Implement system call _exit?</a:t>
            </a:r>
            <a:endParaRPr lang="en-US" sz="4000" dirty="0">
              <a:cs typeface="Calibri"/>
            </a:endParaRPr>
          </a:p>
        </p:txBody>
      </p:sp>
      <p:sp>
        <p:nvSpPr>
          <p:cNvPr id="5" name="Rectangle 3"/>
          <p:cNvSpPr txBox="1">
            <a:spLocks/>
          </p:cNvSpPr>
          <p:nvPr/>
        </p:nvSpPr>
        <p:spPr bwMode="auto">
          <a:xfrm>
            <a:off x="381000" y="15240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kern="0" dirty="0" err="1" smtClean="0">
                <a:latin typeface="Calibri" panose="020F0502020204030204" pitchFamily="34" charset="0"/>
                <a:cs typeface="Courier New"/>
              </a:rPr>
              <a:t>Userland</a:t>
            </a:r>
            <a:r>
              <a:rPr lang="en-US" kern="0" dirty="0">
                <a:latin typeface="Calibri" panose="020F0502020204030204" pitchFamily="34" charset="0"/>
                <a:cs typeface="Courier New"/>
              </a:rPr>
              <a:t>: </a:t>
            </a:r>
            <a:r>
              <a:rPr lang="en-US" kern="0" dirty="0">
                <a:latin typeface="Courier New" panose="02070309020205020404" pitchFamily="49" charset="0"/>
                <a:cs typeface="Courier New" panose="02070309020205020404" pitchFamily="49" charset="0"/>
              </a:rPr>
              <a:t>void _exit(</a:t>
            </a:r>
            <a:r>
              <a:rPr lang="en-US" kern="0" dirty="0" err="1">
                <a:latin typeface="Courier New" panose="02070309020205020404" pitchFamily="49" charset="0"/>
                <a:cs typeface="Courier New" panose="02070309020205020404" pitchFamily="49" charset="0"/>
              </a:rPr>
              <a:t>int</a:t>
            </a:r>
            <a:r>
              <a:rPr lang="en-US" kern="0" dirty="0">
                <a:latin typeface="Courier New" panose="02070309020205020404" pitchFamily="49" charset="0"/>
                <a:cs typeface="Courier New" panose="02070309020205020404" pitchFamily="49" charset="0"/>
              </a:rPr>
              <a:t> code</a:t>
            </a:r>
            <a:r>
              <a:rPr lang="en-US" kern="0" dirty="0" smtClean="0">
                <a:latin typeface="Courier New" panose="02070309020205020404" pitchFamily="49" charset="0"/>
                <a:cs typeface="Courier New" panose="02070309020205020404" pitchFamily="49" charset="0"/>
              </a:rPr>
              <a:t>);</a:t>
            </a:r>
          </a:p>
          <a:p>
            <a:endParaRPr lang="en-US" kern="0" dirty="0">
              <a:latin typeface="Courier New" panose="02070309020205020404" pitchFamily="49" charset="0"/>
              <a:cs typeface="Courier New" panose="02070309020205020404" pitchFamily="49" charset="0"/>
            </a:endParaRPr>
          </a:p>
          <a:p>
            <a:r>
              <a:rPr lang="en-US" kern="0" dirty="0" smtClean="0">
                <a:latin typeface="Calibri" panose="020F0502020204030204" pitchFamily="34" charset="0"/>
                <a:cs typeface="Courier New"/>
              </a:rPr>
              <a:t>Implement </a:t>
            </a:r>
            <a:r>
              <a:rPr lang="en-US" kern="0" dirty="0">
                <a:latin typeface="Calibri" panose="020F0502020204030204" pitchFamily="34" charset="0"/>
                <a:cs typeface="Courier New"/>
              </a:rPr>
              <a:t>this </a:t>
            </a:r>
            <a:r>
              <a:rPr lang="en-US" kern="0" dirty="0" err="1">
                <a:latin typeface="Calibri" panose="020F0502020204030204" pitchFamily="34" charset="0"/>
                <a:cs typeface="Courier New"/>
              </a:rPr>
              <a:t>syscall</a:t>
            </a:r>
            <a:r>
              <a:rPr lang="en-US" kern="0" dirty="0">
                <a:latin typeface="Calibri" panose="020F0502020204030204" pitchFamily="34" charset="0"/>
                <a:cs typeface="Courier New"/>
              </a:rPr>
              <a:t> in </a:t>
            </a:r>
          </a:p>
          <a:p>
            <a:pPr lvl="1"/>
            <a:r>
              <a:rPr lang="en-US" kern="0" dirty="0">
                <a:latin typeface="Calibri" panose="020F0502020204030204" pitchFamily="34" charset="0"/>
                <a:cs typeface="Courier New"/>
              </a:rPr>
              <a:t>Strategy 1: </a:t>
            </a:r>
            <a:r>
              <a:rPr lang="en-US" kern="0" dirty="0" err="1" smtClean="0">
                <a:latin typeface="Courier New" panose="02070309020205020404" pitchFamily="49" charset="0"/>
                <a:cs typeface="Courier New" panose="02070309020205020404" pitchFamily="49" charset="0"/>
              </a:rPr>
              <a:t>sys_exit</a:t>
            </a:r>
            <a:r>
              <a:rPr lang="en-US" kern="0" dirty="0" smtClean="0">
                <a:latin typeface="Courier New" panose="02070309020205020404" pitchFamily="49" charset="0"/>
                <a:cs typeface="Courier New" panose="02070309020205020404" pitchFamily="49" charset="0"/>
              </a:rPr>
              <a:t>()</a:t>
            </a:r>
            <a:r>
              <a:rPr lang="en-US" kern="0" dirty="0">
                <a:latin typeface="Calibri" panose="020F0502020204030204" pitchFamily="34" charset="0"/>
                <a:cs typeface="Courier New"/>
              </a:rPr>
              <a:t>does everything </a:t>
            </a:r>
          </a:p>
          <a:p>
            <a:pPr marL="457200" lvl="1" indent="0">
              <a:buNone/>
            </a:pPr>
            <a:r>
              <a:rPr lang="en-US" kern="0" dirty="0">
                <a:solidFill>
                  <a:srgbClr val="FF0000"/>
                </a:solidFill>
                <a:latin typeface="Calibri" panose="020F0502020204030204" pitchFamily="34" charset="0"/>
                <a:cs typeface="Courier New"/>
              </a:rPr>
              <a:t>OR</a:t>
            </a:r>
            <a:r>
              <a:rPr lang="en-US" kern="0" dirty="0">
                <a:latin typeface="Calibri" panose="020F0502020204030204" pitchFamily="34" charset="0"/>
                <a:cs typeface="Courier New"/>
              </a:rPr>
              <a:t> </a:t>
            </a:r>
          </a:p>
          <a:p>
            <a:pPr lvl="1"/>
            <a:r>
              <a:rPr lang="en-US" kern="0" dirty="0">
                <a:latin typeface="Calibri" panose="020F0502020204030204" pitchFamily="34" charset="0"/>
                <a:cs typeface="Courier New"/>
              </a:rPr>
              <a:t>Strategy 2: Let </a:t>
            </a:r>
            <a:r>
              <a:rPr lang="en-US" kern="0" dirty="0" err="1" smtClean="0">
                <a:latin typeface="Courier New" panose="02070309020205020404" pitchFamily="49" charset="0"/>
                <a:cs typeface="Courier New" panose="02070309020205020404" pitchFamily="49" charset="0"/>
              </a:rPr>
              <a:t>sys_exit</a:t>
            </a:r>
            <a:r>
              <a:rPr lang="en-US" kern="0" dirty="0" smtClean="0">
                <a:latin typeface="Courier New" panose="02070309020205020404" pitchFamily="49" charset="0"/>
                <a:cs typeface="Courier New" panose="02070309020205020404" pitchFamily="49" charset="0"/>
              </a:rPr>
              <a:t>()</a:t>
            </a:r>
            <a:r>
              <a:rPr lang="en-US" kern="0" dirty="0" smtClean="0">
                <a:latin typeface="Calibri" panose="020F0502020204030204" pitchFamily="34" charset="0"/>
                <a:cs typeface="Courier New"/>
              </a:rPr>
              <a:t> calls </a:t>
            </a:r>
            <a:r>
              <a:rPr lang="en-US" kern="0" dirty="0" err="1" smtClean="0">
                <a:latin typeface="Courier New" panose="02070309020205020404" pitchFamily="49" charset="0"/>
                <a:cs typeface="Courier New" panose="02070309020205020404" pitchFamily="49" charset="0"/>
              </a:rPr>
              <a:t>thread_exit</a:t>
            </a:r>
            <a:r>
              <a:rPr lang="en-US" kern="0" dirty="0" smtClean="0">
                <a:latin typeface="Courier New" panose="02070309020205020404" pitchFamily="49" charset="0"/>
                <a:cs typeface="Courier New" panose="02070309020205020404" pitchFamily="49" charset="0"/>
              </a:rPr>
              <a:t>()</a:t>
            </a:r>
            <a:r>
              <a:rPr lang="en-US" kern="0" dirty="0" smtClean="0">
                <a:latin typeface="Calibri" panose="020F0502020204030204" pitchFamily="34" charset="0"/>
                <a:cs typeface="Courier New"/>
              </a:rPr>
              <a:t>, which does </a:t>
            </a:r>
            <a:r>
              <a:rPr lang="en-US" kern="0" dirty="0">
                <a:latin typeface="Calibri" panose="020F0502020204030204" pitchFamily="34" charset="0"/>
                <a:cs typeface="Courier New"/>
              </a:rPr>
              <a:t>all the work</a:t>
            </a:r>
            <a:r>
              <a:rPr lang="en-US" kern="0" dirty="0" smtClean="0">
                <a:latin typeface="Calibri" panose="020F0502020204030204" pitchFamily="34" charset="0"/>
                <a:cs typeface="Courier New"/>
              </a:rPr>
              <a:t>.</a:t>
            </a:r>
          </a:p>
          <a:p>
            <a:pPr lvl="1"/>
            <a:endParaRPr lang="en-US" kern="0" dirty="0">
              <a:latin typeface="Calibri" panose="020F0502020204030204" pitchFamily="34" charset="0"/>
              <a:cs typeface="Courier New"/>
            </a:endParaRPr>
          </a:p>
          <a:p>
            <a:r>
              <a:rPr lang="en-US" kern="0" dirty="0" smtClean="0">
                <a:solidFill>
                  <a:srgbClr val="FF0000"/>
                </a:solidFill>
                <a:latin typeface="Calibri" panose="020F0502020204030204" pitchFamily="34" charset="0"/>
                <a:cs typeface="Courier New"/>
              </a:rPr>
              <a:t>Modify the existing </a:t>
            </a:r>
            <a:r>
              <a:rPr lang="en-US" kern="0" dirty="0" err="1" smtClean="0">
                <a:solidFill>
                  <a:srgbClr val="FF0000"/>
                </a:solidFill>
                <a:latin typeface="Courier New" panose="02070309020205020404" pitchFamily="49" charset="0"/>
                <a:cs typeface="Courier New" panose="02070309020205020404" pitchFamily="49" charset="0"/>
              </a:rPr>
              <a:t>thread_exit</a:t>
            </a:r>
            <a:r>
              <a:rPr lang="en-US" kern="0" dirty="0" smtClean="0">
                <a:solidFill>
                  <a:srgbClr val="FF0000"/>
                </a:solidFill>
                <a:latin typeface="Courier New" panose="02070309020205020404" pitchFamily="49" charset="0"/>
                <a:cs typeface="Courier New" panose="02070309020205020404" pitchFamily="49" charset="0"/>
              </a:rPr>
              <a:t>()</a:t>
            </a:r>
            <a:r>
              <a:rPr lang="en-US" kern="0" dirty="0" smtClean="0">
                <a:solidFill>
                  <a:srgbClr val="FF0000"/>
                </a:solidFill>
                <a:latin typeface="Calibri" panose="020F0502020204030204" pitchFamily="34" charset="0"/>
                <a:cs typeface="Courier New"/>
              </a:rPr>
              <a:t> function</a:t>
            </a:r>
            <a:endParaRPr lang="en-US" kern="0" dirty="0">
              <a:solidFill>
                <a:srgbClr val="FF0000"/>
              </a:solidFill>
              <a:latin typeface="Calibri" panose="020F0502020204030204" pitchFamily="34" charset="0"/>
              <a:cs typeface="Courier New"/>
            </a:endParaRPr>
          </a:p>
        </p:txBody>
      </p:sp>
      <p:sp>
        <p:nvSpPr>
          <p:cNvPr id="2" name="Slide Number Placeholder 1"/>
          <p:cNvSpPr>
            <a:spLocks noGrp="1"/>
          </p:cNvSpPr>
          <p:nvPr>
            <p:ph type="sldNum" sz="quarter" idx="4294967295"/>
          </p:nvPr>
        </p:nvSpPr>
        <p:spPr>
          <a:xfrm>
            <a:off x="457200" y="6245225"/>
            <a:ext cx="2133600" cy="476250"/>
          </a:xfrm>
          <a:prstGeom prst="rect">
            <a:avLst/>
          </a:prstGeom>
        </p:spPr>
        <p:txBody>
          <a:bodyPr/>
          <a:lstStyle/>
          <a:p>
            <a:fld id="{B9013FDC-CDB6-0145-BBEC-8B9E418D6794}" type="slidenum">
              <a:rPr lang="en-US" smtClean="0"/>
              <a:pPr/>
              <a:t>68</a:t>
            </a:fld>
            <a:endParaRPr lang="en-US"/>
          </a:p>
        </p:txBody>
      </p:sp>
    </p:spTree>
    <p:extLst>
      <p:ext uri="{BB962C8B-B14F-4D97-AF65-F5344CB8AC3E}">
        <p14:creationId xmlns:p14="http://schemas.microsoft.com/office/powerpoint/2010/main" val="134419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85762" y="381000"/>
            <a:ext cx="8534400" cy="838200"/>
          </a:xfrm>
        </p:spPr>
        <p:txBody>
          <a:bodyPr/>
          <a:lstStyle/>
          <a:p>
            <a:r>
              <a:rPr lang="en-US" dirty="0">
                <a:cs typeface="Calibri"/>
              </a:rPr>
              <a:t>Project </a:t>
            </a:r>
            <a:r>
              <a:rPr lang="en-US" dirty="0" smtClean="0">
                <a:cs typeface="Calibri"/>
              </a:rPr>
              <a:t>5: </a:t>
            </a:r>
            <a:r>
              <a:rPr lang="en-US" altLang="en-US" dirty="0" smtClean="0"/>
              <a:t>Design </a:t>
            </a:r>
            <a:r>
              <a:rPr lang="en-US" altLang="en-US" dirty="0" smtClean="0"/>
              <a:t>Function 3 Options</a:t>
            </a:r>
            <a:endParaRPr lang="en-US" altLang="en-US" dirty="0"/>
          </a:p>
        </p:txBody>
      </p:sp>
      <p:pic>
        <p:nvPicPr>
          <p:cNvPr id="14" name="Picture 13"/>
          <p:cNvPicPr>
            <a:picLocks noChangeAspect="1"/>
          </p:cNvPicPr>
          <p:nvPr/>
        </p:nvPicPr>
        <p:blipFill>
          <a:blip r:embed="rId3"/>
          <a:stretch>
            <a:fillRect/>
          </a:stretch>
        </p:blipFill>
        <p:spPr>
          <a:xfrm>
            <a:off x="454376" y="1295400"/>
            <a:ext cx="8397171" cy="2514600"/>
          </a:xfrm>
          <a:prstGeom prst="rect">
            <a:avLst/>
          </a:prstGeom>
        </p:spPr>
      </p:pic>
      <p:pic>
        <p:nvPicPr>
          <p:cNvPr id="15" name="Picture 14"/>
          <p:cNvPicPr>
            <a:picLocks noChangeAspect="1"/>
          </p:cNvPicPr>
          <p:nvPr/>
        </p:nvPicPr>
        <p:blipFill>
          <a:blip r:embed="rId4"/>
          <a:stretch>
            <a:fillRect/>
          </a:stretch>
        </p:blipFill>
        <p:spPr>
          <a:xfrm>
            <a:off x="990600" y="3886200"/>
            <a:ext cx="6314342" cy="2362200"/>
          </a:xfrm>
          <a:prstGeom prst="rect">
            <a:avLst/>
          </a:prstGeom>
        </p:spPr>
      </p:pic>
    </p:spTree>
    <p:extLst>
      <p:ext uri="{BB962C8B-B14F-4D97-AF65-F5344CB8AC3E}">
        <p14:creationId xmlns:p14="http://schemas.microsoft.com/office/powerpoint/2010/main" val="33558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85775" y="87312"/>
            <a:ext cx="8077200" cy="903287"/>
          </a:xfrm>
        </p:spPr>
        <p:txBody>
          <a:bodyPr/>
          <a:lstStyle/>
          <a:p>
            <a:pPr eaLnBrk="1" hangingPunct="1"/>
            <a:r>
              <a:rPr lang="en-US" altLang="en-US" dirty="0"/>
              <a:t>Page Table: An Example</a:t>
            </a:r>
            <a:endParaRPr lang="en-US" altLang="en-US" dirty="0" smtClean="0"/>
          </a:p>
        </p:txBody>
      </p:sp>
      <p:pic>
        <p:nvPicPr>
          <p:cNvPr id="39940"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0" y="965785"/>
            <a:ext cx="4572000" cy="569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7012834-41A2-49E3-8762-B14EE3F5CFB1}" type="slidenum">
              <a:rPr lang="en-US" smtClean="0"/>
              <a:pPr>
                <a:defRPr/>
              </a:pPr>
              <a:t>7</a:t>
            </a:fld>
            <a:endParaRPr lang="en-US" dirty="0"/>
          </a:p>
        </p:txBody>
      </p:sp>
      <p:sp>
        <p:nvSpPr>
          <p:cNvPr id="3" name="Rectangle 2"/>
          <p:cNvSpPr/>
          <p:nvPr/>
        </p:nvSpPr>
        <p:spPr>
          <a:xfrm>
            <a:off x="5126668" y="1219200"/>
            <a:ext cx="3403948" cy="4401205"/>
          </a:xfrm>
          <a:prstGeom prst="rect">
            <a:avLst/>
          </a:prstGeom>
        </p:spPr>
        <p:txBody>
          <a:bodyPr wrap="square">
            <a:spAutoFit/>
          </a:bodyPr>
          <a:lstStyle/>
          <a:p>
            <a:pPr marL="514350" marR="0" indent="-514350">
              <a:spcBef>
                <a:spcPts val="0"/>
              </a:spcBef>
              <a:spcAft>
                <a:spcPts val="0"/>
              </a:spcAft>
              <a:buFont typeface="+mj-lt"/>
              <a:buAutoNum type="arabicPeriod"/>
            </a:pPr>
            <a:r>
              <a:rPr lang="en-US" sz="2800" dirty="0" smtClean="0">
                <a:latin typeface="Calibri" panose="020F0502020204030204" pitchFamily="34" charset="0"/>
                <a:ea typeface="宋体" panose="02010600030101010101" pitchFamily="2" charset="-122"/>
                <a:cs typeface="Arial" panose="020B0604020202020204" pitchFamily="34" charset="0"/>
              </a:rPr>
              <a:t>What </a:t>
            </a:r>
            <a:r>
              <a:rPr lang="en-US" sz="2800" dirty="0">
                <a:latin typeface="Calibri" panose="020F0502020204030204" pitchFamily="34" charset="0"/>
                <a:ea typeface="宋体" panose="02010600030101010101" pitchFamily="2" charset="-122"/>
                <a:cs typeface="Arial" panose="020B0604020202020204" pitchFamily="34" charset="0"/>
              </a:rPr>
              <a:t>is the size of physical memory</a:t>
            </a:r>
            <a:r>
              <a:rPr lang="en-US" sz="2800" dirty="0" smtClean="0">
                <a:latin typeface="Calibri" panose="020F0502020204030204" pitchFamily="34" charset="0"/>
                <a:ea typeface="宋体" panose="02010600030101010101" pitchFamily="2" charset="-122"/>
                <a:cs typeface="Courier New" panose="02070309020205020404" pitchFamily="49" charset="0"/>
              </a:rPr>
              <a:t>?</a:t>
            </a:r>
          </a:p>
          <a:p>
            <a:pPr marL="514350" marR="0" indent="-514350">
              <a:spcBef>
                <a:spcPts val="0"/>
              </a:spcBef>
              <a:spcAft>
                <a:spcPts val="0"/>
              </a:spcAft>
              <a:buFont typeface="+mj-lt"/>
              <a:buAutoNum type="arabicPeriod"/>
            </a:pPr>
            <a:r>
              <a:rPr lang="en-US" sz="2800" dirty="0" smtClean="0">
                <a:latin typeface="Calibri" panose="020F0502020204030204" pitchFamily="34" charset="0"/>
                <a:ea typeface="宋体" panose="02010600030101010101" pitchFamily="2" charset="-122"/>
                <a:cs typeface="Courier New" panose="02070309020205020404" pitchFamily="49" charset="0"/>
              </a:rPr>
              <a:t>What </a:t>
            </a:r>
            <a:r>
              <a:rPr lang="en-US" sz="2800" dirty="0">
                <a:latin typeface="Calibri" panose="020F0502020204030204" pitchFamily="34" charset="0"/>
                <a:ea typeface="宋体" panose="02010600030101010101" pitchFamily="2" charset="-122"/>
                <a:cs typeface="Courier New" panose="02070309020205020404" pitchFamily="49" charset="0"/>
              </a:rPr>
              <a:t>is the page size? </a:t>
            </a:r>
            <a:endParaRPr lang="en-US" sz="2800" dirty="0" smtClean="0">
              <a:latin typeface="Calibri" panose="020F0502020204030204" pitchFamily="34" charset="0"/>
              <a:ea typeface="宋体" panose="02010600030101010101" pitchFamily="2" charset="-122"/>
              <a:cs typeface="Courier New" panose="02070309020205020404" pitchFamily="49" charset="0"/>
            </a:endParaRPr>
          </a:p>
          <a:p>
            <a:pPr marL="514350" marR="0" indent="-514350">
              <a:spcBef>
                <a:spcPts val="0"/>
              </a:spcBef>
              <a:spcAft>
                <a:spcPts val="0"/>
              </a:spcAft>
              <a:buFont typeface="+mj-lt"/>
              <a:buAutoNum type="arabicPeriod"/>
            </a:pPr>
            <a:r>
              <a:rPr lang="en-US" sz="2800" dirty="0" smtClean="0">
                <a:latin typeface="Calibri" panose="020F0502020204030204" pitchFamily="34" charset="0"/>
                <a:ea typeface="宋体" panose="02010600030101010101" pitchFamily="2" charset="-122"/>
                <a:cs typeface="Courier New" panose="02070309020205020404" pitchFamily="49" charset="0"/>
              </a:rPr>
              <a:t>How </a:t>
            </a:r>
            <a:r>
              <a:rPr lang="en-US" sz="2800" dirty="0">
                <a:latin typeface="Calibri" panose="020F0502020204030204" pitchFamily="34" charset="0"/>
                <a:ea typeface="宋体" panose="02010600030101010101" pitchFamily="2" charset="-122"/>
                <a:cs typeface="Courier New" panose="02070309020205020404" pitchFamily="49" charset="0"/>
              </a:rPr>
              <a:t>many bits are used as an index into a page table? </a:t>
            </a:r>
            <a:endParaRPr lang="en-US" sz="2800" dirty="0" smtClean="0">
              <a:latin typeface="Calibri" panose="020F0502020204030204" pitchFamily="34" charset="0"/>
              <a:ea typeface="宋体" panose="02010600030101010101" pitchFamily="2" charset="-122"/>
              <a:cs typeface="Courier New" panose="02070309020205020404" pitchFamily="49" charset="0"/>
            </a:endParaRPr>
          </a:p>
          <a:p>
            <a:pPr marL="514350" marR="0" indent="-514350">
              <a:spcBef>
                <a:spcPts val="0"/>
              </a:spcBef>
              <a:spcAft>
                <a:spcPts val="0"/>
              </a:spcAft>
              <a:buFont typeface="+mj-lt"/>
              <a:buAutoNum type="arabicPeriod"/>
            </a:pPr>
            <a:r>
              <a:rPr lang="en-US" sz="2800" dirty="0" smtClean="0">
                <a:latin typeface="Calibri" panose="020F0502020204030204" pitchFamily="34" charset="0"/>
                <a:ea typeface="宋体" panose="02010600030101010101" pitchFamily="2" charset="-122"/>
                <a:cs typeface="Courier New" panose="02070309020205020404" pitchFamily="49" charset="0"/>
              </a:rPr>
              <a:t>How </a:t>
            </a:r>
            <a:r>
              <a:rPr lang="en-US" sz="2800" dirty="0">
                <a:latin typeface="Calibri" panose="020F0502020204030204" pitchFamily="34" charset="0"/>
                <a:ea typeface="宋体" panose="02010600030101010101" pitchFamily="2" charset="-122"/>
                <a:cs typeface="Courier New" panose="02070309020205020404" pitchFamily="49" charset="0"/>
              </a:rPr>
              <a:t>many bits are used for page offset?</a:t>
            </a:r>
            <a:endParaRPr lang="en-US" sz="2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556068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a:rPr>
              <a:t>Project </a:t>
            </a:r>
            <a:r>
              <a:rPr lang="en-US" dirty="0" smtClean="0">
                <a:cs typeface="Calibri"/>
              </a:rPr>
              <a:t>5: </a:t>
            </a:r>
            <a:r>
              <a:rPr lang="en-US" dirty="0" smtClean="0"/>
              <a:t>Data Structures</a:t>
            </a:r>
            <a:endParaRPr lang="en-US" dirty="0"/>
          </a:p>
        </p:txBody>
      </p:sp>
      <p:sp>
        <p:nvSpPr>
          <p:cNvPr id="3" name="Content Placeholder 2"/>
          <p:cNvSpPr>
            <a:spLocks noGrp="1"/>
          </p:cNvSpPr>
          <p:nvPr>
            <p:ph idx="1"/>
          </p:nvPr>
        </p:nvSpPr>
        <p:spPr>
          <a:xfrm>
            <a:off x="762000" y="1600200"/>
            <a:ext cx="8077200" cy="4525963"/>
          </a:xfrm>
        </p:spPr>
        <p:txBody>
          <a:bodyPr/>
          <a:lstStyle/>
          <a:p>
            <a:pPr marL="0" lvl="0" indent="0">
              <a:buNone/>
            </a:pPr>
            <a:r>
              <a:rPr lang="en-US" b="1" dirty="0" err="1"/>
              <a:t>tlb</a:t>
            </a:r>
            <a:r>
              <a:rPr lang="en-US" b="1" dirty="0"/>
              <a:t> entry:</a:t>
            </a:r>
            <a:r>
              <a:rPr lang="en-US" dirty="0"/>
              <a:t> this is a building block for </a:t>
            </a:r>
            <a:r>
              <a:rPr lang="en-US" dirty="0" err="1"/>
              <a:t>tlb</a:t>
            </a:r>
            <a:r>
              <a:rPr lang="en-US" dirty="0"/>
              <a:t> </a:t>
            </a:r>
            <a:endParaRPr lang="en-US" dirty="0" smtClean="0"/>
          </a:p>
          <a:p>
            <a:pPr marL="0" lvl="0" indent="0">
              <a:buNone/>
            </a:pPr>
            <a:endParaRPr lang="en-US" dirty="0"/>
          </a:p>
          <a:p>
            <a:pPr marL="0" indent="0">
              <a:buNone/>
            </a:pPr>
            <a:r>
              <a:rPr lang="en-US" b="1" dirty="0" err="1"/>
              <a:t>tlb</a:t>
            </a:r>
            <a:r>
              <a:rPr lang="en-US" b="1" dirty="0"/>
              <a:t>:</a:t>
            </a:r>
            <a:r>
              <a:rPr lang="en-US" dirty="0"/>
              <a:t> this is the TLB to speedup the address translation performance  </a:t>
            </a:r>
            <a:endParaRPr lang="en-US" dirty="0" smtClean="0"/>
          </a:p>
          <a:p>
            <a:pPr marL="0" indent="0">
              <a:buNone/>
            </a:pPr>
            <a:endParaRPr lang="en-US" dirty="0"/>
          </a:p>
          <a:p>
            <a:pPr marL="0" indent="0">
              <a:buNone/>
            </a:pPr>
            <a:r>
              <a:rPr lang="en-US" b="1" dirty="0" err="1" smtClean="0"/>
              <a:t>physical_memory_t</a:t>
            </a:r>
            <a:r>
              <a:rPr lang="en-US" dirty="0" smtClean="0"/>
              <a:t>: what is the data structure?</a:t>
            </a:r>
          </a:p>
          <a:p>
            <a:pPr marL="0" indent="0">
              <a:buNone/>
            </a:pPr>
            <a:endParaRPr lang="en-US" dirty="0" smtClean="0"/>
          </a:p>
          <a:p>
            <a:pPr marL="0" indent="0">
              <a:buNone/>
            </a:pPr>
            <a:r>
              <a:rPr lang="en-US" b="1" dirty="0" err="1" smtClean="0"/>
              <a:t>page_table_t</a:t>
            </a:r>
            <a:r>
              <a:rPr lang="en-US" dirty="0"/>
              <a:t>: what is the data structure?</a:t>
            </a:r>
          </a:p>
          <a:p>
            <a:pPr marL="0" lvl="0" indent="0">
              <a:buNone/>
            </a:pPr>
            <a:endParaRPr lang="en-US" dirty="0"/>
          </a:p>
          <a:p>
            <a:endParaRPr lang="en-US" dirty="0"/>
          </a:p>
        </p:txBody>
      </p:sp>
    </p:spTree>
    <p:extLst>
      <p:ext uri="{BB962C8B-B14F-4D97-AF65-F5344CB8AC3E}">
        <p14:creationId xmlns:p14="http://schemas.microsoft.com/office/powerpoint/2010/main" val="269610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457200"/>
            <a:ext cx="8534400" cy="1371600"/>
          </a:xfrm>
        </p:spPr>
        <p:txBody>
          <a:bodyPr/>
          <a:lstStyle/>
          <a:p>
            <a:r>
              <a:rPr lang="en-US" altLang="en-US" dirty="0" smtClean="0"/>
              <a:t>Calculating Internal Fragmentation</a:t>
            </a:r>
          </a:p>
        </p:txBody>
      </p:sp>
      <p:sp>
        <p:nvSpPr>
          <p:cNvPr id="40963" name="Content Placeholder 2"/>
          <p:cNvSpPr>
            <a:spLocks noGrp="1"/>
          </p:cNvSpPr>
          <p:nvPr>
            <p:ph idx="1"/>
          </p:nvPr>
        </p:nvSpPr>
        <p:spPr>
          <a:xfrm>
            <a:off x="681037" y="1824842"/>
            <a:ext cx="8086725" cy="4419600"/>
          </a:xfrm>
        </p:spPr>
        <p:txBody>
          <a:bodyPr/>
          <a:lstStyle/>
          <a:p>
            <a:pPr>
              <a:buFont typeface="Arial" panose="020B0604020202020204" pitchFamily="34" charset="0"/>
              <a:buChar char="•"/>
            </a:pPr>
            <a:r>
              <a:rPr lang="en-US" altLang="en-US" dirty="0" smtClean="0"/>
              <a:t>Page size = 2,048 bytes</a:t>
            </a:r>
          </a:p>
          <a:p>
            <a:pPr>
              <a:buFont typeface="Arial" panose="020B0604020202020204" pitchFamily="34" charset="0"/>
              <a:buChar char="•"/>
            </a:pPr>
            <a:r>
              <a:rPr lang="en-US" altLang="en-US" dirty="0" smtClean="0"/>
              <a:t>Process size = 72,766 bytes</a:t>
            </a:r>
          </a:p>
          <a:p>
            <a:pPr>
              <a:buFont typeface="Arial" panose="020B0604020202020204" pitchFamily="34" charset="0"/>
              <a:buChar char="•"/>
            </a:pPr>
            <a:endParaRPr lang="en-US" altLang="en-US" dirty="0"/>
          </a:p>
          <a:p>
            <a:pPr marL="514350" indent="-514350">
              <a:buFont typeface="+mj-lt"/>
              <a:buAutoNum type="arabicPeriod"/>
            </a:pPr>
            <a:r>
              <a:rPr lang="en-US" dirty="0" smtClean="0"/>
              <a:t>How </a:t>
            </a:r>
            <a:r>
              <a:rPr lang="en-US" dirty="0"/>
              <a:t>many pages are there in this process? </a:t>
            </a:r>
            <a:endParaRPr lang="en-US" dirty="0" smtClean="0"/>
          </a:p>
          <a:p>
            <a:pPr marL="514350" indent="-514350">
              <a:buFont typeface="+mj-lt"/>
              <a:buAutoNum type="arabicPeriod"/>
            </a:pPr>
            <a:r>
              <a:rPr lang="en-US" dirty="0" smtClean="0"/>
              <a:t>How </a:t>
            </a:r>
            <a:r>
              <a:rPr lang="en-US" dirty="0"/>
              <a:t>many bytes are there in the last page? </a:t>
            </a:r>
            <a:endParaRPr lang="en-US" dirty="0" smtClean="0"/>
          </a:p>
          <a:p>
            <a:pPr marL="514350" indent="-514350">
              <a:buFont typeface="+mj-lt"/>
              <a:buAutoNum type="arabicPeriod"/>
            </a:pPr>
            <a:r>
              <a:rPr lang="en-US" dirty="0" smtClean="0"/>
              <a:t>What </a:t>
            </a:r>
            <a:r>
              <a:rPr lang="en-US" dirty="0"/>
              <a:t>is the internal fragment</a:t>
            </a:r>
            <a:r>
              <a:rPr lang="en-US" dirty="0" smtClean="0"/>
              <a:t>?</a:t>
            </a:r>
          </a:p>
          <a:p>
            <a:pPr marL="514350" indent="-514350">
              <a:buFont typeface="+mj-lt"/>
              <a:buAutoNum type="arabicPeriod"/>
            </a:pPr>
            <a:r>
              <a:rPr lang="en-US" dirty="0" smtClean="0"/>
              <a:t>What </a:t>
            </a:r>
            <a:r>
              <a:rPr lang="en-US" dirty="0"/>
              <a:t>is the worst case fragmentation? </a:t>
            </a:r>
            <a:endParaRPr lang="en-US" dirty="0" smtClean="0"/>
          </a:p>
          <a:p>
            <a:pPr marL="514350" indent="-514350">
              <a:buFont typeface="+mj-lt"/>
              <a:buAutoNum type="arabicPeriod"/>
            </a:pPr>
            <a:r>
              <a:rPr lang="en-US" dirty="0" smtClean="0"/>
              <a:t>What </a:t>
            </a:r>
            <a:r>
              <a:rPr lang="en-US" dirty="0"/>
              <a:t>is the average fragmentation?</a:t>
            </a:r>
            <a:endParaRPr lang="en-US" altLang="en-US" dirty="0" smtClean="0"/>
          </a:p>
        </p:txBody>
      </p:sp>
    </p:spTree>
    <p:extLst>
      <p:ext uri="{BB962C8B-B14F-4D97-AF65-F5344CB8AC3E}">
        <p14:creationId xmlns:p14="http://schemas.microsoft.com/office/powerpoint/2010/main" val="882508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88950" y="120650"/>
            <a:ext cx="8229600" cy="1174750"/>
          </a:xfrm>
        </p:spPr>
        <p:txBody>
          <a:bodyPr/>
          <a:lstStyle/>
          <a:p>
            <a:r>
              <a:rPr lang="en-US" altLang="en-US" dirty="0"/>
              <a:t>Are small frame sizes desirable?</a:t>
            </a:r>
          </a:p>
        </p:txBody>
      </p:sp>
      <p:sp>
        <p:nvSpPr>
          <p:cNvPr id="40963" name="Content Placeholder 2"/>
          <p:cNvSpPr>
            <a:spLocks noGrp="1"/>
          </p:cNvSpPr>
          <p:nvPr>
            <p:ph idx="1"/>
          </p:nvPr>
        </p:nvSpPr>
        <p:spPr>
          <a:xfrm>
            <a:off x="685799" y="1447800"/>
            <a:ext cx="8086725" cy="5105400"/>
          </a:xfrm>
        </p:spPr>
        <p:txBody>
          <a:bodyPr/>
          <a:lstStyle/>
          <a:p>
            <a:r>
              <a:rPr lang="en-US" altLang="en-US" dirty="0" smtClean="0"/>
              <a:t>Small </a:t>
            </a:r>
            <a:r>
              <a:rPr lang="en-US" altLang="en-US" dirty="0"/>
              <a:t>frame </a:t>
            </a:r>
            <a:r>
              <a:rPr lang="en-US" altLang="en-US" dirty="0" smtClean="0"/>
              <a:t>size: small </a:t>
            </a:r>
            <a:r>
              <a:rPr lang="en-US" altLang="en-US" dirty="0"/>
              <a:t>fragment</a:t>
            </a:r>
          </a:p>
          <a:p>
            <a:pPr>
              <a:spcBef>
                <a:spcPct val="30000"/>
              </a:spcBef>
              <a:defRPr/>
            </a:pPr>
            <a:endParaRPr lang="en-US" altLang="en-US" dirty="0" smtClean="0"/>
          </a:p>
          <a:p>
            <a:pPr>
              <a:spcBef>
                <a:spcPct val="30000"/>
              </a:spcBef>
              <a:defRPr/>
            </a:pPr>
            <a:r>
              <a:rPr lang="en-US" altLang="en-US" dirty="0" smtClean="0"/>
              <a:t>Small </a:t>
            </a:r>
            <a:r>
              <a:rPr lang="en-US" altLang="en-US" dirty="0"/>
              <a:t>frame </a:t>
            </a:r>
            <a:r>
              <a:rPr lang="en-US" altLang="en-US" dirty="0" smtClean="0"/>
              <a:t>size: large </a:t>
            </a:r>
            <a:r>
              <a:rPr lang="en-US" altLang="en-US" dirty="0"/>
              <a:t>table size</a:t>
            </a:r>
          </a:p>
          <a:p>
            <a:pPr marL="857250" lvl="1" indent="-457200"/>
            <a:r>
              <a:rPr lang="en-US" altLang="en-US" dirty="0" smtClean="0"/>
              <a:t>each page table entry takes memory to track</a:t>
            </a:r>
          </a:p>
          <a:p>
            <a:pPr>
              <a:buFont typeface="Arial" panose="020B0604020202020204" pitchFamily="34" charset="0"/>
              <a:buChar char="•"/>
            </a:pPr>
            <a:endParaRPr lang="en-US" altLang="en-US" dirty="0" smtClean="0"/>
          </a:p>
          <a:p>
            <a:pPr>
              <a:buFont typeface="Arial" panose="020B0604020202020204" pitchFamily="34" charset="0"/>
              <a:buChar char="•"/>
            </a:pPr>
            <a:r>
              <a:rPr lang="en-US" altLang="en-US" dirty="0" smtClean="0"/>
              <a:t>Page sizes growing over time</a:t>
            </a:r>
          </a:p>
          <a:p>
            <a:pPr lvl="1"/>
            <a:r>
              <a:rPr lang="en-US" altLang="en-US" dirty="0" smtClean="0"/>
              <a:t>Solaris supports two page sizes – 8 KB and 4 MB</a:t>
            </a:r>
          </a:p>
        </p:txBody>
      </p:sp>
    </p:spTree>
    <p:extLst>
      <p:ext uri="{BB962C8B-B14F-4D97-AF65-F5344CB8AC3E}">
        <p14:creationId xmlns:p14="http://schemas.microsoft.com/office/powerpoint/2010/main" val="336548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FF0000"/>
            </a:solidFill>
            <a:latin typeface="Calibri"/>
            <a:cs typeface="Calibri"/>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8408</TotalTime>
  <Words>6210</Words>
  <Application>Microsoft Macintosh PowerPoint</Application>
  <PresentationFormat>On-screen Show (4:3)</PresentationFormat>
  <Paragraphs>930</Paragraphs>
  <Slides>70</Slides>
  <Notes>53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70</vt:i4>
      </vt:variant>
    </vt:vector>
  </HeadingPairs>
  <TitlesOfParts>
    <vt:vector size="84" baseType="lpstr">
      <vt:lpstr>Calibri</vt:lpstr>
      <vt:lpstr>Courier New</vt:lpstr>
      <vt:lpstr>FrankRuehl</vt:lpstr>
      <vt:lpstr>Helvetica</vt:lpstr>
      <vt:lpstr>Monotype Sorts</vt:lpstr>
      <vt:lpstr>MS PGothic</vt:lpstr>
      <vt:lpstr>ＭＳ Ｐゴシック</vt:lpstr>
      <vt:lpstr>SimSun</vt:lpstr>
      <vt:lpstr>Symbol</vt:lpstr>
      <vt:lpstr>Times New Roman</vt:lpstr>
      <vt:lpstr>Wingdings</vt:lpstr>
      <vt:lpstr>宋体</vt:lpstr>
      <vt:lpstr>Arial</vt:lpstr>
      <vt:lpstr>5_Office Theme</vt:lpstr>
      <vt:lpstr>PowerPoint Presentation</vt:lpstr>
      <vt:lpstr>Paging</vt:lpstr>
      <vt:lpstr>Page Table</vt:lpstr>
      <vt:lpstr>How to use a page table to perform logical-to-physical address translations?</vt:lpstr>
      <vt:lpstr>Logical-to-Physical Address Translation Scheme</vt:lpstr>
      <vt:lpstr>PowerPoint Presentation</vt:lpstr>
      <vt:lpstr>Page Table: An Example</vt:lpstr>
      <vt:lpstr>Calculating Internal Fragmentation</vt:lpstr>
      <vt:lpstr>Are small frame sizes desirable?</vt:lpstr>
      <vt:lpstr>Two registers to support paging</vt:lpstr>
      <vt:lpstr>Paging Hardware with   Translation Look-aside Buffers (TLB)</vt:lpstr>
      <vt:lpstr>Parallel Searching the TLB</vt:lpstr>
      <vt:lpstr>What happens on a TLB miss?</vt:lpstr>
      <vt:lpstr>Paging and Translation Lookaside Buffer (TLB)</vt:lpstr>
      <vt:lpstr>Page-table Base Register  (Page Table Pointer)</vt:lpstr>
      <vt:lpstr>Two-Level Page Table</vt:lpstr>
      <vt:lpstr>Address Translation in the Two-Level Paging System </vt:lpstr>
      <vt:lpstr>Design virtual address format for a two-level paging system</vt:lpstr>
      <vt:lpstr>Memory Accesses in the Paging Scheme</vt:lpstr>
      <vt:lpstr>Address Space ID in TLBs</vt:lpstr>
      <vt:lpstr>Effective Memory Access Time</vt:lpstr>
      <vt:lpstr>Effective Access Time</vt:lpstr>
      <vt:lpstr>Segment Organization</vt:lpstr>
      <vt:lpstr>Address Translation in a Segmentation System</vt:lpstr>
      <vt:lpstr>Combined Paging and Segmentation</vt:lpstr>
      <vt:lpstr>Address Translation in  a Segmentation/Paging System</vt:lpstr>
      <vt:lpstr>PowerPoint Presentation</vt:lpstr>
      <vt:lpstr>Fetch Policy</vt:lpstr>
      <vt:lpstr>Demand Paging </vt:lpstr>
      <vt:lpstr>Prepaging</vt:lpstr>
      <vt:lpstr>Placement Policy</vt:lpstr>
      <vt:lpstr>Replacement Policy</vt:lpstr>
      <vt:lpstr>Basic Algorithms</vt:lpstr>
      <vt:lpstr>Least Recently Used (LRU)</vt:lpstr>
      <vt:lpstr>Amazon Interview Question for Software Engineer / Developers</vt:lpstr>
      <vt:lpstr>First-in-First-out (FIFO)</vt:lpstr>
      <vt:lpstr>PowerPoint Presentation</vt:lpstr>
      <vt:lpstr>File Management</vt:lpstr>
      <vt:lpstr>Information Structure</vt:lpstr>
      <vt:lpstr>Can you design the following byte stream file interface?</vt:lpstr>
      <vt:lpstr>Low Level Files</vt:lpstr>
      <vt:lpstr>Structured Files</vt:lpstr>
      <vt:lpstr>Record-Oriented Sequential Files</vt:lpstr>
      <vt:lpstr>File Operations</vt:lpstr>
      <vt:lpstr>Implementing Low Level Files</vt:lpstr>
      <vt:lpstr>File Descriptors</vt:lpstr>
      <vt:lpstr>In-Memory File System Structures</vt:lpstr>
      <vt:lpstr>An open() Operation</vt:lpstr>
      <vt:lpstr>File Manager Data Structures</vt:lpstr>
      <vt:lpstr>Schematic View of a Virtual File System</vt:lpstr>
      <vt:lpstr>Single-Level Directory</vt:lpstr>
      <vt:lpstr>Two-Level Directory</vt:lpstr>
      <vt:lpstr>Tree-Structured Directories</vt:lpstr>
      <vt:lpstr>Block Management</vt:lpstr>
      <vt:lpstr>Contiguous Allocation</vt:lpstr>
      <vt:lpstr>Linked Lists</vt:lpstr>
      <vt:lpstr>Indexed Allocation</vt:lpstr>
      <vt:lpstr>PowerPoint Presentation</vt:lpstr>
      <vt:lpstr>Project 4: Data Structure What fields should be added in the thread struct?</vt:lpstr>
      <vt:lpstr>Project 4: Design  How to allocate (i.e., assign) PIDs? </vt:lpstr>
      <vt:lpstr>Project 4: Data Structure Process ID Management What is PID information or pidinfo?  (see functions on slide 14)</vt:lpstr>
      <vt:lpstr>Project 4: Process ID Management:  Suggested Functions (see pidinfo on slide 11)</vt:lpstr>
      <vt:lpstr>Project 4: How to allocate a PID?  int pid_allocate(pid_t *retPID)</vt:lpstr>
      <vt:lpstr>Project 4: How to Implement system call  waitpid?</vt:lpstr>
      <vt:lpstr>Project 4: How to Implement system call sys_waitpid?</vt:lpstr>
      <vt:lpstr>Project 4: How to implement system call pid_wait()?</vt:lpstr>
      <vt:lpstr>Algorithm 2: pid_wait(pid_t wpid, int *status, int flags, pid_t *ret)</vt:lpstr>
      <vt:lpstr>Project 4: How to Implement system call _exit?</vt:lpstr>
      <vt:lpstr>Project 5: Design Function 3 Options</vt:lpstr>
      <vt:lpstr>Project 5: Data Structures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xiao</dc:creator>
  <cp:lastModifiedBy>Xiao Qin</cp:lastModifiedBy>
  <cp:revision>570</cp:revision>
  <dcterms:created xsi:type="dcterms:W3CDTF">2006-08-16T00:00:00Z</dcterms:created>
  <dcterms:modified xsi:type="dcterms:W3CDTF">2015-12-04T16:48:16Z</dcterms:modified>
</cp:coreProperties>
</file>