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56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611" r:id="rId13"/>
    <p:sldId id="612" r:id="rId14"/>
    <p:sldId id="492" r:id="rId15"/>
    <p:sldId id="494" r:id="rId16"/>
    <p:sldId id="493" r:id="rId17"/>
    <p:sldId id="495" r:id="rId18"/>
    <p:sldId id="496" r:id="rId19"/>
    <p:sldId id="609" r:id="rId20"/>
    <p:sldId id="610" r:id="rId21"/>
    <p:sldId id="501" r:id="rId22"/>
    <p:sldId id="558" r:id="rId23"/>
    <p:sldId id="559" r:id="rId24"/>
    <p:sldId id="578" r:id="rId25"/>
    <p:sldId id="615" r:id="rId26"/>
    <p:sldId id="616" r:id="rId27"/>
    <p:sldId id="592" r:id="rId28"/>
    <p:sldId id="593" r:id="rId29"/>
    <p:sldId id="608" r:id="rId30"/>
    <p:sldId id="529" r:id="rId31"/>
    <p:sldId id="530" r:id="rId32"/>
    <p:sldId id="536" r:id="rId33"/>
    <p:sldId id="539" r:id="rId34"/>
    <p:sldId id="540" r:id="rId35"/>
    <p:sldId id="541" r:id="rId36"/>
    <p:sldId id="617" r:id="rId37"/>
    <p:sldId id="619" r:id="rId38"/>
    <p:sldId id="621" r:id="rId39"/>
    <p:sldId id="542" r:id="rId40"/>
    <p:sldId id="622" r:id="rId41"/>
    <p:sldId id="544" r:id="rId42"/>
    <p:sldId id="545" r:id="rId43"/>
    <p:sldId id="546" r:id="rId44"/>
    <p:sldId id="547" r:id="rId45"/>
    <p:sldId id="548" r:id="rId46"/>
    <p:sldId id="549" r:id="rId47"/>
    <p:sldId id="624" r:id="rId48"/>
    <p:sldId id="551" r:id="rId49"/>
    <p:sldId id="557" r:id="rId50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Verdan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99"/>
    <a:srgbClr val="0033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63" autoAdjust="0"/>
  </p:normalViewPr>
  <p:slideViewPr>
    <p:cSldViewPr>
      <p:cViewPr varScale="1">
        <p:scale>
          <a:sx n="92" d="100"/>
          <a:sy n="92" d="100"/>
        </p:scale>
        <p:origin x="-9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26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defRPr sz="1100" b="0">
                <a:latin typeface="Times New Roman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latin typeface="Times New Roman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defRPr sz="1100" b="0">
                <a:latin typeface="Times New Roman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100" b="0">
                <a:latin typeface="Times New Roman" pitchFamily="-65" charset="0"/>
              </a:defRPr>
            </a:lvl1pPr>
          </a:lstStyle>
          <a:p>
            <a:pPr>
              <a:defRPr/>
            </a:pPr>
            <a:fld id="{C23D0287-528E-B348-80DF-3E39B6293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chemeClr val="bg1"/>
                </a:solidFill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chemeClr val="bg1"/>
                </a:solidFill>
                <a:latin typeface="Verdan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Verdana" pitchFamily="-65" charset="0"/>
              </a:defRPr>
            </a:lvl1pPr>
          </a:lstStyle>
          <a:p>
            <a:pPr>
              <a:defRPr/>
            </a:pPr>
            <a:fld id="{68C9B880-A64E-2348-929C-F345192B2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F1FD1-AE45-DB4E-A03B-D76F94D3B28A}" type="slidenum">
              <a:rPr lang="en-US">
                <a:latin typeface="Verdana" charset="0"/>
              </a:rPr>
              <a:pPr/>
              <a:t>1</a:t>
            </a:fld>
            <a:endParaRPr lang="en-US">
              <a:latin typeface="Verdana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security issues:</a:t>
            </a:r>
          </a:p>
          <a:p>
            <a:pPr lvl="1"/>
            <a:r>
              <a:rPr lang="en-US" dirty="0" smtClean="0"/>
              <a:t>Record correctly who used it</a:t>
            </a:r>
          </a:p>
          <a:p>
            <a:pPr lvl="1"/>
            <a:r>
              <a:rPr lang="en-US" dirty="0" smtClean="0"/>
              <a:t>Send </a:t>
            </a:r>
            <a:r>
              <a:rPr lang="en-US" i="1" dirty="0" smtClean="0"/>
              <a:t>only</a:t>
            </a:r>
            <a:r>
              <a:rPr lang="en-US" dirty="0" smtClean="0"/>
              <a:t> balancing info to client</a:t>
            </a:r>
          </a:p>
          <a:p>
            <a:r>
              <a:rPr lang="en-US" dirty="0" smtClean="0"/>
              <a:t>Client security issues:</a:t>
            </a:r>
          </a:p>
          <a:p>
            <a:pPr lvl="1"/>
            <a:r>
              <a:rPr lang="en-US" dirty="0" smtClean="0"/>
              <a:t>Log use correctly</a:t>
            </a:r>
          </a:p>
          <a:p>
            <a:pPr lvl="1"/>
            <a:r>
              <a:rPr lang="en-US" dirty="0" smtClean="0"/>
              <a:t>Do not save or retransmit data client sends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2CE76-EDBC-DA4E-AED5-7273127DAB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Roboto"/>
              </a:rPr>
              <a:t>type-safe, automatic memory management, garbage collection, range checking</a:t>
            </a:r>
          </a:p>
          <a:p>
            <a:pPr lvl="1"/>
            <a:r>
              <a:rPr lang="en-US" dirty="0" err="1" smtClean="0">
                <a:latin typeface="Roboto"/>
              </a:rPr>
              <a:t>bytecode</a:t>
            </a:r>
            <a:r>
              <a:rPr lang="en-US" dirty="0" smtClean="0">
                <a:latin typeface="Roboto"/>
              </a:rPr>
              <a:t> verifier </a:t>
            </a:r>
          </a:p>
          <a:p>
            <a:pPr lvl="1"/>
            <a:r>
              <a:rPr lang="en-US" dirty="0" smtClean="0">
                <a:latin typeface="Roboto"/>
              </a:rPr>
              <a:t>applets run in local name space</a:t>
            </a:r>
          </a:p>
          <a:p>
            <a:pPr lvl="1"/>
            <a:r>
              <a:rPr lang="en-US" dirty="0" smtClean="0">
                <a:latin typeface="Roboto"/>
              </a:rPr>
              <a:t>Access to crucial system resources is mediated by the Java Virtual Machine and is checked in advance by a </a:t>
            </a:r>
            <a:r>
              <a:rPr lang="en-US" dirty="0" err="1" smtClean="0">
                <a:latin typeface="Roboto"/>
              </a:rPr>
              <a:t>SecurityManager</a:t>
            </a:r>
            <a:r>
              <a:rPr lang="en-US" dirty="0" smtClean="0">
                <a:latin typeface="Roboto"/>
              </a:rPr>
              <a:t>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9B880-A64E-2348-929C-F345192B22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9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 i="1"/>
              <a:t>Introduction to Computer Security</a:t>
            </a:r>
            <a:endParaRPr lang="en-US"/>
          </a:p>
          <a:p>
            <a:r>
              <a:rPr lang="en-US"/>
              <a:t>©2004 Matt Bishop</a:t>
            </a:r>
            <a:endParaRPr lang="en-US" i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#8-</a:t>
            </a:r>
            <a:fld id="{2B14E807-5AF7-C54C-91AB-7A1A8C3A8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 i="1"/>
              <a:t>Introduction to Computer Security</a:t>
            </a:r>
            <a:endParaRPr lang="en-US"/>
          </a:p>
          <a:p>
            <a:r>
              <a:rPr lang="en-US"/>
              <a:t>©2004 Matt Bishop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#23-</a:t>
            </a:r>
            <a:fld id="{2596A2A2-53FC-9A43-8FEB-DF8E450881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9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rPr lang="en-US" i="1"/>
              <a:t>Introduction to Computer Security</a:t>
            </a:r>
          </a:p>
          <a:p>
            <a:r>
              <a:rPr lang="en-US"/>
              <a:t>©2004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#16-</a:t>
            </a:r>
            <a:fld id="{EEC02401-C446-B047-B45E-8EAE95773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00" baseline="0" dirty="0" smtClean="0">
                <a:solidFill>
                  <a:schemeClr val="bg1"/>
                </a:solidFill>
                <a:latin typeface="Verdana" pitchFamily="-65" charset="0"/>
              </a:rPr>
              <a:t>Confinement      </a:t>
            </a:r>
            <a:fld id="{528685F0-70FA-8A4F-B4C8-F9CB237D18EE}" type="slidenum">
              <a:rPr lang="en-US" sz="1000" smtClean="0">
                <a:solidFill>
                  <a:schemeClr val="bg1"/>
                </a:solidFill>
                <a:latin typeface="Verdana" pitchFamily="-65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Verdana" pitchFamily="-65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Verdana" pitchFamily="-65" charset="0"/>
            </a:endParaRPr>
          </a:p>
        </p:txBody>
      </p:sp>
      <p:pic>
        <p:nvPicPr>
          <p:cNvPr id="1030" name="Picture 13" descr="cse_logo_blue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6505575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4" r:id="rId13"/>
    <p:sldLayoutId id="214748366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-65" charset="0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736975"/>
            <a:ext cx="6553200" cy="1752600"/>
          </a:xfrm>
        </p:spPr>
        <p:txBody>
          <a:bodyPr/>
          <a:lstStyle/>
          <a:p>
            <a:r>
              <a:rPr lang="en-US" sz="3200" dirty="0">
                <a:ea typeface="ＭＳ Ｐゴシック" charset="-128"/>
                <a:cs typeface="ＭＳ Ｐゴシック" charset="-128"/>
              </a:rPr>
              <a:t>COMP </a:t>
            </a:r>
            <a:r>
              <a:rPr lang="en-US" sz="3200" dirty="0" smtClean="0">
                <a:ea typeface="ＭＳ Ｐゴシック" charset="-128"/>
                <a:cs typeface="ＭＳ Ｐゴシック" charset="-128"/>
              </a:rPr>
              <a:t>5370/6370/6376</a:t>
            </a:r>
            <a:br>
              <a:rPr lang="en-US" sz="3200" dirty="0" smtClean="0">
                <a:ea typeface="ＭＳ Ｐゴシック" charset="-128"/>
                <a:cs typeface="ＭＳ Ｐゴシック" charset="-128"/>
              </a:rPr>
            </a:br>
            <a:r>
              <a:rPr lang="en-US" sz="3200" dirty="0" smtClean="0">
                <a:ea typeface="ＭＳ Ｐゴシック" charset="-128"/>
                <a:cs typeface="ＭＳ Ｐゴシック" charset="-128"/>
              </a:rPr>
              <a:t>Computer and Network Security</a:t>
            </a:r>
            <a:endParaRPr lang="en-U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105400"/>
            <a:ext cx="4799012" cy="9874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Fall </a:t>
            </a:r>
            <a:r>
              <a:rPr lang="en-US" sz="2400" dirty="0" smtClean="0">
                <a:ea typeface="ＭＳ Ｐゴシック" charset="-128"/>
                <a:cs typeface="ＭＳ Ｐゴシック" charset="-128"/>
              </a:rPr>
              <a:t>2015</a:t>
            </a:r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  <a:cs typeface="ＭＳ Ｐゴシック" charset="-128"/>
              </a:rPr>
              <a:t>Tony Skjellum</a:t>
            </a:r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600" y="24778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3399"/>
                </a:solidFill>
              </a:rPr>
              <a:t>Confinement</a:t>
            </a:r>
            <a:endParaRPr lang="en-US" sz="3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Machine (VM)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dirty="0" smtClean="0"/>
              <a:t>program* </a:t>
            </a:r>
            <a:r>
              <a:rPr lang="en-US" sz="2800" dirty="0"/>
              <a:t>that simulates hardware of computer system</a:t>
            </a:r>
          </a:p>
          <a:p>
            <a:r>
              <a:rPr lang="en-US" sz="2800" i="1" dirty="0" smtClean="0"/>
              <a:t>Hypervisor </a:t>
            </a:r>
            <a:r>
              <a:rPr lang="en-US" sz="2800" dirty="0" smtClean="0"/>
              <a:t>(aka </a:t>
            </a:r>
            <a:r>
              <a:rPr lang="en-US" sz="2800" i="1" dirty="0" smtClean="0"/>
              <a:t>Virtual </a:t>
            </a:r>
            <a:r>
              <a:rPr lang="en-US" sz="2800" i="1" dirty="0"/>
              <a:t>machine </a:t>
            </a:r>
            <a:r>
              <a:rPr lang="en-US" sz="2800" i="1" dirty="0" smtClean="0"/>
              <a:t>monitor, or </a:t>
            </a:r>
            <a:r>
              <a:rPr lang="en-US" sz="2800" dirty="0" smtClean="0"/>
              <a:t>VMM) </a:t>
            </a:r>
            <a:r>
              <a:rPr lang="en-US" sz="2800" dirty="0"/>
              <a:t>provides VM on which conventional OS can run</a:t>
            </a:r>
          </a:p>
          <a:p>
            <a:pPr lvl="1"/>
            <a:r>
              <a:rPr lang="en-US" sz="2400" dirty="0"/>
              <a:t>Each VM is one </a:t>
            </a:r>
            <a:r>
              <a:rPr lang="en-US" sz="2400" dirty="0" smtClean="0"/>
              <a:t>subject</a:t>
            </a:r>
          </a:p>
          <a:p>
            <a:pPr lvl="1"/>
            <a:r>
              <a:rPr lang="en-US" sz="2400" dirty="0" smtClean="0"/>
              <a:t>Hypervisor mediates all interactions of VM with resources, other VMS</a:t>
            </a:r>
          </a:p>
          <a:p>
            <a:pPr lvl="1"/>
            <a:r>
              <a:rPr lang="en-US" sz="2400" dirty="0" smtClean="0"/>
              <a:t>Hypervisor may or may not know </a:t>
            </a:r>
            <a:r>
              <a:rPr lang="en-US" sz="2400" dirty="0"/>
              <a:t>about processes running on each </a:t>
            </a:r>
            <a:r>
              <a:rPr lang="en-US" sz="2400" dirty="0" smtClean="0"/>
              <a:t>VM</a:t>
            </a:r>
          </a:p>
          <a:p>
            <a:pPr lvl="2"/>
            <a:r>
              <a:rPr lang="en-US" sz="2000" dirty="0" smtClean="0"/>
              <a:t>if not, then satisfies transitive closure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60198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*  can be hardware</a:t>
            </a:r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14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Hypervisor is, essentially, a </a:t>
            </a:r>
            <a:r>
              <a:rPr lang="en-US" sz="2800" dirty="0"/>
              <a:t>security kernel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Invoked </a:t>
            </a:r>
            <a:r>
              <a:rPr lang="en-US" sz="2800" dirty="0"/>
              <a:t>on trap to execute privileged instruction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Only </a:t>
            </a:r>
            <a:r>
              <a:rPr lang="en-US" sz="2400" dirty="0" smtClean="0"/>
              <a:t>hypervisor can </a:t>
            </a:r>
            <a:r>
              <a:rPr lang="en-US" sz="2400" dirty="0"/>
              <a:t>access hardware directly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VM kernel, executive levels both mapped into physical executive level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Hypervisor subjects</a:t>
            </a:r>
            <a:r>
              <a:rPr lang="en-US" sz="2800" dirty="0"/>
              <a:t>: users, VMs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VM has own disk areas, file systems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subject, object has multilevel security, integrity labels</a:t>
            </a:r>
          </a:p>
        </p:txBody>
      </p:sp>
    </p:spTree>
    <p:extLst>
      <p:ext uri="{BB962C8B-B14F-4D97-AF65-F5344CB8AC3E}">
        <p14:creationId xmlns:p14="http://schemas.microsoft.com/office/powerpoint/2010/main" val="65473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r>
              <a:rPr lang="en-US" dirty="0" smtClean="0"/>
              <a:t> Security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runs as user process on host operating system</a:t>
            </a:r>
          </a:p>
          <a:p>
            <a:pPr lvl="1"/>
            <a:r>
              <a:rPr lang="en-US" dirty="0" smtClean="0"/>
              <a:t>provides emulated physical resources and devices</a:t>
            </a:r>
          </a:p>
          <a:p>
            <a:pPr lvl="1"/>
            <a:r>
              <a:rPr lang="en-US" dirty="0" smtClean="0"/>
              <a:t>guest uses VMM to communicate with hardware</a:t>
            </a:r>
          </a:p>
          <a:p>
            <a:r>
              <a:rPr lang="en-US" dirty="0" smtClean="0"/>
              <a:t>Default configurations</a:t>
            </a:r>
          </a:p>
          <a:p>
            <a:pPr lvl="1"/>
            <a:r>
              <a:rPr lang="en-US" dirty="0" smtClean="0"/>
              <a:t>networking:</a:t>
            </a:r>
          </a:p>
          <a:p>
            <a:pPr lvl="2"/>
            <a:r>
              <a:rPr lang="en-US" dirty="0" smtClean="0"/>
              <a:t>guest is part of private network belonging to VM, not visible to outside</a:t>
            </a:r>
          </a:p>
          <a:p>
            <a:pPr lvl="1"/>
            <a:r>
              <a:rPr lang="en-US" dirty="0" smtClean="0"/>
              <a:t>sharing clipboard between guest and host is disabled.</a:t>
            </a:r>
          </a:p>
          <a:p>
            <a:pPr lvl="1"/>
            <a:r>
              <a:rPr lang="en-US" dirty="0" smtClean="0"/>
              <a:t>sharing folders is disabled</a:t>
            </a:r>
          </a:p>
          <a:p>
            <a:pPr lvl="1"/>
            <a:r>
              <a:rPr lang="en-US" dirty="0" smtClean="0"/>
              <a:t>device (e.g., USB, DVD) "pass through" is disabled</a:t>
            </a:r>
          </a:p>
          <a:p>
            <a:pPr lvl="1"/>
            <a:r>
              <a:rPr lang="en-US" dirty="0" smtClean="0"/>
              <a:t>web services are </a:t>
            </a:r>
            <a:r>
              <a:rPr lang="en-US" dirty="0" err="1" smtClean="0"/>
              <a:t>diabled</a:t>
            </a:r>
            <a:endParaRPr lang="en-US" dirty="0" smtClean="0"/>
          </a:p>
          <a:p>
            <a:r>
              <a:rPr lang="en-US" dirty="0" smtClean="0"/>
              <a:t>Problematic areas</a:t>
            </a:r>
            <a:endParaRPr lang="en-US" dirty="0"/>
          </a:p>
          <a:p>
            <a:pPr lvl="1"/>
            <a:r>
              <a:rPr lang="en-US" dirty="0" smtClean="0"/>
              <a:t>Graphics hardware acceleration </a:t>
            </a:r>
          </a:p>
          <a:p>
            <a:pPr lvl="1"/>
            <a:r>
              <a:rPr lang="en-US" dirty="0" smtClean="0"/>
              <a:t>Virtual machine image on host computer </a:t>
            </a:r>
          </a:p>
          <a:p>
            <a:pPr lvl="1"/>
            <a:r>
              <a:rPr lang="en-US" dirty="0" smtClean="0"/>
              <a:t>Guest-host communication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61722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>
                <a:latin typeface="+mj-lt"/>
              </a:rPr>
              <a:t>http://</a:t>
            </a:r>
            <a:r>
              <a:rPr lang="en-US" sz="1200" b="0" dirty="0" err="1">
                <a:latin typeface="+mj-lt"/>
              </a:rPr>
              <a:t>www.virtualbox.org</a:t>
            </a:r>
            <a:r>
              <a:rPr lang="en-US" sz="1200" b="0" dirty="0">
                <a:latin typeface="+mj-lt"/>
              </a:rPr>
              <a:t>/manual/ch13.html</a:t>
            </a:r>
          </a:p>
        </p:txBody>
      </p:sp>
    </p:spTree>
    <p:extLst>
      <p:ext uri="{BB962C8B-B14F-4D97-AF65-F5344CB8AC3E}">
        <p14:creationId xmlns:p14="http://schemas.microsoft.com/office/powerpoint/2010/main" val="100851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031" b="4031"/>
          <a:stretch>
            <a:fillRect/>
          </a:stretch>
        </p:blipFill>
        <p:spPr>
          <a:xfrm>
            <a:off x="1752600" y="1066800"/>
            <a:ext cx="6362163" cy="3962400"/>
          </a:xfrm>
        </p:spPr>
      </p:pic>
      <p:sp>
        <p:nvSpPr>
          <p:cNvPr id="5" name="Rectangle 4"/>
          <p:cNvSpPr/>
          <p:nvPr/>
        </p:nvSpPr>
        <p:spPr>
          <a:xfrm>
            <a:off x="152400" y="5257800"/>
            <a:ext cx="8991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dirty="0">
                <a:latin typeface="+mn-lt"/>
              </a:rPr>
              <a:t>With the Main API, you can create, configure, start, stop and delete virtual machines, </a:t>
            </a:r>
            <a:r>
              <a:rPr lang="en-US" sz="2000" b="0" dirty="0" smtClean="0">
                <a:latin typeface="+mn-lt"/>
              </a:rPr>
              <a:t>retrieve performance </a:t>
            </a:r>
            <a:r>
              <a:rPr lang="en-US" sz="2000" b="0" dirty="0">
                <a:latin typeface="+mn-lt"/>
              </a:rPr>
              <a:t>statistics about running VMs, configure the </a:t>
            </a:r>
            <a:r>
              <a:rPr lang="en-US" sz="2000" b="0" dirty="0" err="1">
                <a:latin typeface="+mn-lt"/>
              </a:rPr>
              <a:t>VirtualBox</a:t>
            </a:r>
            <a:r>
              <a:rPr lang="en-US" sz="2000" b="0" dirty="0">
                <a:latin typeface="+mn-lt"/>
              </a:rPr>
              <a:t> installation in general, </a:t>
            </a:r>
            <a:r>
              <a:rPr lang="en-US" sz="2000" b="0" dirty="0" smtClean="0">
                <a:latin typeface="+mn-lt"/>
              </a:rPr>
              <a:t>and more.</a:t>
            </a:r>
          </a:p>
          <a:p>
            <a:r>
              <a:rPr lang="en-US" sz="1400" b="0" dirty="0">
                <a:latin typeface="+mn-lt"/>
              </a:rPr>
              <a:t>http://</a:t>
            </a:r>
            <a:r>
              <a:rPr lang="en-US" sz="1400" b="0" dirty="0" err="1">
                <a:latin typeface="+mn-lt"/>
              </a:rPr>
              <a:t>download.virtualbox.org</a:t>
            </a:r>
            <a:r>
              <a:rPr lang="en-US" sz="1400" b="0" dirty="0">
                <a:latin typeface="+mn-lt"/>
              </a:rPr>
              <a:t>/</a:t>
            </a:r>
            <a:r>
              <a:rPr lang="en-US" sz="1400" b="0" dirty="0" err="1">
                <a:latin typeface="+mn-lt"/>
              </a:rPr>
              <a:t>virtualbox</a:t>
            </a:r>
            <a:r>
              <a:rPr lang="en-US" sz="1400" b="0" dirty="0">
                <a:latin typeface="+mn-lt"/>
              </a:rPr>
              <a:t>/</a:t>
            </a:r>
            <a:r>
              <a:rPr lang="en-US" sz="1400" b="0" dirty="0" err="1">
                <a:latin typeface="+mn-lt"/>
              </a:rPr>
              <a:t>SDKRef.pdf</a:t>
            </a:r>
            <a:endParaRPr lang="en-US" sz="1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84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Sandbox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Environment in which actions of process are restricted according to security policy</a:t>
            </a:r>
          </a:p>
          <a:p>
            <a:pPr lvl="1">
              <a:lnSpc>
                <a:spcPct val="90000"/>
              </a:lnSpc>
            </a:pPr>
            <a:r>
              <a:rPr lang="en-US"/>
              <a:t>Can add extra security-checking mechanisms to libraries, kernel</a:t>
            </a:r>
          </a:p>
          <a:p>
            <a:pPr lvl="2">
              <a:lnSpc>
                <a:spcPct val="90000"/>
              </a:lnSpc>
            </a:pPr>
            <a:r>
              <a:rPr lang="en-US"/>
              <a:t>Program to be executed is not altered</a:t>
            </a:r>
          </a:p>
          <a:p>
            <a:pPr lvl="1">
              <a:lnSpc>
                <a:spcPct val="90000"/>
              </a:lnSpc>
            </a:pPr>
            <a:r>
              <a:rPr lang="en-US"/>
              <a:t>Can modify program or process to be executed</a:t>
            </a:r>
          </a:p>
          <a:p>
            <a:pPr lvl="2">
              <a:lnSpc>
                <a:spcPct val="90000"/>
              </a:lnSpc>
            </a:pPr>
            <a:r>
              <a:rPr lang="en-US"/>
              <a:t>Similar to debuggers, profilers that add breakpoints</a:t>
            </a:r>
          </a:p>
          <a:p>
            <a:pPr lvl="2">
              <a:lnSpc>
                <a:spcPct val="90000"/>
              </a:lnSpc>
            </a:pPr>
            <a:r>
              <a:rPr lang="en-US"/>
              <a:t>Add code to do extra checks (memory access, etc.) as program runs (</a:t>
            </a:r>
            <a:r>
              <a:rPr lang="en-US" i="1"/>
              <a:t>software fault isolation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92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Jail</a:t>
            </a:r>
          </a:p>
          <a:p>
            <a:pPr lvl="1"/>
            <a:r>
              <a:rPr lang="en-US" dirty="0" smtClean="0"/>
              <a:t>network-access restrictions, and a restricted </a:t>
            </a:r>
            <a:r>
              <a:rPr lang="en-US" dirty="0" err="1" smtClean="0"/>
              <a:t>filesystem</a:t>
            </a:r>
            <a:r>
              <a:rPr lang="en-US" dirty="0" smtClean="0"/>
              <a:t> namespace. </a:t>
            </a:r>
          </a:p>
          <a:p>
            <a:r>
              <a:rPr lang="en-US" dirty="0" smtClean="0"/>
              <a:t>Rule-based execution</a:t>
            </a:r>
          </a:p>
          <a:p>
            <a:pPr lvl="1"/>
            <a:r>
              <a:rPr lang="en-US" dirty="0" smtClean="0"/>
              <a:t>Users specify a set of determined rules that govern system behavior (such as starting process, access levels)</a:t>
            </a:r>
          </a:p>
          <a:p>
            <a:r>
              <a:rPr lang="en-US" dirty="0" err="1" smtClean="0"/>
              <a:t>pastebin</a:t>
            </a:r>
            <a:endParaRPr lang="en-US" dirty="0" smtClean="0"/>
          </a:p>
          <a:p>
            <a:pPr lvl="1"/>
            <a:r>
              <a:rPr lang="en-US" dirty="0" smtClean="0"/>
              <a:t>Allows users to execute pasted code snippets</a:t>
            </a:r>
          </a:p>
          <a:p>
            <a:r>
              <a:rPr lang="en-US" dirty="0" smtClean="0"/>
              <a:t>Secure Computing Mode (</a:t>
            </a:r>
            <a:r>
              <a:rPr lang="en-US" dirty="0" err="1" smtClean="0"/>
              <a:t>seccomp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andbox built in the Linux kernel. When activated, only write(), read(), exit() and </a:t>
            </a:r>
            <a:r>
              <a:rPr lang="en-US" dirty="0" err="1" smtClean="0"/>
              <a:t>sigreturn</a:t>
            </a:r>
            <a:r>
              <a:rPr lang="en-US" dirty="0" smtClean="0"/>
              <a:t>() system calls are allowed</a:t>
            </a:r>
          </a:p>
        </p:txBody>
      </p:sp>
    </p:spTree>
    <p:extLst>
      <p:ext uri="{BB962C8B-B14F-4D97-AF65-F5344CB8AC3E}">
        <p14:creationId xmlns:p14="http://schemas.microsoft.com/office/powerpoint/2010/main" val="119423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Limiting Execution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Sidewinder</a:t>
            </a:r>
          </a:p>
          <a:p>
            <a:pPr lvl="1"/>
            <a:r>
              <a:rPr lang="en-US" sz="2000" dirty="0"/>
              <a:t>Uses type enforcement to confine processes</a:t>
            </a:r>
          </a:p>
          <a:p>
            <a:pPr lvl="1"/>
            <a:r>
              <a:rPr lang="en-US" sz="2000" dirty="0"/>
              <a:t>Sandbox built into kernel; site cannot alter it</a:t>
            </a:r>
          </a:p>
          <a:p>
            <a:r>
              <a:rPr lang="en-US" sz="2400" dirty="0"/>
              <a:t>Java VM</a:t>
            </a:r>
          </a:p>
          <a:p>
            <a:pPr lvl="1"/>
            <a:r>
              <a:rPr lang="en-US" sz="2000" dirty="0"/>
              <a:t>Restricts set of files that applet can access and hosts to which applet can </a:t>
            </a:r>
            <a:r>
              <a:rPr lang="en-US" sz="2000" dirty="0" smtClean="0"/>
              <a:t>connect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360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Sandbox: 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untrusted.html</a:t>
            </a:r>
            <a:r>
              <a:rPr lang="en-US" dirty="0" smtClean="0"/>
              <a:t>" sandbox&gt;&lt;/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Plugins are disabled.</a:t>
            </a:r>
          </a:p>
          <a:p>
            <a:pPr lvl="2"/>
            <a:r>
              <a:rPr lang="en-US" dirty="0" smtClean="0"/>
              <a:t>Script execution is blocked.</a:t>
            </a:r>
          </a:p>
          <a:p>
            <a:pPr lvl="2"/>
            <a:r>
              <a:rPr lang="en-US" dirty="0" smtClean="0"/>
              <a:t>Form submission is blocked.</a:t>
            </a:r>
          </a:p>
          <a:p>
            <a:pPr lvl="2"/>
            <a:r>
              <a:rPr lang="en-US" dirty="0" smtClean="0"/>
              <a:t>APIs which require same-origin (such as </a:t>
            </a:r>
            <a:r>
              <a:rPr lang="en-US" dirty="0" err="1" smtClean="0"/>
              <a:t>localStorage</a:t>
            </a:r>
            <a:r>
              <a:rPr lang="en-US" dirty="0" smtClean="0"/>
              <a:t>, </a:t>
            </a:r>
            <a:r>
              <a:rPr lang="en-US" dirty="0" err="1" smtClean="0"/>
              <a:t>XMLHttpRequest</a:t>
            </a:r>
            <a:r>
              <a:rPr lang="en-US" dirty="0" smtClean="0"/>
              <a:t>, and access to the DOM of other documents) are blocked.</a:t>
            </a:r>
          </a:p>
          <a:p>
            <a:pPr lvl="2"/>
            <a:r>
              <a:rPr lang="en-US" dirty="0" smtClean="0"/>
              <a:t>Content is blocked from navigating the top level window or other frames on the page (excluding child frames of the sandboxed content).</a:t>
            </a:r>
          </a:p>
          <a:p>
            <a:pPr lvl="2"/>
            <a:r>
              <a:rPr lang="en-US" dirty="0" smtClean="0"/>
              <a:t>Popup windows are blocked.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untrusted.html</a:t>
            </a:r>
            <a:r>
              <a:rPr lang="en-US" dirty="0" smtClean="0"/>
              <a:t>" sandbox="allow-scripts allow-forms"&gt;&lt;/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4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boto"/>
              </a:rPr>
              <a:t>Java </a:t>
            </a:r>
            <a:r>
              <a:rPr lang="en-US" dirty="0">
                <a:latin typeface="Roboto"/>
              </a:rPr>
              <a:t>S</a:t>
            </a:r>
            <a:r>
              <a:rPr lang="en-US" dirty="0" smtClean="0">
                <a:latin typeface="Roboto"/>
              </a:rPr>
              <a:t>ecurity </a:t>
            </a:r>
            <a:r>
              <a:rPr lang="en-US" dirty="0">
                <a:latin typeface="Roboto"/>
              </a:rPr>
              <a:t>M</a:t>
            </a:r>
            <a:r>
              <a:rPr lang="en-US" dirty="0" smtClean="0">
                <a:latin typeface="Roboto"/>
              </a:rPr>
              <a:t>odel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Roboto"/>
              </a:rPr>
              <a:t>Goal:</a:t>
            </a:r>
          </a:p>
          <a:p>
            <a:pPr lvl="1"/>
            <a:r>
              <a:rPr lang="en-GB" dirty="0" smtClean="0">
                <a:latin typeface="Roboto"/>
              </a:rPr>
              <a:t>To </a:t>
            </a:r>
            <a:r>
              <a:rPr lang="en-GB" dirty="0">
                <a:latin typeface="Roboto"/>
              </a:rPr>
              <a:t>allow untrusted code from applets to be executed in a trusted environment such as the </a:t>
            </a:r>
            <a:r>
              <a:rPr lang="en-GB" dirty="0" smtClean="0">
                <a:latin typeface="Roboto"/>
              </a:rPr>
              <a:t>user's browser</a:t>
            </a:r>
            <a:endParaRPr lang="en-GB" dirty="0">
              <a:latin typeface="Roboto"/>
            </a:endParaRPr>
          </a:p>
          <a:p>
            <a:endParaRPr lang="en-GB" dirty="0">
              <a:latin typeface="Roboto"/>
            </a:endParaRPr>
          </a:p>
          <a:p>
            <a:endParaRPr lang="en-US" dirty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6772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Security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895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Original Sandbox Model</a:t>
            </a:r>
          </a:p>
          <a:p>
            <a:pPr lvl="1"/>
            <a:r>
              <a:rPr lang="en-US" dirty="0" smtClean="0"/>
              <a:t>Code is executed in the Java Virtual Machine (JVM).</a:t>
            </a:r>
          </a:p>
          <a:p>
            <a:pPr lvl="1"/>
            <a:r>
              <a:rPr lang="en-US" dirty="0" smtClean="0"/>
              <a:t>Sandbox model allows code to run in a very restricted environment.</a:t>
            </a:r>
          </a:p>
          <a:p>
            <a:pPr lvl="1"/>
            <a:r>
              <a:rPr lang="en-US" dirty="0" smtClean="0"/>
              <a:t>Local code however has full access to valuable system resources.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19" y="4114800"/>
            <a:ext cx="5691481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1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 Banking 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banking services</a:t>
            </a:r>
          </a:p>
          <a:p>
            <a:r>
              <a:rPr lang="en-US" dirty="0" smtClean="0"/>
              <a:t>Server </a:t>
            </a:r>
            <a:r>
              <a:rPr lang="en-US" dirty="0"/>
              <a:t>security issues:</a:t>
            </a:r>
          </a:p>
          <a:p>
            <a:pPr lvl="1"/>
            <a:r>
              <a:rPr lang="en-US" dirty="0" smtClean="0"/>
              <a:t>Record who used it</a:t>
            </a:r>
          </a:p>
          <a:p>
            <a:pPr lvl="1"/>
            <a:r>
              <a:rPr lang="en-US" dirty="0" smtClean="0"/>
              <a:t>Send </a:t>
            </a:r>
            <a:r>
              <a:rPr lang="en-US" i="1" dirty="0" smtClean="0"/>
              <a:t>only</a:t>
            </a:r>
            <a:r>
              <a:rPr lang="en-US" dirty="0" smtClean="0"/>
              <a:t> requested info to </a:t>
            </a:r>
            <a:r>
              <a:rPr lang="en-US" i="1" dirty="0" smtClean="0"/>
              <a:t>only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Save </a:t>
            </a:r>
            <a:r>
              <a:rPr lang="en-US" i="1" dirty="0" smtClean="0"/>
              <a:t>only</a:t>
            </a:r>
            <a:r>
              <a:rPr lang="en-US" dirty="0" smtClean="0"/>
              <a:t> information agreed to</a:t>
            </a:r>
          </a:p>
          <a:p>
            <a:r>
              <a:rPr lang="en-US" dirty="0" smtClean="0"/>
              <a:t>Client </a:t>
            </a:r>
            <a:r>
              <a:rPr lang="en-US" dirty="0"/>
              <a:t>security issues:</a:t>
            </a:r>
          </a:p>
          <a:p>
            <a:pPr lvl="1"/>
            <a:r>
              <a:rPr lang="en-US" dirty="0"/>
              <a:t>Log use correctly</a:t>
            </a:r>
          </a:p>
          <a:p>
            <a:pPr lvl="1"/>
            <a:r>
              <a:rPr lang="en-US" dirty="0"/>
              <a:t>Do not save or retransmit data </a:t>
            </a:r>
            <a:r>
              <a:rPr lang="en-US" dirty="0" smtClean="0"/>
              <a:t>sent by server</a:t>
            </a:r>
          </a:p>
          <a:p>
            <a:pPr lvl="1"/>
            <a:r>
              <a:rPr lang="en-US" dirty="0" smtClean="0"/>
              <a:t>Do not transmit more than user agrees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7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Security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JDK 1.1: </a:t>
            </a:r>
            <a:r>
              <a:rPr lang="ja-JP" altLang="en-US" dirty="0" smtClean="0"/>
              <a:t>“</a:t>
            </a:r>
            <a:r>
              <a:rPr lang="en-US" dirty="0" smtClean="0"/>
              <a:t>Signed Applet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Correctly signed applet is treated as trusted applet.</a:t>
            </a:r>
          </a:p>
          <a:p>
            <a:pPr lvl="1"/>
            <a:r>
              <a:rPr lang="en-US" dirty="0" smtClean="0"/>
              <a:t>Applets and signatures are delivered in the JAR (Java Archive) format.</a:t>
            </a:r>
          </a:p>
          <a:p>
            <a:pPr lvl="1"/>
            <a:r>
              <a:rPr lang="en-US" dirty="0" smtClean="0"/>
              <a:t>Untrusted applets run in the sandbox.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85" y="3962400"/>
            <a:ext cx="629481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9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Security Model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Roboto"/>
              </a:rPr>
              <a:t>Steps needed to sign and run an applet</a:t>
            </a:r>
            <a:r>
              <a:rPr lang="en-US" dirty="0" smtClean="0">
                <a:latin typeface="Roboto"/>
              </a:rPr>
              <a:t>:</a:t>
            </a:r>
          </a:p>
          <a:p>
            <a:pPr lvl="1"/>
            <a:r>
              <a:rPr lang="en-GB" sz="2000" dirty="0">
                <a:latin typeface="Roboto"/>
              </a:rPr>
              <a:t>Compile the applet</a:t>
            </a:r>
          </a:p>
          <a:p>
            <a:pPr lvl="1"/>
            <a:r>
              <a:rPr lang="en-GB" sz="2000" dirty="0">
                <a:latin typeface="Roboto"/>
              </a:rPr>
              <a:t>Create a JAR </a:t>
            </a:r>
            <a:r>
              <a:rPr lang="en-GB" sz="2000" dirty="0" smtClean="0">
                <a:latin typeface="Roboto"/>
              </a:rPr>
              <a:t>file for the applet</a:t>
            </a:r>
            <a:endParaRPr lang="en-GB" sz="2000" dirty="0">
              <a:latin typeface="Roboto"/>
            </a:endParaRPr>
          </a:p>
          <a:p>
            <a:pPr lvl="1"/>
            <a:r>
              <a:rPr lang="en-GB" sz="2000" dirty="0">
                <a:latin typeface="Roboto"/>
              </a:rPr>
              <a:t>Generate </a:t>
            </a:r>
            <a:r>
              <a:rPr lang="en-GB" sz="2000" dirty="0" smtClean="0">
                <a:latin typeface="Roboto"/>
              </a:rPr>
              <a:t>a pair of public/private keys</a:t>
            </a:r>
            <a:endParaRPr lang="en-GB" sz="2000" dirty="0">
              <a:latin typeface="Roboto"/>
            </a:endParaRPr>
          </a:p>
          <a:p>
            <a:pPr lvl="1"/>
            <a:r>
              <a:rPr lang="en-GB" sz="2000" dirty="0">
                <a:latin typeface="Roboto"/>
              </a:rPr>
              <a:t>Sign the </a:t>
            </a:r>
            <a:r>
              <a:rPr lang="en-GB" sz="2000" dirty="0" smtClean="0">
                <a:latin typeface="Roboto"/>
              </a:rPr>
              <a:t>applet JAR with the private key</a:t>
            </a:r>
            <a:endParaRPr lang="en-GB" sz="2000" dirty="0">
              <a:latin typeface="Roboto"/>
            </a:endParaRPr>
          </a:p>
          <a:p>
            <a:pPr lvl="1"/>
            <a:r>
              <a:rPr lang="en-GB" sz="2000" dirty="0">
                <a:latin typeface="Roboto"/>
              </a:rPr>
              <a:t>Export </a:t>
            </a:r>
            <a:r>
              <a:rPr lang="en-GB" sz="2000" dirty="0" smtClean="0">
                <a:latin typeface="Roboto"/>
              </a:rPr>
              <a:t>a certificate for the public key</a:t>
            </a:r>
            <a:endParaRPr lang="en-GB" sz="2000" dirty="0">
              <a:latin typeface="Roboto"/>
            </a:endParaRPr>
          </a:p>
          <a:p>
            <a:pPr lvl="1"/>
            <a:r>
              <a:rPr lang="en-GB" sz="2000" dirty="0">
                <a:latin typeface="Roboto"/>
              </a:rPr>
              <a:t>Import the Certificate as a Trusted Certificate</a:t>
            </a:r>
          </a:p>
          <a:p>
            <a:pPr lvl="1"/>
            <a:r>
              <a:rPr lang="en-GB" sz="2000" dirty="0">
                <a:latin typeface="Roboto"/>
              </a:rPr>
              <a:t>Create the policy file</a:t>
            </a:r>
          </a:p>
          <a:p>
            <a:pPr lvl="1"/>
            <a:r>
              <a:rPr lang="en-GB" sz="2000" dirty="0" smtClean="0">
                <a:latin typeface="Roboto"/>
              </a:rPr>
              <a:t>Load and run the applet</a:t>
            </a:r>
            <a:endParaRPr lang="en-GB" sz="2000" dirty="0">
              <a:latin typeface="Roboto"/>
            </a:endParaRPr>
          </a:p>
          <a:p>
            <a:endParaRPr lang="en-US" b="1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endParaRPr lang="en-US" dirty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634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Security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2 Platform Security</a:t>
            </a:r>
          </a:p>
          <a:p>
            <a:pPr lvl="1"/>
            <a:r>
              <a:rPr lang="en-US" dirty="0" smtClean="0"/>
              <a:t>Fine-grained access control. </a:t>
            </a:r>
          </a:p>
          <a:p>
            <a:pPr lvl="2"/>
            <a:r>
              <a:rPr lang="en-US" dirty="0" smtClean="0"/>
              <a:t>Previously, substantial programming required</a:t>
            </a:r>
          </a:p>
          <a:p>
            <a:pPr lvl="3"/>
            <a:r>
              <a:rPr lang="en-US" dirty="0" smtClean="0"/>
              <a:t>e.g., by </a:t>
            </a:r>
            <a:r>
              <a:rPr lang="en-US" dirty="0" err="1" smtClean="0"/>
              <a:t>subclassing</a:t>
            </a:r>
            <a:r>
              <a:rPr lang="en-US" dirty="0" smtClean="0"/>
              <a:t> and customizing the </a:t>
            </a:r>
            <a:r>
              <a:rPr lang="en-US" dirty="0" err="1" smtClean="0"/>
              <a:t>SecurityManager</a:t>
            </a:r>
            <a:r>
              <a:rPr lang="en-US" dirty="0" smtClean="0"/>
              <a:t> and </a:t>
            </a:r>
            <a:r>
              <a:rPr lang="en-US" dirty="0" err="1" smtClean="0"/>
              <a:t>ClassLoader</a:t>
            </a:r>
            <a:r>
              <a:rPr lang="en-US" dirty="0" smtClean="0"/>
              <a:t> classes). </a:t>
            </a:r>
          </a:p>
          <a:p>
            <a:pPr lvl="1"/>
            <a:r>
              <a:rPr lang="en-US" dirty="0" smtClean="0"/>
              <a:t>Easily configurable security policy. </a:t>
            </a:r>
          </a:p>
          <a:p>
            <a:pPr lvl="1"/>
            <a:r>
              <a:rPr lang="en-US" dirty="0" smtClean="0"/>
              <a:t>Easily extensible access control structure. </a:t>
            </a:r>
          </a:p>
          <a:p>
            <a:pPr lvl="1"/>
            <a:r>
              <a:rPr lang="en-US" dirty="0" smtClean="0"/>
              <a:t>Extension of security checks to all Java programs, including applications as well as applets. </a:t>
            </a:r>
          </a:p>
          <a:p>
            <a:pPr lvl="2"/>
            <a:r>
              <a:rPr lang="en-US" dirty="0" smtClean="0"/>
              <a:t>Trust of local code is no longer a built-in concept.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55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Security Model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989893"/>
              </p:ext>
            </p:extLst>
          </p:nvPr>
        </p:nvGraphicFramePr>
        <p:xfrm>
          <a:off x="1295400" y="1676400"/>
          <a:ext cx="6781800" cy="39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Photo Editor Photo" r:id="rId3" imgW="3228571" imgH="1867161" progId="MSPhotoEd.3">
                  <p:embed/>
                </p:oleObj>
              </mc:Choice>
              <mc:Fallback>
                <p:oleObj name="Photo Editor Photo" r:id="rId3" imgW="3228571" imgH="186716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781800" cy="391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29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Security Model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Java Sandbox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Permissions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Type, name, and action of </a:t>
            </a:r>
            <a:r>
              <a:rPr lang="en-US" sz="2000" dirty="0" smtClean="0"/>
              <a:t>permission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Oracle:  "every </a:t>
            </a:r>
            <a:r>
              <a:rPr lang="en-US" sz="2000" dirty="0"/>
              <a:t>class loaded into a running environment is assigned a set of permissions according to some </a:t>
            </a:r>
            <a:r>
              <a:rPr lang="en-US" sz="2000" dirty="0" smtClean="0"/>
              <a:t>criteria."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Code sources	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Location from which a class has been loaded (URL)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Info on signer (if code is signed)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Protection Domains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Association of permissions with a particular code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4651664" cy="15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3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Security Model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Java Sandbox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Policy </a:t>
            </a:r>
            <a:r>
              <a:rPr lang="en-US" sz="2400" dirty="0"/>
              <a:t>files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Entries that define protection </a:t>
            </a:r>
            <a:r>
              <a:rPr lang="en-US" sz="2000" dirty="0" smtClean="0"/>
              <a:t>domains</a:t>
            </a:r>
          </a:p>
          <a:p>
            <a:pPr lvl="2"/>
            <a:r>
              <a:rPr lang="en-US" dirty="0"/>
              <a:t>Sample entry in policy file stating that code located in the directory /home/</a:t>
            </a:r>
            <a:r>
              <a:rPr lang="en-US" dirty="0" err="1"/>
              <a:t>sysadmin</a:t>
            </a:r>
            <a:r>
              <a:rPr lang="en-US" dirty="0"/>
              <a:t> and signed by </a:t>
            </a:r>
            <a:r>
              <a:rPr lang="en-US" dirty="0" err="1"/>
              <a:t>jJoe</a:t>
            </a:r>
            <a:r>
              <a:rPr lang="en-US" dirty="0"/>
              <a:t> is granted read access to the file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abc</a:t>
            </a:r>
            <a:r>
              <a:rPr lang="en-US" dirty="0"/>
              <a:t>:</a:t>
            </a:r>
          </a:p>
          <a:p>
            <a:pPr marL="1771650" lvl="4" indent="0">
              <a:buNone/>
            </a:pPr>
            <a:r>
              <a:rPr lang="en-US" sz="1500" dirty="0">
                <a:latin typeface="Courier New"/>
                <a:cs typeface="Courier New"/>
              </a:rPr>
              <a:t>grant </a:t>
            </a:r>
            <a:r>
              <a:rPr lang="en-US" sz="1500" dirty="0" err="1">
                <a:latin typeface="Courier New"/>
                <a:cs typeface="Courier New"/>
              </a:rPr>
              <a:t>signedby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jJoe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codeBase</a:t>
            </a:r>
            <a:r>
              <a:rPr lang="en-US" sz="1500" dirty="0">
                <a:latin typeface="Courier New"/>
                <a:cs typeface="Courier New"/>
              </a:rPr>
              <a:t> "file:/home/</a:t>
            </a:r>
            <a:r>
              <a:rPr lang="en-US" sz="1500" dirty="0" err="1">
                <a:latin typeface="Courier New"/>
                <a:cs typeface="Courier New"/>
              </a:rPr>
              <a:t>sysadmin</a:t>
            </a:r>
            <a:r>
              <a:rPr lang="en-US" sz="1500" dirty="0">
                <a:latin typeface="Courier New"/>
                <a:cs typeface="Courier New"/>
              </a:rPr>
              <a:t>/" {</a:t>
            </a:r>
          </a:p>
          <a:p>
            <a:pPr marL="1771650" lvl="4" indent="0">
              <a:buNone/>
            </a:pPr>
            <a:r>
              <a:rPr lang="en-US" sz="1500" dirty="0">
                <a:latin typeface="Courier New"/>
                <a:cs typeface="Courier New"/>
              </a:rPr>
              <a:t>    permission </a:t>
            </a:r>
            <a:r>
              <a:rPr lang="en-US" sz="1500" dirty="0" err="1">
                <a:latin typeface="Courier New"/>
                <a:cs typeface="Courier New"/>
              </a:rPr>
              <a:t>java.io.FilePermission</a:t>
            </a:r>
            <a:r>
              <a:rPr lang="en-US" sz="1500" dirty="0">
                <a:latin typeface="Courier New"/>
                <a:cs typeface="Courier New"/>
              </a:rPr>
              <a:t> "/</a:t>
            </a:r>
            <a:r>
              <a:rPr lang="en-US" sz="1500" dirty="0" err="1">
                <a:latin typeface="Courier New"/>
                <a:cs typeface="Courier New"/>
              </a:rPr>
              <a:t>tmp</a:t>
            </a:r>
            <a:r>
              <a:rPr lang="en-US" sz="1500" dirty="0">
                <a:latin typeface="Courier New"/>
                <a:cs typeface="Courier New"/>
              </a:rPr>
              <a:t>/</a:t>
            </a:r>
            <a:r>
              <a:rPr lang="en-US" sz="1500" dirty="0" err="1">
                <a:latin typeface="Courier New"/>
                <a:cs typeface="Courier New"/>
              </a:rPr>
              <a:t>abc</a:t>
            </a:r>
            <a:r>
              <a:rPr lang="en-US" sz="1500" dirty="0">
                <a:latin typeface="Courier New"/>
                <a:cs typeface="Courier New"/>
              </a:rPr>
              <a:t>", "read";</a:t>
            </a:r>
          </a:p>
          <a:p>
            <a:pPr marL="1771650" lvl="4" indent="0">
              <a:buNone/>
            </a:pPr>
            <a:r>
              <a:rPr lang="en-US" sz="1500" dirty="0">
                <a:latin typeface="Courier New"/>
                <a:cs typeface="Courier New"/>
              </a:rPr>
              <a:t>}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Keystores</a:t>
            </a:r>
            <a:endParaRPr lang="en-US" sz="2400" dirty="0" smtClean="0"/>
          </a:p>
          <a:p>
            <a:pPr lvl="2"/>
            <a:r>
              <a:rPr lang="en-US" sz="2000" dirty="0"/>
              <a:t>Set of keys used by the security infrastructure to create or verify digital signatures.</a:t>
            </a:r>
          </a:p>
          <a:p>
            <a:pPr lvl="2"/>
            <a:r>
              <a:rPr lang="en-US" sz="2000" dirty="0" smtClean="0"/>
              <a:t>Provides </a:t>
            </a:r>
            <a:r>
              <a:rPr lang="en-US" sz="2000" dirty="0"/>
              <a:t>bases for signing Java classes.</a:t>
            </a:r>
          </a:p>
          <a:p>
            <a:pPr lvl="3"/>
            <a:r>
              <a:rPr lang="en-US" sz="1600" dirty="0"/>
              <a:t>Message digests</a:t>
            </a:r>
          </a:p>
          <a:p>
            <a:pPr lvl="3"/>
            <a:r>
              <a:rPr lang="en-US" sz="1600" dirty="0"/>
              <a:t>Keys and certificates</a:t>
            </a:r>
          </a:p>
          <a:p>
            <a:pPr lvl="3"/>
            <a:r>
              <a:rPr lang="en-US" sz="1600" dirty="0"/>
              <a:t>Digital signatures</a:t>
            </a:r>
          </a:p>
          <a:p>
            <a:pPr lvl="3"/>
            <a:r>
              <a:rPr lang="en-US" sz="1600" dirty="0"/>
              <a:t>Encryption</a:t>
            </a:r>
          </a:p>
          <a:p>
            <a:pPr lvl="3"/>
            <a:r>
              <a:rPr lang="en-US" sz="1600" dirty="0" smtClean="0"/>
              <a:t>Authentication</a:t>
            </a:r>
            <a:endParaRPr lang="en-US" sz="2400" dirty="0"/>
          </a:p>
          <a:p>
            <a:pPr lvl="2">
              <a:lnSpc>
                <a:spcPct val="80000"/>
              </a:lnSpc>
              <a:buFont typeface="Wingdings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32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Security Model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Java </a:t>
            </a:r>
            <a:r>
              <a:rPr lang="en-US" sz="2800" dirty="0" smtClean="0"/>
              <a:t>Sandbox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/>
              <a:t>Access Controller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Allows / prevents most access from the core API to the operating system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Based on policies set by the end user or system administrator.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Security Manager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Primary interface between the core API and the OS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Responsible for allowing or preventing access to all system resources.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Exists mainly for historical reasons: defers actions to access controller.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2">
              <a:lnSpc>
                <a:spcPct val="80000"/>
              </a:lnSpc>
              <a:buFont typeface="Wingdings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840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Security Model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setting:</a:t>
            </a:r>
          </a:p>
          <a:p>
            <a:pPr lvl="1"/>
            <a:r>
              <a:rPr lang="en-US" dirty="0"/>
              <a:t>Java applications have </a:t>
            </a:r>
            <a:r>
              <a:rPr lang="en-US" b="1" i="1" dirty="0"/>
              <a:t>no</a:t>
            </a:r>
            <a:r>
              <a:rPr lang="en-US" dirty="0"/>
              <a:t> security manager.</a:t>
            </a:r>
          </a:p>
          <a:p>
            <a:pPr lvl="2"/>
            <a:r>
              <a:rPr lang="en-US" dirty="0"/>
              <a:t>Needs to be explicitly installed.</a:t>
            </a:r>
          </a:p>
          <a:p>
            <a:pPr lvl="3"/>
            <a:r>
              <a:rPr lang="en-US" dirty="0"/>
              <a:t>With the -</a:t>
            </a:r>
            <a:r>
              <a:rPr lang="en-US" dirty="0" err="1"/>
              <a:t>Djava.security.manager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Java applets have a </a:t>
            </a:r>
            <a:r>
              <a:rPr lang="en-US" b="1" i="1" dirty="0"/>
              <a:t>strict</a:t>
            </a:r>
            <a:r>
              <a:rPr lang="en-US" dirty="0"/>
              <a:t> security manager.</a:t>
            </a:r>
          </a:p>
        </p:txBody>
      </p:sp>
    </p:spTree>
    <p:extLst>
      <p:ext uri="{BB962C8B-B14F-4D97-AF65-F5344CB8AC3E}">
        <p14:creationId xmlns:p14="http://schemas.microsoft.com/office/powerpoint/2010/main" val="238508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Security Model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190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Security exception if run as applet.</a:t>
            </a:r>
          </a:p>
          <a:p>
            <a:pPr lvl="1"/>
            <a:r>
              <a:rPr lang="en-US" dirty="0"/>
              <a:t>No exception if run as application.</a:t>
            </a:r>
          </a:p>
          <a:p>
            <a:pPr lvl="2"/>
            <a:r>
              <a:rPr lang="en-US" dirty="0"/>
              <a:t>But you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ll</a:t>
            </a:r>
            <a:r>
              <a:rPr lang="en-US" dirty="0"/>
              <a:t> end up deleting a directory.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990600" y="2895600"/>
            <a:ext cx="6629400" cy="3539431"/>
          </a:xfrm>
          <a:prstGeom prst="rect">
            <a:avLst/>
          </a:prstGeom>
          <a:noFill/>
          <a:ln w="76200" cmpd="tri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Courier New"/>
                <a:cs typeface="Courier New"/>
              </a:rPr>
              <a:t>Package </a:t>
            </a:r>
            <a:r>
              <a:rPr lang="en-US" sz="1400" b="0" dirty="0" err="1">
                <a:latin typeface="Courier New"/>
                <a:cs typeface="Courier New"/>
              </a:rPr>
              <a:t>java.example</a:t>
            </a:r>
            <a:endParaRPr lang="en-US" sz="1400" b="0" dirty="0">
              <a:latin typeface="Courier New"/>
              <a:cs typeface="Courier New"/>
            </a:endParaRP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import </a:t>
            </a:r>
            <a:r>
              <a:rPr lang="en-US" sz="1400" b="0" dirty="0" err="1">
                <a:latin typeface="Courier New"/>
                <a:cs typeface="Courier New"/>
              </a:rPr>
              <a:t>java.applet</a:t>
            </a:r>
            <a:r>
              <a:rPr lang="en-US" sz="1400" b="0" dirty="0">
                <a:latin typeface="Courier New"/>
                <a:cs typeface="Courier New"/>
              </a:rPr>
              <a:t>.*;</a:t>
            </a:r>
          </a:p>
          <a:p>
            <a:pPr algn="l"/>
            <a:endParaRPr lang="en-US" sz="1400" b="0" dirty="0">
              <a:latin typeface="Courier New"/>
              <a:cs typeface="Courier New"/>
            </a:endParaRP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public class </a:t>
            </a:r>
            <a:r>
              <a:rPr lang="en-US" sz="1400" b="0" dirty="0" err="1">
                <a:latin typeface="Courier New"/>
                <a:cs typeface="Courier New"/>
              </a:rPr>
              <a:t>MaliciousApplet</a:t>
            </a:r>
            <a:r>
              <a:rPr lang="en-US" sz="1400" b="0" dirty="0">
                <a:latin typeface="Courier New"/>
                <a:cs typeface="Courier New"/>
              </a:rPr>
              <a:t> extends Applet {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 public void </a:t>
            </a:r>
            <a:r>
              <a:rPr lang="en-US" sz="1400" b="0" dirty="0" err="1">
                <a:latin typeface="Courier New"/>
                <a:cs typeface="Courier New"/>
              </a:rPr>
              <a:t>init</a:t>
            </a:r>
            <a:r>
              <a:rPr lang="en-US" sz="1400" b="0" dirty="0">
                <a:latin typeface="Courier New"/>
                <a:cs typeface="Courier New"/>
              </a:rPr>
              <a:t>()  {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    try  {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       </a:t>
            </a:r>
            <a:r>
              <a:rPr lang="en-US" sz="1400" b="0" dirty="0" err="1">
                <a:latin typeface="Courier New"/>
                <a:cs typeface="Courier New"/>
              </a:rPr>
              <a:t>Runtime.getRuntime</a:t>
            </a:r>
            <a:r>
              <a:rPr lang="en-US" sz="1400" b="0" dirty="0">
                <a:latin typeface="Courier New"/>
                <a:cs typeface="Courier New"/>
              </a:rPr>
              <a:t>().exec(</a:t>
            </a:r>
            <a:r>
              <a:rPr lang="ja-JP" altLang="en-US" sz="1400" b="0" dirty="0">
                <a:latin typeface="Courier New"/>
                <a:cs typeface="Courier New"/>
              </a:rPr>
              <a:t>“</a:t>
            </a:r>
            <a:r>
              <a:rPr lang="en-US" sz="1400" b="0" dirty="0" err="1">
                <a:latin typeface="Courier New"/>
                <a:cs typeface="Courier New"/>
              </a:rPr>
              <a:t>rmdir</a:t>
            </a:r>
            <a:r>
              <a:rPr lang="en-US" sz="1400" b="0" dirty="0">
                <a:latin typeface="Courier New"/>
                <a:cs typeface="Courier New"/>
              </a:rPr>
              <a:t> foo</a:t>
            </a:r>
            <a:r>
              <a:rPr lang="ja-JP" altLang="en-US" sz="1400" b="0" dirty="0">
                <a:latin typeface="Courier New"/>
                <a:cs typeface="Courier New"/>
              </a:rPr>
              <a:t>”</a:t>
            </a:r>
            <a:r>
              <a:rPr lang="en-US" sz="1400" b="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   } catch (Exception e)  {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        </a:t>
            </a:r>
            <a:r>
              <a:rPr lang="en-US" sz="1400" b="0" dirty="0" err="1">
                <a:latin typeface="Courier New"/>
                <a:cs typeface="Courier New"/>
              </a:rPr>
              <a:t>System.out.println</a:t>
            </a:r>
            <a:r>
              <a:rPr lang="en-US" sz="1400" b="0" dirty="0">
                <a:latin typeface="Courier New"/>
                <a:cs typeface="Courier New"/>
              </a:rPr>
              <a:t>(e);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   }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}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public static void main(String </a:t>
            </a:r>
            <a:r>
              <a:rPr lang="en-US" sz="1400" b="0" dirty="0" err="1">
                <a:latin typeface="Courier New"/>
                <a:cs typeface="Courier New"/>
              </a:rPr>
              <a:t>args</a:t>
            </a:r>
            <a:r>
              <a:rPr lang="en-US" sz="1400" b="0" dirty="0">
                <a:latin typeface="Courier New"/>
                <a:cs typeface="Courier New"/>
              </a:rPr>
              <a:t>[])  {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  </a:t>
            </a:r>
            <a:r>
              <a:rPr lang="en-US" sz="1400" b="0" dirty="0" err="1">
                <a:latin typeface="Courier New"/>
                <a:cs typeface="Courier New"/>
              </a:rPr>
              <a:t>MaliciousApplet</a:t>
            </a:r>
            <a:r>
              <a:rPr lang="en-US" sz="1400" b="0" dirty="0">
                <a:latin typeface="Courier New"/>
                <a:cs typeface="Courier New"/>
              </a:rPr>
              <a:t> a = new </a:t>
            </a:r>
            <a:r>
              <a:rPr lang="en-US" sz="1400" b="0" dirty="0" err="1">
                <a:latin typeface="Courier New"/>
                <a:cs typeface="Courier New"/>
              </a:rPr>
              <a:t>MaliciousApplet</a:t>
            </a:r>
            <a:r>
              <a:rPr lang="en-US" sz="1400" b="0" dirty="0">
                <a:latin typeface="Courier New"/>
                <a:cs typeface="Courier New"/>
              </a:rPr>
              <a:t>();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  </a:t>
            </a:r>
            <a:r>
              <a:rPr lang="en-US" sz="1400" b="0" dirty="0" err="1">
                <a:latin typeface="Courier New"/>
                <a:cs typeface="Courier New"/>
              </a:rPr>
              <a:t>a.init</a:t>
            </a:r>
            <a:r>
              <a:rPr lang="en-US" sz="1400" b="0" dirty="0">
                <a:latin typeface="Courier New"/>
                <a:cs typeface="Courier New"/>
              </a:rPr>
              <a:t>();</a:t>
            </a:r>
          </a:p>
          <a:p>
            <a:pPr algn="l"/>
            <a:r>
              <a:rPr lang="en-US" sz="1400" b="0" dirty="0">
                <a:latin typeface="Courier New"/>
                <a:cs typeface="Courier New"/>
              </a:rPr>
              <a:t>   }</a:t>
            </a:r>
          </a:p>
          <a:p>
            <a:pPr algn="l"/>
            <a:r>
              <a:rPr lang="en-US" sz="1400" b="0" dirty="0" smtClean="0">
                <a:latin typeface="Courier New"/>
                <a:cs typeface="Courier New"/>
              </a:rPr>
              <a:t>}</a:t>
            </a:r>
            <a:endParaRPr lang="en-US" sz="1400" b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373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Security Model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Security model does not protect against all bad things:</a:t>
            </a:r>
          </a:p>
          <a:p>
            <a:pPr lvl="1"/>
            <a:r>
              <a:rPr lang="en-US"/>
              <a:t>Applets that perform annoying tasks</a:t>
            </a:r>
          </a:p>
          <a:p>
            <a:pPr lvl="2"/>
            <a:r>
              <a:rPr lang="en-US"/>
              <a:t>e.g. using up CPU.</a:t>
            </a:r>
          </a:p>
          <a:p>
            <a:pPr lvl="1"/>
            <a:r>
              <a:rPr lang="en-US"/>
              <a:t>Installing a local class file or local native library:</a:t>
            </a:r>
          </a:p>
          <a:p>
            <a:pPr lvl="2"/>
            <a:r>
              <a:rPr lang="en-US"/>
              <a:t>An applet can call them if not prevented.</a:t>
            </a:r>
          </a:p>
          <a:p>
            <a:pPr lvl="3"/>
            <a:r>
              <a:rPr lang="en-US"/>
              <a:t>Newer versions of browsers mitigates the adverse potential.</a:t>
            </a:r>
          </a:p>
        </p:txBody>
      </p:sp>
    </p:spTree>
    <p:extLst>
      <p:ext uri="{BB962C8B-B14F-4D97-AF65-F5344CB8AC3E}">
        <p14:creationId xmlns:p14="http://schemas.microsoft.com/office/powerpoint/2010/main" val="322647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Confinement Problem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of preventing a server from leaking information that the user of the service considers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275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</a:t>
            </a:r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ommunicates outside direct connection</a:t>
            </a:r>
            <a:endParaRPr lang="en-US" dirty="0"/>
          </a:p>
          <a:p>
            <a:pPr lvl="1"/>
            <a:r>
              <a:rPr lang="en-US" i="1" dirty="0"/>
              <a:t>Covert storage channel</a:t>
            </a:r>
            <a:r>
              <a:rPr lang="en-US" dirty="0"/>
              <a:t> uses attribute of shared resource</a:t>
            </a:r>
          </a:p>
          <a:p>
            <a:pPr lvl="1"/>
            <a:r>
              <a:rPr lang="en-US" i="1" dirty="0"/>
              <a:t>Covert timing channel</a:t>
            </a:r>
            <a:r>
              <a:rPr lang="en-US" dirty="0"/>
              <a:t> uses temporal or ordering relationship among accesses to shared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Considerations</a:t>
            </a:r>
            <a:r>
              <a:rPr lang="en-US" i="1" dirty="0" smtClean="0"/>
              <a:t>:</a:t>
            </a:r>
          </a:p>
          <a:p>
            <a:pPr lvl="1"/>
            <a:r>
              <a:rPr lang="en-US" dirty="0"/>
              <a:t>Existence</a:t>
            </a:r>
          </a:p>
          <a:p>
            <a:pPr lvl="2"/>
            <a:r>
              <a:rPr lang="en-US" dirty="0"/>
              <a:t>Determining whether the covert channel exists</a:t>
            </a:r>
          </a:p>
          <a:p>
            <a:pPr lvl="1"/>
            <a:r>
              <a:rPr lang="en-US" dirty="0"/>
              <a:t>Bandwidth</a:t>
            </a:r>
          </a:p>
          <a:p>
            <a:pPr lvl="2"/>
            <a:r>
              <a:rPr lang="en-US" dirty="0"/>
              <a:t>Determining how much information can be sent over the </a:t>
            </a:r>
            <a:r>
              <a:rPr lang="en-US" dirty="0" smtClean="0"/>
              <a:t>channel</a:t>
            </a:r>
          </a:p>
          <a:p>
            <a:pPr lvl="2"/>
            <a:r>
              <a:rPr lang="en-US" dirty="0" smtClean="0"/>
              <a:t>Influenced by noise</a:t>
            </a:r>
            <a:endParaRPr lang="en-US" i="1" dirty="0" smtClean="0"/>
          </a:p>
          <a:p>
            <a:pPr lvl="3"/>
            <a:r>
              <a:rPr lang="en-US" i="1" dirty="0" smtClean="0"/>
              <a:t>Noisy</a:t>
            </a:r>
            <a:r>
              <a:rPr lang="en-US" dirty="0" smtClean="0"/>
              <a:t> </a:t>
            </a:r>
            <a:r>
              <a:rPr lang="en-US" i="1" dirty="0"/>
              <a:t>covert channel</a:t>
            </a:r>
            <a:r>
              <a:rPr lang="en-US" dirty="0"/>
              <a:t> uses shared resource available to sender, receive, and </a:t>
            </a:r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7800" y="5867400"/>
            <a:ext cx="3352800" cy="461665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Why do we care?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5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Covert Channel</a:t>
            </a:r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Communications protocol: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p</a:t>
            </a:r>
            <a:r>
              <a:rPr lang="en-US" sz="2400"/>
              <a:t> sends a bit by creating a file called </a:t>
            </a:r>
            <a:r>
              <a:rPr lang="en-US" sz="2400" i="1"/>
              <a:t>0</a:t>
            </a:r>
            <a:r>
              <a:rPr lang="en-US" sz="2400"/>
              <a:t> or </a:t>
            </a:r>
            <a:r>
              <a:rPr lang="en-US" sz="2400" i="1"/>
              <a:t>1</a:t>
            </a:r>
            <a:r>
              <a:rPr lang="en-US" sz="2400"/>
              <a:t>, then a second file called </a:t>
            </a:r>
            <a:r>
              <a:rPr lang="en-US" sz="2400" i="1"/>
              <a:t>send</a:t>
            </a: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 i="1"/>
              <a:t>p</a:t>
            </a:r>
            <a:r>
              <a:rPr lang="en-US" sz="2000"/>
              <a:t> waits until </a:t>
            </a:r>
            <a:r>
              <a:rPr lang="en-US" sz="2000" i="1"/>
              <a:t>send</a:t>
            </a:r>
            <a:r>
              <a:rPr lang="en-US" sz="2000"/>
              <a:t> is deleted before repeating to send another bit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q</a:t>
            </a:r>
            <a:r>
              <a:rPr lang="en-US" sz="2400"/>
              <a:t> waits until file </a:t>
            </a:r>
            <a:r>
              <a:rPr lang="en-US" sz="2400" i="1"/>
              <a:t>send</a:t>
            </a:r>
            <a:r>
              <a:rPr lang="en-US" sz="2400"/>
              <a:t> exists, then looks for file </a:t>
            </a:r>
            <a:r>
              <a:rPr lang="en-US" sz="2400" i="1"/>
              <a:t>0</a:t>
            </a:r>
            <a:r>
              <a:rPr lang="en-US" sz="2400"/>
              <a:t> or </a:t>
            </a:r>
            <a:r>
              <a:rPr lang="en-US" sz="2400" i="1"/>
              <a:t>1</a:t>
            </a:r>
            <a:r>
              <a:rPr lang="en-US" sz="2400"/>
              <a:t>; whichever exists is the bit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q</a:t>
            </a:r>
            <a:r>
              <a:rPr lang="en-US" sz="2000"/>
              <a:t> then deletes </a:t>
            </a:r>
            <a:r>
              <a:rPr lang="en-US" sz="2000" i="1"/>
              <a:t>0</a:t>
            </a:r>
            <a:r>
              <a:rPr lang="en-US" sz="2000"/>
              <a:t>, </a:t>
            </a:r>
            <a:r>
              <a:rPr lang="en-US" sz="2000" i="1"/>
              <a:t>1</a:t>
            </a:r>
            <a:r>
              <a:rPr lang="en-US" sz="2000"/>
              <a:t>, and </a:t>
            </a:r>
            <a:r>
              <a:rPr lang="en-US" sz="2000" i="1"/>
              <a:t>send</a:t>
            </a:r>
            <a:r>
              <a:rPr lang="en-US" sz="2000"/>
              <a:t> and waits until </a:t>
            </a:r>
            <a:r>
              <a:rPr lang="en-US" sz="2000" i="1"/>
              <a:t>send</a:t>
            </a:r>
            <a:r>
              <a:rPr lang="en-US" sz="2000"/>
              <a:t> is recreated before repeating to read another bit</a:t>
            </a:r>
          </a:p>
          <a:p>
            <a:pPr>
              <a:lnSpc>
                <a:spcPct val="90000"/>
              </a:lnSpc>
            </a:pPr>
            <a:r>
              <a:rPr lang="en-US" sz="2800"/>
              <a:t>Covert storage channel: resource is directory, names of files in directory</a:t>
            </a:r>
          </a:p>
        </p:txBody>
      </p:sp>
    </p:spTree>
    <p:extLst>
      <p:ext uri="{BB962C8B-B14F-4D97-AF65-F5344CB8AC3E}">
        <p14:creationId xmlns:p14="http://schemas.microsoft.com/office/powerpoint/2010/main" val="354754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Covert Flow Tree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Premise:  covert channels require sharing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Objective:  identify manner of sharing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By:  modeling flow of information through shared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Approach: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identify resources that are shared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construct flow tree for a shared resource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determine communication protocol, if a covert channel is present</a:t>
            </a:r>
          </a:p>
        </p:txBody>
      </p:sp>
    </p:spTree>
    <p:extLst>
      <p:ext uri="{BB962C8B-B14F-4D97-AF65-F5344CB8AC3E}">
        <p14:creationId xmlns:p14="http://schemas.microsoft.com/office/powerpoint/2010/main" val="166562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Given:</a:t>
            </a:r>
          </a:p>
          <a:p>
            <a:pPr lvl="1"/>
            <a:r>
              <a:rPr lang="en-US" sz="2400" dirty="0" smtClean="0"/>
              <a:t>Files </a:t>
            </a:r>
            <a:r>
              <a:rPr lang="en-US" sz="2400" dirty="0"/>
              <a:t>in file system have 3 attributes</a:t>
            </a:r>
          </a:p>
          <a:p>
            <a:pPr lvl="2"/>
            <a:r>
              <a:rPr lang="en-US" sz="2000" i="1" dirty="0"/>
              <a:t>locked</a:t>
            </a:r>
            <a:r>
              <a:rPr lang="en-US" sz="2000" dirty="0"/>
              <a:t>: true when file locked</a:t>
            </a:r>
          </a:p>
          <a:p>
            <a:pPr lvl="2"/>
            <a:r>
              <a:rPr lang="en-US" sz="2000" i="1" dirty="0" err="1"/>
              <a:t>isopen</a:t>
            </a:r>
            <a:r>
              <a:rPr lang="en-US" sz="2000" dirty="0"/>
              <a:t>: true when file opened</a:t>
            </a:r>
          </a:p>
          <a:p>
            <a:pPr lvl="2"/>
            <a:r>
              <a:rPr lang="en-US" sz="2000" i="1" dirty="0" err="1"/>
              <a:t>inuse</a:t>
            </a:r>
            <a:r>
              <a:rPr lang="en-US" sz="2000" dirty="0"/>
              <a:t>: set containing PID of processes having file open</a:t>
            </a:r>
          </a:p>
          <a:p>
            <a:pPr lvl="1"/>
            <a:r>
              <a:rPr lang="en-US" sz="2400" dirty="0"/>
              <a:t>Functions:</a:t>
            </a:r>
          </a:p>
          <a:p>
            <a:pPr lvl="2"/>
            <a:r>
              <a:rPr lang="en-US" sz="2000" i="1" dirty="0" err="1"/>
              <a:t>read_access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dirty="0"/>
              <a:t>): true if </a:t>
            </a:r>
            <a:r>
              <a:rPr lang="en-US" sz="2000" i="1" dirty="0"/>
              <a:t>p</a:t>
            </a:r>
            <a:r>
              <a:rPr lang="en-US" sz="2000" dirty="0"/>
              <a:t> has read rights over file </a:t>
            </a:r>
            <a:r>
              <a:rPr lang="en-US" sz="2000" i="1" dirty="0"/>
              <a:t>f</a:t>
            </a:r>
            <a:endParaRPr lang="en-US" sz="2000" dirty="0"/>
          </a:p>
          <a:p>
            <a:pPr lvl="2"/>
            <a:r>
              <a:rPr lang="en-US" sz="2000" i="1" dirty="0"/>
              <a:t>empty</a:t>
            </a:r>
            <a:r>
              <a:rPr lang="en-US" sz="2000" dirty="0"/>
              <a:t>(</a:t>
            </a:r>
            <a:r>
              <a:rPr lang="en-US" sz="2000" i="1" dirty="0"/>
              <a:t>s</a:t>
            </a:r>
            <a:r>
              <a:rPr lang="en-US" sz="2000" dirty="0"/>
              <a:t>): true if set </a:t>
            </a:r>
            <a:r>
              <a:rPr lang="en-US" sz="2000" i="1" dirty="0"/>
              <a:t>s</a:t>
            </a:r>
            <a:r>
              <a:rPr lang="en-US" sz="2000" dirty="0"/>
              <a:t> is empty</a:t>
            </a:r>
          </a:p>
          <a:p>
            <a:pPr lvl="2"/>
            <a:r>
              <a:rPr lang="en-US" sz="2000" i="1" dirty="0"/>
              <a:t>random</a:t>
            </a:r>
            <a:r>
              <a:rPr lang="en-US" sz="2000" dirty="0"/>
              <a:t>: returns one of its arguments chosen at </a:t>
            </a:r>
            <a:r>
              <a:rPr lang="en-US" sz="2000" dirty="0" smtClean="0"/>
              <a:t>random</a:t>
            </a:r>
          </a:p>
          <a:p>
            <a:pPr lvl="1"/>
            <a:r>
              <a:rPr lang="en-US" dirty="0" smtClean="0"/>
              <a:t>File primitives</a:t>
            </a:r>
          </a:p>
          <a:p>
            <a:pPr lvl="2" eaLnBrk="1" hangingPunct="1"/>
            <a:r>
              <a:rPr lang="en-US" dirty="0" err="1" smtClean="0"/>
              <a:t>Lockfile</a:t>
            </a:r>
            <a:r>
              <a:rPr lang="en-US" dirty="0" smtClean="0"/>
              <a:t> – lock the file</a:t>
            </a:r>
            <a:endParaRPr lang="en-US" sz="2000" dirty="0"/>
          </a:p>
          <a:p>
            <a:pPr lvl="2" eaLnBrk="1" hangingPunct="1"/>
            <a:r>
              <a:rPr lang="en-US" dirty="0" err="1" smtClean="0"/>
              <a:t>Unlockfile</a:t>
            </a:r>
            <a:r>
              <a:rPr lang="en-US" dirty="0" smtClean="0"/>
              <a:t> – unlock the file</a:t>
            </a:r>
            <a:endParaRPr lang="en-US" sz="2000" dirty="0"/>
          </a:p>
          <a:p>
            <a:pPr lvl="2" eaLnBrk="1" hangingPunct="1"/>
            <a:r>
              <a:rPr lang="en-US" dirty="0" err="1" smtClean="0"/>
              <a:t>Filelocked</a:t>
            </a:r>
            <a:r>
              <a:rPr lang="en-US" dirty="0" smtClean="0"/>
              <a:t> – query if the file is locked</a:t>
            </a:r>
          </a:p>
          <a:p>
            <a:pPr lvl="2" eaLnBrk="1" hangingPunct="1"/>
            <a:r>
              <a:rPr lang="en-US" dirty="0" err="1" smtClean="0"/>
              <a:t>Openfile</a:t>
            </a:r>
            <a:r>
              <a:rPr lang="en-US" dirty="0" smtClean="0"/>
              <a:t> – open the file</a:t>
            </a:r>
            <a:endParaRPr lang="en-US" sz="2000" dirty="0" smtClean="0"/>
          </a:p>
          <a:p>
            <a:pPr lvl="2" eaLnBrk="1" hangingPunct="1"/>
            <a:r>
              <a:rPr lang="en-US" dirty="0" err="1" smtClean="0"/>
              <a:t>Fileopened</a:t>
            </a:r>
            <a:r>
              <a:rPr lang="en-US" dirty="0" smtClean="0"/>
              <a:t> – query if the file is open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488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(* lock the file if it is not locked and not opened; otherwise indicate it is locked by returning false *)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procedure </a:t>
            </a:r>
            <a:r>
              <a:rPr lang="en-US" sz="1200" b="1" dirty="0" err="1">
                <a:latin typeface="Courier" charset="0"/>
              </a:rPr>
              <a:t>Lockfile</a:t>
            </a:r>
            <a:r>
              <a:rPr lang="en-US" sz="1200" dirty="0">
                <a:latin typeface="Courier" charset="0"/>
              </a:rPr>
              <a:t>(f: file): </a:t>
            </a:r>
            <a:r>
              <a:rPr lang="en-US" sz="1200" dirty="0" err="1">
                <a:latin typeface="Courier" charset="0"/>
              </a:rPr>
              <a:t>boolean</a:t>
            </a:r>
            <a:r>
              <a:rPr lang="en-US" sz="1200" dirty="0">
                <a:latin typeface="Courier" charset="0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begin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	if not </a:t>
            </a:r>
            <a:r>
              <a:rPr lang="en-US" sz="1200" dirty="0" err="1">
                <a:latin typeface="Courier" charset="0"/>
              </a:rPr>
              <a:t>f.locked</a:t>
            </a:r>
            <a:r>
              <a:rPr lang="en-US" sz="1200" dirty="0">
                <a:latin typeface="Courier" charset="0"/>
              </a:rPr>
              <a:t> and empty(</a:t>
            </a:r>
            <a:r>
              <a:rPr lang="en-US" sz="1200" dirty="0" err="1">
                <a:latin typeface="Courier" charset="0"/>
              </a:rPr>
              <a:t>f.inuse</a:t>
            </a:r>
            <a:r>
              <a:rPr lang="en-US" sz="1200" dirty="0">
                <a:latin typeface="Courier" charset="0"/>
              </a:rPr>
              <a:t>) then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		</a:t>
            </a:r>
            <a:r>
              <a:rPr lang="en-US" sz="1200" dirty="0" err="1">
                <a:latin typeface="Courier" charset="0"/>
              </a:rPr>
              <a:t>f.locked</a:t>
            </a:r>
            <a:r>
              <a:rPr lang="en-US" sz="1200" dirty="0">
                <a:latin typeface="Courier" charset="0"/>
              </a:rPr>
              <a:t> := true;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end</a:t>
            </a:r>
            <a:r>
              <a:rPr lang="en-US" sz="1200" dirty="0" smtClean="0">
                <a:latin typeface="Courier" charset="0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endParaRPr lang="en-US" sz="1200" dirty="0">
              <a:latin typeface="Courier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endParaRPr lang="en-US" sz="1200" dirty="0" smtClean="0">
              <a:latin typeface="Courier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endParaRPr lang="en-US" sz="1200" dirty="0">
              <a:latin typeface="Courier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(* unlock the file *)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procedure </a:t>
            </a:r>
            <a:r>
              <a:rPr lang="en-US" sz="1200" b="1" dirty="0" err="1">
                <a:latin typeface="Courier" charset="0"/>
              </a:rPr>
              <a:t>Unlockfile</a:t>
            </a:r>
            <a:r>
              <a:rPr lang="en-US" sz="1200" dirty="0">
                <a:latin typeface="Courier" charset="0"/>
              </a:rPr>
              <a:t>(f: file);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begin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	if </a:t>
            </a:r>
            <a:r>
              <a:rPr lang="en-US" sz="1200" dirty="0" err="1">
                <a:latin typeface="Courier" charset="0"/>
              </a:rPr>
              <a:t>f.locked</a:t>
            </a:r>
            <a:r>
              <a:rPr lang="en-US" sz="1200" dirty="0">
                <a:latin typeface="Courier" charset="0"/>
              </a:rPr>
              <a:t> then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		</a:t>
            </a:r>
            <a:r>
              <a:rPr lang="en-US" sz="1200" dirty="0" err="1">
                <a:latin typeface="Courier" charset="0"/>
              </a:rPr>
              <a:t>f.locked</a:t>
            </a:r>
            <a:r>
              <a:rPr lang="en-US" sz="1200" dirty="0">
                <a:latin typeface="Courier" charset="0"/>
              </a:rPr>
              <a:t> := false;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end</a:t>
            </a:r>
            <a:r>
              <a:rPr lang="en-US" sz="1200" dirty="0" smtClean="0">
                <a:latin typeface="Courier" charset="0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endParaRPr lang="en-US" sz="1200" dirty="0">
              <a:latin typeface="Courier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endParaRPr lang="en-US" sz="1200" dirty="0" smtClean="0">
              <a:latin typeface="Courier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endParaRPr lang="en-US" sz="1200" dirty="0">
              <a:latin typeface="Courier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(* say whether the file is locked *)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function </a:t>
            </a:r>
            <a:r>
              <a:rPr lang="en-US" sz="1200" b="1" dirty="0" err="1">
                <a:latin typeface="Courier" charset="0"/>
              </a:rPr>
              <a:t>Filelocked</a:t>
            </a:r>
            <a:r>
              <a:rPr lang="en-US" sz="1200" dirty="0">
                <a:latin typeface="Courier" charset="0"/>
              </a:rPr>
              <a:t>(f: file): </a:t>
            </a:r>
            <a:r>
              <a:rPr lang="en-US" sz="1200" dirty="0" err="1">
                <a:latin typeface="Courier" charset="0"/>
              </a:rPr>
              <a:t>boolean</a:t>
            </a:r>
            <a:r>
              <a:rPr lang="en-US" sz="1200" dirty="0">
                <a:latin typeface="Courier" charset="0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begin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	</a:t>
            </a:r>
            <a:r>
              <a:rPr lang="en-US" sz="1200" dirty="0" err="1">
                <a:latin typeface="Courier" charset="0"/>
              </a:rPr>
              <a:t>Filelocked</a:t>
            </a:r>
            <a:r>
              <a:rPr lang="en-US" sz="1200" dirty="0">
                <a:latin typeface="Courier" charset="0"/>
              </a:rPr>
              <a:t> := </a:t>
            </a:r>
            <a:r>
              <a:rPr lang="en-US" sz="1200" dirty="0" err="1">
                <a:latin typeface="Courier" charset="0"/>
              </a:rPr>
              <a:t>f.locked</a:t>
            </a:r>
            <a:r>
              <a:rPr lang="en-US" sz="1200" dirty="0">
                <a:latin typeface="Courier" charset="0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</a:tabLst>
            </a:pPr>
            <a:r>
              <a:rPr lang="en-US" sz="1200" dirty="0">
                <a:latin typeface="Courier" charset="0"/>
              </a:rPr>
              <a:t>end;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(* open the file if it </a:t>
            </a:r>
            <a:r>
              <a:rPr lang="en-US" sz="1200" dirty="0" err="1">
                <a:latin typeface="Courier" charset="0"/>
              </a:rPr>
              <a:t>isn</a:t>
            </a:r>
            <a:r>
              <a:rPr lang="ja-JP" altLang="en-US" sz="1200" dirty="0">
                <a:latin typeface="Courier" charset="0"/>
              </a:rPr>
              <a:t>’</a:t>
            </a:r>
            <a:r>
              <a:rPr lang="en-US" sz="1200" dirty="0">
                <a:latin typeface="Courier" charset="0"/>
              </a:rPr>
              <a:t>t locked and the process has the right to read the file *)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procedure </a:t>
            </a:r>
            <a:r>
              <a:rPr lang="en-US" sz="1200" b="1" dirty="0" err="1">
                <a:latin typeface="Courier" charset="0"/>
              </a:rPr>
              <a:t>Openfile</a:t>
            </a:r>
            <a:r>
              <a:rPr lang="en-US" sz="1200" dirty="0">
                <a:latin typeface="Courier" charset="0"/>
              </a:rPr>
              <a:t>(f: file);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begin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	if not </a:t>
            </a:r>
            <a:r>
              <a:rPr lang="en-US" sz="1200" dirty="0" err="1">
                <a:latin typeface="Courier" charset="0"/>
              </a:rPr>
              <a:t>f.locked</a:t>
            </a:r>
            <a:r>
              <a:rPr lang="en-US" sz="1200" dirty="0">
                <a:latin typeface="Courier" charset="0"/>
              </a:rPr>
              <a:t> and   				</a:t>
            </a:r>
            <a:r>
              <a:rPr lang="en-US" sz="1200" dirty="0" err="1">
                <a:latin typeface="Courier" charset="0"/>
              </a:rPr>
              <a:t>read_access</a:t>
            </a:r>
            <a:r>
              <a:rPr lang="en-US" sz="1200" dirty="0">
                <a:latin typeface="Courier" charset="0"/>
              </a:rPr>
              <a:t>(</a:t>
            </a:r>
            <a:r>
              <a:rPr lang="en-US" sz="1200" dirty="0" err="1">
                <a:latin typeface="Courier" charset="0"/>
              </a:rPr>
              <a:t>process_id</a:t>
            </a:r>
            <a:r>
              <a:rPr lang="en-US" sz="1200" dirty="0">
                <a:latin typeface="Courier" charset="0"/>
              </a:rPr>
              <a:t>, f) then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		(* add process ID to </a:t>
            </a:r>
            <a:r>
              <a:rPr lang="en-US" sz="1200" dirty="0" err="1">
                <a:latin typeface="Courier" charset="0"/>
              </a:rPr>
              <a:t>inuse</a:t>
            </a:r>
            <a:r>
              <a:rPr lang="en-US" sz="1200" dirty="0">
                <a:latin typeface="Courier" charset="0"/>
              </a:rPr>
              <a:t> set *)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		</a:t>
            </a:r>
            <a:r>
              <a:rPr lang="en-US" sz="1200" dirty="0" err="1">
                <a:latin typeface="Courier" charset="0"/>
              </a:rPr>
              <a:t>f.inuse</a:t>
            </a:r>
            <a:r>
              <a:rPr lang="en-US" sz="1200" dirty="0">
                <a:latin typeface="Courier" charset="0"/>
              </a:rPr>
              <a:t> = </a:t>
            </a:r>
            <a:r>
              <a:rPr lang="en-US" sz="1200" dirty="0" err="1">
                <a:latin typeface="Courier" charset="0"/>
              </a:rPr>
              <a:t>f.inuse</a:t>
            </a:r>
            <a:r>
              <a:rPr lang="en-US" sz="1200" dirty="0">
                <a:latin typeface="Courier" charset="0"/>
              </a:rPr>
              <a:t> + </a:t>
            </a:r>
            <a:r>
              <a:rPr lang="en-US" sz="1200" dirty="0" err="1">
                <a:latin typeface="Courier" charset="0"/>
              </a:rPr>
              <a:t>process_id</a:t>
            </a:r>
            <a:r>
              <a:rPr lang="en-US" sz="1200" dirty="0">
                <a:latin typeface="Courier" charset="0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end</a:t>
            </a:r>
            <a:r>
              <a:rPr lang="en-US" sz="1200" dirty="0" smtClean="0">
                <a:latin typeface="Courier" charset="0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endParaRPr lang="en-US" sz="1200" dirty="0">
              <a:latin typeface="Courier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endParaRPr lang="en-US" sz="1200" dirty="0" smtClean="0">
              <a:latin typeface="Courier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endParaRPr lang="en-US" sz="1200" dirty="0">
              <a:latin typeface="Courier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(* if the process can read the file, say if the file is open, otherwise return a value at random *)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function </a:t>
            </a:r>
            <a:r>
              <a:rPr lang="en-US" sz="1200" b="1" dirty="0" err="1">
                <a:latin typeface="Courier" charset="0"/>
              </a:rPr>
              <a:t>Fileopened</a:t>
            </a:r>
            <a:r>
              <a:rPr lang="en-US" sz="1200" dirty="0">
                <a:latin typeface="Courier" charset="0"/>
              </a:rPr>
              <a:t>(f: file): </a:t>
            </a:r>
            <a:r>
              <a:rPr lang="en-US" sz="1200" dirty="0" err="1">
                <a:latin typeface="Courier" charset="0"/>
              </a:rPr>
              <a:t>boolean</a:t>
            </a:r>
            <a:r>
              <a:rPr lang="en-US" sz="1200" dirty="0">
                <a:latin typeface="Courier" charset="0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begin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	if not </a:t>
            </a:r>
            <a:r>
              <a:rPr lang="en-US" sz="1200" dirty="0" err="1">
                <a:latin typeface="Courier" charset="0"/>
              </a:rPr>
              <a:t>read_access</a:t>
            </a:r>
            <a:r>
              <a:rPr lang="en-US" sz="1200" dirty="0">
                <a:latin typeface="Courier" charset="0"/>
              </a:rPr>
              <a:t>(</a:t>
            </a:r>
            <a:r>
              <a:rPr lang="en-US" sz="1200" dirty="0" err="1">
                <a:latin typeface="Courier" charset="0"/>
              </a:rPr>
              <a:t>process_id</a:t>
            </a:r>
            <a:r>
              <a:rPr lang="en-US" sz="1200" dirty="0">
                <a:latin typeface="Courier" charset="0"/>
              </a:rPr>
              <a:t>, f) then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		</a:t>
            </a:r>
            <a:r>
              <a:rPr lang="en-US" sz="1200" dirty="0" err="1">
                <a:latin typeface="Courier" charset="0"/>
              </a:rPr>
              <a:t>Fileopened</a:t>
            </a:r>
            <a:r>
              <a:rPr lang="en-US" sz="1200" dirty="0">
                <a:latin typeface="Courier" charset="0"/>
              </a:rPr>
              <a:t> := random(true, false);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	else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		</a:t>
            </a:r>
            <a:r>
              <a:rPr lang="en-US" sz="1200" dirty="0" err="1">
                <a:latin typeface="Courier" charset="0"/>
              </a:rPr>
              <a:t>Fileopened</a:t>
            </a:r>
            <a:r>
              <a:rPr lang="en-US" sz="1200" dirty="0">
                <a:latin typeface="Courier" charset="0"/>
              </a:rPr>
              <a:t> := not </a:t>
            </a:r>
            <a:r>
              <a:rPr lang="en-US" sz="1200" dirty="0" err="1">
                <a:latin typeface="Courier" charset="0"/>
              </a:rPr>
              <a:t>isempty</a:t>
            </a:r>
            <a:r>
              <a:rPr lang="en-US" sz="1200" dirty="0">
                <a:latin typeface="Courier" charset="0"/>
              </a:rPr>
              <a:t>(</a:t>
            </a:r>
            <a:r>
              <a:rPr lang="en-US" sz="1200" dirty="0" err="1">
                <a:latin typeface="Courier" charset="0"/>
              </a:rPr>
              <a:t>f.inuse</a:t>
            </a:r>
            <a:r>
              <a:rPr lang="en-US" sz="1200" dirty="0">
                <a:latin typeface="Courier" charset="0"/>
              </a:rPr>
              <a:t>);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ourier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0456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Id Shared Resources</a:t>
            </a:r>
            <a:endParaRPr lang="en-US" dirty="0"/>
          </a:p>
        </p:txBody>
      </p:sp>
      <p:sp>
        <p:nvSpPr>
          <p:cNvPr id="261164" name="Text Box 44"/>
          <p:cNvSpPr txBox="1">
            <a:spLocks noChangeArrowheads="1"/>
          </p:cNvSpPr>
          <p:nvPr/>
        </p:nvSpPr>
        <p:spPr bwMode="auto">
          <a:xfrm>
            <a:off x="1905000" y="5410200"/>
            <a:ext cx="5291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latin typeface="+mn-lt"/>
                <a:sym typeface="Symbol" charset="0"/>
              </a:rPr>
              <a:t></a:t>
            </a:r>
            <a:r>
              <a:rPr lang="en-US" sz="1800" b="0" dirty="0">
                <a:latin typeface="+mn-lt"/>
              </a:rPr>
              <a:t>means no attribute affected in specified manner</a:t>
            </a:r>
          </a:p>
        </p:txBody>
      </p:sp>
      <p:graphicFrame>
        <p:nvGraphicFramePr>
          <p:cNvPr id="10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56045"/>
              </p:ext>
            </p:extLst>
          </p:nvPr>
        </p:nvGraphicFramePr>
        <p:xfrm>
          <a:off x="228600" y="1905000"/>
          <a:ext cx="8610600" cy="3291840"/>
        </p:xfrm>
        <a:graphic>
          <a:graphicData uri="http://schemas.openxmlformats.org/drawingml/2006/table">
            <a:tbl>
              <a:tblPr/>
              <a:tblGrid>
                <a:gridCol w="1435100"/>
                <a:gridCol w="1435100"/>
                <a:gridCol w="1435100"/>
                <a:gridCol w="1435100"/>
                <a:gridCol w="1350683"/>
                <a:gridCol w="151951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sym typeface="Wingdings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Primitives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Access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Lockfile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Unlockfile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Filelocked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Openfile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Fileopened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reference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locked,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locked,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modify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return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228714"/>
              </p:ext>
            </p:extLst>
          </p:nvPr>
        </p:nvGraphicFramePr>
        <p:xfrm>
          <a:off x="228600" y="1905000"/>
          <a:ext cx="8610600" cy="3291840"/>
        </p:xfrm>
        <a:graphic>
          <a:graphicData uri="http://schemas.openxmlformats.org/drawingml/2006/table">
            <a:tbl>
              <a:tblPr/>
              <a:tblGrid>
                <a:gridCol w="1435100"/>
                <a:gridCol w="1435100"/>
                <a:gridCol w="1435100"/>
                <a:gridCol w="1435100"/>
                <a:gridCol w="1350683"/>
                <a:gridCol w="151951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sym typeface="Wingdings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Primitives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Access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Lockfile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Unlockfile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Filelocked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Openfile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Fileopened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reference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locked,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locked,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modify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return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163" name="Group 4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29900409"/>
              </p:ext>
            </p:extLst>
          </p:nvPr>
        </p:nvGraphicFramePr>
        <p:xfrm>
          <a:off x="228600" y="1905000"/>
          <a:ext cx="8610600" cy="3291840"/>
        </p:xfrm>
        <a:graphic>
          <a:graphicData uri="http://schemas.openxmlformats.org/drawingml/2006/table">
            <a:tbl>
              <a:tblPr/>
              <a:tblGrid>
                <a:gridCol w="1435100"/>
                <a:gridCol w="1435100"/>
                <a:gridCol w="1435100"/>
                <a:gridCol w="1435100"/>
                <a:gridCol w="1350683"/>
                <a:gridCol w="151951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sym typeface="Wingdings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Primitives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Access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Lockfile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Unlockfile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Filelocked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Openfile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Fileopened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reference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locked,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locked,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modify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return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sym typeface="Symbol" charset="0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</a:rPr>
                        <a:t>inuse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57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Construct CFT  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Tree nodes:</a:t>
            </a:r>
          </a:p>
          <a:p>
            <a:pPr lvl="1"/>
            <a:r>
              <a:rPr lang="en-US" dirty="0" smtClean="0"/>
              <a:t>Goal symbols</a:t>
            </a:r>
          </a:p>
          <a:p>
            <a:pPr lvl="2"/>
            <a:r>
              <a:rPr lang="en-US" dirty="0" smtClean="0"/>
              <a:t>Modification: attribute modified</a:t>
            </a:r>
          </a:p>
          <a:p>
            <a:pPr lvl="2"/>
            <a:r>
              <a:rPr lang="en-US" dirty="0" smtClean="0"/>
              <a:t>Recognition: attribute modification detected</a:t>
            </a:r>
          </a:p>
          <a:p>
            <a:pPr lvl="2"/>
            <a:r>
              <a:rPr lang="en-US" dirty="0" smtClean="0"/>
              <a:t>Direct recognition: subject can detect attribute modification by referencing attribute directly or calling function that returns it</a:t>
            </a:r>
          </a:p>
          <a:p>
            <a:pPr lvl="2"/>
            <a:r>
              <a:rPr lang="en-US" dirty="0" smtClean="0"/>
              <a:t>Inferred recognition: subject can detect attribute modification without direct reference</a:t>
            </a:r>
          </a:p>
          <a:p>
            <a:pPr lvl="2"/>
            <a:r>
              <a:rPr lang="en-US" dirty="0" smtClean="0"/>
              <a:t>Inferred-via: info passed from one attribute to another via specified primitive (e.g. 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Recognized-new-state: modified attribute specified by inferred-via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8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Construct CFT  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Tree nodes:</a:t>
            </a:r>
          </a:p>
          <a:p>
            <a:pPr lvl="1"/>
            <a:r>
              <a:rPr lang="en-US" smtClean="0"/>
              <a:t>other symbols</a:t>
            </a:r>
          </a:p>
          <a:p>
            <a:pPr lvl="2"/>
            <a:r>
              <a:rPr lang="en-US" smtClean="0"/>
              <a:t>Operation symbol represents primitive operation</a:t>
            </a:r>
          </a:p>
          <a:p>
            <a:pPr lvl="2"/>
            <a:r>
              <a:rPr lang="en-US" smtClean="0"/>
              <a:t>Failure symbol indicates information cannot be sent along path</a:t>
            </a:r>
          </a:p>
          <a:p>
            <a:pPr lvl="2"/>
            <a:r>
              <a:rPr lang="en-US" smtClean="0"/>
              <a:t>And symbol reached when for all children</a:t>
            </a:r>
          </a:p>
          <a:p>
            <a:pPr lvl="3"/>
            <a:r>
              <a:rPr lang="en-US" smtClean="0"/>
              <a:t>Child is operation; and</a:t>
            </a:r>
          </a:p>
          <a:p>
            <a:pPr lvl="3"/>
            <a:r>
              <a:rPr lang="en-US" smtClean="0"/>
              <a:t>If child goal, then goal is reached</a:t>
            </a:r>
          </a:p>
          <a:p>
            <a:pPr lvl="2"/>
            <a:r>
              <a:rPr lang="en-US" smtClean="0"/>
              <a:t>Or symbol reached when for any child:</a:t>
            </a:r>
          </a:p>
          <a:p>
            <a:pPr lvl="3"/>
            <a:r>
              <a:rPr lang="en-US" smtClean="0"/>
              <a:t>Child is operation; or</a:t>
            </a:r>
          </a:p>
          <a:p>
            <a:pPr lvl="3"/>
            <a:r>
              <a:rPr lang="en-US" smtClean="0"/>
              <a:t>If child goal, then goal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Construct CFT 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Construction rules</a:t>
            </a:r>
          </a:p>
          <a:p>
            <a:pPr lvl="1"/>
            <a:r>
              <a:rPr lang="en-US" dirty="0" smtClean="0"/>
              <a:t>topmost goal </a:t>
            </a:r>
          </a:p>
          <a:p>
            <a:pPr lvl="2">
              <a:buFont typeface="Lucida Grande"/>
              <a:buChar char=" "/>
            </a:pPr>
            <a:r>
              <a:rPr lang="en-US" dirty="0" smtClean="0"/>
              <a:t>:- modification and recognition</a:t>
            </a:r>
          </a:p>
          <a:p>
            <a:pPr lvl="1"/>
            <a:r>
              <a:rPr lang="en-US" dirty="0" smtClean="0"/>
              <a:t>modification goal – what modifies attribute?</a:t>
            </a:r>
          </a:p>
          <a:p>
            <a:pPr lvl="2">
              <a:buFont typeface="Lucida Grande"/>
              <a:buChar char=" "/>
            </a:pPr>
            <a:r>
              <a:rPr lang="en-US" dirty="0"/>
              <a:t>:- mod op1 or mod op2 … n</a:t>
            </a:r>
          </a:p>
          <a:p>
            <a:pPr lvl="1"/>
            <a:r>
              <a:rPr lang="en-US" dirty="0" smtClean="0"/>
              <a:t>recognition goal – what recognizes changes in attribute</a:t>
            </a:r>
          </a:p>
          <a:p>
            <a:pPr lvl="2">
              <a:buFont typeface="Lucida Grande"/>
              <a:buChar char=" "/>
            </a:pPr>
            <a:r>
              <a:rPr lang="en-US" dirty="0"/>
              <a:t>:- direct-</a:t>
            </a:r>
            <a:r>
              <a:rPr lang="en-US" dirty="0" err="1"/>
              <a:t>recog</a:t>
            </a:r>
            <a:r>
              <a:rPr lang="en-US" dirty="0"/>
              <a:t> or inferred-</a:t>
            </a:r>
            <a:r>
              <a:rPr lang="en-US" dirty="0" err="1"/>
              <a:t>recog</a:t>
            </a:r>
            <a:endParaRPr lang="en-US" dirty="0"/>
          </a:p>
          <a:p>
            <a:pPr lvl="1"/>
            <a:r>
              <a:rPr lang="en-US" dirty="0" smtClean="0"/>
              <a:t>direct recognition goal  - what returns information on attribute</a:t>
            </a:r>
          </a:p>
          <a:p>
            <a:pPr lvl="2">
              <a:buFont typeface="Lucida Grande"/>
              <a:buChar char=" "/>
            </a:pPr>
            <a:r>
              <a:rPr lang="en-US" dirty="0"/>
              <a:t>:- rec op1 or rec op2 … </a:t>
            </a:r>
          </a:p>
          <a:p>
            <a:pPr lvl="1"/>
            <a:r>
              <a:rPr lang="en-US" dirty="0" smtClean="0"/>
              <a:t>inferred recognition – what returns info if attribute has been modified</a:t>
            </a:r>
          </a:p>
          <a:p>
            <a:pPr lvl="2">
              <a:buFont typeface="Lucida Grande"/>
              <a:buChar char=" "/>
            </a:pPr>
            <a:r>
              <a:rPr lang="en-US" dirty="0"/>
              <a:t>:- (ref op and mod op) or (ref op and mod op) …</a:t>
            </a:r>
          </a:p>
          <a:p>
            <a:pPr lvl="1"/>
            <a:r>
              <a:rPr lang="en-US" dirty="0" smtClean="0"/>
              <a:t>inferred-via goal – what indirectly signals change in attribute</a:t>
            </a:r>
          </a:p>
          <a:p>
            <a:pPr lvl="2">
              <a:buFont typeface="Lucida Grande"/>
              <a:buChar char=" "/>
            </a:pPr>
            <a:r>
              <a:rPr lang="en-US" dirty="0"/>
              <a:t>:- inferred op and </a:t>
            </a:r>
            <a:r>
              <a:rPr lang="en-US" dirty="0" err="1"/>
              <a:t>recog</a:t>
            </a:r>
            <a:r>
              <a:rPr lang="en-US" dirty="0"/>
              <a:t>-new-state</a:t>
            </a:r>
          </a:p>
          <a:p>
            <a:pPr lvl="1"/>
            <a:r>
              <a:rPr lang="en-US" dirty="0" smtClean="0"/>
              <a:t>recognize-new-state – what is new state of attribute</a:t>
            </a:r>
          </a:p>
          <a:p>
            <a:pPr lvl="2">
              <a:buFont typeface="Lucida Grande"/>
              <a:buChar char=" "/>
            </a:pPr>
            <a:r>
              <a:rPr lang="en-US" dirty="0"/>
              <a:t>:- </a:t>
            </a:r>
            <a:r>
              <a:rPr lang="en-US" dirty="0" err="1"/>
              <a:t>recog</a:t>
            </a:r>
            <a:r>
              <a:rPr lang="en-US" dirty="0"/>
              <a:t> or </a:t>
            </a:r>
            <a:r>
              <a:rPr lang="en-US" dirty="0" err="1"/>
              <a:t>recog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07707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i="1" dirty="0" smtClean="0"/>
              <a:t>locked</a:t>
            </a:r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</a:t>
            </a:r>
            <a:r>
              <a:rPr lang="en-US" dirty="0"/>
              <a:t>state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"there exists a covert </a:t>
            </a:r>
            <a:r>
              <a:rPr lang="en-US" dirty="0"/>
              <a:t>storage channel via attribute </a:t>
            </a:r>
            <a:r>
              <a:rPr lang="en-US" i="1" dirty="0"/>
              <a:t>locked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28"/>
          <a:stretch/>
        </p:blipFill>
        <p:spPr bwMode="auto">
          <a:xfrm>
            <a:off x="3733800" y="3352800"/>
            <a:ext cx="3733800" cy="77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Isolation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Process cannot communicate with any other process</a:t>
            </a:r>
          </a:p>
          <a:p>
            <a:pPr>
              <a:lnSpc>
                <a:spcPct val="90000"/>
              </a:lnSpc>
            </a:pPr>
            <a:r>
              <a:rPr lang="en-US"/>
              <a:t>Process cannot be observed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Impossible for this process to leak information</a:t>
            </a:r>
          </a:p>
          <a:p>
            <a:pPr lvl="1">
              <a:lnSpc>
                <a:spcPct val="90000"/>
              </a:lnSpc>
            </a:pPr>
            <a:r>
              <a:rPr lang="en-US"/>
              <a:t>Not practical as process uses observable resources such as CPU, secondary storage, networks, etc.</a:t>
            </a:r>
          </a:p>
        </p:txBody>
      </p:sp>
    </p:spTree>
    <p:extLst>
      <p:ext uri="{BB962C8B-B14F-4D97-AF65-F5344CB8AC3E}">
        <p14:creationId xmlns:p14="http://schemas.microsoft.com/office/powerpoint/2010/main" val="258471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</a:t>
            </a:r>
            <a:endParaRPr lang="en-US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Apply production rules to topmost goal</a:t>
            </a:r>
            <a:endParaRPr lang="en-US" sz="2400" dirty="0"/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168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4648200" y="2971800"/>
            <a:ext cx="6858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2286000"/>
            <a:ext cx="4419600" cy="4191000"/>
          </a:xfrm>
          <a:prstGeom prst="rect">
            <a:avLst/>
          </a:prstGeom>
          <a:solidFill>
            <a:srgbClr val="FFFFFF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648200" y="1447800"/>
            <a:ext cx="3962400" cy="990600"/>
          </a:xfrm>
          <a:prstGeom prst="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8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Step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Operations </a:t>
            </a:r>
            <a:r>
              <a:rPr lang="en-US" sz="2800" i="1" dirty="0" err="1"/>
              <a:t>Lockfile</a:t>
            </a:r>
            <a:r>
              <a:rPr lang="en-US" sz="2800" dirty="0"/>
              <a:t> and </a:t>
            </a:r>
            <a:r>
              <a:rPr lang="en-US" sz="2800" i="1" dirty="0" err="1"/>
              <a:t>Unlockfile</a:t>
            </a:r>
            <a:r>
              <a:rPr lang="en-US" sz="2800" dirty="0"/>
              <a:t> modify </a:t>
            </a:r>
            <a:r>
              <a:rPr lang="en-US" sz="2800" i="1" dirty="0"/>
              <a:t>locked</a:t>
            </a:r>
            <a:endParaRPr lang="en-US" sz="2800" dirty="0"/>
          </a:p>
          <a:p>
            <a:pPr lvl="1"/>
            <a:r>
              <a:rPr lang="en-US" sz="2400" dirty="0"/>
              <a:t>See attribute and operations table</a:t>
            </a:r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168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4648200" y="2971800"/>
            <a:ext cx="6858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04381" y="2236365"/>
            <a:ext cx="4810118" cy="4240635"/>
          </a:xfrm>
          <a:custGeom>
            <a:avLst/>
            <a:gdLst>
              <a:gd name="connsiteX0" fmla="*/ 2000470 w 4810118"/>
              <a:gd name="connsiteY0" fmla="*/ 0 h 4135590"/>
              <a:gd name="connsiteX1" fmla="*/ 4753925 w 4810118"/>
              <a:gd name="connsiteY1" fmla="*/ 22476 h 4135590"/>
              <a:gd name="connsiteX2" fmla="*/ 4810118 w 4810118"/>
              <a:gd name="connsiteY2" fmla="*/ 4135590 h 4135590"/>
              <a:gd name="connsiteX3" fmla="*/ 0 w 4810118"/>
              <a:gd name="connsiteY3" fmla="*/ 4124352 h 4135590"/>
              <a:gd name="connsiteX4" fmla="*/ 22477 w 4810118"/>
              <a:gd name="connsiteY4" fmla="*/ 1460942 h 4135590"/>
              <a:gd name="connsiteX5" fmla="*/ 1820652 w 4810118"/>
              <a:gd name="connsiteY5" fmla="*/ 1517132 h 4135590"/>
              <a:gd name="connsiteX6" fmla="*/ 1876845 w 4810118"/>
              <a:gd name="connsiteY6" fmla="*/ 11238 h 4135590"/>
              <a:gd name="connsiteX7" fmla="*/ 4349335 w 4810118"/>
              <a:gd name="connsiteY7" fmla="*/ 101142 h 413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0118" h="4135590">
                <a:moveTo>
                  <a:pt x="2000470" y="0"/>
                </a:moveTo>
                <a:lnTo>
                  <a:pt x="4753925" y="22476"/>
                </a:lnTo>
                <a:lnTo>
                  <a:pt x="4810118" y="4135590"/>
                </a:lnTo>
                <a:lnTo>
                  <a:pt x="0" y="4124352"/>
                </a:lnTo>
                <a:lnTo>
                  <a:pt x="22477" y="1460942"/>
                </a:lnTo>
                <a:lnTo>
                  <a:pt x="1820652" y="1517132"/>
                </a:lnTo>
                <a:lnTo>
                  <a:pt x="1876845" y="11238"/>
                </a:lnTo>
                <a:lnTo>
                  <a:pt x="4349335" y="101142"/>
                </a:lnTo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648200" y="1752600"/>
            <a:ext cx="1600200" cy="1905000"/>
          </a:xfrm>
          <a:prstGeom prst="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7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Step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Recognition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had direct, inferred recognition children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Direct recognition child: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and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node with </a:t>
            </a:r>
            <a:r>
              <a:rPr lang="en-US" sz="2400" i="1" dirty="0" err="1"/>
              <a:t>Filelocked</a:t>
            </a:r>
            <a:r>
              <a:rPr lang="en-US" sz="2400" dirty="0"/>
              <a:t> child</a:t>
            </a:r>
          </a:p>
          <a:p>
            <a:pPr lvl="1">
              <a:lnSpc>
                <a:spcPct val="90000"/>
              </a:lnSpc>
            </a:pPr>
            <a:r>
              <a:rPr lang="en-US" sz="2000" i="1" dirty="0" err="1"/>
              <a:t>Filelocked</a:t>
            </a:r>
            <a:r>
              <a:rPr lang="en-US" sz="2000" dirty="0"/>
              <a:t> returns value of </a:t>
            </a:r>
            <a:r>
              <a:rPr lang="en-US" sz="2000" i="1" dirty="0"/>
              <a:t>locked</a:t>
            </a:r>
            <a:endParaRPr lang="en-US" sz="2000" u="sng" dirty="0"/>
          </a:p>
          <a:p>
            <a:pPr>
              <a:lnSpc>
                <a:spcPct val="90000"/>
              </a:lnSpc>
            </a:pPr>
            <a:r>
              <a:rPr lang="en-US" sz="2400" dirty="0"/>
              <a:t>Inferred recognition child: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or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node with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inferred-via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node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Infers </a:t>
            </a:r>
            <a:r>
              <a:rPr lang="en-US" sz="2000" i="1" dirty="0"/>
              <a:t>locked</a:t>
            </a:r>
            <a:r>
              <a:rPr lang="en-US" sz="2000" dirty="0"/>
              <a:t> from </a:t>
            </a:r>
            <a:r>
              <a:rPr lang="en-US" sz="2000" i="1" dirty="0" err="1"/>
              <a:t>inuse</a:t>
            </a:r>
            <a:endParaRPr lang="en-US" sz="2000" i="1" dirty="0"/>
          </a:p>
        </p:txBody>
      </p:sp>
      <p:sp>
        <p:nvSpPr>
          <p:cNvPr id="10" name="Oval 9"/>
          <p:cNvSpPr/>
          <p:nvPr/>
        </p:nvSpPr>
        <p:spPr bwMode="auto">
          <a:xfrm>
            <a:off x="4648200" y="2971800"/>
            <a:ext cx="6858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04381" y="2236365"/>
            <a:ext cx="4810118" cy="4240635"/>
          </a:xfrm>
          <a:custGeom>
            <a:avLst/>
            <a:gdLst>
              <a:gd name="connsiteX0" fmla="*/ 2000470 w 4810118"/>
              <a:gd name="connsiteY0" fmla="*/ 0 h 4135590"/>
              <a:gd name="connsiteX1" fmla="*/ 4753925 w 4810118"/>
              <a:gd name="connsiteY1" fmla="*/ 22476 h 4135590"/>
              <a:gd name="connsiteX2" fmla="*/ 4810118 w 4810118"/>
              <a:gd name="connsiteY2" fmla="*/ 4135590 h 4135590"/>
              <a:gd name="connsiteX3" fmla="*/ 0 w 4810118"/>
              <a:gd name="connsiteY3" fmla="*/ 4124352 h 4135590"/>
              <a:gd name="connsiteX4" fmla="*/ 22477 w 4810118"/>
              <a:gd name="connsiteY4" fmla="*/ 1460942 h 4135590"/>
              <a:gd name="connsiteX5" fmla="*/ 1820652 w 4810118"/>
              <a:gd name="connsiteY5" fmla="*/ 1517132 h 4135590"/>
              <a:gd name="connsiteX6" fmla="*/ 1876845 w 4810118"/>
              <a:gd name="connsiteY6" fmla="*/ 11238 h 4135590"/>
              <a:gd name="connsiteX7" fmla="*/ 4349335 w 4810118"/>
              <a:gd name="connsiteY7" fmla="*/ 101142 h 413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0118" h="4135590">
                <a:moveTo>
                  <a:pt x="2000470" y="0"/>
                </a:moveTo>
                <a:lnTo>
                  <a:pt x="4753925" y="22476"/>
                </a:lnTo>
                <a:lnTo>
                  <a:pt x="4810118" y="4135590"/>
                </a:lnTo>
                <a:lnTo>
                  <a:pt x="0" y="4124352"/>
                </a:lnTo>
                <a:lnTo>
                  <a:pt x="22477" y="1460942"/>
                </a:lnTo>
                <a:lnTo>
                  <a:pt x="1820652" y="1517132"/>
                </a:lnTo>
                <a:lnTo>
                  <a:pt x="1876845" y="11238"/>
                </a:lnTo>
                <a:lnTo>
                  <a:pt x="4349335" y="101142"/>
                </a:lnTo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72200" y="1828800"/>
            <a:ext cx="2819400" cy="2133600"/>
          </a:xfrm>
          <a:prstGeom prst="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1688"/>
          <a:stretch>
            <a:fillRect/>
          </a:stretch>
        </p:blipFill>
        <p:spPr bwMode="auto">
          <a:xfrm>
            <a:off x="4724400" y="1066800"/>
            <a:ext cx="426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648200" y="3962400"/>
            <a:ext cx="4495800" cy="2514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1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Fourth Step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800"/>
          </a:p>
          <a:p>
            <a:r>
              <a:rPr lang="ja-JP" altLang="en-US" sz="2800">
                <a:latin typeface="Arial"/>
              </a:rPr>
              <a:t>“</a:t>
            </a:r>
            <a:r>
              <a:rPr lang="en-US" sz="2800"/>
              <a:t>Inferred-via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node requires </a:t>
            </a:r>
            <a:r>
              <a:rPr lang="en-US" sz="2800" i="1"/>
              <a:t>Openfile</a:t>
            </a:r>
            <a:r>
              <a:rPr lang="en-US" sz="2800"/>
              <a:t> </a:t>
            </a:r>
          </a:p>
          <a:p>
            <a:pPr lvl="1"/>
            <a:r>
              <a:rPr lang="en-US" sz="2400"/>
              <a:t>Change in attribute </a:t>
            </a:r>
            <a:r>
              <a:rPr lang="en-US" sz="2400" i="1"/>
              <a:t>inuse</a:t>
            </a:r>
            <a:r>
              <a:rPr lang="en-US" sz="2400"/>
              <a:t> represented by recognize-new-state goal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648200" y="2971800"/>
            <a:ext cx="6858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04381" y="2236365"/>
            <a:ext cx="4810118" cy="4240635"/>
          </a:xfrm>
          <a:custGeom>
            <a:avLst/>
            <a:gdLst>
              <a:gd name="connsiteX0" fmla="*/ 2000470 w 4810118"/>
              <a:gd name="connsiteY0" fmla="*/ 0 h 4135590"/>
              <a:gd name="connsiteX1" fmla="*/ 4753925 w 4810118"/>
              <a:gd name="connsiteY1" fmla="*/ 22476 h 4135590"/>
              <a:gd name="connsiteX2" fmla="*/ 4810118 w 4810118"/>
              <a:gd name="connsiteY2" fmla="*/ 4135590 h 4135590"/>
              <a:gd name="connsiteX3" fmla="*/ 0 w 4810118"/>
              <a:gd name="connsiteY3" fmla="*/ 4124352 h 4135590"/>
              <a:gd name="connsiteX4" fmla="*/ 22477 w 4810118"/>
              <a:gd name="connsiteY4" fmla="*/ 1460942 h 4135590"/>
              <a:gd name="connsiteX5" fmla="*/ 1820652 w 4810118"/>
              <a:gd name="connsiteY5" fmla="*/ 1517132 h 4135590"/>
              <a:gd name="connsiteX6" fmla="*/ 1876845 w 4810118"/>
              <a:gd name="connsiteY6" fmla="*/ 11238 h 4135590"/>
              <a:gd name="connsiteX7" fmla="*/ 4349335 w 4810118"/>
              <a:gd name="connsiteY7" fmla="*/ 101142 h 413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0118" h="4135590">
                <a:moveTo>
                  <a:pt x="2000470" y="0"/>
                </a:moveTo>
                <a:lnTo>
                  <a:pt x="4753925" y="22476"/>
                </a:lnTo>
                <a:lnTo>
                  <a:pt x="4810118" y="4135590"/>
                </a:lnTo>
                <a:lnTo>
                  <a:pt x="0" y="4124352"/>
                </a:lnTo>
                <a:lnTo>
                  <a:pt x="22477" y="1460942"/>
                </a:lnTo>
                <a:lnTo>
                  <a:pt x="1820652" y="1517132"/>
                </a:lnTo>
                <a:lnTo>
                  <a:pt x="1876845" y="11238"/>
                </a:lnTo>
                <a:lnTo>
                  <a:pt x="4349335" y="101142"/>
                </a:lnTo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1688"/>
          <a:stretch>
            <a:fillRect/>
          </a:stretch>
        </p:blipFill>
        <p:spPr bwMode="auto">
          <a:xfrm>
            <a:off x="4724400" y="1066800"/>
            <a:ext cx="426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4495800" y="4953000"/>
            <a:ext cx="46482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506676" y="3405119"/>
            <a:ext cx="4664016" cy="461665"/>
          </a:xfrm>
          <a:custGeom>
            <a:avLst/>
            <a:gdLst>
              <a:gd name="connsiteX0" fmla="*/ 3113090 w 4664016"/>
              <a:gd name="connsiteY0" fmla="*/ 11238 h 1517133"/>
              <a:gd name="connsiteX1" fmla="*/ 4641538 w 4664016"/>
              <a:gd name="connsiteY1" fmla="*/ 11238 h 1517133"/>
              <a:gd name="connsiteX2" fmla="*/ 4664016 w 4664016"/>
              <a:gd name="connsiteY2" fmla="*/ 1517133 h 1517133"/>
              <a:gd name="connsiteX3" fmla="*/ 22477 w 4664016"/>
              <a:gd name="connsiteY3" fmla="*/ 1517133 h 1517133"/>
              <a:gd name="connsiteX4" fmla="*/ 0 w 4664016"/>
              <a:gd name="connsiteY4" fmla="*/ 876566 h 1517133"/>
              <a:gd name="connsiteX5" fmla="*/ 2910795 w 4664016"/>
              <a:gd name="connsiteY5" fmla="*/ 595615 h 1517133"/>
              <a:gd name="connsiteX6" fmla="*/ 2888318 w 4664016"/>
              <a:gd name="connsiteY6" fmla="*/ 0 h 15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4016" h="1517133">
                <a:moveTo>
                  <a:pt x="3113090" y="11238"/>
                </a:moveTo>
                <a:lnTo>
                  <a:pt x="4641538" y="11238"/>
                </a:lnTo>
                <a:lnTo>
                  <a:pt x="4664016" y="1517133"/>
                </a:lnTo>
                <a:lnTo>
                  <a:pt x="22477" y="1517133"/>
                </a:lnTo>
                <a:lnTo>
                  <a:pt x="0" y="876566"/>
                </a:lnTo>
                <a:lnTo>
                  <a:pt x="2910795" y="595615"/>
                </a:lnTo>
                <a:lnTo>
                  <a:pt x="2888318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itchFamily="-65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96584" y="3360167"/>
            <a:ext cx="4484523" cy="1595799"/>
          </a:xfrm>
          <a:custGeom>
            <a:avLst/>
            <a:gdLst>
              <a:gd name="connsiteX0" fmla="*/ 2820887 w 4461722"/>
              <a:gd name="connsiteY0" fmla="*/ 0 h 1629513"/>
              <a:gd name="connsiteX1" fmla="*/ 4461722 w 4461722"/>
              <a:gd name="connsiteY1" fmla="*/ 22476 h 1629513"/>
              <a:gd name="connsiteX2" fmla="*/ 4450483 w 4461722"/>
              <a:gd name="connsiteY2" fmla="*/ 1528370 h 1629513"/>
              <a:gd name="connsiteX3" fmla="*/ 0 w 4461722"/>
              <a:gd name="connsiteY3" fmla="*/ 1629513 h 1629513"/>
              <a:gd name="connsiteX4" fmla="*/ 11239 w 4461722"/>
              <a:gd name="connsiteY4" fmla="*/ 932756 h 1629513"/>
              <a:gd name="connsiteX5" fmla="*/ 2820887 w 4461722"/>
              <a:gd name="connsiteY5" fmla="*/ 775423 h 1629513"/>
              <a:gd name="connsiteX6" fmla="*/ 2899557 w 4461722"/>
              <a:gd name="connsiteY6" fmla="*/ 56190 h 1629513"/>
              <a:gd name="connsiteX0" fmla="*/ 2820887 w 4461722"/>
              <a:gd name="connsiteY0" fmla="*/ 0 h 1629513"/>
              <a:gd name="connsiteX1" fmla="*/ 4461722 w 4461722"/>
              <a:gd name="connsiteY1" fmla="*/ 22476 h 1629513"/>
              <a:gd name="connsiteX2" fmla="*/ 4450483 w 4461722"/>
              <a:gd name="connsiteY2" fmla="*/ 1528370 h 1629513"/>
              <a:gd name="connsiteX3" fmla="*/ 0 w 4461722"/>
              <a:gd name="connsiteY3" fmla="*/ 1629513 h 1629513"/>
              <a:gd name="connsiteX4" fmla="*/ 11239 w 4461722"/>
              <a:gd name="connsiteY4" fmla="*/ 932756 h 1629513"/>
              <a:gd name="connsiteX5" fmla="*/ 2820887 w 4461722"/>
              <a:gd name="connsiteY5" fmla="*/ 775423 h 1629513"/>
              <a:gd name="connsiteX6" fmla="*/ 2809648 w 4461722"/>
              <a:gd name="connsiteY6" fmla="*/ 11238 h 1629513"/>
              <a:gd name="connsiteX0" fmla="*/ 2820887 w 4461722"/>
              <a:gd name="connsiteY0" fmla="*/ 0 h 1629513"/>
              <a:gd name="connsiteX1" fmla="*/ 4461722 w 4461722"/>
              <a:gd name="connsiteY1" fmla="*/ 22476 h 1629513"/>
              <a:gd name="connsiteX2" fmla="*/ 4450483 w 4461722"/>
              <a:gd name="connsiteY2" fmla="*/ 1528370 h 1629513"/>
              <a:gd name="connsiteX3" fmla="*/ 0 w 4461722"/>
              <a:gd name="connsiteY3" fmla="*/ 1629513 h 1629513"/>
              <a:gd name="connsiteX4" fmla="*/ 11239 w 4461722"/>
              <a:gd name="connsiteY4" fmla="*/ 764185 h 1629513"/>
              <a:gd name="connsiteX5" fmla="*/ 2820887 w 4461722"/>
              <a:gd name="connsiteY5" fmla="*/ 775423 h 1629513"/>
              <a:gd name="connsiteX6" fmla="*/ 2809648 w 4461722"/>
              <a:gd name="connsiteY6" fmla="*/ 11238 h 1629513"/>
              <a:gd name="connsiteX0" fmla="*/ 2820887 w 4461722"/>
              <a:gd name="connsiteY0" fmla="*/ 0 h 1595799"/>
              <a:gd name="connsiteX1" fmla="*/ 4461722 w 4461722"/>
              <a:gd name="connsiteY1" fmla="*/ 22476 h 1595799"/>
              <a:gd name="connsiteX2" fmla="*/ 4450483 w 4461722"/>
              <a:gd name="connsiteY2" fmla="*/ 1528370 h 1595799"/>
              <a:gd name="connsiteX3" fmla="*/ 0 w 4461722"/>
              <a:gd name="connsiteY3" fmla="*/ 1595799 h 1595799"/>
              <a:gd name="connsiteX4" fmla="*/ 11239 w 4461722"/>
              <a:gd name="connsiteY4" fmla="*/ 764185 h 1595799"/>
              <a:gd name="connsiteX5" fmla="*/ 2820887 w 4461722"/>
              <a:gd name="connsiteY5" fmla="*/ 775423 h 1595799"/>
              <a:gd name="connsiteX6" fmla="*/ 2809648 w 4461722"/>
              <a:gd name="connsiteY6" fmla="*/ 11238 h 1595799"/>
              <a:gd name="connsiteX0" fmla="*/ 2820887 w 4461722"/>
              <a:gd name="connsiteY0" fmla="*/ 0 h 1595799"/>
              <a:gd name="connsiteX1" fmla="*/ 4461722 w 4461722"/>
              <a:gd name="connsiteY1" fmla="*/ 22476 h 1595799"/>
              <a:gd name="connsiteX2" fmla="*/ 4450483 w 4461722"/>
              <a:gd name="connsiteY2" fmla="*/ 1573323 h 1595799"/>
              <a:gd name="connsiteX3" fmla="*/ 0 w 4461722"/>
              <a:gd name="connsiteY3" fmla="*/ 1595799 h 1595799"/>
              <a:gd name="connsiteX4" fmla="*/ 11239 w 4461722"/>
              <a:gd name="connsiteY4" fmla="*/ 764185 h 1595799"/>
              <a:gd name="connsiteX5" fmla="*/ 2820887 w 4461722"/>
              <a:gd name="connsiteY5" fmla="*/ 775423 h 1595799"/>
              <a:gd name="connsiteX6" fmla="*/ 2809648 w 4461722"/>
              <a:gd name="connsiteY6" fmla="*/ 11238 h 1595799"/>
              <a:gd name="connsiteX0" fmla="*/ 2820887 w 4484523"/>
              <a:gd name="connsiteY0" fmla="*/ 0 h 1595799"/>
              <a:gd name="connsiteX1" fmla="*/ 4461722 w 4484523"/>
              <a:gd name="connsiteY1" fmla="*/ 22476 h 1595799"/>
              <a:gd name="connsiteX2" fmla="*/ 4484199 w 4484523"/>
              <a:gd name="connsiteY2" fmla="*/ 1584561 h 1595799"/>
              <a:gd name="connsiteX3" fmla="*/ 0 w 4484523"/>
              <a:gd name="connsiteY3" fmla="*/ 1595799 h 1595799"/>
              <a:gd name="connsiteX4" fmla="*/ 11239 w 4484523"/>
              <a:gd name="connsiteY4" fmla="*/ 764185 h 1595799"/>
              <a:gd name="connsiteX5" fmla="*/ 2820887 w 4484523"/>
              <a:gd name="connsiteY5" fmla="*/ 775423 h 1595799"/>
              <a:gd name="connsiteX6" fmla="*/ 2809648 w 4484523"/>
              <a:gd name="connsiteY6" fmla="*/ 11238 h 1595799"/>
              <a:gd name="connsiteX0" fmla="*/ 2820887 w 4484523"/>
              <a:gd name="connsiteY0" fmla="*/ 0 h 1595799"/>
              <a:gd name="connsiteX1" fmla="*/ 4461722 w 4484523"/>
              <a:gd name="connsiteY1" fmla="*/ 22476 h 1595799"/>
              <a:gd name="connsiteX2" fmla="*/ 4484199 w 4484523"/>
              <a:gd name="connsiteY2" fmla="*/ 1584561 h 1595799"/>
              <a:gd name="connsiteX3" fmla="*/ 0 w 4484523"/>
              <a:gd name="connsiteY3" fmla="*/ 1595799 h 1595799"/>
              <a:gd name="connsiteX4" fmla="*/ 11239 w 4484523"/>
              <a:gd name="connsiteY4" fmla="*/ 797899 h 1595799"/>
              <a:gd name="connsiteX5" fmla="*/ 2820887 w 4484523"/>
              <a:gd name="connsiteY5" fmla="*/ 775423 h 1595799"/>
              <a:gd name="connsiteX6" fmla="*/ 2809648 w 4484523"/>
              <a:gd name="connsiteY6" fmla="*/ 11238 h 15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4523" h="1595799">
                <a:moveTo>
                  <a:pt x="2820887" y="0"/>
                </a:moveTo>
                <a:lnTo>
                  <a:pt x="4461722" y="22476"/>
                </a:lnTo>
                <a:cubicBezTo>
                  <a:pt x="4457976" y="524441"/>
                  <a:pt x="4487945" y="1082596"/>
                  <a:pt x="4484199" y="1584561"/>
                </a:cubicBezTo>
                <a:lnTo>
                  <a:pt x="0" y="1595799"/>
                </a:lnTo>
                <a:lnTo>
                  <a:pt x="11239" y="797899"/>
                </a:lnTo>
                <a:lnTo>
                  <a:pt x="2820887" y="775423"/>
                </a:lnTo>
                <a:lnTo>
                  <a:pt x="2809648" y="11238"/>
                </a:lnTo>
              </a:path>
            </a:pathLst>
          </a:custGeom>
          <a:ln w="57150" cmpd="sng">
            <a:solidFill>
              <a:srgbClr val="FF66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0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Fifth Step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sz="2400">
                <a:latin typeface="Arial"/>
              </a:rPr>
              <a:t>“</a:t>
            </a:r>
            <a:r>
              <a:rPr lang="en-US" sz="2400"/>
              <a:t>Recognize-new-state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node</a:t>
            </a:r>
          </a:p>
          <a:p>
            <a:pPr lvl="1"/>
            <a:r>
              <a:rPr lang="en-US" sz="2000"/>
              <a:t>Direct recognition node: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or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child, </a:t>
            </a:r>
            <a:r>
              <a:rPr lang="en-US" sz="2000" i="1"/>
              <a:t>Fileopened</a:t>
            </a:r>
            <a:r>
              <a:rPr lang="en-US" sz="2000"/>
              <a:t> node beneath (recognizes change in </a:t>
            </a:r>
            <a:r>
              <a:rPr lang="en-US" sz="2000" i="1"/>
              <a:t>inuse</a:t>
            </a:r>
            <a:r>
              <a:rPr lang="en-US" sz="2000"/>
              <a:t> directly)</a:t>
            </a:r>
          </a:p>
          <a:p>
            <a:pPr lvl="1"/>
            <a:r>
              <a:rPr lang="en-US" sz="2000"/>
              <a:t>Inferred recognition node: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or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child, FALSE node beneath (nothing recognizes change in inuse indirectly)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648200" y="2971800"/>
            <a:ext cx="6858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04381" y="2236365"/>
            <a:ext cx="4810118" cy="4240635"/>
          </a:xfrm>
          <a:custGeom>
            <a:avLst/>
            <a:gdLst>
              <a:gd name="connsiteX0" fmla="*/ 2000470 w 4810118"/>
              <a:gd name="connsiteY0" fmla="*/ 0 h 4135590"/>
              <a:gd name="connsiteX1" fmla="*/ 4753925 w 4810118"/>
              <a:gd name="connsiteY1" fmla="*/ 22476 h 4135590"/>
              <a:gd name="connsiteX2" fmla="*/ 4810118 w 4810118"/>
              <a:gd name="connsiteY2" fmla="*/ 4135590 h 4135590"/>
              <a:gd name="connsiteX3" fmla="*/ 0 w 4810118"/>
              <a:gd name="connsiteY3" fmla="*/ 4124352 h 4135590"/>
              <a:gd name="connsiteX4" fmla="*/ 22477 w 4810118"/>
              <a:gd name="connsiteY4" fmla="*/ 1460942 h 4135590"/>
              <a:gd name="connsiteX5" fmla="*/ 1820652 w 4810118"/>
              <a:gd name="connsiteY5" fmla="*/ 1517132 h 4135590"/>
              <a:gd name="connsiteX6" fmla="*/ 1876845 w 4810118"/>
              <a:gd name="connsiteY6" fmla="*/ 11238 h 4135590"/>
              <a:gd name="connsiteX7" fmla="*/ 4349335 w 4810118"/>
              <a:gd name="connsiteY7" fmla="*/ 101142 h 413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0118" h="4135590">
                <a:moveTo>
                  <a:pt x="2000470" y="0"/>
                </a:moveTo>
                <a:lnTo>
                  <a:pt x="4753925" y="22476"/>
                </a:lnTo>
                <a:lnTo>
                  <a:pt x="4810118" y="4135590"/>
                </a:lnTo>
                <a:lnTo>
                  <a:pt x="0" y="4124352"/>
                </a:lnTo>
                <a:lnTo>
                  <a:pt x="22477" y="1460942"/>
                </a:lnTo>
                <a:lnTo>
                  <a:pt x="1820652" y="1517132"/>
                </a:lnTo>
                <a:lnTo>
                  <a:pt x="1876845" y="11238"/>
                </a:lnTo>
                <a:lnTo>
                  <a:pt x="4349335" y="101142"/>
                </a:lnTo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1688"/>
          <a:stretch>
            <a:fillRect/>
          </a:stretch>
        </p:blipFill>
        <p:spPr bwMode="auto">
          <a:xfrm>
            <a:off x="4724400" y="1066800"/>
            <a:ext cx="426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5791200" y="4419600"/>
            <a:ext cx="3276600" cy="2057400"/>
          </a:xfrm>
          <a:prstGeom prst="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506676" y="3405119"/>
            <a:ext cx="4664016" cy="461665"/>
          </a:xfrm>
          <a:custGeom>
            <a:avLst/>
            <a:gdLst>
              <a:gd name="connsiteX0" fmla="*/ 3113090 w 4664016"/>
              <a:gd name="connsiteY0" fmla="*/ 11238 h 1517133"/>
              <a:gd name="connsiteX1" fmla="*/ 4641538 w 4664016"/>
              <a:gd name="connsiteY1" fmla="*/ 11238 h 1517133"/>
              <a:gd name="connsiteX2" fmla="*/ 4664016 w 4664016"/>
              <a:gd name="connsiteY2" fmla="*/ 1517133 h 1517133"/>
              <a:gd name="connsiteX3" fmla="*/ 22477 w 4664016"/>
              <a:gd name="connsiteY3" fmla="*/ 1517133 h 1517133"/>
              <a:gd name="connsiteX4" fmla="*/ 0 w 4664016"/>
              <a:gd name="connsiteY4" fmla="*/ 876566 h 1517133"/>
              <a:gd name="connsiteX5" fmla="*/ 2910795 w 4664016"/>
              <a:gd name="connsiteY5" fmla="*/ 595615 h 1517133"/>
              <a:gd name="connsiteX6" fmla="*/ 2888318 w 4664016"/>
              <a:gd name="connsiteY6" fmla="*/ 0 h 15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4016" h="1517133">
                <a:moveTo>
                  <a:pt x="3113090" y="11238"/>
                </a:moveTo>
                <a:lnTo>
                  <a:pt x="4641538" y="11238"/>
                </a:lnTo>
                <a:lnTo>
                  <a:pt x="4664016" y="1517133"/>
                </a:lnTo>
                <a:lnTo>
                  <a:pt x="22477" y="1517133"/>
                </a:lnTo>
                <a:lnTo>
                  <a:pt x="0" y="876566"/>
                </a:lnTo>
                <a:lnTo>
                  <a:pt x="2910795" y="595615"/>
                </a:lnTo>
                <a:lnTo>
                  <a:pt x="2888318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6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Tree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1688"/>
          <a:stretch>
            <a:fillRect/>
          </a:stretch>
        </p:blipFill>
        <p:spPr bwMode="auto">
          <a:xfrm>
            <a:off x="2362200" y="914400"/>
            <a:ext cx="426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992116" y="780557"/>
            <a:ext cx="3114221" cy="3135709"/>
          </a:xfrm>
          <a:custGeom>
            <a:avLst/>
            <a:gdLst>
              <a:gd name="connsiteX0" fmla="*/ 780464 w 3206913"/>
              <a:gd name="connsiteY0" fmla="*/ 0 h 3247876"/>
              <a:gd name="connsiteX1" fmla="*/ 1441875 w 3206913"/>
              <a:gd name="connsiteY1" fmla="*/ 198448 h 3247876"/>
              <a:gd name="connsiteX2" fmla="*/ 2129742 w 3206913"/>
              <a:gd name="connsiteY2" fmla="*/ 423354 h 3247876"/>
              <a:gd name="connsiteX3" fmla="*/ 2751467 w 3206913"/>
              <a:gd name="connsiteY3" fmla="*/ 740870 h 3247876"/>
              <a:gd name="connsiteX4" fmla="*/ 3148314 w 3206913"/>
              <a:gd name="connsiteY4" fmla="*/ 1203913 h 3247876"/>
              <a:gd name="connsiteX5" fmla="*/ 3095401 w 3206913"/>
              <a:gd name="connsiteY5" fmla="*/ 1614037 h 3247876"/>
              <a:gd name="connsiteX6" fmla="*/ 3029260 w 3206913"/>
              <a:gd name="connsiteY6" fmla="*/ 1997701 h 3247876"/>
              <a:gd name="connsiteX7" fmla="*/ 3135085 w 3206913"/>
              <a:gd name="connsiteY7" fmla="*/ 2381365 h 3247876"/>
              <a:gd name="connsiteX8" fmla="*/ 1785808 w 3206913"/>
              <a:gd name="connsiteY8" fmla="*/ 3201613 h 3247876"/>
              <a:gd name="connsiteX9" fmla="*/ 767236 w 3206913"/>
              <a:gd name="connsiteY9" fmla="*/ 3135464 h 3247876"/>
              <a:gd name="connsiteX10" fmla="*/ 0 w 3206913"/>
              <a:gd name="connsiteY10" fmla="*/ 3056085 h 3247876"/>
              <a:gd name="connsiteX0" fmla="*/ 780464 w 3167085"/>
              <a:gd name="connsiteY0" fmla="*/ 0 h 3240311"/>
              <a:gd name="connsiteX1" fmla="*/ 1441875 w 3167085"/>
              <a:gd name="connsiteY1" fmla="*/ 198448 h 3240311"/>
              <a:gd name="connsiteX2" fmla="*/ 2129742 w 3167085"/>
              <a:gd name="connsiteY2" fmla="*/ 423354 h 3240311"/>
              <a:gd name="connsiteX3" fmla="*/ 2751467 w 3167085"/>
              <a:gd name="connsiteY3" fmla="*/ 740870 h 3240311"/>
              <a:gd name="connsiteX4" fmla="*/ 3148314 w 3167085"/>
              <a:gd name="connsiteY4" fmla="*/ 1203913 h 3240311"/>
              <a:gd name="connsiteX5" fmla="*/ 3095401 w 3167085"/>
              <a:gd name="connsiteY5" fmla="*/ 1614037 h 3240311"/>
              <a:gd name="connsiteX6" fmla="*/ 3029260 w 3167085"/>
              <a:gd name="connsiteY6" fmla="*/ 1997701 h 3240311"/>
              <a:gd name="connsiteX7" fmla="*/ 2738238 w 3167085"/>
              <a:gd name="connsiteY7" fmla="*/ 2487204 h 3240311"/>
              <a:gd name="connsiteX8" fmla="*/ 1785808 w 3167085"/>
              <a:gd name="connsiteY8" fmla="*/ 3201613 h 3240311"/>
              <a:gd name="connsiteX9" fmla="*/ 767236 w 3167085"/>
              <a:gd name="connsiteY9" fmla="*/ 3135464 h 3240311"/>
              <a:gd name="connsiteX10" fmla="*/ 0 w 3167085"/>
              <a:gd name="connsiteY10" fmla="*/ 3056085 h 3240311"/>
              <a:gd name="connsiteX0" fmla="*/ 780464 w 3114221"/>
              <a:gd name="connsiteY0" fmla="*/ 0 h 3240311"/>
              <a:gd name="connsiteX1" fmla="*/ 1441875 w 3114221"/>
              <a:gd name="connsiteY1" fmla="*/ 198448 h 3240311"/>
              <a:gd name="connsiteX2" fmla="*/ 2129742 w 3114221"/>
              <a:gd name="connsiteY2" fmla="*/ 423354 h 3240311"/>
              <a:gd name="connsiteX3" fmla="*/ 2751467 w 3114221"/>
              <a:gd name="connsiteY3" fmla="*/ 740870 h 3240311"/>
              <a:gd name="connsiteX4" fmla="*/ 3082173 w 3114221"/>
              <a:gd name="connsiteY4" fmla="*/ 1150993 h 3240311"/>
              <a:gd name="connsiteX5" fmla="*/ 3095401 w 3114221"/>
              <a:gd name="connsiteY5" fmla="*/ 1614037 h 3240311"/>
              <a:gd name="connsiteX6" fmla="*/ 3029260 w 3114221"/>
              <a:gd name="connsiteY6" fmla="*/ 1997701 h 3240311"/>
              <a:gd name="connsiteX7" fmla="*/ 2738238 w 3114221"/>
              <a:gd name="connsiteY7" fmla="*/ 2487204 h 3240311"/>
              <a:gd name="connsiteX8" fmla="*/ 1785808 w 3114221"/>
              <a:gd name="connsiteY8" fmla="*/ 3201613 h 3240311"/>
              <a:gd name="connsiteX9" fmla="*/ 767236 w 3114221"/>
              <a:gd name="connsiteY9" fmla="*/ 3135464 h 3240311"/>
              <a:gd name="connsiteX10" fmla="*/ 0 w 3114221"/>
              <a:gd name="connsiteY10" fmla="*/ 3056085 h 3240311"/>
              <a:gd name="connsiteX0" fmla="*/ 780464 w 3114221"/>
              <a:gd name="connsiteY0" fmla="*/ 0 h 3238431"/>
              <a:gd name="connsiteX1" fmla="*/ 1441875 w 3114221"/>
              <a:gd name="connsiteY1" fmla="*/ 198448 h 3238431"/>
              <a:gd name="connsiteX2" fmla="*/ 2129742 w 3114221"/>
              <a:gd name="connsiteY2" fmla="*/ 423354 h 3238431"/>
              <a:gd name="connsiteX3" fmla="*/ 2751467 w 3114221"/>
              <a:gd name="connsiteY3" fmla="*/ 740870 h 3238431"/>
              <a:gd name="connsiteX4" fmla="*/ 3082173 w 3114221"/>
              <a:gd name="connsiteY4" fmla="*/ 1150993 h 3238431"/>
              <a:gd name="connsiteX5" fmla="*/ 3095401 w 3114221"/>
              <a:gd name="connsiteY5" fmla="*/ 1614037 h 3238431"/>
              <a:gd name="connsiteX6" fmla="*/ 3029260 w 3114221"/>
              <a:gd name="connsiteY6" fmla="*/ 1997701 h 3238431"/>
              <a:gd name="connsiteX7" fmla="*/ 2791151 w 3114221"/>
              <a:gd name="connsiteY7" fmla="*/ 2513664 h 3238431"/>
              <a:gd name="connsiteX8" fmla="*/ 1785808 w 3114221"/>
              <a:gd name="connsiteY8" fmla="*/ 3201613 h 3238431"/>
              <a:gd name="connsiteX9" fmla="*/ 767236 w 3114221"/>
              <a:gd name="connsiteY9" fmla="*/ 3135464 h 3238431"/>
              <a:gd name="connsiteX10" fmla="*/ 0 w 3114221"/>
              <a:gd name="connsiteY10" fmla="*/ 3056085 h 3238431"/>
              <a:gd name="connsiteX0" fmla="*/ 780464 w 3114221"/>
              <a:gd name="connsiteY0" fmla="*/ 0 h 3135709"/>
              <a:gd name="connsiteX1" fmla="*/ 1441875 w 3114221"/>
              <a:gd name="connsiteY1" fmla="*/ 198448 h 3135709"/>
              <a:gd name="connsiteX2" fmla="*/ 2129742 w 3114221"/>
              <a:gd name="connsiteY2" fmla="*/ 423354 h 3135709"/>
              <a:gd name="connsiteX3" fmla="*/ 2751467 w 3114221"/>
              <a:gd name="connsiteY3" fmla="*/ 740870 h 3135709"/>
              <a:gd name="connsiteX4" fmla="*/ 3082173 w 3114221"/>
              <a:gd name="connsiteY4" fmla="*/ 1150993 h 3135709"/>
              <a:gd name="connsiteX5" fmla="*/ 3095401 w 3114221"/>
              <a:gd name="connsiteY5" fmla="*/ 1614037 h 3135709"/>
              <a:gd name="connsiteX6" fmla="*/ 3029260 w 3114221"/>
              <a:gd name="connsiteY6" fmla="*/ 1997701 h 3135709"/>
              <a:gd name="connsiteX7" fmla="*/ 2791151 w 3114221"/>
              <a:gd name="connsiteY7" fmla="*/ 2513664 h 3135709"/>
              <a:gd name="connsiteX8" fmla="*/ 2314936 w 3114221"/>
              <a:gd name="connsiteY8" fmla="*/ 3029625 h 3135709"/>
              <a:gd name="connsiteX9" fmla="*/ 767236 w 3114221"/>
              <a:gd name="connsiteY9" fmla="*/ 3135464 h 3135709"/>
              <a:gd name="connsiteX10" fmla="*/ 0 w 3114221"/>
              <a:gd name="connsiteY10" fmla="*/ 3056085 h 31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4221" h="3135709">
                <a:moveTo>
                  <a:pt x="780464" y="0"/>
                </a:moveTo>
                <a:lnTo>
                  <a:pt x="1441875" y="198448"/>
                </a:lnTo>
                <a:cubicBezTo>
                  <a:pt x="1666755" y="269007"/>
                  <a:pt x="1911477" y="332950"/>
                  <a:pt x="2129742" y="423354"/>
                </a:cubicBezTo>
                <a:cubicBezTo>
                  <a:pt x="2348007" y="513758"/>
                  <a:pt x="2592729" y="619597"/>
                  <a:pt x="2751467" y="740870"/>
                </a:cubicBezTo>
                <a:cubicBezTo>
                  <a:pt x="2910205" y="862143"/>
                  <a:pt x="3024851" y="1005465"/>
                  <a:pt x="3082173" y="1150993"/>
                </a:cubicBezTo>
                <a:cubicBezTo>
                  <a:pt x="3139495" y="1296521"/>
                  <a:pt x="3104220" y="1472919"/>
                  <a:pt x="3095401" y="1614037"/>
                </a:cubicBezTo>
                <a:cubicBezTo>
                  <a:pt x="3086582" y="1755155"/>
                  <a:pt x="3079968" y="1847763"/>
                  <a:pt x="3029260" y="1997701"/>
                </a:cubicBezTo>
                <a:cubicBezTo>
                  <a:pt x="2978552" y="2147639"/>
                  <a:pt x="2910205" y="2341677"/>
                  <a:pt x="2791151" y="2513664"/>
                </a:cubicBezTo>
                <a:cubicBezTo>
                  <a:pt x="2672097" y="2685651"/>
                  <a:pt x="2652255" y="2925992"/>
                  <a:pt x="2314936" y="3029625"/>
                </a:cubicBezTo>
                <a:cubicBezTo>
                  <a:pt x="1977617" y="3133258"/>
                  <a:pt x="1153059" y="3131054"/>
                  <a:pt x="767236" y="3135464"/>
                </a:cubicBezTo>
                <a:cubicBezTo>
                  <a:pt x="381413" y="3139874"/>
                  <a:pt x="234800" y="3083647"/>
                  <a:pt x="0" y="3056085"/>
                </a:cubicBezTo>
              </a:path>
            </a:pathLst>
          </a:custGeom>
          <a:ln w="57150" cmpd="sng">
            <a:solidFill>
              <a:srgbClr val="0000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-6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  <a:latin typeface="+mj-lt"/>
              </a:rPr>
              <a:t>Modification</a:t>
            </a:r>
            <a:endParaRPr lang="en-US" sz="1800" dirty="0">
              <a:solidFill>
                <a:srgbClr val="0033C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426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  <a:latin typeface="+mj-lt"/>
              </a:rPr>
              <a:t>R</a:t>
            </a:r>
            <a:r>
              <a:rPr lang="en-US" sz="1800" dirty="0" smtClean="0">
                <a:solidFill>
                  <a:srgbClr val="0033CC"/>
                </a:solidFill>
                <a:latin typeface="+mj-lt"/>
              </a:rPr>
              <a:t>ecognition</a:t>
            </a:r>
            <a:endParaRPr lang="en-US" sz="1800" dirty="0">
              <a:solidFill>
                <a:srgbClr val="0033CC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0" y="2819400"/>
            <a:ext cx="2590800" cy="3581400"/>
            <a:chOff x="2286000" y="2819400"/>
            <a:chExt cx="2590800" cy="3581400"/>
          </a:xfrm>
        </p:grpSpPr>
        <p:sp>
          <p:nvSpPr>
            <p:cNvPr id="8" name="Oval 7"/>
            <p:cNvSpPr/>
            <p:nvPr/>
          </p:nvSpPr>
          <p:spPr bwMode="auto">
            <a:xfrm>
              <a:off x="2286000" y="2819400"/>
              <a:ext cx="6858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65" charset="0"/>
              </a:endParaRPr>
            </a:p>
          </p:txBody>
        </p:sp>
        <p:sp>
          <p:nvSpPr>
            <p:cNvPr id="2" name="Oval 1"/>
            <p:cNvSpPr/>
            <p:nvPr/>
          </p:nvSpPr>
          <p:spPr bwMode="auto">
            <a:xfrm>
              <a:off x="2286000" y="2819400"/>
              <a:ext cx="685800" cy="457200"/>
            </a:xfrm>
            <a:prstGeom prst="ellipse">
              <a:avLst/>
            </a:prstGeom>
            <a:noFill/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65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124200" y="2819400"/>
              <a:ext cx="685800" cy="457200"/>
            </a:xfrm>
            <a:prstGeom prst="ellipse">
              <a:avLst/>
            </a:prstGeom>
            <a:noFill/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65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438400" y="4343400"/>
              <a:ext cx="685800" cy="457200"/>
            </a:xfrm>
            <a:prstGeom prst="ellipse">
              <a:avLst/>
            </a:prstGeom>
            <a:noFill/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65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886200" y="5943600"/>
              <a:ext cx="685800" cy="457200"/>
            </a:xfrm>
            <a:prstGeom prst="ellipse">
              <a:avLst/>
            </a:prstGeom>
            <a:noFill/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65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191000" y="3352800"/>
              <a:ext cx="685800" cy="457200"/>
            </a:xfrm>
            <a:prstGeom prst="ellipse">
              <a:avLst/>
            </a:prstGeom>
            <a:noFill/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97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Finding </a:t>
            </a:r>
            <a:r>
              <a:rPr lang="en-US" dirty="0"/>
              <a:t>Covert Channels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 sequences of operations that modify attribute</a:t>
            </a:r>
          </a:p>
          <a:p>
            <a:pPr lvl="1"/>
            <a:r>
              <a:rPr lang="en-US" dirty="0"/>
              <a:t>( </a:t>
            </a:r>
            <a:r>
              <a:rPr lang="en-US" i="1" dirty="0" err="1"/>
              <a:t>Lockfile</a:t>
            </a:r>
            <a:r>
              <a:rPr lang="en-US" dirty="0"/>
              <a:t> ), (</a:t>
            </a:r>
            <a:r>
              <a:rPr lang="en-US" i="1" dirty="0"/>
              <a:t> </a:t>
            </a:r>
            <a:r>
              <a:rPr lang="en-US" i="1" dirty="0" err="1"/>
              <a:t>Unlockfile</a:t>
            </a:r>
            <a:r>
              <a:rPr lang="en-US" dirty="0"/>
              <a:t> )</a:t>
            </a:r>
          </a:p>
          <a:p>
            <a:r>
              <a:rPr lang="en-US" dirty="0"/>
              <a:t>Find sequences of operations that recognize modifications to attribute</a:t>
            </a:r>
          </a:p>
          <a:p>
            <a:pPr lvl="1"/>
            <a:r>
              <a:rPr lang="en-US" dirty="0"/>
              <a:t>( </a:t>
            </a:r>
            <a:r>
              <a:rPr lang="en-US" i="1" dirty="0" err="1"/>
              <a:t>Filelocked</a:t>
            </a:r>
            <a:r>
              <a:rPr lang="en-US" dirty="0"/>
              <a:t> ), ( </a:t>
            </a:r>
            <a:r>
              <a:rPr lang="en-US" i="1" dirty="0" err="1"/>
              <a:t>Openfile</a:t>
            </a:r>
            <a:r>
              <a:rPr lang="en-US" dirty="0"/>
              <a:t>, </a:t>
            </a:r>
            <a:r>
              <a:rPr lang="en-US" i="1" dirty="0" err="1"/>
              <a:t>Fileopened</a:t>
            </a:r>
            <a:r>
              <a:rPr lang="en-US" dirty="0"/>
              <a:t> ) </a:t>
            </a:r>
            <a:r>
              <a:rPr lang="en-US" dirty="0" smtClean="0"/>
              <a:t>)</a:t>
            </a:r>
          </a:p>
          <a:p>
            <a:r>
              <a:rPr lang="en-US" dirty="0"/>
              <a:t>Sequences with first element from first list, second element from second list</a:t>
            </a:r>
          </a:p>
          <a:p>
            <a:pPr lvl="1"/>
            <a:r>
              <a:rPr lang="en-US" i="1" dirty="0" err="1" smtClean="0"/>
              <a:t>Lockfile</a:t>
            </a:r>
            <a:r>
              <a:rPr lang="en-US" i="1" dirty="0" smtClean="0"/>
              <a:t> followed by</a:t>
            </a:r>
            <a:r>
              <a:rPr lang="en-US" dirty="0" smtClean="0"/>
              <a:t> </a:t>
            </a:r>
            <a:r>
              <a:rPr lang="en-US" i="1" dirty="0" err="1"/>
              <a:t>Filelocked</a:t>
            </a:r>
            <a:endParaRPr lang="en-US" dirty="0"/>
          </a:p>
          <a:p>
            <a:pPr lvl="1"/>
            <a:r>
              <a:rPr lang="en-US" i="1" dirty="0" err="1" smtClean="0"/>
              <a:t>Unlockfile</a:t>
            </a:r>
            <a:r>
              <a:rPr lang="en-US" dirty="0" smtClean="0"/>
              <a:t> followed by </a:t>
            </a:r>
            <a:r>
              <a:rPr lang="en-US" i="1" dirty="0" err="1"/>
              <a:t>Filelocked</a:t>
            </a:r>
            <a:endParaRPr lang="en-US" i="1" dirty="0"/>
          </a:p>
          <a:p>
            <a:pPr lvl="1"/>
            <a:r>
              <a:rPr lang="en-US" i="1" dirty="0" err="1" smtClean="0"/>
              <a:t>Lockfile</a:t>
            </a:r>
            <a:r>
              <a:rPr lang="en-US" dirty="0"/>
              <a:t> </a:t>
            </a:r>
            <a:r>
              <a:rPr lang="en-US" dirty="0" smtClean="0"/>
              <a:t>followed by </a:t>
            </a:r>
            <a:r>
              <a:rPr lang="en-US" i="1" dirty="0" err="1" smtClean="0"/>
              <a:t>Openfile</a:t>
            </a:r>
            <a:r>
              <a:rPr lang="en-US" dirty="0"/>
              <a:t>, then </a:t>
            </a:r>
            <a:r>
              <a:rPr lang="en-US" i="1" dirty="0" err="1"/>
              <a:t>Fileopened</a:t>
            </a:r>
            <a:endParaRPr lang="en-US" i="1" dirty="0"/>
          </a:p>
          <a:p>
            <a:pPr lvl="1"/>
            <a:r>
              <a:rPr lang="en-US" i="1" dirty="0" err="1" smtClean="0"/>
              <a:t>Unlockfile</a:t>
            </a:r>
            <a:r>
              <a:rPr lang="en-US" dirty="0"/>
              <a:t> </a:t>
            </a:r>
            <a:r>
              <a:rPr lang="en-US" dirty="0" smtClean="0"/>
              <a:t>followed by </a:t>
            </a:r>
            <a:r>
              <a:rPr lang="en-US" i="1" dirty="0" err="1" smtClean="0"/>
              <a:t>Openfile</a:t>
            </a:r>
            <a:r>
              <a:rPr lang="en-US" dirty="0"/>
              <a:t>, then </a:t>
            </a:r>
            <a:r>
              <a:rPr lang="en-US" i="1" dirty="0" err="1"/>
              <a:t>Fileopened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1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Covert Channels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798461"/>
              </p:ext>
            </p:extLst>
          </p:nvPr>
        </p:nvGraphicFramePr>
        <p:xfrm>
          <a:off x="152400" y="1600200"/>
          <a:ext cx="8686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9400"/>
                <a:gridCol w="29718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Covert Channel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marL="186146" marR="18614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6146" marR="18614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6146" marR="18614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Sender</a:t>
                      </a:r>
                      <a:endParaRPr lang="en-US" b="1" dirty="0"/>
                    </a:p>
                  </a:txBody>
                  <a:tcPr marL="186146" marR="186146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 protocol</a:t>
                      </a:r>
                      <a:endParaRPr lang="en-US" b="1" dirty="0"/>
                    </a:p>
                  </a:txBody>
                  <a:tcPr marL="186146" marR="186146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Recipient</a:t>
                      </a:r>
                      <a:endParaRPr lang="en-US" b="1" dirty="0"/>
                    </a:p>
                  </a:txBody>
                  <a:tcPr marL="186146" marR="18614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Lockfile</a:t>
                      </a:r>
                      <a:endParaRPr lang="en-US" dirty="0"/>
                    </a:p>
                  </a:txBody>
                  <a:tcPr marL="186146" marR="18614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indicate a "1"</a:t>
                      </a:r>
                      <a:endParaRPr lang="en-US" dirty="0"/>
                    </a:p>
                  </a:txBody>
                  <a:tcPr marL="186146" marR="18614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Filelocked</a:t>
                      </a:r>
                      <a:endParaRPr lang="en-US" dirty="0"/>
                    </a:p>
                  </a:txBody>
                  <a:tcPr marL="186146" marR="18614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Unlockfile</a:t>
                      </a:r>
                      <a:endParaRPr lang="en-US" dirty="0"/>
                    </a:p>
                  </a:txBody>
                  <a:tcPr marL="186146" marR="18614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indicate</a:t>
                      </a:r>
                      <a:r>
                        <a:rPr lang="en-US" baseline="0" dirty="0" smtClean="0"/>
                        <a:t> a "0"</a:t>
                      </a:r>
                      <a:endParaRPr lang="en-US" dirty="0"/>
                    </a:p>
                  </a:txBody>
                  <a:tcPr marL="186146" marR="18614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FileLocked</a:t>
                      </a:r>
                      <a:endParaRPr lang="en-US" dirty="0" smtClean="0"/>
                    </a:p>
                  </a:txBody>
                  <a:tcPr marL="186146" marR="186146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605608"/>
              </p:ext>
            </p:extLst>
          </p:nvPr>
        </p:nvGraphicFramePr>
        <p:xfrm>
          <a:off x="152400" y="3581400"/>
          <a:ext cx="8686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7764"/>
                <a:gridCol w="2697764"/>
                <a:gridCol w="32912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Covert Channel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Sender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 protocol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Recipient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Lockfile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indicate a "1"</a:t>
                      </a:r>
                      <a:endParaRPr lang="en-US" dirty="0"/>
                    </a:p>
                  </a:txBody>
                  <a:tcPr marL="186146" marR="18614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Openfile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Fileopened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Unlockfile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indicate</a:t>
                      </a:r>
                      <a:r>
                        <a:rPr lang="en-US" baseline="0" dirty="0" smtClean="0"/>
                        <a:t> a "0"</a:t>
                      </a:r>
                      <a:endParaRPr lang="en-US" dirty="0"/>
                    </a:p>
                  </a:txBody>
                  <a:tcPr marL="186146" marR="18614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Openfile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Fileopened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3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Mitigation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Goal: obscure amount of resources a process uses</a:t>
            </a:r>
          </a:p>
          <a:p>
            <a:pPr lvl="1">
              <a:lnSpc>
                <a:spcPct val="90000"/>
              </a:lnSpc>
            </a:pPr>
            <a:r>
              <a:rPr lang="en-US"/>
              <a:t>Receiver cannot determine what part sender is using and what part is obfuscated</a:t>
            </a:r>
          </a:p>
          <a:p>
            <a:pPr>
              <a:lnSpc>
                <a:spcPct val="90000"/>
              </a:lnSpc>
            </a:pPr>
            <a:r>
              <a:rPr lang="en-US"/>
              <a:t>How to do this?</a:t>
            </a:r>
          </a:p>
          <a:p>
            <a:pPr lvl="1">
              <a:lnSpc>
                <a:spcPct val="90000"/>
              </a:lnSpc>
            </a:pPr>
            <a:r>
              <a:rPr lang="en-US"/>
              <a:t>Devote uniform, fixed amount of resources to each process</a:t>
            </a:r>
          </a:p>
          <a:p>
            <a:pPr lvl="1">
              <a:lnSpc>
                <a:spcPct val="90000"/>
              </a:lnSpc>
            </a:pPr>
            <a:r>
              <a:rPr lang="en-US"/>
              <a:t>Inject randomness into allocation, use of resources</a:t>
            </a:r>
          </a:p>
        </p:txBody>
      </p:sp>
    </p:spTree>
    <p:extLst>
      <p:ext uri="{BB962C8B-B14F-4D97-AF65-F5344CB8AC3E}">
        <p14:creationId xmlns:p14="http://schemas.microsoft.com/office/powerpoint/2010/main" val="202707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Confinement problem: prevent leakage of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Solution: separation and/or isolation</a:t>
            </a:r>
          </a:p>
          <a:p>
            <a:pPr>
              <a:lnSpc>
                <a:spcPct val="90000"/>
              </a:lnSpc>
            </a:pPr>
            <a:r>
              <a:rPr lang="en-US" dirty="0"/>
              <a:t>Shared resources offer paths along which information can be </a:t>
            </a:r>
            <a:r>
              <a:rPr lang="en-US" dirty="0" smtClean="0"/>
              <a:t>transferred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Isolation mechanisms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virtual machines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sandboxes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Covert channels difficult if not impossible to eliminate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But, can reduce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Processes </a:t>
            </a:r>
            <a:r>
              <a:rPr lang="en-US" sz="2800" i="1" dirty="0"/>
              <a:t>p</a:t>
            </a:r>
            <a:r>
              <a:rPr lang="en-US" sz="2800" dirty="0"/>
              <a:t>, </a:t>
            </a:r>
            <a:r>
              <a:rPr lang="en-US" sz="2800" i="1" dirty="0"/>
              <a:t>q</a:t>
            </a:r>
            <a:r>
              <a:rPr lang="en-US" sz="2800" dirty="0"/>
              <a:t> not allowed to </a:t>
            </a:r>
            <a:r>
              <a:rPr lang="en-US" sz="2800" dirty="0" smtClean="0"/>
              <a:t>communicate directly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But they share a file </a:t>
            </a:r>
            <a:r>
              <a:rPr lang="en-US" sz="2400" dirty="0" smtClean="0"/>
              <a:t>system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Communications protocol: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p</a:t>
            </a:r>
            <a:r>
              <a:rPr lang="en-US" sz="2400" dirty="0"/>
              <a:t> sends a bit by creating a file called </a:t>
            </a:r>
            <a:r>
              <a:rPr lang="en-US" sz="2400" i="1" dirty="0"/>
              <a:t>0</a:t>
            </a:r>
            <a:r>
              <a:rPr lang="en-US" sz="2400" dirty="0"/>
              <a:t> or </a:t>
            </a:r>
            <a:r>
              <a:rPr lang="en-US" sz="2400" i="1" dirty="0"/>
              <a:t>1</a:t>
            </a:r>
            <a:r>
              <a:rPr lang="en-US" sz="2400" dirty="0"/>
              <a:t>, then a second file called </a:t>
            </a:r>
            <a:r>
              <a:rPr lang="en-US" sz="2400" i="1" dirty="0"/>
              <a:t>send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i="1" dirty="0"/>
              <a:t>p</a:t>
            </a:r>
            <a:r>
              <a:rPr lang="en-US" sz="2000" dirty="0"/>
              <a:t> waits until </a:t>
            </a:r>
            <a:r>
              <a:rPr lang="en-US" sz="2000" i="1" dirty="0"/>
              <a:t>send</a:t>
            </a:r>
            <a:r>
              <a:rPr lang="en-US" sz="2000" dirty="0"/>
              <a:t> is deleted before repeating to send another bit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q</a:t>
            </a:r>
            <a:r>
              <a:rPr lang="en-US" sz="2400" dirty="0"/>
              <a:t> waits until file </a:t>
            </a:r>
            <a:r>
              <a:rPr lang="en-US" sz="2400" i="1" dirty="0"/>
              <a:t>send</a:t>
            </a:r>
            <a:r>
              <a:rPr lang="en-US" sz="2400" dirty="0"/>
              <a:t> exists, then looks for file </a:t>
            </a:r>
            <a:r>
              <a:rPr lang="en-US" sz="2400" i="1" dirty="0"/>
              <a:t>0</a:t>
            </a:r>
            <a:r>
              <a:rPr lang="en-US" sz="2400" dirty="0"/>
              <a:t> or </a:t>
            </a:r>
            <a:r>
              <a:rPr lang="en-US" sz="2400" i="1" dirty="0"/>
              <a:t>1</a:t>
            </a:r>
            <a:r>
              <a:rPr lang="en-US" sz="2400" dirty="0"/>
              <a:t>; whichever exists is the bit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q</a:t>
            </a:r>
            <a:r>
              <a:rPr lang="en-US" sz="2000" dirty="0"/>
              <a:t> then deletes </a:t>
            </a:r>
            <a:r>
              <a:rPr lang="en-US" sz="2000" i="1" dirty="0"/>
              <a:t>0</a:t>
            </a:r>
            <a:r>
              <a:rPr lang="en-US" sz="2000" dirty="0"/>
              <a:t>, </a:t>
            </a:r>
            <a:r>
              <a:rPr lang="en-US" sz="2000" i="1" dirty="0"/>
              <a:t>1</a:t>
            </a:r>
            <a:r>
              <a:rPr lang="en-US" sz="2000" dirty="0"/>
              <a:t>, and </a:t>
            </a:r>
            <a:r>
              <a:rPr lang="en-US" sz="2000" i="1" dirty="0"/>
              <a:t>send</a:t>
            </a:r>
            <a:r>
              <a:rPr lang="en-US" sz="2000" dirty="0"/>
              <a:t> and waits until </a:t>
            </a:r>
            <a:r>
              <a:rPr lang="en-US" sz="2000" i="1" dirty="0"/>
              <a:t>send</a:t>
            </a:r>
            <a:r>
              <a:rPr lang="en-US" sz="2000" dirty="0"/>
              <a:t> is recreated before repeating to read another bit</a:t>
            </a:r>
          </a:p>
        </p:txBody>
      </p:sp>
    </p:spTree>
    <p:extLst>
      <p:ext uri="{BB962C8B-B14F-4D97-AF65-F5344CB8AC3E}">
        <p14:creationId xmlns:p14="http://schemas.microsoft.com/office/powerpoint/2010/main" val="423526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Covert Channel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path of communication not designed to be used for communication</a:t>
            </a:r>
          </a:p>
          <a:p>
            <a:r>
              <a:rPr lang="en-US"/>
              <a:t>In example, file system is a (storage) covert channel</a:t>
            </a:r>
          </a:p>
        </p:txBody>
      </p:sp>
    </p:spTree>
    <p:extLst>
      <p:ext uri="{BB962C8B-B14F-4D97-AF65-F5344CB8AC3E}">
        <p14:creationId xmlns:p14="http://schemas.microsoft.com/office/powerpoint/2010/main" val="130278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Lipner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Notes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processes can obtain rough idea of time</a:t>
            </a:r>
          </a:p>
          <a:p>
            <a:pPr lvl="1"/>
            <a:r>
              <a:rPr lang="en-US"/>
              <a:t>Read system clock or wall clock time</a:t>
            </a:r>
          </a:p>
          <a:p>
            <a:pPr lvl="1"/>
            <a:r>
              <a:rPr lang="en-US"/>
              <a:t>Determine number of instructions executed</a:t>
            </a:r>
          </a:p>
          <a:p>
            <a:r>
              <a:rPr lang="en-US"/>
              <a:t>All processes can manipulate time</a:t>
            </a:r>
          </a:p>
          <a:p>
            <a:pPr lvl="1"/>
            <a:r>
              <a:rPr lang="en-US"/>
              <a:t>Wait some interval of wall clock time</a:t>
            </a:r>
          </a:p>
          <a:p>
            <a:pPr lvl="1"/>
            <a:r>
              <a:rPr lang="en-US"/>
              <a:t>Execute a set number of instructions, then block</a:t>
            </a:r>
          </a:p>
        </p:txBody>
      </p:sp>
    </p:spTree>
    <p:extLst>
      <p:ext uri="{BB962C8B-B14F-4D97-AF65-F5344CB8AC3E}">
        <p14:creationId xmlns:p14="http://schemas.microsoft.com/office/powerpoint/2010/main" val="187024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Kocher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Attack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This computes </a:t>
            </a:r>
            <a:r>
              <a:rPr lang="en-US" sz="2800" i="1"/>
              <a:t>x</a:t>
            </a:r>
            <a:r>
              <a:rPr lang="en-US" sz="2800"/>
              <a:t> = </a:t>
            </a:r>
            <a:r>
              <a:rPr lang="en-US" sz="2800" i="1"/>
              <a:t>a</a:t>
            </a:r>
            <a:r>
              <a:rPr lang="en-US" sz="2800" i="1" baseline="30000"/>
              <a:t>z</a:t>
            </a:r>
            <a:r>
              <a:rPr lang="en-US" sz="2800"/>
              <a:t> mod </a:t>
            </a:r>
            <a:r>
              <a:rPr lang="en-US" sz="2800" i="1"/>
              <a:t>n</a:t>
            </a:r>
            <a:r>
              <a:rPr lang="en-US" sz="2800"/>
              <a:t>, where </a:t>
            </a:r>
            <a:r>
              <a:rPr lang="en-US" sz="2800" i="1"/>
              <a:t>z</a:t>
            </a:r>
            <a:r>
              <a:rPr lang="en-US" sz="2800"/>
              <a:t> = </a:t>
            </a:r>
            <a:r>
              <a:rPr lang="en-US" sz="2800" i="1"/>
              <a:t>z</a:t>
            </a:r>
            <a:r>
              <a:rPr lang="en-US" sz="2800" baseline="-25000"/>
              <a:t>0</a:t>
            </a:r>
            <a:r>
              <a:rPr lang="en-US" sz="2800"/>
              <a:t> … </a:t>
            </a:r>
            <a:r>
              <a:rPr lang="en-US" sz="2800" i="1"/>
              <a:t>z</a:t>
            </a:r>
            <a:r>
              <a:rPr lang="en-US" sz="2800" i="1" baseline="-25000"/>
              <a:t>k</a:t>
            </a:r>
            <a:r>
              <a:rPr lang="en-US" sz="2800" baseline="-25000"/>
              <a:t>–1</a:t>
            </a: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i="1">
                <a:latin typeface="Courier" charset="0"/>
              </a:rPr>
              <a:t>x</a:t>
            </a:r>
            <a:r>
              <a:rPr lang="en-US" sz="2400">
                <a:latin typeface="Courier" charset="0"/>
              </a:rPr>
              <a:t> := 1; </a:t>
            </a:r>
            <a:r>
              <a:rPr lang="en-US" sz="2400" i="1">
                <a:latin typeface="Courier" charset="0"/>
              </a:rPr>
              <a:t>atmp</a:t>
            </a:r>
            <a:r>
              <a:rPr lang="en-US" sz="2400">
                <a:latin typeface="Courier" charset="0"/>
              </a:rPr>
              <a:t> := </a:t>
            </a:r>
            <a:r>
              <a:rPr lang="en-US" sz="2400" i="1">
                <a:latin typeface="Courier" charset="0"/>
              </a:rPr>
              <a:t>a</a:t>
            </a:r>
            <a:r>
              <a:rPr lang="en-US" sz="2400">
                <a:latin typeface="Courier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>
                <a:latin typeface="Courier" charset="0"/>
              </a:rPr>
              <a:t>for </a:t>
            </a:r>
            <a:r>
              <a:rPr lang="en-US" sz="2400" i="1">
                <a:latin typeface="Courier" charset="0"/>
              </a:rPr>
              <a:t>i</a:t>
            </a:r>
            <a:r>
              <a:rPr lang="en-US" sz="2400">
                <a:latin typeface="Courier" charset="0"/>
              </a:rPr>
              <a:t> := 0 to </a:t>
            </a:r>
            <a:r>
              <a:rPr lang="en-US" sz="2400" i="1">
                <a:latin typeface="Courier" charset="0"/>
              </a:rPr>
              <a:t>k</a:t>
            </a:r>
            <a:r>
              <a:rPr lang="en-US" sz="2400">
                <a:latin typeface="Courier" charset="0"/>
              </a:rPr>
              <a:t>–1 do begin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>
                <a:latin typeface="Courier" charset="0"/>
              </a:rPr>
              <a:t>	if </a:t>
            </a:r>
            <a:r>
              <a:rPr lang="en-US" sz="2400" i="1">
                <a:latin typeface="Courier" charset="0"/>
              </a:rPr>
              <a:t>z</a:t>
            </a:r>
            <a:r>
              <a:rPr lang="en-US" sz="2400" i="1" baseline="-25000">
                <a:latin typeface="Courier" charset="0"/>
              </a:rPr>
              <a:t>i</a:t>
            </a:r>
            <a:r>
              <a:rPr lang="en-US" sz="2400">
                <a:latin typeface="Courier" charset="0"/>
              </a:rPr>
              <a:t> = 1 then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>
                <a:latin typeface="Courier" charset="0"/>
              </a:rPr>
              <a:t>		</a:t>
            </a:r>
            <a:r>
              <a:rPr lang="en-US" sz="2400" i="1">
                <a:latin typeface="Courier" charset="0"/>
              </a:rPr>
              <a:t>x</a:t>
            </a:r>
            <a:r>
              <a:rPr lang="en-US" sz="2400">
                <a:latin typeface="Courier" charset="0"/>
              </a:rPr>
              <a:t> := (</a:t>
            </a:r>
            <a:r>
              <a:rPr lang="en-US" sz="2400" i="1">
                <a:latin typeface="Courier" charset="0"/>
              </a:rPr>
              <a:t>x</a:t>
            </a:r>
            <a:r>
              <a:rPr lang="en-US" sz="2400">
                <a:latin typeface="Courier" charset="0"/>
              </a:rPr>
              <a:t> * </a:t>
            </a:r>
            <a:r>
              <a:rPr lang="en-US" sz="2400" i="1">
                <a:latin typeface="Courier" charset="0"/>
              </a:rPr>
              <a:t>atmp</a:t>
            </a:r>
            <a:r>
              <a:rPr lang="en-US" sz="2400">
                <a:latin typeface="Courier" charset="0"/>
              </a:rPr>
              <a:t>) mod </a:t>
            </a:r>
            <a:r>
              <a:rPr lang="en-US" sz="2400" i="1">
                <a:latin typeface="Courier" charset="0"/>
              </a:rPr>
              <a:t>n</a:t>
            </a:r>
            <a:r>
              <a:rPr lang="en-US" sz="2400">
                <a:latin typeface="Courier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>
                <a:latin typeface="Courier" charset="0"/>
              </a:rPr>
              <a:t>	</a:t>
            </a:r>
            <a:r>
              <a:rPr lang="en-US" sz="2400" i="1">
                <a:latin typeface="Courier" charset="0"/>
              </a:rPr>
              <a:t>atmp</a:t>
            </a:r>
            <a:r>
              <a:rPr lang="en-US" sz="2400">
                <a:latin typeface="Courier" charset="0"/>
              </a:rPr>
              <a:t> := (</a:t>
            </a:r>
            <a:r>
              <a:rPr lang="en-US" sz="2400" i="1">
                <a:latin typeface="Courier" charset="0"/>
              </a:rPr>
              <a:t>atmp</a:t>
            </a:r>
            <a:r>
              <a:rPr lang="en-US" sz="2400">
                <a:latin typeface="Courier" charset="0"/>
              </a:rPr>
              <a:t> * </a:t>
            </a:r>
            <a:r>
              <a:rPr lang="en-US" sz="2400" i="1">
                <a:latin typeface="Courier" charset="0"/>
              </a:rPr>
              <a:t>atmp</a:t>
            </a:r>
            <a:r>
              <a:rPr lang="en-US" sz="2400">
                <a:latin typeface="Courier" charset="0"/>
              </a:rPr>
              <a:t>) mod </a:t>
            </a:r>
            <a:r>
              <a:rPr lang="en-US" sz="2400" i="1">
                <a:latin typeface="Courier" charset="0"/>
              </a:rPr>
              <a:t>n</a:t>
            </a:r>
            <a:r>
              <a:rPr lang="en-US" sz="2400">
                <a:latin typeface="Courier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>
                <a:latin typeface="Courier" charset="0"/>
              </a:rPr>
              <a:t>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i="1">
                <a:latin typeface="Courier" charset="0"/>
              </a:rPr>
              <a:t>result</a:t>
            </a:r>
            <a:r>
              <a:rPr lang="en-US" sz="2400">
                <a:latin typeface="Courier" charset="0"/>
              </a:rPr>
              <a:t> := </a:t>
            </a:r>
            <a:r>
              <a:rPr lang="en-US" sz="2400" i="1">
                <a:latin typeface="Courier" charset="0"/>
              </a:rPr>
              <a:t>x</a:t>
            </a:r>
            <a:r>
              <a:rPr lang="en-US" sz="240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Length of run time related to number of 1 bits in </a:t>
            </a:r>
            <a:r>
              <a:rPr lang="en-US" sz="2800" i="1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1846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Virtual machines</a:t>
            </a:r>
          </a:p>
          <a:p>
            <a:pPr lvl="1"/>
            <a:r>
              <a:rPr lang="en-US"/>
              <a:t>Emulate computer</a:t>
            </a:r>
          </a:p>
          <a:p>
            <a:pPr lvl="1"/>
            <a:r>
              <a:rPr lang="en-US"/>
              <a:t>Process cannot access underlying computer system, anything not part of that computer system</a:t>
            </a:r>
          </a:p>
          <a:p>
            <a:r>
              <a:rPr lang="en-US"/>
              <a:t>Sandboxing</a:t>
            </a:r>
          </a:p>
          <a:p>
            <a:pPr lvl="1"/>
            <a:r>
              <a:rPr lang="en-US"/>
              <a:t>Does not emulate computer</a:t>
            </a:r>
          </a:p>
          <a:p>
            <a:pPr lvl="1"/>
            <a:r>
              <a:rPr lang="en-US"/>
              <a:t>Alters interface between computer, process</a:t>
            </a:r>
          </a:p>
        </p:txBody>
      </p:sp>
    </p:spTree>
    <p:extLst>
      <p:ext uri="{BB962C8B-B14F-4D97-AF65-F5344CB8AC3E}">
        <p14:creationId xmlns:p14="http://schemas.microsoft.com/office/powerpoint/2010/main" val="396198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asa.osma.sas2001">
  <a:themeElements>
    <a:clrScheme name="nasa.osma.sas20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sa.osma.sas2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65" charset="0"/>
          </a:defRPr>
        </a:defPPr>
      </a:lstStyle>
    </a:lnDef>
  </a:objectDefaults>
  <a:extraClrSchemeLst>
    <a:extraClrScheme>
      <a:clrScheme name="nasa.osma.sas2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sa.osma.sas20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sa.osma.sas20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C:\cross\papers\NASA.OSMA.SAS'01\nasa.osma.sas2001.ppt</Template>
  <TotalTime>22410</TotalTime>
  <Words>2774</Words>
  <Application>Microsoft Macintosh PowerPoint</Application>
  <PresentationFormat>On-screen Show (4:3)</PresentationFormat>
  <Paragraphs>514</Paragraphs>
  <Slides>49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nasa.osma.sas2001</vt:lpstr>
      <vt:lpstr>Photo Editor Photo</vt:lpstr>
      <vt:lpstr>COMP 5370/6370/6376 Computer and Network Security</vt:lpstr>
      <vt:lpstr>Scenario:  Banking </vt:lpstr>
      <vt:lpstr>Confinement Problem</vt:lpstr>
      <vt:lpstr>Total Isolation</vt:lpstr>
      <vt:lpstr>Example</vt:lpstr>
      <vt:lpstr>Covert Channel</vt:lpstr>
      <vt:lpstr>Lipner’s Notes</vt:lpstr>
      <vt:lpstr>Kocher’s Attack</vt:lpstr>
      <vt:lpstr>Isolation</vt:lpstr>
      <vt:lpstr>Virtual Machine (VM)</vt:lpstr>
      <vt:lpstr>VM</vt:lpstr>
      <vt:lpstr>VirtualBox Security Model</vt:lpstr>
      <vt:lpstr>VirtualBox</vt:lpstr>
      <vt:lpstr>Sandbox</vt:lpstr>
      <vt:lpstr>Sandbox Categories</vt:lpstr>
      <vt:lpstr>Example: Limiting Execution</vt:lpstr>
      <vt:lpstr>Sandbox:  HTML5</vt:lpstr>
      <vt:lpstr>Java Security Model</vt:lpstr>
      <vt:lpstr>Java Security Model</vt:lpstr>
      <vt:lpstr>Java Security Model</vt:lpstr>
      <vt:lpstr>Java Security Model</vt:lpstr>
      <vt:lpstr>Java Security Model</vt:lpstr>
      <vt:lpstr>Java Security Model</vt:lpstr>
      <vt:lpstr>Java Security Model</vt:lpstr>
      <vt:lpstr>Java Security Model</vt:lpstr>
      <vt:lpstr>Java Security Model</vt:lpstr>
      <vt:lpstr>Java Security Model</vt:lpstr>
      <vt:lpstr>Java Security Model</vt:lpstr>
      <vt:lpstr>Java Security Model</vt:lpstr>
      <vt:lpstr>Covert Channel</vt:lpstr>
      <vt:lpstr>Example Covert Channel</vt:lpstr>
      <vt:lpstr>Detection</vt:lpstr>
      <vt:lpstr>Example</vt:lpstr>
      <vt:lpstr>Example</vt:lpstr>
      <vt:lpstr>1.  Id Shared Resources</vt:lpstr>
      <vt:lpstr>2. Construct CFT  </vt:lpstr>
      <vt:lpstr>2. Construct CFT  </vt:lpstr>
      <vt:lpstr>2. Construct CFT </vt:lpstr>
      <vt:lpstr>Example - locked</vt:lpstr>
      <vt:lpstr>First Step</vt:lpstr>
      <vt:lpstr>Second Step</vt:lpstr>
      <vt:lpstr>Third Step</vt:lpstr>
      <vt:lpstr>Fourth Step</vt:lpstr>
      <vt:lpstr>Fifth Step</vt:lpstr>
      <vt:lpstr>Final Tree</vt:lpstr>
      <vt:lpstr>3.  Finding Covert Channels</vt:lpstr>
      <vt:lpstr>Covert Channels</vt:lpstr>
      <vt:lpstr>Mitigation</vt:lpstr>
      <vt:lpstr>Key Points</vt:lpstr>
    </vt:vector>
  </TitlesOfParts>
  <Manager/>
  <Company>Auburn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Software Engineering</dc:title>
  <dc:subject/>
  <dc:creator>David Umphress</dc:creator>
  <cp:keywords/>
  <dc:description/>
  <cp:lastModifiedBy>Anthony Skjellum</cp:lastModifiedBy>
  <cp:revision>686</cp:revision>
  <cp:lastPrinted>2014-11-10T14:45:00Z</cp:lastPrinted>
  <dcterms:created xsi:type="dcterms:W3CDTF">2010-08-17T23:48:54Z</dcterms:created>
  <dcterms:modified xsi:type="dcterms:W3CDTF">2015-10-07T17:50:52Z</dcterms:modified>
  <cp:category/>
</cp:coreProperties>
</file>