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92" r:id="rId3"/>
    <p:sldId id="278" r:id="rId4"/>
    <p:sldId id="393" r:id="rId5"/>
    <p:sldId id="394" r:id="rId6"/>
    <p:sldId id="412" r:id="rId7"/>
    <p:sldId id="413" r:id="rId8"/>
    <p:sldId id="414" r:id="rId9"/>
    <p:sldId id="415" r:id="rId10"/>
    <p:sldId id="463" r:id="rId11"/>
    <p:sldId id="416" r:id="rId12"/>
    <p:sldId id="465" r:id="rId13"/>
    <p:sldId id="430" r:id="rId14"/>
    <p:sldId id="431" r:id="rId15"/>
    <p:sldId id="432" r:id="rId16"/>
    <p:sldId id="433" r:id="rId17"/>
    <p:sldId id="434" r:id="rId18"/>
    <p:sldId id="435" r:id="rId19"/>
    <p:sldId id="466" r:id="rId20"/>
    <p:sldId id="467" r:id="rId21"/>
    <p:sldId id="468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20" r:id="rId32"/>
    <p:sldId id="421" r:id="rId33"/>
    <p:sldId id="422" r:id="rId34"/>
    <p:sldId id="424" r:id="rId35"/>
    <p:sldId id="423" r:id="rId36"/>
    <p:sldId id="425" r:id="rId37"/>
    <p:sldId id="469" r:id="rId38"/>
    <p:sldId id="471" r:id="rId39"/>
    <p:sldId id="472" r:id="rId40"/>
    <p:sldId id="474" r:id="rId41"/>
    <p:sldId id="473" r:id="rId42"/>
    <p:sldId id="475" r:id="rId43"/>
    <p:sldId id="470" r:id="rId44"/>
    <p:sldId id="476" r:id="rId45"/>
    <p:sldId id="291" r:id="rId46"/>
    <p:sldId id="427" r:id="rId47"/>
    <p:sldId id="429" r:id="rId48"/>
    <p:sldId id="428" r:id="rId49"/>
    <p:sldId id="364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677" autoAdjust="0"/>
  </p:normalViewPr>
  <p:slideViewPr>
    <p:cSldViewPr snapToGrid="0" snapToObjects="1">
      <p:cViewPr>
        <p:scale>
          <a:sx n="80" d="100"/>
          <a:sy n="80" d="100"/>
        </p:scale>
        <p:origin x="-2832" y="-1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0FCCF-936B-8141-84E2-D8149B849E6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FFE6A-E985-AB4D-90C5-1AB5589C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9B880-A64E-2348-929C-F345192B22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518EC-F95D-894B-AB23-DB20B8703204}" type="slidenum">
              <a:rPr lang="en-US"/>
              <a:pPr/>
              <a:t>22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600" y="5715000"/>
            <a:ext cx="1615307" cy="963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7wounders/3-security-architecture-and-model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rusted_computing_bas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rusted_Computer_System_Evaluation_CriteriaTrusted_Computer_System_Evaluation_Criteria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125" y="3913281"/>
            <a:ext cx="6746875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Computer and Network Security</a:t>
            </a:r>
            <a:br>
              <a:rPr lang="en-US" sz="3600" dirty="0" smtClean="0"/>
            </a:br>
            <a:r>
              <a:rPr lang="en-US" sz="3600" dirty="0" smtClean="0"/>
              <a:t> COMP 5370/637* Lecture #12 September 14, 2015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Skjellum</a:t>
            </a:r>
          </a:p>
          <a:p>
            <a:r>
              <a:rPr lang="en-US" dirty="0" err="1" smtClean="0"/>
              <a:t>skjellum@auburn.edu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5" y="152959"/>
            <a:ext cx="2401350" cy="30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Security Kernel</a:t>
            </a:r>
          </a:p>
        </p:txBody>
      </p:sp>
      <p:pic>
        <p:nvPicPr>
          <p:cNvPr id="1873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00200"/>
            <a:ext cx="6858000" cy="4318000"/>
          </a:xfrm>
        </p:spPr>
      </p:pic>
    </p:spTree>
    <p:extLst>
      <p:ext uri="{BB962C8B-B14F-4D97-AF65-F5344CB8AC3E}">
        <p14:creationId xmlns:p14="http://schemas.microsoft.com/office/powerpoint/2010/main" val="223737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Bell-LaPadula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/>
              <a:t>A state machine model capturing the confidentiality aspects of access control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4485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65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Biba Integrity Model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3374"/>
            <a:ext cx="8077200" cy="3578225"/>
          </a:xfrm>
        </p:spPr>
        <p:txBody>
          <a:bodyPr/>
          <a:lstStyle/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The </a:t>
            </a:r>
            <a:r>
              <a:rPr lang="en-US" sz="2400" dirty="0" err="1">
                <a:effectLst/>
              </a:rPr>
              <a:t>Biba</a:t>
            </a:r>
            <a:r>
              <a:rPr lang="en-US" sz="2400" dirty="0">
                <a:effectLst/>
              </a:rPr>
              <a:t> integrity model mathematically describes read and write restrictions based on integrity access classes of subjects and objects (</a:t>
            </a:r>
            <a:r>
              <a:rPr lang="en-US" sz="2400" dirty="0" err="1">
                <a:effectLst/>
              </a:rPr>
              <a:t>Biba</a:t>
            </a:r>
            <a:r>
              <a:rPr lang="en-US" sz="2400" dirty="0">
                <a:effectLst/>
              </a:rPr>
              <a:t> used the terms </a:t>
            </a:r>
            <a:r>
              <a:rPr lang="ja-JP" altLang="en-US" sz="2400" dirty="0">
                <a:effectLst/>
                <a:latin typeface="Arial"/>
              </a:rPr>
              <a:t>“</a:t>
            </a:r>
            <a:r>
              <a:rPr lang="en-US" sz="2400" dirty="0">
                <a:effectLst/>
              </a:rPr>
              <a:t>integrity level</a:t>
            </a:r>
            <a:r>
              <a:rPr lang="ja-JP" altLang="en-US" sz="2400" dirty="0">
                <a:effectLst/>
                <a:latin typeface="Arial"/>
              </a:rPr>
              <a:t>”</a:t>
            </a:r>
            <a:r>
              <a:rPr lang="en-US" sz="2400" dirty="0">
                <a:effectLst/>
              </a:rPr>
              <a:t> and </a:t>
            </a:r>
            <a:r>
              <a:rPr lang="ja-JP" altLang="en-US" sz="2400" dirty="0">
                <a:effectLst/>
                <a:latin typeface="Arial"/>
              </a:rPr>
              <a:t>“</a:t>
            </a:r>
            <a:r>
              <a:rPr lang="en-US" sz="2400" dirty="0">
                <a:effectLst/>
              </a:rPr>
              <a:t>integrity compartments</a:t>
            </a:r>
            <a:r>
              <a:rPr lang="ja-JP" altLang="en-US" sz="2400" dirty="0">
                <a:effectLst/>
                <a:latin typeface="Arial"/>
              </a:rPr>
              <a:t>”</a:t>
            </a:r>
            <a:r>
              <a:rPr lang="en-US" sz="2400" dirty="0">
                <a:effectLst/>
              </a:rPr>
              <a:t>)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403197"/>
            <a:ext cx="5302250" cy="302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92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Given</a:t>
            </a:r>
            <a:r>
              <a:rPr lang="en-US" sz="2600" i="1" dirty="0" smtClean="0"/>
              <a:t> </a:t>
            </a:r>
          </a:p>
          <a:p>
            <a:pPr lvl="1"/>
            <a:r>
              <a:rPr lang="en-US" sz="2200" i="1" dirty="0" smtClean="0"/>
              <a:t>X:</a:t>
            </a:r>
            <a:r>
              <a:rPr lang="en-US" sz="2200" dirty="0" smtClean="0"/>
              <a:t> </a:t>
            </a:r>
            <a:r>
              <a:rPr lang="en-US" sz="2200" dirty="0"/>
              <a:t>set of </a:t>
            </a:r>
            <a:r>
              <a:rPr lang="en-US" sz="2200" dirty="0" smtClean="0"/>
              <a:t>entities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i="1" dirty="0" smtClean="0"/>
              <a:t>I: </a:t>
            </a:r>
            <a:r>
              <a:rPr lang="en-US" sz="2200" dirty="0" smtClean="0"/>
              <a:t> </a:t>
            </a:r>
            <a:r>
              <a:rPr lang="en-US" sz="2200" dirty="0"/>
              <a:t>information</a:t>
            </a:r>
          </a:p>
          <a:p>
            <a:r>
              <a:rPr lang="en-US" sz="2600" i="1" dirty="0"/>
              <a:t>I</a:t>
            </a:r>
            <a:r>
              <a:rPr lang="en-US" sz="2600" dirty="0"/>
              <a:t> has </a:t>
            </a:r>
            <a:r>
              <a:rPr lang="en-US" sz="2600" i="1" dirty="0"/>
              <a:t>integrity</a:t>
            </a:r>
            <a:r>
              <a:rPr lang="en-US" sz="2600" dirty="0"/>
              <a:t> property with respect to </a:t>
            </a:r>
            <a:r>
              <a:rPr lang="en-US" sz="2600" i="1" dirty="0"/>
              <a:t>X</a:t>
            </a:r>
            <a:r>
              <a:rPr lang="en-US" sz="2600" dirty="0"/>
              <a:t> if all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dirty="0">
                <a:sym typeface="Symbol" charset="0"/>
              </a:rPr>
              <a:t>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trusts information in </a:t>
            </a:r>
            <a:r>
              <a:rPr lang="en-US" sz="2600" i="1" dirty="0"/>
              <a:t>I</a:t>
            </a:r>
            <a:endParaRPr lang="en-US" sz="2600" dirty="0"/>
          </a:p>
          <a:p>
            <a:r>
              <a:rPr lang="en-US" sz="2600" dirty="0"/>
              <a:t>Types of integrity:</a:t>
            </a:r>
          </a:p>
          <a:p>
            <a:pPr lvl="1"/>
            <a:r>
              <a:rPr lang="en-US" sz="2200" dirty="0"/>
              <a:t>data integrity:  trust </a:t>
            </a:r>
            <a:r>
              <a:rPr lang="en-US" sz="2200" i="1" dirty="0"/>
              <a:t>I</a:t>
            </a:r>
            <a:r>
              <a:rPr lang="en-US" sz="2200" dirty="0"/>
              <a:t> and its conveyance</a:t>
            </a:r>
          </a:p>
          <a:p>
            <a:pPr lvl="1"/>
            <a:r>
              <a:rPr lang="en-US" sz="2200" dirty="0"/>
              <a:t>origin integrity:  trust source of</a:t>
            </a:r>
            <a:r>
              <a:rPr lang="en-US" sz="2200" i="1" dirty="0"/>
              <a:t> I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assurance</a:t>
            </a:r>
            <a:r>
              <a:rPr lang="en-US" sz="2200" i="1" dirty="0"/>
              <a:t>:  I</a:t>
            </a:r>
            <a:r>
              <a:rPr lang="en-US" sz="2200" dirty="0"/>
              <a:t>  functions as it </a:t>
            </a:r>
            <a:r>
              <a:rPr lang="en-US" sz="2200" dirty="0" smtClean="0"/>
              <a:t>should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Integrity Policy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must use existing production software	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cannot write their own software </a:t>
            </a:r>
          </a:p>
          <a:p>
            <a:r>
              <a:rPr lang="en-US" dirty="0" smtClean="0"/>
              <a:t>Programmers will develop and test programs on a non-production system </a:t>
            </a:r>
          </a:p>
          <a:p>
            <a:pPr lvl="1"/>
            <a:r>
              <a:rPr lang="en-US" dirty="0" smtClean="0"/>
              <a:t>Explicit process defines how production data provided for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Explicit process defines migration of </a:t>
            </a:r>
            <a:r>
              <a:rPr lang="en-US" dirty="0" err="1" smtClean="0"/>
              <a:t>dev</a:t>
            </a:r>
            <a:r>
              <a:rPr lang="en-US" dirty="0" smtClean="0"/>
              <a:t> to prod</a:t>
            </a:r>
          </a:p>
          <a:p>
            <a:pPr lvl="1"/>
            <a:r>
              <a:rPr lang="en-US" dirty="0" smtClean="0"/>
              <a:t>Process is controlled and audited</a:t>
            </a:r>
          </a:p>
          <a:p>
            <a:r>
              <a:rPr lang="en-US" dirty="0"/>
              <a:t>M</a:t>
            </a:r>
            <a:r>
              <a:rPr lang="en-US" dirty="0" smtClean="0"/>
              <a:t>anagers and auditors have access to the system state and system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9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duty</a:t>
            </a:r>
          </a:p>
          <a:p>
            <a:pPr lvl="1"/>
            <a:r>
              <a:rPr lang="en-US" dirty="0" smtClean="0"/>
              <a:t>multiple step processes should involve multiple people</a:t>
            </a:r>
          </a:p>
          <a:p>
            <a:pPr lvl="1"/>
            <a:r>
              <a:rPr lang="en-US" dirty="0" smtClean="0"/>
              <a:t>e.g., separate developer from installer</a:t>
            </a:r>
          </a:p>
          <a:p>
            <a:r>
              <a:rPr lang="en-US" dirty="0" smtClean="0"/>
              <a:t>Separation of function</a:t>
            </a:r>
          </a:p>
          <a:p>
            <a:pPr lvl="1"/>
            <a:r>
              <a:rPr lang="en-US" dirty="0" smtClean="0"/>
              <a:t>use systems for intended purpose</a:t>
            </a:r>
          </a:p>
          <a:p>
            <a:pPr lvl="1"/>
            <a:r>
              <a:rPr lang="en-US" dirty="0" smtClean="0"/>
              <a:t>e.g., separate prod, test,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environments</a:t>
            </a:r>
          </a:p>
          <a:p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provide paper trail to verify </a:t>
            </a:r>
            <a:br>
              <a:rPr lang="en-US" dirty="0" smtClean="0"/>
            </a:br>
            <a:r>
              <a:rPr lang="en-US" dirty="0" smtClean="0"/>
              <a:t>proper installation, use </a:t>
            </a:r>
          </a:p>
          <a:p>
            <a:pPr lvl="1"/>
            <a:r>
              <a:rPr lang="en-US" dirty="0" smtClean="0"/>
              <a:t>e.g., installation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 rot="20537309">
            <a:off x="5558851" y="4033649"/>
            <a:ext cx="3072361" cy="1754327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Process Principles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Policy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Training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Definition of tasks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Verification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 mechanism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800" b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Reporting</a:t>
            </a:r>
            <a:r>
              <a:rPr lang="en-US" sz="1800" b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mechanism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00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Biba</a:t>
            </a:r>
            <a:r>
              <a:rPr lang="en-US" dirty="0"/>
              <a:t> Integrity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higher the level, the more confidence</a:t>
            </a:r>
          </a:p>
          <a:p>
            <a:pPr lvl="1"/>
            <a:r>
              <a:rPr lang="en-US" dirty="0"/>
              <a:t>That a program will execute correctly</a:t>
            </a:r>
          </a:p>
          <a:p>
            <a:pPr lvl="1"/>
            <a:r>
              <a:rPr lang="en-US" dirty="0"/>
              <a:t>That data is accurate and/or </a:t>
            </a:r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Example levels (LOCUS OS):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credibility rating</a:t>
            </a:r>
            <a:r>
              <a:rPr lang="en-US" dirty="0"/>
              <a:t> based on estimate of software</a:t>
            </a:r>
            <a:r>
              <a:rPr lang="ja-JP" altLang="en-US" dirty="0"/>
              <a:t>’</a:t>
            </a:r>
            <a:r>
              <a:rPr lang="en-US" dirty="0"/>
              <a:t>s trustworthiness (0 untrusted, </a:t>
            </a:r>
            <a:r>
              <a:rPr lang="en-US" i="1" dirty="0"/>
              <a:t>n</a:t>
            </a:r>
            <a:r>
              <a:rPr lang="en-US" dirty="0"/>
              <a:t> highly trusted)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 </a:t>
            </a:r>
            <a:r>
              <a:rPr lang="en-US" dirty="0"/>
              <a:t>has </a:t>
            </a:r>
            <a:r>
              <a:rPr lang="en-US" dirty="0" smtClean="0"/>
              <a:t>highest </a:t>
            </a:r>
            <a:r>
              <a:rPr lang="en-US" dirty="0"/>
              <a:t>credibility level </a:t>
            </a:r>
            <a:r>
              <a:rPr lang="en-US" dirty="0" smtClean="0"/>
              <a:t>at which it can operate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Explicit </a:t>
            </a:r>
            <a:r>
              <a:rPr lang="en-US" i="1" dirty="0"/>
              <a:t>run-untrusted</a:t>
            </a:r>
            <a:r>
              <a:rPr lang="en-US" dirty="0"/>
              <a:t> command </a:t>
            </a:r>
            <a:r>
              <a:rPr lang="en-US" dirty="0" smtClean="0"/>
              <a:t>for questionable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Biba</a:t>
            </a:r>
            <a:r>
              <a:rPr lang="en-US" dirty="0"/>
              <a:t> Integrity </a:t>
            </a:r>
            <a:r>
              <a:rPr lang="en-US" dirty="0" smtClean="0"/>
              <a:t>Model - 2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Given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Set </a:t>
            </a:r>
            <a:r>
              <a:rPr lang="en-US" dirty="0"/>
              <a:t>of subjects </a:t>
            </a:r>
            <a:r>
              <a:rPr lang="en-US" i="1" dirty="0" smtClean="0"/>
              <a:t>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Set of </a:t>
            </a:r>
            <a:r>
              <a:rPr lang="en-US" dirty="0"/>
              <a:t>objects </a:t>
            </a:r>
            <a:r>
              <a:rPr lang="en-US" i="1" dirty="0" smtClean="0"/>
              <a:t>O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Set of  </a:t>
            </a:r>
            <a:r>
              <a:rPr lang="en-US" dirty="0"/>
              <a:t>integrity levels </a:t>
            </a:r>
            <a:r>
              <a:rPr lang="en-US" i="1" dirty="0" smtClean="0"/>
              <a:t>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elation </a:t>
            </a:r>
            <a:r>
              <a:rPr lang="en-US" dirty="0"/>
              <a:t>≤ </a:t>
            </a:r>
            <a:r>
              <a:rPr lang="en-US" dirty="0">
                <a:sym typeface="Symbol" charset="0"/>
              </a:rPr>
              <a:t>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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holding when second dominates first</a:t>
            </a:r>
          </a:p>
          <a:p>
            <a:pPr lvl="1">
              <a:lnSpc>
                <a:spcPct val="90000"/>
              </a:lnSpc>
            </a:pPr>
            <a:r>
              <a:rPr lang="en-US" i="1" dirty="0" err="1" smtClean="0"/>
              <a:t>i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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gives integrity level of entity</a:t>
            </a:r>
          </a:p>
          <a:p>
            <a:pPr marL="339725" indent="-339725">
              <a:lnSpc>
                <a:spcPct val="90000"/>
              </a:lnSpc>
            </a:pPr>
            <a:r>
              <a:rPr lang="en-US" sz="2800" dirty="0" smtClean="0"/>
              <a:t>Mechanics </a:t>
            </a:r>
            <a:r>
              <a:rPr lang="en-US" sz="2800" dirty="0"/>
              <a:t>are similar to Bell-</a:t>
            </a:r>
            <a:r>
              <a:rPr lang="en-US" sz="2800" dirty="0" err="1"/>
              <a:t>LaPadula</a:t>
            </a:r>
            <a:r>
              <a:rPr lang="en-US" sz="2800" dirty="0"/>
              <a:t> model</a:t>
            </a:r>
          </a:p>
          <a:p>
            <a:pPr marL="1223963" lvl="1" indent="-533400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 can read </a:t>
            </a:r>
            <a:r>
              <a:rPr lang="en-US" sz="2400" i="1" dirty="0"/>
              <a:t>o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i="1" dirty="0"/>
              <a:t>O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) ≤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dirty="0"/>
              <a:t>)</a:t>
            </a:r>
          </a:p>
          <a:p>
            <a:pPr marL="1223963" lvl="1" indent="-533400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 can write to </a:t>
            </a:r>
            <a:r>
              <a:rPr lang="en-US" sz="2400" i="1" dirty="0"/>
              <a:t>o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i="1" dirty="0"/>
              <a:t>O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dirty="0"/>
              <a:t>) ≤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)</a:t>
            </a:r>
          </a:p>
          <a:p>
            <a:pPr marL="1223963" lvl="1" indent="-533400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i="1" dirty="0"/>
              <a:t>S</a:t>
            </a:r>
            <a:r>
              <a:rPr lang="en-US" sz="2400" dirty="0"/>
              <a:t> can execute 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) ≤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pPr marL="339725" indent="-339725">
              <a:lnSpc>
                <a:spcPct val="90000"/>
              </a:lnSpc>
            </a:pPr>
            <a:r>
              <a:rPr lang="en-US" sz="2800" dirty="0"/>
              <a:t>Compartments and discretionary controls can be added to get full dual of Bell-</a:t>
            </a:r>
            <a:r>
              <a:rPr lang="en-US" sz="2800" dirty="0" err="1"/>
              <a:t>LaPadula</a:t>
            </a:r>
            <a:r>
              <a:rPr lang="en-US" sz="2800" dirty="0"/>
              <a:t> </a:t>
            </a:r>
            <a:r>
              <a:rPr lang="en-US" sz="2800" dirty="0" smtClean="0"/>
              <a:t>model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0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Clark-Wilson Integrity </a:t>
            </a:r>
            <a:r>
              <a:rPr lang="en-US" dirty="0" smtClean="0"/>
              <a:t>Model, 0</a:t>
            </a: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949824"/>
            <a:ext cx="7775576" cy="44636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Rule-based integrity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Data in a </a:t>
            </a:r>
            <a:r>
              <a:rPr lang="en-US" sz="2400" i="1" dirty="0" smtClean="0"/>
              <a:t>consistent</a:t>
            </a:r>
            <a:r>
              <a:rPr lang="en-US" sz="2400" dirty="0" smtClean="0"/>
              <a:t> </a:t>
            </a:r>
            <a:r>
              <a:rPr lang="en-US" sz="2400" dirty="0"/>
              <a:t>state when </a:t>
            </a:r>
            <a:r>
              <a:rPr lang="en-US" sz="2400" dirty="0" smtClean="0"/>
              <a:t>rules are satisfied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Example: Bank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D</a:t>
            </a:r>
            <a:r>
              <a:rPr lang="en-US" sz="2000" dirty="0"/>
              <a:t> today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deposits, </a:t>
            </a:r>
            <a:r>
              <a:rPr lang="en-US" sz="2000" i="1" dirty="0"/>
              <a:t>W</a:t>
            </a:r>
            <a:r>
              <a:rPr lang="en-US" sz="2000" dirty="0"/>
              <a:t> withdrawals, </a:t>
            </a:r>
            <a:r>
              <a:rPr lang="en-US" sz="2000" i="1" dirty="0"/>
              <a:t>YB</a:t>
            </a:r>
            <a:r>
              <a:rPr lang="en-US" sz="2000" dirty="0"/>
              <a:t> yesterday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balance, </a:t>
            </a:r>
            <a:r>
              <a:rPr lang="en-US" sz="2000" i="1" dirty="0"/>
              <a:t>TB</a:t>
            </a:r>
            <a:r>
              <a:rPr lang="en-US" sz="2000" dirty="0"/>
              <a:t> today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balance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Integrity </a:t>
            </a:r>
            <a:r>
              <a:rPr lang="en-US" sz="2000" dirty="0" smtClean="0"/>
              <a:t>rule: TB = YB + </a:t>
            </a:r>
            <a:r>
              <a:rPr lang="en-US" sz="2000" i="1" dirty="0" smtClean="0"/>
              <a:t>D</a:t>
            </a:r>
            <a:r>
              <a:rPr lang="en-US" sz="2000" dirty="0" smtClean="0"/>
              <a:t> – </a:t>
            </a:r>
            <a:r>
              <a:rPr lang="en-US" sz="2000" i="1" dirty="0" smtClean="0"/>
              <a:t>W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Mechanism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CDIs: constrained data items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Data subject to integrity controls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UDIs: unconstrained data items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Data not subject to integrity controls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TPs: transaction procedures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Procedures that take the system from one valid state to another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IVPs</a:t>
            </a:r>
            <a:r>
              <a:rPr lang="en-US" sz="2400" dirty="0"/>
              <a:t>: integrity verification procedures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Rules that </a:t>
            </a:r>
            <a:r>
              <a:rPr lang="en-US" sz="2000" dirty="0"/>
              <a:t>test the CDIs conform to the integrity </a:t>
            </a:r>
            <a:r>
              <a:rPr lang="en-US" sz="2000" dirty="0" smtClean="0"/>
              <a:t>constraints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 rot="20449932">
            <a:off x="6273460" y="3636244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262699"/>
                </a:solidFill>
              </a:rPr>
              <a:t>Issues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b="0" dirty="0" smtClean="0">
                <a:solidFill>
                  <a:srgbClr val="262699"/>
                </a:solidFill>
                <a:latin typeface="+mn-lt"/>
              </a:rPr>
              <a:t>Certification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b="0" dirty="0" smtClean="0">
                <a:solidFill>
                  <a:srgbClr val="262699"/>
                </a:solidFill>
                <a:latin typeface="+mn-lt"/>
              </a:rPr>
              <a:t>Complexity</a:t>
            </a:r>
            <a:endParaRPr lang="en-US" sz="2000" b="0" dirty="0">
              <a:solidFill>
                <a:srgbClr val="262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5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Clark-Wilson </a:t>
            </a:r>
            <a:r>
              <a:rPr lang="en-US" sz="4000" dirty="0" err="1" smtClean="0"/>
              <a:t>Intregrity</a:t>
            </a:r>
            <a:r>
              <a:rPr lang="en-US" sz="4000" dirty="0" smtClean="0"/>
              <a:t> Model, 1</a:t>
            </a:r>
            <a:endParaRPr lang="en-US" sz="4000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3874"/>
            <a:ext cx="8229600" cy="4454525"/>
          </a:xfrm>
        </p:spPr>
        <p:txBody>
          <a:bodyPr/>
          <a:lstStyle/>
          <a:p>
            <a:pPr>
              <a:buFont typeface="Wingdings" charset="0"/>
              <a:buChar char="Ø"/>
            </a:pPr>
            <a:r>
              <a:rPr lang="en-US" dirty="0"/>
              <a:t>An Integrity Model, like </a:t>
            </a:r>
            <a:r>
              <a:rPr lang="en-US" dirty="0" err="1"/>
              <a:t>Biba</a:t>
            </a:r>
            <a:endParaRPr lang="en-US" dirty="0"/>
          </a:p>
          <a:p>
            <a:pPr>
              <a:buFont typeface="Wingdings" charset="0"/>
              <a:buChar char="Ø"/>
            </a:pPr>
            <a:r>
              <a:rPr lang="en-US" dirty="0"/>
              <a:t>Addresses all 3 integrity goals</a:t>
            </a:r>
          </a:p>
          <a:p>
            <a:pPr lvl="1"/>
            <a:r>
              <a:rPr lang="en-US" dirty="0"/>
              <a:t>Prevents unauthorized users from making modifications</a:t>
            </a:r>
          </a:p>
          <a:p>
            <a:pPr lvl="1"/>
            <a:r>
              <a:rPr lang="en-US" dirty="0"/>
              <a:t>Maintains internal and external consistency</a:t>
            </a:r>
          </a:p>
          <a:p>
            <a:pPr lvl="1"/>
            <a:r>
              <a:rPr lang="en-US" dirty="0"/>
              <a:t>Prevents authorized users from making improper modifications</a:t>
            </a:r>
          </a:p>
          <a:p>
            <a:pPr>
              <a:buFont typeface="Wingdings" charset="0"/>
              <a:buChar char="Ø"/>
            </a:pPr>
            <a:r>
              <a:rPr lang="en-US" dirty="0"/>
              <a:t>T - cannot be Tampered with while being changed</a:t>
            </a:r>
          </a:p>
          <a:p>
            <a:pPr>
              <a:buFont typeface="Wingdings" charset="0"/>
              <a:buChar char="Ø"/>
            </a:pPr>
            <a:r>
              <a:rPr lang="en-US" dirty="0"/>
              <a:t>L - all changes must be Logged</a:t>
            </a:r>
          </a:p>
          <a:p>
            <a:pPr>
              <a:buFont typeface="Wingdings" charset="0"/>
              <a:buChar char="Ø"/>
            </a:pPr>
            <a:r>
              <a:rPr lang="en-US" dirty="0"/>
              <a:t>C - Integrity of data is Consistent</a:t>
            </a:r>
          </a:p>
        </p:txBody>
      </p:sp>
    </p:spTree>
    <p:extLst>
      <p:ext uri="{BB962C8B-B14F-4D97-AF65-F5344CB8AC3E}">
        <p14:creationId xmlns:p14="http://schemas.microsoft.com/office/powerpoint/2010/main" val="305423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Today’s Topics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1109" lvl="0" indent="-561109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0D2779"/>
                </a:solidFill>
              </a:rPr>
              <a:t>Security Architectures and Models</a:t>
            </a:r>
          </a:p>
          <a:p>
            <a:pPr marL="561109" lvl="0" indent="-561109"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0D2779"/>
                </a:solidFill>
              </a:rPr>
              <a:t>Ref: </a:t>
            </a:r>
            <a:r>
              <a:rPr lang="en-US" sz="1600" dirty="0">
                <a:solidFill>
                  <a:srgbClr val="0D2779"/>
                </a:solidFill>
                <a:hlinkClick r:id="rId2"/>
              </a:rPr>
              <a:t>http://www.slideshare.net/7wounders/3-security-architecture-and-</a:t>
            </a:r>
            <a:r>
              <a:rPr lang="en-US" sz="1600" dirty="0" smtClean="0">
                <a:solidFill>
                  <a:srgbClr val="0D2779"/>
                </a:solidFill>
                <a:hlinkClick r:id="rId2"/>
              </a:rPr>
              <a:t>models</a:t>
            </a:r>
            <a:r>
              <a:rPr lang="en-US" sz="1600" dirty="0" smtClean="0">
                <a:solidFill>
                  <a:srgbClr val="0D2779"/>
                </a:solidFill>
              </a:rPr>
              <a:t> </a:t>
            </a:r>
            <a:endParaRPr lang="en-US" sz="1200" dirty="0"/>
          </a:p>
          <a:p>
            <a:pPr marL="561109" lvl="0" indent="-561109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0D2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Clark-Wilson Model, 2</a:t>
            </a:r>
            <a:endParaRPr lang="en-US" sz="40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/>
              <a:t>Proposes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Well Formed Transactions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perform steps in order</a:t>
            </a:r>
          </a:p>
          <a:p>
            <a:pPr lvl="1"/>
            <a:r>
              <a:rPr lang="en-US"/>
              <a:t>perform exactly the steps listed</a:t>
            </a:r>
          </a:p>
          <a:p>
            <a:pPr lvl="1"/>
            <a:r>
              <a:rPr lang="en-US"/>
              <a:t>authenticate the individuals who perform the steps</a:t>
            </a:r>
          </a:p>
          <a:p>
            <a:pPr>
              <a:buFont typeface="Wingdings" charset="0"/>
              <a:buChar char="Ø"/>
            </a:pPr>
            <a:r>
              <a:rPr lang="en-US"/>
              <a:t>Calls for separation of duty</a:t>
            </a:r>
          </a:p>
          <a:p>
            <a:pPr>
              <a:buFont typeface="Wingdings" charset="0"/>
              <a:buChar char="Ø"/>
            </a:pPr>
            <a:r>
              <a:rPr lang="en-US" sz="2400" i="1">
                <a:effectLst/>
              </a:rPr>
              <a:t>Well-formed transaction</a:t>
            </a:r>
            <a:r>
              <a:rPr lang="en-US" sz="2400">
                <a:effectLst/>
              </a:rPr>
              <a:t> - The process and data items can be changed only by a specific set of trusted programs</a:t>
            </a:r>
          </a:p>
          <a:p>
            <a:pPr>
              <a:buFont typeface="Wingdings" charset="0"/>
              <a:buChar char="Ø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128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wanted both confidentiality and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9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Wall Model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dirty="0"/>
              <a:t>on conflict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Suppose</a:t>
            </a:r>
            <a:endParaRPr lang="en-US" dirty="0"/>
          </a:p>
          <a:p>
            <a:pPr lvl="2"/>
            <a:r>
              <a:rPr lang="en-US" dirty="0" smtClean="0"/>
              <a:t>Bubba advises Beauregard Fireworks </a:t>
            </a:r>
            <a:r>
              <a:rPr lang="en-US" dirty="0"/>
              <a:t>about </a:t>
            </a:r>
            <a:r>
              <a:rPr lang="en-US" dirty="0" smtClean="0"/>
              <a:t>inventory</a:t>
            </a:r>
            <a:endParaRPr lang="en-US" dirty="0"/>
          </a:p>
          <a:p>
            <a:pPr lvl="2"/>
            <a:r>
              <a:rPr lang="en-US" dirty="0"/>
              <a:t>He is asked to advise </a:t>
            </a:r>
            <a:r>
              <a:rPr lang="en-US" dirty="0" smtClean="0"/>
              <a:t>Opelika Fireworks </a:t>
            </a:r>
            <a:r>
              <a:rPr lang="en-US" dirty="0"/>
              <a:t>about </a:t>
            </a:r>
            <a:r>
              <a:rPr lang="en-US" dirty="0" smtClean="0"/>
              <a:t>inventory</a:t>
            </a:r>
            <a:endParaRPr lang="en-US" dirty="0"/>
          </a:p>
          <a:p>
            <a:pPr lvl="1"/>
            <a:r>
              <a:rPr lang="en-US" dirty="0" smtClean="0"/>
              <a:t>Issue:</a:t>
            </a:r>
          </a:p>
          <a:p>
            <a:pPr lvl="2"/>
            <a:r>
              <a:rPr lang="en-US" dirty="0" smtClean="0"/>
              <a:t>Conflict </a:t>
            </a:r>
            <a:r>
              <a:rPr lang="en-US" dirty="0"/>
              <a:t>of </a:t>
            </a:r>
            <a:r>
              <a:rPr lang="en-US" dirty="0" smtClean="0"/>
              <a:t>interest</a:t>
            </a:r>
          </a:p>
          <a:p>
            <a:pPr lvl="3"/>
            <a:r>
              <a:rPr lang="en-US" dirty="0" smtClean="0"/>
              <a:t>because </a:t>
            </a:r>
            <a:r>
              <a:rPr lang="en-US" dirty="0"/>
              <a:t>his advice for </a:t>
            </a:r>
            <a:r>
              <a:rPr lang="en-US" dirty="0" smtClean="0"/>
              <a:t>one fireworks stand would </a:t>
            </a:r>
            <a:r>
              <a:rPr lang="en-US" dirty="0"/>
              <a:t>affect his advice to the other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3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Entities put </a:t>
            </a:r>
            <a:r>
              <a:rPr lang="en-US" dirty="0"/>
              <a:t>into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conflict of interest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Read/write controlled by class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Ensure no flow between subjects/objects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Allow </a:t>
            </a:r>
            <a:r>
              <a:rPr lang="en-US" dirty="0"/>
              <a:t>sanitized data to be viewed by </a:t>
            </a:r>
            <a:r>
              <a:rPr lang="en-US" dirty="0" smtClean="0"/>
              <a:t>everyone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More formally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Objects</a:t>
            </a:r>
            <a:r>
              <a:rPr lang="en-US" sz="2400" dirty="0"/>
              <a:t>: items of information related to a company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CD(O): </a:t>
            </a:r>
            <a:r>
              <a:rPr lang="en-US" sz="2400" dirty="0" smtClean="0"/>
              <a:t>objects </a:t>
            </a:r>
            <a:r>
              <a:rPr lang="en-US" sz="2400" dirty="0"/>
              <a:t>related to a single </a:t>
            </a:r>
            <a:r>
              <a:rPr lang="en-US" sz="2400" dirty="0" smtClean="0"/>
              <a:t>company data set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COI(O): </a:t>
            </a:r>
            <a:r>
              <a:rPr lang="en-US" sz="2400" dirty="0" smtClean="0"/>
              <a:t>datasets </a:t>
            </a:r>
            <a:r>
              <a:rPr lang="en-US" sz="2400" dirty="0"/>
              <a:t>of companies in competition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Assume</a:t>
            </a:r>
            <a:r>
              <a:rPr lang="en-US" sz="2000" dirty="0"/>
              <a:t>: each object belongs to exactly one </a:t>
            </a:r>
            <a:r>
              <a:rPr lang="en-US" sz="2000" i="1" dirty="0"/>
              <a:t>COI</a:t>
            </a:r>
            <a:r>
              <a:rPr lang="en-US" sz="2000" dirty="0"/>
              <a:t> </a:t>
            </a:r>
            <a:r>
              <a:rPr lang="en-US" sz="2000" dirty="0" smtClean="0"/>
              <a:t>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410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645025"/>
            <a:ext cx="8686800" cy="17526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Bubba reads </a:t>
            </a:r>
            <a:r>
              <a:rPr lang="en-US" dirty="0"/>
              <a:t>any CD in a COI, he can </a:t>
            </a:r>
            <a:r>
              <a:rPr lang="en-US" i="1" dirty="0"/>
              <a:t>never</a:t>
            </a:r>
            <a:r>
              <a:rPr lang="en-US" dirty="0"/>
              <a:t> read another CD in that COI</a:t>
            </a:r>
          </a:p>
          <a:p>
            <a:pPr lvl="1"/>
            <a:r>
              <a:rPr lang="en-US" dirty="0"/>
              <a:t>Possible that information learned earlier may allow him to make decisions </a:t>
            </a:r>
            <a:r>
              <a:rPr lang="en-US" dirty="0" smtClean="0"/>
              <a:t>later</a:t>
            </a:r>
          </a:p>
        </p:txBody>
      </p:sp>
      <p:grpSp>
        <p:nvGrpSpPr>
          <p:cNvPr id="200738" name="Group 34"/>
          <p:cNvGrpSpPr>
            <a:grpSpLocks/>
          </p:cNvGrpSpPr>
          <p:nvPr/>
        </p:nvGrpSpPr>
        <p:grpSpPr bwMode="auto">
          <a:xfrm>
            <a:off x="762000" y="2054225"/>
            <a:ext cx="7848600" cy="2317750"/>
            <a:chOff x="432" y="1488"/>
            <a:chExt cx="4944" cy="1460"/>
          </a:xfrm>
        </p:grpSpPr>
        <p:sp>
          <p:nvSpPr>
            <p:cNvPr id="200708" name="AutoShape 4"/>
            <p:cNvSpPr>
              <a:spLocks noChangeArrowheads="1"/>
            </p:cNvSpPr>
            <p:nvPr/>
          </p:nvSpPr>
          <p:spPr bwMode="auto">
            <a:xfrm>
              <a:off x="432" y="1719"/>
              <a:ext cx="2430" cy="1229"/>
            </a:xfrm>
            <a:prstGeom prst="roundRect">
              <a:avLst>
                <a:gd name="adj" fmla="val 20463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09" name="AutoShape 5"/>
            <p:cNvSpPr>
              <a:spLocks noChangeArrowheads="1"/>
            </p:cNvSpPr>
            <p:nvPr/>
          </p:nvSpPr>
          <p:spPr bwMode="auto">
            <a:xfrm>
              <a:off x="3225" y="1719"/>
              <a:ext cx="2151" cy="1215"/>
            </a:xfrm>
            <a:prstGeom prst="roundRect">
              <a:avLst>
                <a:gd name="adj" fmla="val 20699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864" y="1804"/>
              <a:ext cx="1392" cy="54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1" name="Rectangle 7"/>
            <p:cNvSpPr>
              <a:spLocks noChangeArrowheads="1"/>
            </p:cNvSpPr>
            <p:nvPr/>
          </p:nvSpPr>
          <p:spPr bwMode="auto">
            <a:xfrm>
              <a:off x="969" y="1921"/>
              <a:ext cx="5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Bank of 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2" name="Rectangle 8"/>
            <p:cNvSpPr>
              <a:spLocks noChangeArrowheads="1"/>
            </p:cNvSpPr>
            <p:nvPr/>
          </p:nvSpPr>
          <p:spPr bwMode="auto">
            <a:xfrm>
              <a:off x="1537" y="1921"/>
              <a:ext cx="62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America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3" name="Rectangle 9"/>
            <p:cNvSpPr>
              <a:spLocks noChangeArrowheads="1"/>
            </p:cNvSpPr>
            <p:nvPr/>
          </p:nvSpPr>
          <p:spPr bwMode="auto">
            <a:xfrm>
              <a:off x="628" y="2403"/>
              <a:ext cx="754" cy="50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4" name="Rectangle 10"/>
            <p:cNvSpPr>
              <a:spLocks noChangeArrowheads="1"/>
            </p:cNvSpPr>
            <p:nvPr/>
          </p:nvSpPr>
          <p:spPr bwMode="auto">
            <a:xfrm>
              <a:off x="679" y="2479"/>
              <a:ext cx="64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Citibank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5" name="Rectangle 11"/>
            <p:cNvSpPr>
              <a:spLocks noChangeArrowheads="1"/>
            </p:cNvSpPr>
            <p:nvPr/>
          </p:nvSpPr>
          <p:spPr bwMode="auto">
            <a:xfrm>
              <a:off x="1479" y="2403"/>
              <a:ext cx="1216" cy="50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6" name="Rectangle 12"/>
            <p:cNvSpPr>
              <a:spLocks noChangeArrowheads="1"/>
            </p:cNvSpPr>
            <p:nvPr/>
          </p:nvSpPr>
          <p:spPr bwMode="auto">
            <a:xfrm>
              <a:off x="1495" y="2479"/>
              <a:ext cx="8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Bank of the 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7" name="Rectangle 13"/>
            <p:cNvSpPr>
              <a:spLocks noChangeArrowheads="1"/>
            </p:cNvSpPr>
            <p:nvPr/>
          </p:nvSpPr>
          <p:spPr bwMode="auto">
            <a:xfrm>
              <a:off x="2304" y="2479"/>
              <a:ext cx="17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8" name="Rectangle 14"/>
            <p:cNvSpPr>
              <a:spLocks noChangeArrowheads="1"/>
            </p:cNvSpPr>
            <p:nvPr/>
          </p:nvSpPr>
          <p:spPr bwMode="auto">
            <a:xfrm>
              <a:off x="2466" y="2479"/>
              <a:ext cx="19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est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19" name="Rectangle 15"/>
            <p:cNvSpPr>
              <a:spLocks noChangeArrowheads="1"/>
            </p:cNvSpPr>
            <p:nvPr/>
          </p:nvSpPr>
          <p:spPr bwMode="auto">
            <a:xfrm>
              <a:off x="1010" y="1488"/>
              <a:ext cx="117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Bank COI Class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3407" y="1859"/>
              <a:ext cx="768" cy="50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1" name="Rectangle 17"/>
            <p:cNvSpPr>
              <a:spLocks noChangeArrowheads="1"/>
            </p:cNvSpPr>
            <p:nvPr/>
          </p:nvSpPr>
          <p:spPr bwMode="auto">
            <a:xfrm>
              <a:off x="3469" y="1921"/>
              <a:ext cx="62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Shell Oil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2" name="Rectangle 18"/>
            <p:cNvSpPr>
              <a:spLocks noChangeArrowheads="1"/>
            </p:cNvSpPr>
            <p:nvPr/>
          </p:nvSpPr>
          <p:spPr bwMode="auto">
            <a:xfrm>
              <a:off x="3393" y="2403"/>
              <a:ext cx="880" cy="48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3" name="Rectangle 19"/>
            <p:cNvSpPr>
              <a:spLocks noChangeArrowheads="1"/>
            </p:cNvSpPr>
            <p:nvPr/>
          </p:nvSpPr>
          <p:spPr bwMode="auto">
            <a:xfrm>
              <a:off x="3450" y="2507"/>
              <a:ext cx="7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Union </a:t>
              </a:r>
              <a:r>
                <a:rPr lang="ja-JP" alt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’</a:t>
              </a:r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76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4" name="Rectangle 20"/>
            <p:cNvSpPr>
              <a:spLocks noChangeArrowheads="1"/>
            </p:cNvSpPr>
            <p:nvPr/>
          </p:nvSpPr>
          <p:spPr bwMode="auto">
            <a:xfrm>
              <a:off x="4273" y="1859"/>
              <a:ext cx="991" cy="50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5" name="Rectangle 21"/>
            <p:cNvSpPr>
              <a:spLocks noChangeArrowheads="1"/>
            </p:cNvSpPr>
            <p:nvPr/>
          </p:nvSpPr>
          <p:spPr bwMode="auto">
            <a:xfrm>
              <a:off x="4279" y="1949"/>
              <a:ext cx="94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Standard Oil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6" name="Rectangle 22"/>
            <p:cNvSpPr>
              <a:spLocks noChangeArrowheads="1"/>
            </p:cNvSpPr>
            <p:nvPr/>
          </p:nvSpPr>
          <p:spPr bwMode="auto">
            <a:xfrm>
              <a:off x="4470" y="2479"/>
              <a:ext cx="4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ARCO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4370" y="2403"/>
              <a:ext cx="824" cy="47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3148" y="1488"/>
              <a:ext cx="217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/>
                  <a:cs typeface="Times New Roman"/>
                </a:rPr>
                <a:t>Gasoline Company COI Class</a:t>
              </a:r>
              <a:endParaRPr lang="en-US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13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Chinese Wall </a:t>
            </a:r>
            <a:endParaRPr 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Tx/>
              <a:buChar char="•"/>
            </a:pPr>
            <a:r>
              <a:rPr lang="en-US" sz="2400" dirty="0"/>
              <a:t>Let </a:t>
            </a:r>
            <a:r>
              <a:rPr lang="en-US" sz="2400" i="1" dirty="0"/>
              <a:t>PR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) be set of objects that </a:t>
            </a:r>
            <a:r>
              <a:rPr lang="en-US" sz="2400" i="1" dirty="0"/>
              <a:t>S</a:t>
            </a:r>
            <a:r>
              <a:rPr lang="en-US" sz="2400" dirty="0"/>
              <a:t> has already read</a:t>
            </a:r>
          </a:p>
          <a:p>
            <a:r>
              <a:rPr lang="en-US" sz="2400" dirty="0" smtClean="0"/>
              <a:t>s can read o </a:t>
            </a:r>
            <a:r>
              <a:rPr lang="en-US" sz="2400" dirty="0" err="1" smtClean="0"/>
              <a:t>iff</a:t>
            </a:r>
            <a:r>
              <a:rPr lang="en-US" sz="2400" dirty="0" smtClean="0"/>
              <a:t> either condition holds:</a:t>
            </a:r>
          </a:p>
          <a:p>
            <a:pPr lvl="1"/>
            <a:r>
              <a:rPr lang="en-US" sz="2400" dirty="0" smtClean="0"/>
              <a:t>There is an o</a:t>
            </a:r>
            <a:r>
              <a:rPr lang="en-US" sz="2400" dirty="0" smtClean="0">
                <a:sym typeface="Symbol" charset="0"/>
              </a:rPr>
              <a:t></a:t>
            </a:r>
            <a:r>
              <a:rPr lang="en-US" sz="2400" dirty="0" smtClean="0"/>
              <a:t> such that s has accessed o</a:t>
            </a:r>
            <a:r>
              <a:rPr lang="en-US" sz="2400" dirty="0" smtClean="0">
                <a:sym typeface="Symbol" charset="0"/>
              </a:rPr>
              <a:t></a:t>
            </a:r>
            <a:r>
              <a:rPr lang="en-US" sz="2400" dirty="0" smtClean="0"/>
              <a:t> and    CD(o</a:t>
            </a:r>
            <a:r>
              <a:rPr lang="en-US" sz="2400" dirty="0" smtClean="0">
                <a:sym typeface="Symbol" charset="0"/>
              </a:rPr>
              <a:t></a:t>
            </a:r>
            <a:r>
              <a:rPr lang="en-US" sz="2400" dirty="0" smtClean="0"/>
              <a:t>) = CD(o)</a:t>
            </a:r>
          </a:p>
          <a:p>
            <a:pPr lvl="2"/>
            <a:r>
              <a:rPr lang="en-US" sz="2000" dirty="0" smtClean="0"/>
              <a:t>Meaning s has read something in o</a:t>
            </a:r>
            <a:r>
              <a:rPr lang="ja-JP" altLang="en-US" sz="2000" dirty="0" smtClean="0"/>
              <a:t>’</a:t>
            </a:r>
            <a:r>
              <a:rPr lang="en-US" sz="2000" dirty="0" smtClean="0"/>
              <a:t>s dataset</a:t>
            </a:r>
          </a:p>
          <a:p>
            <a:pPr lvl="1"/>
            <a:r>
              <a:rPr lang="en-US" sz="2400" dirty="0" smtClean="0"/>
              <a:t>For all o</a:t>
            </a:r>
            <a:r>
              <a:rPr lang="en-US" sz="2400" dirty="0" smtClean="0">
                <a:sym typeface="Symbol" charset="0"/>
              </a:rPr>
              <a:t>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charset="0"/>
              </a:rPr>
              <a:t></a:t>
            </a:r>
            <a:r>
              <a:rPr lang="en-US" sz="2400" dirty="0" smtClean="0"/>
              <a:t> O, o</a:t>
            </a:r>
            <a:r>
              <a:rPr lang="en-US" sz="2400" dirty="0" smtClean="0">
                <a:sym typeface="Symbol" charset="0"/>
              </a:rPr>
              <a:t>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charset="0"/>
              </a:rPr>
              <a:t> </a:t>
            </a:r>
            <a:r>
              <a:rPr lang="en-US" sz="2400" dirty="0" smtClean="0"/>
              <a:t>PR(s) </a:t>
            </a:r>
            <a:r>
              <a:rPr lang="en-US" sz="2400" dirty="0" smtClean="0">
                <a:sym typeface="Symbol" charset="0"/>
              </a:rPr>
              <a:t></a:t>
            </a:r>
            <a:r>
              <a:rPr lang="en-US" sz="2400" dirty="0" smtClean="0"/>
              <a:t> COI(o</a:t>
            </a:r>
            <a:r>
              <a:rPr lang="en-US" sz="2400" dirty="0" smtClean="0">
                <a:sym typeface="Symbol" charset="0"/>
              </a:rPr>
              <a:t></a:t>
            </a:r>
            <a:r>
              <a:rPr lang="en-US" sz="2400" dirty="0" smtClean="0"/>
              <a:t>) ≠ COI(o)</a:t>
            </a:r>
          </a:p>
          <a:p>
            <a:pPr lvl="2"/>
            <a:r>
              <a:rPr lang="en-US" sz="2000" dirty="0" smtClean="0"/>
              <a:t>Meaning s has not read any objects in o</a:t>
            </a:r>
            <a:r>
              <a:rPr lang="ja-JP" altLang="en-US" sz="2000" dirty="0" smtClean="0"/>
              <a:t>’</a:t>
            </a:r>
            <a:r>
              <a:rPr lang="en-US" sz="2000" dirty="0" smtClean="0"/>
              <a:t>s conflict of interest class</a:t>
            </a:r>
          </a:p>
          <a:p>
            <a:r>
              <a:rPr lang="en-US" sz="2400" dirty="0" smtClean="0"/>
              <a:t>Initially, PR(s) = </a:t>
            </a:r>
            <a:r>
              <a:rPr lang="en-US" sz="2400" dirty="0" smtClean="0">
                <a:sym typeface="Symbol" charset="0"/>
              </a:rPr>
              <a:t></a:t>
            </a:r>
            <a:r>
              <a:rPr lang="en-US" sz="2400" dirty="0" smtClean="0"/>
              <a:t>, so initial read request granted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30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Clinical Information Systems Security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Intended </a:t>
            </a:r>
            <a:r>
              <a:rPr lang="en-US" sz="2800" dirty="0"/>
              <a:t>for </a:t>
            </a:r>
            <a:r>
              <a:rPr lang="en-US" sz="2800" dirty="0" smtClean="0"/>
              <a:t>collaborative data (such as medical records)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Conflict of interest not critical problem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Patient confidentiality, authentication of records and annotators, and integrity are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Entities: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Patient: subject of medical records (or agent)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Personal health information: data about patient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health or treatment enabling identification of patient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Clinician: health-care professional with access to personal health information while doing job</a:t>
            </a:r>
          </a:p>
        </p:txBody>
      </p:sp>
    </p:spTree>
    <p:extLst>
      <p:ext uri="{BB962C8B-B14F-4D97-AF65-F5344CB8AC3E}">
        <p14:creationId xmlns:p14="http://schemas.microsoft.com/office/powerpoint/2010/main" val="106949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Principle 1: </a:t>
            </a:r>
            <a:r>
              <a:rPr lang="en-US" dirty="0" smtClean="0"/>
              <a:t>Each patient record </a:t>
            </a:r>
            <a:r>
              <a:rPr lang="en-US" dirty="0"/>
              <a:t>has an access control list </a:t>
            </a:r>
            <a:endParaRPr lang="en-US" dirty="0" smtClean="0"/>
          </a:p>
          <a:p>
            <a:r>
              <a:rPr lang="en-US" dirty="0"/>
              <a:t>Principle 2: One </a:t>
            </a:r>
            <a:r>
              <a:rPr lang="en-US" dirty="0" smtClean="0"/>
              <a:t>clinician designated to control access control list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Principle 3: P</a:t>
            </a:r>
            <a:r>
              <a:rPr lang="en-US" dirty="0" smtClean="0"/>
              <a:t>atient is informed of access control list</a:t>
            </a:r>
          </a:p>
          <a:p>
            <a:pPr>
              <a:lnSpc>
                <a:spcPct val="90000"/>
              </a:lnSpc>
            </a:pPr>
            <a:r>
              <a:rPr lang="en-US" dirty="0"/>
              <a:t>Principle 4: </a:t>
            </a:r>
            <a:r>
              <a:rPr lang="en-US" dirty="0" smtClean="0"/>
              <a:t>Access is recorded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Add:  A </a:t>
            </a:r>
            <a:r>
              <a:rPr lang="en-US" dirty="0"/>
              <a:t>clinician may open a record, with the clinician and the patient on the access control list. If a record is opened as a result of a referral, the referring clinician may also be on the access control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Delete:  </a:t>
            </a:r>
            <a:r>
              <a:rPr lang="en-US" dirty="0"/>
              <a:t>Clinical information cannot be deleted from a medical record until the appropriate time has passed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9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Confine:  Information </a:t>
            </a:r>
            <a:r>
              <a:rPr lang="en-US" dirty="0"/>
              <a:t>from one medical record may be appended to a different medical record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/>
              <a:t>the access control list of the second record is a subset of the access control list of the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Aggregate: </a:t>
            </a:r>
            <a:r>
              <a:rPr lang="en-US" sz="2800" dirty="0" smtClean="0"/>
              <a:t> </a:t>
            </a:r>
            <a:r>
              <a:rPr lang="en-US" sz="2800" dirty="0"/>
              <a:t>Measures for preventing aggregation of patient data must be effective</a:t>
            </a:r>
            <a:r>
              <a:rPr lang="en-US" sz="28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1172238">
            <a:off x="1622035" y="4771508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62699"/>
                </a:solidFill>
                <a:latin typeface="+mn-lt"/>
              </a:rPr>
              <a:t>Danger Will Robinson</a:t>
            </a:r>
            <a:endParaRPr lang="en-US" sz="4000" dirty="0">
              <a:solidFill>
                <a:srgbClr val="2626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789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Non-Dilbert Security!</a:t>
            </a:r>
            <a:endParaRPr lang="en-US" dirty="0"/>
          </a:p>
        </p:txBody>
      </p:sp>
      <p:pic>
        <p:nvPicPr>
          <p:cNvPr id="2" name="Picture 1" descr="password_streng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0" y="295833"/>
            <a:ext cx="7564651" cy="61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Hybrid Models</a:t>
            </a: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Originator Controlled Access</a:t>
            </a:r>
          </a:p>
          <a:p>
            <a:pPr marL="1028700" lvl="1" indent="-533400"/>
            <a:r>
              <a:rPr lang="en-US" sz="2400" dirty="0" smtClean="0"/>
              <a:t>Information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cannot be released to subjects acting on behalf of other organizations without </a:t>
            </a:r>
            <a:r>
              <a:rPr lang="en-US" sz="2400" i="1" dirty="0" smtClean="0"/>
              <a:t>originator's</a:t>
            </a:r>
            <a:r>
              <a:rPr lang="en-US" sz="2400" dirty="0" smtClean="0"/>
              <a:t> </a:t>
            </a:r>
            <a:r>
              <a:rPr lang="en-US" sz="2400" dirty="0"/>
              <a:t>permission; and</a:t>
            </a:r>
          </a:p>
          <a:p>
            <a:pPr marL="1028700" lvl="1" indent="-533400"/>
            <a:r>
              <a:rPr lang="en-US" sz="2400" dirty="0" smtClean="0"/>
              <a:t>Any </a:t>
            </a:r>
            <a:r>
              <a:rPr lang="en-US" sz="2400" dirty="0"/>
              <a:t>copies of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must have the same restrictions placed on it</a:t>
            </a:r>
            <a:r>
              <a:rPr lang="en-US" sz="2400" dirty="0" smtClean="0"/>
              <a:t>.</a:t>
            </a:r>
            <a:endParaRPr lang="en-US" dirty="0" smtClean="0"/>
          </a:p>
          <a:p>
            <a:r>
              <a:rPr lang="en-US" dirty="0" smtClean="0"/>
              <a:t>Rule-based Access</a:t>
            </a:r>
          </a:p>
          <a:p>
            <a:pPr lvl="1"/>
            <a:r>
              <a:rPr lang="en-US" dirty="0"/>
              <a:t>Access depends on function, not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Models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Access matrix model - A state machine model for a discretionary access control environment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Information flow model - simplifies analysis of covert channels</a:t>
            </a:r>
          </a:p>
          <a:p>
            <a:pPr lvl="1">
              <a:lnSpc>
                <a:spcPct val="90000"/>
              </a:lnSpc>
            </a:pPr>
            <a:r>
              <a:rPr lang="en-US">
                <a:effectLst/>
              </a:rPr>
              <a:t>A variant of the access control model</a:t>
            </a:r>
          </a:p>
          <a:p>
            <a:pPr lvl="1">
              <a:lnSpc>
                <a:spcPct val="90000"/>
              </a:lnSpc>
            </a:pPr>
            <a:r>
              <a:rPr lang="en-US">
                <a:effectLst/>
              </a:rPr>
              <a:t>Attempts to control the transfer of information from one object into another object</a:t>
            </a:r>
          </a:p>
          <a:p>
            <a:pPr lvl="1">
              <a:lnSpc>
                <a:spcPct val="90000"/>
              </a:lnSpc>
            </a:pPr>
            <a:r>
              <a:rPr lang="en-US"/>
              <a:t>helps to find covert channels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3525"/>
            <a:ext cx="70675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97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More Models Cont…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Ø"/>
            </a:pPr>
            <a:r>
              <a:rPr lang="en-US" sz="2400"/>
              <a:t>Noninterference model - Covers ways to prevent subjects operating in one domain from affecting each other in violation of security policy</a:t>
            </a:r>
          </a:p>
          <a:p>
            <a:pPr>
              <a:buFont typeface="Wingdings" charset="0"/>
              <a:buChar char="Ø"/>
            </a:pPr>
            <a:r>
              <a:rPr lang="en-US" sz="2400"/>
              <a:t>State machine model - Abstract mathematical model consisting of state variables and transition functions</a:t>
            </a:r>
          </a:p>
          <a:p>
            <a:pPr>
              <a:buFont typeface="Wingdings" charset="0"/>
              <a:buChar char="Ø"/>
            </a:pPr>
            <a:r>
              <a:rPr lang="en-US" sz="2400"/>
              <a:t>Chinese Wall Model – provides a model for access rules in a consultancy business where analysts have to make sure that no conflicts of interest arise</a:t>
            </a:r>
          </a:p>
          <a:p>
            <a:pPr>
              <a:buFont typeface="Wingdings" charset="0"/>
              <a:buChar char="Ø"/>
            </a:pPr>
            <a:r>
              <a:rPr lang="en-US" sz="2400"/>
              <a:t>Lattice Model - The higher up in secrecy, the more constraints on the data; the lower in secrecy, the less constraints on the data</a:t>
            </a:r>
          </a:p>
        </p:txBody>
      </p:sp>
    </p:spTree>
    <p:extLst>
      <p:ext uri="{BB962C8B-B14F-4D97-AF65-F5344CB8AC3E}">
        <p14:creationId xmlns:p14="http://schemas.microsoft.com/office/powerpoint/2010/main" val="331633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Certification &amp; Accreditation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sz="2400"/>
              <a:t>Procedures and judgements to determine the suitability of a system to operate in a target operational environment</a:t>
            </a:r>
          </a:p>
          <a:p>
            <a:pPr>
              <a:buFont typeface="Wingdings" charset="0"/>
              <a:buChar char="Ø"/>
            </a:pPr>
            <a:r>
              <a:rPr lang="en-US" sz="2400"/>
              <a:t>Certification considers system in operational environment</a:t>
            </a:r>
          </a:p>
          <a:p>
            <a:pPr>
              <a:buFont typeface="Wingdings" charset="0"/>
              <a:buChar char="Ø"/>
            </a:pPr>
            <a:r>
              <a:rPr lang="en-US" sz="2400"/>
              <a:t>Accreditation is the official management decision to operate a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Network/Host Security Concepts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0"/>
              <a:buChar char="Ø"/>
            </a:pPr>
            <a:r>
              <a:rPr lang="en-US"/>
              <a:t>Security Awareness Program</a:t>
            </a:r>
          </a:p>
          <a:p>
            <a:pPr lvl="1">
              <a:buFont typeface="Wingdings" charset="0"/>
              <a:buChar char="Ø"/>
            </a:pPr>
            <a:r>
              <a:rPr lang="en-US"/>
              <a:t>CERT/CIRT</a:t>
            </a:r>
          </a:p>
          <a:p>
            <a:pPr lvl="1">
              <a:buFont typeface="Wingdings" charset="0"/>
              <a:buChar char="Ø"/>
            </a:pPr>
            <a:r>
              <a:rPr lang="en-US"/>
              <a:t>Errors of omission vs. correction</a:t>
            </a:r>
          </a:p>
          <a:p>
            <a:pPr lvl="1">
              <a:buFont typeface="Wingdings" charset="0"/>
              <a:buChar char="Ø"/>
            </a:pPr>
            <a:r>
              <a:rPr lang="en-US"/>
              <a:t>physical security</a:t>
            </a:r>
          </a:p>
          <a:p>
            <a:pPr lvl="1">
              <a:buFont typeface="Wingdings" charset="0"/>
              <a:buChar char="Ø"/>
            </a:pPr>
            <a:r>
              <a:rPr lang="en-US"/>
              <a:t>dial-up security</a:t>
            </a:r>
          </a:p>
          <a:p>
            <a:pPr lvl="1">
              <a:buFont typeface="Wingdings" charset="0"/>
              <a:buChar char="Ø"/>
            </a:pPr>
            <a:r>
              <a:rPr lang="en-US"/>
              <a:t>Host vs. network security controls</a:t>
            </a:r>
          </a:p>
          <a:p>
            <a:pPr lvl="1">
              <a:buFont typeface="Wingdings" charset="0"/>
              <a:buChar char="Ø"/>
            </a:pPr>
            <a:r>
              <a:rPr lang="en-US"/>
              <a:t>Wrappers</a:t>
            </a:r>
          </a:p>
          <a:p>
            <a:pPr lvl="1">
              <a:buFont typeface="Wingdings" charset="0"/>
              <a:buChar char="Ø"/>
            </a:pPr>
            <a:r>
              <a:rPr lang="en-US"/>
              <a:t>Fault Tolerance </a:t>
            </a:r>
          </a:p>
        </p:txBody>
      </p:sp>
    </p:spTree>
    <p:extLst>
      <p:ext uri="{BB962C8B-B14F-4D97-AF65-F5344CB8AC3E}">
        <p14:creationId xmlns:p14="http://schemas.microsoft.com/office/powerpoint/2010/main" val="2401186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IPSEC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0875"/>
            <a:ext cx="8229600" cy="4060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/>
              <a:t>IETF updated 1997, 1998</a:t>
            </a:r>
          </a:p>
          <a:p>
            <a:pPr>
              <a:buFont typeface="Wingdings" charset="0"/>
              <a:buChar char="Ø"/>
            </a:pPr>
            <a:r>
              <a:rPr lang="en-US" dirty="0"/>
              <a:t>Addresses security at IP layer</a:t>
            </a:r>
          </a:p>
          <a:p>
            <a:pPr>
              <a:buFont typeface="Wingdings" charset="0"/>
              <a:buChar char="Ø"/>
            </a:pPr>
            <a:r>
              <a:rPr lang="en-US" dirty="0"/>
              <a:t>Key goals: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encryption</a:t>
            </a:r>
          </a:p>
          <a:p>
            <a:pPr>
              <a:buFont typeface="Wingdings" charset="0"/>
              <a:buChar char="Ø"/>
            </a:pPr>
            <a:r>
              <a:rPr lang="en-US" dirty="0"/>
              <a:t>Components</a:t>
            </a:r>
          </a:p>
          <a:p>
            <a:pPr lvl="1"/>
            <a:r>
              <a:rPr lang="en-US" dirty="0"/>
              <a:t>IP Authentication Header (AH)</a:t>
            </a:r>
          </a:p>
          <a:p>
            <a:pPr lvl="1"/>
            <a:r>
              <a:rPr lang="en-US" dirty="0"/>
              <a:t>Encapsulating Security Payload (ESP)</a:t>
            </a:r>
          </a:p>
          <a:p>
            <a:pPr lvl="1"/>
            <a:r>
              <a:rPr lang="en-US" dirty="0"/>
              <a:t>Both are vehicles for access control</a:t>
            </a:r>
          </a:p>
          <a:p>
            <a:pPr lvl="1"/>
            <a:r>
              <a:rPr lang="en-US" dirty="0"/>
              <a:t>Key management via ISAKMP</a:t>
            </a:r>
          </a:p>
        </p:txBody>
      </p:sp>
    </p:spTree>
    <p:extLst>
      <p:ext uri="{BB962C8B-B14F-4D97-AF65-F5344CB8AC3E}">
        <p14:creationId xmlns:p14="http://schemas.microsoft.com/office/powerpoint/2010/main" val="3364676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TEMPEST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/>
              <a:t>Electromagnetic shielding standard</a:t>
            </a:r>
          </a:p>
          <a:p>
            <a:pPr>
              <a:buFont typeface="Wingdings" charset="0"/>
              <a:buChar char="Ø"/>
            </a:pPr>
            <a:r>
              <a:rPr lang="en-US"/>
              <a:t>Mostly for DoD communication Equipments</a:t>
            </a:r>
          </a:p>
          <a:p>
            <a:pPr>
              <a:buFont typeface="Wingdings" charset="0"/>
              <a:buChar char="Ø"/>
            </a:pPr>
            <a:r>
              <a:rPr lang="en-US"/>
              <a:t>Currently not widely used</a:t>
            </a:r>
          </a:p>
          <a:p>
            <a:pPr>
              <a:buFont typeface="Wingdings" charset="0"/>
              <a:buChar char="Ø"/>
            </a:pPr>
            <a:r>
              <a:rPr lang="en-US"/>
              <a:t>See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accreditation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- i.e. acceptance of risk</a:t>
            </a:r>
          </a:p>
        </p:txBody>
      </p:sp>
    </p:spTree>
    <p:extLst>
      <p:ext uri="{BB962C8B-B14F-4D97-AF65-F5344CB8AC3E}">
        <p14:creationId xmlns:p14="http://schemas.microsoft.com/office/powerpoint/2010/main" val="70663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 sz="4000" dirty="0" smtClean="0"/>
              <a:t>Trusted Computing Base (TCB)</a:t>
            </a:r>
            <a:endParaRPr lang="en-US" sz="40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9125"/>
            <a:ext cx="8001000" cy="4381500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Ø"/>
            </a:pPr>
            <a:r>
              <a:rPr lang="en-US" dirty="0"/>
              <a:t>The </a:t>
            </a:r>
            <a:r>
              <a:rPr lang="en-US" b="1" dirty="0"/>
              <a:t>trusted computing base</a:t>
            </a:r>
            <a:r>
              <a:rPr lang="en-US" dirty="0"/>
              <a:t> (TCB) of a computer system is the set of all hardware, firmware, and/or software components that are critical to its security, in the sense that bugs or vulnerabilities occurring inside the TCB might jeopardize the security properties of the entire system</a:t>
            </a:r>
            <a:r>
              <a:rPr lang="en-US" dirty="0" smtClean="0"/>
              <a:t>.</a:t>
            </a:r>
          </a:p>
          <a:p>
            <a:pPr>
              <a:buFont typeface="Wingdings" charset="0"/>
              <a:buChar char="Ø"/>
            </a:pPr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Trusted_computing_base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Trusted Computing System Evaluation Criteria (TCSEC)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</a:p>
          <a:p>
            <a:r>
              <a:rPr lang="en-US" dirty="0" smtClean="0"/>
              <a:t>Accountability</a:t>
            </a:r>
          </a:p>
          <a:p>
            <a:r>
              <a:rPr lang="en-US" dirty="0" smtClean="0"/>
              <a:t>Assurance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Trusted_Computer_System_Evaluation_CriteriaTrusted_Computer_System_Evaluation_Criteria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TCSEC -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Security Policy</a:t>
            </a:r>
          </a:p>
          <a:p>
            <a:r>
              <a:rPr lang="en-US" dirty="0" smtClean="0"/>
              <a:t>Marking</a:t>
            </a:r>
          </a:p>
          <a:p>
            <a:r>
              <a:rPr lang="en-US" dirty="0" smtClean="0"/>
              <a:t>Discretionary Security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1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Security Architecture and Models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300" dirty="0"/>
              <a:t>Security models in terms of confidentiality, integrity, and information flow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300" dirty="0"/>
              <a:t>Differences between commercial and government security requirements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300" dirty="0"/>
              <a:t>The role of system security evaluation criteria such as TCSEC, </a:t>
            </a:r>
            <a:r>
              <a:rPr lang="en-US" sz="2300" dirty="0" smtClean="0"/>
              <a:t>ITSEC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300" dirty="0" smtClean="0"/>
              <a:t>Security </a:t>
            </a:r>
            <a:r>
              <a:rPr lang="en-US" sz="2300" dirty="0"/>
              <a:t>practices for the Internet (IETF IPSec)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300" dirty="0"/>
              <a:t>Technical platforms in terms of hardware, firmware, and software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0"/>
              <a:buChar char="Ø"/>
            </a:pPr>
            <a:r>
              <a:rPr lang="en-US" sz="2300" dirty="0"/>
              <a:t>System security techniques in terms of preventative, detective, and corrective controls</a:t>
            </a:r>
          </a:p>
        </p:txBody>
      </p:sp>
    </p:spTree>
    <p:extLst>
      <p:ext uri="{BB962C8B-B14F-4D97-AF65-F5344CB8AC3E}">
        <p14:creationId xmlns:p14="http://schemas.microsoft.com/office/powerpoint/2010/main" val="134937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TCSEC -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Auditing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1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TCSEC -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Assurance Mechanisms</a:t>
            </a:r>
          </a:p>
          <a:p>
            <a:r>
              <a:rPr lang="en-US" dirty="0" smtClean="0"/>
              <a:t>Life-Cycle Assurance</a:t>
            </a:r>
          </a:p>
          <a:p>
            <a:r>
              <a:rPr lang="en-US" dirty="0" smtClean="0"/>
              <a:t>Continuous Protection Assurance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TCSEC -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User, Trusted Facility, and Test and Design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79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 sz="4000"/>
              <a:t>TCB Levels (from TCSEC)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9125"/>
            <a:ext cx="8001000" cy="43815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/>
              <a:t>D - Minimal protection</a:t>
            </a:r>
          </a:p>
          <a:p>
            <a:pPr>
              <a:buFont typeface="Wingdings" charset="0"/>
              <a:buChar char="Ø"/>
            </a:pPr>
            <a:r>
              <a:rPr lang="en-US" dirty="0"/>
              <a:t>C - Discretionary Protection</a:t>
            </a:r>
          </a:p>
          <a:p>
            <a:pPr lvl="1"/>
            <a:r>
              <a:rPr lang="en-US" dirty="0"/>
              <a:t>C1 cooperative users who can protect their own info</a:t>
            </a:r>
          </a:p>
          <a:p>
            <a:pPr lvl="1"/>
            <a:r>
              <a:rPr lang="en-US" dirty="0"/>
              <a:t>C2 more granular DAC, has individual accountability</a:t>
            </a:r>
          </a:p>
          <a:p>
            <a:pPr>
              <a:buFont typeface="Wingdings" charset="0"/>
              <a:buChar char="Ø"/>
            </a:pPr>
            <a:r>
              <a:rPr lang="en-US" dirty="0"/>
              <a:t>B - Mandatory Protection</a:t>
            </a:r>
          </a:p>
          <a:p>
            <a:pPr lvl="1"/>
            <a:r>
              <a:rPr lang="en-US" dirty="0"/>
              <a:t>B1 Labeled Security Protection</a:t>
            </a:r>
          </a:p>
          <a:p>
            <a:pPr lvl="1"/>
            <a:r>
              <a:rPr lang="en-US" dirty="0"/>
              <a:t>B2 Structured Protection</a:t>
            </a:r>
          </a:p>
          <a:p>
            <a:pPr lvl="1"/>
            <a:r>
              <a:rPr lang="en-US" dirty="0"/>
              <a:t>B3 Security Domains</a:t>
            </a:r>
          </a:p>
          <a:p>
            <a:pPr>
              <a:buFont typeface="Wingdings" charset="0"/>
              <a:buChar char="Ø"/>
            </a:pPr>
            <a:r>
              <a:rPr lang="en-US" dirty="0"/>
              <a:t>A - Verified Protection</a:t>
            </a:r>
          </a:p>
          <a:p>
            <a:pPr lvl="1"/>
            <a:r>
              <a:rPr lang="en-US" dirty="0"/>
              <a:t>A1 Verified Design</a:t>
            </a:r>
          </a:p>
        </p:txBody>
      </p:sp>
    </p:spTree>
    <p:extLst>
      <p:ext uri="{BB962C8B-B14F-4D97-AF65-F5344CB8AC3E}">
        <p14:creationId xmlns:p14="http://schemas.microsoft.com/office/powerpoint/2010/main" val="755047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46251"/>
            <a:ext cx="7808912" cy="458787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</a:pPr>
            <a:r>
              <a:rPr lang="en-US" dirty="0" smtClean="0"/>
              <a:t>Basic functions of security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confidentiality, integrity, availability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Terminology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threat, attack, policy, mechanism, assurance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Protecting access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access control matrix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Security Policies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Confidentiality Policies</a:t>
            </a:r>
          </a:p>
          <a:p>
            <a:pPr lvl="2">
              <a:spcBef>
                <a:spcPts val="500"/>
              </a:spcBef>
            </a:pPr>
            <a:r>
              <a:rPr lang="en-US" dirty="0" smtClean="0"/>
              <a:t>Bell-</a:t>
            </a:r>
            <a:r>
              <a:rPr lang="en-US" dirty="0" err="1" smtClean="0"/>
              <a:t>LaPadula</a:t>
            </a:r>
            <a:r>
              <a:rPr lang="en-US" dirty="0" smtClean="0"/>
              <a:t> Model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Integrity Policies</a:t>
            </a:r>
          </a:p>
          <a:p>
            <a:pPr lvl="2">
              <a:spcBef>
                <a:spcPts val="500"/>
              </a:spcBef>
            </a:pPr>
            <a:r>
              <a:rPr lang="en-US" dirty="0" err="1" smtClean="0"/>
              <a:t>Biba</a:t>
            </a:r>
            <a:r>
              <a:rPr lang="en-US" dirty="0" smtClean="0"/>
              <a:t>, Clark-Wilson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Hybrid Policies</a:t>
            </a:r>
          </a:p>
          <a:p>
            <a:pPr lvl="2">
              <a:spcBef>
                <a:spcPts val="500"/>
              </a:spcBef>
            </a:pPr>
            <a:r>
              <a:rPr lang="en-US" dirty="0" smtClean="0"/>
              <a:t>Chinese Wall, CISS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Hybrid Models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TCSEC, TCB</a:t>
            </a:r>
          </a:p>
          <a:p>
            <a:pPr lvl="1">
              <a:spcBef>
                <a:spcPts val="500"/>
              </a:spcBef>
            </a:pPr>
            <a:r>
              <a:rPr lang="en-US" dirty="0" smtClean="0"/>
              <a:t>IPSEC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for today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4250" y="5725210"/>
            <a:ext cx="504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dilbert.com</a:t>
            </a:r>
            <a:r>
              <a:rPr lang="en-US" dirty="0"/>
              <a:t>/</a:t>
            </a:r>
            <a:r>
              <a:rPr lang="en-US" dirty="0" err="1"/>
              <a:t>search_results?terms</a:t>
            </a:r>
            <a:r>
              <a:rPr lang="en-US" dirty="0" smtClean="0"/>
              <a:t>=Hacker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352322"/>
            <a:ext cx="8032750" cy="24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35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for today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4250" y="5725210"/>
            <a:ext cx="504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dilbert.com</a:t>
            </a:r>
            <a:r>
              <a:rPr lang="en-US" dirty="0"/>
              <a:t>/</a:t>
            </a:r>
            <a:r>
              <a:rPr lang="en-US" dirty="0" err="1"/>
              <a:t>search_results?terms</a:t>
            </a:r>
            <a:r>
              <a:rPr lang="en-US" dirty="0" smtClean="0"/>
              <a:t>=Hacker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7" y="2352321"/>
            <a:ext cx="8410348" cy="26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for today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4250" y="5725210"/>
            <a:ext cx="504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dilbert.com</a:t>
            </a:r>
            <a:r>
              <a:rPr lang="en-US" dirty="0"/>
              <a:t>/</a:t>
            </a:r>
            <a:r>
              <a:rPr lang="en-US" dirty="0" err="1"/>
              <a:t>search_results?terms</a:t>
            </a:r>
            <a:r>
              <a:rPr lang="en-US" dirty="0" smtClean="0"/>
              <a:t>=Hacker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236770"/>
            <a:ext cx="8366124" cy="26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for today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4250" y="5725210"/>
            <a:ext cx="504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dilbert.com</a:t>
            </a:r>
            <a:r>
              <a:rPr lang="en-US" dirty="0"/>
              <a:t>/</a:t>
            </a:r>
            <a:r>
              <a:rPr lang="en-US" dirty="0" err="1"/>
              <a:t>search_results?terms</a:t>
            </a:r>
            <a:r>
              <a:rPr lang="en-US" dirty="0" smtClean="0"/>
              <a:t>=Hacker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302932"/>
            <a:ext cx="81915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Layered Approach</a:t>
            </a:r>
          </a:p>
        </p:txBody>
      </p:sp>
      <p:pic>
        <p:nvPicPr>
          <p:cNvPr id="1802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16088"/>
            <a:ext cx="6781800" cy="4270375"/>
          </a:xfrm>
        </p:spPr>
      </p:pic>
    </p:spTree>
    <p:extLst>
      <p:ext uri="{BB962C8B-B14F-4D97-AF65-F5344CB8AC3E}">
        <p14:creationId xmlns:p14="http://schemas.microsoft.com/office/powerpoint/2010/main" val="1647614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</a:rPr>
              <a:t>The Architectures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charset="0"/>
              <a:buChar char="Ø"/>
            </a:pPr>
            <a:r>
              <a:rPr lang="en-US" sz="2400">
                <a:effectLst/>
              </a:rPr>
              <a:t>Platform Architecture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ffectLst/>
              </a:rPr>
              <a:t>Operating System Software and Utilities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ffectLst/>
              </a:rPr>
              <a:t>Central Processing Unit (CPU) States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ffectLst/>
              </a:rPr>
              <a:t>Memory Management Overview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ffectLst/>
              </a:rPr>
              <a:t>Input/Output Devices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effectLst/>
              </a:rPr>
              <a:t>Storage Devices</a:t>
            </a:r>
          </a:p>
          <a:p>
            <a:pPr lvl="1">
              <a:lnSpc>
                <a:spcPct val="90000"/>
              </a:lnSpc>
            </a:pPr>
            <a:r>
              <a:rPr lang="en-US">
                <a:effectLst/>
              </a:rPr>
              <a:t>Operating System</a:t>
            </a:r>
          </a:p>
          <a:p>
            <a:pPr lvl="2">
              <a:lnSpc>
                <a:spcPct val="90000"/>
              </a:lnSpc>
              <a:buFont typeface="Wingdings" charset="0"/>
              <a:buChar char="Ø"/>
            </a:pPr>
            <a:r>
              <a:rPr lang="en-US" sz="2400" i="1">
                <a:effectLst/>
              </a:rPr>
              <a:t>Multitasking -</a:t>
            </a:r>
            <a:r>
              <a:rPr lang="en-US" sz="2000" i="1">
                <a:effectLst/>
              </a:rPr>
              <a:t> </a:t>
            </a:r>
            <a:r>
              <a:rPr lang="en-US" sz="2000">
                <a:effectLst/>
              </a:rPr>
              <a:t>Systems allow a user to perform more than one computer Task, such as the operation of an application program at the same time</a:t>
            </a:r>
          </a:p>
          <a:p>
            <a:pPr lvl="2">
              <a:lnSpc>
                <a:spcPct val="90000"/>
              </a:lnSpc>
              <a:buFont typeface="Wingdings" charset="0"/>
              <a:buChar char="Ø"/>
            </a:pPr>
            <a:r>
              <a:rPr lang="en-US" sz="2400" i="1">
                <a:effectLst/>
              </a:rPr>
              <a:t>Multithreading -</a:t>
            </a:r>
            <a:r>
              <a:rPr lang="en-US" sz="2000" i="1">
                <a:effectLst/>
              </a:rPr>
              <a:t> </a:t>
            </a:r>
            <a:r>
              <a:rPr lang="en-US" sz="2000">
                <a:effectLst/>
              </a:rPr>
              <a:t>The ability of a program or an operating system process to manage its use by more than one user at a time and to even manage multiple requests by the same user without having to have multiple copies of the programming running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826210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</a:rPr>
              <a:t>The </a:t>
            </a:r>
            <a:r>
              <a:rPr lang="en-US" sz="4000" dirty="0" smtClean="0">
                <a:effectLst/>
              </a:rPr>
              <a:t>Architectures, 2</a:t>
            </a:r>
            <a:endParaRPr lang="en-US" sz="4000" dirty="0">
              <a:effectLst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3250"/>
            <a:ext cx="8229600" cy="46037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sz="2200" dirty="0">
                <a:effectLst/>
              </a:rPr>
              <a:t>Operating System</a:t>
            </a:r>
          </a:p>
          <a:p>
            <a:pPr lvl="1"/>
            <a:r>
              <a:rPr lang="en-US" sz="2000" i="1" dirty="0">
                <a:effectLst/>
              </a:rPr>
              <a:t>Multiprogramming system -</a:t>
            </a:r>
            <a:r>
              <a:rPr lang="en-US" sz="1800" i="1" dirty="0">
                <a:effectLst/>
              </a:rPr>
              <a:t> </a:t>
            </a:r>
            <a:r>
              <a:rPr lang="en-US" sz="2000" dirty="0">
                <a:effectLst/>
              </a:rPr>
              <a:t>System that allows for the interleaved execution of two or more programs by a processor</a:t>
            </a:r>
          </a:p>
          <a:p>
            <a:pPr lvl="1"/>
            <a:r>
              <a:rPr lang="en-US" sz="1800" i="1" dirty="0">
                <a:effectLst/>
              </a:rPr>
              <a:t>Multiprocessing </a:t>
            </a:r>
            <a:r>
              <a:rPr lang="en-US" sz="1800" dirty="0">
                <a:effectLst/>
              </a:rPr>
              <a:t>- </a:t>
            </a:r>
            <a:r>
              <a:rPr lang="en-US" sz="2000" dirty="0">
                <a:effectLst/>
              </a:rPr>
              <a:t>The coordinated processing of two or more programs by a processor that contains parallel </a:t>
            </a:r>
            <a:r>
              <a:rPr lang="en-US" sz="2000" dirty="0" smtClean="0">
                <a:effectLst/>
              </a:rPr>
              <a:t>processors</a:t>
            </a:r>
            <a:endParaRPr lang="en-US" sz="2000" dirty="0">
              <a:effectLst/>
            </a:endParaRPr>
          </a:p>
          <a:p>
            <a:pPr>
              <a:buFont typeface="Wingdings" charset="0"/>
              <a:buChar char="Ø"/>
            </a:pPr>
            <a:r>
              <a:rPr lang="en-US" sz="2000" dirty="0">
                <a:effectLst/>
              </a:rPr>
              <a:t>CPU States</a:t>
            </a:r>
          </a:p>
          <a:p>
            <a:pPr lvl="1"/>
            <a:r>
              <a:rPr lang="en-US" sz="2000" i="1" dirty="0">
                <a:effectLst/>
              </a:rPr>
              <a:t>Run - </a:t>
            </a:r>
            <a:r>
              <a:rPr lang="en-US" sz="2000" dirty="0">
                <a:effectLst/>
              </a:rPr>
              <a:t>The CPU is executing instructions for the current process</a:t>
            </a:r>
          </a:p>
          <a:p>
            <a:pPr lvl="1"/>
            <a:r>
              <a:rPr lang="en-US" sz="2000" i="1" dirty="0">
                <a:effectLst/>
              </a:rPr>
              <a:t>Wait - </a:t>
            </a:r>
            <a:r>
              <a:rPr lang="en-US" sz="2000" dirty="0">
                <a:effectLst/>
              </a:rPr>
              <a:t>The process is waiting for a defined event to occur, such as retrieving data from a hard disk</a:t>
            </a:r>
          </a:p>
          <a:p>
            <a:pPr lvl="1"/>
            <a:r>
              <a:rPr lang="en-US" sz="2000" i="1" dirty="0">
                <a:effectLst/>
              </a:rPr>
              <a:t>Sleep -  </a:t>
            </a:r>
            <a:r>
              <a:rPr lang="en-US" sz="2000" dirty="0">
                <a:effectLst/>
              </a:rPr>
              <a:t>The process is suspended and waiting for its next time slice in the CPU, or a given event to occur such as an alarm</a:t>
            </a:r>
          </a:p>
          <a:p>
            <a:pPr lvl="1"/>
            <a:r>
              <a:rPr lang="en-US" sz="2000" i="1" dirty="0">
                <a:effectLst/>
              </a:rPr>
              <a:t>Masked/interruptible state -</a:t>
            </a:r>
            <a:r>
              <a:rPr lang="en-US" sz="2000" dirty="0">
                <a:effectLst/>
              </a:rPr>
              <a:t> Interrupts are implemented to allow system events to be synchronized. For example, if the masked bit is not set, the interruption is disabled (masked off)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4630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The </a:t>
            </a:r>
            <a:r>
              <a:rPr lang="en-US" sz="4000" dirty="0" smtClean="0">
                <a:effectLst/>
              </a:rPr>
              <a:t>Architectures, 3</a:t>
            </a:r>
            <a:endParaRPr lang="en-US" sz="4000" dirty="0">
              <a:effectLst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4"/>
            <a:ext cx="8229600" cy="4721225"/>
          </a:xfrm>
        </p:spPr>
        <p:txBody>
          <a:bodyPr/>
          <a:lstStyle/>
          <a:p>
            <a:pPr>
              <a:buFont typeface="Wingdings" charset="0"/>
              <a:buChar char="Ø"/>
            </a:pPr>
            <a:r>
              <a:rPr lang="en-US" dirty="0"/>
              <a:t>Memory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ffectLst/>
              </a:rPr>
              <a:t>Random Access Memory (RAM)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Dynamic Random Access Memory (DRAM)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Extended Data Output RAM (EDO RAM)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Synchronous DRAM (SDRAM)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Double Data Rate SDRAM (DDR SDRAM)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Burst Extended Data Output DRAM (BEDO DRAM)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ffectLst/>
              </a:rPr>
              <a:t>Read-Only Memory (ROM)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Programmable Read-Only Memory (PROM)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Erasable and Programmable Read-Only Memory (EPROM)</a:t>
            </a:r>
          </a:p>
          <a:p>
            <a:pPr lvl="2">
              <a:buFont typeface="Wingdings" charset="0"/>
              <a:buChar char="Ø"/>
            </a:pPr>
            <a:r>
              <a:rPr lang="en-US" sz="2000" dirty="0">
                <a:effectLst/>
              </a:rPr>
              <a:t>Electrically Erasable Programmable Read-Only Memory (EEPROM)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ffectLst/>
              </a:rPr>
              <a:t>Flash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7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The </a:t>
            </a:r>
            <a:r>
              <a:rPr lang="en-US" sz="4000" dirty="0" smtClean="0">
                <a:effectLst/>
              </a:rPr>
              <a:t>Architectures, 4</a:t>
            </a:r>
            <a:endParaRPr lang="en-US" sz="4000" dirty="0">
              <a:effectLst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charset="0"/>
              <a:buChar char="Ø"/>
            </a:pPr>
            <a:r>
              <a:rPr lang="en-US" sz="2400" dirty="0"/>
              <a:t>Storage</a:t>
            </a:r>
          </a:p>
          <a:p>
            <a:pPr lvl="1"/>
            <a:r>
              <a:rPr lang="en-US" sz="2400" i="1" dirty="0">
                <a:effectLst/>
              </a:rPr>
              <a:t>Primary - </a:t>
            </a:r>
            <a:r>
              <a:rPr lang="en-US" sz="2400" dirty="0">
                <a:effectLst/>
              </a:rPr>
              <a:t>Main memory directly accessible to the CPU</a:t>
            </a:r>
          </a:p>
          <a:p>
            <a:pPr lvl="1"/>
            <a:r>
              <a:rPr lang="en-US" sz="2400" i="1" dirty="0">
                <a:effectLst/>
              </a:rPr>
              <a:t>Secondary - </a:t>
            </a:r>
            <a:r>
              <a:rPr lang="en-US" sz="2400" dirty="0">
                <a:effectLst/>
              </a:rPr>
              <a:t>Nonvolatile storage medium</a:t>
            </a:r>
          </a:p>
          <a:p>
            <a:pPr lvl="1"/>
            <a:r>
              <a:rPr lang="en-US" sz="2400" i="1" dirty="0">
                <a:effectLst/>
              </a:rPr>
              <a:t>Real - </a:t>
            </a:r>
            <a:r>
              <a:rPr lang="en-US" sz="2400" dirty="0">
                <a:effectLst/>
              </a:rPr>
              <a:t>A program is given a definite storage location in memory</a:t>
            </a:r>
          </a:p>
          <a:p>
            <a:pPr lvl="1"/>
            <a:r>
              <a:rPr lang="en-US" sz="2400" i="1" dirty="0">
                <a:effectLst/>
              </a:rPr>
              <a:t>Virtual - </a:t>
            </a:r>
            <a:r>
              <a:rPr lang="en-US" sz="2400" dirty="0">
                <a:effectLst/>
              </a:rPr>
              <a:t>The ability to extend the apparent size of RAM</a:t>
            </a:r>
          </a:p>
          <a:p>
            <a:pPr lvl="1"/>
            <a:r>
              <a:rPr lang="en-US" sz="2400" i="1" dirty="0">
                <a:effectLst/>
              </a:rPr>
              <a:t>Volatile - </a:t>
            </a:r>
            <a:r>
              <a:rPr lang="en-US" sz="2400" dirty="0">
                <a:effectLst/>
              </a:rPr>
              <a:t>RAM</a:t>
            </a:r>
          </a:p>
          <a:p>
            <a:pPr lvl="1"/>
            <a:r>
              <a:rPr lang="en-US" sz="2400" i="1" dirty="0">
                <a:effectLst/>
              </a:rPr>
              <a:t>Nonvolatile – ROM and </a:t>
            </a:r>
            <a:r>
              <a:rPr lang="en-US" sz="2400" i="1" dirty="0" err="1">
                <a:effectLst/>
              </a:rPr>
              <a:t>Secodary</a:t>
            </a:r>
            <a:r>
              <a:rPr lang="en-US" sz="2400" i="1" dirty="0">
                <a:effectLst/>
              </a:rPr>
              <a:t> storage devices</a:t>
            </a:r>
            <a:endParaRPr lang="en-US" sz="2400" dirty="0">
              <a:effectLst/>
            </a:endParaRPr>
          </a:p>
          <a:p>
            <a:pPr lvl="1"/>
            <a:r>
              <a:rPr lang="en-US" sz="2400" i="1" dirty="0">
                <a:effectLst/>
              </a:rPr>
              <a:t>Write-Once Read Memory -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8319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The </a:t>
            </a:r>
            <a:r>
              <a:rPr lang="en-US" sz="4000" dirty="0" smtClean="0">
                <a:effectLst/>
              </a:rPr>
              <a:t>Architectures, 5</a:t>
            </a:r>
            <a:endParaRPr lang="en-US" sz="4000" dirty="0">
              <a:effectLst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9750"/>
            <a:ext cx="8229600" cy="4514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effectLst/>
              </a:rPr>
              <a:t>Network Environment - A data communication system allowing a number of devices to communicate with each other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Local Environment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Shared Environment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Security Environments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1800" dirty="0">
                <a:effectLst/>
              </a:rPr>
              <a:t>Dedicated security mode -processing of one particular type or classification of information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1800" dirty="0">
                <a:effectLst/>
              </a:rPr>
              <a:t>System high-security mode – system hardware/software is only trusted to provide need-to-know protection between users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1800" dirty="0">
                <a:effectLst/>
              </a:rPr>
              <a:t>Multi-level security mode - allows two or more classification levels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1800" dirty="0">
                <a:effectLst/>
              </a:rPr>
              <a:t>Controlled mode - type of multi-level security in which a more limited amount of trust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1800" dirty="0">
                <a:effectLst/>
              </a:rPr>
              <a:t>Compartmentalized security mode - process two or more types of compartmented information</a:t>
            </a:r>
          </a:p>
          <a:p>
            <a:pPr lvl="2">
              <a:lnSpc>
                <a:spcPct val="90000"/>
              </a:lnSpc>
              <a:buFontTx/>
              <a:buChar char="•"/>
            </a:pPr>
            <a:endParaRPr lang="en-US" sz="1800" dirty="0">
              <a:effectLst/>
            </a:endParaRPr>
          </a:p>
          <a:p>
            <a:pPr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effectLst/>
              </a:rPr>
              <a:t>Enterprise Architecture - Systematically derived and captured structural descriptions</a:t>
            </a:r>
          </a:p>
        </p:txBody>
      </p:sp>
    </p:spTree>
    <p:extLst>
      <p:ext uri="{BB962C8B-B14F-4D97-AF65-F5344CB8AC3E}">
        <p14:creationId xmlns:p14="http://schemas.microsoft.com/office/powerpoint/2010/main" val="3048695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Related Definitions</a:t>
            </a:r>
          </a:p>
        </p:txBody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873250"/>
            <a:ext cx="8229600" cy="42989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Ø"/>
            </a:pPr>
            <a:r>
              <a:rPr lang="en-US" sz="2400" dirty="0"/>
              <a:t>Access control - Prevention of unauthorized use or misuse of a system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ACL - Access control list 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Access Mode - An operation on an object recognized by the security mechanisms - think read, write or execute actions on files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Accountability- Actions can be correlated to an entity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Accreditation - Approval to operate in a given capacity in a given environment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Asynchronous attack - An attack exploiting the time lapse between an attack action and a system reaction</a:t>
            </a:r>
          </a:p>
        </p:txBody>
      </p:sp>
    </p:spTree>
    <p:extLst>
      <p:ext uri="{BB962C8B-B14F-4D97-AF65-F5344CB8AC3E}">
        <p14:creationId xmlns:p14="http://schemas.microsoft.com/office/powerpoint/2010/main" val="1045938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Definitions. 2</a:t>
            </a:r>
            <a:endParaRPr lang="en-US" sz="4000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Char char="Ø"/>
            </a:pPr>
            <a:r>
              <a:rPr lang="en-US" sz="2400" dirty="0"/>
              <a:t>Audit trail - Records that document actions on or against a system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Bounds Checking - Within a program, the process of checking for references outside of declared limits.  When bounds checking is not employed, attacks such as buffer overflows are possible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Compartmentalization - Storing sensitive data in isolated blocks 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Configuration Control - management and control of changes to a system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hardware, firmware, software, and documentation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confinement - Ensuring data cannot be abused when a process is executing a borrowed program and has some access to that data</a:t>
            </a:r>
          </a:p>
        </p:txBody>
      </p:sp>
    </p:spTree>
    <p:extLst>
      <p:ext uri="{BB962C8B-B14F-4D97-AF65-F5344CB8AC3E}">
        <p14:creationId xmlns:p14="http://schemas.microsoft.com/office/powerpoint/2010/main" val="4128563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3</a:t>
            </a:r>
            <a:endParaRPr lang="en-US" sz="4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Ø"/>
            </a:pPr>
            <a:r>
              <a:rPr lang="en-US" sz="2400"/>
              <a:t>Contamination – Corruption of data of varying classification levels</a:t>
            </a:r>
          </a:p>
          <a:p>
            <a:pPr>
              <a:buFont typeface="Wingdings" charset="0"/>
              <a:buChar char="Ø"/>
            </a:pPr>
            <a:r>
              <a:rPr lang="en-US" sz="2400"/>
              <a:t>Correctness Proof - Mathematical proof of consistency between a specification and implementation</a:t>
            </a:r>
          </a:p>
          <a:p>
            <a:pPr>
              <a:buFont typeface="Wingdings" charset="0"/>
              <a:buChar char="Ø"/>
            </a:pPr>
            <a:r>
              <a:rPr lang="en-US" sz="2400"/>
              <a:t>Countermeasure - anything that neutralizes vulnerability</a:t>
            </a:r>
          </a:p>
          <a:p>
            <a:pPr>
              <a:buFont typeface="Wingdings" charset="0"/>
              <a:buChar char="Ø"/>
            </a:pPr>
            <a:r>
              <a:rPr lang="en-US" sz="2400"/>
              <a:t>Covert Channel - A communication channel that allows cooperating processes to transfer information in a way that violates a system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s security policy</a:t>
            </a:r>
          </a:p>
          <a:p>
            <a:pPr lvl="1"/>
            <a:r>
              <a:rPr lang="en-US" sz="2200"/>
              <a:t>covert storage channel involves memory shared by processes</a:t>
            </a:r>
          </a:p>
          <a:p>
            <a:pPr lvl="1"/>
            <a:r>
              <a:rPr lang="en-US" sz="2200"/>
              <a:t>covert timing channel involves modulation of system resource usage (like CPU time)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652816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4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Ø"/>
            </a:pPr>
            <a:r>
              <a:rPr lang="en-US" sz="2400"/>
              <a:t>Criticality - Importance of system to mission</a:t>
            </a:r>
          </a:p>
          <a:p>
            <a:pPr>
              <a:buFont typeface="Wingdings" charset="0"/>
              <a:buChar char="Ø"/>
            </a:pPr>
            <a:r>
              <a:rPr lang="en-US" sz="2400"/>
              <a:t>Cycle - One cycle consists of writing a zero, then a 1 in every possible location</a:t>
            </a:r>
          </a:p>
          <a:p>
            <a:pPr>
              <a:buFont typeface="Wingdings" charset="0"/>
              <a:buChar char="Ø"/>
            </a:pPr>
            <a:r>
              <a:rPr lang="en-US" sz="2400"/>
              <a:t>Data Contamination - Deliberate or accidental change in the integrity of data</a:t>
            </a:r>
          </a:p>
          <a:p>
            <a:pPr>
              <a:buFont typeface="Wingdings" charset="0"/>
              <a:buChar char="Ø"/>
            </a:pPr>
            <a:r>
              <a:rPr lang="en-US" sz="2400"/>
              <a:t>Discretionary Access Control - An entity with access privileges can pass those privileges on to other entities</a:t>
            </a:r>
          </a:p>
          <a:p>
            <a:pPr>
              <a:buFont typeface="Wingdings" charset="0"/>
              <a:buChar char="Ø"/>
            </a:pPr>
            <a:r>
              <a:rPr lang="en-US" sz="2400"/>
              <a:t>Mandatory Access control - Requires that access control policy decisions are beyond the control of the individual owner of an object (think military security classification)</a:t>
            </a:r>
          </a:p>
          <a:p>
            <a:pPr>
              <a:buFont typeface="Wingdings" charset="0"/>
              <a:buChar char="Ø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01371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5</a:t>
            </a:r>
            <a:endParaRPr lang="en-US" sz="40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0"/>
              <a:buChar char="Ø"/>
            </a:pPr>
            <a:r>
              <a:rPr lang="en-US" sz="2400"/>
              <a:t>DoD Trusted Computer System Evaluation Criteria (TCSEC) - orange book</a:t>
            </a:r>
          </a:p>
          <a:p>
            <a:pPr>
              <a:buFont typeface="Wingdings" charset="0"/>
              <a:buChar char="Ø"/>
            </a:pPr>
            <a:r>
              <a:rPr lang="en-US" sz="2400"/>
              <a:t>Firmware - software permanently stored in hardware device (ROM, read only memory)</a:t>
            </a:r>
          </a:p>
          <a:p>
            <a:pPr>
              <a:buFont typeface="Wingdings" charset="0"/>
              <a:buChar char="Ø"/>
            </a:pPr>
            <a:r>
              <a:rPr lang="en-US" sz="2400"/>
              <a:t>Formal Proof - Mathematical argument</a:t>
            </a:r>
          </a:p>
          <a:p>
            <a:pPr>
              <a:buFont typeface="Wingdings" charset="0"/>
              <a:buChar char="Ø"/>
            </a:pPr>
            <a:r>
              <a:rPr lang="en-US" sz="2400"/>
              <a:t>Hacker/Cracker – Individual who cause Damage</a:t>
            </a:r>
          </a:p>
          <a:p>
            <a:pPr>
              <a:buFont typeface="Wingdings" charset="0"/>
              <a:buChar char="Ø"/>
            </a:pPr>
            <a:r>
              <a:rPr lang="en-US" sz="2400"/>
              <a:t>Logic bomb - An unauthorized action triggered by a system state</a:t>
            </a:r>
          </a:p>
          <a:p>
            <a:pPr>
              <a:buFont typeface="Wingdings" charset="0"/>
              <a:buChar char="Ø"/>
            </a:pPr>
            <a:r>
              <a:rPr lang="en-US" sz="2400"/>
              <a:t>Malicious logic - Evil hardware, software, or firmware included by malcontents for malcontents</a:t>
            </a:r>
          </a:p>
        </p:txBody>
      </p:sp>
    </p:spTree>
    <p:extLst>
      <p:ext uri="{BB962C8B-B14F-4D97-AF65-F5344CB8AC3E}">
        <p14:creationId xmlns:p14="http://schemas.microsoft.com/office/powerpoint/2010/main" val="89272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ffectLst/>
              </a:rPr>
              <a:t>General Operating System Protection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57374"/>
            <a:ext cx="8229600" cy="45434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User identification and authentication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Mandatory access control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Discretionary access control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Complete mediation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Object reuse protection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Audit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Protection of audit logs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Audit log reduction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Trusted path</a:t>
            </a:r>
          </a:p>
          <a:p>
            <a:pPr>
              <a:buFont typeface="Wingdings" charset="0"/>
              <a:buChar char="Ø"/>
            </a:pPr>
            <a:r>
              <a:rPr lang="en-US" sz="2400" dirty="0">
                <a:effectLst/>
              </a:rPr>
              <a:t>Intrusion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1755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6</a:t>
            </a:r>
            <a:endParaRPr lang="en-US" sz="4000" dirty="0"/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57374"/>
            <a:ext cx="7772400" cy="43148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Ø"/>
            </a:pPr>
            <a:r>
              <a:rPr lang="en-US" sz="2400" dirty="0"/>
              <a:t>Principle of Least Privilege - Every entity granted least privileges necessary to perform assigned tasks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Memory bounds - The limits in a range of storage addresses for a protected memory region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Piggy Back - Unauthorized system via another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authorized access (shoulder surfing is similar)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Privileged Instructions - Set of instructions generally executable only when system is operating in executive state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Reference Monitor - A security control which controls subjects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access to resources - an example is the security kernel for a given hardware base</a:t>
            </a:r>
          </a:p>
        </p:txBody>
      </p:sp>
    </p:spTree>
    <p:extLst>
      <p:ext uri="{BB962C8B-B14F-4D97-AF65-F5344CB8AC3E}">
        <p14:creationId xmlns:p14="http://schemas.microsoft.com/office/powerpoint/2010/main" val="660863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2594"/>
            <a:ext cx="8229600" cy="865188"/>
          </a:xfrm>
        </p:spPr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7</a:t>
            </a:r>
            <a:endParaRPr lang="en-US" sz="40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5624"/>
            <a:ext cx="8229600" cy="419417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Char char="Ø"/>
            </a:pPr>
            <a:r>
              <a:rPr lang="en-US" sz="2400" dirty="0"/>
              <a:t>Resource - Anything used while a system is functioning (</a:t>
            </a:r>
            <a:r>
              <a:rPr lang="en-US" sz="2400" dirty="0" err="1"/>
              <a:t>eg</a:t>
            </a:r>
            <a:r>
              <a:rPr lang="en-US" sz="2400" dirty="0"/>
              <a:t> CPU time, memory, disk space)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Resource encapsulation - Property which states resources cannot be directly accessed by subjects because subject access must be controlled by the reference monitor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Security Kernel - Hardware/software/firmware elements of the Trusted Computing Base - security kernel implements the reference monitor concept    	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Trusted Computing Base - From the TCSEC, the portion of a computer system which contains all elements of the system responsible for supporting the security policy and supporting the isolation of objects on which the protection is based -follows the reference monitor concept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254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8</a:t>
            </a:r>
            <a:endParaRPr lang="en-US" sz="4000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sz="2400"/>
              <a:t>TCSEC  - Trusted Computer Security Evaluation Criteria - Evaluation Guides other than the Orange Book </a:t>
            </a:r>
          </a:p>
          <a:p>
            <a:pPr>
              <a:buFont typeface="Wingdings" charset="0"/>
              <a:buChar char="Ø"/>
            </a:pPr>
            <a:r>
              <a:rPr lang="en-US" sz="2400"/>
              <a:t>ITSEC - Information Technology Security Evaluation Criteria (European)</a:t>
            </a:r>
          </a:p>
          <a:p>
            <a:pPr>
              <a:buFont typeface="Wingdings" charset="0"/>
              <a:buChar char="Ø"/>
            </a:pPr>
            <a:r>
              <a:rPr lang="en-US" sz="2400"/>
              <a:t>CTCPEC - Canadian Trusted Computer Product Evaluation Criteria</a:t>
            </a:r>
          </a:p>
          <a:p>
            <a:pPr>
              <a:buFont typeface="Wingdings" charset="0"/>
              <a:buChar char="Ø"/>
            </a:pPr>
            <a:r>
              <a:rPr lang="en-US" sz="2400"/>
              <a:t>CC - Common Criteria</a:t>
            </a:r>
          </a:p>
        </p:txBody>
      </p:sp>
    </p:spTree>
    <p:extLst>
      <p:ext uri="{BB962C8B-B14F-4D97-AF65-F5344CB8AC3E}">
        <p14:creationId xmlns:p14="http://schemas.microsoft.com/office/powerpoint/2010/main" val="428055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9</a:t>
            </a:r>
            <a:endParaRPr lang="en-US" sz="400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/>
              <a:t>Trusted System</a:t>
            </a:r>
          </a:p>
          <a:p>
            <a:pPr lvl="1"/>
            <a:r>
              <a:rPr lang="en-US"/>
              <a:t>follows from TCB</a:t>
            </a:r>
          </a:p>
          <a:p>
            <a:pPr lvl="1"/>
            <a:r>
              <a:rPr lang="en-US"/>
              <a:t>A system that can be expected to meet users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requirements for reliability, security, effectiveness due to having undergone testing and validation</a:t>
            </a:r>
          </a:p>
          <a:p>
            <a:pPr>
              <a:buFont typeface="Wingdings" charset="0"/>
              <a:buChar char="Ø"/>
            </a:pPr>
            <a:r>
              <a:rPr lang="en-US"/>
              <a:t>System Assurance</a:t>
            </a:r>
          </a:p>
          <a:p>
            <a:pPr lvl="1"/>
            <a:r>
              <a:rPr lang="en-US"/>
              <a:t>the trust that can be placed in a system, and the trusted ways the system can be proven to have been developed, tested, maintained, etc.</a:t>
            </a:r>
          </a:p>
        </p:txBody>
      </p:sp>
    </p:spTree>
    <p:extLst>
      <p:ext uri="{BB962C8B-B14F-4D97-AF65-F5344CB8AC3E}">
        <p14:creationId xmlns:p14="http://schemas.microsoft.com/office/powerpoint/2010/main" val="31878829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0988"/>
            <a:ext cx="8229600" cy="765175"/>
          </a:xfrm>
        </p:spPr>
        <p:txBody>
          <a:bodyPr/>
          <a:lstStyle/>
          <a:p>
            <a:r>
              <a:rPr lang="en-US" sz="4000" dirty="0"/>
              <a:t>Related </a:t>
            </a:r>
            <a:r>
              <a:rPr lang="en-US" sz="4000" dirty="0" smtClean="0"/>
              <a:t>Definitions, 10</a:t>
            </a:r>
            <a:endParaRPr lang="en-US" sz="40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0875"/>
            <a:ext cx="8229600" cy="3995738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Char char="Ø"/>
            </a:pPr>
            <a:r>
              <a:rPr lang="en-US" sz="2400" dirty="0"/>
              <a:t>Virus - program that can infect other programs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Worm - program that propagates but </a:t>
            </a:r>
            <a:r>
              <a:rPr lang="en-US" sz="2400" dirty="0" err="1"/>
              <a:t>doesn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t necessarily modify other programs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Bacteria or rabbit - programs that replicate themselves to overwhelm system resources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Back Doors - trap doors - allow unauthorized access to systems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Trojan horse - malicious program masquerading as a benign program</a:t>
            </a:r>
          </a:p>
        </p:txBody>
      </p:sp>
    </p:spTree>
    <p:extLst>
      <p:ext uri="{BB962C8B-B14F-4D97-AF65-F5344CB8AC3E}">
        <p14:creationId xmlns:p14="http://schemas.microsoft.com/office/powerpoint/2010/main" val="37352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</a:rPr>
              <a:t>Network Protection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sz="2400">
                <a:effectLst/>
              </a:rPr>
              <a:t>Hash totals</a:t>
            </a:r>
          </a:p>
          <a:p>
            <a:pPr>
              <a:buFont typeface="Wingdings" charset="0"/>
              <a:buChar char="Ø"/>
            </a:pPr>
            <a:r>
              <a:rPr lang="en-US" sz="2400">
                <a:effectLst/>
              </a:rPr>
              <a:t>Recording of sequence checking</a:t>
            </a:r>
          </a:p>
          <a:p>
            <a:pPr>
              <a:buFont typeface="Wingdings" charset="0"/>
              <a:buChar char="Ø"/>
            </a:pPr>
            <a:r>
              <a:rPr lang="en-US" sz="2400">
                <a:effectLst/>
              </a:rPr>
              <a:t>Transmission logging</a:t>
            </a:r>
          </a:p>
          <a:p>
            <a:pPr>
              <a:buFont typeface="Wingdings" charset="0"/>
              <a:buChar char="Ø"/>
            </a:pPr>
            <a:r>
              <a:rPr lang="en-US" sz="2400">
                <a:effectLst/>
              </a:rPr>
              <a:t>Transmission error correction</a:t>
            </a:r>
          </a:p>
          <a:p>
            <a:pPr>
              <a:buFont typeface="Wingdings" charset="0"/>
              <a:buChar char="Ø"/>
            </a:pPr>
            <a:r>
              <a:rPr lang="en-US" sz="2400">
                <a:effectLst/>
              </a:rPr>
              <a:t>Invalid login, modem error, lost connections, CPU failure, disk error, line error, etc.</a:t>
            </a:r>
          </a:p>
          <a:p>
            <a:pPr>
              <a:buFont typeface="Wingdings" charset="0"/>
              <a:buChar char="Ø"/>
            </a:pPr>
            <a:r>
              <a:rPr lang="en-US" sz="2400">
                <a:effectLst/>
              </a:rPr>
              <a:t>Retransmission control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2581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Three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2625"/>
            <a:ext cx="8229600" cy="3762376"/>
          </a:xfrm>
        </p:spPr>
        <p:txBody>
          <a:bodyPr/>
          <a:lstStyle/>
          <a:p>
            <a:pPr>
              <a:buFont typeface="Wingdings" charset="0"/>
              <a:buChar char="Ø"/>
            </a:pPr>
            <a:r>
              <a:rPr lang="en-US" dirty="0"/>
              <a:t>Confidentiality</a:t>
            </a:r>
          </a:p>
          <a:p>
            <a:pPr lvl="1"/>
            <a:r>
              <a:rPr lang="en-US" dirty="0"/>
              <a:t>Unauthorized users cannot access data</a:t>
            </a:r>
          </a:p>
          <a:p>
            <a:pPr>
              <a:buFont typeface="Wingdings" charset="0"/>
              <a:buChar char="Ø"/>
            </a:pPr>
            <a:r>
              <a:rPr lang="en-US" dirty="0"/>
              <a:t>Integrity</a:t>
            </a:r>
          </a:p>
          <a:p>
            <a:pPr lvl="1"/>
            <a:r>
              <a:rPr lang="en-US" dirty="0"/>
              <a:t>Unauthorized users cannot manipulate/destroy data</a:t>
            </a:r>
          </a:p>
          <a:p>
            <a:pPr>
              <a:buFont typeface="Wingdings" charset="0"/>
              <a:buChar char="Ø"/>
            </a:pPr>
            <a:r>
              <a:rPr lang="en-US" dirty="0"/>
              <a:t>Availability</a:t>
            </a:r>
          </a:p>
          <a:p>
            <a:pPr lvl="1"/>
            <a:r>
              <a:rPr lang="en-US" dirty="0"/>
              <a:t>Unauthorized users cannot make system resources unavailable to legitimate users</a:t>
            </a:r>
          </a:p>
        </p:txBody>
      </p:sp>
    </p:spTree>
    <p:extLst>
      <p:ext uri="{BB962C8B-B14F-4D97-AF65-F5344CB8AC3E}">
        <p14:creationId xmlns:p14="http://schemas.microsoft.com/office/powerpoint/2010/main" val="2347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0"/>
              <a:buChar char="Ø"/>
            </a:pPr>
            <a:r>
              <a:rPr lang="en-US" sz="2800"/>
              <a:t>Bell-LaPadula</a:t>
            </a:r>
          </a:p>
          <a:p>
            <a:pPr lvl="1">
              <a:buFont typeface="Wingdings" charset="0"/>
              <a:buChar char="Ø"/>
            </a:pPr>
            <a:r>
              <a:rPr lang="en-US" sz="2800"/>
              <a:t>Biba</a:t>
            </a:r>
          </a:p>
          <a:p>
            <a:pPr lvl="1">
              <a:buFont typeface="Wingdings" charset="0"/>
              <a:buChar char="Ø"/>
            </a:pPr>
            <a:r>
              <a:rPr lang="en-US" sz="2800"/>
              <a:t>Clark &amp; Wilson</a:t>
            </a:r>
          </a:p>
          <a:p>
            <a:pPr lvl="1">
              <a:buFont typeface="Wingdings" charset="0"/>
              <a:buChar char="Ø"/>
            </a:pPr>
            <a:r>
              <a:rPr lang="en-US" sz="2800"/>
              <a:t>Non-interference</a:t>
            </a:r>
          </a:p>
          <a:p>
            <a:pPr lvl="1">
              <a:buFont typeface="Wingdings" charset="0"/>
              <a:buChar char="Ø"/>
            </a:pPr>
            <a:r>
              <a:rPr lang="en-US" sz="2800"/>
              <a:t>State machine</a:t>
            </a:r>
          </a:p>
          <a:p>
            <a:pPr lvl="1">
              <a:buFont typeface="Wingdings" charset="0"/>
              <a:buChar char="Ø"/>
            </a:pPr>
            <a:r>
              <a:rPr lang="en-US" sz="2800"/>
              <a:t>Access Matrix</a:t>
            </a:r>
          </a:p>
          <a:p>
            <a:pPr lvl="1">
              <a:buFont typeface="Wingdings" charset="0"/>
              <a:buChar char="Ø"/>
            </a:pPr>
            <a:r>
              <a:rPr lang="en-US" sz="2800"/>
              <a:t>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310753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6682</TotalTime>
  <Words>3156</Words>
  <Application>Microsoft Macintosh PowerPoint</Application>
  <PresentationFormat>On-screen Show (4:3)</PresentationFormat>
  <Paragraphs>435</Paragraphs>
  <Slides>64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Pixel</vt:lpstr>
      <vt:lpstr>Computer and Network Security  COMP 5370/637* Lecture #12 September 14, 2015</vt:lpstr>
      <vt:lpstr>Today’s Topics</vt:lpstr>
      <vt:lpstr>Non-Dilbert Security!</vt:lpstr>
      <vt:lpstr>Security Architecture and Models</vt:lpstr>
      <vt:lpstr>The Layered Approach</vt:lpstr>
      <vt:lpstr>General Operating System Protection</vt:lpstr>
      <vt:lpstr>Network Protection</vt:lpstr>
      <vt:lpstr>The BIG Three</vt:lpstr>
      <vt:lpstr>Security Models</vt:lpstr>
      <vt:lpstr>The Security Kernel</vt:lpstr>
      <vt:lpstr>Bell-LaPadula</vt:lpstr>
      <vt:lpstr>Biba Integrity Model</vt:lpstr>
      <vt:lpstr>Integrity Policy</vt:lpstr>
      <vt:lpstr>Requirements of Integrity Policy</vt:lpstr>
      <vt:lpstr>Principles of Operation</vt:lpstr>
      <vt:lpstr>Biba Integrity Model</vt:lpstr>
      <vt:lpstr>Biba Integrity Model - 2</vt:lpstr>
      <vt:lpstr>Clark-Wilson Integrity Model, 0</vt:lpstr>
      <vt:lpstr>Clark-Wilson Intregrity Model, 1</vt:lpstr>
      <vt:lpstr>Clark-Wilson Model, 2</vt:lpstr>
      <vt:lpstr>But …</vt:lpstr>
      <vt:lpstr>Chinese Wall Model</vt:lpstr>
      <vt:lpstr>Organization</vt:lpstr>
      <vt:lpstr>Example</vt:lpstr>
      <vt:lpstr>Chinese Wall </vt:lpstr>
      <vt:lpstr>Clinical Information Systems Security </vt:lpstr>
      <vt:lpstr>Access</vt:lpstr>
      <vt:lpstr>Transactions</vt:lpstr>
      <vt:lpstr>Transactions</vt:lpstr>
      <vt:lpstr>Other Hybrid Models</vt:lpstr>
      <vt:lpstr>More Models</vt:lpstr>
      <vt:lpstr>More Models Cont…</vt:lpstr>
      <vt:lpstr>Certification &amp; Accreditation</vt:lpstr>
      <vt:lpstr>Network/Host Security Concepts</vt:lpstr>
      <vt:lpstr>IPSEC</vt:lpstr>
      <vt:lpstr>TEMPEST</vt:lpstr>
      <vt:lpstr>Trusted Computing Base (TCB)</vt:lpstr>
      <vt:lpstr>Trusted Computing System Evaluation Criteria (TCSEC)</vt:lpstr>
      <vt:lpstr>TCSEC - Policy</vt:lpstr>
      <vt:lpstr>TCSEC - Accountability</vt:lpstr>
      <vt:lpstr>TCSEC - Assurance</vt:lpstr>
      <vt:lpstr>TCSEC - Documentation</vt:lpstr>
      <vt:lpstr>TCB Levels (from TCSEC)</vt:lpstr>
      <vt:lpstr>Key Points</vt:lpstr>
      <vt:lpstr>Final thoughts for today</vt:lpstr>
      <vt:lpstr>Final thoughts for today</vt:lpstr>
      <vt:lpstr>Final thoughts for today</vt:lpstr>
      <vt:lpstr>Final thoughts for today</vt:lpstr>
      <vt:lpstr>BACKUP</vt:lpstr>
      <vt:lpstr>The Architectures</vt:lpstr>
      <vt:lpstr>The Architectures, 2</vt:lpstr>
      <vt:lpstr>The Architectures, 3</vt:lpstr>
      <vt:lpstr>The Architectures, 4</vt:lpstr>
      <vt:lpstr>The Architectures, 5</vt:lpstr>
      <vt:lpstr>Related Definitions</vt:lpstr>
      <vt:lpstr>Related Definitions. 2</vt:lpstr>
      <vt:lpstr>Related Definitions, 3</vt:lpstr>
      <vt:lpstr>Related Definitions, 4</vt:lpstr>
      <vt:lpstr>Related Definitions, 5</vt:lpstr>
      <vt:lpstr>Related Definitions, 6</vt:lpstr>
      <vt:lpstr>Related Definitions, 7</vt:lpstr>
      <vt:lpstr>Related Definitions, 8</vt:lpstr>
      <vt:lpstr>Related Definitions, 9</vt:lpstr>
      <vt:lpstr>Related Definitions, 10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 COMP 5350/635* Lecture #2 January 20, 2015</dc:title>
  <dc:creator>Anthony Skjellum</dc:creator>
  <cp:lastModifiedBy>Anthony Skjellum</cp:lastModifiedBy>
  <cp:revision>368</cp:revision>
  <dcterms:created xsi:type="dcterms:W3CDTF">2015-01-20T12:15:20Z</dcterms:created>
  <dcterms:modified xsi:type="dcterms:W3CDTF">2015-09-14T18:49:11Z</dcterms:modified>
</cp:coreProperties>
</file>