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ppt/notesSlides/notesSlide8.xml" ContentType="application/vnd.openxmlformats-officedocument.presentationml.notesSlide+xml"/>
  <Override PartName="/ppt/embeddings/oleObject2.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92" r:id="rId3"/>
    <p:sldId id="278" r:id="rId4"/>
    <p:sldId id="431" r:id="rId5"/>
    <p:sldId id="432" r:id="rId6"/>
    <p:sldId id="433" r:id="rId7"/>
    <p:sldId id="434" r:id="rId8"/>
    <p:sldId id="435" r:id="rId9"/>
    <p:sldId id="436" r:id="rId10"/>
    <p:sldId id="437" r:id="rId11"/>
    <p:sldId id="438" r:id="rId12"/>
    <p:sldId id="439" r:id="rId13"/>
    <p:sldId id="440" r:id="rId14"/>
    <p:sldId id="441" r:id="rId15"/>
    <p:sldId id="442" r:id="rId16"/>
    <p:sldId id="443" r:id="rId17"/>
    <p:sldId id="444" r:id="rId18"/>
    <p:sldId id="457" r:id="rId19"/>
    <p:sldId id="445" r:id="rId20"/>
    <p:sldId id="458" r:id="rId21"/>
    <p:sldId id="446" r:id="rId22"/>
    <p:sldId id="447" r:id="rId23"/>
    <p:sldId id="448" r:id="rId24"/>
    <p:sldId id="449" r:id="rId25"/>
    <p:sldId id="450" r:id="rId26"/>
    <p:sldId id="451" r:id="rId27"/>
    <p:sldId id="452" r:id="rId28"/>
    <p:sldId id="453" r:id="rId29"/>
    <p:sldId id="454" r:id="rId30"/>
    <p:sldId id="455" r:id="rId31"/>
    <p:sldId id="456" r:id="rId32"/>
    <p:sldId id="428" r:id="rId33"/>
    <p:sldId id="36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94677" autoAdjust="0"/>
  </p:normalViewPr>
  <p:slideViewPr>
    <p:cSldViewPr snapToGrid="0" snapToObjects="1">
      <p:cViewPr>
        <p:scale>
          <a:sx n="80" d="100"/>
          <a:sy n="80" d="100"/>
        </p:scale>
        <p:origin x="-2832" y="-11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F0FCCF-936B-8141-84E2-D8149B849E66}" type="datetimeFigureOut">
              <a:rPr lang="en-US" smtClean="0"/>
              <a:t>9/17/15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FFE6A-E985-AB4D-90C5-1AB5589C2F45}" type="slidenum">
              <a:rPr lang="en-US" smtClean="0"/>
              <a:t>‹#›</a:t>
            </a:fld>
            <a:endParaRPr lang="en-US"/>
          </a:p>
        </p:txBody>
      </p:sp>
    </p:spTree>
    <p:extLst>
      <p:ext uri="{BB962C8B-B14F-4D97-AF65-F5344CB8AC3E}">
        <p14:creationId xmlns:p14="http://schemas.microsoft.com/office/powerpoint/2010/main" val="33923856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a:latin typeface="Calibri" charset="0"/>
              </a:rPr>
              <a:t>Uucp</a:t>
            </a:r>
            <a:r>
              <a:rPr lang="en-US" dirty="0">
                <a:latin typeface="Calibri" charset="0"/>
              </a:rPr>
              <a:t> is the account for Unix to Unix copying. That is, it is for one computer to copy a file to another.  It is not intended to be used by humans, and this action should be disabled.  Not only was the account enabled, but it suffered from a very weak password.  The account also had root privileges.  The hacker added himself as a user by editing the password file and began attacking the system as a register user.</a:t>
            </a:r>
          </a:p>
          <a:p>
            <a:pPr>
              <a:spcBef>
                <a:spcPct val="0"/>
              </a:spcBef>
            </a:pPr>
            <a:endParaRPr lang="en-US" dirty="0">
              <a:latin typeface="Calibri" charset="0"/>
            </a:endParaRPr>
          </a:p>
          <a:p>
            <a:pPr>
              <a:spcBef>
                <a:spcPct val="0"/>
              </a:spcBef>
            </a:pPr>
            <a:r>
              <a:rPr lang="en-US" dirty="0">
                <a:latin typeface="Calibri" charset="0"/>
              </a:rPr>
              <a:t>http://</a:t>
            </a:r>
            <a:r>
              <a:rPr lang="en-US" dirty="0" err="1">
                <a:latin typeface="Calibri" charset="0"/>
              </a:rPr>
              <a:t>paolodelbene.pbworks.com</a:t>
            </a:r>
            <a:r>
              <a:rPr lang="en-US" dirty="0">
                <a:latin typeface="Calibri" charset="0"/>
              </a:rPr>
              <a:t>/w/file/fetch/70361504/</a:t>
            </a:r>
            <a:r>
              <a:rPr lang="en-US" dirty="0" err="1">
                <a:latin typeface="Calibri" charset="0"/>
              </a:rPr>
              <a:t>cuckoo_s_egg.pdf</a:t>
            </a:r>
            <a:endParaRPr lang="en-US" dirty="0">
              <a:latin typeface="Calibri" charset="0"/>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charset="0"/>
                <a:ea typeface="ＭＳ Ｐゴシック" charset="0"/>
              </a:defRPr>
            </a:lvl1pPr>
            <a:lvl2pPr marL="702756" indent="-270291">
              <a:defRPr sz="2300">
                <a:solidFill>
                  <a:schemeClr val="tx1"/>
                </a:solidFill>
                <a:latin typeface="Times New Roman" charset="0"/>
                <a:ea typeface="ＭＳ Ｐゴシック" charset="0"/>
              </a:defRPr>
            </a:lvl2pPr>
            <a:lvl3pPr marL="1081164" indent="-216233">
              <a:defRPr sz="2300">
                <a:solidFill>
                  <a:schemeClr val="tx1"/>
                </a:solidFill>
                <a:latin typeface="Times New Roman" charset="0"/>
                <a:ea typeface="ＭＳ Ｐゴシック" charset="0"/>
              </a:defRPr>
            </a:lvl3pPr>
            <a:lvl4pPr marL="1513629" indent="-216233">
              <a:defRPr sz="2300">
                <a:solidFill>
                  <a:schemeClr val="tx1"/>
                </a:solidFill>
                <a:latin typeface="Times New Roman" charset="0"/>
                <a:ea typeface="ＭＳ Ｐゴシック" charset="0"/>
              </a:defRPr>
            </a:lvl4pPr>
            <a:lvl5pPr marL="1946095" indent="-216233">
              <a:defRPr sz="2300">
                <a:solidFill>
                  <a:schemeClr val="tx1"/>
                </a:solidFill>
                <a:latin typeface="Times New Roman" charset="0"/>
                <a:ea typeface="ＭＳ Ｐゴシック" charset="0"/>
              </a:defRPr>
            </a:lvl5pPr>
            <a:lvl6pPr marL="2378560" indent="-216233"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eaLnBrk="0" fontAlgn="base" hangingPunct="0">
              <a:spcBef>
                <a:spcPct val="0"/>
              </a:spcBef>
              <a:spcAft>
                <a:spcPct val="0"/>
              </a:spcAft>
              <a:defRPr sz="2300">
                <a:solidFill>
                  <a:schemeClr val="tx1"/>
                </a:solidFill>
                <a:latin typeface="Times New Roman" charset="0"/>
                <a:ea typeface="ＭＳ Ｐゴシック" charset="0"/>
              </a:defRPr>
            </a:lvl9pPr>
          </a:lstStyle>
          <a:p>
            <a:fld id="{35A3DE14-F771-E74C-A0FE-CB29866FDE7D}" type="slidenum">
              <a:rPr lang="en-US" sz="1100"/>
              <a:pPr/>
              <a:t>6</a:t>
            </a:fld>
            <a:endParaRPr lang="en-US"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Calibri" charset="0"/>
              </a:rPr>
              <a:t>(new slide)</a:t>
            </a: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charset="0"/>
                <a:ea typeface="ＭＳ Ｐゴシック" charset="0"/>
              </a:defRPr>
            </a:lvl1pPr>
            <a:lvl2pPr marL="702756" indent="-270291">
              <a:defRPr sz="2300">
                <a:solidFill>
                  <a:schemeClr val="tx1"/>
                </a:solidFill>
                <a:latin typeface="Times New Roman" charset="0"/>
                <a:ea typeface="ＭＳ Ｐゴシック" charset="0"/>
              </a:defRPr>
            </a:lvl2pPr>
            <a:lvl3pPr marL="1081164" indent="-216233">
              <a:defRPr sz="2300">
                <a:solidFill>
                  <a:schemeClr val="tx1"/>
                </a:solidFill>
                <a:latin typeface="Times New Roman" charset="0"/>
                <a:ea typeface="ＭＳ Ｐゴシック" charset="0"/>
              </a:defRPr>
            </a:lvl3pPr>
            <a:lvl4pPr marL="1513629" indent="-216233">
              <a:defRPr sz="2300">
                <a:solidFill>
                  <a:schemeClr val="tx1"/>
                </a:solidFill>
                <a:latin typeface="Times New Roman" charset="0"/>
                <a:ea typeface="ＭＳ Ｐゴシック" charset="0"/>
              </a:defRPr>
            </a:lvl4pPr>
            <a:lvl5pPr marL="1946095" indent="-216233">
              <a:defRPr sz="2300">
                <a:solidFill>
                  <a:schemeClr val="tx1"/>
                </a:solidFill>
                <a:latin typeface="Times New Roman" charset="0"/>
                <a:ea typeface="ＭＳ Ｐゴシック" charset="0"/>
              </a:defRPr>
            </a:lvl5pPr>
            <a:lvl6pPr marL="2378560" indent="-216233"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eaLnBrk="0" fontAlgn="base" hangingPunct="0">
              <a:spcBef>
                <a:spcPct val="0"/>
              </a:spcBef>
              <a:spcAft>
                <a:spcPct val="0"/>
              </a:spcAft>
              <a:defRPr sz="2300">
                <a:solidFill>
                  <a:schemeClr val="tx1"/>
                </a:solidFill>
                <a:latin typeface="Times New Roman" charset="0"/>
                <a:ea typeface="ＭＳ Ｐゴシック" charset="0"/>
              </a:defRPr>
            </a:lvl9pPr>
          </a:lstStyle>
          <a:p>
            <a:fld id="{77195455-45B9-134E-A4A2-02A74C3D4C0C}" type="slidenum">
              <a:rPr lang="en-US" sz="1100"/>
              <a:pPr/>
              <a:t>27</a:t>
            </a:fld>
            <a:endParaRPr lang="en-US"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Calibri" charset="0"/>
              </a:rPr>
              <a:t>(new slide)</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charset="0"/>
                <a:ea typeface="ＭＳ Ｐゴシック" charset="0"/>
              </a:defRPr>
            </a:lvl1pPr>
            <a:lvl2pPr marL="702756" indent="-270291">
              <a:defRPr sz="2300">
                <a:solidFill>
                  <a:schemeClr val="tx1"/>
                </a:solidFill>
                <a:latin typeface="Times New Roman" charset="0"/>
                <a:ea typeface="ＭＳ Ｐゴシック" charset="0"/>
              </a:defRPr>
            </a:lvl2pPr>
            <a:lvl3pPr marL="1081164" indent="-216233">
              <a:defRPr sz="2300">
                <a:solidFill>
                  <a:schemeClr val="tx1"/>
                </a:solidFill>
                <a:latin typeface="Times New Roman" charset="0"/>
                <a:ea typeface="ＭＳ Ｐゴシック" charset="0"/>
              </a:defRPr>
            </a:lvl3pPr>
            <a:lvl4pPr marL="1513629" indent="-216233">
              <a:defRPr sz="2300">
                <a:solidFill>
                  <a:schemeClr val="tx1"/>
                </a:solidFill>
                <a:latin typeface="Times New Roman" charset="0"/>
                <a:ea typeface="ＭＳ Ｐゴシック" charset="0"/>
              </a:defRPr>
            </a:lvl4pPr>
            <a:lvl5pPr marL="1946095" indent="-216233">
              <a:defRPr sz="2300">
                <a:solidFill>
                  <a:schemeClr val="tx1"/>
                </a:solidFill>
                <a:latin typeface="Times New Roman" charset="0"/>
                <a:ea typeface="ＭＳ Ｐゴシック" charset="0"/>
              </a:defRPr>
            </a:lvl5pPr>
            <a:lvl6pPr marL="2378560" indent="-216233"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eaLnBrk="0" fontAlgn="base" hangingPunct="0">
              <a:spcBef>
                <a:spcPct val="0"/>
              </a:spcBef>
              <a:spcAft>
                <a:spcPct val="0"/>
              </a:spcAft>
              <a:defRPr sz="2300">
                <a:solidFill>
                  <a:schemeClr val="tx1"/>
                </a:solidFill>
                <a:latin typeface="Times New Roman" charset="0"/>
                <a:ea typeface="ＭＳ Ｐゴシック" charset="0"/>
              </a:defRPr>
            </a:lvl9pPr>
          </a:lstStyle>
          <a:p>
            <a:fld id="{F8A8338A-B3E1-6E4B-A12F-1ABF07C10626}" type="slidenum">
              <a:rPr lang="en-US" sz="1100"/>
              <a:pPr/>
              <a:t>9</a:t>
            </a:fld>
            <a:endParaRPr lang="en-US"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Calibri" charset="0"/>
              </a:rPr>
              <a:t>(new slide)</a:t>
            </a: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charset="0"/>
                <a:ea typeface="ＭＳ Ｐゴシック" charset="0"/>
              </a:defRPr>
            </a:lvl1pPr>
            <a:lvl2pPr marL="702756" indent="-270291">
              <a:defRPr sz="2300">
                <a:solidFill>
                  <a:schemeClr val="tx1"/>
                </a:solidFill>
                <a:latin typeface="Times New Roman" charset="0"/>
                <a:ea typeface="ＭＳ Ｐゴシック" charset="0"/>
              </a:defRPr>
            </a:lvl2pPr>
            <a:lvl3pPr marL="1081164" indent="-216233">
              <a:defRPr sz="2300">
                <a:solidFill>
                  <a:schemeClr val="tx1"/>
                </a:solidFill>
                <a:latin typeface="Times New Roman" charset="0"/>
                <a:ea typeface="ＭＳ Ｐゴシック" charset="0"/>
              </a:defRPr>
            </a:lvl3pPr>
            <a:lvl4pPr marL="1513629" indent="-216233">
              <a:defRPr sz="2300">
                <a:solidFill>
                  <a:schemeClr val="tx1"/>
                </a:solidFill>
                <a:latin typeface="Times New Roman" charset="0"/>
                <a:ea typeface="ＭＳ Ｐゴシック" charset="0"/>
              </a:defRPr>
            </a:lvl4pPr>
            <a:lvl5pPr marL="1946095" indent="-216233">
              <a:defRPr sz="2300">
                <a:solidFill>
                  <a:schemeClr val="tx1"/>
                </a:solidFill>
                <a:latin typeface="Times New Roman" charset="0"/>
                <a:ea typeface="ＭＳ Ｐゴシック" charset="0"/>
              </a:defRPr>
            </a:lvl5pPr>
            <a:lvl6pPr marL="2378560" indent="-216233"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eaLnBrk="0" fontAlgn="base" hangingPunct="0">
              <a:spcBef>
                <a:spcPct val="0"/>
              </a:spcBef>
              <a:spcAft>
                <a:spcPct val="0"/>
              </a:spcAft>
              <a:defRPr sz="2300">
                <a:solidFill>
                  <a:schemeClr val="tx1"/>
                </a:solidFill>
                <a:latin typeface="Times New Roman" charset="0"/>
                <a:ea typeface="ＭＳ Ｐゴシック" charset="0"/>
              </a:defRPr>
            </a:lvl9pPr>
          </a:lstStyle>
          <a:p>
            <a:fld id="{8453679F-86A6-EF47-9EE1-1317B0473C03}" type="slidenum">
              <a:rPr lang="en-US" sz="1100"/>
              <a:pPr/>
              <a:t>10</a:t>
            </a:fld>
            <a:endParaRPr lang="en-US"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(new slide)</a:t>
            </a:r>
          </a:p>
          <a:p>
            <a:pPr>
              <a:spcBef>
                <a:spcPct val="0"/>
              </a:spcBef>
            </a:pPr>
            <a:r>
              <a:rPr lang="en-US" dirty="0">
                <a:latin typeface="Calibri" charset="0"/>
              </a:rPr>
              <a:t>Table presents results of Klein</a:t>
            </a:r>
            <a:r>
              <a:rPr lang="ja-JP" altLang="en-US" dirty="0">
                <a:latin typeface="Calibri" charset="0"/>
              </a:rPr>
              <a:t>’</a:t>
            </a:r>
            <a:r>
              <a:rPr lang="en-US" dirty="0">
                <a:latin typeface="Calibri" charset="0"/>
              </a:rPr>
              <a:t>s password guessing experiments, as summarized in the text.  15,000 potential passwords from 50 different websites. http://</a:t>
            </a:r>
            <a:r>
              <a:rPr lang="en-US" dirty="0" err="1">
                <a:latin typeface="Calibri" charset="0"/>
              </a:rPr>
              <a:t>cs.gmu.edu</a:t>
            </a:r>
            <a:r>
              <a:rPr lang="en-US" dirty="0">
                <a:latin typeface="Calibri" charset="0"/>
              </a:rPr>
              <a:t>/~</a:t>
            </a:r>
            <a:r>
              <a:rPr lang="en-US" dirty="0" err="1">
                <a:latin typeface="Calibri" charset="0"/>
              </a:rPr>
              <a:t>csnow</a:t>
            </a:r>
            <a:r>
              <a:rPr lang="en-US" dirty="0">
                <a:latin typeface="Calibri" charset="0"/>
              </a:rPr>
              <a:t>/library/</a:t>
            </a:r>
            <a:r>
              <a:rPr lang="en-US" dirty="0" err="1">
                <a:latin typeface="Calibri" charset="0"/>
              </a:rPr>
              <a:t>unix</a:t>
            </a:r>
            <a:r>
              <a:rPr lang="en-US" dirty="0">
                <a:latin typeface="Calibri" charset="0"/>
              </a:rPr>
              <a:t>/</a:t>
            </a:r>
            <a:r>
              <a:rPr lang="en-US" dirty="0" err="1">
                <a:latin typeface="Calibri" charset="0"/>
              </a:rPr>
              <a:t>Klein_passwd.pdf</a:t>
            </a:r>
            <a:endParaRPr lang="en-US" dirty="0">
              <a:latin typeface="Calibri" charset="0"/>
            </a:endParaRP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charset="0"/>
                <a:ea typeface="ＭＳ Ｐゴシック" charset="0"/>
              </a:defRPr>
            </a:lvl1pPr>
            <a:lvl2pPr marL="702756" indent="-270291">
              <a:defRPr sz="2300">
                <a:solidFill>
                  <a:schemeClr val="tx1"/>
                </a:solidFill>
                <a:latin typeface="Times New Roman" charset="0"/>
                <a:ea typeface="ＭＳ Ｐゴシック" charset="0"/>
              </a:defRPr>
            </a:lvl2pPr>
            <a:lvl3pPr marL="1081164" indent="-216233">
              <a:defRPr sz="2300">
                <a:solidFill>
                  <a:schemeClr val="tx1"/>
                </a:solidFill>
                <a:latin typeface="Times New Roman" charset="0"/>
                <a:ea typeface="ＭＳ Ｐゴシック" charset="0"/>
              </a:defRPr>
            </a:lvl3pPr>
            <a:lvl4pPr marL="1513629" indent="-216233">
              <a:defRPr sz="2300">
                <a:solidFill>
                  <a:schemeClr val="tx1"/>
                </a:solidFill>
                <a:latin typeface="Times New Roman" charset="0"/>
                <a:ea typeface="ＭＳ Ｐゴシック" charset="0"/>
              </a:defRPr>
            </a:lvl4pPr>
            <a:lvl5pPr marL="1946095" indent="-216233">
              <a:defRPr sz="2300">
                <a:solidFill>
                  <a:schemeClr val="tx1"/>
                </a:solidFill>
                <a:latin typeface="Times New Roman" charset="0"/>
                <a:ea typeface="ＭＳ Ｐゴシック" charset="0"/>
              </a:defRPr>
            </a:lvl5pPr>
            <a:lvl6pPr marL="2378560" indent="-216233"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eaLnBrk="0" fontAlgn="base" hangingPunct="0">
              <a:spcBef>
                <a:spcPct val="0"/>
              </a:spcBef>
              <a:spcAft>
                <a:spcPct val="0"/>
              </a:spcAft>
              <a:defRPr sz="2300">
                <a:solidFill>
                  <a:schemeClr val="tx1"/>
                </a:solidFill>
                <a:latin typeface="Times New Roman" charset="0"/>
                <a:ea typeface="ＭＳ Ｐゴシック" charset="0"/>
              </a:defRPr>
            </a:lvl9pPr>
          </a:lstStyle>
          <a:p>
            <a:fld id="{068EF8D8-3E9E-E247-B346-489A98E72410}" type="slidenum">
              <a:rPr lang="en-US" sz="1100"/>
              <a:pPr/>
              <a:t>11</a:t>
            </a:fld>
            <a:endParaRPr lang="en-US"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(new slide)</a:t>
            </a:r>
          </a:p>
          <a:p>
            <a:pPr>
              <a:spcBef>
                <a:spcPct val="0"/>
              </a:spcBef>
            </a:pPr>
            <a:r>
              <a:rPr lang="en-US" dirty="0">
                <a:latin typeface="Calibri" charset="0"/>
              </a:rPr>
              <a:t>http://</a:t>
            </a:r>
            <a:r>
              <a:rPr lang="en-US" dirty="0" err="1">
                <a:latin typeface="Calibri" charset="0"/>
              </a:rPr>
              <a:t>www.cbsnews.com</a:t>
            </a:r>
            <a:r>
              <a:rPr lang="en-US" dirty="0">
                <a:latin typeface="Calibri" charset="0"/>
              </a:rPr>
              <a:t>/news/the-25-most-common-passwords-of-2013/</a:t>
            </a: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charset="0"/>
                <a:ea typeface="ＭＳ Ｐゴシック" charset="0"/>
              </a:defRPr>
            </a:lvl1pPr>
            <a:lvl2pPr marL="702756" indent="-270291">
              <a:defRPr sz="2300">
                <a:solidFill>
                  <a:schemeClr val="tx1"/>
                </a:solidFill>
                <a:latin typeface="Times New Roman" charset="0"/>
                <a:ea typeface="ＭＳ Ｐゴシック" charset="0"/>
              </a:defRPr>
            </a:lvl2pPr>
            <a:lvl3pPr marL="1081164" indent="-216233">
              <a:defRPr sz="2300">
                <a:solidFill>
                  <a:schemeClr val="tx1"/>
                </a:solidFill>
                <a:latin typeface="Times New Roman" charset="0"/>
                <a:ea typeface="ＭＳ Ｐゴシック" charset="0"/>
              </a:defRPr>
            </a:lvl3pPr>
            <a:lvl4pPr marL="1513629" indent="-216233">
              <a:defRPr sz="2300">
                <a:solidFill>
                  <a:schemeClr val="tx1"/>
                </a:solidFill>
                <a:latin typeface="Times New Roman" charset="0"/>
                <a:ea typeface="ＭＳ Ｐゴシック" charset="0"/>
              </a:defRPr>
            </a:lvl4pPr>
            <a:lvl5pPr marL="1946095" indent="-216233">
              <a:defRPr sz="2300">
                <a:solidFill>
                  <a:schemeClr val="tx1"/>
                </a:solidFill>
                <a:latin typeface="Times New Roman" charset="0"/>
                <a:ea typeface="ＭＳ Ｐゴシック" charset="0"/>
              </a:defRPr>
            </a:lvl5pPr>
            <a:lvl6pPr marL="2378560" indent="-216233"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eaLnBrk="0" fontAlgn="base" hangingPunct="0">
              <a:spcBef>
                <a:spcPct val="0"/>
              </a:spcBef>
              <a:spcAft>
                <a:spcPct val="0"/>
              </a:spcAft>
              <a:defRPr sz="2300">
                <a:solidFill>
                  <a:schemeClr val="tx1"/>
                </a:solidFill>
                <a:latin typeface="Times New Roman" charset="0"/>
                <a:ea typeface="ＭＳ Ｐゴシック" charset="0"/>
              </a:defRPr>
            </a:lvl9pPr>
          </a:lstStyle>
          <a:p>
            <a:fld id="{5E732CAA-477B-1C47-820B-1FA87188CCD1}" type="slidenum">
              <a:rPr lang="en-US" sz="1100"/>
              <a:pPr/>
              <a:t>12</a:t>
            </a:fld>
            <a:endParaRPr lang="en-US"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Calibri" charset="0"/>
              </a:rPr>
              <a:t>(new slide)</a:t>
            </a: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charset="0"/>
                <a:ea typeface="ＭＳ Ｐゴシック" charset="0"/>
              </a:defRPr>
            </a:lvl1pPr>
            <a:lvl2pPr marL="702756" indent="-270291">
              <a:defRPr sz="2300">
                <a:solidFill>
                  <a:schemeClr val="tx1"/>
                </a:solidFill>
                <a:latin typeface="Times New Roman" charset="0"/>
                <a:ea typeface="ＭＳ Ｐゴシック" charset="0"/>
              </a:defRPr>
            </a:lvl2pPr>
            <a:lvl3pPr marL="1081164" indent="-216233">
              <a:defRPr sz="2300">
                <a:solidFill>
                  <a:schemeClr val="tx1"/>
                </a:solidFill>
                <a:latin typeface="Times New Roman" charset="0"/>
                <a:ea typeface="ＭＳ Ｐゴシック" charset="0"/>
              </a:defRPr>
            </a:lvl3pPr>
            <a:lvl4pPr marL="1513629" indent="-216233">
              <a:defRPr sz="2300">
                <a:solidFill>
                  <a:schemeClr val="tx1"/>
                </a:solidFill>
                <a:latin typeface="Times New Roman" charset="0"/>
                <a:ea typeface="ＭＳ Ｐゴシック" charset="0"/>
              </a:defRPr>
            </a:lvl4pPr>
            <a:lvl5pPr marL="1946095" indent="-216233">
              <a:defRPr sz="2300">
                <a:solidFill>
                  <a:schemeClr val="tx1"/>
                </a:solidFill>
                <a:latin typeface="Times New Roman" charset="0"/>
                <a:ea typeface="ＭＳ Ｐゴシック" charset="0"/>
              </a:defRPr>
            </a:lvl5pPr>
            <a:lvl6pPr marL="2378560" indent="-216233"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eaLnBrk="0" fontAlgn="base" hangingPunct="0">
              <a:spcBef>
                <a:spcPct val="0"/>
              </a:spcBef>
              <a:spcAft>
                <a:spcPct val="0"/>
              </a:spcAft>
              <a:defRPr sz="2300">
                <a:solidFill>
                  <a:schemeClr val="tx1"/>
                </a:solidFill>
                <a:latin typeface="Times New Roman" charset="0"/>
                <a:ea typeface="ＭＳ Ｐゴシック" charset="0"/>
              </a:defRPr>
            </a:lvl9pPr>
          </a:lstStyle>
          <a:p>
            <a:fld id="{E2FDBEA1-4CF4-3C43-B1D5-57B3F68005B6}" type="slidenum">
              <a:rPr lang="en-US" sz="1100"/>
              <a:pPr/>
              <a:t>13</a:t>
            </a:fld>
            <a:endParaRPr lang="en-US"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Passwords not stored in plain text.  One of 4096 functions hashes the password into an 11-character string, and two characters are prepended identifying the function.  The 13 character string is stored in a file.  Passwords are up to 8 characters, each chosen from a set of 127.</a:t>
            </a: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charset="0"/>
                <a:ea typeface="ＭＳ Ｐゴシック" charset="0"/>
              </a:defRPr>
            </a:lvl1pPr>
            <a:lvl2pPr marL="702756" indent="-270291">
              <a:defRPr sz="2300">
                <a:solidFill>
                  <a:schemeClr val="tx1"/>
                </a:solidFill>
                <a:latin typeface="Times New Roman" charset="0"/>
                <a:ea typeface="ＭＳ Ｐゴシック" charset="0"/>
              </a:defRPr>
            </a:lvl2pPr>
            <a:lvl3pPr marL="1081164" indent="-216233">
              <a:defRPr sz="2300">
                <a:solidFill>
                  <a:schemeClr val="tx1"/>
                </a:solidFill>
                <a:latin typeface="Times New Roman" charset="0"/>
                <a:ea typeface="ＭＳ Ｐゴシック" charset="0"/>
              </a:defRPr>
            </a:lvl3pPr>
            <a:lvl4pPr marL="1513629" indent="-216233">
              <a:defRPr sz="2300">
                <a:solidFill>
                  <a:schemeClr val="tx1"/>
                </a:solidFill>
                <a:latin typeface="Times New Roman" charset="0"/>
                <a:ea typeface="ＭＳ Ｐゴシック" charset="0"/>
              </a:defRPr>
            </a:lvl4pPr>
            <a:lvl5pPr marL="1946095" indent="-216233">
              <a:defRPr sz="2300">
                <a:solidFill>
                  <a:schemeClr val="tx1"/>
                </a:solidFill>
                <a:latin typeface="Times New Roman" charset="0"/>
                <a:ea typeface="ＭＳ Ｐゴシック" charset="0"/>
              </a:defRPr>
            </a:lvl5pPr>
            <a:lvl6pPr marL="2378560" indent="-216233"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eaLnBrk="0" fontAlgn="base" hangingPunct="0">
              <a:spcBef>
                <a:spcPct val="0"/>
              </a:spcBef>
              <a:spcAft>
                <a:spcPct val="0"/>
              </a:spcAft>
              <a:defRPr sz="2300">
                <a:solidFill>
                  <a:schemeClr val="tx1"/>
                </a:solidFill>
                <a:latin typeface="Times New Roman" charset="0"/>
                <a:ea typeface="ＭＳ Ｐゴシック" charset="0"/>
              </a:defRPr>
            </a:lvl9pPr>
          </a:lstStyle>
          <a:p>
            <a:fld id="{4E6FC6AB-5AE3-6C44-8112-3A0F90AEEE73}" type="slidenum">
              <a:rPr lang="en-US" sz="1100"/>
              <a:pPr/>
              <a:t>17</a:t>
            </a:fld>
            <a:endParaRPr lang="en-US"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Passwords not stored in plain text.  One of 4096 functions hashes the password into an 11-character string, and two characters are prepended identifying the function.  The 13 character string is stored in a file.  Passwords are up to 8 characters, each chosen from a set of 127.</a:t>
            </a: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charset="0"/>
                <a:ea typeface="ＭＳ Ｐゴシック" charset="0"/>
              </a:defRPr>
            </a:lvl1pPr>
            <a:lvl2pPr marL="702756" indent="-270291">
              <a:defRPr sz="2300">
                <a:solidFill>
                  <a:schemeClr val="tx1"/>
                </a:solidFill>
                <a:latin typeface="Times New Roman" charset="0"/>
                <a:ea typeface="ＭＳ Ｐゴシック" charset="0"/>
              </a:defRPr>
            </a:lvl2pPr>
            <a:lvl3pPr marL="1081164" indent="-216233">
              <a:defRPr sz="2300">
                <a:solidFill>
                  <a:schemeClr val="tx1"/>
                </a:solidFill>
                <a:latin typeface="Times New Roman" charset="0"/>
                <a:ea typeface="ＭＳ Ｐゴシック" charset="0"/>
              </a:defRPr>
            </a:lvl3pPr>
            <a:lvl4pPr marL="1513629" indent="-216233">
              <a:defRPr sz="2300">
                <a:solidFill>
                  <a:schemeClr val="tx1"/>
                </a:solidFill>
                <a:latin typeface="Times New Roman" charset="0"/>
                <a:ea typeface="ＭＳ Ｐゴシック" charset="0"/>
              </a:defRPr>
            </a:lvl4pPr>
            <a:lvl5pPr marL="1946095" indent="-216233">
              <a:defRPr sz="2300">
                <a:solidFill>
                  <a:schemeClr val="tx1"/>
                </a:solidFill>
                <a:latin typeface="Times New Roman" charset="0"/>
                <a:ea typeface="ＭＳ Ｐゴシック" charset="0"/>
              </a:defRPr>
            </a:lvl5pPr>
            <a:lvl6pPr marL="2378560" indent="-216233"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eaLnBrk="0" fontAlgn="base" hangingPunct="0">
              <a:spcBef>
                <a:spcPct val="0"/>
              </a:spcBef>
              <a:spcAft>
                <a:spcPct val="0"/>
              </a:spcAft>
              <a:defRPr sz="2300">
                <a:solidFill>
                  <a:schemeClr val="tx1"/>
                </a:solidFill>
                <a:latin typeface="Times New Roman" charset="0"/>
                <a:ea typeface="ＭＳ Ｐゴシック" charset="0"/>
              </a:defRPr>
            </a:lvl9pPr>
          </a:lstStyle>
          <a:p>
            <a:fld id="{4E6FC6AB-5AE3-6C44-8112-3A0F90AEEE73}" type="slidenum">
              <a:rPr lang="en-US" sz="1100"/>
              <a:pPr/>
              <a:t>18</a:t>
            </a:fld>
            <a:endParaRPr lang="en-US"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Calibri" charset="0"/>
              </a:rPr>
              <a:t>Loss of object means that all mechanisms must be updated (eg lost key, change locks)</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charset="0"/>
                <a:ea typeface="ＭＳ Ｐゴシック" charset="0"/>
              </a:defRPr>
            </a:lvl1pPr>
            <a:lvl2pPr marL="702756" indent="-270291">
              <a:defRPr sz="2300">
                <a:solidFill>
                  <a:schemeClr val="tx1"/>
                </a:solidFill>
                <a:latin typeface="Times New Roman" charset="0"/>
                <a:ea typeface="ＭＳ Ｐゴシック" charset="0"/>
              </a:defRPr>
            </a:lvl2pPr>
            <a:lvl3pPr marL="1081164" indent="-216233">
              <a:defRPr sz="2300">
                <a:solidFill>
                  <a:schemeClr val="tx1"/>
                </a:solidFill>
                <a:latin typeface="Times New Roman" charset="0"/>
                <a:ea typeface="ＭＳ Ｐゴシック" charset="0"/>
              </a:defRPr>
            </a:lvl3pPr>
            <a:lvl4pPr marL="1513629" indent="-216233">
              <a:defRPr sz="2300">
                <a:solidFill>
                  <a:schemeClr val="tx1"/>
                </a:solidFill>
                <a:latin typeface="Times New Roman" charset="0"/>
                <a:ea typeface="ＭＳ Ｐゴシック" charset="0"/>
              </a:defRPr>
            </a:lvl4pPr>
            <a:lvl5pPr marL="1946095" indent="-216233">
              <a:defRPr sz="2300">
                <a:solidFill>
                  <a:schemeClr val="tx1"/>
                </a:solidFill>
                <a:latin typeface="Times New Roman" charset="0"/>
                <a:ea typeface="ＭＳ Ｐゴシック" charset="0"/>
              </a:defRPr>
            </a:lvl5pPr>
            <a:lvl6pPr marL="2378560" indent="-216233"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eaLnBrk="0" fontAlgn="base" hangingPunct="0">
              <a:spcBef>
                <a:spcPct val="0"/>
              </a:spcBef>
              <a:spcAft>
                <a:spcPct val="0"/>
              </a:spcAft>
              <a:defRPr sz="2300">
                <a:solidFill>
                  <a:schemeClr val="tx1"/>
                </a:solidFill>
                <a:latin typeface="Times New Roman" charset="0"/>
                <a:ea typeface="ＭＳ Ｐゴシック" charset="0"/>
              </a:defRPr>
            </a:lvl9pPr>
          </a:lstStyle>
          <a:p>
            <a:fld id="{2FE8F295-4D3E-2746-8E00-A64E0B9BF21D}" type="slidenum">
              <a:rPr lang="en-US" sz="1100"/>
              <a:pPr/>
              <a:t>25</a:t>
            </a:fld>
            <a:endParaRPr lang="en-US"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10"/>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9/17/15</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58952" y="6300216"/>
            <a:ext cx="1298448" cy="365125"/>
          </a:xfrm>
        </p:spPr>
        <p:txBody>
          <a:bodyPr/>
          <a:lstStyle/>
          <a:p>
            <a:fld id="{B1115196-1C6F-4784-83AC-30756D8F10B3}" type="datetimeFigureOut">
              <a:rPr lang="en-US" smtClean="0"/>
              <a:t>9/17/15</a:t>
            </a:fld>
            <a:endParaRPr lang="en-US"/>
          </a:p>
        </p:txBody>
      </p:sp>
      <p:sp>
        <p:nvSpPr>
          <p:cNvPr id="6" name="Footer Placeholder 5"/>
          <p:cNvSpPr>
            <a:spLocks noGrp="1"/>
          </p:cNvSpPr>
          <p:nvPr>
            <p:ph type="ftr" sz="quarter" idx="11"/>
          </p:nvPr>
        </p:nvSpPr>
        <p:spPr>
          <a:xfrm>
            <a:off x="2057400" y="6300216"/>
            <a:ext cx="2340864" cy="365125"/>
          </a:xfrm>
        </p:spPr>
        <p:txBody>
          <a:bodyPr/>
          <a:lstStyle/>
          <a:p>
            <a:endParaRPr lang="en-US"/>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9/17/15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115196-1C6F-4784-83AC-30756D8F10B3}" type="datetimeFigureOut">
              <a:rPr lang="en-US" smtClean="0"/>
              <a:t>9/17/15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9/17/15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838201"/>
            <a:ext cx="6307138" cy="51054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9/17/15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9/17/15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9/17/15</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B1115196-1C6F-4784-83AC-30756D8F10B3}" type="datetimeFigureOut">
              <a:rPr lang="en-US" smtClean="0"/>
              <a:t>9/17/15</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Snip Diagonal Corner Rectangle 10"/>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115196-1C6F-4784-83AC-30756D8F10B3}" type="datetimeFigureOut">
              <a:rPr lang="en-US" smtClean="0"/>
              <a:t>9/17/15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1115196-1C6F-4784-83AC-30756D8F10B3}" type="datetimeFigureOut">
              <a:rPr lang="en-US" smtClean="0"/>
              <a:t>9/17/15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9/17/15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115196-1C6F-4784-83AC-30756D8F10B3}" type="datetimeFigureOut">
              <a:rPr lang="en-US" smtClean="0"/>
              <a:t>9/17/15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62000" y="6297706"/>
            <a:ext cx="1295400" cy="365125"/>
          </a:xfrm>
        </p:spPr>
        <p:txBody>
          <a:bodyPr/>
          <a:lstStyle/>
          <a:p>
            <a:fld id="{B1115196-1C6F-4784-83AC-30756D8F10B3}" type="datetimeFigureOut">
              <a:rPr lang="en-US" smtClean="0"/>
              <a:t>9/17/15</a:t>
            </a:fld>
            <a:endParaRPr lang="en-US"/>
          </a:p>
        </p:txBody>
      </p:sp>
      <p:sp>
        <p:nvSpPr>
          <p:cNvPr id="6" name="Footer Placeholder 5"/>
          <p:cNvSpPr>
            <a:spLocks noGrp="1"/>
          </p:cNvSpPr>
          <p:nvPr>
            <p:ph type="ftr" sz="quarter" idx="11"/>
          </p:nvPr>
        </p:nvSpPr>
        <p:spPr>
          <a:xfrm>
            <a:off x="2057400" y="6297706"/>
            <a:ext cx="2339788" cy="365125"/>
          </a:xfrm>
        </p:spPr>
        <p:txBody>
          <a:bodyPr/>
          <a:lstStyle/>
          <a:p>
            <a:endParaRPr lang="en-US"/>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B1115196-1C6F-4784-83AC-30756D8F10B3}" type="datetimeFigureOut">
              <a:rPr lang="en-US" smtClean="0"/>
              <a:t>9/17/15</a:t>
            </a:fld>
            <a:endParaRPr lang="en-US"/>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19371D3E-5A18-49EB-AD2A-429AF165759F}" type="slidenum">
              <a:rPr lang="en-US" smtClean="0"/>
              <a:t>‹#›</a:t>
            </a:fld>
            <a:endParaRPr lang="en-US"/>
          </a:p>
        </p:txBody>
      </p:sp>
      <p:pic>
        <p:nvPicPr>
          <p:cNvPr id="7" name="Picture 6" descr="Picture1.png"/>
          <p:cNvPicPr>
            <a:picLocks noChangeAspect="1"/>
          </p:cNvPicPr>
          <p:nvPr userDrawn="1"/>
        </p:nvPicPr>
        <p:blipFill>
          <a:blip r:embed="rId16" cstate="print"/>
          <a:stretch>
            <a:fillRect/>
          </a:stretch>
        </p:blipFill>
        <p:spPr>
          <a:xfrm>
            <a:off x="7086600" y="5715000"/>
            <a:ext cx="1615307" cy="96308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image" Target="../media/image6.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7.png"/><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2125" y="3913281"/>
            <a:ext cx="6746875" cy="1470025"/>
          </a:xfrm>
        </p:spPr>
        <p:txBody>
          <a:bodyPr>
            <a:noAutofit/>
          </a:bodyPr>
          <a:lstStyle/>
          <a:p>
            <a:r>
              <a:rPr lang="en-US" sz="3600" dirty="0" smtClean="0"/>
              <a:t>Computer and Network Security</a:t>
            </a:r>
            <a:br>
              <a:rPr lang="en-US" sz="3600" dirty="0" smtClean="0"/>
            </a:br>
            <a:r>
              <a:rPr lang="en-US" sz="3600" dirty="0" smtClean="0"/>
              <a:t> COMP 5370/637* Lecture #13 September 16, 2015</a:t>
            </a:r>
            <a:endParaRPr lang="en-US" sz="3600" dirty="0"/>
          </a:p>
        </p:txBody>
      </p:sp>
      <p:sp>
        <p:nvSpPr>
          <p:cNvPr id="3" name="Subtitle 2"/>
          <p:cNvSpPr>
            <a:spLocks noGrp="1"/>
          </p:cNvSpPr>
          <p:nvPr>
            <p:ph type="subTitle" idx="1"/>
          </p:nvPr>
        </p:nvSpPr>
        <p:spPr/>
        <p:txBody>
          <a:bodyPr/>
          <a:lstStyle/>
          <a:p>
            <a:r>
              <a:rPr lang="en-US" dirty="0" smtClean="0"/>
              <a:t>Tony Skjellum</a:t>
            </a:r>
          </a:p>
          <a:p>
            <a:r>
              <a:rPr lang="en-US" dirty="0" err="1" smtClean="0"/>
              <a:t>skjellum@auburn.edu</a:t>
            </a:r>
            <a:endParaRPr lang="en-US" dirty="0"/>
          </a:p>
        </p:txBody>
      </p:sp>
      <p:pic>
        <p:nvPicPr>
          <p:cNvPr id="4" name="Picture 3"/>
          <p:cNvPicPr>
            <a:picLocks noChangeAspect="1"/>
          </p:cNvPicPr>
          <p:nvPr/>
        </p:nvPicPr>
        <p:blipFill>
          <a:blip r:embed="rId2"/>
          <a:stretch>
            <a:fillRect/>
          </a:stretch>
        </p:blipFill>
        <p:spPr>
          <a:xfrm>
            <a:off x="6556375" y="152959"/>
            <a:ext cx="2401350" cy="3003192"/>
          </a:xfrm>
          <a:prstGeom prst="rect">
            <a:avLst/>
          </a:prstGeom>
        </p:spPr>
      </p:pic>
    </p:spTree>
    <p:extLst>
      <p:ext uri="{BB962C8B-B14F-4D97-AF65-F5344CB8AC3E}">
        <p14:creationId xmlns:p14="http://schemas.microsoft.com/office/powerpoint/2010/main" val="14986121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atin typeface="Arial" charset="0"/>
              </a:rPr>
              <a:t>Pronounceable Passwords</a:t>
            </a:r>
          </a:p>
        </p:txBody>
      </p:sp>
      <p:sp>
        <p:nvSpPr>
          <p:cNvPr id="36867" name="Content Placeholder 2"/>
          <p:cNvSpPr>
            <a:spLocks noGrp="1"/>
          </p:cNvSpPr>
          <p:nvPr>
            <p:ph idx="1"/>
          </p:nvPr>
        </p:nvSpPr>
        <p:spPr/>
        <p:txBody>
          <a:bodyPr>
            <a:normAutofit fontScale="92500" lnSpcReduction="20000"/>
          </a:bodyPr>
          <a:lstStyle/>
          <a:p>
            <a:pPr eaLnBrk="1" hangingPunct="1"/>
            <a:r>
              <a:rPr lang="en-US" dirty="0">
                <a:latin typeface="Arial" charset="0"/>
              </a:rPr>
              <a:t>Compromise between random passwords and written-down passwords</a:t>
            </a:r>
          </a:p>
          <a:p>
            <a:pPr eaLnBrk="1" hangingPunct="1"/>
            <a:r>
              <a:rPr lang="en-US" dirty="0">
                <a:latin typeface="Arial" charset="0"/>
              </a:rPr>
              <a:t>Based on phonemes – units of sound</a:t>
            </a:r>
          </a:p>
          <a:p>
            <a:pPr lvl="1" eaLnBrk="1" hangingPunct="1"/>
            <a:r>
              <a:rPr lang="en-US" dirty="0">
                <a:latin typeface="Arial" charset="0"/>
              </a:rPr>
              <a:t>Easier to remember</a:t>
            </a:r>
          </a:p>
          <a:p>
            <a:pPr eaLnBrk="1" hangingPunct="1"/>
            <a:r>
              <a:rPr lang="en-US" dirty="0">
                <a:latin typeface="Arial" charset="0"/>
              </a:rPr>
              <a:t>Examples: </a:t>
            </a:r>
            <a:r>
              <a:rPr lang="ja-JP" altLang="en-US" dirty="0">
                <a:latin typeface="Arial" charset="0"/>
              </a:rPr>
              <a:t>“</a:t>
            </a:r>
            <a:r>
              <a:rPr lang="en-US" dirty="0" err="1">
                <a:latin typeface="Arial" charset="0"/>
              </a:rPr>
              <a:t>helgoret</a:t>
            </a:r>
            <a:r>
              <a:rPr lang="ja-JP" altLang="en-US" dirty="0">
                <a:latin typeface="Arial" charset="0"/>
              </a:rPr>
              <a:t>”</a:t>
            </a:r>
            <a:r>
              <a:rPr lang="en-US" dirty="0">
                <a:latin typeface="Arial" charset="0"/>
              </a:rPr>
              <a:t> and </a:t>
            </a:r>
            <a:r>
              <a:rPr lang="ja-JP" altLang="en-US" dirty="0">
                <a:latin typeface="Arial" charset="0"/>
              </a:rPr>
              <a:t>“</a:t>
            </a:r>
            <a:r>
              <a:rPr lang="en-US" dirty="0" err="1">
                <a:latin typeface="Arial" charset="0"/>
              </a:rPr>
              <a:t>juttelon</a:t>
            </a:r>
            <a:r>
              <a:rPr lang="ja-JP" altLang="en-US" dirty="0">
                <a:latin typeface="Arial" charset="0"/>
              </a:rPr>
              <a:t>”</a:t>
            </a:r>
            <a:endParaRPr lang="en-US" dirty="0">
              <a:latin typeface="Arial" charset="0"/>
            </a:endParaRPr>
          </a:p>
          <a:p>
            <a:pPr eaLnBrk="1" hangingPunct="1"/>
            <a:r>
              <a:rPr lang="en-US" dirty="0">
                <a:latin typeface="Arial" charset="0"/>
              </a:rPr>
              <a:t>there are more phonemes than characters</a:t>
            </a:r>
          </a:p>
          <a:p>
            <a:pPr lvl="1" eaLnBrk="1" hangingPunct="1"/>
            <a:r>
              <a:rPr lang="en-US" dirty="0">
                <a:latin typeface="Arial" charset="0"/>
              </a:rPr>
              <a:t>Password with 96 random characters has up to 7 x 10</a:t>
            </a:r>
            <a:r>
              <a:rPr lang="en-US" baseline="30000" dirty="0">
                <a:latin typeface="Arial" charset="0"/>
              </a:rPr>
              <a:t>15 </a:t>
            </a:r>
            <a:r>
              <a:rPr lang="en-US" dirty="0">
                <a:latin typeface="Arial" charset="0"/>
              </a:rPr>
              <a:t>possibilities</a:t>
            </a:r>
          </a:p>
          <a:p>
            <a:pPr lvl="1" eaLnBrk="1" hangingPunct="1"/>
            <a:r>
              <a:rPr lang="en-US" dirty="0">
                <a:latin typeface="Arial" charset="0"/>
              </a:rPr>
              <a:t>If there are 440 possible phonemes, generating passwords with up to six phonemes has approximately the same number of possibilities.</a:t>
            </a:r>
            <a:endParaRPr lang="en-US" baseline="30000" dirty="0">
              <a:latin typeface="Arial" charset="0"/>
            </a:endParaRPr>
          </a:p>
        </p:txBody>
      </p:sp>
    </p:spTree>
    <p:extLst>
      <p:ext uri="{BB962C8B-B14F-4D97-AF65-F5344CB8AC3E}">
        <p14:creationId xmlns:p14="http://schemas.microsoft.com/office/powerpoint/2010/main" val="26926948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atin typeface="Arial" charset="0"/>
              </a:rPr>
              <a:t>User Selection of Passwords</a:t>
            </a:r>
          </a:p>
        </p:txBody>
      </p:sp>
      <p:sp>
        <p:nvSpPr>
          <p:cNvPr id="3" name="Content Placeholder 2"/>
          <p:cNvSpPr>
            <a:spLocks noGrp="1"/>
          </p:cNvSpPr>
          <p:nvPr>
            <p:ph idx="1"/>
          </p:nvPr>
        </p:nvSpPr>
        <p:spPr/>
        <p:txBody>
          <a:bodyPr/>
          <a:lstStyle/>
          <a:p>
            <a:pPr eaLnBrk="1" hangingPunct="1">
              <a:defRPr/>
            </a:pPr>
            <a:r>
              <a:rPr lang="en-US" dirty="0" smtClean="0">
                <a:ea typeface="+mn-ea"/>
              </a:rPr>
              <a:t>Users may be allowed to select their own passwords.  Often they are subject to restrictions, such as prohibition on </a:t>
            </a:r>
          </a:p>
          <a:p>
            <a:pPr lvl="1" eaLnBrk="1" hangingPunct="1">
              <a:defRPr/>
            </a:pPr>
            <a:r>
              <a:rPr lang="en-US" dirty="0" smtClean="0">
                <a:ea typeface="+mn-ea"/>
              </a:rPr>
              <a:t>variation on account name</a:t>
            </a:r>
          </a:p>
          <a:p>
            <a:pPr lvl="1" eaLnBrk="1" hangingPunct="1">
              <a:defRPr/>
            </a:pPr>
            <a:r>
              <a:rPr lang="en-US" dirty="0" smtClean="0">
                <a:ea typeface="+mn-ea"/>
              </a:rPr>
              <a:t>variation on user name</a:t>
            </a:r>
          </a:p>
          <a:p>
            <a:pPr lvl="1" eaLnBrk="1" hangingPunct="1">
              <a:defRPr/>
            </a:pPr>
            <a:r>
              <a:rPr lang="en-US" dirty="0" smtClean="0">
                <a:ea typeface="+mn-ea"/>
              </a:rPr>
              <a:t>dictionary words (forward, reversed, vowels removed)</a:t>
            </a:r>
          </a:p>
          <a:p>
            <a:pPr lvl="1" eaLnBrk="1" hangingPunct="1">
              <a:defRPr/>
            </a:pPr>
            <a:r>
              <a:rPr lang="en-US" dirty="0" smtClean="0">
                <a:ea typeface="+mn-ea"/>
              </a:rPr>
              <a:t>keyboard patterns</a:t>
            </a:r>
          </a:p>
          <a:p>
            <a:pPr lvl="1" eaLnBrk="1" hangingPunct="1">
              <a:defRPr/>
            </a:pPr>
            <a:r>
              <a:rPr lang="en-US" dirty="0" smtClean="0">
                <a:ea typeface="+mn-ea"/>
              </a:rPr>
              <a:t>past passwords</a:t>
            </a:r>
          </a:p>
          <a:p>
            <a:pPr lvl="1" eaLnBrk="1" hangingPunct="1">
              <a:defRPr/>
            </a:pPr>
            <a:endParaRPr lang="en-US" dirty="0" smtClean="0">
              <a:ea typeface="+mn-ea"/>
            </a:endParaRPr>
          </a:p>
          <a:p>
            <a:pPr marL="0" indent="0" eaLnBrk="1" hangingPunct="1">
              <a:buFontTx/>
              <a:buNone/>
              <a:defRPr/>
            </a:pPr>
            <a:endParaRPr lang="en-US" dirty="0" smtClean="0">
              <a:ea typeface="+mn-ea"/>
            </a:endParaRPr>
          </a:p>
        </p:txBody>
      </p:sp>
    </p:spTree>
    <p:extLst>
      <p:ext uri="{BB962C8B-B14F-4D97-AF65-F5344CB8AC3E}">
        <p14:creationId xmlns:p14="http://schemas.microsoft.com/office/powerpoint/2010/main" val="22723776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atin typeface="Arial" charset="0"/>
              </a:rPr>
              <a:t>Most Common Passwords 2013</a:t>
            </a:r>
          </a:p>
        </p:txBody>
      </p:sp>
      <p:sp>
        <p:nvSpPr>
          <p:cNvPr id="3" name="Content Placeholder 2"/>
          <p:cNvSpPr>
            <a:spLocks noGrp="1"/>
          </p:cNvSpPr>
          <p:nvPr>
            <p:ph idx="1"/>
          </p:nvPr>
        </p:nvSpPr>
        <p:spPr>
          <a:extLst>
            <a:ext uri="{AF507438-7753-43e0-B8FC-AC1667EBCBE1}">
              <a14:hiddenEffects xmlns:a14="http://schemas.microsoft.com/office/drawing/2010/main">
                <a:effectLst>
                  <a:outerShdw dist="35921" dir="2700000" algn="ctr" rotWithShape="0">
                    <a:schemeClr val="bg2"/>
                  </a:outerShdw>
                </a:effectLst>
              </a14:hiddenEffects>
            </a:ext>
          </a:extLst>
        </p:spPr>
        <p:txBody>
          <a:bodyPr numCol="3">
            <a:normAutofit fontScale="92500" lnSpcReduction="20000"/>
          </a:bodyPr>
          <a:lstStyle/>
          <a:p>
            <a:pPr eaLnBrk="1" hangingPunct="1">
              <a:defRPr/>
            </a:pPr>
            <a:r>
              <a:rPr lang="en-US" dirty="0" smtClean="0">
                <a:ea typeface="+mn-ea"/>
              </a:rPr>
              <a:t>123456</a:t>
            </a:r>
          </a:p>
          <a:p>
            <a:pPr eaLnBrk="1" hangingPunct="1">
              <a:defRPr/>
            </a:pPr>
            <a:r>
              <a:rPr lang="en-US" dirty="0" smtClean="0">
                <a:ea typeface="+mn-ea"/>
              </a:rPr>
              <a:t>password</a:t>
            </a:r>
          </a:p>
          <a:p>
            <a:pPr eaLnBrk="1" hangingPunct="1">
              <a:defRPr/>
            </a:pPr>
            <a:r>
              <a:rPr lang="en-US" dirty="0" smtClean="0">
                <a:ea typeface="+mn-ea"/>
              </a:rPr>
              <a:t>12345678</a:t>
            </a:r>
          </a:p>
          <a:p>
            <a:pPr eaLnBrk="1" hangingPunct="1">
              <a:defRPr/>
            </a:pPr>
            <a:r>
              <a:rPr lang="en-US" dirty="0" smtClean="0">
                <a:ea typeface="+mn-ea"/>
              </a:rPr>
              <a:t>qwerty</a:t>
            </a:r>
          </a:p>
          <a:p>
            <a:pPr eaLnBrk="1" hangingPunct="1">
              <a:defRPr/>
            </a:pPr>
            <a:r>
              <a:rPr lang="en-US" dirty="0" smtClean="0">
                <a:ea typeface="+mn-ea"/>
              </a:rPr>
              <a:t>abc123</a:t>
            </a:r>
          </a:p>
          <a:p>
            <a:pPr eaLnBrk="1" hangingPunct="1">
              <a:defRPr/>
            </a:pPr>
            <a:r>
              <a:rPr lang="en-US" dirty="0" smtClean="0">
                <a:ea typeface="+mn-ea"/>
              </a:rPr>
              <a:t>123456789</a:t>
            </a:r>
          </a:p>
          <a:p>
            <a:pPr eaLnBrk="1" hangingPunct="1">
              <a:defRPr/>
            </a:pPr>
            <a:r>
              <a:rPr lang="en-US" dirty="0" smtClean="0">
                <a:ea typeface="+mn-ea"/>
              </a:rPr>
              <a:t>111111</a:t>
            </a:r>
          </a:p>
          <a:p>
            <a:pPr eaLnBrk="1" hangingPunct="1">
              <a:defRPr/>
            </a:pPr>
            <a:r>
              <a:rPr lang="en-US" dirty="0" err="1" smtClean="0">
                <a:ea typeface="+mn-ea"/>
              </a:rPr>
              <a:t>iloveyou</a:t>
            </a:r>
            <a:endParaRPr lang="en-US" dirty="0" smtClean="0">
              <a:ea typeface="+mn-ea"/>
            </a:endParaRPr>
          </a:p>
          <a:p>
            <a:pPr eaLnBrk="1" hangingPunct="1">
              <a:defRPr/>
            </a:pPr>
            <a:r>
              <a:rPr lang="en-US" dirty="0" smtClean="0">
                <a:ea typeface="+mn-ea"/>
              </a:rPr>
              <a:t>adobe123</a:t>
            </a:r>
          </a:p>
          <a:p>
            <a:pPr eaLnBrk="1" hangingPunct="1">
              <a:defRPr/>
            </a:pPr>
            <a:r>
              <a:rPr lang="en-US" dirty="0" smtClean="0">
                <a:ea typeface="+mn-ea"/>
              </a:rPr>
              <a:t>123123</a:t>
            </a:r>
          </a:p>
          <a:p>
            <a:pPr eaLnBrk="1" hangingPunct="1">
              <a:defRPr/>
            </a:pPr>
            <a:r>
              <a:rPr lang="en-US" dirty="0" smtClean="0">
                <a:ea typeface="+mn-ea"/>
              </a:rPr>
              <a:t>admin</a:t>
            </a:r>
          </a:p>
          <a:p>
            <a:pPr eaLnBrk="1" hangingPunct="1">
              <a:defRPr/>
            </a:pPr>
            <a:r>
              <a:rPr lang="en-US" dirty="0" err="1" smtClean="0">
                <a:ea typeface="+mn-ea"/>
              </a:rPr>
              <a:t>letmein</a:t>
            </a:r>
            <a:endParaRPr lang="en-US" dirty="0" smtClean="0">
              <a:ea typeface="+mn-ea"/>
            </a:endParaRPr>
          </a:p>
          <a:p>
            <a:pPr eaLnBrk="1" hangingPunct="1">
              <a:defRPr/>
            </a:pPr>
            <a:r>
              <a:rPr lang="en-US" dirty="0" err="1" smtClean="0">
                <a:ea typeface="+mn-ea"/>
              </a:rPr>
              <a:t>photoshop</a:t>
            </a:r>
            <a:endParaRPr lang="en-US" dirty="0" smtClean="0">
              <a:ea typeface="+mn-ea"/>
            </a:endParaRPr>
          </a:p>
          <a:p>
            <a:pPr eaLnBrk="1" hangingPunct="1">
              <a:defRPr/>
            </a:pPr>
            <a:r>
              <a:rPr lang="en-US" dirty="0" smtClean="0">
                <a:ea typeface="+mn-ea"/>
              </a:rPr>
              <a:t>1234</a:t>
            </a:r>
          </a:p>
          <a:p>
            <a:pPr eaLnBrk="1" hangingPunct="1">
              <a:defRPr/>
            </a:pPr>
            <a:r>
              <a:rPr lang="en-US" dirty="0" smtClean="0">
                <a:ea typeface="+mn-ea"/>
              </a:rPr>
              <a:t>shadow</a:t>
            </a:r>
          </a:p>
          <a:p>
            <a:pPr eaLnBrk="1" hangingPunct="1">
              <a:defRPr/>
            </a:pPr>
            <a:r>
              <a:rPr lang="en-US" dirty="0" smtClean="0">
                <a:ea typeface="+mn-ea"/>
              </a:rPr>
              <a:t>sunshine</a:t>
            </a:r>
          </a:p>
          <a:p>
            <a:pPr eaLnBrk="1" hangingPunct="1">
              <a:defRPr/>
            </a:pPr>
            <a:r>
              <a:rPr lang="en-US" dirty="0" smtClean="0">
                <a:ea typeface="+mn-ea"/>
              </a:rPr>
              <a:t>12345</a:t>
            </a:r>
          </a:p>
          <a:p>
            <a:pPr eaLnBrk="1" hangingPunct="1">
              <a:defRPr/>
            </a:pPr>
            <a:r>
              <a:rPr lang="en-US" dirty="0" smtClean="0">
                <a:ea typeface="+mn-ea"/>
              </a:rPr>
              <a:t>password1</a:t>
            </a:r>
          </a:p>
          <a:p>
            <a:pPr eaLnBrk="1" hangingPunct="1">
              <a:defRPr/>
            </a:pPr>
            <a:r>
              <a:rPr lang="en-US" dirty="0" smtClean="0">
                <a:ea typeface="+mn-ea"/>
              </a:rPr>
              <a:t>princess</a:t>
            </a:r>
          </a:p>
          <a:p>
            <a:pPr eaLnBrk="1" hangingPunct="1">
              <a:defRPr/>
            </a:pPr>
            <a:r>
              <a:rPr lang="en-US" dirty="0" err="1" smtClean="0">
                <a:ea typeface="+mn-ea"/>
              </a:rPr>
              <a:t>azerty</a:t>
            </a:r>
            <a:endParaRPr lang="en-US" dirty="0" smtClean="0">
              <a:ea typeface="+mn-ea"/>
            </a:endParaRPr>
          </a:p>
          <a:p>
            <a:pPr eaLnBrk="1" hangingPunct="1">
              <a:defRPr/>
            </a:pPr>
            <a:r>
              <a:rPr lang="en-US" dirty="0" smtClean="0">
                <a:ea typeface="+mn-ea"/>
              </a:rPr>
              <a:t>trustno1</a:t>
            </a:r>
          </a:p>
          <a:p>
            <a:pPr eaLnBrk="1" hangingPunct="1">
              <a:defRPr/>
            </a:pPr>
            <a:r>
              <a:rPr lang="en-US" dirty="0" smtClean="0">
                <a:ea typeface="+mn-ea"/>
              </a:rPr>
              <a:t>000000</a:t>
            </a:r>
          </a:p>
          <a:p>
            <a:pPr eaLnBrk="1" hangingPunct="1">
              <a:defRPr/>
            </a:pPr>
            <a:r>
              <a:rPr lang="en-US" dirty="0" smtClean="0"/>
              <a:t>monkey1234</a:t>
            </a:r>
            <a:endParaRPr lang="en-US" dirty="0" smtClean="0">
              <a:ea typeface="+mn-ea"/>
            </a:endParaRPr>
          </a:p>
        </p:txBody>
      </p:sp>
      <p:sp>
        <p:nvSpPr>
          <p:cNvPr id="2" name="Rectangle 1"/>
          <p:cNvSpPr/>
          <p:nvPr/>
        </p:nvSpPr>
        <p:spPr>
          <a:xfrm>
            <a:off x="0" y="6248400"/>
            <a:ext cx="9144000" cy="276999"/>
          </a:xfrm>
          <a:prstGeom prst="rect">
            <a:avLst/>
          </a:prstGeom>
        </p:spPr>
        <p:txBody>
          <a:bodyPr wrap="square">
            <a:spAutoFit/>
          </a:bodyPr>
          <a:lstStyle/>
          <a:p>
            <a:r>
              <a:rPr lang="en-US" sz="1200" b="0" dirty="0">
                <a:latin typeface="+mn-lt"/>
              </a:rPr>
              <a:t>http://</a:t>
            </a:r>
            <a:r>
              <a:rPr lang="en-US" sz="1200" b="0" dirty="0" err="1">
                <a:latin typeface="+mn-lt"/>
              </a:rPr>
              <a:t>www.cbsnews.com</a:t>
            </a:r>
            <a:r>
              <a:rPr lang="en-US" sz="1200" b="0" dirty="0">
                <a:latin typeface="+mn-lt"/>
              </a:rPr>
              <a:t>/news/the-25-most-common-passwords-of-2013/</a:t>
            </a:r>
          </a:p>
        </p:txBody>
      </p:sp>
    </p:spTree>
    <p:extLst>
      <p:ext uri="{BB962C8B-B14F-4D97-AF65-F5344CB8AC3E}">
        <p14:creationId xmlns:p14="http://schemas.microsoft.com/office/powerpoint/2010/main" val="9202535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atin typeface="Arial" charset="0"/>
              </a:rPr>
              <a:t>Preventing Attacks</a:t>
            </a:r>
          </a:p>
        </p:txBody>
      </p:sp>
      <p:sp>
        <p:nvSpPr>
          <p:cNvPr id="43011" name="Content Placeholder 2"/>
          <p:cNvSpPr>
            <a:spLocks noGrp="1"/>
          </p:cNvSpPr>
          <p:nvPr>
            <p:ph idx="1"/>
          </p:nvPr>
        </p:nvSpPr>
        <p:spPr/>
        <p:txBody>
          <a:bodyPr>
            <a:normAutofit lnSpcReduction="10000"/>
          </a:bodyPr>
          <a:lstStyle/>
          <a:p>
            <a:pPr eaLnBrk="1" hangingPunct="1"/>
            <a:r>
              <a:rPr lang="en-US" dirty="0" err="1">
                <a:latin typeface="Arial" charset="0"/>
              </a:rPr>
              <a:t>Backoff</a:t>
            </a:r>
            <a:r>
              <a:rPr lang="en-US" dirty="0">
                <a:latin typeface="Arial" charset="0"/>
              </a:rPr>
              <a:t> – after each failed login attempt, the user must wait an increasing amount of time to try again</a:t>
            </a:r>
          </a:p>
          <a:p>
            <a:pPr eaLnBrk="1" hangingPunct="1"/>
            <a:r>
              <a:rPr lang="en-US" dirty="0">
                <a:latin typeface="Arial" charset="0"/>
              </a:rPr>
              <a:t>Disconnection – after a certain number of failed attempts, the connection is broken and the user must reestablish it</a:t>
            </a:r>
          </a:p>
          <a:p>
            <a:pPr eaLnBrk="1" hangingPunct="1"/>
            <a:r>
              <a:rPr lang="en-US" dirty="0" smtClean="0">
                <a:latin typeface="Arial" charset="0"/>
              </a:rPr>
              <a:t>Disabling </a:t>
            </a:r>
            <a:r>
              <a:rPr lang="en-US" dirty="0">
                <a:latin typeface="Arial" charset="0"/>
              </a:rPr>
              <a:t>– after a certain number of failed authentication attempts, the account is disabled until a security manager can re-enable it</a:t>
            </a:r>
          </a:p>
          <a:p>
            <a:pPr eaLnBrk="1" hangingPunct="1"/>
            <a:r>
              <a:rPr lang="en-US" dirty="0">
                <a:latin typeface="Arial" charset="0"/>
              </a:rPr>
              <a:t>Jailing – attacker is given limited access and made to believe he has full access.  His actions are </a:t>
            </a:r>
            <a:r>
              <a:rPr lang="en-US" dirty="0" smtClean="0">
                <a:latin typeface="Arial" charset="0"/>
              </a:rPr>
              <a:t>recorded</a:t>
            </a:r>
          </a:p>
        </p:txBody>
      </p:sp>
    </p:spTree>
    <p:extLst>
      <p:ext uri="{BB962C8B-B14F-4D97-AF65-F5344CB8AC3E}">
        <p14:creationId xmlns:p14="http://schemas.microsoft.com/office/powerpoint/2010/main" val="33284590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US" smtClean="0"/>
              <a:t>Password Guidance – The Green Book</a:t>
            </a:r>
            <a:endParaRPr lang="en-US"/>
          </a:p>
        </p:txBody>
      </p:sp>
      <p:sp>
        <p:nvSpPr>
          <p:cNvPr id="45059" name="Rectangle 3"/>
          <p:cNvSpPr>
            <a:spLocks noGrp="1" noChangeArrowheads="1"/>
          </p:cNvSpPr>
          <p:nvPr>
            <p:ph type="body" idx="1"/>
          </p:nvPr>
        </p:nvSpPr>
        <p:spPr>
          <a:xfrm>
            <a:off x="571500" y="1949823"/>
            <a:ext cx="7791451" cy="4543051"/>
          </a:xfrm>
        </p:spPr>
        <p:txBody>
          <a:bodyPr>
            <a:normAutofit fontScale="92500" lnSpcReduction="20000"/>
          </a:bodyPr>
          <a:lstStyle/>
          <a:p>
            <a:r>
              <a:rPr lang="en-US" dirty="0" smtClean="0"/>
              <a:t>DOD Password Management Guideline, 12 Apr 85</a:t>
            </a:r>
          </a:p>
          <a:p>
            <a:r>
              <a:rPr lang="en-US" dirty="0" smtClean="0"/>
              <a:t>Password Vulnerabilities</a:t>
            </a:r>
          </a:p>
          <a:p>
            <a:pPr lvl="1"/>
            <a:r>
              <a:rPr lang="en-US" dirty="0" smtClean="0"/>
              <a:t>a password must be initially assigned to a user when enrolled on the ADP system; </a:t>
            </a:r>
          </a:p>
          <a:p>
            <a:pPr lvl="1"/>
            <a:r>
              <a:rPr lang="en-US" dirty="0" smtClean="0"/>
              <a:t>a user's password must be changed periodically; </a:t>
            </a:r>
          </a:p>
          <a:p>
            <a:pPr lvl="1"/>
            <a:r>
              <a:rPr lang="en-US" dirty="0" smtClean="0"/>
              <a:t>the ADP system must maintain a "password database"; </a:t>
            </a:r>
          </a:p>
          <a:p>
            <a:pPr lvl="1"/>
            <a:r>
              <a:rPr lang="en-US" dirty="0" smtClean="0"/>
              <a:t>users must remember their passwords; and </a:t>
            </a:r>
          </a:p>
          <a:p>
            <a:pPr lvl="1"/>
            <a:r>
              <a:rPr lang="en-US" dirty="0" smtClean="0"/>
              <a:t>users must enter their passwords into the ADP system at authentication time.  </a:t>
            </a:r>
          </a:p>
          <a:p>
            <a:r>
              <a:rPr lang="en-US" dirty="0" smtClean="0"/>
              <a:t>Green Book Guidelines</a:t>
            </a:r>
          </a:p>
          <a:p>
            <a:pPr lvl="1"/>
            <a:r>
              <a:rPr lang="en-US" dirty="0" smtClean="0"/>
              <a:t>Users should be able to change their own passwords.</a:t>
            </a:r>
          </a:p>
          <a:p>
            <a:pPr lvl="1"/>
            <a:r>
              <a:rPr lang="en-US" dirty="0" smtClean="0"/>
              <a:t>Passwords should be machine-generated rather than user-created.</a:t>
            </a:r>
          </a:p>
          <a:p>
            <a:pPr lvl="1"/>
            <a:r>
              <a:rPr lang="en-US" dirty="0" smtClean="0"/>
              <a:t>Certain audit reports (e.g., date and time of last login) should be provided by the system directly to the user.</a:t>
            </a:r>
          </a:p>
          <a:p>
            <a:endParaRPr lang="en-US" dirty="0"/>
          </a:p>
        </p:txBody>
      </p:sp>
    </p:spTree>
    <p:extLst>
      <p:ext uri="{BB962C8B-B14F-4D97-AF65-F5344CB8AC3E}">
        <p14:creationId xmlns:p14="http://schemas.microsoft.com/office/powerpoint/2010/main" val="12349739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Protecting Passwords – Green Book</a:t>
            </a:r>
            <a:endParaRPr lang="en-US"/>
          </a:p>
        </p:txBody>
      </p:sp>
      <p:sp>
        <p:nvSpPr>
          <p:cNvPr id="46083" name="Rectangle 3"/>
          <p:cNvSpPr>
            <a:spLocks noGrp="1" noChangeArrowheads="1"/>
          </p:cNvSpPr>
          <p:nvPr>
            <p:ph type="body" idx="1"/>
          </p:nvPr>
        </p:nvSpPr>
        <p:spPr>
          <a:xfrm>
            <a:off x="779462" y="1949823"/>
            <a:ext cx="7856537" cy="4447801"/>
          </a:xfrm>
        </p:spPr>
        <p:txBody>
          <a:bodyPr>
            <a:normAutofit fontScale="77500" lnSpcReduction="20000"/>
          </a:bodyPr>
          <a:lstStyle/>
          <a:p>
            <a:r>
              <a:rPr lang="en-US" dirty="0" smtClean="0"/>
              <a:t>Use of Access Control Mechanisms</a:t>
            </a:r>
          </a:p>
          <a:p>
            <a:r>
              <a:rPr lang="en-US" dirty="0" smtClean="0"/>
              <a:t>Use of Encryption</a:t>
            </a:r>
          </a:p>
          <a:p>
            <a:r>
              <a:rPr lang="en-US" dirty="0" smtClean="0"/>
              <a:t>Transmission</a:t>
            </a:r>
          </a:p>
          <a:p>
            <a:r>
              <a:rPr lang="en-US" dirty="0" smtClean="0"/>
              <a:t>Login Attempt Rate</a:t>
            </a:r>
          </a:p>
          <a:p>
            <a:r>
              <a:rPr lang="en-US" dirty="0" smtClean="0"/>
              <a:t>Audit Trails</a:t>
            </a:r>
          </a:p>
          <a:p>
            <a:r>
              <a:rPr lang="en-US" dirty="0" smtClean="0"/>
              <a:t>Real-time Notification to System Personnel</a:t>
            </a:r>
          </a:p>
          <a:p>
            <a:pPr lvl="1"/>
            <a:r>
              <a:rPr lang="en-US" dirty="0" smtClean="0"/>
              <a:t>Recommended 5 or more unsuccessful attempts</a:t>
            </a:r>
          </a:p>
          <a:p>
            <a:r>
              <a:rPr lang="en-US" dirty="0" smtClean="0"/>
              <a:t>Notification to the User</a:t>
            </a:r>
          </a:p>
          <a:p>
            <a:pPr lvl="1"/>
            <a:r>
              <a:rPr lang="en-US" dirty="0" smtClean="0"/>
              <a:t>Upon successful login, the user should be notified of:</a:t>
            </a:r>
          </a:p>
          <a:p>
            <a:pPr lvl="2"/>
            <a:r>
              <a:rPr lang="en-US" dirty="0" smtClean="0"/>
              <a:t>The date and time of user's last login;</a:t>
            </a:r>
          </a:p>
          <a:p>
            <a:pPr lvl="2"/>
            <a:r>
              <a:rPr lang="en-US" dirty="0" smtClean="0"/>
              <a:t>The location of the user (as can best be determined) at login; and</a:t>
            </a:r>
          </a:p>
          <a:p>
            <a:pPr lvl="2"/>
            <a:r>
              <a:rPr lang="en-US" dirty="0" smtClean="0"/>
              <a:t>Each unsuccessful login attempt to this user ID since the last successful login.</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161783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sv-SE" smtClean="0"/>
              <a:t>Intrusion Techniques (passwords)</a:t>
            </a:r>
            <a:endParaRPr lang="sv-SE" noProof="1"/>
          </a:p>
        </p:txBody>
      </p:sp>
      <p:sp>
        <p:nvSpPr>
          <p:cNvPr id="47107" name="Rectangle 3"/>
          <p:cNvSpPr>
            <a:spLocks noGrp="1" noChangeArrowheads="1"/>
          </p:cNvSpPr>
          <p:nvPr>
            <p:ph type="body" idx="1"/>
          </p:nvPr>
        </p:nvSpPr>
        <p:spPr>
          <a:xfrm>
            <a:off x="779463" y="1949823"/>
            <a:ext cx="7713662" cy="4447801"/>
          </a:xfrm>
        </p:spPr>
        <p:txBody>
          <a:bodyPr>
            <a:normAutofit fontScale="92500" lnSpcReduction="20000"/>
          </a:bodyPr>
          <a:lstStyle/>
          <a:p>
            <a:r>
              <a:rPr lang="en-US" dirty="0" smtClean="0"/>
              <a:t>Techniques for guessing passwords:</a:t>
            </a:r>
          </a:p>
          <a:p>
            <a:pPr lvl="1"/>
            <a:r>
              <a:rPr lang="en-US" dirty="0" smtClean="0"/>
              <a:t>Try default passwords.</a:t>
            </a:r>
          </a:p>
          <a:p>
            <a:pPr lvl="1"/>
            <a:r>
              <a:rPr lang="en-US" dirty="0" smtClean="0"/>
              <a:t>Try all short words, 1 to 3 characters long.</a:t>
            </a:r>
          </a:p>
          <a:p>
            <a:pPr lvl="1"/>
            <a:r>
              <a:rPr lang="en-US" dirty="0" smtClean="0"/>
              <a:t>Try all the words in an electronic dictionary(60,000).</a:t>
            </a:r>
          </a:p>
          <a:p>
            <a:pPr lvl="1"/>
            <a:r>
              <a:rPr lang="en-US" dirty="0" smtClean="0"/>
              <a:t>Collect information about the user’s hobbies, family names, birthday, etc.</a:t>
            </a:r>
          </a:p>
          <a:p>
            <a:pPr lvl="1"/>
            <a:r>
              <a:rPr lang="en-US" dirty="0" smtClean="0"/>
              <a:t>Try user’s phone number, social security number, street address, etc.</a:t>
            </a:r>
          </a:p>
          <a:p>
            <a:pPr lvl="1"/>
            <a:r>
              <a:rPr lang="en-US" dirty="0" smtClean="0"/>
              <a:t>Try all license plate numbers (MUP103).</a:t>
            </a:r>
          </a:p>
          <a:p>
            <a:pPr lvl="1"/>
            <a:r>
              <a:rPr lang="en-US" dirty="0" smtClean="0"/>
              <a:t>Use a Trojan horse</a:t>
            </a:r>
          </a:p>
          <a:p>
            <a:pPr lvl="1"/>
            <a:r>
              <a:rPr lang="en-US" dirty="0" smtClean="0"/>
              <a:t>Tap the line between a remote user and the host system.</a:t>
            </a:r>
          </a:p>
          <a:p>
            <a:endParaRPr lang="en-US" dirty="0" smtClean="0"/>
          </a:p>
          <a:p>
            <a:r>
              <a:rPr lang="en-US" dirty="0" smtClean="0"/>
              <a:t>Prevention: Enforce good password selection (Ij4Gf4Se%f#) – Stallings’ recommendation!</a:t>
            </a:r>
            <a:endParaRPr lang="en-US" noProof="1"/>
          </a:p>
        </p:txBody>
      </p:sp>
    </p:spTree>
    <p:extLst>
      <p:ext uri="{BB962C8B-B14F-4D97-AF65-F5344CB8AC3E}">
        <p14:creationId xmlns:p14="http://schemas.microsoft.com/office/powerpoint/2010/main" val="9670094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79463" y="592416"/>
            <a:ext cx="7583488" cy="593167"/>
          </a:xfrm>
        </p:spPr>
        <p:txBody>
          <a:bodyPr>
            <a:normAutofit fontScale="90000"/>
          </a:bodyPr>
          <a:lstStyle/>
          <a:p>
            <a:pPr eaLnBrk="1" hangingPunct="1"/>
            <a:r>
              <a:rPr lang="sv-SE" dirty="0">
                <a:latin typeface="Arial" charset="0"/>
              </a:rPr>
              <a:t>UNIX </a:t>
            </a:r>
            <a:r>
              <a:rPr lang="sv-SE" dirty="0" err="1">
                <a:latin typeface="Arial" charset="0"/>
              </a:rPr>
              <a:t>Password</a:t>
            </a:r>
            <a:r>
              <a:rPr lang="sv-SE" dirty="0">
                <a:latin typeface="Arial" charset="0"/>
              </a:rPr>
              <a:t> </a:t>
            </a:r>
            <a:r>
              <a:rPr lang="sv-SE" dirty="0" err="1">
                <a:latin typeface="Arial" charset="0"/>
              </a:rPr>
              <a:t>Scheme</a:t>
            </a:r>
            <a:endParaRPr noProof="1">
              <a:latin typeface="Arial" charset="0"/>
            </a:endParaRPr>
          </a:p>
        </p:txBody>
      </p:sp>
      <p:graphicFrame>
        <p:nvGraphicFramePr>
          <p:cNvPr id="48131" name="Object 3"/>
          <p:cNvGraphicFramePr>
            <a:graphicFrameLocks noGrp="1" noChangeAspect="1"/>
          </p:cNvGraphicFramePr>
          <p:nvPr>
            <p:ph type="body" idx="1"/>
            <p:extLst>
              <p:ext uri="{D42A27DB-BD31-4B8C-83A1-F6EECF244321}">
                <p14:modId xmlns:p14="http://schemas.microsoft.com/office/powerpoint/2010/main" val="2080537691"/>
              </p:ext>
            </p:extLst>
          </p:nvPr>
        </p:nvGraphicFramePr>
        <p:xfrm>
          <a:off x="779463" y="2057400"/>
          <a:ext cx="7772400" cy="4048125"/>
        </p:xfrm>
        <a:graphic>
          <a:graphicData uri="http://schemas.openxmlformats.org/presentationml/2006/ole">
            <mc:AlternateContent xmlns:mc="http://schemas.openxmlformats.org/markup-compatibility/2006">
              <mc:Choice xmlns:v="urn:schemas-microsoft-com:vml" Requires="v">
                <p:oleObj spid="_x0000_s1032" name="Bitmappsbild" r:id="rId4" imgW="5249008" imgH="2734057" progId="Paint.Picture">
                  <p:embed/>
                </p:oleObj>
              </mc:Choice>
              <mc:Fallback>
                <p:oleObj name="Bitmappsbild" r:id="rId4" imgW="5249008" imgH="273405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463" y="2057400"/>
                        <a:ext cx="77724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9187266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79463" y="592416"/>
            <a:ext cx="7583488" cy="593167"/>
          </a:xfrm>
        </p:spPr>
        <p:txBody>
          <a:bodyPr>
            <a:normAutofit fontScale="90000"/>
          </a:bodyPr>
          <a:lstStyle/>
          <a:p>
            <a:pPr eaLnBrk="1" hangingPunct="1"/>
            <a:r>
              <a:rPr lang="sv-SE" dirty="0">
                <a:latin typeface="Arial" charset="0"/>
              </a:rPr>
              <a:t>UNIX </a:t>
            </a:r>
            <a:r>
              <a:rPr lang="sv-SE" dirty="0" err="1">
                <a:latin typeface="Arial" charset="0"/>
              </a:rPr>
              <a:t>Password</a:t>
            </a:r>
            <a:r>
              <a:rPr lang="sv-SE" dirty="0">
                <a:latin typeface="Arial" charset="0"/>
              </a:rPr>
              <a:t> </a:t>
            </a:r>
            <a:r>
              <a:rPr lang="sv-SE" dirty="0" err="1" smtClean="0">
                <a:latin typeface="Arial" charset="0"/>
              </a:rPr>
              <a:t>Scheme</a:t>
            </a:r>
            <a:r>
              <a:rPr lang="sv-SE" dirty="0" smtClean="0">
                <a:latin typeface="Arial" charset="0"/>
              </a:rPr>
              <a:t>, 2</a:t>
            </a:r>
            <a:endParaRPr noProof="1">
              <a:latin typeface="Arial" charset="0"/>
            </a:endParaRPr>
          </a:p>
        </p:txBody>
      </p:sp>
      <p:sp>
        <p:nvSpPr>
          <p:cNvPr id="2" name="Rectangle 1"/>
          <p:cNvSpPr/>
          <p:nvPr/>
        </p:nvSpPr>
        <p:spPr>
          <a:xfrm>
            <a:off x="539750" y="2289175"/>
            <a:ext cx="8128000" cy="2862322"/>
          </a:xfrm>
          <a:prstGeom prst="rect">
            <a:avLst/>
          </a:prstGeom>
        </p:spPr>
        <p:txBody>
          <a:bodyPr wrap="square">
            <a:spAutoFit/>
          </a:bodyPr>
          <a:lstStyle/>
          <a:p>
            <a:pPr algn="l"/>
            <a:r>
              <a:rPr lang="en-US" sz="2000" dirty="0" smtClean="0">
                <a:latin typeface="+mj-lt"/>
              </a:rPr>
              <a:t>CAPTIONS PREVIOUS SLIDE:</a:t>
            </a:r>
          </a:p>
          <a:p>
            <a:pPr algn="l"/>
            <a:endParaRPr lang="en-US" sz="2000" dirty="0">
              <a:latin typeface="+mj-lt"/>
            </a:endParaRPr>
          </a:p>
          <a:p>
            <a:pPr algn="l"/>
            <a:r>
              <a:rPr lang="en-US" sz="2000" dirty="0" smtClean="0">
                <a:latin typeface="+mj-lt"/>
              </a:rPr>
              <a:t>Loading </a:t>
            </a:r>
            <a:r>
              <a:rPr lang="en-US" sz="2000" dirty="0" smtClean="0">
                <a:latin typeface="+mj-lt"/>
              </a:rPr>
              <a:t>password</a:t>
            </a:r>
          </a:p>
          <a:p>
            <a:pPr marL="285750" indent="-285750" algn="l">
              <a:buFont typeface="Arial"/>
              <a:buChar char="•"/>
            </a:pPr>
            <a:r>
              <a:rPr lang="en-US" sz="2000" b="0" dirty="0" smtClean="0">
                <a:latin typeface="+mj-lt"/>
              </a:rPr>
              <a:t>Passwords </a:t>
            </a:r>
            <a:r>
              <a:rPr lang="en-US" sz="2000" b="0" dirty="0">
                <a:latin typeface="+mj-lt"/>
              </a:rPr>
              <a:t>not stored in plain text.  </a:t>
            </a:r>
            <a:endParaRPr lang="en-US" sz="2000" b="0" dirty="0" smtClean="0">
              <a:latin typeface="+mj-lt"/>
            </a:endParaRPr>
          </a:p>
          <a:p>
            <a:pPr marL="285750" indent="-285750" algn="l">
              <a:buFont typeface="Arial"/>
              <a:buChar char="•"/>
            </a:pPr>
            <a:r>
              <a:rPr lang="en-US" sz="2000" b="0" strike="dblStrike" dirty="0" smtClean="0">
                <a:latin typeface="+mj-lt"/>
              </a:rPr>
              <a:t>One </a:t>
            </a:r>
            <a:r>
              <a:rPr lang="en-US" sz="2000" b="0" strike="dblStrike" dirty="0">
                <a:latin typeface="+mj-lt"/>
              </a:rPr>
              <a:t>of 4096 functions</a:t>
            </a:r>
            <a:r>
              <a:rPr lang="en-US" sz="2000" b="0" dirty="0">
                <a:latin typeface="+mj-lt"/>
              </a:rPr>
              <a:t> hashes the password into an </a:t>
            </a:r>
            <a:r>
              <a:rPr lang="en-US" sz="2000" dirty="0">
                <a:latin typeface="+mj-lt"/>
              </a:rPr>
              <a:t/>
            </a:r>
            <a:br>
              <a:rPr lang="en-US" sz="2000" dirty="0">
                <a:latin typeface="+mj-lt"/>
              </a:rPr>
            </a:br>
            <a:r>
              <a:rPr lang="en-US" sz="2000" b="0" dirty="0" smtClean="0">
                <a:latin typeface="+mj-lt"/>
              </a:rPr>
              <a:t>11</a:t>
            </a:r>
            <a:r>
              <a:rPr lang="en-US" sz="2000" b="0" dirty="0">
                <a:latin typeface="+mj-lt"/>
              </a:rPr>
              <a:t>-character string, and two characters are </a:t>
            </a:r>
            <a:r>
              <a:rPr lang="en-US" sz="2000" b="0" dirty="0" smtClean="0">
                <a:latin typeface="+mj-lt"/>
              </a:rPr>
              <a:t>prepended</a:t>
            </a:r>
            <a:br>
              <a:rPr lang="en-US" sz="2000" b="0" dirty="0" smtClean="0">
                <a:latin typeface="+mj-lt"/>
              </a:rPr>
            </a:br>
            <a:r>
              <a:rPr lang="en-US" sz="2000" b="0" dirty="0" smtClean="0">
                <a:latin typeface="+mj-lt"/>
              </a:rPr>
              <a:t> </a:t>
            </a:r>
            <a:r>
              <a:rPr lang="en-US" sz="2000" b="0" dirty="0">
                <a:latin typeface="+mj-lt"/>
              </a:rPr>
              <a:t>identifying the function. </a:t>
            </a:r>
            <a:endParaRPr lang="en-US" sz="2000" b="0" dirty="0" smtClean="0">
              <a:latin typeface="+mj-lt"/>
            </a:endParaRPr>
          </a:p>
          <a:p>
            <a:pPr marL="285750" indent="-285750" algn="l">
              <a:buFont typeface="Arial"/>
              <a:buChar char="•"/>
            </a:pPr>
            <a:r>
              <a:rPr lang="en-US" sz="2000" b="0" dirty="0" smtClean="0">
                <a:latin typeface="+mj-lt"/>
              </a:rPr>
              <a:t>The </a:t>
            </a:r>
            <a:r>
              <a:rPr lang="en-US" sz="2000" b="0" dirty="0">
                <a:latin typeface="+mj-lt"/>
              </a:rPr>
              <a:t>13 character string is stored in a file.  </a:t>
            </a:r>
            <a:endParaRPr lang="en-US" sz="2000" b="0" dirty="0" smtClean="0">
              <a:latin typeface="+mj-lt"/>
            </a:endParaRPr>
          </a:p>
          <a:p>
            <a:pPr marL="285750" indent="-285750" algn="l">
              <a:buFont typeface="Arial"/>
              <a:buChar char="•"/>
            </a:pPr>
            <a:r>
              <a:rPr lang="en-US" sz="2000" b="0" dirty="0" smtClean="0">
                <a:latin typeface="+mj-lt"/>
              </a:rPr>
              <a:t>Passwords </a:t>
            </a:r>
            <a:r>
              <a:rPr lang="en-US" sz="2000" b="0" dirty="0">
                <a:latin typeface="+mj-lt"/>
              </a:rPr>
              <a:t>are up to 8 characters, each chosen from a set of 127.</a:t>
            </a:r>
          </a:p>
        </p:txBody>
      </p:sp>
    </p:spTree>
    <p:extLst>
      <p:ext uri="{BB962C8B-B14F-4D97-AF65-F5344CB8AC3E}">
        <p14:creationId xmlns:p14="http://schemas.microsoft.com/office/powerpoint/2010/main" val="100148315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sv-SE" dirty="0">
                <a:latin typeface="Arial" charset="0"/>
              </a:rPr>
              <a:t>UNIX </a:t>
            </a:r>
            <a:r>
              <a:rPr lang="sv-SE" dirty="0" err="1">
                <a:latin typeface="Arial" charset="0"/>
              </a:rPr>
              <a:t>Password</a:t>
            </a:r>
            <a:r>
              <a:rPr lang="sv-SE" dirty="0">
                <a:latin typeface="Arial" charset="0"/>
              </a:rPr>
              <a:t> </a:t>
            </a:r>
            <a:r>
              <a:rPr lang="sv-SE" dirty="0" err="1" smtClean="0">
                <a:latin typeface="Arial" charset="0"/>
              </a:rPr>
              <a:t>Scheme</a:t>
            </a:r>
            <a:r>
              <a:rPr lang="sv-SE" dirty="0" smtClean="0">
                <a:latin typeface="Arial" charset="0"/>
              </a:rPr>
              <a:t>, 3</a:t>
            </a:r>
            <a:endParaRPr noProof="1">
              <a:latin typeface="Arial" charset="0"/>
            </a:endParaRPr>
          </a:p>
        </p:txBody>
      </p:sp>
      <p:graphicFrame>
        <p:nvGraphicFramePr>
          <p:cNvPr id="50179" name="Object 3"/>
          <p:cNvGraphicFramePr>
            <a:graphicFrameLocks noGrp="1" noChangeAspect="1"/>
          </p:cNvGraphicFramePr>
          <p:nvPr>
            <p:ph type="body" idx="4294967295"/>
            <p:extLst>
              <p:ext uri="{D42A27DB-BD31-4B8C-83A1-F6EECF244321}">
                <p14:modId xmlns:p14="http://schemas.microsoft.com/office/powerpoint/2010/main" val="1415142557"/>
              </p:ext>
            </p:extLst>
          </p:nvPr>
        </p:nvGraphicFramePr>
        <p:xfrm>
          <a:off x="539750" y="2276475"/>
          <a:ext cx="8077200" cy="4114800"/>
        </p:xfrm>
        <a:graphic>
          <a:graphicData uri="http://schemas.openxmlformats.org/presentationml/2006/ole">
            <mc:AlternateContent xmlns:mc="http://schemas.openxmlformats.org/markup-compatibility/2006">
              <mc:Choice xmlns:v="urn:schemas-microsoft-com:vml" Requires="v">
                <p:oleObj spid="_x0000_s36872" name="Bitmappsbild" r:id="rId3" imgW="6095238" imgH="3715269" progId="Paint.Picture">
                  <p:embed/>
                </p:oleObj>
              </mc:Choice>
              <mc:Fallback>
                <p:oleObj name="Bitmappsbild" r:id="rId3" imgW="6095238" imgH="371526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276475"/>
                        <a:ext cx="8077200" cy="41148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334667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Today’s Topics</a:t>
            </a:r>
          </a:p>
        </p:txBody>
      </p:sp>
      <p:sp>
        <p:nvSpPr>
          <p:cNvPr id="107" name="Shape 107"/>
          <p:cNvSpPr>
            <a:spLocks noGrp="1"/>
          </p:cNvSpPr>
          <p:nvPr>
            <p:ph type="body" idx="1"/>
          </p:nvPr>
        </p:nvSpPr>
        <p:spPr>
          <a:xfrm>
            <a:off x="779462" y="1949824"/>
            <a:ext cx="7583490" cy="4007225"/>
          </a:xfrm>
          <a:prstGeom prst="rect">
            <a:avLst/>
          </a:prstGeom>
        </p:spPr>
        <p:txBody>
          <a:bodyPr>
            <a:normAutofit/>
          </a:bodyPr>
          <a:lstStyle/>
          <a:p>
            <a:pPr marL="561109" lvl="0" indent="-561109">
              <a:defRPr sz="1800">
                <a:solidFill>
                  <a:srgbClr val="000000"/>
                </a:solidFill>
              </a:defRPr>
            </a:pPr>
            <a:r>
              <a:rPr lang="en-US" sz="3600" dirty="0" smtClean="0">
                <a:solidFill>
                  <a:srgbClr val="0D2779"/>
                </a:solidFill>
              </a:rPr>
              <a:t>Authentication</a:t>
            </a:r>
          </a:p>
          <a:p>
            <a:pPr marL="561109" lvl="0" indent="-561109">
              <a:defRPr sz="1800">
                <a:solidFill>
                  <a:srgbClr val="000000"/>
                </a:solidFill>
              </a:defRPr>
            </a:pPr>
            <a:endParaRPr sz="3600" dirty="0">
              <a:solidFill>
                <a:srgbClr val="0D2779"/>
              </a:solidFill>
            </a:endParaRPr>
          </a:p>
        </p:txBody>
      </p:sp>
    </p:spTree>
    <p:extLst>
      <p:ext uri="{BB962C8B-B14F-4D97-AF65-F5344CB8AC3E}">
        <p14:creationId xmlns:p14="http://schemas.microsoft.com/office/powerpoint/2010/main" val="427819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sv-SE" dirty="0">
                <a:latin typeface="Arial" charset="0"/>
              </a:rPr>
              <a:t>UNIX </a:t>
            </a:r>
            <a:r>
              <a:rPr lang="sv-SE" dirty="0" err="1">
                <a:latin typeface="Arial" charset="0"/>
              </a:rPr>
              <a:t>Password</a:t>
            </a:r>
            <a:r>
              <a:rPr lang="sv-SE" dirty="0">
                <a:latin typeface="Arial" charset="0"/>
              </a:rPr>
              <a:t> </a:t>
            </a:r>
            <a:r>
              <a:rPr lang="sv-SE" dirty="0" err="1" smtClean="0">
                <a:latin typeface="Arial" charset="0"/>
              </a:rPr>
              <a:t>Scheme</a:t>
            </a:r>
            <a:r>
              <a:rPr lang="sv-SE" dirty="0" smtClean="0">
                <a:latin typeface="Arial" charset="0"/>
              </a:rPr>
              <a:t>, 4</a:t>
            </a:r>
            <a:endParaRPr noProof="1">
              <a:latin typeface="Arial" charset="0"/>
            </a:endParaRPr>
          </a:p>
        </p:txBody>
      </p:sp>
      <p:sp>
        <p:nvSpPr>
          <p:cNvPr id="5" name="Rectangle 4"/>
          <p:cNvSpPr/>
          <p:nvPr/>
        </p:nvSpPr>
        <p:spPr>
          <a:xfrm>
            <a:off x="779463" y="2755900"/>
            <a:ext cx="7745412" cy="1938992"/>
          </a:xfrm>
          <a:prstGeom prst="rect">
            <a:avLst/>
          </a:prstGeom>
        </p:spPr>
        <p:txBody>
          <a:bodyPr wrap="square">
            <a:spAutoFit/>
          </a:bodyPr>
          <a:lstStyle/>
          <a:p>
            <a:pPr algn="l"/>
            <a:r>
              <a:rPr lang="en-US" sz="2000" dirty="0" smtClean="0">
                <a:latin typeface="+mj-lt"/>
              </a:rPr>
              <a:t>CAPTIONS PREVIOUS SLIDE:</a:t>
            </a:r>
          </a:p>
          <a:p>
            <a:pPr algn="l"/>
            <a:endParaRPr lang="en-US" sz="2000" dirty="0" smtClean="0">
              <a:latin typeface="+mj-lt"/>
            </a:endParaRPr>
          </a:p>
          <a:p>
            <a:pPr algn="l"/>
            <a:r>
              <a:rPr lang="en-US" sz="2000" dirty="0" smtClean="0">
                <a:latin typeface="+mj-lt"/>
              </a:rPr>
              <a:t>Verifying </a:t>
            </a:r>
            <a:r>
              <a:rPr lang="en-US" sz="2000" dirty="0" smtClean="0">
                <a:latin typeface="+mj-lt"/>
              </a:rPr>
              <a:t>password</a:t>
            </a:r>
          </a:p>
          <a:p>
            <a:pPr marL="285750" indent="-285750" algn="l">
              <a:buFont typeface="Arial"/>
              <a:buChar char="•"/>
            </a:pPr>
            <a:r>
              <a:rPr lang="en-US" sz="2000" b="0" dirty="0" smtClean="0">
                <a:latin typeface="+mj-lt"/>
              </a:rPr>
              <a:t>User id points to hash and salt  </a:t>
            </a:r>
          </a:p>
          <a:p>
            <a:pPr marL="285750" indent="-285750" algn="l">
              <a:buFont typeface="Arial"/>
              <a:buChar char="•"/>
            </a:pPr>
            <a:r>
              <a:rPr lang="en-US" sz="2000" b="0" dirty="0" smtClean="0">
                <a:latin typeface="+mj-lt"/>
              </a:rPr>
              <a:t>Salt added to password, entire item is hashed</a:t>
            </a:r>
          </a:p>
          <a:p>
            <a:pPr marL="285750" indent="-285750" algn="l">
              <a:buFont typeface="Arial"/>
              <a:buChar char="•"/>
            </a:pPr>
            <a:r>
              <a:rPr lang="en-US" sz="2000" b="0" dirty="0" smtClean="0">
                <a:latin typeface="+mj-lt"/>
              </a:rPr>
              <a:t>Compare hash to stored hash</a:t>
            </a:r>
          </a:p>
        </p:txBody>
      </p:sp>
    </p:spTree>
    <p:extLst>
      <p:ext uri="{BB962C8B-B14F-4D97-AF65-F5344CB8AC3E}">
        <p14:creationId xmlns:p14="http://schemas.microsoft.com/office/powerpoint/2010/main" val="15256261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sv-SE">
                <a:latin typeface="Arial" charset="0"/>
              </a:rPr>
              <a:t>Storing UNIX Passwords</a:t>
            </a:r>
            <a:endParaRPr noProof="1">
              <a:latin typeface="Arial" charset="0"/>
            </a:endParaRPr>
          </a:p>
        </p:txBody>
      </p:sp>
      <p:sp>
        <p:nvSpPr>
          <p:cNvPr id="51203" name="Rectangle 3"/>
          <p:cNvSpPr>
            <a:spLocks noGrp="1" noChangeArrowheads="1"/>
          </p:cNvSpPr>
          <p:nvPr>
            <p:ph type="body" idx="1"/>
          </p:nvPr>
        </p:nvSpPr>
        <p:spPr>
          <a:xfrm>
            <a:off x="779463" y="2441949"/>
            <a:ext cx="7583488" cy="4007224"/>
          </a:xfrm>
        </p:spPr>
        <p:txBody>
          <a:bodyPr/>
          <a:lstStyle/>
          <a:p>
            <a:pPr>
              <a:spcBef>
                <a:spcPct val="0"/>
              </a:spcBef>
            </a:pPr>
            <a:r>
              <a:rPr lang="en-US" dirty="0">
                <a:latin typeface="Arial" charset="0"/>
              </a:rPr>
              <a:t>UNIX passwords were kept in in a publicly readable file, </a:t>
            </a:r>
            <a:r>
              <a:rPr lang="en-US" dirty="0" err="1">
                <a:latin typeface="Arial" charset="0"/>
              </a:rPr>
              <a:t>etc</a:t>
            </a:r>
            <a:r>
              <a:rPr lang="en-US" dirty="0">
                <a:latin typeface="Arial" charset="0"/>
              </a:rPr>
              <a:t>/passwords.  </a:t>
            </a:r>
          </a:p>
          <a:p>
            <a:pPr>
              <a:spcBef>
                <a:spcPct val="0"/>
              </a:spcBef>
            </a:pPr>
            <a:r>
              <a:rPr lang="en-US" dirty="0">
                <a:latin typeface="Arial" charset="0"/>
              </a:rPr>
              <a:t>Now they are kept in a “shadow” directory and only visible by “root.</a:t>
            </a:r>
            <a:r>
              <a:rPr lang="en-US" dirty="0" smtClean="0">
                <a:latin typeface="Arial" charset="0"/>
              </a:rPr>
              <a:t>”</a:t>
            </a:r>
          </a:p>
          <a:p>
            <a:pPr>
              <a:spcBef>
                <a:spcPct val="0"/>
              </a:spcBef>
            </a:pPr>
            <a:r>
              <a:rPr lang="en-US" dirty="0" smtClean="0">
                <a:latin typeface="Arial" charset="0"/>
              </a:rPr>
              <a:t>A "salt" (n-bit random number) is added to</a:t>
            </a:r>
            <a:endParaRPr lang="en-US" dirty="0">
              <a:latin typeface="Arial" charset="0"/>
            </a:endParaRPr>
          </a:p>
          <a:p>
            <a:pPr lvl="1" eaLnBrk="1" hangingPunct="1"/>
            <a:r>
              <a:rPr lang="sv-SE" dirty="0" err="1" smtClean="0">
                <a:latin typeface="Arial" charset="0"/>
              </a:rPr>
              <a:t>Prevents</a:t>
            </a:r>
            <a:r>
              <a:rPr lang="sv-SE" dirty="0" smtClean="0">
                <a:latin typeface="Arial" charset="0"/>
              </a:rPr>
              <a:t> </a:t>
            </a:r>
            <a:r>
              <a:rPr lang="sv-SE" dirty="0" err="1">
                <a:latin typeface="Arial" charset="0"/>
              </a:rPr>
              <a:t>duplicate</a:t>
            </a:r>
            <a:r>
              <a:rPr lang="sv-SE" dirty="0">
                <a:latin typeface="Arial" charset="0"/>
              </a:rPr>
              <a:t> </a:t>
            </a:r>
            <a:r>
              <a:rPr lang="sv-SE" dirty="0" err="1">
                <a:latin typeface="Arial" charset="0"/>
              </a:rPr>
              <a:t>passwords</a:t>
            </a:r>
            <a:r>
              <a:rPr lang="sv-SE" dirty="0">
                <a:latin typeface="Arial" charset="0"/>
              </a:rPr>
              <a:t>.</a:t>
            </a:r>
          </a:p>
          <a:p>
            <a:pPr lvl="1" eaLnBrk="1" hangingPunct="1"/>
            <a:r>
              <a:rPr lang="sv-SE" dirty="0" err="1">
                <a:latin typeface="Arial" charset="0"/>
              </a:rPr>
              <a:t>Effectively</a:t>
            </a:r>
            <a:r>
              <a:rPr lang="sv-SE" dirty="0">
                <a:latin typeface="Arial" charset="0"/>
              </a:rPr>
              <a:t> </a:t>
            </a:r>
            <a:r>
              <a:rPr lang="sv-SE" dirty="0" err="1">
                <a:latin typeface="Arial" charset="0"/>
              </a:rPr>
              <a:t>increases</a:t>
            </a:r>
            <a:r>
              <a:rPr lang="sv-SE" dirty="0">
                <a:latin typeface="Arial" charset="0"/>
              </a:rPr>
              <a:t> the </a:t>
            </a:r>
            <a:r>
              <a:rPr lang="sv-SE" dirty="0" err="1">
                <a:latin typeface="Arial" charset="0"/>
              </a:rPr>
              <a:t>length</a:t>
            </a:r>
            <a:r>
              <a:rPr lang="sv-SE" dirty="0">
                <a:latin typeface="Arial" charset="0"/>
              </a:rPr>
              <a:t> </a:t>
            </a:r>
            <a:r>
              <a:rPr lang="sv-SE" dirty="0" err="1">
                <a:latin typeface="Arial" charset="0"/>
              </a:rPr>
              <a:t>of</a:t>
            </a:r>
            <a:r>
              <a:rPr lang="sv-SE" dirty="0">
                <a:latin typeface="Arial" charset="0"/>
              </a:rPr>
              <a:t> the </a:t>
            </a:r>
            <a:r>
              <a:rPr lang="sv-SE" dirty="0" err="1">
                <a:latin typeface="Arial" charset="0"/>
              </a:rPr>
              <a:t>password</a:t>
            </a:r>
            <a:r>
              <a:rPr lang="sv-SE" dirty="0">
                <a:latin typeface="Arial" charset="0"/>
              </a:rPr>
              <a:t>.</a:t>
            </a:r>
          </a:p>
          <a:p>
            <a:pPr lvl="1" eaLnBrk="1" hangingPunct="1"/>
            <a:r>
              <a:rPr lang="sv-SE" dirty="0" err="1" smtClean="0">
                <a:latin typeface="Arial" charset="0"/>
              </a:rPr>
              <a:t>Twarts</a:t>
            </a:r>
            <a:r>
              <a:rPr lang="sv-SE" dirty="0" smtClean="0">
                <a:latin typeface="Arial" charset="0"/>
              </a:rPr>
              <a:t> the </a:t>
            </a:r>
            <a:r>
              <a:rPr lang="sv-SE" dirty="0" err="1">
                <a:latin typeface="Arial" charset="0"/>
              </a:rPr>
              <a:t>use</a:t>
            </a:r>
            <a:r>
              <a:rPr lang="sv-SE" dirty="0">
                <a:latin typeface="Arial" charset="0"/>
              </a:rPr>
              <a:t> </a:t>
            </a:r>
            <a:r>
              <a:rPr lang="sv-SE" dirty="0" err="1">
                <a:latin typeface="Arial" charset="0"/>
              </a:rPr>
              <a:t>of</a:t>
            </a:r>
            <a:r>
              <a:rPr lang="sv-SE" dirty="0">
                <a:latin typeface="Arial" charset="0"/>
              </a:rPr>
              <a:t> hardware implementations </a:t>
            </a:r>
            <a:r>
              <a:rPr lang="sv-SE" dirty="0" err="1">
                <a:latin typeface="Arial" charset="0"/>
              </a:rPr>
              <a:t>of</a:t>
            </a:r>
            <a:r>
              <a:rPr lang="sv-SE" dirty="0">
                <a:latin typeface="Arial" charset="0"/>
              </a:rPr>
              <a:t> DES</a:t>
            </a:r>
          </a:p>
          <a:p>
            <a:pPr eaLnBrk="1" hangingPunct="1"/>
            <a:endParaRPr lang="sv-SE" dirty="0">
              <a:latin typeface="Arial" charset="0"/>
            </a:endParaRPr>
          </a:p>
          <a:p>
            <a:pPr lvl="1" eaLnBrk="1" hangingPunct="1"/>
            <a:endParaRPr noProof="1">
              <a:latin typeface="Arial" charset="0"/>
            </a:endParaRPr>
          </a:p>
          <a:p>
            <a:pPr>
              <a:spcBef>
                <a:spcPct val="0"/>
              </a:spcBef>
            </a:pPr>
            <a:endParaRPr lang="en-US" dirty="0">
              <a:latin typeface="Arial" charset="0"/>
            </a:endParaRPr>
          </a:p>
          <a:p>
            <a:pPr eaLnBrk="1" hangingPunct="1">
              <a:buFontTx/>
              <a:buNone/>
            </a:pPr>
            <a:endParaRPr noProof="1">
              <a:latin typeface="Arial" charset="0"/>
            </a:endParaRPr>
          </a:p>
        </p:txBody>
      </p:sp>
    </p:spTree>
    <p:extLst>
      <p:ext uri="{BB962C8B-B14F-4D97-AF65-F5344CB8AC3E}">
        <p14:creationId xmlns:p14="http://schemas.microsoft.com/office/powerpoint/2010/main" val="125567478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rPr>
              <a:t>Windows 2000 Passwords</a:t>
            </a:r>
          </a:p>
        </p:txBody>
      </p:sp>
      <p:sp>
        <p:nvSpPr>
          <p:cNvPr id="54275" name="Rectangle 3"/>
          <p:cNvSpPr>
            <a:spLocks noGrp="1" noChangeArrowheads="1"/>
          </p:cNvSpPr>
          <p:nvPr>
            <p:ph type="body" idx="1"/>
          </p:nvPr>
        </p:nvSpPr>
        <p:spPr>
          <a:xfrm>
            <a:off x="76200" y="1066800"/>
            <a:ext cx="4876800" cy="1828800"/>
          </a:xfrm>
        </p:spPr>
        <p:txBody>
          <a:bodyPr>
            <a:normAutofit/>
          </a:bodyPr>
          <a:lstStyle/>
          <a:p>
            <a:pPr eaLnBrk="1" hangingPunct="1">
              <a:lnSpc>
                <a:spcPct val="90000"/>
              </a:lnSpc>
            </a:pPr>
            <a:r>
              <a:rPr lang="en-US" dirty="0">
                <a:latin typeface="Arial" charset="0"/>
              </a:rPr>
              <a:t>LM </a:t>
            </a:r>
          </a:p>
          <a:p>
            <a:pPr lvl="1" eaLnBrk="1" hangingPunct="1">
              <a:lnSpc>
                <a:spcPct val="90000"/>
              </a:lnSpc>
            </a:pPr>
            <a:r>
              <a:rPr lang="en-US" dirty="0">
                <a:latin typeface="Arial" charset="0"/>
              </a:rPr>
              <a:t>an encrypted, fixed, hex </a:t>
            </a:r>
            <a:r>
              <a:rPr lang="en-US" dirty="0" smtClean="0">
                <a:latin typeface="Arial" charset="0"/>
              </a:rPr>
              <a:t>value </a:t>
            </a:r>
            <a:endParaRPr lang="en-US" dirty="0">
              <a:latin typeface="Arial" charset="0"/>
            </a:endParaRPr>
          </a:p>
          <a:p>
            <a:pPr eaLnBrk="1" hangingPunct="1">
              <a:lnSpc>
                <a:spcPct val="90000"/>
              </a:lnSpc>
            </a:pPr>
            <a:r>
              <a:rPr lang="en-US" dirty="0">
                <a:latin typeface="Arial" charset="0"/>
              </a:rPr>
              <a:t>NT Password Hash</a:t>
            </a:r>
          </a:p>
          <a:p>
            <a:pPr lvl="1" eaLnBrk="1" hangingPunct="1">
              <a:lnSpc>
                <a:spcPct val="90000"/>
              </a:lnSpc>
            </a:pPr>
            <a:r>
              <a:rPr lang="en-US" dirty="0">
                <a:latin typeface="Arial" charset="0"/>
              </a:rPr>
              <a:t>3 rounds of MD4 hashing algorithm</a:t>
            </a:r>
          </a:p>
          <a:p>
            <a:pPr eaLnBrk="1" hangingPunct="1">
              <a:lnSpc>
                <a:spcPct val="90000"/>
              </a:lnSpc>
            </a:pPr>
            <a:endParaRPr lang="en-US" dirty="0">
              <a:latin typeface="Arial" charset="0"/>
            </a:endParaRPr>
          </a:p>
        </p:txBody>
      </p:sp>
      <p:sp>
        <p:nvSpPr>
          <p:cNvPr id="54276" name="Rectangle 4"/>
          <p:cNvSpPr>
            <a:spLocks noChangeArrowheads="1"/>
          </p:cNvSpPr>
          <p:nvPr/>
        </p:nvSpPr>
        <p:spPr bwMode="auto">
          <a:xfrm>
            <a:off x="5562600" y="1371600"/>
            <a:ext cx="3200400" cy="914400"/>
          </a:xfrm>
          <a:prstGeom prst="rect">
            <a:avLst/>
          </a:prstGeom>
          <a:solidFill>
            <a:srgbClr val="A5002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b="1">
                <a:solidFill>
                  <a:schemeClr val="bg1"/>
                </a:solidFill>
                <a:latin typeface="Arial" charset="0"/>
              </a:rPr>
              <a:t>User Mode</a:t>
            </a:r>
            <a:br>
              <a:rPr lang="en-US" b="1">
                <a:solidFill>
                  <a:schemeClr val="bg1"/>
                </a:solidFill>
                <a:latin typeface="Arial" charset="0"/>
              </a:rPr>
            </a:br>
            <a:r>
              <a:rPr lang="en-US" b="1">
                <a:solidFill>
                  <a:schemeClr val="bg1"/>
                </a:solidFill>
                <a:latin typeface="Arial" charset="0"/>
              </a:rPr>
              <a:t>Security Subsystem</a:t>
            </a:r>
          </a:p>
        </p:txBody>
      </p:sp>
      <p:sp>
        <p:nvSpPr>
          <p:cNvPr id="54277" name="Rectangle 5"/>
          <p:cNvSpPr>
            <a:spLocks noChangeArrowheads="1"/>
          </p:cNvSpPr>
          <p:nvPr/>
        </p:nvSpPr>
        <p:spPr bwMode="auto">
          <a:xfrm>
            <a:off x="5562600" y="2286000"/>
            <a:ext cx="3200400" cy="914400"/>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b="1">
                <a:solidFill>
                  <a:schemeClr val="bg1"/>
                </a:solidFill>
                <a:latin typeface="Arial" charset="0"/>
              </a:rPr>
              <a:t>Kernel Mode</a:t>
            </a:r>
            <a:br>
              <a:rPr lang="en-US" b="1">
                <a:solidFill>
                  <a:schemeClr val="bg1"/>
                </a:solidFill>
                <a:latin typeface="Arial" charset="0"/>
              </a:rPr>
            </a:br>
            <a:r>
              <a:rPr lang="en-US" b="1">
                <a:solidFill>
                  <a:schemeClr val="bg1"/>
                </a:solidFill>
                <a:latin typeface="Arial" charset="0"/>
              </a:rPr>
              <a:t>Security Ref. Monitor</a:t>
            </a:r>
          </a:p>
        </p:txBody>
      </p:sp>
      <p:sp>
        <p:nvSpPr>
          <p:cNvPr id="54278" name="Rectangle 6"/>
          <p:cNvSpPr>
            <a:spLocks noChangeArrowheads="1"/>
          </p:cNvSpPr>
          <p:nvPr/>
        </p:nvSpPr>
        <p:spPr bwMode="auto">
          <a:xfrm>
            <a:off x="1066800" y="3162300"/>
            <a:ext cx="3276600" cy="533400"/>
          </a:xfrm>
          <a:prstGeom prst="rect">
            <a:avLst/>
          </a:prstGeom>
          <a:solidFill>
            <a:srgbClr val="A5002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sz="2000">
                <a:solidFill>
                  <a:schemeClr val="bg1"/>
                </a:solidFill>
                <a:latin typeface="Arial" charset="0"/>
              </a:rPr>
              <a:t>Security Accounts Manager</a:t>
            </a:r>
          </a:p>
        </p:txBody>
      </p:sp>
      <p:sp>
        <p:nvSpPr>
          <p:cNvPr id="54279" name="Line 7"/>
          <p:cNvSpPr>
            <a:spLocks noChangeShapeType="1"/>
          </p:cNvSpPr>
          <p:nvPr/>
        </p:nvSpPr>
        <p:spPr bwMode="auto">
          <a:xfrm>
            <a:off x="6629400" y="3200400"/>
            <a:ext cx="0" cy="990600"/>
          </a:xfrm>
          <a:prstGeom prst="line">
            <a:avLst/>
          </a:prstGeom>
          <a:noFill/>
          <a:ln w="3810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4280" name="Text Box 8"/>
          <p:cNvSpPr txBox="1">
            <a:spLocks noChangeArrowheads="1"/>
          </p:cNvSpPr>
          <p:nvPr/>
        </p:nvSpPr>
        <p:spPr bwMode="auto">
          <a:xfrm>
            <a:off x="5029200" y="4157663"/>
            <a:ext cx="388620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buFontTx/>
              <a:buAutoNum type="arabicPeriod"/>
            </a:pPr>
            <a:r>
              <a:rPr lang="en-US" sz="1800" b="1" dirty="0">
                <a:solidFill>
                  <a:srgbClr val="660066"/>
                </a:solidFill>
                <a:latin typeface="Arial" charset="0"/>
              </a:rPr>
              <a:t>Checks user and program</a:t>
            </a:r>
            <a:br>
              <a:rPr lang="en-US" sz="1800" b="1" dirty="0">
                <a:solidFill>
                  <a:srgbClr val="660066"/>
                </a:solidFill>
                <a:latin typeface="Arial" charset="0"/>
              </a:rPr>
            </a:br>
            <a:r>
              <a:rPr lang="en-US" sz="1800" b="1" dirty="0">
                <a:solidFill>
                  <a:srgbClr val="660066"/>
                </a:solidFill>
                <a:latin typeface="Arial" charset="0"/>
              </a:rPr>
              <a:t>permissions before allowing access to objects</a:t>
            </a:r>
          </a:p>
          <a:p>
            <a:pPr algn="l" eaLnBrk="1" hangingPunct="1">
              <a:buFontTx/>
              <a:buAutoNum type="arabicPeriod"/>
            </a:pPr>
            <a:r>
              <a:rPr lang="en-US" sz="1800" b="1" dirty="0">
                <a:solidFill>
                  <a:srgbClr val="660066"/>
                </a:solidFill>
                <a:latin typeface="Arial" charset="0"/>
              </a:rPr>
              <a:t>Defines how audit settings translate into the actual capture of events by the Event Log</a:t>
            </a:r>
          </a:p>
        </p:txBody>
      </p:sp>
      <p:sp>
        <p:nvSpPr>
          <p:cNvPr id="54281" name="Text Box 10"/>
          <p:cNvSpPr txBox="1">
            <a:spLocks noChangeArrowheads="1"/>
          </p:cNvSpPr>
          <p:nvPr/>
        </p:nvSpPr>
        <p:spPr bwMode="auto">
          <a:xfrm>
            <a:off x="457200" y="4953000"/>
            <a:ext cx="4343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buFontTx/>
              <a:buAutoNum type="arabicPeriod"/>
            </a:pPr>
            <a:r>
              <a:rPr lang="en-US" sz="1800" b="1" dirty="0">
                <a:solidFill>
                  <a:srgbClr val="A50021"/>
                </a:solidFill>
                <a:latin typeface="Arial" charset="0"/>
              </a:rPr>
              <a:t>2 password entries for each account.</a:t>
            </a:r>
          </a:p>
          <a:p>
            <a:pPr algn="l" eaLnBrk="1" hangingPunct="1">
              <a:buFontTx/>
              <a:buAutoNum type="arabicPeriod"/>
            </a:pPr>
            <a:r>
              <a:rPr lang="en-US" sz="1800" b="1" dirty="0">
                <a:solidFill>
                  <a:srgbClr val="A50021"/>
                </a:solidFill>
                <a:latin typeface="Arial" charset="0"/>
              </a:rPr>
              <a:t>Format:  </a:t>
            </a:r>
            <a:br>
              <a:rPr lang="en-US" sz="1800" b="1" dirty="0">
                <a:solidFill>
                  <a:srgbClr val="A50021"/>
                </a:solidFill>
                <a:latin typeface="Arial" charset="0"/>
              </a:rPr>
            </a:br>
            <a:r>
              <a:rPr lang="en-US" sz="1800" b="1" dirty="0">
                <a:solidFill>
                  <a:srgbClr val="A50021"/>
                </a:solidFill>
                <a:latin typeface="Arial" charset="0"/>
              </a:rPr>
              <a:t>ID:LM representation :NT Hash</a:t>
            </a:r>
          </a:p>
          <a:p>
            <a:pPr algn="l" eaLnBrk="1" hangingPunct="1">
              <a:buFontTx/>
              <a:buAutoNum type="arabicPeriod"/>
            </a:pPr>
            <a:endParaRPr lang="en-US" sz="1800" b="1" dirty="0">
              <a:solidFill>
                <a:srgbClr val="A50021"/>
              </a:solidFill>
              <a:latin typeface="Arial" charset="0"/>
            </a:endParaRPr>
          </a:p>
        </p:txBody>
      </p:sp>
      <p:sp>
        <p:nvSpPr>
          <p:cNvPr id="54282" name="Rectangle 11"/>
          <p:cNvSpPr>
            <a:spLocks noChangeArrowheads="1"/>
          </p:cNvSpPr>
          <p:nvPr/>
        </p:nvSpPr>
        <p:spPr bwMode="auto">
          <a:xfrm>
            <a:off x="1066800" y="4114800"/>
            <a:ext cx="3276600" cy="533400"/>
          </a:xfrm>
          <a:prstGeom prst="rect">
            <a:avLst/>
          </a:prstGeom>
          <a:solidFill>
            <a:srgbClr val="A5002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sz="2000">
                <a:solidFill>
                  <a:schemeClr val="bg1"/>
                </a:solidFill>
                <a:latin typeface="Arial" charset="0"/>
              </a:rPr>
              <a:t>SAM Database</a:t>
            </a:r>
          </a:p>
        </p:txBody>
      </p:sp>
      <p:sp>
        <p:nvSpPr>
          <p:cNvPr id="54283" name="Line 12"/>
          <p:cNvSpPr>
            <a:spLocks noChangeShapeType="1"/>
          </p:cNvSpPr>
          <p:nvPr/>
        </p:nvSpPr>
        <p:spPr bwMode="auto">
          <a:xfrm>
            <a:off x="2743200" y="3657600"/>
            <a:ext cx="0" cy="45720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4284" name="Line 13"/>
          <p:cNvSpPr>
            <a:spLocks noChangeShapeType="1"/>
          </p:cNvSpPr>
          <p:nvPr/>
        </p:nvSpPr>
        <p:spPr bwMode="auto">
          <a:xfrm flipH="1">
            <a:off x="4419600" y="3429000"/>
            <a:ext cx="914400" cy="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4285" name="Line 14"/>
          <p:cNvSpPr>
            <a:spLocks noChangeShapeType="1"/>
          </p:cNvSpPr>
          <p:nvPr/>
        </p:nvSpPr>
        <p:spPr bwMode="auto">
          <a:xfrm flipV="1">
            <a:off x="5334000" y="1905000"/>
            <a:ext cx="0" cy="152400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4286" name="Line 15"/>
          <p:cNvSpPr>
            <a:spLocks noChangeShapeType="1"/>
          </p:cNvSpPr>
          <p:nvPr/>
        </p:nvSpPr>
        <p:spPr bwMode="auto">
          <a:xfrm>
            <a:off x="5334000" y="1905000"/>
            <a:ext cx="304800" cy="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56386951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latin typeface="Arial" charset="0"/>
              </a:rPr>
              <a:t>LM (</a:t>
            </a:r>
            <a:r>
              <a:rPr lang="en-US" dirty="0" err="1">
                <a:latin typeface="Arial" charset="0"/>
              </a:rPr>
              <a:t>LanManager</a:t>
            </a:r>
            <a:r>
              <a:rPr lang="en-US" dirty="0">
                <a:latin typeface="Arial" charset="0"/>
              </a:rPr>
              <a:t>) </a:t>
            </a:r>
            <a:r>
              <a:rPr lang="en-US" dirty="0" smtClean="0">
                <a:latin typeface="Arial" charset="0"/>
              </a:rPr>
              <a:t>Passwords </a:t>
            </a:r>
            <a:endParaRPr lang="en-US" dirty="0">
              <a:latin typeface="Arial" charset="0"/>
            </a:endParaRPr>
          </a:p>
        </p:txBody>
      </p:sp>
      <p:sp>
        <p:nvSpPr>
          <p:cNvPr id="55299" name="Rectangle 3"/>
          <p:cNvSpPr>
            <a:spLocks noGrp="1" noChangeArrowheads="1"/>
          </p:cNvSpPr>
          <p:nvPr>
            <p:ph idx="1"/>
          </p:nvPr>
        </p:nvSpPr>
        <p:spPr/>
        <p:txBody>
          <a:bodyPr>
            <a:normAutofit lnSpcReduction="10000"/>
          </a:bodyPr>
          <a:lstStyle/>
          <a:p>
            <a:pPr marL="457200" indent="-457200" eaLnBrk="1" hangingPunct="1">
              <a:lnSpc>
                <a:spcPct val="90000"/>
              </a:lnSpc>
              <a:buFontTx/>
              <a:buAutoNum type="arabicPeriod"/>
            </a:pPr>
            <a:r>
              <a:rPr lang="en-US" dirty="0">
                <a:latin typeface="Arial" charset="0"/>
              </a:rPr>
              <a:t>Adjust password length to 14 characters by either truncation or padding.</a:t>
            </a:r>
          </a:p>
          <a:p>
            <a:pPr marL="457200" indent="-457200" eaLnBrk="1" hangingPunct="1">
              <a:lnSpc>
                <a:spcPct val="90000"/>
              </a:lnSpc>
              <a:buFontTx/>
              <a:buAutoNum type="arabicPeriod"/>
            </a:pPr>
            <a:r>
              <a:rPr lang="en-US" dirty="0">
                <a:latin typeface="Arial" charset="0"/>
              </a:rPr>
              <a:t>Divide string into 2 parts, add one bit of parity to each part.</a:t>
            </a:r>
          </a:p>
          <a:p>
            <a:pPr marL="838200" lvl="1" indent="-381000" eaLnBrk="1" hangingPunct="1">
              <a:lnSpc>
                <a:spcPct val="90000"/>
              </a:lnSpc>
              <a:buFontTx/>
              <a:buChar char="•"/>
            </a:pPr>
            <a:r>
              <a:rPr lang="en-US" dirty="0">
                <a:latin typeface="Arial" charset="0"/>
              </a:rPr>
              <a:t>Parity required for using DES</a:t>
            </a:r>
          </a:p>
          <a:p>
            <a:pPr marL="838200" lvl="1" indent="-381000" eaLnBrk="1" hangingPunct="1">
              <a:lnSpc>
                <a:spcPct val="90000"/>
              </a:lnSpc>
              <a:buFontTx/>
              <a:buChar char="•"/>
            </a:pPr>
            <a:r>
              <a:rPr lang="en-US" dirty="0">
                <a:latin typeface="Arial" charset="0"/>
              </a:rPr>
              <a:t>Each part used as a key for DES encryption of a hexadecimal number</a:t>
            </a:r>
          </a:p>
          <a:p>
            <a:pPr marL="838200" lvl="1" indent="-381000" eaLnBrk="1" hangingPunct="1">
              <a:lnSpc>
                <a:spcPct val="90000"/>
              </a:lnSpc>
              <a:buFontTx/>
              <a:buChar char="•"/>
            </a:pPr>
            <a:r>
              <a:rPr lang="en-US" dirty="0">
                <a:latin typeface="Arial" charset="0"/>
              </a:rPr>
              <a:t>Splitting the string into two parts allows an attacker to attack each half independently</a:t>
            </a:r>
          </a:p>
          <a:p>
            <a:pPr marL="457200" indent="-457200" eaLnBrk="1" hangingPunct="1">
              <a:lnSpc>
                <a:spcPct val="90000"/>
              </a:lnSpc>
            </a:pPr>
            <a:r>
              <a:rPr lang="en-US" dirty="0">
                <a:latin typeface="Arial" charset="0"/>
              </a:rPr>
              <a:t>LM representation is neither a hash nor an encrypted password, it is an encrypted, fixed hex number is which the password is used as the key.</a:t>
            </a:r>
          </a:p>
        </p:txBody>
      </p:sp>
    </p:spTree>
    <p:extLst>
      <p:ext uri="{BB962C8B-B14F-4D97-AF65-F5344CB8AC3E}">
        <p14:creationId xmlns:p14="http://schemas.microsoft.com/office/powerpoint/2010/main" val="237523583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atin typeface="Arial" charset="0"/>
              </a:rPr>
              <a:t>NT Password Representation</a:t>
            </a:r>
          </a:p>
        </p:txBody>
      </p:sp>
      <p:sp>
        <p:nvSpPr>
          <p:cNvPr id="56323" name="Rectangle 3"/>
          <p:cNvSpPr>
            <a:spLocks noGrp="1" noChangeArrowheads="1"/>
          </p:cNvSpPr>
          <p:nvPr>
            <p:ph type="body" idx="1"/>
          </p:nvPr>
        </p:nvSpPr>
        <p:spPr/>
        <p:txBody>
          <a:bodyPr/>
          <a:lstStyle/>
          <a:p>
            <a:pPr marL="457200" indent="-457200" eaLnBrk="1" hangingPunct="1">
              <a:buFontTx/>
              <a:buAutoNum type="arabicPeriod"/>
            </a:pPr>
            <a:r>
              <a:rPr lang="en-US">
                <a:latin typeface="Arial" charset="0"/>
              </a:rPr>
              <a:t>Adjust password length to 14 characters</a:t>
            </a:r>
          </a:p>
          <a:p>
            <a:pPr marL="457200" indent="-457200" eaLnBrk="1" hangingPunct="1">
              <a:buFontTx/>
              <a:buAutoNum type="arabicPeriod"/>
            </a:pPr>
            <a:r>
              <a:rPr lang="en-US">
                <a:latin typeface="Arial" charset="0"/>
              </a:rPr>
              <a:t>Use MD-4 hashing algorithm three times to produce a hash of the password.</a:t>
            </a:r>
          </a:p>
          <a:p>
            <a:pPr marL="457200" indent="-457200" eaLnBrk="1" hangingPunct="1"/>
            <a:r>
              <a:rPr lang="en-US">
                <a:latin typeface="Arial" charset="0"/>
              </a:rPr>
              <a:t>NT Password is not salted</a:t>
            </a:r>
          </a:p>
          <a:p>
            <a:pPr marL="457200" indent="-457200" eaLnBrk="1" hangingPunct="1"/>
            <a:r>
              <a:rPr lang="en-US">
                <a:latin typeface="Arial" charset="0"/>
              </a:rPr>
              <a:t>NT password cracking programs only need to access a dictionary.  </a:t>
            </a:r>
          </a:p>
        </p:txBody>
      </p:sp>
    </p:spTree>
    <p:extLst>
      <p:ext uri="{BB962C8B-B14F-4D97-AF65-F5344CB8AC3E}">
        <p14:creationId xmlns:p14="http://schemas.microsoft.com/office/powerpoint/2010/main" val="314414939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1182688"/>
            <a:ext cx="8024813" cy="363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7347" name="Rectangle 3"/>
          <p:cNvSpPr>
            <a:spLocks noGrp="1" noChangeArrowheads="1"/>
          </p:cNvSpPr>
          <p:nvPr>
            <p:ph type="title"/>
          </p:nvPr>
        </p:nvSpPr>
        <p:spPr>
          <a:xfrm>
            <a:off x="381000" y="152400"/>
            <a:ext cx="8305800" cy="762000"/>
          </a:xfrm>
        </p:spPr>
        <p:txBody>
          <a:bodyPr/>
          <a:lstStyle/>
          <a:p>
            <a:pPr eaLnBrk="1" hangingPunct="1"/>
            <a:r>
              <a:rPr lang="en-US" dirty="0">
                <a:latin typeface="Arial" charset="0"/>
              </a:rPr>
              <a:t>Authentication Using </a:t>
            </a:r>
            <a:r>
              <a:rPr lang="en-US" dirty="0" smtClean="0">
                <a:latin typeface="Arial" charset="0"/>
              </a:rPr>
              <a:t>an </a:t>
            </a:r>
            <a:r>
              <a:rPr lang="en-US" dirty="0" smtClean="0">
                <a:latin typeface="Arial" charset="0"/>
              </a:rPr>
              <a:t>Ownership</a:t>
            </a:r>
            <a:endParaRPr lang="en-US" sz="2800" dirty="0">
              <a:latin typeface="Arial" charset="0"/>
            </a:endParaRPr>
          </a:p>
        </p:txBody>
      </p:sp>
      <p:sp>
        <p:nvSpPr>
          <p:cNvPr id="57348" name="Rectangle 4"/>
          <p:cNvSpPr>
            <a:spLocks noGrp="1" noChangeArrowheads="1"/>
          </p:cNvSpPr>
          <p:nvPr>
            <p:ph type="body" idx="1"/>
          </p:nvPr>
        </p:nvSpPr>
        <p:spPr>
          <a:xfrm>
            <a:off x="381000" y="4724400"/>
            <a:ext cx="8763000" cy="1727200"/>
          </a:xfrm>
        </p:spPr>
        <p:txBody>
          <a:bodyPr/>
          <a:lstStyle/>
          <a:p>
            <a:pPr eaLnBrk="1" hangingPunct="1"/>
            <a:r>
              <a:rPr lang="en-US" dirty="0">
                <a:latin typeface="Arial" charset="0"/>
              </a:rPr>
              <a:t>Magnetic cards</a:t>
            </a:r>
          </a:p>
          <a:p>
            <a:pPr lvl="1" eaLnBrk="1" hangingPunct="1"/>
            <a:r>
              <a:rPr lang="en-US" dirty="0">
                <a:latin typeface="Arial" charset="0"/>
              </a:rPr>
              <a:t>magnetic stripe cards</a:t>
            </a:r>
          </a:p>
          <a:p>
            <a:pPr lvl="1" eaLnBrk="1" hangingPunct="1"/>
            <a:r>
              <a:rPr lang="en-US" dirty="0">
                <a:latin typeface="Arial" charset="0"/>
              </a:rPr>
              <a:t>chip cards: stored value cards, smart cards</a:t>
            </a:r>
          </a:p>
        </p:txBody>
      </p:sp>
    </p:spTree>
    <p:extLst>
      <p:ext uri="{BB962C8B-B14F-4D97-AF65-F5344CB8AC3E}">
        <p14:creationId xmlns:p14="http://schemas.microsoft.com/office/powerpoint/2010/main" val="133566477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dirty="0" smtClean="0"/>
              <a:t>Biometric-based Authentication</a:t>
            </a:r>
            <a:endParaRPr lang="en-US" dirty="0"/>
          </a:p>
        </p:txBody>
      </p:sp>
      <p:sp>
        <p:nvSpPr>
          <p:cNvPr id="416771" name="Rectangle 3"/>
          <p:cNvSpPr>
            <a:spLocks noGrp="1" noChangeArrowheads="1"/>
          </p:cNvSpPr>
          <p:nvPr>
            <p:ph type="body" idx="1"/>
          </p:nvPr>
        </p:nvSpPr>
        <p:spPr>
          <a:xfrm>
            <a:off x="666750" y="1949824"/>
            <a:ext cx="7696201" cy="4463676"/>
          </a:xfrm>
        </p:spPr>
        <p:txBody>
          <a:bodyPr>
            <a:normAutofit fontScale="70000" lnSpcReduction="20000"/>
          </a:bodyPr>
          <a:lstStyle/>
          <a:p>
            <a:pPr>
              <a:lnSpc>
                <a:spcPct val="90000"/>
              </a:lnSpc>
            </a:pPr>
            <a:r>
              <a:rPr lang="en-US" sz="2800" dirty="0"/>
              <a:t>Automated measurement of biological, behavioral features that identify a person</a:t>
            </a:r>
          </a:p>
          <a:p>
            <a:pPr lvl="1">
              <a:lnSpc>
                <a:spcPct val="90000"/>
              </a:lnSpc>
            </a:pPr>
            <a:r>
              <a:rPr lang="en-US" sz="2400" dirty="0"/>
              <a:t>Fingerprints: optical or electrical techniques</a:t>
            </a:r>
          </a:p>
          <a:p>
            <a:pPr lvl="2">
              <a:lnSpc>
                <a:spcPct val="90000"/>
              </a:lnSpc>
            </a:pPr>
            <a:r>
              <a:rPr lang="en-US" sz="2000" dirty="0"/>
              <a:t>Maps fingerprint into a graph, then compares with database</a:t>
            </a:r>
          </a:p>
          <a:p>
            <a:pPr lvl="2">
              <a:lnSpc>
                <a:spcPct val="90000"/>
              </a:lnSpc>
            </a:pPr>
            <a:r>
              <a:rPr lang="en-US" sz="2000" dirty="0"/>
              <a:t>Measurements imprecise, so approximate matching algorithms used</a:t>
            </a:r>
          </a:p>
          <a:p>
            <a:pPr lvl="1">
              <a:lnSpc>
                <a:spcPct val="90000"/>
              </a:lnSpc>
            </a:pPr>
            <a:r>
              <a:rPr lang="en-US" sz="2400" dirty="0"/>
              <a:t>Voices: speaker verification or recognition</a:t>
            </a:r>
          </a:p>
          <a:p>
            <a:pPr lvl="2">
              <a:lnSpc>
                <a:spcPct val="90000"/>
              </a:lnSpc>
            </a:pPr>
            <a:r>
              <a:rPr lang="en-US" sz="2000" dirty="0"/>
              <a:t>Verification: uses statistical techniques to test hypothesis that speaker is who is claimed (speaker dependent)</a:t>
            </a:r>
          </a:p>
          <a:p>
            <a:pPr lvl="2">
              <a:lnSpc>
                <a:spcPct val="90000"/>
              </a:lnSpc>
            </a:pPr>
            <a:r>
              <a:rPr lang="en-US" sz="2000" dirty="0"/>
              <a:t>Recognition: checks content of answers (speaker independent</a:t>
            </a:r>
            <a:r>
              <a:rPr lang="en-US" sz="2000" dirty="0" smtClean="0"/>
              <a:t>)</a:t>
            </a:r>
          </a:p>
          <a:p>
            <a:pPr lvl="1">
              <a:lnSpc>
                <a:spcPct val="90000"/>
              </a:lnSpc>
            </a:pPr>
            <a:r>
              <a:rPr lang="en-US" sz="2400" dirty="0"/>
              <a:t>Eyes: patterns in irises unique</a:t>
            </a:r>
          </a:p>
          <a:p>
            <a:pPr lvl="2">
              <a:lnSpc>
                <a:spcPct val="90000"/>
              </a:lnSpc>
            </a:pPr>
            <a:r>
              <a:rPr lang="en-US" sz="2000" dirty="0"/>
              <a:t>Measure patterns, determine if differences are random; or correlate images using statistical tests</a:t>
            </a:r>
          </a:p>
          <a:p>
            <a:pPr lvl="1">
              <a:lnSpc>
                <a:spcPct val="90000"/>
              </a:lnSpc>
            </a:pPr>
            <a:r>
              <a:rPr lang="en-US" sz="2400" dirty="0"/>
              <a:t>Faces: image, or specific characteristics like distance from nose to chin</a:t>
            </a:r>
          </a:p>
          <a:p>
            <a:pPr lvl="2">
              <a:lnSpc>
                <a:spcPct val="90000"/>
              </a:lnSpc>
            </a:pPr>
            <a:r>
              <a:rPr lang="en-US" sz="2000" dirty="0"/>
              <a:t>Lighting, view of face, other noise can hinder this</a:t>
            </a:r>
          </a:p>
          <a:p>
            <a:pPr lvl="1">
              <a:lnSpc>
                <a:spcPct val="90000"/>
              </a:lnSpc>
            </a:pPr>
            <a:r>
              <a:rPr lang="en-US" sz="2400" dirty="0"/>
              <a:t>Keystroke dynamics: believed to be unique</a:t>
            </a:r>
          </a:p>
          <a:p>
            <a:pPr lvl="2">
              <a:lnSpc>
                <a:spcPct val="90000"/>
              </a:lnSpc>
            </a:pPr>
            <a:r>
              <a:rPr lang="en-US" sz="2000" dirty="0"/>
              <a:t>Keystroke intervals, pressure, duration of stroke, where key is struck</a:t>
            </a:r>
          </a:p>
          <a:p>
            <a:pPr lvl="2">
              <a:lnSpc>
                <a:spcPct val="90000"/>
              </a:lnSpc>
            </a:pPr>
            <a:r>
              <a:rPr lang="en-US" sz="2000" dirty="0"/>
              <a:t>Statistical tests </a:t>
            </a:r>
            <a:r>
              <a:rPr lang="en-US" sz="2000" dirty="0" smtClean="0"/>
              <a:t>used</a:t>
            </a:r>
            <a:endParaRPr lang="en-US" sz="2000" dirty="0"/>
          </a:p>
        </p:txBody>
      </p:sp>
    </p:spTree>
    <p:extLst>
      <p:ext uri="{BB962C8B-B14F-4D97-AF65-F5344CB8AC3E}">
        <p14:creationId xmlns:p14="http://schemas.microsoft.com/office/powerpoint/2010/main" val="186857590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a:latin typeface="Arial" charset="0"/>
              </a:rPr>
              <a:t>Location Based Authentication</a:t>
            </a:r>
          </a:p>
        </p:txBody>
      </p:sp>
      <p:sp>
        <p:nvSpPr>
          <p:cNvPr id="62467" name="Content Placeholder 2"/>
          <p:cNvSpPr>
            <a:spLocks noGrp="1"/>
          </p:cNvSpPr>
          <p:nvPr>
            <p:ph idx="1"/>
          </p:nvPr>
        </p:nvSpPr>
        <p:spPr/>
        <p:txBody>
          <a:bodyPr/>
          <a:lstStyle/>
          <a:p>
            <a:pPr eaLnBrk="1" hangingPunct="1"/>
            <a:r>
              <a:rPr lang="en-US" dirty="0">
                <a:latin typeface="Arial" charset="0"/>
              </a:rPr>
              <a:t>Takes location into account when a user authenticates</a:t>
            </a:r>
          </a:p>
          <a:p>
            <a:pPr eaLnBrk="1" hangingPunct="1"/>
            <a:r>
              <a:rPr lang="en-US" dirty="0" smtClean="0">
                <a:latin typeface="Arial" charset="0"/>
              </a:rPr>
              <a:t>e.g.,  </a:t>
            </a:r>
            <a:r>
              <a:rPr lang="en-US" dirty="0">
                <a:latin typeface="Arial" charset="0"/>
              </a:rPr>
              <a:t>Suppose an employee is known to be working in California. If someone attempt to login to her account in New York, it is reasonable to believe that this is an attack.</a:t>
            </a:r>
          </a:p>
        </p:txBody>
      </p:sp>
    </p:spTree>
    <p:extLst>
      <p:ext uri="{BB962C8B-B14F-4D97-AF65-F5344CB8AC3E}">
        <p14:creationId xmlns:p14="http://schemas.microsoft.com/office/powerpoint/2010/main" val="252123242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t>Key Points</a:t>
            </a:r>
          </a:p>
        </p:txBody>
      </p:sp>
      <p:sp>
        <p:nvSpPr>
          <p:cNvPr id="421891" name="Rectangle 3"/>
          <p:cNvSpPr>
            <a:spLocks noGrp="1" noChangeArrowheads="1"/>
          </p:cNvSpPr>
          <p:nvPr>
            <p:ph type="body" idx="1"/>
          </p:nvPr>
        </p:nvSpPr>
        <p:spPr/>
        <p:txBody>
          <a:bodyPr>
            <a:normAutofit lnSpcReduction="10000"/>
          </a:bodyPr>
          <a:lstStyle/>
          <a:p>
            <a:r>
              <a:rPr lang="en-US" sz="2400" dirty="0"/>
              <a:t>Authentication is not cryptography</a:t>
            </a:r>
          </a:p>
          <a:p>
            <a:pPr lvl="1"/>
            <a:r>
              <a:rPr lang="en-US" sz="2000" dirty="0"/>
              <a:t>You have to consider system components</a:t>
            </a:r>
          </a:p>
          <a:p>
            <a:r>
              <a:rPr lang="en-US" sz="2400" dirty="0"/>
              <a:t>Passwords are here to </a:t>
            </a:r>
            <a:r>
              <a:rPr lang="en-US" sz="2400" dirty="0" smtClean="0"/>
              <a:t>stay … at least for a while longer</a:t>
            </a:r>
            <a:endParaRPr lang="en-US" sz="2400" dirty="0"/>
          </a:p>
          <a:p>
            <a:pPr lvl="1"/>
            <a:r>
              <a:rPr lang="en-US" sz="2000" dirty="0"/>
              <a:t>They provide a basis for most forms of authentication</a:t>
            </a:r>
          </a:p>
          <a:p>
            <a:r>
              <a:rPr lang="en-US" sz="2400" dirty="0"/>
              <a:t>Protocols are important</a:t>
            </a:r>
          </a:p>
          <a:p>
            <a:pPr lvl="1"/>
            <a:r>
              <a:rPr lang="en-US" sz="2000" dirty="0" smtClean="0"/>
              <a:t>Selection leads to a more secure choice of authentication</a:t>
            </a:r>
          </a:p>
          <a:p>
            <a:pPr lvl="1"/>
            <a:r>
              <a:rPr lang="en-US" sz="2000" dirty="0" smtClean="0"/>
              <a:t>Storing information properly contributes to security </a:t>
            </a:r>
            <a:r>
              <a:rPr lang="en-US" sz="2000" dirty="0" smtClean="0"/>
              <a:t>chain</a:t>
            </a:r>
          </a:p>
          <a:p>
            <a:r>
              <a:rPr lang="en-US" sz="2200" dirty="0" smtClean="0"/>
              <a:t>Discussing multiple factor authentication--- separate discussion!</a:t>
            </a:r>
            <a:endParaRPr lang="en-US" sz="2200" dirty="0"/>
          </a:p>
        </p:txBody>
      </p:sp>
    </p:spTree>
    <p:extLst>
      <p:ext uri="{BB962C8B-B14F-4D97-AF65-F5344CB8AC3E}">
        <p14:creationId xmlns:p14="http://schemas.microsoft.com/office/powerpoint/2010/main" val="174486679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4408799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9463" y="25958"/>
            <a:ext cx="7583488" cy="1143000"/>
          </a:xfrm>
        </p:spPr>
        <p:txBody>
          <a:bodyPr/>
          <a:lstStyle/>
          <a:p>
            <a:r>
              <a:rPr lang="en-US" dirty="0" smtClean="0"/>
              <a:t>Security vs. </a:t>
            </a:r>
            <a:r>
              <a:rPr lang="en-US" smtClean="0"/>
              <a:t>Privacy</a:t>
            </a:r>
            <a:endParaRPr lang="en-US" dirty="0"/>
          </a:p>
        </p:txBody>
      </p:sp>
      <p:pic>
        <p:nvPicPr>
          <p:cNvPr id="3" name="Picture 2" descr="security-privac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609725"/>
            <a:ext cx="6858000" cy="4991100"/>
          </a:xfrm>
          <a:prstGeom prst="rect">
            <a:avLst/>
          </a:prstGeom>
        </p:spPr>
      </p:pic>
    </p:spTree>
    <p:extLst>
      <p:ext uri="{BB962C8B-B14F-4D97-AF65-F5344CB8AC3E}">
        <p14:creationId xmlns:p14="http://schemas.microsoft.com/office/powerpoint/2010/main" val="45718217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a:t>
            </a:r>
            <a:r>
              <a:rPr lang="en-US" dirty="0" err="1" smtClean="0"/>
              <a:t>Ophcrack</a:t>
            </a:r>
            <a:endParaRPr lang="en-US" dirty="0"/>
          </a:p>
        </p:txBody>
      </p:sp>
      <p:sp>
        <p:nvSpPr>
          <p:cNvPr id="6" name="Content Placeholder 5"/>
          <p:cNvSpPr>
            <a:spLocks noGrp="1"/>
          </p:cNvSpPr>
          <p:nvPr>
            <p:ph idx="1"/>
          </p:nvPr>
        </p:nvSpPr>
        <p:spPr/>
        <p:txBody>
          <a:bodyPr/>
          <a:lstStyle/>
          <a:p>
            <a:r>
              <a:rPr lang="en-US" dirty="0" smtClean="0"/>
              <a:t>LM hash</a:t>
            </a:r>
          </a:p>
          <a:p>
            <a:pPr lvl="1"/>
            <a:r>
              <a:rPr lang="en-US" dirty="0" smtClean="0"/>
              <a:t>855c3697d9979e78ac404c4ba2c66533</a:t>
            </a:r>
          </a:p>
          <a:p>
            <a:r>
              <a:rPr lang="en-US" dirty="0" err="1" smtClean="0"/>
              <a:t>Ophcrack</a:t>
            </a:r>
            <a:endParaRPr lang="en-US" dirty="0"/>
          </a:p>
          <a:p>
            <a:pPr lvl="1"/>
            <a:r>
              <a:rPr lang="en-US" dirty="0"/>
              <a:t>http://</a:t>
            </a:r>
            <a:r>
              <a:rPr lang="en-US" dirty="0" err="1"/>
              <a:t>www.objectif-securite.ch</a:t>
            </a:r>
            <a:r>
              <a:rPr lang="en-US" dirty="0"/>
              <a:t>/en/</a:t>
            </a:r>
            <a:r>
              <a:rPr lang="en-US" dirty="0" err="1"/>
              <a:t>ophcrack.php</a:t>
            </a:r>
            <a:endParaRPr lang="en-US" dirty="0"/>
          </a:p>
          <a:p>
            <a:pPr marL="457200" lvl="1" indent="0">
              <a:buNone/>
            </a:pPr>
            <a:endParaRPr lang="en-US" dirty="0"/>
          </a:p>
        </p:txBody>
      </p:sp>
      <p:sp>
        <p:nvSpPr>
          <p:cNvPr id="8" name="Rectangle 7"/>
          <p:cNvSpPr/>
          <p:nvPr/>
        </p:nvSpPr>
        <p:spPr>
          <a:xfrm>
            <a:off x="422213" y="4419600"/>
            <a:ext cx="8372538" cy="1569660"/>
          </a:xfrm>
          <a:prstGeom prst="rect">
            <a:avLst/>
          </a:prstGeom>
        </p:spPr>
        <p:txBody>
          <a:bodyPr wrap="square">
            <a:spAutoFit/>
          </a:bodyPr>
          <a:lstStyle/>
          <a:p>
            <a:pPr algn="l"/>
            <a:r>
              <a:rPr lang="pt-BR" sz="1600" b="0" dirty="0">
                <a:latin typeface="+mn-lt"/>
              </a:rPr>
              <a:t>Administrator:500:NO PASSWORD*********************:NO PASSWORD*********************:::</a:t>
            </a:r>
          </a:p>
          <a:p>
            <a:pPr algn="l"/>
            <a:r>
              <a:rPr lang="pt-BR" sz="1600" b="0" dirty="0">
                <a:latin typeface="+mn-lt"/>
              </a:rPr>
              <a:t>Guest:501:NO PASSWORD*********************:NO PASSWORD*********************:::</a:t>
            </a:r>
          </a:p>
          <a:p>
            <a:pPr algn="l"/>
            <a:r>
              <a:rPr lang="pt-BR" sz="1600" b="0" dirty="0">
                <a:latin typeface="+mn-lt"/>
              </a:rPr>
              <a:t>JoeTest:1001:NO PASSWORD*********************:E5810F3C99AE2ABB2232ED8458A61309:::</a:t>
            </a:r>
            <a:endParaRPr lang="en-US" sz="1600" b="0" dirty="0">
              <a:latin typeface="+mn-lt"/>
            </a:endParaRPr>
          </a:p>
        </p:txBody>
      </p:sp>
    </p:spTree>
    <p:extLst>
      <p:ext uri="{BB962C8B-B14F-4D97-AF65-F5344CB8AC3E}">
        <p14:creationId xmlns:p14="http://schemas.microsoft.com/office/powerpoint/2010/main" val="99689107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981200"/>
            <a:ext cx="7696200" cy="1938992"/>
          </a:xfrm>
          <a:prstGeom prst="rect">
            <a:avLst/>
          </a:prstGeom>
        </p:spPr>
        <p:txBody>
          <a:bodyPr wrap="square">
            <a:spAutoFit/>
          </a:bodyPr>
          <a:lstStyle/>
          <a:p>
            <a:pPr algn="l">
              <a:tabLst>
                <a:tab pos="1720850" algn="l"/>
                <a:tab pos="3421063" algn="l"/>
              </a:tabLst>
            </a:pPr>
            <a:r>
              <a:rPr lang="en-US" sz="2000" b="0" u="sng" dirty="0" smtClean="0">
                <a:latin typeface="+mn-lt"/>
              </a:rPr>
              <a:t>Password	Salt	Encrypted Password</a:t>
            </a:r>
            <a:endParaRPr lang="en-US" sz="2000" b="0" u="sng" dirty="0">
              <a:latin typeface="+mn-lt"/>
            </a:endParaRPr>
          </a:p>
          <a:p>
            <a:pPr algn="l">
              <a:tabLst>
                <a:tab pos="1720850" algn="l"/>
                <a:tab pos="3421063" algn="l"/>
              </a:tabLst>
            </a:pPr>
            <a:r>
              <a:rPr lang="en-US" sz="2000" b="0" dirty="0" smtClean="0">
                <a:latin typeface="+mn-lt"/>
              </a:rPr>
              <a:t>nutmeg	</a:t>
            </a:r>
            <a:r>
              <a:rPr lang="en-US" sz="2000" b="0" dirty="0" err="1" smtClean="0">
                <a:latin typeface="+mn-lt"/>
              </a:rPr>
              <a:t>Mi</a:t>
            </a:r>
            <a:r>
              <a:rPr lang="en-US" sz="2000" b="0" dirty="0" smtClean="0">
                <a:latin typeface="+mn-lt"/>
              </a:rPr>
              <a:t>	MiqkFWCm1fNJI</a:t>
            </a:r>
            <a:endParaRPr lang="en-US" sz="2000" b="0" dirty="0">
              <a:latin typeface="+mn-lt"/>
            </a:endParaRPr>
          </a:p>
          <a:p>
            <a:pPr algn="l">
              <a:tabLst>
                <a:tab pos="1720850" algn="l"/>
                <a:tab pos="3421063" algn="l"/>
              </a:tabLst>
            </a:pPr>
            <a:r>
              <a:rPr lang="en-US" sz="2000" b="0" dirty="0" smtClean="0">
                <a:latin typeface="+mn-lt"/>
              </a:rPr>
              <a:t>ellen1	</a:t>
            </a:r>
            <a:r>
              <a:rPr lang="en-US" sz="2000" b="0" dirty="0" err="1" smtClean="0">
                <a:latin typeface="+mn-lt"/>
              </a:rPr>
              <a:t>ri</a:t>
            </a:r>
            <a:r>
              <a:rPr lang="en-US" sz="2000" b="0" dirty="0" smtClean="0">
                <a:latin typeface="+mn-lt"/>
              </a:rPr>
              <a:t>	ri79KNd7V6</a:t>
            </a:r>
            <a:r>
              <a:rPr lang="en-US" sz="2000" b="0" dirty="0">
                <a:latin typeface="+mn-lt"/>
              </a:rPr>
              <a:t>.</a:t>
            </a:r>
            <a:r>
              <a:rPr lang="en-US" sz="2000" b="0" dirty="0" smtClean="0">
                <a:latin typeface="+mn-lt"/>
              </a:rPr>
              <a:t>Sk</a:t>
            </a:r>
            <a:endParaRPr lang="en-US" sz="2000" b="0" dirty="0">
              <a:latin typeface="+mn-lt"/>
            </a:endParaRPr>
          </a:p>
          <a:p>
            <a:pPr algn="l">
              <a:tabLst>
                <a:tab pos="1720850" algn="l"/>
                <a:tab pos="3421063" algn="l"/>
              </a:tabLst>
            </a:pPr>
            <a:r>
              <a:rPr lang="en-US" sz="2000" b="0" dirty="0" smtClean="0">
                <a:latin typeface="+mn-lt"/>
              </a:rPr>
              <a:t>Sharon	./	.</a:t>
            </a:r>
            <a:r>
              <a:rPr lang="en-US" sz="2000" b="0" dirty="0">
                <a:latin typeface="+mn-lt"/>
              </a:rPr>
              <a:t>/</a:t>
            </a:r>
            <a:r>
              <a:rPr lang="en-US" sz="2000" b="0" dirty="0" smtClean="0">
                <a:latin typeface="+mn-lt"/>
              </a:rPr>
              <a:t>2aN7ysff3qM</a:t>
            </a:r>
            <a:endParaRPr lang="en-US" sz="2000" b="0" dirty="0">
              <a:latin typeface="+mn-lt"/>
            </a:endParaRPr>
          </a:p>
          <a:p>
            <a:pPr algn="l">
              <a:tabLst>
                <a:tab pos="1720850" algn="l"/>
                <a:tab pos="3421063" algn="l"/>
              </a:tabLst>
            </a:pPr>
            <a:r>
              <a:rPr lang="en-US" sz="2000" b="0" dirty="0" err="1" smtClean="0">
                <a:latin typeface="+mn-lt"/>
              </a:rPr>
              <a:t>norahs</a:t>
            </a:r>
            <a:r>
              <a:rPr lang="en-US" sz="2000" b="0" dirty="0" smtClean="0">
                <a:latin typeface="+mn-lt"/>
              </a:rPr>
              <a:t>	am	amfIADT2iqjAf</a:t>
            </a:r>
            <a:endParaRPr lang="en-US" sz="2000" b="0" dirty="0">
              <a:latin typeface="+mn-lt"/>
            </a:endParaRPr>
          </a:p>
          <a:p>
            <a:pPr algn="l">
              <a:tabLst>
                <a:tab pos="1720850" algn="l"/>
                <a:tab pos="3421063" algn="l"/>
              </a:tabLst>
            </a:pPr>
            <a:r>
              <a:rPr lang="en-US" sz="2000" b="0" dirty="0" err="1" smtClean="0">
                <a:latin typeface="+mn-lt"/>
              </a:rPr>
              <a:t>norahs</a:t>
            </a:r>
            <a:r>
              <a:rPr lang="en-US" sz="2000" b="0" dirty="0" smtClean="0">
                <a:latin typeface="+mn-lt"/>
              </a:rPr>
              <a:t>	7a	7azfT5tIdyh0I</a:t>
            </a:r>
            <a:endParaRPr lang="en-US" sz="2000" b="0" dirty="0">
              <a:latin typeface="+mn-lt"/>
            </a:endParaRPr>
          </a:p>
        </p:txBody>
      </p:sp>
      <p:sp>
        <p:nvSpPr>
          <p:cNvPr id="3" name="Rectangle 2"/>
          <p:cNvSpPr/>
          <p:nvPr/>
        </p:nvSpPr>
        <p:spPr>
          <a:xfrm>
            <a:off x="228600" y="4267200"/>
            <a:ext cx="8686800" cy="1323439"/>
          </a:xfrm>
          <a:prstGeom prst="rect">
            <a:avLst/>
          </a:prstGeom>
        </p:spPr>
        <p:txBody>
          <a:bodyPr wrap="square">
            <a:spAutoFit/>
          </a:bodyPr>
          <a:lstStyle/>
          <a:p>
            <a:pPr algn="l"/>
            <a:r>
              <a:rPr lang="en-US" sz="2000" b="0" dirty="0" smtClean="0">
                <a:latin typeface="+mn-lt"/>
              </a:rPr>
              <a:t>Unix documentation:  </a:t>
            </a:r>
          </a:p>
          <a:p>
            <a:pPr lvl="1" algn="l"/>
            <a:r>
              <a:rPr lang="en-US" sz="2000" b="0" dirty="0" smtClean="0">
                <a:latin typeface="+mn-lt"/>
              </a:rPr>
              <a:t>[W]hat </a:t>
            </a:r>
            <a:r>
              <a:rPr lang="en-US" sz="2000" b="0" dirty="0">
                <a:latin typeface="+mn-lt"/>
              </a:rPr>
              <a:t>is stored in the /</a:t>
            </a:r>
            <a:r>
              <a:rPr lang="en-US" sz="2000" b="0" dirty="0" err="1">
                <a:latin typeface="+mn-lt"/>
              </a:rPr>
              <a:t>etc</a:t>
            </a:r>
            <a:r>
              <a:rPr lang="en-US" sz="2000" b="0" dirty="0">
                <a:latin typeface="+mn-lt"/>
              </a:rPr>
              <a:t>/</a:t>
            </a:r>
            <a:r>
              <a:rPr lang="en-US" sz="2000" b="0" dirty="0" err="1">
                <a:latin typeface="+mn-lt"/>
              </a:rPr>
              <a:t>passwd</a:t>
            </a:r>
            <a:r>
              <a:rPr lang="en-US" sz="2000" b="0" dirty="0">
                <a:latin typeface="+mn-lt"/>
              </a:rPr>
              <a:t> file is not really the encrypted password</a:t>
            </a:r>
            <a:r>
              <a:rPr lang="en-US" sz="2000" b="0" dirty="0" smtClean="0">
                <a:latin typeface="+mn-lt"/>
              </a:rPr>
              <a:t>. … [It is] "</a:t>
            </a:r>
            <a:r>
              <a:rPr lang="en-US" sz="2000" b="0" dirty="0">
                <a:latin typeface="+mn-lt"/>
              </a:rPr>
              <a:t>the </a:t>
            </a:r>
            <a:r>
              <a:rPr lang="en-US" sz="2000" b="0" dirty="0" err="1">
                <a:latin typeface="+mn-lt"/>
              </a:rPr>
              <a:t>superencrypted</a:t>
            </a:r>
            <a:r>
              <a:rPr lang="en-US" sz="2000" b="0" dirty="0">
                <a:latin typeface="+mn-lt"/>
              </a:rPr>
              <a:t> block of zeros that is used to verify the user's password" </a:t>
            </a:r>
          </a:p>
        </p:txBody>
      </p:sp>
      <p:sp>
        <p:nvSpPr>
          <p:cNvPr id="4" name="Title 3"/>
          <p:cNvSpPr>
            <a:spLocks noGrp="1"/>
          </p:cNvSpPr>
          <p:nvPr>
            <p:ph type="title"/>
          </p:nvPr>
        </p:nvSpPr>
        <p:spPr/>
        <p:txBody>
          <a:bodyPr/>
          <a:lstStyle/>
          <a:p>
            <a:r>
              <a:rPr lang="en-US" dirty="0" smtClean="0"/>
              <a:t>Unix Passwords </a:t>
            </a:r>
            <a:r>
              <a:rPr lang="en-US" dirty="0" err="1" smtClean="0"/>
              <a:t>Redux</a:t>
            </a:r>
            <a:endParaRPr lang="en-US" dirty="0"/>
          </a:p>
        </p:txBody>
      </p:sp>
    </p:spTree>
    <p:extLst>
      <p:ext uri="{BB962C8B-B14F-4D97-AF65-F5344CB8AC3E}">
        <p14:creationId xmlns:p14="http://schemas.microsoft.com/office/powerpoint/2010/main" val="129122375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 for today</a:t>
            </a:r>
            <a:endParaRPr lang="en-US" dirty="0"/>
          </a:p>
        </p:txBody>
      </p:sp>
      <p:sp>
        <p:nvSpPr>
          <p:cNvPr id="4" name="Rectangle 3"/>
          <p:cNvSpPr/>
          <p:nvPr/>
        </p:nvSpPr>
        <p:spPr>
          <a:xfrm>
            <a:off x="3524250" y="295833"/>
            <a:ext cx="5048250" cy="369332"/>
          </a:xfrm>
          <a:prstGeom prst="rect">
            <a:avLst/>
          </a:prstGeom>
        </p:spPr>
        <p:txBody>
          <a:bodyPr wrap="square">
            <a:spAutoFit/>
          </a:bodyPr>
          <a:lstStyle/>
          <a:p>
            <a:r>
              <a:rPr lang="en-US" dirty="0"/>
              <a:t>http://</a:t>
            </a:r>
            <a:r>
              <a:rPr lang="en-US" dirty="0" err="1"/>
              <a:t>dilbert.com</a:t>
            </a:r>
            <a:r>
              <a:rPr lang="en-US" dirty="0"/>
              <a:t>/</a:t>
            </a:r>
            <a:r>
              <a:rPr lang="en-US" dirty="0" err="1"/>
              <a:t>search_results?terms</a:t>
            </a:r>
            <a:r>
              <a:rPr lang="en-US" dirty="0" smtClean="0"/>
              <a:t>=Password</a:t>
            </a:r>
            <a:endParaRPr lang="en-US" dirty="0"/>
          </a:p>
        </p:txBody>
      </p:sp>
      <p:pic>
        <p:nvPicPr>
          <p:cNvPr id="3" name="Picture 2"/>
          <p:cNvPicPr>
            <a:picLocks noChangeAspect="1"/>
          </p:cNvPicPr>
          <p:nvPr/>
        </p:nvPicPr>
        <p:blipFill>
          <a:blip r:embed="rId2"/>
          <a:stretch>
            <a:fillRect/>
          </a:stretch>
        </p:blipFill>
        <p:spPr>
          <a:xfrm>
            <a:off x="819152" y="1756115"/>
            <a:ext cx="7665608" cy="2351151"/>
          </a:xfrm>
          <a:prstGeom prst="rect">
            <a:avLst/>
          </a:prstGeom>
        </p:spPr>
      </p:pic>
      <p:pic>
        <p:nvPicPr>
          <p:cNvPr id="5" name="Picture 4"/>
          <p:cNvPicPr>
            <a:picLocks noChangeAspect="1"/>
          </p:cNvPicPr>
          <p:nvPr/>
        </p:nvPicPr>
        <p:blipFill>
          <a:blip r:embed="rId3"/>
          <a:stretch>
            <a:fillRect/>
          </a:stretch>
        </p:blipFill>
        <p:spPr>
          <a:xfrm>
            <a:off x="779463" y="4218391"/>
            <a:ext cx="7705297" cy="2401484"/>
          </a:xfrm>
          <a:prstGeom prst="rect">
            <a:avLst/>
          </a:prstGeom>
        </p:spPr>
      </p:pic>
    </p:spTree>
    <p:extLst>
      <p:ext uri="{BB962C8B-B14F-4D97-AF65-F5344CB8AC3E}">
        <p14:creationId xmlns:p14="http://schemas.microsoft.com/office/powerpoint/2010/main" val="2808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Tree>
    <p:extLst>
      <p:ext uri="{BB962C8B-B14F-4D97-AF65-F5344CB8AC3E}">
        <p14:creationId xmlns:p14="http://schemas.microsoft.com/office/powerpoint/2010/main" val="2614302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t>Basics</a:t>
            </a:r>
          </a:p>
        </p:txBody>
      </p:sp>
      <p:sp>
        <p:nvSpPr>
          <p:cNvPr id="373763" name="Rectangle 3"/>
          <p:cNvSpPr>
            <a:spLocks noGrp="1" noChangeArrowheads="1"/>
          </p:cNvSpPr>
          <p:nvPr>
            <p:ph type="body" idx="1"/>
          </p:nvPr>
        </p:nvSpPr>
        <p:spPr/>
        <p:txBody>
          <a:bodyPr>
            <a:normAutofit/>
          </a:bodyPr>
          <a:lstStyle/>
          <a:p>
            <a:r>
              <a:rPr lang="en-US" dirty="0"/>
              <a:t>Authentication: binding of identity to subject</a:t>
            </a:r>
          </a:p>
          <a:p>
            <a:pPr lvl="1"/>
            <a:r>
              <a:rPr lang="en-US" dirty="0"/>
              <a:t>Identity </a:t>
            </a:r>
            <a:r>
              <a:rPr lang="en-US" dirty="0" smtClean="0"/>
              <a:t>= </a:t>
            </a:r>
            <a:r>
              <a:rPr lang="en-US" dirty="0"/>
              <a:t>external </a:t>
            </a:r>
            <a:r>
              <a:rPr lang="en-US" dirty="0" smtClean="0"/>
              <a:t>entity  (e.g., user, client)</a:t>
            </a:r>
            <a:endParaRPr lang="en-US" dirty="0"/>
          </a:p>
          <a:p>
            <a:pPr lvl="2"/>
            <a:r>
              <a:rPr lang="en-US" dirty="0" smtClean="0"/>
              <a:t>What </a:t>
            </a:r>
            <a:r>
              <a:rPr lang="en-US" dirty="0"/>
              <a:t>entity knows </a:t>
            </a:r>
          </a:p>
          <a:p>
            <a:pPr lvl="2"/>
            <a:r>
              <a:rPr lang="en-US" dirty="0"/>
              <a:t>What entity has </a:t>
            </a:r>
          </a:p>
          <a:p>
            <a:pPr lvl="2"/>
            <a:r>
              <a:rPr lang="en-US" dirty="0"/>
              <a:t>What entity is </a:t>
            </a:r>
          </a:p>
          <a:p>
            <a:pPr lvl="2"/>
            <a:r>
              <a:rPr lang="en-US" dirty="0"/>
              <a:t>Where entity is </a:t>
            </a:r>
          </a:p>
          <a:p>
            <a:pPr lvl="1"/>
            <a:r>
              <a:rPr lang="en-US" dirty="0"/>
              <a:t>Subject </a:t>
            </a:r>
            <a:r>
              <a:rPr lang="en-US" dirty="0" smtClean="0"/>
              <a:t>= </a:t>
            </a:r>
            <a:r>
              <a:rPr lang="en-US" dirty="0"/>
              <a:t>computer </a:t>
            </a:r>
            <a:r>
              <a:rPr lang="en-US" dirty="0" smtClean="0"/>
              <a:t>entity (e.g., process, hardware)</a:t>
            </a:r>
          </a:p>
          <a:p>
            <a:pPr marL="0" indent="0">
              <a:buNone/>
            </a:pPr>
            <a:endParaRPr lang="en-US" dirty="0" smtClean="0"/>
          </a:p>
        </p:txBody>
      </p:sp>
    </p:spTree>
    <p:extLst>
      <p:ext uri="{BB962C8B-B14F-4D97-AF65-F5344CB8AC3E}">
        <p14:creationId xmlns:p14="http://schemas.microsoft.com/office/powerpoint/2010/main" val="33064341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smtClean="0"/>
              <a:t>Authentication System</a:t>
            </a:r>
            <a:endParaRPr lang="en-US"/>
          </a:p>
        </p:txBody>
      </p:sp>
      <p:sp>
        <p:nvSpPr>
          <p:cNvPr id="377859" name="Rectangle 3"/>
          <p:cNvSpPr>
            <a:spLocks noGrp="1" noChangeArrowheads="1"/>
          </p:cNvSpPr>
          <p:nvPr>
            <p:ph type="body" idx="1"/>
          </p:nvPr>
        </p:nvSpPr>
        <p:spPr>
          <a:xfrm>
            <a:off x="228600" y="2003425"/>
            <a:ext cx="6019800" cy="5410200"/>
          </a:xfrm>
        </p:spPr>
        <p:txBody>
          <a:bodyPr>
            <a:normAutofit/>
          </a:bodyPr>
          <a:lstStyle/>
          <a:p>
            <a:r>
              <a:rPr lang="en-US" dirty="0" smtClean="0"/>
              <a:t>Five components:  </a:t>
            </a:r>
            <a:r>
              <a:rPr lang="en-US" sz="2800" dirty="0" smtClean="0"/>
              <a:t>&lt;</a:t>
            </a:r>
            <a:r>
              <a:rPr lang="en-US" sz="2800" i="1" dirty="0" smtClean="0"/>
              <a:t>A</a:t>
            </a:r>
            <a:r>
              <a:rPr lang="en-US" sz="2800" dirty="0" smtClean="0"/>
              <a:t>, </a:t>
            </a:r>
            <a:r>
              <a:rPr lang="en-US" sz="2800" i="1" dirty="0" smtClean="0"/>
              <a:t>C</a:t>
            </a:r>
            <a:r>
              <a:rPr lang="en-US" sz="2800" dirty="0" smtClean="0"/>
              <a:t>, </a:t>
            </a:r>
            <a:r>
              <a:rPr lang="en-US" sz="2800" i="1" dirty="0" smtClean="0"/>
              <a:t>F</a:t>
            </a:r>
            <a:r>
              <a:rPr lang="en-US" sz="2800" dirty="0" smtClean="0"/>
              <a:t>, </a:t>
            </a:r>
            <a:r>
              <a:rPr lang="en-US" sz="2800" i="1" dirty="0" smtClean="0"/>
              <a:t>L</a:t>
            </a:r>
            <a:r>
              <a:rPr lang="en-US" sz="2800" dirty="0" smtClean="0"/>
              <a:t>, </a:t>
            </a:r>
            <a:r>
              <a:rPr lang="en-US" sz="2800" i="1" dirty="0" smtClean="0"/>
              <a:t>S&gt;</a:t>
            </a:r>
            <a:endParaRPr lang="en-US" sz="2800" dirty="0" smtClean="0"/>
          </a:p>
          <a:p>
            <a:pPr lvl="1"/>
            <a:r>
              <a:rPr lang="en-US" i="1" dirty="0" smtClean="0"/>
              <a:t>A: </a:t>
            </a:r>
            <a:r>
              <a:rPr lang="en-US" dirty="0" smtClean="0"/>
              <a:t> information that proves identity</a:t>
            </a:r>
          </a:p>
          <a:p>
            <a:pPr lvl="1"/>
            <a:r>
              <a:rPr lang="en-US" i="1" dirty="0" smtClean="0"/>
              <a:t>C: </a:t>
            </a:r>
            <a:r>
              <a:rPr lang="en-US" dirty="0" smtClean="0"/>
              <a:t> complementary information stored on computer and used to validate authentication information</a:t>
            </a:r>
          </a:p>
          <a:p>
            <a:pPr lvl="1"/>
            <a:r>
              <a:rPr lang="en-US" i="1" dirty="0" smtClean="0"/>
              <a:t>F: </a:t>
            </a:r>
            <a:r>
              <a:rPr lang="en-US" dirty="0" smtClean="0"/>
              <a:t> complementation function; </a:t>
            </a:r>
            <a:br>
              <a:rPr lang="en-US" dirty="0" smtClean="0"/>
            </a:br>
            <a:r>
              <a:rPr lang="en-US" i="1" dirty="0" smtClean="0"/>
              <a:t>f </a:t>
            </a:r>
            <a:r>
              <a:rPr lang="en-US" dirty="0" smtClean="0"/>
              <a:t>: </a:t>
            </a:r>
            <a:r>
              <a:rPr lang="en-US" i="1" dirty="0" smtClean="0"/>
              <a:t>A</a:t>
            </a:r>
            <a:r>
              <a:rPr lang="en-US" dirty="0" smtClean="0"/>
              <a:t> </a:t>
            </a:r>
            <a:r>
              <a:rPr lang="en-US" dirty="0" smtClean="0">
                <a:sym typeface="Symbol" charset="0"/>
              </a:rPr>
              <a:t></a:t>
            </a:r>
            <a:r>
              <a:rPr lang="en-US" dirty="0" smtClean="0"/>
              <a:t> </a:t>
            </a:r>
            <a:r>
              <a:rPr lang="en-US" i="1" dirty="0" smtClean="0"/>
              <a:t>C</a:t>
            </a:r>
          </a:p>
          <a:p>
            <a:pPr lvl="1"/>
            <a:r>
              <a:rPr lang="en-US" i="1" dirty="0" smtClean="0"/>
              <a:t>L: </a:t>
            </a:r>
            <a:r>
              <a:rPr lang="en-US" dirty="0" smtClean="0"/>
              <a:t> functions that prove identity</a:t>
            </a:r>
            <a:endParaRPr lang="en-US" i="1" dirty="0" smtClean="0"/>
          </a:p>
          <a:p>
            <a:pPr lvl="1"/>
            <a:r>
              <a:rPr lang="en-US" i="1" dirty="0" smtClean="0"/>
              <a:t>S: </a:t>
            </a:r>
            <a:r>
              <a:rPr lang="en-US" dirty="0" smtClean="0"/>
              <a:t> functions enabling entity to create, alter information in </a:t>
            </a:r>
            <a:r>
              <a:rPr lang="en-US" i="1" dirty="0" smtClean="0"/>
              <a:t>A</a:t>
            </a:r>
            <a:r>
              <a:rPr lang="en-US" dirty="0" smtClean="0"/>
              <a:t> or </a:t>
            </a:r>
            <a:r>
              <a:rPr lang="en-US" i="1" dirty="0" smtClean="0"/>
              <a:t>C</a:t>
            </a:r>
            <a:endParaRPr lang="en-US" i="1" dirty="0"/>
          </a:p>
        </p:txBody>
      </p:sp>
      <p:sp>
        <p:nvSpPr>
          <p:cNvPr id="7" name="TextBox 6"/>
          <p:cNvSpPr txBox="1"/>
          <p:nvPr/>
        </p:nvSpPr>
        <p:spPr>
          <a:xfrm>
            <a:off x="6553200" y="2689225"/>
            <a:ext cx="2209800" cy="400110"/>
          </a:xfrm>
          <a:prstGeom prst="rect">
            <a:avLst/>
          </a:prstGeom>
          <a:noFill/>
        </p:spPr>
        <p:txBody>
          <a:bodyPr wrap="square" rtlCol="0">
            <a:spAutoFit/>
          </a:bodyPr>
          <a:lstStyle/>
          <a:p>
            <a:pPr algn="l"/>
            <a:r>
              <a:rPr lang="en-US" sz="2000" b="0" dirty="0" smtClean="0">
                <a:solidFill>
                  <a:schemeClr val="accent2">
                    <a:lumMod val="75000"/>
                  </a:schemeClr>
                </a:solidFill>
                <a:latin typeface="+mj-lt"/>
                <a:sym typeface="Wingdings"/>
              </a:rPr>
              <a:t> p</a:t>
            </a:r>
            <a:r>
              <a:rPr lang="en-US" sz="2000" b="0" dirty="0" smtClean="0">
                <a:solidFill>
                  <a:schemeClr val="accent2">
                    <a:lumMod val="75000"/>
                  </a:schemeClr>
                </a:solidFill>
                <a:latin typeface="+mj-lt"/>
              </a:rPr>
              <a:t>assword</a:t>
            </a:r>
            <a:endParaRPr lang="en-US" sz="2000" b="0" dirty="0">
              <a:solidFill>
                <a:schemeClr val="accent2">
                  <a:lumMod val="75000"/>
                </a:schemeClr>
              </a:solidFill>
              <a:latin typeface="+mj-lt"/>
            </a:endParaRPr>
          </a:p>
        </p:txBody>
      </p:sp>
      <p:sp>
        <p:nvSpPr>
          <p:cNvPr id="10" name="TextBox 9"/>
          <p:cNvSpPr txBox="1"/>
          <p:nvPr/>
        </p:nvSpPr>
        <p:spPr>
          <a:xfrm>
            <a:off x="6553200" y="3146425"/>
            <a:ext cx="2209800" cy="400110"/>
          </a:xfrm>
          <a:prstGeom prst="rect">
            <a:avLst/>
          </a:prstGeom>
          <a:noFill/>
        </p:spPr>
        <p:txBody>
          <a:bodyPr wrap="square" rtlCol="0">
            <a:spAutoFit/>
          </a:bodyPr>
          <a:lstStyle>
            <a:defPPr>
              <a:defRPr lang="en-US"/>
            </a:defPPr>
            <a:lvl1pPr algn="l">
              <a:defRPr sz="2000">
                <a:latin typeface="+mj-lt"/>
              </a:defRPr>
            </a:lvl1pPr>
          </a:lstStyle>
          <a:p>
            <a:r>
              <a:rPr lang="en-US" b="0" dirty="0" smtClean="0">
                <a:solidFill>
                  <a:schemeClr val="accent2">
                    <a:lumMod val="75000"/>
                  </a:schemeClr>
                </a:solidFill>
                <a:sym typeface="Wingdings"/>
              </a:rPr>
              <a:t> </a:t>
            </a:r>
            <a:r>
              <a:rPr lang="en-US" b="0" dirty="0" smtClean="0">
                <a:solidFill>
                  <a:schemeClr val="accent2">
                    <a:lumMod val="75000"/>
                  </a:schemeClr>
                </a:solidFill>
              </a:rPr>
              <a:t>hash</a:t>
            </a:r>
            <a:endParaRPr lang="en-US" b="0" dirty="0">
              <a:solidFill>
                <a:schemeClr val="accent2">
                  <a:lumMod val="75000"/>
                </a:schemeClr>
              </a:solidFill>
            </a:endParaRPr>
          </a:p>
        </p:txBody>
      </p:sp>
      <p:sp>
        <p:nvSpPr>
          <p:cNvPr id="11" name="TextBox 10"/>
          <p:cNvSpPr txBox="1"/>
          <p:nvPr/>
        </p:nvSpPr>
        <p:spPr>
          <a:xfrm>
            <a:off x="6629400" y="4518025"/>
            <a:ext cx="2514600" cy="400110"/>
          </a:xfrm>
          <a:prstGeom prst="rect">
            <a:avLst/>
          </a:prstGeom>
          <a:noFill/>
        </p:spPr>
        <p:txBody>
          <a:bodyPr wrap="square" rtlCol="0">
            <a:spAutoFit/>
          </a:bodyPr>
          <a:lstStyle/>
          <a:p>
            <a:pPr algn="l"/>
            <a:r>
              <a:rPr lang="en-US" sz="2000" b="0" dirty="0" smtClean="0">
                <a:solidFill>
                  <a:schemeClr val="accent2">
                    <a:lumMod val="75000"/>
                  </a:schemeClr>
                </a:solidFill>
                <a:latin typeface="+mj-lt"/>
                <a:sym typeface="Wingdings"/>
              </a:rPr>
              <a:t></a:t>
            </a:r>
            <a:r>
              <a:rPr lang="en-US" sz="2000" b="0" dirty="0" smtClean="0">
                <a:solidFill>
                  <a:schemeClr val="accent2">
                    <a:lumMod val="75000"/>
                  </a:schemeClr>
                </a:solidFill>
                <a:latin typeface="+mj-lt"/>
              </a:rPr>
              <a:t>hashing</a:t>
            </a:r>
            <a:r>
              <a:rPr lang="en-US" sz="2000" b="0" dirty="0" smtClean="0">
                <a:solidFill>
                  <a:schemeClr val="accent2">
                    <a:lumMod val="75000"/>
                  </a:schemeClr>
                </a:solidFill>
              </a:rPr>
              <a:t> </a:t>
            </a:r>
            <a:r>
              <a:rPr lang="en-US" sz="2000" b="0" dirty="0">
                <a:solidFill>
                  <a:schemeClr val="accent2">
                    <a:lumMod val="75000"/>
                  </a:schemeClr>
                </a:solidFill>
                <a:latin typeface="+mj-lt"/>
              </a:rPr>
              <a:t>functions</a:t>
            </a:r>
          </a:p>
        </p:txBody>
      </p:sp>
      <p:sp>
        <p:nvSpPr>
          <p:cNvPr id="12" name="TextBox 11"/>
          <p:cNvSpPr txBox="1"/>
          <p:nvPr/>
        </p:nvSpPr>
        <p:spPr>
          <a:xfrm>
            <a:off x="6629400" y="5280025"/>
            <a:ext cx="2514600" cy="400110"/>
          </a:xfrm>
          <a:prstGeom prst="rect">
            <a:avLst/>
          </a:prstGeom>
          <a:noFill/>
        </p:spPr>
        <p:txBody>
          <a:bodyPr wrap="square" rtlCol="0">
            <a:spAutoFit/>
          </a:bodyPr>
          <a:lstStyle/>
          <a:p>
            <a:pPr algn="l"/>
            <a:r>
              <a:rPr lang="en-US" sz="2000" b="0" dirty="0" smtClean="0">
                <a:solidFill>
                  <a:schemeClr val="accent2">
                    <a:lumMod val="75000"/>
                  </a:schemeClr>
                </a:solidFill>
                <a:latin typeface="+mj-lt"/>
                <a:sym typeface="Wingdings"/>
              </a:rPr>
              <a:t> comparison</a:t>
            </a:r>
            <a:endParaRPr lang="en-US" sz="2000" b="0" dirty="0">
              <a:solidFill>
                <a:schemeClr val="accent2">
                  <a:lumMod val="75000"/>
                </a:schemeClr>
              </a:solidFill>
              <a:latin typeface="+mj-lt"/>
            </a:endParaRPr>
          </a:p>
        </p:txBody>
      </p:sp>
      <p:sp>
        <p:nvSpPr>
          <p:cNvPr id="13" name="TextBox 12"/>
          <p:cNvSpPr txBox="1"/>
          <p:nvPr/>
        </p:nvSpPr>
        <p:spPr>
          <a:xfrm>
            <a:off x="6629400" y="5737225"/>
            <a:ext cx="2514600" cy="400110"/>
          </a:xfrm>
          <a:prstGeom prst="rect">
            <a:avLst/>
          </a:prstGeom>
          <a:noFill/>
        </p:spPr>
        <p:txBody>
          <a:bodyPr wrap="square" rtlCol="0">
            <a:spAutoFit/>
          </a:bodyPr>
          <a:lstStyle/>
          <a:p>
            <a:pPr algn="l"/>
            <a:r>
              <a:rPr lang="en-US" sz="2000" b="0" dirty="0" smtClean="0">
                <a:solidFill>
                  <a:schemeClr val="accent2">
                    <a:lumMod val="75000"/>
                  </a:schemeClr>
                </a:solidFill>
                <a:latin typeface="+mj-lt"/>
                <a:sym typeface="Wingdings"/>
              </a:rPr>
              <a:t> </a:t>
            </a:r>
            <a:r>
              <a:rPr lang="en-US" sz="2000" b="0" i="1" dirty="0" err="1" smtClean="0">
                <a:solidFill>
                  <a:schemeClr val="accent2">
                    <a:lumMod val="75000"/>
                  </a:schemeClr>
                </a:solidFill>
                <a:latin typeface="+mj-lt"/>
                <a:sym typeface="Wingdings"/>
              </a:rPr>
              <a:t>passwd</a:t>
            </a:r>
            <a:endParaRPr lang="en-US" sz="2000" b="0" i="1" dirty="0">
              <a:solidFill>
                <a:schemeClr val="accent2">
                  <a:lumMod val="75000"/>
                </a:schemeClr>
              </a:solidFill>
              <a:latin typeface="+mj-lt"/>
            </a:endParaRPr>
          </a:p>
        </p:txBody>
      </p:sp>
      <p:sp>
        <p:nvSpPr>
          <p:cNvPr id="14" name="TextBox 13"/>
          <p:cNvSpPr txBox="1"/>
          <p:nvPr/>
        </p:nvSpPr>
        <p:spPr>
          <a:xfrm>
            <a:off x="6934200" y="2232025"/>
            <a:ext cx="1371600" cy="400110"/>
          </a:xfrm>
          <a:prstGeom prst="rect">
            <a:avLst/>
          </a:prstGeom>
          <a:noFill/>
        </p:spPr>
        <p:txBody>
          <a:bodyPr wrap="square" rtlCol="0">
            <a:spAutoFit/>
          </a:bodyPr>
          <a:lstStyle/>
          <a:p>
            <a:pPr algn="l"/>
            <a:r>
              <a:rPr lang="en-US" sz="2000" b="0" dirty="0" smtClean="0">
                <a:solidFill>
                  <a:schemeClr val="accent2">
                    <a:lumMod val="75000"/>
                  </a:schemeClr>
                </a:solidFill>
                <a:latin typeface="+mj-lt"/>
                <a:sym typeface="Wingdings"/>
              </a:rPr>
              <a:t>Example:</a:t>
            </a:r>
            <a:endParaRPr lang="en-US" sz="2000" b="0" dirty="0">
              <a:solidFill>
                <a:schemeClr val="accent2">
                  <a:lumMod val="75000"/>
                </a:schemeClr>
              </a:solidFill>
              <a:latin typeface="+mj-lt"/>
            </a:endParaRPr>
          </a:p>
        </p:txBody>
      </p:sp>
    </p:spTree>
    <p:extLst>
      <p:ext uri="{BB962C8B-B14F-4D97-AF65-F5344CB8AC3E}">
        <p14:creationId xmlns:p14="http://schemas.microsoft.com/office/powerpoint/2010/main" val="4025753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79463" y="295833"/>
            <a:ext cx="7583488" cy="688417"/>
          </a:xfrm>
        </p:spPr>
        <p:txBody>
          <a:bodyPr/>
          <a:lstStyle/>
          <a:p>
            <a:pPr eaLnBrk="1" hangingPunct="1"/>
            <a:r>
              <a:rPr lang="en-US" dirty="0" smtClean="0">
                <a:latin typeface="Arial" charset="0"/>
              </a:rPr>
              <a:t>Passwords in use … not</a:t>
            </a:r>
            <a:endParaRPr lang="en-US" sz="2800" dirty="0">
              <a:latin typeface="Arial" charset="0"/>
            </a:endParaRPr>
          </a:p>
        </p:txBody>
      </p:sp>
      <p:sp>
        <p:nvSpPr>
          <p:cNvPr id="25603" name="Rectangle 3"/>
          <p:cNvSpPr>
            <a:spLocks noGrp="1" noChangeArrowheads="1"/>
          </p:cNvSpPr>
          <p:nvPr>
            <p:ph type="body" idx="1"/>
          </p:nvPr>
        </p:nvSpPr>
        <p:spPr>
          <a:xfrm>
            <a:off x="685800" y="5556250"/>
            <a:ext cx="7772400" cy="828675"/>
          </a:xfrm>
        </p:spPr>
        <p:txBody>
          <a:bodyPr/>
          <a:lstStyle/>
          <a:p>
            <a:pPr marL="0" indent="0" algn="ctr" eaLnBrk="1" hangingPunct="1">
              <a:buNone/>
            </a:pPr>
            <a:r>
              <a:rPr lang="en-US" sz="2000" dirty="0">
                <a:latin typeface="Arial" charset="0"/>
              </a:rPr>
              <a:t>How a cracker broke into </a:t>
            </a:r>
            <a:r>
              <a:rPr lang="en-US" sz="2000" dirty="0" smtClean="0">
                <a:latin typeface="Arial" charset="0"/>
              </a:rPr>
              <a:t>Lawrence Berkeley National Lab, a US DOE research lab</a:t>
            </a:r>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24" y="1256109"/>
            <a:ext cx="6657975" cy="3919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Rectangle 1"/>
          <p:cNvSpPr/>
          <p:nvPr/>
        </p:nvSpPr>
        <p:spPr>
          <a:xfrm>
            <a:off x="0" y="6248400"/>
            <a:ext cx="9144000" cy="276999"/>
          </a:xfrm>
          <a:prstGeom prst="rect">
            <a:avLst/>
          </a:prstGeom>
        </p:spPr>
        <p:txBody>
          <a:bodyPr wrap="square">
            <a:spAutoFit/>
          </a:bodyPr>
          <a:lstStyle/>
          <a:p>
            <a:r>
              <a:rPr lang="en-US" sz="1200" b="0" dirty="0">
                <a:latin typeface="Calibri" charset="0"/>
              </a:rPr>
              <a:t>http://</a:t>
            </a:r>
            <a:r>
              <a:rPr lang="en-US" sz="1200" b="0" dirty="0" err="1">
                <a:latin typeface="Calibri" charset="0"/>
              </a:rPr>
              <a:t>paolodelbene.pbworks.com</a:t>
            </a:r>
            <a:r>
              <a:rPr lang="en-US" sz="1200" b="0" dirty="0">
                <a:latin typeface="Calibri" charset="0"/>
              </a:rPr>
              <a:t>/w/file/fetch/70361504/</a:t>
            </a:r>
            <a:r>
              <a:rPr lang="en-US" sz="1200" b="0" dirty="0" err="1">
                <a:latin typeface="Calibri" charset="0"/>
              </a:rPr>
              <a:t>cuckoo_s_egg.pdf</a:t>
            </a:r>
            <a:endParaRPr lang="en-US" sz="1200" b="0" dirty="0">
              <a:latin typeface="Calibri" charset="0"/>
            </a:endParaRPr>
          </a:p>
        </p:txBody>
      </p:sp>
    </p:spTree>
    <p:extLst>
      <p:ext uri="{BB962C8B-B14F-4D97-AF65-F5344CB8AC3E}">
        <p14:creationId xmlns:p14="http://schemas.microsoft.com/office/powerpoint/2010/main" val="58158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dirty="0" smtClean="0"/>
              <a:t>Most Common:  Passwords</a:t>
            </a:r>
            <a:endParaRPr lang="en-US" dirty="0"/>
          </a:p>
        </p:txBody>
      </p:sp>
      <p:sp>
        <p:nvSpPr>
          <p:cNvPr id="380931" name="Rectangle 3"/>
          <p:cNvSpPr>
            <a:spLocks noGrp="1" noChangeArrowheads="1"/>
          </p:cNvSpPr>
          <p:nvPr>
            <p:ph sz="half" idx="1"/>
          </p:nvPr>
        </p:nvSpPr>
        <p:spPr>
          <a:xfrm>
            <a:off x="779461" y="1949450"/>
            <a:ext cx="3883024" cy="4527549"/>
          </a:xfrm>
        </p:spPr>
        <p:txBody>
          <a:bodyPr>
            <a:normAutofit fontScale="92500" lnSpcReduction="20000"/>
          </a:bodyPr>
          <a:lstStyle/>
          <a:p>
            <a:r>
              <a:rPr lang="en-US" sz="2800" dirty="0"/>
              <a:t>Sequence of </a:t>
            </a:r>
            <a:r>
              <a:rPr lang="en-US" sz="2800" dirty="0" smtClean="0"/>
              <a:t>characters</a:t>
            </a:r>
            <a:endParaRPr lang="en-US" sz="2400" dirty="0"/>
          </a:p>
          <a:p>
            <a:pPr lvl="1"/>
            <a:r>
              <a:rPr lang="en-US" sz="2400" dirty="0" smtClean="0"/>
              <a:t>user generated </a:t>
            </a:r>
            <a:r>
              <a:rPr lang="en-US" sz="2400" dirty="0" err="1" smtClean="0"/>
              <a:t>vs</a:t>
            </a:r>
            <a:r>
              <a:rPr lang="en-US" sz="2400" dirty="0" smtClean="0"/>
              <a:t> system generated</a:t>
            </a:r>
          </a:p>
          <a:p>
            <a:pPr lvl="1"/>
            <a:r>
              <a:rPr lang="en-US" sz="2400" dirty="0" smtClean="0"/>
              <a:t>considerations:</a:t>
            </a:r>
          </a:p>
          <a:p>
            <a:pPr lvl="2"/>
            <a:r>
              <a:rPr lang="en-US" sz="2000" dirty="0" smtClean="0"/>
              <a:t>length</a:t>
            </a:r>
          </a:p>
          <a:p>
            <a:pPr lvl="2"/>
            <a:r>
              <a:rPr lang="en-US" sz="2000" dirty="0" smtClean="0"/>
              <a:t>required characters</a:t>
            </a:r>
          </a:p>
          <a:p>
            <a:pPr lvl="2"/>
            <a:r>
              <a:rPr lang="en-US" sz="2000" dirty="0" smtClean="0"/>
              <a:t>allowable characters</a:t>
            </a:r>
            <a:endParaRPr lang="en-US" sz="2000" dirty="0"/>
          </a:p>
          <a:p>
            <a:r>
              <a:rPr lang="en-US" sz="2800" dirty="0"/>
              <a:t>Sequence of words</a:t>
            </a:r>
          </a:p>
          <a:p>
            <a:pPr lvl="1"/>
            <a:r>
              <a:rPr lang="en-US" sz="2400" dirty="0" smtClean="0"/>
              <a:t>pass</a:t>
            </a:r>
            <a:r>
              <a:rPr lang="en-US" sz="2400" dirty="0"/>
              <a:t>-</a:t>
            </a:r>
            <a:r>
              <a:rPr lang="en-US" sz="2400" dirty="0" smtClean="0"/>
              <a:t>phrases</a:t>
            </a:r>
          </a:p>
          <a:p>
            <a:pPr lvl="1"/>
            <a:r>
              <a:rPr lang="en-US" sz="2400" dirty="0" smtClean="0"/>
              <a:t>personal information</a:t>
            </a:r>
          </a:p>
          <a:p>
            <a:pPr lvl="1"/>
            <a:r>
              <a:rPr lang="en-US" sz="2400" dirty="0" smtClean="0"/>
              <a:t>considerations:</a:t>
            </a:r>
          </a:p>
          <a:p>
            <a:pPr lvl="2"/>
            <a:r>
              <a:rPr lang="en-US" sz="2000" dirty="0" smtClean="0"/>
              <a:t>privacy</a:t>
            </a:r>
          </a:p>
          <a:p>
            <a:pPr lvl="2"/>
            <a:r>
              <a:rPr lang="en-US" sz="2000" dirty="0" smtClean="0"/>
              <a:t>security</a:t>
            </a:r>
            <a:endParaRPr lang="en-US" sz="2400" dirty="0"/>
          </a:p>
        </p:txBody>
      </p:sp>
      <p:sp>
        <p:nvSpPr>
          <p:cNvPr id="2" name="Content Placeholder 1"/>
          <p:cNvSpPr>
            <a:spLocks noGrp="1"/>
          </p:cNvSpPr>
          <p:nvPr>
            <p:ph sz="half" idx="2"/>
          </p:nvPr>
        </p:nvSpPr>
        <p:spPr>
          <a:xfrm>
            <a:off x="4705351" y="1949450"/>
            <a:ext cx="3883024" cy="4527549"/>
          </a:xfrm>
        </p:spPr>
        <p:txBody>
          <a:bodyPr>
            <a:normAutofit fontScale="92500" lnSpcReduction="20000"/>
          </a:bodyPr>
          <a:lstStyle/>
          <a:p>
            <a:r>
              <a:rPr lang="en-US" sz="2800" dirty="0"/>
              <a:t>Algorithms</a:t>
            </a:r>
          </a:p>
          <a:p>
            <a:pPr lvl="1"/>
            <a:r>
              <a:rPr lang="en-US" sz="2400" dirty="0"/>
              <a:t>one-time passwords</a:t>
            </a:r>
          </a:p>
          <a:p>
            <a:pPr lvl="1"/>
            <a:r>
              <a:rPr lang="en-US" sz="2400" dirty="0"/>
              <a:t>challenge-response</a:t>
            </a:r>
          </a:p>
          <a:p>
            <a:pPr lvl="1"/>
            <a:r>
              <a:rPr lang="en-US" sz="2400" dirty="0"/>
              <a:t>considerations:</a:t>
            </a:r>
          </a:p>
          <a:p>
            <a:pPr lvl="2"/>
            <a:r>
              <a:rPr lang="en-US" sz="2000" dirty="0"/>
              <a:t>complexity</a:t>
            </a:r>
          </a:p>
          <a:p>
            <a:pPr lvl="2"/>
            <a:r>
              <a:rPr lang="en-US" sz="2000" dirty="0"/>
              <a:t>convenience</a:t>
            </a:r>
          </a:p>
          <a:p>
            <a:endParaRPr lang="en-US" dirty="0"/>
          </a:p>
        </p:txBody>
      </p:sp>
    </p:spTree>
    <p:extLst>
      <p:ext uri="{BB962C8B-B14F-4D97-AF65-F5344CB8AC3E}">
        <p14:creationId xmlns:p14="http://schemas.microsoft.com/office/powerpoint/2010/main" val="30417533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smtClean="0"/>
              <a:t>Anderson's Formula for Length</a:t>
            </a:r>
            <a:endParaRPr lang="en-US" dirty="0"/>
          </a:p>
        </p:txBody>
      </p:sp>
      <p:sp>
        <p:nvSpPr>
          <p:cNvPr id="391171" name="Rectangle 3"/>
          <p:cNvSpPr>
            <a:spLocks noGrp="1" noChangeArrowheads="1"/>
          </p:cNvSpPr>
          <p:nvPr>
            <p:ph type="body" idx="1"/>
          </p:nvPr>
        </p:nvSpPr>
        <p:spPr/>
        <p:txBody>
          <a:bodyPr>
            <a:normAutofit fontScale="85000" lnSpcReduction="20000"/>
          </a:bodyPr>
          <a:lstStyle/>
          <a:p>
            <a:r>
              <a:rPr lang="en-US" dirty="0" smtClean="0"/>
              <a:t>Formulation</a:t>
            </a:r>
          </a:p>
          <a:p>
            <a:pPr lvl="1"/>
            <a:r>
              <a:rPr lang="en-US" i="1" dirty="0" smtClean="0"/>
              <a:t>P</a:t>
            </a:r>
            <a:r>
              <a:rPr lang="en-US" dirty="0" smtClean="0"/>
              <a:t> probability of guessing a password in specified period of time</a:t>
            </a:r>
          </a:p>
          <a:p>
            <a:pPr lvl="1"/>
            <a:r>
              <a:rPr lang="en-US" i="1" dirty="0" smtClean="0"/>
              <a:t>G</a:t>
            </a:r>
            <a:r>
              <a:rPr lang="en-US" dirty="0" smtClean="0"/>
              <a:t> number of guesses tested in 1 time unit</a:t>
            </a:r>
          </a:p>
          <a:p>
            <a:pPr lvl="1"/>
            <a:r>
              <a:rPr lang="en-US" i="1" dirty="0" smtClean="0"/>
              <a:t>T</a:t>
            </a:r>
            <a:r>
              <a:rPr lang="en-US" dirty="0" smtClean="0"/>
              <a:t> number of time units</a:t>
            </a:r>
          </a:p>
          <a:p>
            <a:pPr lvl="1"/>
            <a:r>
              <a:rPr lang="en-US" i="1" dirty="0" smtClean="0"/>
              <a:t>N</a:t>
            </a:r>
            <a:r>
              <a:rPr lang="en-US" dirty="0" smtClean="0"/>
              <a:t> number of possible passwords (|</a:t>
            </a:r>
            <a:r>
              <a:rPr lang="en-US" i="1" dirty="0" smtClean="0"/>
              <a:t>A</a:t>
            </a:r>
            <a:r>
              <a:rPr lang="en-US" dirty="0" smtClean="0"/>
              <a:t>|)</a:t>
            </a:r>
          </a:p>
          <a:p>
            <a:pPr lvl="1"/>
            <a:r>
              <a:rPr lang="en-US" dirty="0" smtClean="0"/>
              <a:t>Then </a:t>
            </a:r>
            <a:r>
              <a:rPr lang="en-US" i="1" dirty="0" smtClean="0"/>
              <a:t>P</a:t>
            </a:r>
            <a:r>
              <a:rPr lang="en-US" dirty="0" smtClean="0"/>
              <a:t> ≥ </a:t>
            </a:r>
            <a:r>
              <a:rPr lang="en-US" i="1" dirty="0" smtClean="0"/>
              <a:t>TG</a:t>
            </a:r>
            <a:r>
              <a:rPr lang="en-US" dirty="0" smtClean="0"/>
              <a:t>/</a:t>
            </a:r>
            <a:r>
              <a:rPr lang="en-US" i="1" dirty="0" smtClean="0"/>
              <a:t>N</a:t>
            </a:r>
          </a:p>
          <a:p>
            <a:pPr>
              <a:lnSpc>
                <a:spcPct val="90000"/>
              </a:lnSpc>
            </a:pPr>
            <a:r>
              <a:rPr lang="en-US" sz="2800" dirty="0" smtClean="0"/>
              <a:t>Example</a:t>
            </a:r>
          </a:p>
          <a:p>
            <a:pPr lvl="1">
              <a:lnSpc>
                <a:spcPct val="90000"/>
              </a:lnSpc>
            </a:pPr>
            <a:r>
              <a:rPr lang="en-US" dirty="0" smtClean="0"/>
              <a:t>Passwords drawn from a 96-char alphabet</a:t>
            </a:r>
          </a:p>
          <a:p>
            <a:pPr lvl="1">
              <a:lnSpc>
                <a:spcPct val="90000"/>
              </a:lnSpc>
            </a:pPr>
            <a:r>
              <a:rPr lang="en-US" dirty="0" smtClean="0"/>
              <a:t>Can test 10</a:t>
            </a:r>
            <a:r>
              <a:rPr lang="en-US" baseline="30000" dirty="0" smtClean="0"/>
              <a:t>4</a:t>
            </a:r>
            <a:r>
              <a:rPr lang="en-US" dirty="0" smtClean="0"/>
              <a:t> guesses per second</a:t>
            </a:r>
          </a:p>
          <a:p>
            <a:pPr lvl="1">
              <a:lnSpc>
                <a:spcPct val="90000"/>
              </a:lnSpc>
            </a:pPr>
            <a:r>
              <a:rPr lang="en-US" dirty="0" smtClean="0"/>
              <a:t>Probability of a success to be 0.5 over a 365 day period</a:t>
            </a:r>
          </a:p>
          <a:p>
            <a:pPr lvl="1">
              <a:lnSpc>
                <a:spcPct val="90000"/>
              </a:lnSpc>
            </a:pPr>
            <a:r>
              <a:rPr lang="en-US" i="1" dirty="0" smtClean="0"/>
              <a:t>N</a:t>
            </a:r>
            <a:r>
              <a:rPr lang="en-US" dirty="0" smtClean="0"/>
              <a:t> ≥ </a:t>
            </a:r>
            <a:r>
              <a:rPr lang="en-US" i="1" dirty="0" smtClean="0"/>
              <a:t>TG</a:t>
            </a:r>
            <a:r>
              <a:rPr lang="en-US" dirty="0" smtClean="0"/>
              <a:t>/</a:t>
            </a:r>
            <a:r>
              <a:rPr lang="en-US" i="1" dirty="0" smtClean="0"/>
              <a:t>P</a:t>
            </a:r>
            <a:r>
              <a:rPr lang="en-US" dirty="0" smtClean="0"/>
              <a:t> = (365</a:t>
            </a:r>
            <a:r>
              <a:rPr lang="en-US" dirty="0" smtClean="0">
                <a:sym typeface="Symbol" charset="0"/>
              </a:rPr>
              <a:t></a:t>
            </a:r>
            <a:r>
              <a:rPr lang="en-US" dirty="0" smtClean="0"/>
              <a:t>24</a:t>
            </a:r>
            <a:r>
              <a:rPr lang="en-US" dirty="0" smtClean="0">
                <a:sym typeface="Symbol" charset="0"/>
              </a:rPr>
              <a:t></a:t>
            </a:r>
            <a:r>
              <a:rPr lang="en-US" dirty="0" smtClean="0"/>
              <a:t>60</a:t>
            </a:r>
            <a:r>
              <a:rPr lang="en-US" dirty="0" smtClean="0">
                <a:sym typeface="Symbol" charset="0"/>
              </a:rPr>
              <a:t></a:t>
            </a:r>
            <a:r>
              <a:rPr lang="en-US" dirty="0" smtClean="0"/>
              <a:t>60)</a:t>
            </a:r>
            <a:r>
              <a:rPr lang="en-US" dirty="0" smtClean="0">
                <a:sym typeface="Symbol" charset="0"/>
              </a:rPr>
              <a:t></a:t>
            </a:r>
            <a:r>
              <a:rPr lang="en-US" dirty="0" smtClean="0"/>
              <a:t>10</a:t>
            </a:r>
            <a:r>
              <a:rPr lang="en-US" baseline="30000" dirty="0" smtClean="0"/>
              <a:t>4</a:t>
            </a:r>
            <a:r>
              <a:rPr lang="en-US" dirty="0" smtClean="0"/>
              <a:t>/0.5 = 6.31</a:t>
            </a:r>
            <a:r>
              <a:rPr lang="en-US" dirty="0" smtClean="0">
                <a:sym typeface="Symbol" charset="0"/>
              </a:rPr>
              <a:t></a:t>
            </a:r>
            <a:r>
              <a:rPr lang="en-US" dirty="0" smtClean="0"/>
              <a:t>10</a:t>
            </a:r>
            <a:r>
              <a:rPr lang="en-US" baseline="30000" dirty="0" smtClean="0"/>
              <a:t>11</a:t>
            </a:r>
            <a:endParaRPr lang="en-US" dirty="0" smtClean="0"/>
          </a:p>
          <a:p>
            <a:pPr lvl="1">
              <a:lnSpc>
                <a:spcPct val="90000"/>
              </a:lnSpc>
            </a:pPr>
            <a:r>
              <a:rPr lang="en-US" dirty="0" smtClean="0"/>
              <a:t>Choose </a:t>
            </a:r>
            <a:r>
              <a:rPr lang="en-US" i="1" dirty="0" smtClean="0"/>
              <a:t>s</a:t>
            </a:r>
            <a:r>
              <a:rPr lang="en-US" dirty="0" smtClean="0"/>
              <a:t> such that </a:t>
            </a:r>
            <a:r>
              <a:rPr lang="en-US" dirty="0" smtClean="0">
                <a:sym typeface="Symbol" charset="0"/>
              </a:rPr>
              <a:t></a:t>
            </a:r>
            <a:r>
              <a:rPr lang="en-US" i="1" baseline="30000" dirty="0" err="1" smtClean="0">
                <a:sym typeface="Symbol" charset="0"/>
              </a:rPr>
              <a:t>s</a:t>
            </a:r>
            <a:r>
              <a:rPr lang="en-US" i="1" baseline="-25000" dirty="0" err="1" smtClean="0"/>
              <a:t>j</a:t>
            </a:r>
            <a:r>
              <a:rPr lang="en-US" baseline="-25000" dirty="0" smtClean="0"/>
              <a:t>=0</a:t>
            </a:r>
            <a:r>
              <a:rPr lang="en-US" dirty="0" smtClean="0"/>
              <a:t> 96</a:t>
            </a:r>
            <a:r>
              <a:rPr lang="en-US" i="1" baseline="30000" dirty="0" smtClean="0"/>
              <a:t>j</a:t>
            </a:r>
            <a:r>
              <a:rPr lang="en-US" dirty="0" smtClean="0"/>
              <a:t> ≥ </a:t>
            </a:r>
            <a:r>
              <a:rPr lang="en-US" i="1" dirty="0" smtClean="0"/>
              <a:t>N</a:t>
            </a:r>
            <a:endParaRPr lang="en-US" dirty="0" smtClean="0"/>
          </a:p>
          <a:p>
            <a:pPr lvl="1">
              <a:lnSpc>
                <a:spcPct val="90000"/>
              </a:lnSpc>
            </a:pPr>
            <a:r>
              <a:rPr lang="en-US" dirty="0" smtClean="0"/>
              <a:t>So </a:t>
            </a:r>
            <a:r>
              <a:rPr lang="en-US" i="1" dirty="0" smtClean="0"/>
              <a:t>s</a:t>
            </a:r>
            <a:r>
              <a:rPr lang="en-US" dirty="0" smtClean="0"/>
              <a:t> ≥ 6, meaning passwords must have at least 6 chars</a:t>
            </a:r>
          </a:p>
          <a:p>
            <a:endParaRPr lang="en-US" i="1" dirty="0"/>
          </a:p>
        </p:txBody>
      </p:sp>
    </p:spTree>
    <p:extLst>
      <p:ext uri="{BB962C8B-B14F-4D97-AF65-F5344CB8AC3E}">
        <p14:creationId xmlns:p14="http://schemas.microsoft.com/office/powerpoint/2010/main" val="2427579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atin typeface="Arial" charset="0"/>
              </a:rPr>
              <a:t>Password Selection</a:t>
            </a:r>
          </a:p>
        </p:txBody>
      </p:sp>
      <p:sp>
        <p:nvSpPr>
          <p:cNvPr id="34819" name="Content Placeholder 2"/>
          <p:cNvSpPr>
            <a:spLocks noGrp="1"/>
          </p:cNvSpPr>
          <p:nvPr>
            <p:ph idx="1"/>
          </p:nvPr>
        </p:nvSpPr>
        <p:spPr/>
        <p:txBody>
          <a:bodyPr>
            <a:normAutofit fontScale="92500" lnSpcReduction="20000"/>
          </a:bodyPr>
          <a:lstStyle/>
          <a:p>
            <a:pPr eaLnBrk="1" hangingPunct="1"/>
            <a:r>
              <a:rPr lang="en-US" dirty="0">
                <a:latin typeface="Arial" charset="0"/>
              </a:rPr>
              <a:t>Random Selection – the time needed to guess a password is at a maximum when all passwords are </a:t>
            </a:r>
            <a:r>
              <a:rPr lang="en-US" dirty="0" err="1">
                <a:latin typeface="Arial" charset="0"/>
              </a:rPr>
              <a:t>equiprobable</a:t>
            </a:r>
            <a:endParaRPr lang="en-US" dirty="0">
              <a:latin typeface="Arial" charset="0"/>
            </a:endParaRPr>
          </a:p>
          <a:p>
            <a:pPr eaLnBrk="1" hangingPunct="1"/>
            <a:r>
              <a:rPr lang="en-US" dirty="0">
                <a:latin typeface="Arial" charset="0"/>
              </a:rPr>
              <a:t>Quality of generation algorithm – what is size of password space?  How many seed values?</a:t>
            </a:r>
          </a:p>
          <a:p>
            <a:pPr eaLnBrk="1" hangingPunct="1"/>
            <a:r>
              <a:rPr lang="en-US" dirty="0">
                <a:latin typeface="Arial" charset="0"/>
              </a:rPr>
              <a:t>Human factors</a:t>
            </a:r>
          </a:p>
          <a:p>
            <a:pPr lvl="1" eaLnBrk="1" hangingPunct="1"/>
            <a:r>
              <a:rPr lang="en-US" dirty="0">
                <a:latin typeface="Arial" charset="0"/>
              </a:rPr>
              <a:t>random passwords are hard to remember</a:t>
            </a:r>
          </a:p>
          <a:p>
            <a:pPr lvl="1" eaLnBrk="1" hangingPunct="1"/>
            <a:r>
              <a:rPr lang="en-US" dirty="0">
                <a:latin typeface="Arial" charset="0"/>
              </a:rPr>
              <a:t>users often write down the password</a:t>
            </a:r>
          </a:p>
          <a:p>
            <a:pPr lvl="1" eaLnBrk="1" hangingPunct="1"/>
            <a:r>
              <a:rPr lang="en-US" dirty="0">
                <a:latin typeface="Arial" charset="0"/>
              </a:rPr>
              <a:t>solution – write down a transformation</a:t>
            </a:r>
          </a:p>
          <a:p>
            <a:pPr lvl="2" eaLnBrk="1" hangingPunct="1"/>
            <a:r>
              <a:rPr lang="en-US" dirty="0" err="1">
                <a:latin typeface="Arial" charset="0"/>
              </a:rPr>
              <a:t>Eg</a:t>
            </a:r>
            <a:r>
              <a:rPr lang="en-US" dirty="0">
                <a:latin typeface="Arial" charset="0"/>
              </a:rPr>
              <a:t> if password is </a:t>
            </a:r>
            <a:r>
              <a:rPr lang="ja-JP" altLang="en-US" dirty="0">
                <a:latin typeface="Arial" charset="0"/>
              </a:rPr>
              <a:t>“</a:t>
            </a:r>
            <a:r>
              <a:rPr lang="en-US" dirty="0">
                <a:latin typeface="Arial" charset="0"/>
              </a:rPr>
              <a:t>aWX3s</a:t>
            </a:r>
            <a:r>
              <a:rPr lang="ja-JP" altLang="en-US" dirty="0">
                <a:latin typeface="Arial" charset="0"/>
              </a:rPr>
              <a:t>”</a:t>
            </a:r>
            <a:r>
              <a:rPr lang="en-US" dirty="0">
                <a:latin typeface="Arial" charset="0"/>
              </a:rPr>
              <a:t> write down </a:t>
            </a:r>
            <a:r>
              <a:rPr lang="ja-JP" altLang="en-US" dirty="0">
                <a:latin typeface="Arial" charset="0"/>
              </a:rPr>
              <a:t>“</a:t>
            </a:r>
            <a:r>
              <a:rPr lang="en-US" dirty="0">
                <a:latin typeface="Arial" charset="0"/>
              </a:rPr>
              <a:t>a2WEXp36s</a:t>
            </a:r>
            <a:r>
              <a:rPr lang="ja-JP" altLang="en-US" dirty="0">
                <a:latin typeface="Arial" charset="0"/>
              </a:rPr>
              <a:t>”</a:t>
            </a:r>
            <a:endParaRPr lang="en-US" dirty="0">
              <a:latin typeface="Arial" charset="0"/>
            </a:endParaRPr>
          </a:p>
          <a:p>
            <a:pPr lvl="3" eaLnBrk="1" hangingPunct="1"/>
            <a:r>
              <a:rPr lang="en-US" dirty="0">
                <a:latin typeface="Arial" charset="0"/>
              </a:rPr>
              <a:t>Transformation is to take every other </a:t>
            </a:r>
            <a:r>
              <a:rPr lang="en-US" dirty="0" smtClean="0">
                <a:latin typeface="Arial" charset="0"/>
              </a:rPr>
              <a:t>letter</a:t>
            </a:r>
          </a:p>
          <a:p>
            <a:pPr eaLnBrk="1" hangingPunct="1"/>
            <a:r>
              <a:rPr lang="en-US" dirty="0" smtClean="0">
                <a:latin typeface="Arial" charset="0"/>
              </a:rPr>
              <a:t>Password aging – how often should a password be changed?</a:t>
            </a:r>
            <a:endParaRPr lang="en-US" dirty="0">
              <a:latin typeface="Arial" charset="0"/>
            </a:endParaRPr>
          </a:p>
        </p:txBody>
      </p:sp>
    </p:spTree>
    <p:extLst>
      <p:ext uri="{BB962C8B-B14F-4D97-AF65-F5344CB8AC3E}">
        <p14:creationId xmlns:p14="http://schemas.microsoft.com/office/powerpoint/2010/main" val="397386402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Pixel.thmx</Template>
  <TotalTime>6453</TotalTime>
  <Words>2091</Words>
  <Application>Microsoft Macintosh PowerPoint</Application>
  <PresentationFormat>On-screen Show (4:3)</PresentationFormat>
  <Paragraphs>284</Paragraphs>
  <Slides>33</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Pixel</vt:lpstr>
      <vt:lpstr>Bitmappsbild</vt:lpstr>
      <vt:lpstr>Computer and Network Security  COMP 5370/637* Lecture #13 September 16, 2015</vt:lpstr>
      <vt:lpstr>Today’s Topics</vt:lpstr>
      <vt:lpstr>Security vs. Privacy</vt:lpstr>
      <vt:lpstr>Basics</vt:lpstr>
      <vt:lpstr>Authentication System</vt:lpstr>
      <vt:lpstr>Passwords in use … not</vt:lpstr>
      <vt:lpstr>Most Common:  Passwords</vt:lpstr>
      <vt:lpstr>Anderson's Formula for Length</vt:lpstr>
      <vt:lpstr>Password Selection</vt:lpstr>
      <vt:lpstr>Pronounceable Passwords</vt:lpstr>
      <vt:lpstr>User Selection of Passwords</vt:lpstr>
      <vt:lpstr>Most Common Passwords 2013</vt:lpstr>
      <vt:lpstr>Preventing Attacks</vt:lpstr>
      <vt:lpstr>Password Guidance – The Green Book</vt:lpstr>
      <vt:lpstr>Protecting Passwords – Green Book</vt:lpstr>
      <vt:lpstr>Intrusion Techniques (passwords)</vt:lpstr>
      <vt:lpstr>UNIX Password Scheme</vt:lpstr>
      <vt:lpstr>UNIX Password Scheme, 2</vt:lpstr>
      <vt:lpstr>UNIX Password Scheme, 3</vt:lpstr>
      <vt:lpstr>UNIX Password Scheme, 4</vt:lpstr>
      <vt:lpstr>Storing UNIX Passwords</vt:lpstr>
      <vt:lpstr>Windows 2000 Passwords</vt:lpstr>
      <vt:lpstr>LM (LanManager) Passwords </vt:lpstr>
      <vt:lpstr>NT Password Representation</vt:lpstr>
      <vt:lpstr>Authentication Using an Ownership</vt:lpstr>
      <vt:lpstr>Biometric-based Authentication</vt:lpstr>
      <vt:lpstr>Location Based Authentication</vt:lpstr>
      <vt:lpstr>Key Points</vt:lpstr>
      <vt:lpstr>PowerPoint Presentation</vt:lpstr>
      <vt:lpstr>Example:  Ophcrack</vt:lpstr>
      <vt:lpstr>Unix Passwords Redux</vt:lpstr>
      <vt:lpstr>Final thoughts for today</vt:lpstr>
      <vt:lpstr>BACKUP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Forensics  COMP 5350/635* Lecture #2 January 20, 2015</dc:title>
  <dc:creator>Anthony Skjellum</dc:creator>
  <cp:lastModifiedBy>Anthony Skjellum</cp:lastModifiedBy>
  <cp:revision>361</cp:revision>
  <dcterms:created xsi:type="dcterms:W3CDTF">2015-01-20T12:15:20Z</dcterms:created>
  <dcterms:modified xsi:type="dcterms:W3CDTF">2015-09-17T13:03:18Z</dcterms:modified>
</cp:coreProperties>
</file>