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92" r:id="rId3"/>
    <p:sldId id="278"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73" r:id="rId31"/>
    <p:sldId id="457" r:id="rId32"/>
    <p:sldId id="458" r:id="rId33"/>
    <p:sldId id="459" r:id="rId34"/>
    <p:sldId id="460" r:id="rId35"/>
    <p:sldId id="461" r:id="rId36"/>
    <p:sldId id="462" r:id="rId37"/>
    <p:sldId id="463" r:id="rId38"/>
    <p:sldId id="464" r:id="rId39"/>
    <p:sldId id="465" r:id="rId40"/>
    <p:sldId id="466" r:id="rId41"/>
    <p:sldId id="467" r:id="rId42"/>
    <p:sldId id="468" r:id="rId43"/>
    <p:sldId id="469" r:id="rId44"/>
    <p:sldId id="470" r:id="rId45"/>
    <p:sldId id="471" r:id="rId46"/>
    <p:sldId id="472" r:id="rId47"/>
    <p:sldId id="428" r:id="rId48"/>
    <p:sldId id="36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677" autoAdjust="0"/>
  </p:normalViewPr>
  <p:slideViewPr>
    <p:cSldViewPr snapToGrid="0" snapToObjects="1">
      <p:cViewPr>
        <p:scale>
          <a:sx n="80" d="100"/>
          <a:sy n="80" d="100"/>
        </p:scale>
        <p:origin x="-2112"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0FCCF-936B-8141-84E2-D8149B849E66}" type="datetimeFigureOut">
              <a:rPr lang="en-US" smtClean="0"/>
              <a:t>9/17/15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FFE6A-E985-AB4D-90C5-1AB5589C2F45}" type="slidenum">
              <a:rPr lang="en-US" smtClean="0"/>
              <a:t>‹#›</a:t>
            </a:fld>
            <a:endParaRPr lang="en-US"/>
          </a:p>
        </p:txBody>
      </p:sp>
    </p:spTree>
    <p:extLst>
      <p:ext uri="{BB962C8B-B14F-4D97-AF65-F5344CB8AC3E}">
        <p14:creationId xmlns:p14="http://schemas.microsoft.com/office/powerpoint/2010/main" val="3392385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(new slide)</a:t>
            </a:r>
          </a:p>
          <a:p>
            <a:pPr eaLnBrk="1" hangingPunct="1">
              <a:spcBef>
                <a:spcPct val="0"/>
              </a:spcBef>
            </a:pPr>
            <a:r>
              <a:rPr lang="en-US">
                <a:latin typeface="Calibri" charset="0"/>
              </a:rPr>
              <a:t>When the game </a:t>
            </a:r>
            <a:r>
              <a:rPr lang="en-US" i="1">
                <a:latin typeface="Calibri" charset="0"/>
              </a:rPr>
              <a:t>Animal</a:t>
            </a:r>
            <a:r>
              <a:rPr lang="en-US">
                <a:latin typeface="Calibri" charset="0"/>
              </a:rPr>
              <a:t> was played, it created an extra copy of itself, taking up large amounts of memory.  Not malicious, but it was the first known Trojan.</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A2F2703-D51C-F949-9CBA-69643803B7C0}" type="slidenum">
              <a:rPr lang="en-US" sz="1200"/>
              <a:pPr/>
              <a:t>6</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6F06ED5-DED2-E34C-9140-5A298824DE81}" type="slidenum">
              <a:rPr lang="en-US" sz="1200"/>
              <a:pPr/>
              <a:t>22</a:t>
            </a:fld>
            <a:endParaRPr lang="en-US" sz="120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Common in phishing schemes.  User is directed to a fake site that looks identical to the legitimate site.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DC641B3-9D0F-F44A-A453-16832143BC64}" type="slidenum">
              <a:rPr lang="en-US" sz="1200"/>
              <a:pPr/>
              <a:t>25</a:t>
            </a:fld>
            <a:endParaRPr lang="en-US" sz="120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12015-F0FB-B34B-87DE-D70B7F30B792}" type="slidenum">
              <a:rPr lang="en-US"/>
              <a:pPr/>
              <a:t>32</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871D714-ADF1-4C40-8FBE-95DB6179C145}" type="slidenum">
              <a:rPr lang="en-US" sz="1200"/>
              <a:pPr/>
              <a:t>7</a:t>
            </a:fld>
            <a:endParaRPr lang="en-US" sz="1200"/>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Does not self replicate, must be run by user to replicate.</a:t>
            </a:r>
          </a:p>
          <a:p>
            <a:pPr eaLnBrk="1" hangingPunct="1">
              <a:spcBef>
                <a:spcPct val="0"/>
              </a:spcBef>
            </a:pPr>
            <a:r>
              <a:rPr lang="en-US">
                <a:latin typeface="Calibri" charset="0"/>
              </a:rPr>
              <a:t>A rootkit is a type of software designed to hide the existence of certain processes or programs from normal methods of detection and enable continued privileged access to a computer.  Etymology – root (UNIX privileged account) + kit  (software components).  [http://en.wikipedia.org/wiki/Rootkit]</a:t>
            </a:r>
          </a:p>
          <a:p>
            <a:pPr eaLnBrk="1" hangingPunct="1">
              <a:spcBef>
                <a:spcPct val="0"/>
              </a:spcBef>
            </a:pPr>
            <a:r>
              <a:rPr lang="en-US">
                <a:latin typeface="Calibri" charset="0"/>
              </a:rPr>
              <a:t>Trojans may implant remote access software that allow an unauthorized user to access the machine remotely.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(new slide)</a:t>
            </a:r>
          </a:p>
          <a:p>
            <a:pPr eaLnBrk="1" hangingPunct="1">
              <a:spcBef>
                <a:spcPct val="0"/>
              </a:spcBef>
            </a:pPr>
            <a:r>
              <a:rPr lang="en-US">
                <a:latin typeface="Calibri" charset="0"/>
              </a:rPr>
              <a:t>Zeus - http://www.symantec.com/security_response/writeup.jsp?docid=2010-011016-3514-99</a:t>
            </a:r>
          </a:p>
          <a:p>
            <a:pPr eaLnBrk="1" hangingPunct="1">
              <a:spcBef>
                <a:spcPct val="0"/>
              </a:spcBef>
            </a:pPr>
            <a:r>
              <a:rPr lang="en-US">
                <a:latin typeface="Calibri" charset="0"/>
              </a:rPr>
              <a:t>Flashback - http://www.macworld.com/article/1166254/what_you_need_to_know_about_the_flashback_trojan.html</a:t>
            </a:r>
          </a:p>
          <a:p>
            <a:pPr eaLnBrk="1" hangingPunct="1">
              <a:spcBef>
                <a:spcPct val="0"/>
              </a:spcBef>
            </a:pPr>
            <a:endParaRPr lang="en-US">
              <a:latin typeface="Calibri" charset="0"/>
            </a:endParaRP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33B4F7D-1225-6F42-A71A-B1BEF785895D}" type="slidenum">
              <a:rPr lang="en-US" sz="1200"/>
              <a:pPr/>
              <a:t>8</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(new slide)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1968BD2-1A96-7B45-842C-50A7FB7454FC}" type="slidenum">
              <a:rPr lang="en-US" sz="1200"/>
              <a:pPr/>
              <a:t>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When a Trojan horse can propagate freely and insert a copy of itself into another file, it becomes a computer virus.</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71EADFC-B5F6-604A-BBA4-03B262CA9DDA}" type="slidenum">
              <a:rPr lang="en-US" sz="1200"/>
              <a:pPr/>
              <a:t>10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(new slide)</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250F662-79DC-F444-BBB9-E939BF9CFC72}" type="slidenum">
              <a:rPr lang="en-US" sz="1200"/>
              <a:pPr/>
              <a:t>13</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(new slide)</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E6A03BA-7542-FA41-997F-C09210A7A880}" type="slidenum">
              <a:rPr lang="en-US" sz="1200"/>
              <a:pPr/>
              <a:t>14</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Misunderstanding of computer viruses often leads to a poor response.</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A7D35E7-BF48-7046-828F-44ED5F03BECF}" type="slidenum">
              <a:rPr lang="en-US" sz="1200"/>
              <a:pPr/>
              <a:t>15</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Heterogenous virus transmission refers to the need to transfer different types of viruses to different environment.  Fragmentation leads the most popular platforms to be the usual targets.</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5396CD-FA4C-D246-BC31-0AB37600D531}" type="slidenum">
              <a:rPr lang="en-US" sz="1200"/>
              <a:pPr/>
              <a:t>17</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9/17/15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9/17/15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9/17/15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9/17/15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9/17/15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9/17/15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9/17/15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pic>
        <p:nvPicPr>
          <p:cNvPr id="7" name="Picture 6" descr="Picture1.png"/>
          <p:cNvPicPr>
            <a:picLocks noChangeAspect="1"/>
          </p:cNvPicPr>
          <p:nvPr userDrawn="1"/>
        </p:nvPicPr>
        <p:blipFill>
          <a:blip r:embed="rId16" cstate="print"/>
          <a:stretch>
            <a:fillRect/>
          </a:stretch>
        </p:blipFill>
        <p:spPr>
          <a:xfrm>
            <a:off x="7086600" y="5715000"/>
            <a:ext cx="1615307" cy="9630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ana.or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25" y="3913281"/>
            <a:ext cx="6746875" cy="1470025"/>
          </a:xfrm>
        </p:spPr>
        <p:txBody>
          <a:bodyPr>
            <a:noAutofit/>
          </a:bodyPr>
          <a:lstStyle/>
          <a:p>
            <a:r>
              <a:rPr lang="en-US" sz="3600" dirty="0" smtClean="0"/>
              <a:t>Computer and Network Security</a:t>
            </a:r>
            <a:br>
              <a:rPr lang="en-US" sz="3600" dirty="0" smtClean="0"/>
            </a:br>
            <a:r>
              <a:rPr lang="en-US" sz="3600" dirty="0" smtClean="0"/>
              <a:t> COMP 5370/637* Lecture #14 September 18, 2015</a:t>
            </a:r>
            <a:endParaRPr lang="en-US" sz="3600" dirty="0"/>
          </a:p>
        </p:txBody>
      </p:sp>
      <p:sp>
        <p:nvSpPr>
          <p:cNvPr id="3" name="Subtitle 2"/>
          <p:cNvSpPr>
            <a:spLocks noGrp="1"/>
          </p:cNvSpPr>
          <p:nvPr>
            <p:ph type="subTitle" idx="1"/>
          </p:nvPr>
        </p:nvSpPr>
        <p:spPr/>
        <p:txBody>
          <a:bodyPr/>
          <a:lstStyle/>
          <a:p>
            <a:r>
              <a:rPr lang="en-US" dirty="0" smtClean="0"/>
              <a:t>Tony Skjellum</a:t>
            </a:r>
          </a:p>
          <a:p>
            <a:r>
              <a:rPr lang="en-US" dirty="0" err="1" smtClean="0"/>
              <a:t>skjellum@auburn.edu</a:t>
            </a:r>
            <a:endParaRPr lang="en-US" dirty="0"/>
          </a:p>
        </p:txBody>
      </p:sp>
      <p:pic>
        <p:nvPicPr>
          <p:cNvPr id="4" name="Picture 3"/>
          <p:cNvPicPr>
            <a:picLocks noChangeAspect="1"/>
          </p:cNvPicPr>
          <p:nvPr/>
        </p:nvPicPr>
        <p:blipFill>
          <a:blip r:embed="rId2"/>
          <a:stretch>
            <a:fillRect/>
          </a:stretch>
        </p:blipFill>
        <p:spPr>
          <a:xfrm>
            <a:off x="6556375" y="152959"/>
            <a:ext cx="2401350" cy="3003192"/>
          </a:xfrm>
          <a:prstGeom prst="rect">
            <a:avLst/>
          </a:prstGeom>
        </p:spPr>
      </p:pic>
    </p:spTree>
    <p:extLst>
      <p:ext uri="{BB962C8B-B14F-4D97-AF65-F5344CB8AC3E}">
        <p14:creationId xmlns:p14="http://schemas.microsoft.com/office/powerpoint/2010/main" val="14986121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latin typeface="Arial" charset="0"/>
              </a:rPr>
              <a:t>Virus</a:t>
            </a:r>
            <a:endParaRPr lang="en-US" dirty="0">
              <a:latin typeface="Arial" charset="0"/>
            </a:endParaRPr>
          </a:p>
        </p:txBody>
      </p:sp>
      <p:sp>
        <p:nvSpPr>
          <p:cNvPr id="17411" name="Rectangle 3"/>
          <p:cNvSpPr>
            <a:spLocks noGrp="1" noChangeArrowheads="1"/>
          </p:cNvSpPr>
          <p:nvPr>
            <p:ph type="body" idx="1"/>
          </p:nvPr>
        </p:nvSpPr>
        <p:spPr/>
        <p:txBody>
          <a:bodyPr>
            <a:normAutofit/>
          </a:bodyPr>
          <a:lstStyle/>
          <a:p>
            <a:pPr eaLnBrk="1" hangingPunct="1"/>
            <a:r>
              <a:rPr lang="en-US" dirty="0">
                <a:latin typeface="Arial" charset="0"/>
              </a:rPr>
              <a:t>A virus is an entity that uses the resources of the host to spread and reproduce itself, usually without informed operator action.</a:t>
            </a:r>
          </a:p>
          <a:p>
            <a:pPr eaLnBrk="1" hangingPunct="1"/>
            <a:r>
              <a:rPr lang="en-US" dirty="0" smtClean="0">
                <a:latin typeface="Arial" charset="0"/>
              </a:rPr>
              <a:t>Strong </a:t>
            </a:r>
            <a:r>
              <a:rPr lang="en-US" dirty="0">
                <a:latin typeface="Arial" charset="0"/>
              </a:rPr>
              <a:t>viruses use normal computer operations to achieve the virus design goals.</a:t>
            </a:r>
          </a:p>
          <a:p>
            <a:pPr eaLnBrk="1" hangingPunct="1"/>
            <a:r>
              <a:rPr lang="en-US" i="1" dirty="0">
                <a:latin typeface="Arial" charset="0"/>
              </a:rPr>
              <a:t>There is no single characteristic that can be used to identify a previously unknown virus program.</a:t>
            </a:r>
            <a:r>
              <a:rPr lang="en-US" dirty="0">
                <a:latin typeface="Arial" charset="0"/>
              </a:rPr>
              <a:t> </a:t>
            </a:r>
          </a:p>
          <a:p>
            <a:pPr lvl="1" eaLnBrk="1" hangingPunct="1"/>
            <a:r>
              <a:rPr lang="en-US" dirty="0">
                <a:latin typeface="Arial" charset="0"/>
              </a:rPr>
              <a:t>Consequently, there is some academic disagreement as to just how many viruses have been released, what variants define different strains. </a:t>
            </a:r>
          </a:p>
          <a:p>
            <a:pPr eaLnBrk="1" hangingPunct="1"/>
            <a:endParaRPr lang="en-US" dirty="0">
              <a:latin typeface="Arial" charset="0"/>
            </a:endParaRPr>
          </a:p>
        </p:txBody>
      </p:sp>
    </p:spTree>
    <p:extLst>
      <p:ext uri="{BB962C8B-B14F-4D97-AF65-F5344CB8AC3E}">
        <p14:creationId xmlns:p14="http://schemas.microsoft.com/office/powerpoint/2010/main" val="27234876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rPr>
              <a:t>Virus Structure</a:t>
            </a:r>
          </a:p>
        </p:txBody>
      </p:sp>
      <p:sp>
        <p:nvSpPr>
          <p:cNvPr id="19459" name="Rectangle 3"/>
          <p:cNvSpPr>
            <a:spLocks noGrp="1" noChangeArrowheads="1"/>
          </p:cNvSpPr>
          <p:nvPr>
            <p:ph type="body" idx="1"/>
          </p:nvPr>
        </p:nvSpPr>
        <p:spPr/>
        <p:txBody>
          <a:bodyPr/>
          <a:lstStyle/>
          <a:p>
            <a:pPr eaLnBrk="1" hangingPunct="1"/>
            <a:r>
              <a:rPr lang="en-US" dirty="0">
                <a:solidFill>
                  <a:srgbClr val="FF6600"/>
                </a:solidFill>
                <a:latin typeface="Arial" charset="0"/>
              </a:rPr>
              <a:t>Infection</a:t>
            </a:r>
            <a:r>
              <a:rPr lang="en-US" dirty="0">
                <a:latin typeface="Arial" charset="0"/>
              </a:rPr>
              <a:t>:  The infection mechanism may be defined as the way or ways in which the virus spreads.</a:t>
            </a:r>
          </a:p>
          <a:p>
            <a:pPr eaLnBrk="1" hangingPunct="1"/>
            <a:r>
              <a:rPr lang="en-US" dirty="0">
                <a:solidFill>
                  <a:srgbClr val="FF6600"/>
                </a:solidFill>
                <a:latin typeface="Arial" charset="0"/>
              </a:rPr>
              <a:t>Payload</a:t>
            </a:r>
            <a:r>
              <a:rPr lang="en-US" dirty="0">
                <a:latin typeface="Arial" charset="0"/>
              </a:rPr>
              <a:t>:  The payload mechanism is defined as what (if anything) the</a:t>
            </a:r>
            <a:r>
              <a:rPr lang="en-US" dirty="0">
                <a:solidFill>
                  <a:srgbClr val="000000"/>
                </a:solidFill>
                <a:latin typeface="Arial" charset="0"/>
              </a:rPr>
              <a:t> virus </a:t>
            </a:r>
            <a:r>
              <a:rPr lang="en-US" dirty="0">
                <a:latin typeface="Arial" charset="0"/>
              </a:rPr>
              <a:t>do</a:t>
            </a:r>
            <a:r>
              <a:rPr lang="en-US" dirty="0">
                <a:solidFill>
                  <a:srgbClr val="000000"/>
                </a:solidFill>
                <a:latin typeface="Arial" charset="0"/>
              </a:rPr>
              <a:t>es </a:t>
            </a:r>
            <a:r>
              <a:rPr lang="en-US" i="1" dirty="0">
                <a:solidFill>
                  <a:srgbClr val="000000"/>
                </a:solidFill>
                <a:latin typeface="Arial" charset="0"/>
              </a:rPr>
              <a:t>in addition</a:t>
            </a:r>
            <a:r>
              <a:rPr lang="en-US" dirty="0">
                <a:solidFill>
                  <a:srgbClr val="000000"/>
                </a:solidFill>
                <a:latin typeface="Arial" charset="0"/>
              </a:rPr>
              <a:t> to replica</a:t>
            </a:r>
            <a:r>
              <a:rPr lang="en-US" dirty="0">
                <a:latin typeface="Arial" charset="0"/>
              </a:rPr>
              <a:t>ting.</a:t>
            </a:r>
          </a:p>
          <a:p>
            <a:pPr eaLnBrk="1" hangingPunct="1"/>
            <a:r>
              <a:rPr lang="en-US" dirty="0">
                <a:solidFill>
                  <a:srgbClr val="FF6600"/>
                </a:solidFill>
                <a:latin typeface="Arial" charset="0"/>
              </a:rPr>
              <a:t>Trigger</a:t>
            </a:r>
            <a:r>
              <a:rPr lang="en-US" dirty="0">
                <a:latin typeface="Arial" charset="0"/>
              </a:rPr>
              <a:t>:  The trigger mechanism is defined as the routine that decides what time to deliver the payload if there is a payload.  </a:t>
            </a:r>
          </a:p>
        </p:txBody>
      </p:sp>
    </p:spTree>
    <p:extLst>
      <p:ext uri="{BB962C8B-B14F-4D97-AF65-F5344CB8AC3E}">
        <p14:creationId xmlns:p14="http://schemas.microsoft.com/office/powerpoint/2010/main" val="28778992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Virus Damage</a:t>
            </a:r>
            <a:endParaRPr lang="en-US"/>
          </a:p>
        </p:txBody>
      </p:sp>
      <p:sp>
        <p:nvSpPr>
          <p:cNvPr id="20483" name="Rectangle 3"/>
          <p:cNvSpPr>
            <a:spLocks noGrp="1" noChangeArrowheads="1"/>
          </p:cNvSpPr>
          <p:nvPr>
            <p:ph type="body" idx="1"/>
          </p:nvPr>
        </p:nvSpPr>
        <p:spPr/>
        <p:txBody>
          <a:bodyPr>
            <a:normAutofit fontScale="92500"/>
          </a:bodyPr>
          <a:lstStyle/>
          <a:p>
            <a:r>
              <a:rPr lang="en-US" dirty="0" smtClean="0"/>
              <a:t>Deliberate damage inflicted by the virus payload mechanism, if it exists, such as the trashing or intentional corruption of files.</a:t>
            </a:r>
          </a:p>
          <a:p>
            <a:r>
              <a:rPr lang="en-US" dirty="0" smtClean="0"/>
              <a:t>Accidental damage caused when the virus attempts to install itself on the victim system (the newly infected host), such as corruption of system areas preventing the victim system from booting. </a:t>
            </a:r>
          </a:p>
          <a:p>
            <a:r>
              <a:rPr lang="en-US" dirty="0" smtClean="0"/>
              <a:t>Incidental damage that may not be obvious but is nevertheless inherent in the fact of infection. Nearly all viruses entail damage in this category, since their presence involves loss of performance due to theft of memory, disk space, clock cycles, system modifications or combination of these, </a:t>
            </a:r>
            <a:endParaRPr lang="en-US" dirty="0"/>
          </a:p>
        </p:txBody>
      </p:sp>
    </p:spTree>
    <p:extLst>
      <p:ext uri="{BB962C8B-B14F-4D97-AF65-F5344CB8AC3E}">
        <p14:creationId xmlns:p14="http://schemas.microsoft.com/office/powerpoint/2010/main" val="1498958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atin typeface="Arial" charset="0"/>
              </a:rPr>
              <a:t>Types of Viruses</a:t>
            </a:r>
          </a:p>
        </p:txBody>
      </p:sp>
      <p:sp>
        <p:nvSpPr>
          <p:cNvPr id="21507" name="Content Placeholder 2"/>
          <p:cNvSpPr>
            <a:spLocks noGrp="1"/>
          </p:cNvSpPr>
          <p:nvPr>
            <p:ph idx="1"/>
          </p:nvPr>
        </p:nvSpPr>
        <p:spPr/>
        <p:txBody>
          <a:bodyPr/>
          <a:lstStyle/>
          <a:p>
            <a:pPr eaLnBrk="1" hangingPunct="1"/>
            <a:r>
              <a:rPr lang="en-US">
                <a:latin typeface="Arial" charset="0"/>
              </a:rPr>
              <a:t>Boot sector infector – virus that inserts itself into the boot sector of a disk</a:t>
            </a:r>
          </a:p>
          <a:p>
            <a:pPr eaLnBrk="1" hangingPunct="1"/>
            <a:r>
              <a:rPr lang="en-US">
                <a:latin typeface="Arial" charset="0"/>
              </a:rPr>
              <a:t>Executable infector – virus that infects executable programs</a:t>
            </a:r>
          </a:p>
          <a:p>
            <a:pPr eaLnBrk="1" hangingPunct="1"/>
            <a:r>
              <a:rPr lang="en-US">
                <a:latin typeface="Arial" charset="0"/>
              </a:rPr>
              <a:t>Multipartite virus – one that can infect either boot sectors or applications</a:t>
            </a:r>
          </a:p>
          <a:p>
            <a:pPr eaLnBrk="1" hangingPunct="1"/>
            <a:r>
              <a:rPr lang="en-US">
                <a:latin typeface="Arial" charset="0"/>
              </a:rPr>
              <a:t>Terminate and Stay Resident Virus (TSR) – one that stays active in memory after the application has terminated</a:t>
            </a:r>
          </a:p>
          <a:p>
            <a:pPr eaLnBrk="1" hangingPunct="1"/>
            <a:endParaRPr lang="en-US">
              <a:latin typeface="Arial" charset="0"/>
            </a:endParaRPr>
          </a:p>
        </p:txBody>
      </p:sp>
    </p:spTree>
    <p:extLst>
      <p:ext uri="{BB962C8B-B14F-4D97-AF65-F5344CB8AC3E}">
        <p14:creationId xmlns:p14="http://schemas.microsoft.com/office/powerpoint/2010/main" val="20867000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atin typeface="Arial" charset="0"/>
              </a:rPr>
              <a:t>Types of Viruses</a:t>
            </a:r>
          </a:p>
        </p:txBody>
      </p:sp>
      <p:sp>
        <p:nvSpPr>
          <p:cNvPr id="23555" name="Content Placeholder 2"/>
          <p:cNvSpPr>
            <a:spLocks noGrp="1"/>
          </p:cNvSpPr>
          <p:nvPr>
            <p:ph idx="1"/>
          </p:nvPr>
        </p:nvSpPr>
        <p:spPr/>
        <p:txBody>
          <a:bodyPr>
            <a:normAutofit/>
          </a:bodyPr>
          <a:lstStyle/>
          <a:p>
            <a:pPr eaLnBrk="1" hangingPunct="1"/>
            <a:r>
              <a:rPr lang="en-US" dirty="0">
                <a:latin typeface="Arial" charset="0"/>
              </a:rPr>
              <a:t>Stealth virus – one that </a:t>
            </a:r>
            <a:r>
              <a:rPr lang="en-US" dirty="0" smtClean="0">
                <a:latin typeface="Arial" charset="0"/>
              </a:rPr>
              <a:t>conceals </a:t>
            </a:r>
            <a:r>
              <a:rPr lang="en-US" dirty="0">
                <a:latin typeface="Arial" charset="0"/>
              </a:rPr>
              <a:t>the infection of files</a:t>
            </a:r>
          </a:p>
          <a:p>
            <a:pPr eaLnBrk="1" hangingPunct="1"/>
            <a:r>
              <a:rPr lang="en-US" dirty="0">
                <a:latin typeface="Arial" charset="0"/>
              </a:rPr>
              <a:t>Encrypted virus – one that enciphers all the virus code except for a small encryption routine</a:t>
            </a:r>
          </a:p>
          <a:p>
            <a:pPr eaLnBrk="1" hangingPunct="1"/>
            <a:r>
              <a:rPr lang="en-US" dirty="0">
                <a:latin typeface="Arial" charset="0"/>
              </a:rPr>
              <a:t>Polymorphic virus – one that changes its form each time it inserts itself into another program</a:t>
            </a:r>
          </a:p>
          <a:p>
            <a:pPr eaLnBrk="1" hangingPunct="1"/>
            <a:r>
              <a:rPr lang="en-US" dirty="0">
                <a:latin typeface="Arial" charset="0"/>
              </a:rPr>
              <a:t>Macro virus – one that is composed as a sequence of instructions that is interpreted, rather than executed directly</a:t>
            </a:r>
          </a:p>
        </p:txBody>
      </p:sp>
    </p:spTree>
    <p:extLst>
      <p:ext uri="{BB962C8B-B14F-4D97-AF65-F5344CB8AC3E}">
        <p14:creationId xmlns:p14="http://schemas.microsoft.com/office/powerpoint/2010/main" val="2006260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rPr>
              <a:t>Some Social Impacts</a:t>
            </a:r>
          </a:p>
        </p:txBody>
      </p:sp>
      <p:sp>
        <p:nvSpPr>
          <p:cNvPr id="25603" name="Rectangle 3"/>
          <p:cNvSpPr>
            <a:spLocks noGrp="1" noChangeArrowheads="1"/>
          </p:cNvSpPr>
          <p:nvPr>
            <p:ph type="body" idx="1"/>
          </p:nvPr>
        </p:nvSpPr>
        <p:spPr/>
        <p:txBody>
          <a:bodyPr>
            <a:normAutofit/>
          </a:bodyPr>
          <a:lstStyle/>
          <a:p>
            <a:pPr eaLnBrk="1" hangingPunct="1"/>
            <a:r>
              <a:rPr lang="en-US" dirty="0">
                <a:latin typeface="Arial" charset="0"/>
              </a:rPr>
              <a:t>Scapegoating of virus victims</a:t>
            </a:r>
          </a:p>
          <a:p>
            <a:pPr eaLnBrk="1" hangingPunct="1"/>
            <a:r>
              <a:rPr lang="en-US" dirty="0">
                <a:latin typeface="Arial" charset="0"/>
              </a:rPr>
              <a:t>Secondary damage to systems caused by inappropriate responses to a perceived virus threat (ex. low-level formatting of a hard disk to eradicate a macro virus.)</a:t>
            </a:r>
          </a:p>
          <a:p>
            <a:pPr lvl="1" eaLnBrk="1" hangingPunct="1"/>
            <a:r>
              <a:rPr lang="en-US" dirty="0" smtClean="0">
                <a:latin typeface="Arial" charset="0"/>
              </a:rPr>
              <a:t>reformatting</a:t>
            </a:r>
          </a:p>
          <a:p>
            <a:pPr lvl="1" eaLnBrk="1" hangingPunct="1"/>
            <a:r>
              <a:rPr lang="en-US" dirty="0" smtClean="0">
                <a:latin typeface="Arial" charset="0"/>
              </a:rPr>
              <a:t>passwords</a:t>
            </a:r>
          </a:p>
          <a:p>
            <a:pPr lvl="1" eaLnBrk="1" hangingPunct="1"/>
            <a:r>
              <a:rPr lang="en-US" dirty="0" smtClean="0">
                <a:latin typeface="Arial" charset="0"/>
              </a:rPr>
              <a:t>change in business models</a:t>
            </a:r>
          </a:p>
          <a:p>
            <a:pPr eaLnBrk="1" hangingPunct="1"/>
            <a:r>
              <a:rPr lang="en-US" dirty="0" smtClean="0">
                <a:latin typeface="Arial" charset="0"/>
              </a:rPr>
              <a:t>Legal </a:t>
            </a:r>
            <a:r>
              <a:rPr lang="en-US" dirty="0">
                <a:latin typeface="Arial" charset="0"/>
              </a:rPr>
              <a:t>or quasi-legal issues such as failure to comply with data-protection legislation and policies</a:t>
            </a:r>
            <a:r>
              <a:rPr lang="en-US" dirty="0" smtClean="0">
                <a:latin typeface="Arial" charset="0"/>
              </a:rPr>
              <a:t>.</a:t>
            </a:r>
            <a:endParaRPr lang="en-US" dirty="0">
              <a:latin typeface="Arial" charset="0"/>
            </a:endParaRPr>
          </a:p>
        </p:txBody>
      </p:sp>
    </p:spTree>
    <p:extLst>
      <p:ext uri="{BB962C8B-B14F-4D97-AF65-F5344CB8AC3E}">
        <p14:creationId xmlns:p14="http://schemas.microsoft.com/office/powerpoint/2010/main" val="42422658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rPr>
              <a:t>A Few Examples of Virus Damage</a:t>
            </a:r>
          </a:p>
        </p:txBody>
      </p:sp>
      <p:sp>
        <p:nvSpPr>
          <p:cNvPr id="27651" name="Rectangle 3"/>
          <p:cNvSpPr>
            <a:spLocks noGrp="1" noChangeArrowheads="1"/>
          </p:cNvSpPr>
          <p:nvPr>
            <p:ph type="body" idx="1"/>
          </p:nvPr>
        </p:nvSpPr>
        <p:spPr/>
        <p:txBody>
          <a:bodyPr/>
          <a:lstStyle/>
          <a:p>
            <a:pPr eaLnBrk="1" hangingPunct="1"/>
            <a:r>
              <a:rPr lang="en-US">
                <a:latin typeface="Arial" charset="0"/>
              </a:rPr>
              <a:t>The disappearance of Word menu options relating to the presence of macros.</a:t>
            </a:r>
          </a:p>
          <a:p>
            <a:pPr eaLnBrk="1" hangingPunct="1"/>
            <a:r>
              <a:rPr lang="en-US">
                <a:latin typeface="Arial" charset="0"/>
              </a:rPr>
              <a:t>Encryption or displacement of system areas, such as the Master Boot Record.</a:t>
            </a:r>
          </a:p>
          <a:p>
            <a:pPr eaLnBrk="1" hangingPunct="1"/>
            <a:r>
              <a:rPr lang="en-US">
                <a:latin typeface="Arial" charset="0"/>
              </a:rPr>
              <a:t>Manipulation of the Windows Registry</a:t>
            </a:r>
          </a:p>
          <a:p>
            <a:pPr eaLnBrk="1" hangingPunct="1"/>
            <a:r>
              <a:rPr lang="en-US">
                <a:latin typeface="Arial" charset="0"/>
              </a:rPr>
              <a:t>Trashing or corruption of legitimate macros as part of the installation of a macro virus.</a:t>
            </a:r>
          </a:p>
        </p:txBody>
      </p:sp>
    </p:spTree>
    <p:extLst>
      <p:ext uri="{BB962C8B-B14F-4D97-AF65-F5344CB8AC3E}">
        <p14:creationId xmlns:p14="http://schemas.microsoft.com/office/powerpoint/2010/main" val="20255773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Latency</a:t>
            </a:r>
            <a:endParaRPr lang="en-US"/>
          </a:p>
        </p:txBody>
      </p:sp>
      <p:sp>
        <p:nvSpPr>
          <p:cNvPr id="28675" name="Rectangle 3"/>
          <p:cNvSpPr>
            <a:spLocks noGrp="1" noChangeArrowheads="1"/>
          </p:cNvSpPr>
          <p:nvPr>
            <p:ph type="body" idx="1"/>
          </p:nvPr>
        </p:nvSpPr>
        <p:spPr/>
        <p:txBody>
          <a:bodyPr/>
          <a:lstStyle/>
          <a:p>
            <a:r>
              <a:rPr lang="en-US" dirty="0" smtClean="0"/>
              <a:t>Heterogeneous virus transmission</a:t>
            </a:r>
          </a:p>
          <a:p>
            <a:pPr lvl="1"/>
            <a:r>
              <a:rPr lang="en-US" dirty="0" smtClean="0"/>
              <a:t>refers to ability to transfer viruses to different environments</a:t>
            </a:r>
          </a:p>
          <a:p>
            <a:r>
              <a:rPr lang="en-US" dirty="0" smtClean="0"/>
              <a:t>Unexecuted viruses are latent or dormant</a:t>
            </a:r>
          </a:p>
          <a:p>
            <a:pPr lvl="1"/>
            <a:r>
              <a:rPr lang="en-US" dirty="0" smtClean="0"/>
              <a:t>e.g.,  mailbox full of unread, infected mail</a:t>
            </a:r>
          </a:p>
          <a:p>
            <a:pPr lvl="1"/>
            <a:r>
              <a:rPr lang="en-US" dirty="0" smtClean="0"/>
              <a:t>e.g.,  PC-specific virus residing on a Mac or a UNIX server.</a:t>
            </a:r>
          </a:p>
        </p:txBody>
      </p:sp>
    </p:spTree>
    <p:extLst>
      <p:ext uri="{BB962C8B-B14F-4D97-AF65-F5344CB8AC3E}">
        <p14:creationId xmlns:p14="http://schemas.microsoft.com/office/powerpoint/2010/main" val="18895443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atin typeface="Arial" charset="0"/>
              </a:rPr>
              <a:t>Some Useful Terms</a:t>
            </a:r>
          </a:p>
        </p:txBody>
      </p:sp>
      <p:sp>
        <p:nvSpPr>
          <p:cNvPr id="30723" name="Rectangle 3"/>
          <p:cNvSpPr>
            <a:spLocks noGrp="1" noChangeArrowheads="1"/>
          </p:cNvSpPr>
          <p:nvPr>
            <p:ph type="body" idx="1"/>
          </p:nvPr>
        </p:nvSpPr>
        <p:spPr/>
        <p:txBody>
          <a:bodyPr>
            <a:normAutofit/>
          </a:bodyPr>
          <a:lstStyle/>
          <a:p>
            <a:pPr eaLnBrk="1" hangingPunct="1"/>
            <a:r>
              <a:rPr lang="en-US" b="1" dirty="0">
                <a:solidFill>
                  <a:srgbClr val="000000"/>
                </a:solidFill>
                <a:latin typeface="Arial" charset="0"/>
              </a:rPr>
              <a:t>Intendeds</a:t>
            </a:r>
            <a:r>
              <a:rPr lang="en-US" dirty="0">
                <a:solidFill>
                  <a:srgbClr val="000000"/>
                </a:solidFill>
                <a:latin typeface="Arial" charset="0"/>
              </a:rPr>
              <a:t>:  reproductive mechanism never triggers, or if triggered, code never attaches to host.</a:t>
            </a:r>
          </a:p>
          <a:p>
            <a:pPr lvl="1" eaLnBrk="1" hangingPunct="1"/>
            <a:r>
              <a:rPr lang="en-US" dirty="0">
                <a:solidFill>
                  <a:srgbClr val="000000"/>
                </a:solidFill>
                <a:latin typeface="Arial" charset="0"/>
              </a:rPr>
              <a:t>ex.  virus intended to execute on Sundays and uses DOS system call Get Date.  Virus waits for Get Date to return “7” but Get Date only returns values between “0..6.”</a:t>
            </a:r>
          </a:p>
          <a:p>
            <a:pPr eaLnBrk="1" hangingPunct="1"/>
            <a:r>
              <a:rPr lang="en-US" b="1" dirty="0">
                <a:solidFill>
                  <a:srgbClr val="000000"/>
                </a:solidFill>
                <a:latin typeface="Arial" charset="0"/>
              </a:rPr>
              <a:t>Corruptions</a:t>
            </a:r>
            <a:r>
              <a:rPr lang="en-US" dirty="0">
                <a:solidFill>
                  <a:srgbClr val="000000"/>
                </a:solidFill>
                <a:latin typeface="Arial" charset="0"/>
              </a:rPr>
              <a:t>:  may be caused by system transfers, incomplete “cleansing” and poorly maintained virus collections.</a:t>
            </a:r>
          </a:p>
          <a:p>
            <a:pPr lvl="1" eaLnBrk="1" hangingPunct="1"/>
            <a:r>
              <a:rPr lang="en-US" dirty="0">
                <a:solidFill>
                  <a:srgbClr val="000000"/>
                </a:solidFill>
                <a:latin typeface="Arial" charset="0"/>
              </a:rPr>
              <a:t>Antivirus programs often detect corrupted non-viral programs simply to avoid being penalized by incompetent testers and reviewers. </a:t>
            </a:r>
          </a:p>
          <a:p>
            <a:pPr lvl="1" eaLnBrk="1" hangingPunct="1"/>
            <a:endParaRPr lang="en-US" dirty="0">
              <a:latin typeface="Arial" charset="0"/>
            </a:endParaRPr>
          </a:p>
          <a:p>
            <a:pPr eaLnBrk="1" hangingPunct="1"/>
            <a:endParaRPr lang="en-US" dirty="0">
              <a:latin typeface="Arial" charset="0"/>
            </a:endParaRPr>
          </a:p>
        </p:txBody>
      </p:sp>
    </p:spTree>
    <p:extLst>
      <p:ext uri="{BB962C8B-B14F-4D97-AF65-F5344CB8AC3E}">
        <p14:creationId xmlns:p14="http://schemas.microsoft.com/office/powerpoint/2010/main" val="41346605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Play</a:t>
            </a:r>
            <a:endParaRPr lang="en-US" dirty="0"/>
          </a:p>
        </p:txBody>
      </p:sp>
      <p:pic>
        <p:nvPicPr>
          <p:cNvPr id="4" name="Picture 3"/>
          <p:cNvPicPr>
            <a:picLocks noChangeAspect="1"/>
          </p:cNvPicPr>
          <p:nvPr/>
        </p:nvPicPr>
        <p:blipFill>
          <a:blip r:embed="rId2"/>
          <a:stretch>
            <a:fillRect/>
          </a:stretch>
        </p:blipFill>
        <p:spPr>
          <a:xfrm>
            <a:off x="2686050" y="2174875"/>
            <a:ext cx="3471183" cy="3131007"/>
          </a:xfrm>
          <a:prstGeom prst="rect">
            <a:avLst/>
          </a:prstGeom>
        </p:spPr>
      </p:pic>
      <p:sp>
        <p:nvSpPr>
          <p:cNvPr id="5" name="TextBox 4"/>
          <p:cNvSpPr txBox="1"/>
          <p:nvPr/>
        </p:nvSpPr>
        <p:spPr>
          <a:xfrm>
            <a:off x="457200" y="5638800"/>
            <a:ext cx="8382000" cy="830997"/>
          </a:xfrm>
          <a:prstGeom prst="rect">
            <a:avLst/>
          </a:prstGeom>
          <a:noFill/>
        </p:spPr>
        <p:txBody>
          <a:bodyPr wrap="square" rtlCol="0">
            <a:spAutoFit/>
          </a:bodyPr>
          <a:lstStyle/>
          <a:p>
            <a:pPr algn="ctr"/>
            <a:r>
              <a:rPr lang="en-US" b="0" dirty="0" smtClean="0"/>
              <a:t>Suppose you wanted to build malware.  What  would you take into consideration?</a:t>
            </a:r>
            <a:endParaRPr lang="en-US" b="0" dirty="0"/>
          </a:p>
        </p:txBody>
      </p:sp>
    </p:spTree>
    <p:extLst>
      <p:ext uri="{BB962C8B-B14F-4D97-AF65-F5344CB8AC3E}">
        <p14:creationId xmlns:p14="http://schemas.microsoft.com/office/powerpoint/2010/main" val="25603182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Today’s Topics</a:t>
            </a:r>
          </a:p>
        </p:txBody>
      </p:sp>
      <p:sp>
        <p:nvSpPr>
          <p:cNvPr id="107" name="Shape 107"/>
          <p:cNvSpPr>
            <a:spLocks noGrp="1"/>
          </p:cNvSpPr>
          <p:nvPr>
            <p:ph type="body" idx="1"/>
          </p:nvPr>
        </p:nvSpPr>
        <p:spPr>
          <a:xfrm>
            <a:off x="779462" y="1949824"/>
            <a:ext cx="7583490" cy="4007225"/>
          </a:xfrm>
          <a:prstGeom prst="rect">
            <a:avLst/>
          </a:prstGeom>
        </p:spPr>
        <p:txBody>
          <a:bodyPr>
            <a:normAutofit/>
          </a:bodyPr>
          <a:lstStyle/>
          <a:p>
            <a:pPr marL="561109" lvl="0" indent="-561109">
              <a:defRPr sz="1800">
                <a:solidFill>
                  <a:srgbClr val="000000"/>
                </a:solidFill>
              </a:defRPr>
            </a:pPr>
            <a:r>
              <a:rPr lang="en-US" sz="3600" dirty="0" smtClean="0">
                <a:solidFill>
                  <a:srgbClr val="0D2779"/>
                </a:solidFill>
              </a:rPr>
              <a:t>Malware</a:t>
            </a:r>
          </a:p>
          <a:p>
            <a:pPr marL="561109" lvl="0" indent="-561109">
              <a:defRPr sz="1800">
                <a:solidFill>
                  <a:srgbClr val="000000"/>
                </a:solidFill>
              </a:defRPr>
            </a:pPr>
            <a:r>
              <a:rPr lang="en-US" sz="3600" dirty="0" smtClean="0">
                <a:solidFill>
                  <a:srgbClr val="0D2779"/>
                </a:solidFill>
              </a:rPr>
              <a:t>(Excluding PHISH, Packers, </a:t>
            </a:r>
            <a:r>
              <a:rPr lang="en-US" sz="3600" dirty="0" err="1" smtClean="0">
                <a:solidFill>
                  <a:srgbClr val="0D2779"/>
                </a:solidFill>
              </a:rPr>
              <a:t>Crypters</a:t>
            </a:r>
            <a:r>
              <a:rPr lang="en-US" sz="3600" dirty="0" smtClean="0">
                <a:solidFill>
                  <a:srgbClr val="0D2779"/>
                </a:solidFill>
              </a:rPr>
              <a:t>… and other things we may discuss later)</a:t>
            </a:r>
            <a:endParaRPr sz="3600" dirty="0">
              <a:solidFill>
                <a:srgbClr val="0D2779"/>
              </a:solidFill>
            </a:endParaRPr>
          </a:p>
        </p:txBody>
      </p:sp>
    </p:spTree>
    <p:extLst>
      <p:ext uri="{BB962C8B-B14F-4D97-AF65-F5344CB8AC3E}">
        <p14:creationId xmlns:p14="http://schemas.microsoft.com/office/powerpoint/2010/main" val="42781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Malware Design Considerations</a:t>
            </a:r>
          </a:p>
        </p:txBody>
      </p:sp>
      <p:sp>
        <p:nvSpPr>
          <p:cNvPr id="31747" name="Rectangle 3"/>
          <p:cNvSpPr>
            <a:spLocks noGrp="1" noChangeArrowheads="1"/>
          </p:cNvSpPr>
          <p:nvPr>
            <p:ph sz="half" idx="1"/>
          </p:nvPr>
        </p:nvSpPr>
        <p:spPr>
          <a:xfrm>
            <a:off x="603250" y="1981200"/>
            <a:ext cx="3833811" cy="4305299"/>
          </a:xfrm>
        </p:spPr>
        <p:txBody>
          <a:bodyPr>
            <a:normAutofit lnSpcReduction="10000"/>
          </a:bodyPr>
          <a:lstStyle/>
          <a:p>
            <a:r>
              <a:rPr lang="en-US" dirty="0" smtClean="0"/>
              <a:t>Infection</a:t>
            </a:r>
          </a:p>
          <a:p>
            <a:pPr lvl="1"/>
            <a:r>
              <a:rPr lang="en-US" dirty="0" smtClean="0"/>
              <a:t>How will the malware be transmitted</a:t>
            </a:r>
          </a:p>
          <a:p>
            <a:r>
              <a:rPr lang="en-US" dirty="0" smtClean="0"/>
              <a:t>Detection</a:t>
            </a:r>
          </a:p>
          <a:p>
            <a:pPr lvl="1"/>
            <a:r>
              <a:rPr lang="en-US" dirty="0" smtClean="0"/>
              <a:t>How will the malware evade detection</a:t>
            </a:r>
          </a:p>
          <a:p>
            <a:r>
              <a:rPr lang="en-US" dirty="0" smtClean="0"/>
              <a:t>Habitation</a:t>
            </a:r>
          </a:p>
          <a:p>
            <a:pPr lvl="1"/>
            <a:r>
              <a:rPr lang="en-US" dirty="0" smtClean="0"/>
              <a:t>Where will the malware reside  </a:t>
            </a:r>
          </a:p>
          <a:p>
            <a:r>
              <a:rPr lang="en-US" dirty="0" smtClean="0"/>
              <a:t>Trigger</a:t>
            </a:r>
          </a:p>
          <a:p>
            <a:pPr lvl="1"/>
            <a:r>
              <a:rPr lang="en-US" dirty="0" smtClean="0"/>
              <a:t>What triggers the </a:t>
            </a:r>
            <a:r>
              <a:rPr lang="en-US" dirty="0" smtClean="0"/>
              <a:t>malware</a:t>
            </a:r>
            <a:endParaRPr lang="en-US" dirty="0" smtClean="0"/>
          </a:p>
        </p:txBody>
      </p:sp>
      <p:sp>
        <p:nvSpPr>
          <p:cNvPr id="2" name="Content Placeholder 1"/>
          <p:cNvSpPr>
            <a:spLocks noGrp="1"/>
          </p:cNvSpPr>
          <p:nvPr>
            <p:ph sz="half" idx="2"/>
          </p:nvPr>
        </p:nvSpPr>
        <p:spPr>
          <a:xfrm>
            <a:off x="4705351" y="1981201"/>
            <a:ext cx="3883024" cy="4162424"/>
          </a:xfrm>
        </p:spPr>
        <p:txBody>
          <a:bodyPr>
            <a:normAutofit lnSpcReduction="10000"/>
          </a:bodyPr>
          <a:lstStyle/>
          <a:p>
            <a:r>
              <a:rPr lang="en-US" dirty="0"/>
              <a:t>Payload</a:t>
            </a:r>
          </a:p>
          <a:p>
            <a:pPr lvl="1"/>
            <a:r>
              <a:rPr lang="en-US" dirty="0"/>
              <a:t>What does the malware do</a:t>
            </a:r>
          </a:p>
          <a:p>
            <a:r>
              <a:rPr lang="en-US" dirty="0"/>
              <a:t>Reproduction</a:t>
            </a:r>
          </a:p>
          <a:p>
            <a:pPr lvl="1"/>
            <a:r>
              <a:rPr lang="en-US" dirty="0"/>
              <a:t>How will the malware spread</a:t>
            </a:r>
          </a:p>
          <a:p>
            <a:r>
              <a:rPr lang="en-US" dirty="0"/>
              <a:t>Removal</a:t>
            </a:r>
          </a:p>
          <a:p>
            <a:pPr lvl="1"/>
            <a:r>
              <a:rPr lang="en-US" dirty="0"/>
              <a:t>How will the malware resist removal</a:t>
            </a:r>
          </a:p>
          <a:p>
            <a:endParaRPr lang="en-US" dirty="0"/>
          </a:p>
        </p:txBody>
      </p:sp>
    </p:spTree>
    <p:extLst>
      <p:ext uri="{BB962C8B-B14F-4D97-AF65-F5344CB8AC3E}">
        <p14:creationId xmlns:p14="http://schemas.microsoft.com/office/powerpoint/2010/main" val="31536282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Malware Design Considerations</a:t>
            </a:r>
          </a:p>
        </p:txBody>
      </p:sp>
      <p:sp>
        <p:nvSpPr>
          <p:cNvPr id="31747" name="Rectangle 3"/>
          <p:cNvSpPr>
            <a:spLocks noGrp="1" noChangeArrowheads="1"/>
          </p:cNvSpPr>
          <p:nvPr>
            <p:ph sz="half" idx="1"/>
          </p:nvPr>
        </p:nvSpPr>
        <p:spPr/>
        <p:txBody>
          <a:bodyPr>
            <a:normAutofit fontScale="92500" lnSpcReduction="10000"/>
          </a:bodyPr>
          <a:lstStyle/>
          <a:p>
            <a:r>
              <a:rPr lang="en-US" dirty="0" smtClean="0"/>
              <a:t>Infection: </a:t>
            </a:r>
          </a:p>
          <a:p>
            <a:pPr lvl="1"/>
            <a:r>
              <a:rPr lang="en-US" dirty="0" smtClean="0"/>
              <a:t>How will the malware be transmitted?</a:t>
            </a:r>
          </a:p>
          <a:p>
            <a:pPr lvl="1"/>
            <a:r>
              <a:rPr lang="en-US" dirty="0" smtClean="0"/>
              <a:t>Possibilities:</a:t>
            </a:r>
          </a:p>
          <a:p>
            <a:pPr lvl="2"/>
            <a:r>
              <a:rPr lang="en-US" dirty="0" smtClean="0"/>
              <a:t>Circumvent user intervention</a:t>
            </a:r>
          </a:p>
          <a:p>
            <a:pPr lvl="3"/>
            <a:r>
              <a:rPr lang="en-US" dirty="0" smtClean="0"/>
              <a:t>e-mail</a:t>
            </a:r>
          </a:p>
          <a:p>
            <a:pPr lvl="3"/>
            <a:r>
              <a:rPr lang="en-US" dirty="0" smtClean="0"/>
              <a:t>file copy</a:t>
            </a:r>
          </a:p>
          <a:p>
            <a:pPr lvl="3"/>
            <a:r>
              <a:rPr lang="en-US" dirty="0" smtClean="0"/>
              <a:t>login spoofing</a:t>
            </a:r>
          </a:p>
          <a:p>
            <a:pPr lvl="3"/>
            <a:r>
              <a:rPr lang="en-US" dirty="0" smtClean="0"/>
              <a:t>Installation</a:t>
            </a:r>
            <a:endParaRPr lang="en-US" dirty="0" smtClean="0"/>
          </a:p>
          <a:p>
            <a:pPr lvl="4"/>
            <a:r>
              <a:rPr lang="en-US" dirty="0"/>
              <a:t>T</a:t>
            </a:r>
            <a:r>
              <a:rPr lang="en-US" dirty="0" smtClean="0"/>
              <a:t>rojan</a:t>
            </a:r>
            <a:endParaRPr lang="en-US" dirty="0" smtClean="0"/>
          </a:p>
          <a:p>
            <a:pPr lvl="4"/>
            <a:r>
              <a:rPr lang="en-US" dirty="0" smtClean="0"/>
              <a:t>masquerade as legitimate software</a:t>
            </a:r>
          </a:p>
          <a:p>
            <a:pPr marL="457200" lvl="1" indent="0">
              <a:buNone/>
            </a:pPr>
            <a:endParaRPr lang="en-US" dirty="0"/>
          </a:p>
        </p:txBody>
      </p:sp>
      <p:sp>
        <p:nvSpPr>
          <p:cNvPr id="2" name="Content Placeholder 1"/>
          <p:cNvSpPr>
            <a:spLocks noGrp="1"/>
          </p:cNvSpPr>
          <p:nvPr>
            <p:ph sz="half" idx="2"/>
          </p:nvPr>
        </p:nvSpPr>
        <p:spPr/>
        <p:txBody>
          <a:bodyPr>
            <a:normAutofit fontScale="92500" lnSpcReduction="10000"/>
          </a:bodyPr>
          <a:lstStyle/>
          <a:p>
            <a:pPr lvl="2"/>
            <a:r>
              <a:rPr lang="en-US" dirty="0"/>
              <a:t>Exploit configuration</a:t>
            </a:r>
          </a:p>
          <a:p>
            <a:pPr lvl="3"/>
            <a:r>
              <a:rPr lang="en-US" dirty="0"/>
              <a:t>auto exec</a:t>
            </a:r>
          </a:p>
          <a:p>
            <a:pPr lvl="3"/>
            <a:r>
              <a:rPr lang="en-US" dirty="0"/>
              <a:t>embedded macro</a:t>
            </a:r>
          </a:p>
          <a:p>
            <a:pPr lvl="3"/>
            <a:r>
              <a:rPr lang="en-US" dirty="0"/>
              <a:t>plug and play</a:t>
            </a:r>
          </a:p>
          <a:p>
            <a:pPr lvl="2"/>
            <a:r>
              <a:rPr lang="en-US" dirty="0"/>
              <a:t>Exploit vulnerability</a:t>
            </a:r>
          </a:p>
          <a:p>
            <a:pPr lvl="3"/>
            <a:r>
              <a:rPr lang="en-US" dirty="0"/>
              <a:t>browser vulnerability</a:t>
            </a:r>
          </a:p>
          <a:p>
            <a:pPr lvl="3"/>
            <a:r>
              <a:rPr lang="en-US" dirty="0"/>
              <a:t>framework vulnerability (e.g., </a:t>
            </a:r>
            <a:r>
              <a:rPr lang="en-US" dirty="0" err="1"/>
              <a:t>Wordpress</a:t>
            </a:r>
            <a:r>
              <a:rPr lang="en-US" dirty="0"/>
              <a:t>)</a:t>
            </a:r>
          </a:p>
          <a:p>
            <a:pPr lvl="3"/>
            <a:r>
              <a:rPr lang="en-US" dirty="0"/>
              <a:t>OS vulnerability</a:t>
            </a:r>
          </a:p>
          <a:p>
            <a:pPr lvl="3"/>
            <a:endParaRPr lang="en-US" dirty="0"/>
          </a:p>
          <a:p>
            <a:endParaRPr lang="en-US" dirty="0"/>
          </a:p>
        </p:txBody>
      </p:sp>
    </p:spTree>
    <p:extLst>
      <p:ext uri="{BB962C8B-B14F-4D97-AF65-F5344CB8AC3E}">
        <p14:creationId xmlns:p14="http://schemas.microsoft.com/office/powerpoint/2010/main" val="434749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animEffect transition="in" filter="fade">
                                      <p:cBhvr>
                                        <p:cTn id="25" dur="500"/>
                                        <p:tgtEl>
                                          <p:spTgt spid="31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atin typeface="Arial" charset="0"/>
              </a:rPr>
              <a:t>Login Spoofing</a:t>
            </a:r>
          </a:p>
        </p:txBody>
      </p:sp>
      <p:sp>
        <p:nvSpPr>
          <p:cNvPr id="51203" name="Rectangle 3"/>
          <p:cNvSpPr>
            <a:spLocks noGrp="1" noChangeArrowheads="1"/>
          </p:cNvSpPr>
          <p:nvPr>
            <p:ph type="body" idx="1"/>
          </p:nvPr>
        </p:nvSpPr>
        <p:spPr>
          <a:xfrm>
            <a:off x="2286000" y="4419600"/>
            <a:ext cx="5657850" cy="885825"/>
          </a:xfrm>
        </p:spPr>
        <p:txBody>
          <a:bodyPr>
            <a:normAutofit lnSpcReduction="10000"/>
          </a:bodyPr>
          <a:lstStyle/>
          <a:p>
            <a:pPr eaLnBrk="1" hangingPunct="1">
              <a:lnSpc>
                <a:spcPct val="90000"/>
              </a:lnSpc>
              <a:buFontTx/>
              <a:buNone/>
            </a:pPr>
            <a:r>
              <a:rPr lang="en-US">
                <a:latin typeface="Arial" charset="0"/>
              </a:rPr>
              <a:t>(a) Correct login screen</a:t>
            </a:r>
          </a:p>
          <a:p>
            <a:pPr eaLnBrk="1" hangingPunct="1">
              <a:lnSpc>
                <a:spcPct val="90000"/>
              </a:lnSpc>
              <a:buFontTx/>
              <a:buNone/>
            </a:pPr>
            <a:r>
              <a:rPr lang="en-US">
                <a:latin typeface="Arial" charset="0"/>
              </a:rPr>
              <a:t>(b) Phony login screen</a:t>
            </a:r>
            <a:endParaRPr lang="en-US" sz="2800">
              <a:latin typeface="Arial" charset="0"/>
            </a:endParaRP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725613"/>
            <a:ext cx="7991475"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402632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Malware Design Considerations</a:t>
            </a:r>
          </a:p>
        </p:txBody>
      </p:sp>
      <p:sp>
        <p:nvSpPr>
          <p:cNvPr id="31747" name="Rectangle 3"/>
          <p:cNvSpPr>
            <a:spLocks noGrp="1" noChangeArrowheads="1"/>
          </p:cNvSpPr>
          <p:nvPr>
            <p:ph idx="1"/>
          </p:nvPr>
        </p:nvSpPr>
        <p:spPr/>
        <p:txBody>
          <a:bodyPr>
            <a:normAutofit fontScale="70000" lnSpcReduction="20000"/>
          </a:bodyPr>
          <a:lstStyle/>
          <a:p>
            <a:r>
              <a:rPr lang="en-US" dirty="0" smtClean="0"/>
              <a:t>Detection</a:t>
            </a:r>
          </a:p>
          <a:p>
            <a:pPr lvl="1"/>
            <a:r>
              <a:rPr lang="en-US" dirty="0" smtClean="0"/>
              <a:t>How will the malware evade detection</a:t>
            </a:r>
          </a:p>
          <a:p>
            <a:pPr lvl="1"/>
            <a:r>
              <a:rPr lang="en-US" dirty="0"/>
              <a:t>Possibilities</a:t>
            </a:r>
            <a:endParaRPr lang="en-US" dirty="0" smtClean="0"/>
          </a:p>
          <a:p>
            <a:pPr lvl="2"/>
            <a:r>
              <a:rPr lang="en-US" dirty="0" smtClean="0"/>
              <a:t>circumvent prevention mechanisms:</a:t>
            </a:r>
            <a:endParaRPr lang="en-US" dirty="0"/>
          </a:p>
          <a:p>
            <a:pPr lvl="3"/>
            <a:r>
              <a:rPr lang="en-US" dirty="0" smtClean="0"/>
              <a:t>based on origin</a:t>
            </a:r>
            <a:endParaRPr lang="en-US" dirty="0"/>
          </a:p>
          <a:p>
            <a:pPr lvl="3"/>
            <a:r>
              <a:rPr lang="en-US" dirty="0" smtClean="0"/>
              <a:t>based on signature</a:t>
            </a:r>
            <a:endParaRPr lang="en-US" dirty="0"/>
          </a:p>
          <a:p>
            <a:pPr lvl="4"/>
            <a:r>
              <a:rPr lang="en-US" dirty="0"/>
              <a:t>file names</a:t>
            </a:r>
          </a:p>
          <a:p>
            <a:pPr lvl="4"/>
            <a:r>
              <a:rPr lang="en-US" dirty="0"/>
              <a:t>characterizing strings</a:t>
            </a:r>
          </a:p>
          <a:p>
            <a:pPr lvl="4"/>
            <a:r>
              <a:rPr lang="en-US" dirty="0"/>
              <a:t>hash</a:t>
            </a:r>
          </a:p>
          <a:p>
            <a:pPr lvl="3"/>
            <a:r>
              <a:rPr lang="en-US" dirty="0" smtClean="0"/>
              <a:t>by heuristic</a:t>
            </a:r>
            <a:endParaRPr lang="en-US" dirty="0"/>
          </a:p>
          <a:p>
            <a:pPr lvl="4"/>
            <a:r>
              <a:rPr lang="en-US" dirty="0"/>
              <a:t>meta data (e.g., PE file) – search for characteristics common to malware</a:t>
            </a:r>
          </a:p>
          <a:p>
            <a:pPr lvl="2"/>
            <a:r>
              <a:rPr lang="en-US" dirty="0" smtClean="0"/>
              <a:t>circumvent mitigation mechanisms:</a:t>
            </a:r>
            <a:endParaRPr lang="en-US" dirty="0"/>
          </a:p>
          <a:p>
            <a:pPr lvl="3"/>
            <a:r>
              <a:rPr lang="en-US" dirty="0" smtClean="0"/>
              <a:t>based on behavior</a:t>
            </a:r>
            <a:endParaRPr lang="en-US" dirty="0"/>
          </a:p>
          <a:p>
            <a:pPr lvl="4"/>
            <a:r>
              <a:rPr lang="en-US" dirty="0"/>
              <a:t>intrusion detection system – examine runtime</a:t>
            </a:r>
          </a:p>
          <a:p>
            <a:pPr lvl="4"/>
            <a:r>
              <a:rPr lang="en-US" dirty="0" smtClean="0"/>
              <a:t>sandbox </a:t>
            </a:r>
            <a:r>
              <a:rPr lang="en-US" dirty="0"/>
              <a:t>– run in sandbox and detect bad actions</a:t>
            </a:r>
          </a:p>
          <a:p>
            <a:pPr lvl="3"/>
            <a:r>
              <a:rPr lang="en-US" dirty="0" smtClean="0"/>
              <a:t>by integrity </a:t>
            </a:r>
            <a:r>
              <a:rPr lang="en-US" dirty="0"/>
              <a:t>check</a:t>
            </a:r>
          </a:p>
          <a:p>
            <a:pPr lvl="1"/>
            <a:endParaRPr lang="en-US" dirty="0" smtClean="0"/>
          </a:p>
          <a:p>
            <a:pPr lvl="2"/>
            <a:endParaRPr lang="en-US" dirty="0" smtClean="0"/>
          </a:p>
        </p:txBody>
      </p:sp>
    </p:spTree>
    <p:extLst>
      <p:ext uri="{BB962C8B-B14F-4D97-AF65-F5344CB8AC3E}">
        <p14:creationId xmlns:p14="http://schemas.microsoft.com/office/powerpoint/2010/main" val="1691589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animEffect transition="in" filter="fade">
                                      <p:cBhvr>
                                        <p:cTn id="25" dur="500"/>
                                        <p:tgtEl>
                                          <p:spTgt spid="3174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1747">
                                            <p:txEl>
                                              <p:pRg st="10" end="10"/>
                                            </p:txEl>
                                          </p:spTgt>
                                        </p:tgtEl>
                                        <p:attrNameLst>
                                          <p:attrName>style.visibility</p:attrName>
                                        </p:attrNameLst>
                                      </p:cBhvr>
                                      <p:to>
                                        <p:strVal val="visible"/>
                                      </p:to>
                                    </p:set>
                                    <p:animEffect transition="in" filter="fade">
                                      <p:cBhvr>
                                        <p:cTn id="28" dur="500"/>
                                        <p:tgtEl>
                                          <p:spTgt spid="3174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747">
                                            <p:txEl>
                                              <p:pRg st="11" end="11"/>
                                            </p:txEl>
                                          </p:spTgt>
                                        </p:tgtEl>
                                        <p:attrNameLst>
                                          <p:attrName>style.visibility</p:attrName>
                                        </p:attrNameLst>
                                      </p:cBhvr>
                                      <p:to>
                                        <p:strVal val="visible"/>
                                      </p:to>
                                    </p:set>
                                    <p:animEffect transition="in" filter="fade">
                                      <p:cBhvr>
                                        <p:cTn id="31" dur="500"/>
                                        <p:tgtEl>
                                          <p:spTgt spid="31747">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1747">
                                            <p:txEl>
                                              <p:pRg st="12" end="12"/>
                                            </p:txEl>
                                          </p:spTgt>
                                        </p:tgtEl>
                                        <p:attrNameLst>
                                          <p:attrName>style.visibility</p:attrName>
                                        </p:attrNameLst>
                                      </p:cBhvr>
                                      <p:to>
                                        <p:strVal val="visible"/>
                                      </p:to>
                                    </p:set>
                                    <p:animEffect transition="in" filter="fade">
                                      <p:cBhvr>
                                        <p:cTn id="34" dur="500"/>
                                        <p:tgtEl>
                                          <p:spTgt spid="31747">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1747">
                                            <p:txEl>
                                              <p:pRg st="13" end="13"/>
                                            </p:txEl>
                                          </p:spTgt>
                                        </p:tgtEl>
                                        <p:attrNameLst>
                                          <p:attrName>style.visibility</p:attrName>
                                        </p:attrNameLst>
                                      </p:cBhvr>
                                      <p:to>
                                        <p:strVal val="visible"/>
                                      </p:to>
                                    </p:set>
                                    <p:animEffect transition="in" filter="fade">
                                      <p:cBhvr>
                                        <p:cTn id="37" dur="500"/>
                                        <p:tgtEl>
                                          <p:spTgt spid="31747">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1747">
                                            <p:txEl>
                                              <p:pRg st="14" end="14"/>
                                            </p:txEl>
                                          </p:spTgt>
                                        </p:tgtEl>
                                        <p:attrNameLst>
                                          <p:attrName>style.visibility</p:attrName>
                                        </p:attrNameLst>
                                      </p:cBhvr>
                                      <p:to>
                                        <p:strVal val="visible"/>
                                      </p:to>
                                    </p:set>
                                    <p:animEffect transition="in" filter="fade">
                                      <p:cBhvr>
                                        <p:cTn id="40" dur="500"/>
                                        <p:tgtEl>
                                          <p:spTgt spid="31747">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1747">
                                            <p:txEl>
                                              <p:pRg st="15" end="15"/>
                                            </p:txEl>
                                          </p:spTgt>
                                        </p:tgtEl>
                                        <p:attrNameLst>
                                          <p:attrName>style.visibility</p:attrName>
                                        </p:attrNameLst>
                                      </p:cBhvr>
                                      <p:to>
                                        <p:strVal val="visible"/>
                                      </p:to>
                                    </p:set>
                                    <p:animEffect transition="in" filter="fade">
                                      <p:cBhvr>
                                        <p:cTn id="43" dur="500"/>
                                        <p:tgtEl>
                                          <p:spTgt spid="317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Malware Design Considerations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Detection (</a:t>
            </a:r>
            <a:r>
              <a:rPr lang="en-US" dirty="0" err="1" smtClean="0"/>
              <a:t>con't</a:t>
            </a:r>
            <a:r>
              <a:rPr lang="en-US" dirty="0" smtClean="0"/>
              <a:t>)</a:t>
            </a:r>
          </a:p>
          <a:p>
            <a:pPr lvl="1"/>
            <a:r>
              <a:rPr lang="en-US" dirty="0" smtClean="0"/>
              <a:t>polymorphism</a:t>
            </a:r>
          </a:p>
          <a:p>
            <a:pPr lvl="2"/>
            <a:r>
              <a:rPr lang="en-US" dirty="0" smtClean="0"/>
              <a:t>encoding program code to thwart detection but retain functionality</a:t>
            </a:r>
          </a:p>
          <a:p>
            <a:pPr lvl="3"/>
            <a:r>
              <a:rPr lang="en-US" dirty="0" smtClean="0"/>
              <a:t>custom configuration per instance</a:t>
            </a:r>
          </a:p>
          <a:p>
            <a:pPr lvl="3"/>
            <a:r>
              <a:rPr lang="en-US" dirty="0" smtClean="0"/>
              <a:t>run-time decryption</a:t>
            </a:r>
            <a:endParaRPr lang="en-US" dirty="0"/>
          </a:p>
          <a:p>
            <a:pPr lvl="1"/>
            <a:r>
              <a:rPr lang="en-US" dirty="0"/>
              <a:t>metamorphism</a:t>
            </a:r>
          </a:p>
          <a:p>
            <a:pPr lvl="2"/>
            <a:r>
              <a:rPr lang="en-US" dirty="0"/>
              <a:t>malware is altered with each replication using binary analysis engine</a:t>
            </a:r>
          </a:p>
          <a:p>
            <a:pPr lvl="3"/>
            <a:r>
              <a:rPr lang="en-US" dirty="0"/>
              <a:t>instruction and register selection</a:t>
            </a:r>
          </a:p>
          <a:p>
            <a:pPr lvl="3"/>
            <a:r>
              <a:rPr lang="en-US" dirty="0"/>
              <a:t>instruction ordering</a:t>
            </a:r>
          </a:p>
          <a:p>
            <a:pPr lvl="3"/>
            <a:r>
              <a:rPr lang="en-US" dirty="0"/>
              <a:t>reversing conditions</a:t>
            </a:r>
          </a:p>
          <a:p>
            <a:pPr lvl="3"/>
            <a:r>
              <a:rPr lang="en-US" dirty="0"/>
              <a:t>garbage insertion</a:t>
            </a:r>
          </a:p>
          <a:p>
            <a:pPr lvl="3"/>
            <a:r>
              <a:rPr lang="en-US" dirty="0"/>
              <a:t>function </a:t>
            </a:r>
            <a:r>
              <a:rPr lang="en-US" dirty="0" smtClean="0"/>
              <a:t>order</a:t>
            </a:r>
            <a:endParaRPr lang="en-US" dirty="0"/>
          </a:p>
        </p:txBody>
      </p:sp>
      <p:sp>
        <p:nvSpPr>
          <p:cNvPr id="4" name="Footer Placeholder 3"/>
          <p:cNvSpPr>
            <a:spLocks noGrp="1"/>
          </p:cNvSpPr>
          <p:nvPr>
            <p:ph type="ftr" sz="quarter" idx="4294967295"/>
          </p:nvPr>
        </p:nvSpPr>
        <p:spPr>
          <a:xfrm>
            <a:off x="5562600" y="6489049"/>
            <a:ext cx="2895600" cy="365125"/>
          </a:xfrm>
          <a:prstGeom prst="rect">
            <a:avLst/>
          </a:prstGeom>
        </p:spPr>
        <p:txBody>
          <a:bodyPr/>
          <a:lstStyle/>
          <a:p>
            <a:endParaRPr lang="en-US" dirty="0"/>
          </a:p>
        </p:txBody>
      </p:sp>
    </p:spTree>
    <p:extLst>
      <p:ext uri="{BB962C8B-B14F-4D97-AF65-F5344CB8AC3E}">
        <p14:creationId xmlns:p14="http://schemas.microsoft.com/office/powerpoint/2010/main" val="23428559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Malware Design Considerations</a:t>
            </a:r>
            <a:endParaRPr lang="en-US" dirty="0"/>
          </a:p>
        </p:txBody>
      </p:sp>
      <p:sp>
        <p:nvSpPr>
          <p:cNvPr id="35843" name="Rectangle 3"/>
          <p:cNvSpPr>
            <a:spLocks noGrp="1" noChangeArrowheads="1"/>
          </p:cNvSpPr>
          <p:nvPr>
            <p:ph idx="1"/>
          </p:nvPr>
        </p:nvSpPr>
        <p:spPr/>
        <p:txBody>
          <a:bodyPr>
            <a:normAutofit/>
          </a:bodyPr>
          <a:lstStyle/>
          <a:p>
            <a:r>
              <a:rPr lang="en-US" dirty="0" smtClean="0"/>
              <a:t>Detection (</a:t>
            </a:r>
            <a:r>
              <a:rPr lang="en-US" dirty="0" err="1" smtClean="0"/>
              <a:t>con't</a:t>
            </a:r>
            <a:r>
              <a:rPr lang="en-US" dirty="0" smtClean="0"/>
              <a:t>)</a:t>
            </a:r>
          </a:p>
          <a:p>
            <a:pPr lvl="1"/>
            <a:r>
              <a:rPr lang="en-US" dirty="0" smtClean="0"/>
              <a:t>Stealth technology</a:t>
            </a:r>
          </a:p>
          <a:p>
            <a:pPr lvl="2"/>
            <a:r>
              <a:rPr lang="en-US" dirty="0" smtClean="0"/>
              <a:t>intercept system calls to avoid detection</a:t>
            </a:r>
          </a:p>
          <a:p>
            <a:pPr lvl="2"/>
            <a:r>
              <a:rPr lang="en-US" dirty="0"/>
              <a:t>d</a:t>
            </a:r>
            <a:r>
              <a:rPr lang="en-US" dirty="0" smtClean="0"/>
              <a:t>etermine another program is trying to access the memory the virus is occupying so hang the system</a:t>
            </a:r>
          </a:p>
          <a:p>
            <a:pPr lvl="2"/>
            <a:r>
              <a:rPr lang="en-US" dirty="0"/>
              <a:t>t</a:t>
            </a:r>
            <a:r>
              <a:rPr lang="en-US" dirty="0" smtClean="0"/>
              <a:t>rap the attempt to read the disk information and return an image of the disk information before infection</a:t>
            </a:r>
          </a:p>
          <a:p>
            <a:endParaRPr lang="en-US" dirty="0"/>
          </a:p>
        </p:txBody>
      </p:sp>
    </p:spTree>
    <p:extLst>
      <p:ext uri="{BB962C8B-B14F-4D97-AF65-F5344CB8AC3E}">
        <p14:creationId xmlns:p14="http://schemas.microsoft.com/office/powerpoint/2010/main" val="41056674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Virus Design Considerations</a:t>
            </a:r>
            <a:endParaRPr lang="en-US" dirty="0"/>
          </a:p>
        </p:txBody>
      </p:sp>
      <p:sp>
        <p:nvSpPr>
          <p:cNvPr id="31747" name="Rectangle 3"/>
          <p:cNvSpPr>
            <a:spLocks noGrp="1" noChangeArrowheads="1"/>
          </p:cNvSpPr>
          <p:nvPr>
            <p:ph idx="1"/>
          </p:nvPr>
        </p:nvSpPr>
        <p:spPr/>
        <p:txBody>
          <a:bodyPr>
            <a:normAutofit/>
          </a:bodyPr>
          <a:lstStyle/>
          <a:p>
            <a:r>
              <a:rPr lang="en-US" dirty="0" smtClean="0"/>
              <a:t>Habitation</a:t>
            </a:r>
          </a:p>
          <a:p>
            <a:pPr lvl="1"/>
            <a:r>
              <a:rPr lang="en-US" dirty="0" smtClean="0"/>
              <a:t>Where will the malware reside  </a:t>
            </a:r>
          </a:p>
          <a:p>
            <a:pPr lvl="1"/>
            <a:r>
              <a:rPr lang="en-US" dirty="0"/>
              <a:t>Possibilities</a:t>
            </a:r>
          </a:p>
          <a:p>
            <a:pPr lvl="2"/>
            <a:r>
              <a:rPr lang="en-US" dirty="0"/>
              <a:t>boot sector</a:t>
            </a:r>
          </a:p>
          <a:p>
            <a:pPr lvl="2"/>
            <a:r>
              <a:rPr lang="en-US" dirty="0"/>
              <a:t>memory</a:t>
            </a:r>
          </a:p>
          <a:p>
            <a:pPr lvl="2"/>
            <a:r>
              <a:rPr lang="en-US" dirty="0"/>
              <a:t>environment (e.g., registry, environment variables)</a:t>
            </a:r>
          </a:p>
          <a:p>
            <a:pPr lvl="2"/>
            <a:r>
              <a:rPr lang="en-US" dirty="0"/>
              <a:t>persistent storage</a:t>
            </a:r>
          </a:p>
          <a:p>
            <a:pPr lvl="3"/>
            <a:r>
              <a:rPr lang="en-US" dirty="0"/>
              <a:t>static</a:t>
            </a:r>
          </a:p>
          <a:p>
            <a:pPr lvl="3"/>
            <a:r>
              <a:rPr lang="en-US" dirty="0"/>
              <a:t>dynamic (e.g., change names, change locations)</a:t>
            </a:r>
          </a:p>
          <a:p>
            <a:pPr lvl="1"/>
            <a:endParaRPr lang="en-US" dirty="0" smtClean="0"/>
          </a:p>
        </p:txBody>
      </p:sp>
    </p:spTree>
    <p:extLst>
      <p:ext uri="{BB962C8B-B14F-4D97-AF65-F5344CB8AC3E}">
        <p14:creationId xmlns:p14="http://schemas.microsoft.com/office/powerpoint/2010/main" val="2035799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Virus Design Considerations</a:t>
            </a:r>
            <a:endParaRPr lang="en-US" dirty="0"/>
          </a:p>
        </p:txBody>
      </p:sp>
      <p:sp>
        <p:nvSpPr>
          <p:cNvPr id="31747" name="Rectangle 3"/>
          <p:cNvSpPr>
            <a:spLocks noGrp="1" noChangeArrowheads="1"/>
          </p:cNvSpPr>
          <p:nvPr>
            <p:ph idx="1"/>
          </p:nvPr>
        </p:nvSpPr>
        <p:spPr/>
        <p:txBody>
          <a:bodyPr>
            <a:normAutofit/>
          </a:bodyPr>
          <a:lstStyle/>
          <a:p>
            <a:r>
              <a:rPr lang="en-US" dirty="0" smtClean="0"/>
              <a:t>Trigger</a:t>
            </a:r>
          </a:p>
          <a:p>
            <a:pPr lvl="1"/>
            <a:r>
              <a:rPr lang="en-US" dirty="0" smtClean="0"/>
              <a:t>What triggers the malware</a:t>
            </a:r>
          </a:p>
          <a:p>
            <a:pPr lvl="1"/>
            <a:r>
              <a:rPr lang="en-US" dirty="0"/>
              <a:t>Possibilities</a:t>
            </a:r>
            <a:endParaRPr lang="en-US" dirty="0" smtClean="0"/>
          </a:p>
          <a:p>
            <a:pPr lvl="2"/>
            <a:r>
              <a:rPr lang="en-US" dirty="0" smtClean="0"/>
              <a:t>immediately</a:t>
            </a:r>
          </a:p>
          <a:p>
            <a:pPr lvl="2"/>
            <a:r>
              <a:rPr lang="en-US" dirty="0" smtClean="0"/>
              <a:t>delayed – requires monitoring mechanism</a:t>
            </a:r>
          </a:p>
          <a:p>
            <a:pPr lvl="3"/>
            <a:r>
              <a:rPr lang="en-US" dirty="0" smtClean="0"/>
              <a:t>on date</a:t>
            </a:r>
          </a:p>
          <a:p>
            <a:pPr lvl="3"/>
            <a:r>
              <a:rPr lang="en-US" dirty="0" smtClean="0"/>
              <a:t>on event</a:t>
            </a:r>
          </a:p>
          <a:p>
            <a:pPr lvl="4"/>
            <a:r>
              <a:rPr lang="en-US" dirty="0" smtClean="0"/>
              <a:t>use of system feature</a:t>
            </a:r>
          </a:p>
          <a:p>
            <a:pPr lvl="4"/>
            <a:r>
              <a:rPr lang="en-US" dirty="0" smtClean="0"/>
              <a:t>after consumption of resource</a:t>
            </a:r>
          </a:p>
          <a:p>
            <a:pPr lvl="3"/>
            <a:r>
              <a:rPr lang="en-US" dirty="0" smtClean="0"/>
              <a:t>by remote command and control</a:t>
            </a:r>
          </a:p>
        </p:txBody>
      </p:sp>
    </p:spTree>
    <p:extLst>
      <p:ext uri="{BB962C8B-B14F-4D97-AF65-F5344CB8AC3E}">
        <p14:creationId xmlns:p14="http://schemas.microsoft.com/office/powerpoint/2010/main" val="2618501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animEffect transition="in" filter="fade">
                                      <p:cBhvr>
                                        <p:cTn id="25" dur="500"/>
                                        <p:tgtEl>
                                          <p:spTgt spid="31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Virus Design Considerations</a:t>
            </a:r>
            <a:endParaRPr lang="en-US" dirty="0"/>
          </a:p>
        </p:txBody>
      </p:sp>
      <p:sp>
        <p:nvSpPr>
          <p:cNvPr id="31747" name="Rectangle 3"/>
          <p:cNvSpPr>
            <a:spLocks noGrp="1" noChangeArrowheads="1"/>
          </p:cNvSpPr>
          <p:nvPr>
            <p:ph idx="1"/>
          </p:nvPr>
        </p:nvSpPr>
        <p:spPr/>
        <p:txBody>
          <a:bodyPr>
            <a:normAutofit lnSpcReduction="10000"/>
          </a:bodyPr>
          <a:lstStyle/>
          <a:p>
            <a:r>
              <a:rPr lang="en-US" dirty="0" smtClean="0"/>
              <a:t>Payload</a:t>
            </a:r>
          </a:p>
          <a:p>
            <a:pPr lvl="1"/>
            <a:r>
              <a:rPr lang="en-US" dirty="0" smtClean="0"/>
              <a:t>What does the malware do</a:t>
            </a:r>
          </a:p>
          <a:p>
            <a:pPr lvl="1"/>
            <a:r>
              <a:rPr lang="en-US" dirty="0"/>
              <a:t>Possibilities</a:t>
            </a:r>
            <a:endParaRPr lang="en-US" dirty="0" smtClean="0"/>
          </a:p>
          <a:p>
            <a:pPr lvl="2"/>
            <a:r>
              <a:rPr lang="en-US" dirty="0" smtClean="0"/>
              <a:t>disrupt</a:t>
            </a:r>
          </a:p>
          <a:p>
            <a:pPr lvl="3"/>
            <a:r>
              <a:rPr lang="en-US" dirty="0" smtClean="0"/>
              <a:t>performance</a:t>
            </a:r>
          </a:p>
          <a:p>
            <a:pPr lvl="3"/>
            <a:r>
              <a:rPr lang="en-US" dirty="0" smtClean="0"/>
              <a:t>psychological</a:t>
            </a:r>
          </a:p>
          <a:p>
            <a:pPr lvl="3"/>
            <a:r>
              <a:rPr lang="en-US" dirty="0" smtClean="0"/>
              <a:t>destroy</a:t>
            </a:r>
          </a:p>
          <a:p>
            <a:pPr lvl="2"/>
            <a:r>
              <a:rPr lang="en-US" dirty="0" smtClean="0"/>
              <a:t>gather intelligence</a:t>
            </a:r>
          </a:p>
          <a:p>
            <a:pPr lvl="2"/>
            <a:r>
              <a:rPr lang="en-US" dirty="0" smtClean="0"/>
              <a:t>steal information</a:t>
            </a:r>
          </a:p>
          <a:p>
            <a:pPr lvl="2"/>
            <a:r>
              <a:rPr lang="en-US" dirty="0" smtClean="0"/>
              <a:t>extort </a:t>
            </a:r>
          </a:p>
          <a:p>
            <a:pPr lvl="2"/>
            <a:r>
              <a:rPr lang="en-US" dirty="0" smtClean="0"/>
              <a:t>make a statement</a:t>
            </a:r>
          </a:p>
          <a:p>
            <a:pPr lvl="2"/>
            <a:r>
              <a:rPr lang="en-US" dirty="0" smtClean="0"/>
              <a:t>gain notoriety</a:t>
            </a:r>
            <a:endParaRPr lang="en-US" dirty="0"/>
          </a:p>
        </p:txBody>
      </p:sp>
    </p:spTree>
    <p:extLst>
      <p:ext uri="{BB962C8B-B14F-4D97-AF65-F5344CB8AC3E}">
        <p14:creationId xmlns:p14="http://schemas.microsoft.com/office/powerpoint/2010/main" val="1801654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animEffect transition="in" filter="fade">
                                      <p:cBhvr>
                                        <p:cTn id="25" dur="500"/>
                                        <p:tgtEl>
                                          <p:spTgt spid="3174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1747">
                                            <p:txEl>
                                              <p:pRg st="10" end="10"/>
                                            </p:txEl>
                                          </p:spTgt>
                                        </p:tgtEl>
                                        <p:attrNameLst>
                                          <p:attrName>style.visibility</p:attrName>
                                        </p:attrNameLst>
                                      </p:cBhvr>
                                      <p:to>
                                        <p:strVal val="visible"/>
                                      </p:to>
                                    </p:set>
                                    <p:animEffect transition="in" filter="fade">
                                      <p:cBhvr>
                                        <p:cTn id="28" dur="500"/>
                                        <p:tgtEl>
                                          <p:spTgt spid="3174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747">
                                            <p:txEl>
                                              <p:pRg st="11" end="11"/>
                                            </p:txEl>
                                          </p:spTgt>
                                        </p:tgtEl>
                                        <p:attrNameLst>
                                          <p:attrName>style.visibility</p:attrName>
                                        </p:attrNameLst>
                                      </p:cBhvr>
                                      <p:to>
                                        <p:strVal val="visible"/>
                                      </p:to>
                                    </p:set>
                                    <p:animEffect transition="in" filter="fade">
                                      <p:cBhvr>
                                        <p:cTn id="31" dur="500"/>
                                        <p:tgtEl>
                                          <p:spTgt spid="31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Virus Design Considerations</a:t>
            </a:r>
            <a:endParaRPr lang="en-US" dirty="0"/>
          </a:p>
        </p:txBody>
      </p:sp>
      <p:sp>
        <p:nvSpPr>
          <p:cNvPr id="31747" name="Rectangle 3"/>
          <p:cNvSpPr>
            <a:spLocks noGrp="1" noChangeArrowheads="1"/>
          </p:cNvSpPr>
          <p:nvPr>
            <p:ph idx="1"/>
          </p:nvPr>
        </p:nvSpPr>
        <p:spPr>
          <a:xfrm>
            <a:off x="779463" y="1949824"/>
            <a:ext cx="7583488" cy="4298576"/>
          </a:xfrm>
        </p:spPr>
        <p:txBody>
          <a:bodyPr>
            <a:normAutofit fontScale="92500" lnSpcReduction="20000"/>
          </a:bodyPr>
          <a:lstStyle/>
          <a:p>
            <a:r>
              <a:rPr lang="en-US" dirty="0" smtClean="0"/>
              <a:t>Reproduction</a:t>
            </a:r>
          </a:p>
          <a:p>
            <a:pPr lvl="1"/>
            <a:r>
              <a:rPr lang="en-US" dirty="0" smtClean="0"/>
              <a:t>How will the malware spread</a:t>
            </a:r>
          </a:p>
          <a:p>
            <a:pPr lvl="1"/>
            <a:r>
              <a:rPr lang="en-US" dirty="0"/>
              <a:t>Possibilities</a:t>
            </a:r>
            <a:endParaRPr lang="en-US" dirty="0" smtClean="0"/>
          </a:p>
          <a:p>
            <a:pPr lvl="2"/>
            <a:r>
              <a:rPr lang="en-US" dirty="0" smtClean="0"/>
              <a:t>self replication</a:t>
            </a:r>
          </a:p>
          <a:p>
            <a:pPr lvl="3"/>
            <a:r>
              <a:rPr lang="en-US" dirty="0" smtClean="0"/>
              <a:t>virus</a:t>
            </a:r>
          </a:p>
          <a:p>
            <a:pPr lvl="4"/>
            <a:r>
              <a:rPr lang="en-US" dirty="0" smtClean="0"/>
              <a:t>not an </a:t>
            </a:r>
            <a:r>
              <a:rPr lang="en-US" dirty="0"/>
              <a:t>executable file by itself, but </a:t>
            </a:r>
            <a:r>
              <a:rPr lang="en-US" dirty="0" smtClean="0"/>
              <a:t> </a:t>
            </a:r>
            <a:r>
              <a:rPr lang="en-US" dirty="0"/>
              <a:t>code that spreads by adding itself to a program or a disk sector. </a:t>
            </a:r>
            <a:endParaRPr lang="en-US" dirty="0" smtClean="0"/>
          </a:p>
          <a:p>
            <a:pPr lvl="3"/>
            <a:r>
              <a:rPr lang="en-US" dirty="0" smtClean="0"/>
              <a:t>worm</a:t>
            </a:r>
          </a:p>
          <a:p>
            <a:pPr lvl="4"/>
            <a:r>
              <a:rPr lang="en-US" dirty="0"/>
              <a:t>self-replicating program that sends copies of itself from one computer to another, primarily through networks. </a:t>
            </a:r>
            <a:endParaRPr lang="en-US" dirty="0" smtClean="0"/>
          </a:p>
          <a:p>
            <a:pPr lvl="3"/>
            <a:r>
              <a:rPr lang="en-US" dirty="0" smtClean="0"/>
              <a:t>fork bomb</a:t>
            </a:r>
          </a:p>
          <a:p>
            <a:pPr lvl="4"/>
            <a:r>
              <a:rPr lang="en-US" dirty="0" smtClean="0"/>
              <a:t>(a.k.a. rabbit) </a:t>
            </a:r>
            <a:r>
              <a:rPr lang="en-US" dirty="0"/>
              <a:t>replicates many times on one system, usually until it runs out of </a:t>
            </a:r>
            <a:r>
              <a:rPr lang="en-US" dirty="0" smtClean="0"/>
              <a:t>disk space</a:t>
            </a:r>
          </a:p>
          <a:p>
            <a:pPr lvl="3"/>
            <a:r>
              <a:rPr lang="en-US" dirty="0" smtClean="0"/>
              <a:t>octopus</a:t>
            </a:r>
          </a:p>
          <a:p>
            <a:pPr lvl="4"/>
            <a:r>
              <a:rPr lang="en-US" dirty="0"/>
              <a:t>separate components on two or more different computers</a:t>
            </a:r>
            <a:r>
              <a:rPr lang="en-US" dirty="0" smtClean="0"/>
              <a:t>.</a:t>
            </a:r>
            <a:endParaRPr lang="en-US" dirty="0" smtClean="0"/>
          </a:p>
        </p:txBody>
      </p:sp>
      <p:sp>
        <p:nvSpPr>
          <p:cNvPr id="2" name="Rectangle 1"/>
          <p:cNvSpPr/>
          <p:nvPr/>
        </p:nvSpPr>
        <p:spPr>
          <a:xfrm>
            <a:off x="2438400" y="6248400"/>
            <a:ext cx="6705600" cy="246221"/>
          </a:xfrm>
          <a:prstGeom prst="rect">
            <a:avLst/>
          </a:prstGeom>
        </p:spPr>
        <p:txBody>
          <a:bodyPr wrap="square">
            <a:spAutoFit/>
          </a:bodyPr>
          <a:lstStyle/>
          <a:p>
            <a:r>
              <a:rPr lang="en-US" sz="1000" b="0" dirty="0">
                <a:latin typeface="+mj-lt"/>
              </a:rPr>
              <a:t>http://</a:t>
            </a:r>
            <a:r>
              <a:rPr lang="en-US" sz="1000" b="0" dirty="0" err="1">
                <a:latin typeface="+mj-lt"/>
              </a:rPr>
              <a:t>virus.wikidot.com</a:t>
            </a:r>
            <a:r>
              <a:rPr lang="en-US" sz="1000" b="0" dirty="0">
                <a:latin typeface="+mj-lt"/>
              </a:rPr>
              <a:t>/malware</a:t>
            </a:r>
          </a:p>
        </p:txBody>
      </p:sp>
    </p:spTree>
    <p:extLst>
      <p:ext uri="{BB962C8B-B14F-4D97-AF65-F5344CB8AC3E}">
        <p14:creationId xmlns:p14="http://schemas.microsoft.com/office/powerpoint/2010/main" val="249848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animEffect transition="in" filter="fade">
                                      <p:cBhvr>
                                        <p:cTn id="25" dur="500"/>
                                        <p:tgtEl>
                                          <p:spTgt spid="3174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1747">
                                            <p:txEl>
                                              <p:pRg st="10" end="10"/>
                                            </p:txEl>
                                          </p:spTgt>
                                        </p:tgtEl>
                                        <p:attrNameLst>
                                          <p:attrName>style.visibility</p:attrName>
                                        </p:attrNameLst>
                                      </p:cBhvr>
                                      <p:to>
                                        <p:strVal val="visible"/>
                                      </p:to>
                                    </p:set>
                                    <p:animEffect transition="in" filter="fade">
                                      <p:cBhvr>
                                        <p:cTn id="28" dur="500"/>
                                        <p:tgtEl>
                                          <p:spTgt spid="31747">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747">
                                            <p:txEl>
                                              <p:pRg st="11" end="11"/>
                                            </p:txEl>
                                          </p:spTgt>
                                        </p:tgtEl>
                                        <p:attrNameLst>
                                          <p:attrName>style.visibility</p:attrName>
                                        </p:attrNameLst>
                                      </p:cBhvr>
                                      <p:to>
                                        <p:strVal val="visible"/>
                                      </p:to>
                                    </p:set>
                                    <p:animEffect transition="in" filter="fade">
                                      <p:cBhvr>
                                        <p:cTn id="31" dur="500"/>
                                        <p:tgtEl>
                                          <p:spTgt spid="31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9463" y="25958"/>
            <a:ext cx="7583488" cy="1143000"/>
          </a:xfrm>
        </p:spPr>
        <p:txBody>
          <a:bodyPr/>
          <a:lstStyle/>
          <a:p>
            <a:r>
              <a:rPr lang="en-US" dirty="0" err="1" smtClean="0"/>
              <a:t>Mordac</a:t>
            </a:r>
            <a:r>
              <a:rPr lang="en-US" dirty="0" smtClean="0"/>
              <a:t> on Passwords…</a:t>
            </a:r>
            <a:endParaRPr lang="en-US" dirty="0"/>
          </a:p>
        </p:txBody>
      </p:sp>
      <p:pic>
        <p:nvPicPr>
          <p:cNvPr id="2" name="Picture 1"/>
          <p:cNvPicPr>
            <a:picLocks noChangeAspect="1"/>
          </p:cNvPicPr>
          <p:nvPr/>
        </p:nvPicPr>
        <p:blipFill>
          <a:blip r:embed="rId2"/>
          <a:stretch>
            <a:fillRect/>
          </a:stretch>
        </p:blipFill>
        <p:spPr>
          <a:xfrm>
            <a:off x="666750" y="2550319"/>
            <a:ext cx="8191500" cy="2518886"/>
          </a:xfrm>
          <a:prstGeom prst="rect">
            <a:avLst/>
          </a:prstGeom>
        </p:spPr>
      </p:pic>
    </p:spTree>
    <p:extLst>
      <p:ext uri="{BB962C8B-B14F-4D97-AF65-F5344CB8AC3E}">
        <p14:creationId xmlns:p14="http://schemas.microsoft.com/office/powerpoint/2010/main" val="4571821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Virus Design Considerations</a:t>
            </a:r>
            <a:endParaRPr lang="en-US" dirty="0"/>
          </a:p>
        </p:txBody>
      </p:sp>
      <p:sp>
        <p:nvSpPr>
          <p:cNvPr id="31747" name="Rectangle 3"/>
          <p:cNvSpPr>
            <a:spLocks noGrp="1" noChangeArrowheads="1"/>
          </p:cNvSpPr>
          <p:nvPr>
            <p:ph idx="1"/>
          </p:nvPr>
        </p:nvSpPr>
        <p:spPr/>
        <p:txBody>
          <a:bodyPr>
            <a:normAutofit/>
          </a:bodyPr>
          <a:lstStyle/>
          <a:p>
            <a:pPr lvl="2"/>
            <a:r>
              <a:rPr lang="en-US" dirty="0" smtClean="0"/>
              <a:t>non self-replicators</a:t>
            </a:r>
          </a:p>
          <a:p>
            <a:pPr lvl="3"/>
            <a:r>
              <a:rPr lang="en-US" dirty="0" err="1" smtClean="0"/>
              <a:t>trojan</a:t>
            </a:r>
            <a:endParaRPr lang="en-US" dirty="0" smtClean="0"/>
          </a:p>
          <a:p>
            <a:pPr lvl="4"/>
            <a:r>
              <a:rPr lang="en-US" dirty="0" smtClean="0"/>
              <a:t>desirable-looking program contains malware</a:t>
            </a:r>
          </a:p>
          <a:p>
            <a:pPr lvl="3"/>
            <a:r>
              <a:rPr lang="en-US" dirty="0" smtClean="0"/>
              <a:t>spyware</a:t>
            </a:r>
          </a:p>
          <a:p>
            <a:pPr lvl="4"/>
            <a:r>
              <a:rPr lang="en-US" dirty="0" smtClean="0"/>
              <a:t>relay information about the host computer</a:t>
            </a:r>
          </a:p>
          <a:p>
            <a:pPr lvl="3"/>
            <a:r>
              <a:rPr lang="en-US" dirty="0" smtClean="0"/>
              <a:t>adware</a:t>
            </a:r>
          </a:p>
          <a:p>
            <a:pPr lvl="4"/>
            <a:r>
              <a:rPr lang="en-US" dirty="0" smtClean="0"/>
              <a:t>displays advertisements on the host computer</a:t>
            </a:r>
          </a:p>
          <a:p>
            <a:pPr lvl="3"/>
            <a:r>
              <a:rPr lang="en-US" dirty="0" smtClean="0"/>
              <a:t>exploit code</a:t>
            </a:r>
          </a:p>
          <a:p>
            <a:pPr lvl="4"/>
            <a:r>
              <a:rPr lang="en-US" dirty="0" smtClean="0"/>
              <a:t>targets a program vulnerability that causes the system to run a program that gains elevated user privileges</a:t>
            </a:r>
          </a:p>
          <a:p>
            <a:pPr lvl="3"/>
            <a:endParaRPr lang="en-US" dirty="0" smtClean="0"/>
          </a:p>
        </p:txBody>
      </p:sp>
      <p:sp>
        <p:nvSpPr>
          <p:cNvPr id="2" name="Rectangle 1"/>
          <p:cNvSpPr/>
          <p:nvPr/>
        </p:nvSpPr>
        <p:spPr>
          <a:xfrm>
            <a:off x="2438400" y="6248400"/>
            <a:ext cx="6705600" cy="246221"/>
          </a:xfrm>
          <a:prstGeom prst="rect">
            <a:avLst/>
          </a:prstGeom>
        </p:spPr>
        <p:txBody>
          <a:bodyPr wrap="square">
            <a:spAutoFit/>
          </a:bodyPr>
          <a:lstStyle/>
          <a:p>
            <a:r>
              <a:rPr lang="en-US" sz="1000" b="0" dirty="0">
                <a:latin typeface="+mj-lt"/>
              </a:rPr>
              <a:t>http://</a:t>
            </a:r>
            <a:r>
              <a:rPr lang="en-US" sz="1000" b="0" dirty="0" err="1">
                <a:latin typeface="+mj-lt"/>
              </a:rPr>
              <a:t>virus.wikidot.com</a:t>
            </a:r>
            <a:r>
              <a:rPr lang="en-US" sz="1000" b="0" dirty="0">
                <a:latin typeface="+mj-lt"/>
              </a:rPr>
              <a:t>/malware</a:t>
            </a:r>
          </a:p>
        </p:txBody>
      </p:sp>
    </p:spTree>
    <p:extLst>
      <p:ext uri="{BB962C8B-B14F-4D97-AF65-F5344CB8AC3E}">
        <p14:creationId xmlns:p14="http://schemas.microsoft.com/office/powerpoint/2010/main" val="3429972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fade">
                                      <p:cBhvr>
                                        <p:cTn id="10" dur="500"/>
                                        <p:tgtEl>
                                          <p:spTgt spid="3174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Effect transition="in" filter="fade">
                                      <p:cBhvr>
                                        <p:cTn id="13" dur="500"/>
                                        <p:tgtEl>
                                          <p:spTgt spid="3174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3" end="3"/>
                                            </p:txEl>
                                          </p:spTgt>
                                        </p:tgtEl>
                                        <p:attrNameLst>
                                          <p:attrName>style.visibility</p:attrName>
                                        </p:attrNameLst>
                                      </p:cBhvr>
                                      <p:to>
                                        <p:strVal val="visible"/>
                                      </p:to>
                                    </p:set>
                                    <p:animEffect transition="in" filter="fade">
                                      <p:cBhvr>
                                        <p:cTn id="16" dur="500"/>
                                        <p:tgtEl>
                                          <p:spTgt spid="3174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Effect transition="in" filter="fade">
                                      <p:cBhvr>
                                        <p:cTn id="19" dur="500"/>
                                        <p:tgtEl>
                                          <p:spTgt spid="3174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animEffect transition="in" filter="fade">
                                      <p:cBhvr>
                                        <p:cTn id="22" dur="500"/>
                                        <p:tgtEl>
                                          <p:spTgt spid="3174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747">
                                            <p:txEl>
                                              <p:pRg st="6" end="6"/>
                                            </p:txEl>
                                          </p:spTgt>
                                        </p:tgtEl>
                                        <p:attrNameLst>
                                          <p:attrName>style.visibility</p:attrName>
                                        </p:attrNameLst>
                                      </p:cBhvr>
                                      <p:to>
                                        <p:strVal val="visible"/>
                                      </p:to>
                                    </p:set>
                                    <p:animEffect transition="in" filter="fade">
                                      <p:cBhvr>
                                        <p:cTn id="25" dur="500"/>
                                        <p:tgtEl>
                                          <p:spTgt spid="3174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1747">
                                            <p:txEl>
                                              <p:pRg st="7" end="7"/>
                                            </p:txEl>
                                          </p:spTgt>
                                        </p:tgtEl>
                                        <p:attrNameLst>
                                          <p:attrName>style.visibility</p:attrName>
                                        </p:attrNameLst>
                                      </p:cBhvr>
                                      <p:to>
                                        <p:strVal val="visible"/>
                                      </p:to>
                                    </p:set>
                                    <p:animEffect transition="in" filter="fade">
                                      <p:cBhvr>
                                        <p:cTn id="28" dur="500"/>
                                        <p:tgtEl>
                                          <p:spTgt spid="3174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747">
                                            <p:txEl>
                                              <p:pRg st="8" end="8"/>
                                            </p:txEl>
                                          </p:spTgt>
                                        </p:tgtEl>
                                        <p:attrNameLst>
                                          <p:attrName>style.visibility</p:attrName>
                                        </p:attrNameLst>
                                      </p:cBhvr>
                                      <p:to>
                                        <p:strVal val="visible"/>
                                      </p:to>
                                    </p:set>
                                    <p:animEffect transition="in" filter="fade">
                                      <p:cBhvr>
                                        <p:cTn id="31"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Virus Design Considerations</a:t>
            </a:r>
            <a:endParaRPr lang="en-US" dirty="0"/>
          </a:p>
        </p:txBody>
      </p:sp>
      <p:sp>
        <p:nvSpPr>
          <p:cNvPr id="31747" name="Rectangle 3"/>
          <p:cNvSpPr>
            <a:spLocks noGrp="1" noChangeArrowheads="1"/>
          </p:cNvSpPr>
          <p:nvPr>
            <p:ph idx="1"/>
          </p:nvPr>
        </p:nvSpPr>
        <p:spPr/>
        <p:txBody>
          <a:bodyPr>
            <a:normAutofit/>
          </a:bodyPr>
          <a:lstStyle/>
          <a:p>
            <a:r>
              <a:rPr lang="en-US" dirty="0" smtClean="0"/>
              <a:t>Removal</a:t>
            </a:r>
          </a:p>
          <a:p>
            <a:pPr lvl="1"/>
            <a:r>
              <a:rPr lang="en-US" dirty="0" smtClean="0"/>
              <a:t>How will the malware resist removal</a:t>
            </a:r>
            <a:endParaRPr lang="en-US" dirty="0"/>
          </a:p>
          <a:p>
            <a:pPr lvl="1"/>
            <a:r>
              <a:rPr lang="en-US" dirty="0"/>
              <a:t>Possibilities</a:t>
            </a:r>
            <a:endParaRPr lang="en-US" dirty="0" smtClean="0"/>
          </a:p>
          <a:p>
            <a:pPr lvl="2"/>
            <a:r>
              <a:rPr lang="en-US" dirty="0" smtClean="0"/>
              <a:t>via hidden files</a:t>
            </a:r>
          </a:p>
          <a:p>
            <a:pPr lvl="2"/>
            <a:r>
              <a:rPr lang="en-US" dirty="0" smtClean="0"/>
              <a:t>via hidden system features (e.g., task list)</a:t>
            </a:r>
          </a:p>
          <a:p>
            <a:pPr lvl="2"/>
            <a:r>
              <a:rPr lang="en-US" dirty="0" smtClean="0"/>
              <a:t>shadow copies</a:t>
            </a:r>
          </a:p>
          <a:p>
            <a:pPr lvl="2"/>
            <a:r>
              <a:rPr lang="en-US" dirty="0" smtClean="0"/>
              <a:t>system registry</a:t>
            </a:r>
          </a:p>
          <a:p>
            <a:pPr lvl="2"/>
            <a:r>
              <a:rPr lang="en-US" dirty="0" smtClean="0"/>
              <a:t>extortion </a:t>
            </a:r>
          </a:p>
          <a:p>
            <a:pPr lvl="2"/>
            <a:r>
              <a:rPr lang="en-US" dirty="0" smtClean="0"/>
              <a:t>kamikaze </a:t>
            </a:r>
          </a:p>
          <a:p>
            <a:pPr lvl="2"/>
            <a:endParaRPr lang="en-US" dirty="0" smtClean="0"/>
          </a:p>
          <a:p>
            <a:pPr lvl="2"/>
            <a:endParaRPr lang="en-US" dirty="0" smtClean="0"/>
          </a:p>
          <a:p>
            <a:pPr lvl="2"/>
            <a:endParaRPr lang="en-US" dirty="0" smtClean="0"/>
          </a:p>
          <a:p>
            <a:pPr lvl="3"/>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2136003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Effect transition="in" filter="fade">
                                      <p:cBhvr>
                                        <p:cTn id="7" dur="500"/>
                                        <p:tgtEl>
                                          <p:spTgt spid="3174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7">
                                            <p:txEl>
                                              <p:pRg st="4" end="4"/>
                                            </p:txEl>
                                          </p:spTgt>
                                        </p:tgtEl>
                                        <p:attrNameLst>
                                          <p:attrName>style.visibility</p:attrName>
                                        </p:attrNameLst>
                                      </p:cBhvr>
                                      <p:to>
                                        <p:strVal val="visible"/>
                                      </p:to>
                                    </p:set>
                                    <p:animEffect transition="in" filter="fade">
                                      <p:cBhvr>
                                        <p:cTn id="10" dur="500"/>
                                        <p:tgtEl>
                                          <p:spTgt spid="3174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Effect transition="in" filter="fade">
                                      <p:cBhvr>
                                        <p:cTn id="13" dur="500"/>
                                        <p:tgtEl>
                                          <p:spTgt spid="3174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747">
                                            <p:txEl>
                                              <p:pRg st="6" end="6"/>
                                            </p:txEl>
                                          </p:spTgt>
                                        </p:tgtEl>
                                        <p:attrNameLst>
                                          <p:attrName>style.visibility</p:attrName>
                                        </p:attrNameLst>
                                      </p:cBhvr>
                                      <p:to>
                                        <p:strVal val="visible"/>
                                      </p:to>
                                    </p:set>
                                    <p:animEffect transition="in" filter="fade">
                                      <p:cBhvr>
                                        <p:cTn id="16" dur="500"/>
                                        <p:tgtEl>
                                          <p:spTgt spid="3174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animEffect transition="in" filter="fade">
                                      <p:cBhvr>
                                        <p:cTn id="19" dur="500"/>
                                        <p:tgtEl>
                                          <p:spTgt spid="3174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747">
                                            <p:txEl>
                                              <p:pRg st="8" end="8"/>
                                            </p:txEl>
                                          </p:spTgt>
                                        </p:tgtEl>
                                        <p:attrNameLst>
                                          <p:attrName>style.visibility</p:attrName>
                                        </p:attrNameLst>
                                      </p:cBhvr>
                                      <p:to>
                                        <p:strVal val="visible"/>
                                      </p:to>
                                    </p:set>
                                    <p:animEffect transition="in" filter="fade">
                                      <p:cBhvr>
                                        <p:cTn id="22"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Key Points</a:t>
            </a:r>
          </a:p>
        </p:txBody>
      </p:sp>
      <p:sp>
        <p:nvSpPr>
          <p:cNvPr id="34819" name="Rectangle 3"/>
          <p:cNvSpPr>
            <a:spLocks noGrp="1" noChangeArrowheads="1"/>
          </p:cNvSpPr>
          <p:nvPr>
            <p:ph type="body" idx="1"/>
          </p:nvPr>
        </p:nvSpPr>
        <p:spPr/>
        <p:txBody>
          <a:bodyPr/>
          <a:lstStyle/>
          <a:p>
            <a:r>
              <a:rPr lang="en-US" dirty="0"/>
              <a:t>A perplexing problem</a:t>
            </a:r>
          </a:p>
          <a:p>
            <a:pPr lvl="1"/>
            <a:r>
              <a:rPr lang="en-US" dirty="0"/>
              <a:t>How do you tell what the user asked for is </a:t>
            </a:r>
            <a:r>
              <a:rPr lang="en-US" i="1" dirty="0"/>
              <a:t>not</a:t>
            </a:r>
            <a:r>
              <a:rPr lang="en-US" dirty="0"/>
              <a:t> what the user intended?</a:t>
            </a:r>
          </a:p>
          <a:p>
            <a:r>
              <a:rPr lang="en-US" dirty="0" smtClean="0"/>
              <a:t>Security depends on a combination of defenses</a:t>
            </a:r>
          </a:p>
          <a:p>
            <a:pPr lvl="1"/>
            <a:r>
              <a:rPr lang="en-US" dirty="0" smtClean="0"/>
              <a:t>policy</a:t>
            </a:r>
          </a:p>
          <a:p>
            <a:pPr lvl="1"/>
            <a:r>
              <a:rPr lang="en-US" dirty="0" smtClean="0"/>
              <a:t>education</a:t>
            </a:r>
          </a:p>
          <a:p>
            <a:pPr lvl="1"/>
            <a:r>
              <a:rPr lang="en-US" dirty="0" smtClean="0"/>
              <a:t>mechanisms</a:t>
            </a:r>
            <a:endParaRPr lang="en-US" dirty="0"/>
          </a:p>
        </p:txBody>
      </p:sp>
    </p:spTree>
    <p:extLst>
      <p:ext uri="{BB962C8B-B14F-4D97-AF65-F5344CB8AC3E}">
        <p14:creationId xmlns:p14="http://schemas.microsoft.com/office/powerpoint/2010/main" val="33544379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Malware Case Study</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49348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101-v1.jpg"/>
          <p:cNvPicPr>
            <a:picLocks noChangeAspect="1"/>
          </p:cNvPicPr>
          <p:nvPr/>
        </p:nvPicPr>
        <p:blipFill rotWithShape="1">
          <a:blip r:embed="rId2">
            <a:extLst>
              <a:ext uri="{28A0092B-C50C-407E-A947-70E740481C1C}">
                <a14:useLocalDpi xmlns:a14="http://schemas.microsoft.com/office/drawing/2010/main" val="0"/>
              </a:ext>
            </a:extLst>
          </a:blip>
          <a:srcRect b="32346"/>
          <a:stretch/>
        </p:blipFill>
        <p:spPr>
          <a:xfrm>
            <a:off x="0" y="805602"/>
            <a:ext cx="9189721" cy="4629435"/>
          </a:xfrm>
          <a:prstGeom prst="rect">
            <a:avLst/>
          </a:prstGeom>
        </p:spPr>
      </p:pic>
    </p:spTree>
    <p:extLst>
      <p:ext uri="{BB962C8B-B14F-4D97-AF65-F5344CB8AC3E}">
        <p14:creationId xmlns:p14="http://schemas.microsoft.com/office/powerpoint/2010/main" val="19779758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101-v1.jpg"/>
          <p:cNvPicPr>
            <a:picLocks noChangeAspect="1"/>
          </p:cNvPicPr>
          <p:nvPr/>
        </p:nvPicPr>
        <p:blipFill rotWithShape="1">
          <a:blip r:embed="rId2">
            <a:extLst>
              <a:ext uri="{28A0092B-C50C-407E-A947-70E740481C1C}">
                <a14:useLocalDpi xmlns:a14="http://schemas.microsoft.com/office/drawing/2010/main" val="0"/>
              </a:ext>
            </a:extLst>
          </a:blip>
          <a:srcRect l="5070" t="69020" r="13337" b="274"/>
          <a:stretch/>
        </p:blipFill>
        <p:spPr>
          <a:xfrm>
            <a:off x="84039" y="1410122"/>
            <a:ext cx="8797909" cy="2465378"/>
          </a:xfrm>
          <a:prstGeom prst="rect">
            <a:avLst/>
          </a:prstGeom>
        </p:spPr>
      </p:pic>
      <p:pic>
        <p:nvPicPr>
          <p:cNvPr id="4" name="Picture 3" descr="PE101-v1.jpg"/>
          <p:cNvPicPr>
            <a:picLocks noChangeAspect="1"/>
          </p:cNvPicPr>
          <p:nvPr/>
        </p:nvPicPr>
        <p:blipFill rotWithShape="1">
          <a:blip r:embed="rId2">
            <a:extLst>
              <a:ext uri="{28A0092B-C50C-407E-A947-70E740481C1C}">
                <a14:useLocalDpi xmlns:a14="http://schemas.microsoft.com/office/drawing/2010/main" val="0"/>
              </a:ext>
            </a:extLst>
          </a:blip>
          <a:srcRect b="95532"/>
          <a:stretch/>
        </p:blipFill>
        <p:spPr>
          <a:xfrm>
            <a:off x="0" y="646848"/>
            <a:ext cx="9189721" cy="305685"/>
          </a:xfrm>
          <a:prstGeom prst="rect">
            <a:avLst/>
          </a:prstGeom>
        </p:spPr>
      </p:pic>
    </p:spTree>
    <p:extLst>
      <p:ext uri="{BB962C8B-B14F-4D97-AF65-F5344CB8AC3E}">
        <p14:creationId xmlns:p14="http://schemas.microsoft.com/office/powerpoint/2010/main" val="793587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 Image Loading</a:t>
            </a:r>
            <a:endParaRPr lang="en-US" dirty="0"/>
          </a:p>
        </p:txBody>
      </p:sp>
      <p:pic>
        <p:nvPicPr>
          <p:cNvPr id="3" name="Picture 2"/>
          <p:cNvPicPr>
            <a:picLocks noChangeAspect="1"/>
          </p:cNvPicPr>
          <p:nvPr/>
        </p:nvPicPr>
        <p:blipFill>
          <a:blip r:embed="rId2"/>
          <a:stretch>
            <a:fillRect/>
          </a:stretch>
        </p:blipFill>
        <p:spPr>
          <a:xfrm>
            <a:off x="0" y="378289"/>
            <a:ext cx="9144000" cy="5987835"/>
          </a:xfrm>
          <a:prstGeom prst="rect">
            <a:avLst/>
          </a:prstGeom>
        </p:spPr>
      </p:pic>
      <p:sp>
        <p:nvSpPr>
          <p:cNvPr id="4" name="Rectangle 3"/>
          <p:cNvSpPr/>
          <p:nvPr/>
        </p:nvSpPr>
        <p:spPr>
          <a:xfrm>
            <a:off x="0" y="6212050"/>
            <a:ext cx="7363969" cy="276999"/>
          </a:xfrm>
          <a:prstGeom prst="rect">
            <a:avLst/>
          </a:prstGeom>
        </p:spPr>
        <p:txBody>
          <a:bodyPr wrap="square">
            <a:spAutoFit/>
          </a:bodyPr>
          <a:lstStyle/>
          <a:p>
            <a:r>
              <a:rPr lang="en-US" sz="1200" dirty="0" smtClean="0"/>
              <a:t>Source:  </a:t>
            </a:r>
            <a:r>
              <a:rPr lang="en-US" sz="1200" dirty="0" err="1" smtClean="0"/>
              <a:t>Erdelyi</a:t>
            </a:r>
            <a:r>
              <a:rPr lang="en-US" sz="1200" dirty="0" smtClean="0"/>
              <a:t>, G. Reverse Engineering III:  PE Format.  </a:t>
            </a:r>
            <a:r>
              <a:rPr lang="en-US" sz="1200" dirty="0" err="1" smtClean="0"/>
              <a:t>fsecure.com</a:t>
            </a:r>
            <a:endParaRPr lang="en-US" sz="1200" dirty="0"/>
          </a:p>
        </p:txBody>
      </p:sp>
    </p:spTree>
    <p:extLst>
      <p:ext uri="{BB962C8B-B14F-4D97-AF65-F5344CB8AC3E}">
        <p14:creationId xmlns:p14="http://schemas.microsoft.com/office/powerpoint/2010/main" val="193425568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7000" y="448249"/>
            <a:ext cx="6171636" cy="6023517"/>
          </a:xfrm>
          <a:prstGeom prst="rect">
            <a:avLst/>
          </a:prstGeom>
        </p:spPr>
      </p:pic>
      <p:sp>
        <p:nvSpPr>
          <p:cNvPr id="6" name="Rectangle 5"/>
          <p:cNvSpPr/>
          <p:nvPr/>
        </p:nvSpPr>
        <p:spPr>
          <a:xfrm>
            <a:off x="0" y="6212050"/>
            <a:ext cx="7363969" cy="276999"/>
          </a:xfrm>
          <a:prstGeom prst="rect">
            <a:avLst/>
          </a:prstGeom>
        </p:spPr>
        <p:txBody>
          <a:bodyPr wrap="square">
            <a:spAutoFit/>
          </a:bodyPr>
          <a:lstStyle/>
          <a:p>
            <a:r>
              <a:rPr lang="en-US" sz="1200" dirty="0" smtClean="0"/>
              <a:t>Source:  </a:t>
            </a:r>
            <a:r>
              <a:rPr lang="en-US" sz="1200" dirty="0" err="1" smtClean="0"/>
              <a:t>Erdelyi</a:t>
            </a:r>
            <a:r>
              <a:rPr lang="en-US" sz="1200" dirty="0" smtClean="0"/>
              <a:t>, G. Reverse Engineering III:  PE Format.  </a:t>
            </a:r>
            <a:r>
              <a:rPr lang="en-US" sz="1200" dirty="0" err="1" smtClean="0"/>
              <a:t>fsecure.com</a:t>
            </a:r>
            <a:endParaRPr lang="en-US" sz="1200" dirty="0"/>
          </a:p>
        </p:txBody>
      </p:sp>
    </p:spTree>
    <p:extLst>
      <p:ext uri="{BB962C8B-B14F-4D97-AF65-F5344CB8AC3E}">
        <p14:creationId xmlns:p14="http://schemas.microsoft.com/office/powerpoint/2010/main" val="337584022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Case Study</a:t>
            </a:r>
            <a:endParaRPr lang="en-US" dirty="0"/>
          </a:p>
        </p:txBody>
      </p:sp>
      <p:sp>
        <p:nvSpPr>
          <p:cNvPr id="4" name="Content Placeholder 3"/>
          <p:cNvSpPr>
            <a:spLocks noGrp="1"/>
          </p:cNvSpPr>
          <p:nvPr>
            <p:ph idx="1"/>
          </p:nvPr>
        </p:nvSpPr>
        <p:spPr/>
        <p:txBody>
          <a:bodyPr>
            <a:normAutofit fontScale="92500" lnSpcReduction="20000"/>
          </a:bodyPr>
          <a:lstStyle/>
          <a:p>
            <a:r>
              <a:rPr lang="en-US" dirty="0" err="1" smtClean="0"/>
              <a:t>Backdoor.Hacarmy.D</a:t>
            </a:r>
            <a:endParaRPr lang="en-US" dirty="0" smtClean="0"/>
          </a:p>
          <a:p>
            <a:pPr lvl="1"/>
            <a:r>
              <a:rPr lang="en-US" dirty="0" smtClean="0"/>
              <a:t>discovered 2004</a:t>
            </a:r>
          </a:p>
          <a:p>
            <a:pPr lvl="1"/>
            <a:r>
              <a:rPr lang="en-US" dirty="0" smtClean="0"/>
              <a:t>distributed through e-mail as picture file</a:t>
            </a:r>
          </a:p>
          <a:p>
            <a:pPr lvl="2"/>
            <a:r>
              <a:rPr lang="en-US" dirty="0" smtClean="0"/>
              <a:t>had .</a:t>
            </a:r>
            <a:r>
              <a:rPr lang="en-US" dirty="0" err="1" smtClean="0"/>
              <a:t>scr</a:t>
            </a:r>
            <a:r>
              <a:rPr lang="en-US" dirty="0" smtClean="0"/>
              <a:t> file extension</a:t>
            </a:r>
          </a:p>
          <a:p>
            <a:pPr lvl="1"/>
            <a:r>
              <a:rPr lang="en-US" dirty="0" smtClean="0"/>
              <a:t>Effect:</a:t>
            </a:r>
            <a:endParaRPr lang="en-US" dirty="0"/>
          </a:p>
          <a:p>
            <a:pPr lvl="2"/>
            <a:r>
              <a:rPr lang="en-US" dirty="0"/>
              <a:t>Copies itself as %System%\</a:t>
            </a:r>
            <a:r>
              <a:rPr lang="en-US" dirty="0" err="1"/>
              <a:t>ZoneLockup.exe</a:t>
            </a:r>
            <a:r>
              <a:rPr lang="en-US" dirty="0" smtClean="0"/>
              <a:t>.</a:t>
            </a:r>
            <a:endParaRPr lang="en-US" dirty="0"/>
          </a:p>
          <a:p>
            <a:pPr lvl="2"/>
            <a:r>
              <a:rPr lang="en-US" dirty="0" smtClean="0"/>
              <a:t>Modifies registry so that </a:t>
            </a:r>
            <a:r>
              <a:rPr lang="en-US" dirty="0" err="1" smtClean="0"/>
              <a:t>ZoneLockup.exe</a:t>
            </a:r>
            <a:r>
              <a:rPr lang="en-US" dirty="0" smtClean="0"/>
              <a:t> runs at startup</a:t>
            </a:r>
            <a:endParaRPr lang="en-US" dirty="0"/>
          </a:p>
          <a:p>
            <a:pPr lvl="2"/>
            <a:r>
              <a:rPr lang="en-US" dirty="0"/>
              <a:t>Creates a </a:t>
            </a:r>
            <a:r>
              <a:rPr lang="en-US" dirty="0" err="1" smtClean="0"/>
              <a:t>mutex</a:t>
            </a:r>
            <a:r>
              <a:rPr lang="en-US" dirty="0" smtClean="0"/>
              <a:t> that </a:t>
            </a:r>
            <a:r>
              <a:rPr lang="en-US" dirty="0"/>
              <a:t>allows only one instance </a:t>
            </a:r>
            <a:r>
              <a:rPr lang="en-US" dirty="0" smtClean="0"/>
              <a:t> </a:t>
            </a:r>
            <a:r>
              <a:rPr lang="en-US" dirty="0"/>
              <a:t>to execute</a:t>
            </a:r>
            <a:r>
              <a:rPr lang="en-US" dirty="0" smtClean="0"/>
              <a:t>.</a:t>
            </a:r>
            <a:endParaRPr lang="en-US" dirty="0"/>
          </a:p>
          <a:p>
            <a:pPr lvl="2"/>
            <a:r>
              <a:rPr lang="en-US" dirty="0"/>
              <a:t>Attempts to connect to an IRC server at port 6667. If successful, it allows the remote attacker </a:t>
            </a:r>
            <a:r>
              <a:rPr lang="en-US" dirty="0" smtClean="0"/>
              <a:t>to: </a:t>
            </a:r>
            <a:endParaRPr lang="en-US" dirty="0"/>
          </a:p>
          <a:p>
            <a:pPr lvl="3"/>
            <a:r>
              <a:rPr lang="en-US" dirty="0"/>
              <a:t>Download and execute files</a:t>
            </a:r>
          </a:p>
          <a:p>
            <a:pPr lvl="3"/>
            <a:r>
              <a:rPr lang="en-US" dirty="0"/>
              <a:t>Terminate processes</a:t>
            </a:r>
          </a:p>
          <a:p>
            <a:pPr lvl="3"/>
            <a:r>
              <a:rPr lang="en-US" dirty="0"/>
              <a:t>Steal system information, such as operating system information, system uptime, current user name, IP address, and host </a:t>
            </a:r>
            <a:r>
              <a:rPr lang="en-US" dirty="0" smtClean="0"/>
              <a:t>name</a:t>
            </a:r>
            <a:endParaRPr lang="en-US" dirty="0"/>
          </a:p>
        </p:txBody>
      </p:sp>
    </p:spTree>
    <p:extLst>
      <p:ext uri="{BB962C8B-B14F-4D97-AF65-F5344CB8AC3E}">
        <p14:creationId xmlns:p14="http://schemas.microsoft.com/office/powerpoint/2010/main" val="123203305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WebcamShots.scr</a:t>
            </a:r>
            <a:endParaRPr lang="en-US" dirty="0"/>
          </a:p>
          <a:p>
            <a:pPr lvl="1"/>
            <a:r>
              <a:rPr lang="en-US" dirty="0"/>
              <a:t>note lack of imports</a:t>
            </a:r>
          </a:p>
          <a:p>
            <a:pPr lvl="1"/>
            <a:r>
              <a:rPr lang="en-US" dirty="0"/>
              <a:t>note sections</a:t>
            </a:r>
          </a:p>
          <a:p>
            <a:r>
              <a:rPr lang="en-US" dirty="0" err="1"/>
              <a:t>upx</a:t>
            </a:r>
            <a:r>
              <a:rPr lang="en-US" dirty="0"/>
              <a:t> –d </a:t>
            </a:r>
            <a:r>
              <a:rPr lang="en-US" dirty="0" err="1"/>
              <a:t>WebcamShots.scr</a:t>
            </a:r>
            <a:r>
              <a:rPr lang="en-US" dirty="0"/>
              <a:t> –o </a:t>
            </a:r>
            <a:r>
              <a:rPr lang="en-US" dirty="0" err="1"/>
              <a:t>bad.exe</a:t>
            </a:r>
            <a:endParaRPr lang="en-US" dirty="0"/>
          </a:p>
          <a:p>
            <a:pPr lvl="1"/>
            <a:r>
              <a:rPr lang="en-US" dirty="0" smtClean="0"/>
              <a:t>note </a:t>
            </a:r>
            <a:r>
              <a:rPr lang="en-US" dirty="0"/>
              <a:t>imports</a:t>
            </a:r>
          </a:p>
          <a:p>
            <a:pPr lvl="1"/>
            <a:r>
              <a:rPr lang="en-US" dirty="0"/>
              <a:t>note start</a:t>
            </a:r>
          </a:p>
          <a:p>
            <a:pPr lvl="2"/>
            <a:r>
              <a:rPr lang="en-US" dirty="0"/>
              <a:t>gets command line</a:t>
            </a:r>
          </a:p>
          <a:p>
            <a:pPr lvl="2"/>
            <a:r>
              <a:rPr lang="en-US" dirty="0"/>
              <a:t>parses command line</a:t>
            </a:r>
          </a:p>
          <a:p>
            <a:pPr lvl="2"/>
            <a:r>
              <a:rPr lang="en-US" dirty="0"/>
              <a:t>calls content</a:t>
            </a:r>
          </a:p>
          <a:p>
            <a:r>
              <a:rPr lang="en-US" dirty="0" smtClean="0"/>
              <a:t>Trace</a:t>
            </a:r>
          </a:p>
          <a:p>
            <a:pPr lvl="1"/>
            <a:r>
              <a:rPr lang="en-US" dirty="0" smtClean="0"/>
              <a:t>401219x  </a:t>
            </a:r>
          </a:p>
          <a:p>
            <a:pPr lvl="2"/>
            <a:r>
              <a:rPr lang="en-US" dirty="0" smtClean="0"/>
              <a:t>start</a:t>
            </a:r>
          </a:p>
          <a:p>
            <a:pPr lvl="2"/>
            <a:r>
              <a:rPr lang="en-US" dirty="0" smtClean="0"/>
              <a:t>gets command line</a:t>
            </a:r>
          </a:p>
          <a:p>
            <a:pPr lvl="1"/>
            <a:r>
              <a:rPr lang="en-US" dirty="0" smtClean="0"/>
              <a:t>4036FCx</a:t>
            </a:r>
          </a:p>
          <a:p>
            <a:pPr lvl="2"/>
            <a:r>
              <a:rPr lang="en-US" dirty="0" smtClean="0"/>
              <a:t>builds </a:t>
            </a:r>
            <a:r>
              <a:rPr lang="en-US" dirty="0" err="1" smtClean="0"/>
              <a:t>args</a:t>
            </a:r>
            <a:endParaRPr lang="en-US" dirty="0" smtClean="0"/>
          </a:p>
          <a:p>
            <a:pPr lvl="2"/>
            <a:endParaRPr lang="en-US" dirty="0"/>
          </a:p>
        </p:txBody>
      </p:sp>
      <p:sp>
        <p:nvSpPr>
          <p:cNvPr id="4" name="Footer Placeholder 3"/>
          <p:cNvSpPr>
            <a:spLocks noGrp="1"/>
          </p:cNvSpPr>
          <p:nvPr>
            <p:ph type="ftr" sz="quarter" idx="4294967295"/>
          </p:nvPr>
        </p:nvSpPr>
        <p:spPr>
          <a:xfrm>
            <a:off x="5562600" y="6489049"/>
            <a:ext cx="2895600" cy="365125"/>
          </a:xfrm>
          <a:prstGeom prst="rect">
            <a:avLst/>
          </a:prstGeom>
        </p:spPr>
        <p:txBody>
          <a:bodyPr/>
          <a:lstStyle/>
          <a:p>
            <a:endParaRPr lang="en-US" dirty="0"/>
          </a:p>
        </p:txBody>
      </p:sp>
    </p:spTree>
    <p:extLst>
      <p:ext uri="{BB962C8B-B14F-4D97-AF65-F5344CB8AC3E}">
        <p14:creationId xmlns:p14="http://schemas.microsoft.com/office/powerpoint/2010/main" val="4078705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914400"/>
          </a:xfrm>
        </p:spPr>
        <p:txBody>
          <a:bodyPr/>
          <a:lstStyle/>
          <a:p>
            <a:pPr eaLnBrk="1" hangingPunct="1"/>
            <a:r>
              <a:rPr lang="en-US" dirty="0" smtClean="0">
                <a:latin typeface="Arial" charset="0"/>
              </a:rPr>
              <a:t>Impact on Security</a:t>
            </a:r>
            <a:endParaRPr lang="en-US" dirty="0">
              <a:latin typeface="Arial" charset="0"/>
            </a:endParaRPr>
          </a:p>
        </p:txBody>
      </p:sp>
      <p:sp>
        <p:nvSpPr>
          <p:cNvPr id="2" name="TextBox 1"/>
          <p:cNvSpPr txBox="1"/>
          <p:nvPr/>
        </p:nvSpPr>
        <p:spPr>
          <a:xfrm>
            <a:off x="0" y="955675"/>
            <a:ext cx="9144000" cy="523220"/>
          </a:xfrm>
          <a:prstGeom prst="rect">
            <a:avLst/>
          </a:prstGeom>
          <a:noFill/>
        </p:spPr>
        <p:txBody>
          <a:bodyPr wrap="square" rtlCol="0">
            <a:spAutoFit/>
          </a:bodyPr>
          <a:lstStyle/>
          <a:p>
            <a:pPr algn="ctr"/>
            <a:r>
              <a:rPr lang="en-US" sz="2800" b="0" dirty="0" smtClean="0">
                <a:latin typeface="+mn-lt"/>
              </a:rPr>
              <a:t>How can malicious software affect the pillars of security?</a:t>
            </a:r>
            <a:endParaRPr lang="en-US" sz="2800" b="0" dirty="0">
              <a:latin typeface="+mn-lt"/>
            </a:endParaRPr>
          </a:p>
        </p:txBody>
      </p:sp>
      <p:sp>
        <p:nvSpPr>
          <p:cNvPr id="5" name="Rectangle 3"/>
          <p:cNvSpPr txBox="1">
            <a:spLocks noChangeArrowheads="1"/>
          </p:cNvSpPr>
          <p:nvPr/>
        </p:nvSpPr>
        <p:spPr bwMode="auto">
          <a:xfrm>
            <a:off x="457200" y="1873250"/>
            <a:ext cx="8686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5pPr>
            <a:lvl6pPr marL="25146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9pPr>
          </a:lstStyle>
          <a:p>
            <a:pPr eaLnBrk="1" hangingPunct="1">
              <a:lnSpc>
                <a:spcPct val="90000"/>
              </a:lnSpc>
            </a:pPr>
            <a:r>
              <a:rPr lang="en-US" sz="2000" b="0" dirty="0" smtClean="0">
                <a:latin typeface="Arial" charset="0"/>
              </a:rPr>
              <a:t>Availability</a:t>
            </a:r>
          </a:p>
          <a:p>
            <a:pPr lvl="1" eaLnBrk="1" hangingPunct="1">
              <a:lnSpc>
                <a:spcPct val="90000"/>
              </a:lnSpc>
            </a:pPr>
            <a:r>
              <a:rPr lang="en-US" sz="1800" b="0" dirty="0" smtClean="0">
                <a:latin typeface="Arial" charset="0"/>
              </a:rPr>
              <a:t>Deletion of files and directories</a:t>
            </a:r>
          </a:p>
          <a:p>
            <a:pPr lvl="1" eaLnBrk="1" hangingPunct="1">
              <a:lnSpc>
                <a:spcPct val="90000"/>
              </a:lnSpc>
            </a:pPr>
            <a:r>
              <a:rPr lang="en-US" sz="1800" b="0" dirty="0" smtClean="0">
                <a:latin typeface="Arial" charset="0"/>
              </a:rPr>
              <a:t>Renaming of files</a:t>
            </a:r>
          </a:p>
          <a:p>
            <a:pPr lvl="1" eaLnBrk="1" hangingPunct="1">
              <a:lnSpc>
                <a:spcPct val="90000"/>
              </a:lnSpc>
            </a:pPr>
            <a:r>
              <a:rPr lang="en-US" sz="1800" b="0" dirty="0" smtClean="0">
                <a:latin typeface="Arial" charset="0"/>
              </a:rPr>
              <a:t>Encryption of files, disks, system calls</a:t>
            </a:r>
          </a:p>
          <a:p>
            <a:pPr lvl="1" eaLnBrk="1" hangingPunct="1">
              <a:lnSpc>
                <a:spcPct val="90000"/>
              </a:lnSpc>
            </a:pPr>
            <a:r>
              <a:rPr lang="en-US" sz="1800" b="0" dirty="0" smtClean="0">
                <a:latin typeface="Arial" charset="0"/>
              </a:rPr>
              <a:t>Unauthorized calls to system software such as FORMAT, FDISK, etc.</a:t>
            </a:r>
          </a:p>
          <a:p>
            <a:pPr eaLnBrk="1" hangingPunct="1">
              <a:lnSpc>
                <a:spcPct val="90000"/>
              </a:lnSpc>
            </a:pPr>
            <a:r>
              <a:rPr lang="en-US" sz="2000" b="0" dirty="0" smtClean="0">
                <a:latin typeface="Arial" charset="0"/>
              </a:rPr>
              <a:t>Integrity</a:t>
            </a:r>
          </a:p>
          <a:p>
            <a:pPr lvl="1" eaLnBrk="1" hangingPunct="1">
              <a:lnSpc>
                <a:spcPct val="90000"/>
              </a:lnSpc>
            </a:pPr>
            <a:r>
              <a:rPr lang="en-US" sz="1800" b="0" dirty="0" smtClean="0">
                <a:latin typeface="Arial" charset="0"/>
              </a:rPr>
              <a:t>Corruption of system files and system areas (MBRs, FAT, etc.)</a:t>
            </a:r>
          </a:p>
          <a:p>
            <a:pPr lvl="1" eaLnBrk="1" hangingPunct="1">
              <a:lnSpc>
                <a:spcPct val="90000"/>
              </a:lnSpc>
            </a:pPr>
            <a:r>
              <a:rPr lang="en-US" sz="1800" b="0" dirty="0" smtClean="0">
                <a:latin typeface="Arial" charset="0"/>
              </a:rPr>
              <a:t>Garbling data such as spreadsheet formulas...</a:t>
            </a:r>
          </a:p>
          <a:p>
            <a:pPr lvl="1" eaLnBrk="1" hangingPunct="1">
              <a:lnSpc>
                <a:spcPct val="90000"/>
              </a:lnSpc>
            </a:pPr>
            <a:r>
              <a:rPr lang="en-US" sz="1800" b="0" dirty="0" smtClean="0">
                <a:latin typeface="Arial" charset="0"/>
              </a:rPr>
              <a:t>Corruption of both application and data files by unauthorized file writes</a:t>
            </a:r>
          </a:p>
          <a:p>
            <a:pPr eaLnBrk="1" hangingPunct="1">
              <a:lnSpc>
                <a:spcPct val="90000"/>
              </a:lnSpc>
            </a:pPr>
            <a:r>
              <a:rPr lang="en-US" sz="2000" b="0" dirty="0" smtClean="0">
                <a:latin typeface="Arial" charset="0"/>
              </a:rPr>
              <a:t>Confidentiality</a:t>
            </a:r>
          </a:p>
          <a:p>
            <a:pPr lvl="1" eaLnBrk="1" hangingPunct="1">
              <a:lnSpc>
                <a:spcPct val="90000"/>
              </a:lnSpc>
            </a:pPr>
            <a:r>
              <a:rPr lang="en-US" sz="1800" b="0" dirty="0" smtClean="0">
                <a:latin typeface="Arial" charset="0"/>
              </a:rPr>
              <a:t>Capture and forwarding of passwords</a:t>
            </a:r>
          </a:p>
          <a:p>
            <a:pPr lvl="1" eaLnBrk="1" hangingPunct="1">
              <a:lnSpc>
                <a:spcPct val="90000"/>
              </a:lnSpc>
            </a:pPr>
            <a:r>
              <a:rPr lang="en-US" sz="1800" b="0" dirty="0" smtClean="0">
                <a:latin typeface="Arial" charset="0"/>
              </a:rPr>
              <a:t>Forwarding of personal and confidential files to newsgroups and elsewhere</a:t>
            </a:r>
          </a:p>
          <a:p>
            <a:pPr eaLnBrk="1" hangingPunct="1">
              <a:lnSpc>
                <a:spcPct val="90000"/>
              </a:lnSpc>
            </a:pPr>
            <a:endParaRPr lang="en-US" sz="2000" b="0" dirty="0">
              <a:latin typeface="Arial" charset="0"/>
            </a:endParaRPr>
          </a:p>
        </p:txBody>
      </p:sp>
    </p:spTree>
    <p:extLst>
      <p:ext uri="{BB962C8B-B14F-4D97-AF65-F5344CB8AC3E}">
        <p14:creationId xmlns:p14="http://schemas.microsoft.com/office/powerpoint/2010/main" val="11978106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402621x</a:t>
            </a:r>
          </a:p>
          <a:p>
            <a:pPr lvl="1"/>
            <a:r>
              <a:rPr lang="en-US" dirty="0" smtClean="0"/>
              <a:t>checks if it has been installed</a:t>
            </a:r>
          </a:p>
          <a:p>
            <a:pPr lvl="2"/>
            <a:r>
              <a:rPr lang="en-US" dirty="0" smtClean="0"/>
              <a:t>calls </a:t>
            </a:r>
            <a:r>
              <a:rPr lang="en-US" dirty="0" err="1" smtClean="0"/>
              <a:t>GetModileFileName</a:t>
            </a:r>
            <a:r>
              <a:rPr lang="en-US" dirty="0" smtClean="0"/>
              <a:t> to obtain name</a:t>
            </a:r>
          </a:p>
          <a:p>
            <a:pPr lvl="2"/>
            <a:r>
              <a:rPr lang="en-US" dirty="0" smtClean="0"/>
              <a:t>checks if currently executing from SYSTEM32 </a:t>
            </a:r>
            <a:r>
              <a:rPr lang="en-US" dirty="0" err="1" smtClean="0"/>
              <a:t>dir</a:t>
            </a:r>
            <a:endParaRPr lang="en-US" dirty="0" smtClean="0"/>
          </a:p>
          <a:p>
            <a:pPr lvl="2"/>
            <a:r>
              <a:rPr lang="en-US" dirty="0" smtClean="0"/>
              <a:t>if not</a:t>
            </a:r>
          </a:p>
          <a:p>
            <a:pPr lvl="3"/>
            <a:r>
              <a:rPr lang="en-US" dirty="0" smtClean="0"/>
              <a:t>copies self as </a:t>
            </a:r>
            <a:r>
              <a:rPr lang="en-US" dirty="0" err="1" smtClean="0"/>
              <a:t>ZoneLockup.exe</a:t>
            </a:r>
            <a:endParaRPr lang="en-US" dirty="0" smtClean="0"/>
          </a:p>
          <a:p>
            <a:pPr lvl="3"/>
            <a:r>
              <a:rPr lang="en-US" dirty="0" smtClean="0"/>
              <a:t>launches </a:t>
            </a:r>
            <a:r>
              <a:rPr lang="en-US" dirty="0" err="1" smtClean="0"/>
              <a:t>ZoneLockup.exe</a:t>
            </a:r>
            <a:endParaRPr lang="en-US" dirty="0" smtClean="0"/>
          </a:p>
          <a:p>
            <a:pPr lvl="3"/>
            <a:r>
              <a:rPr lang="en-US" dirty="0" smtClean="0"/>
              <a:t>exits</a:t>
            </a:r>
          </a:p>
          <a:p>
            <a:pPr lvl="2"/>
            <a:r>
              <a:rPr lang="en-US" dirty="0" smtClean="0"/>
              <a:t>if so</a:t>
            </a:r>
          </a:p>
          <a:p>
            <a:pPr lvl="3"/>
            <a:r>
              <a:rPr lang="en-US" dirty="0" smtClean="0"/>
              <a:t>checks if this is first launch</a:t>
            </a:r>
          </a:p>
          <a:p>
            <a:pPr lvl="4"/>
            <a:r>
              <a:rPr lang="en-US" dirty="0" smtClean="0"/>
              <a:t>command line </a:t>
            </a:r>
            <a:r>
              <a:rPr lang="en-US" dirty="0" err="1" smtClean="0"/>
              <a:t>parm</a:t>
            </a:r>
            <a:r>
              <a:rPr lang="en-US" dirty="0" smtClean="0"/>
              <a:t> </a:t>
            </a:r>
            <a:r>
              <a:rPr lang="en-US" dirty="0" err="1" smtClean="0"/>
              <a:t>qwer</a:t>
            </a:r>
            <a:r>
              <a:rPr lang="en-US" dirty="0"/>
              <a:t> </a:t>
            </a:r>
            <a:r>
              <a:rPr lang="en-US" dirty="0" smtClean="0"/>
              <a:t>give exec path of original file</a:t>
            </a:r>
          </a:p>
          <a:p>
            <a:pPr lvl="4"/>
            <a:r>
              <a:rPr lang="en-US" dirty="0" smtClean="0"/>
              <a:t>deletes original</a:t>
            </a:r>
          </a:p>
          <a:p>
            <a:pPr lvl="3"/>
            <a:r>
              <a:rPr lang="en-US" dirty="0" err="1" smtClean="0"/>
              <a:t>mutex's</a:t>
            </a:r>
            <a:r>
              <a:rPr lang="en-US" dirty="0" smtClean="0"/>
              <a:t> to ensure no other instances are running</a:t>
            </a:r>
          </a:p>
          <a:p>
            <a:pPr lvl="3"/>
            <a:r>
              <a:rPr lang="en-US" dirty="0" smtClean="0"/>
              <a:t>set up network communications</a:t>
            </a:r>
          </a:p>
          <a:p>
            <a:pPr lvl="4"/>
            <a:r>
              <a:rPr lang="en-US" dirty="0" smtClean="0"/>
              <a:t>next area of interest is 402939x</a:t>
            </a:r>
          </a:p>
          <a:p>
            <a:pPr lvl="1"/>
            <a:endParaRPr lang="en-US" dirty="0"/>
          </a:p>
        </p:txBody>
      </p:sp>
    </p:spTree>
    <p:extLst>
      <p:ext uri="{BB962C8B-B14F-4D97-AF65-F5344CB8AC3E}">
        <p14:creationId xmlns:p14="http://schemas.microsoft.com/office/powerpoint/2010/main" val="344605345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a:t>
            </a:r>
            <a:endParaRPr lang="en-US" dirty="0"/>
          </a:p>
        </p:txBody>
      </p:sp>
      <p:sp>
        <p:nvSpPr>
          <p:cNvPr id="3" name="Content Placeholder 2"/>
          <p:cNvSpPr>
            <a:spLocks noGrp="1"/>
          </p:cNvSpPr>
          <p:nvPr>
            <p:ph idx="1"/>
          </p:nvPr>
        </p:nvSpPr>
        <p:spPr/>
        <p:txBody>
          <a:bodyPr>
            <a:normAutofit fontScale="92500"/>
          </a:bodyPr>
          <a:lstStyle/>
          <a:p>
            <a:r>
              <a:rPr lang="en-US" dirty="0" smtClean="0"/>
              <a:t>402939x</a:t>
            </a:r>
          </a:p>
          <a:p>
            <a:pPr lvl="1"/>
            <a:r>
              <a:rPr lang="en-US" dirty="0" smtClean="0"/>
              <a:t>infinite loop</a:t>
            </a:r>
          </a:p>
          <a:p>
            <a:pPr lvl="2"/>
            <a:r>
              <a:rPr lang="en-US" dirty="0" smtClean="0"/>
              <a:t>checks for network availability every 30 seconds</a:t>
            </a:r>
          </a:p>
          <a:p>
            <a:pPr lvl="2"/>
            <a:r>
              <a:rPr lang="en-US" dirty="0" smtClean="0"/>
              <a:t>if available </a:t>
            </a:r>
            <a:r>
              <a:rPr lang="en-US" smtClean="0"/>
              <a:t>(4029B1</a:t>
            </a:r>
            <a:r>
              <a:rPr lang="en-US" dirty="0" smtClean="0"/>
              <a:t>)</a:t>
            </a:r>
          </a:p>
          <a:p>
            <a:pPr lvl="3"/>
            <a:r>
              <a:rPr lang="en-US" dirty="0" smtClean="0"/>
              <a:t>makes connection to "</a:t>
            </a:r>
            <a:r>
              <a:rPr lang="en-US" dirty="0" err="1" smtClean="0"/>
              <a:t>g.hackarmy.tk</a:t>
            </a:r>
            <a:r>
              <a:rPr lang="en-US" dirty="0" smtClean="0"/>
              <a:t>" at port 1A0Bx (6667</a:t>
            </a:r>
            <a:r>
              <a:rPr lang="en-US" baseline="-25000" dirty="0" smtClean="0"/>
              <a:t>10</a:t>
            </a:r>
            <a:r>
              <a:rPr lang="en-US" dirty="0" smtClean="0"/>
              <a:t>)</a:t>
            </a:r>
          </a:p>
          <a:p>
            <a:pPr lvl="4"/>
            <a:r>
              <a:rPr lang="en-US" dirty="0" smtClean="0">
                <a:hlinkClick r:id="rId2"/>
              </a:rPr>
              <a:t>www.iana.org</a:t>
            </a:r>
            <a:r>
              <a:rPr lang="en-US" dirty="0" smtClean="0"/>
              <a:t> shows this port is for Internet Relay Chat services</a:t>
            </a:r>
          </a:p>
          <a:p>
            <a:pPr lvl="3"/>
            <a:r>
              <a:rPr lang="en-US" dirty="0" smtClean="0"/>
              <a:t>4014ECx generates random string</a:t>
            </a:r>
          </a:p>
          <a:p>
            <a:pPr lvl="3"/>
            <a:r>
              <a:rPr lang="en-US" dirty="0" smtClean="0"/>
              <a:t>402ABB generates IRC command and subsequent IRC handshake</a:t>
            </a:r>
          </a:p>
          <a:p>
            <a:pPr lvl="4"/>
            <a:r>
              <a:rPr lang="en-US" dirty="0" smtClean="0"/>
              <a:t>NICK </a:t>
            </a:r>
            <a:r>
              <a:rPr lang="en-US" dirty="0" err="1" smtClean="0"/>
              <a:t>vsorpy</a:t>
            </a:r>
            <a:r>
              <a:rPr lang="en-US" dirty="0" smtClean="0"/>
              <a:t> USER </a:t>
            </a:r>
            <a:r>
              <a:rPr lang="en-US" dirty="0" err="1" smtClean="0"/>
              <a:t>vsorpy</a:t>
            </a:r>
            <a:r>
              <a:rPr lang="en-US" dirty="0" smtClean="0"/>
              <a:t> "</a:t>
            </a:r>
            <a:r>
              <a:rPr lang="en-US" dirty="0" err="1" smtClean="0"/>
              <a:t>x.com</a:t>
            </a:r>
            <a:r>
              <a:rPr lang="en-US" dirty="0" smtClean="0"/>
              <a:t>" "x" :x</a:t>
            </a:r>
          </a:p>
          <a:p>
            <a:pPr lvl="3"/>
            <a:r>
              <a:rPr lang="en-US" dirty="0" smtClean="0"/>
              <a:t>402C18 joins channel ##g## </a:t>
            </a:r>
          </a:p>
          <a:p>
            <a:pPr lvl="4"/>
            <a:r>
              <a:rPr lang="en-US" dirty="0" smtClean="0"/>
              <a:t>uses password "</a:t>
            </a:r>
            <a:r>
              <a:rPr lang="en-US" dirty="0" err="1" smtClean="0"/>
              <a:t>grandad</a:t>
            </a:r>
            <a:r>
              <a:rPr lang="en-US" dirty="0" smtClean="0"/>
              <a:t>" if MOTD is sent</a:t>
            </a:r>
          </a:p>
        </p:txBody>
      </p:sp>
    </p:spTree>
    <p:extLst>
      <p:ext uri="{BB962C8B-B14F-4D97-AF65-F5344CB8AC3E}">
        <p14:creationId xmlns:p14="http://schemas.microsoft.com/office/powerpoint/2010/main" val="343865502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a:t>
            </a:r>
            <a:endParaRPr lang="en-US" dirty="0"/>
          </a:p>
        </p:txBody>
      </p:sp>
      <p:sp>
        <p:nvSpPr>
          <p:cNvPr id="3" name="Content Placeholder 2"/>
          <p:cNvSpPr>
            <a:spLocks noGrp="1"/>
          </p:cNvSpPr>
          <p:nvPr>
            <p:ph idx="1"/>
          </p:nvPr>
        </p:nvSpPr>
        <p:spPr/>
        <p:txBody>
          <a:bodyPr>
            <a:normAutofit/>
          </a:bodyPr>
          <a:lstStyle/>
          <a:p>
            <a:r>
              <a:rPr lang="en-US" dirty="0" smtClean="0"/>
              <a:t>402C8Dx</a:t>
            </a:r>
          </a:p>
          <a:p>
            <a:pPr lvl="1"/>
            <a:r>
              <a:rPr lang="en-US" dirty="0" smtClean="0"/>
              <a:t>402CF0x – command processing</a:t>
            </a:r>
          </a:p>
          <a:p>
            <a:pPr lvl="3"/>
            <a:r>
              <a:rPr lang="en-US" dirty="0" smtClean="0"/>
              <a:t>402E82x is where the "mal" part starts</a:t>
            </a:r>
          </a:p>
          <a:p>
            <a:pPr lvl="4"/>
            <a:r>
              <a:rPr lang="en-US" dirty="0" smtClean="0"/>
              <a:t>checks for private message</a:t>
            </a:r>
          </a:p>
          <a:p>
            <a:pPr lvl="4"/>
            <a:r>
              <a:rPr lang="en-US" dirty="0" smtClean="0"/>
              <a:t>a bang in the private message indicates further </a:t>
            </a:r>
            <a:r>
              <a:rPr lang="en-US" dirty="0" err="1" smtClean="0"/>
              <a:t>mal'ing</a:t>
            </a:r>
            <a:endParaRPr lang="en-US" dirty="0" smtClean="0"/>
          </a:p>
          <a:p>
            <a:pPr lvl="4"/>
            <a:r>
              <a:rPr lang="en-US" dirty="0" smtClean="0"/>
              <a:t>" </a:t>
            </a:r>
            <a:r>
              <a:rPr lang="en-US" dirty="0"/>
              <a:t>!</a:t>
            </a:r>
            <a:r>
              <a:rPr lang="en-US" dirty="0" err="1" smtClean="0"/>
              <a:t>morris</a:t>
            </a:r>
            <a:r>
              <a:rPr lang="en-US" dirty="0" smtClean="0"/>
              <a:t> </a:t>
            </a:r>
            <a:r>
              <a:rPr lang="en-US" dirty="0" err="1" smtClean="0"/>
              <a:t>tounge</a:t>
            </a:r>
            <a:r>
              <a:rPr lang="en-US" dirty="0" smtClean="0"/>
              <a:t>" saves the name</a:t>
            </a:r>
          </a:p>
          <a:p>
            <a:pPr lvl="3"/>
            <a:r>
              <a:rPr lang="en-US" dirty="0" smtClean="0"/>
              <a:t>403016x is the private message command processing</a:t>
            </a:r>
          </a:p>
          <a:p>
            <a:pPr lvl="4"/>
            <a:r>
              <a:rPr lang="en-US" dirty="0" smtClean="0"/>
              <a:t>40343Ax launches a shell command</a:t>
            </a:r>
          </a:p>
        </p:txBody>
      </p:sp>
    </p:spTree>
    <p:extLst>
      <p:ext uri="{BB962C8B-B14F-4D97-AF65-F5344CB8AC3E}">
        <p14:creationId xmlns:p14="http://schemas.microsoft.com/office/powerpoint/2010/main" val="259057818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Case Study</a:t>
            </a:r>
            <a:endParaRPr lang="en-US" dirty="0"/>
          </a:p>
        </p:txBody>
      </p:sp>
      <p:pic>
        <p:nvPicPr>
          <p:cNvPr id="6" name="Picture 5"/>
          <p:cNvPicPr>
            <a:picLocks noChangeAspect="1"/>
          </p:cNvPicPr>
          <p:nvPr/>
        </p:nvPicPr>
        <p:blipFill>
          <a:blip r:embed="rId2"/>
          <a:stretch>
            <a:fillRect/>
          </a:stretch>
        </p:blipFill>
        <p:spPr>
          <a:xfrm>
            <a:off x="381000" y="1797050"/>
            <a:ext cx="8089900" cy="1968500"/>
          </a:xfrm>
          <a:prstGeom prst="rect">
            <a:avLst/>
          </a:prstGeom>
        </p:spPr>
      </p:pic>
      <p:pic>
        <p:nvPicPr>
          <p:cNvPr id="7" name="Picture 6"/>
          <p:cNvPicPr>
            <a:picLocks noChangeAspect="1"/>
          </p:cNvPicPr>
          <p:nvPr/>
        </p:nvPicPr>
        <p:blipFill>
          <a:blip r:embed="rId3"/>
          <a:stretch>
            <a:fillRect/>
          </a:stretch>
        </p:blipFill>
        <p:spPr>
          <a:xfrm>
            <a:off x="443395" y="4266924"/>
            <a:ext cx="7086600" cy="1892300"/>
          </a:xfrm>
          <a:prstGeom prst="rect">
            <a:avLst/>
          </a:prstGeom>
        </p:spPr>
      </p:pic>
    </p:spTree>
    <p:extLst>
      <p:ext uri="{BB962C8B-B14F-4D97-AF65-F5344CB8AC3E}">
        <p14:creationId xmlns:p14="http://schemas.microsoft.com/office/powerpoint/2010/main" val="24408534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87273654"/>
              </p:ext>
            </p:extLst>
          </p:nvPr>
        </p:nvGraphicFramePr>
        <p:xfrm>
          <a:off x="838200" y="1933575"/>
          <a:ext cx="7487480" cy="4450080"/>
        </p:xfrm>
        <a:graphic>
          <a:graphicData uri="http://schemas.openxmlformats.org/drawingml/2006/table">
            <a:tbl>
              <a:tblPr firstRow="1" bandRow="1">
                <a:tableStyleId>{21E4AEA4-8DFA-4A89-87EB-49C32662AFE0}</a:tableStyleId>
              </a:tblPr>
              <a:tblGrid>
                <a:gridCol w="2186611"/>
                <a:gridCol w="5300869"/>
              </a:tblGrid>
              <a:tr h="370840">
                <a:tc>
                  <a:txBody>
                    <a:bodyPr/>
                    <a:lstStyle/>
                    <a:p>
                      <a:r>
                        <a:rPr lang="en-US" dirty="0" smtClean="0"/>
                        <a:t>Command</a:t>
                      </a:r>
                      <a:endParaRPr lang="en-US" dirty="0"/>
                    </a:p>
                  </a:txBody>
                  <a:tcPr/>
                </a:tc>
                <a:tc>
                  <a:txBody>
                    <a:bodyPr/>
                    <a:lstStyle/>
                    <a:p>
                      <a:endParaRPr lang="en-US" dirty="0"/>
                    </a:p>
                  </a:txBody>
                  <a:tcPr/>
                </a:tc>
              </a:tr>
              <a:tr h="370840">
                <a:tc>
                  <a:txBody>
                    <a:bodyPr/>
                    <a:lstStyle/>
                    <a:p>
                      <a:r>
                        <a:rPr lang="en-US" dirty="0" smtClean="0"/>
                        <a:t>!?</a:t>
                      </a:r>
                      <a:r>
                        <a:rPr lang="en-US" dirty="0" err="1" smtClean="0"/>
                        <a:t>dontuseme</a:t>
                      </a:r>
                      <a:endParaRPr lang="en-US" dirty="0"/>
                    </a:p>
                  </a:txBody>
                  <a:tcPr/>
                </a:tc>
                <a:tc>
                  <a:txBody>
                    <a:bodyPr/>
                    <a:lstStyle/>
                    <a:p>
                      <a:r>
                        <a:rPr lang="en-US" dirty="0" smtClean="0"/>
                        <a:t>self destruct</a:t>
                      </a:r>
                      <a:endParaRPr lang="en-US" dirty="0"/>
                    </a:p>
                  </a:txBody>
                  <a:tcPr/>
                </a:tc>
              </a:tr>
              <a:tr h="370840">
                <a:tc>
                  <a:txBody>
                    <a:bodyPr/>
                    <a:lstStyle/>
                    <a:p>
                      <a:r>
                        <a:rPr lang="en-US" dirty="0" smtClean="0"/>
                        <a:t>!sock4</a:t>
                      </a:r>
                      <a:endParaRPr lang="en-US" dirty="0"/>
                    </a:p>
                  </a:txBody>
                  <a:tcPr/>
                </a:tc>
                <a:tc>
                  <a:txBody>
                    <a:bodyPr/>
                    <a:lstStyle/>
                    <a:p>
                      <a:r>
                        <a:rPr lang="en-US" dirty="0" smtClean="0"/>
                        <a:t>starts SOCK4</a:t>
                      </a:r>
                      <a:r>
                        <a:rPr lang="en-US" baseline="0" dirty="0" smtClean="0"/>
                        <a:t> server on specified port</a:t>
                      </a:r>
                      <a:endParaRPr lang="en-US" dirty="0"/>
                    </a:p>
                  </a:txBody>
                  <a:tcPr/>
                </a:tc>
              </a:tr>
              <a:tr h="370840">
                <a:tc>
                  <a:txBody>
                    <a:bodyPr/>
                    <a:lstStyle/>
                    <a:p>
                      <a:r>
                        <a:rPr lang="en-US" dirty="0" smtClean="0"/>
                        <a:t>!threads</a:t>
                      </a:r>
                      <a:endParaRPr lang="en-US" dirty="0"/>
                    </a:p>
                  </a:txBody>
                  <a:tcPr/>
                </a:tc>
                <a:tc>
                  <a:txBody>
                    <a:bodyPr/>
                    <a:lstStyle/>
                    <a:p>
                      <a:r>
                        <a:rPr lang="en-US" dirty="0" smtClean="0"/>
                        <a:t>list of threads</a:t>
                      </a:r>
                      <a:endParaRPr lang="en-US" dirty="0"/>
                    </a:p>
                  </a:txBody>
                  <a:tcPr/>
                </a:tc>
              </a:tr>
              <a:tr h="370840">
                <a:tc>
                  <a:txBody>
                    <a:bodyPr/>
                    <a:lstStyle/>
                    <a:p>
                      <a:r>
                        <a:rPr lang="en-US" dirty="0" smtClean="0"/>
                        <a:t>!info</a:t>
                      </a:r>
                      <a:endParaRPr lang="en-US" dirty="0"/>
                    </a:p>
                  </a:txBody>
                  <a:tcPr/>
                </a:tc>
                <a:tc>
                  <a:txBody>
                    <a:bodyPr/>
                    <a:lstStyle/>
                    <a:p>
                      <a:r>
                        <a:rPr lang="en-US" dirty="0" smtClean="0"/>
                        <a:t>list</a:t>
                      </a:r>
                      <a:r>
                        <a:rPr lang="en-US" baseline="0" dirty="0" smtClean="0"/>
                        <a:t> OS, network information</a:t>
                      </a:r>
                      <a:endParaRPr lang="en-US" dirty="0"/>
                    </a:p>
                  </a:txBody>
                  <a:tcPr/>
                </a:tc>
              </a:tr>
              <a:tr h="370840">
                <a:tc>
                  <a:txBody>
                    <a:bodyPr/>
                    <a:lstStyle/>
                    <a:p>
                      <a:r>
                        <a:rPr lang="en-US" dirty="0" smtClean="0"/>
                        <a:t>!?quit</a:t>
                      </a:r>
                      <a:endParaRPr lang="en-US" dirty="0"/>
                    </a:p>
                  </a:txBody>
                  <a:tcPr/>
                </a:tc>
                <a:tc>
                  <a:txBody>
                    <a:bodyPr/>
                    <a:lstStyle/>
                    <a:p>
                      <a:r>
                        <a:rPr lang="en-US" dirty="0" smtClean="0"/>
                        <a:t>stops backdoor</a:t>
                      </a:r>
                      <a:endParaRPr lang="en-US" dirty="0"/>
                    </a:p>
                  </a:txBody>
                  <a:tcPr/>
                </a:tc>
              </a:tr>
              <a:tr h="370840">
                <a:tc>
                  <a:txBody>
                    <a:bodyPr/>
                    <a:lstStyle/>
                    <a:p>
                      <a:r>
                        <a:rPr lang="en-US" dirty="0" smtClean="0"/>
                        <a:t>!?disconnect</a:t>
                      </a:r>
                      <a:endParaRPr lang="en-US" dirty="0"/>
                    </a:p>
                  </a:txBody>
                  <a:tcPr/>
                </a:tc>
                <a:tc>
                  <a:txBody>
                    <a:bodyPr/>
                    <a:lstStyle/>
                    <a:p>
                      <a:r>
                        <a:rPr lang="en-US" dirty="0" smtClean="0"/>
                        <a:t>disconnect from IRC server</a:t>
                      </a:r>
                      <a:endParaRPr lang="en-US" dirty="0"/>
                    </a:p>
                  </a:txBody>
                  <a:tcPr/>
                </a:tc>
              </a:tr>
              <a:tr h="370840">
                <a:tc>
                  <a:txBody>
                    <a:bodyPr/>
                    <a:lstStyle/>
                    <a:p>
                      <a:r>
                        <a:rPr lang="en-US" dirty="0" smtClean="0"/>
                        <a:t>!execute</a:t>
                      </a:r>
                      <a:endParaRPr lang="en-US" dirty="0"/>
                    </a:p>
                  </a:txBody>
                  <a:tcPr/>
                </a:tc>
                <a:tc>
                  <a:txBody>
                    <a:bodyPr/>
                    <a:lstStyle/>
                    <a:p>
                      <a:r>
                        <a:rPr lang="en-US" dirty="0" smtClean="0"/>
                        <a:t>execute</a:t>
                      </a:r>
                      <a:r>
                        <a:rPr lang="en-US" baseline="0" dirty="0" smtClean="0"/>
                        <a:t> local binary</a:t>
                      </a:r>
                      <a:endParaRPr lang="en-US" dirty="0"/>
                    </a:p>
                  </a:txBody>
                  <a:tcPr/>
                </a:tc>
              </a:tr>
              <a:tr h="370840">
                <a:tc>
                  <a:txBody>
                    <a:bodyPr/>
                    <a:lstStyle/>
                    <a:p>
                      <a:r>
                        <a:rPr lang="en-US" dirty="0" smtClean="0"/>
                        <a:t>!delete</a:t>
                      </a:r>
                      <a:endParaRPr lang="en-US" dirty="0"/>
                    </a:p>
                  </a:txBody>
                  <a:tcPr/>
                </a:tc>
                <a:tc>
                  <a:txBody>
                    <a:bodyPr/>
                    <a:lstStyle/>
                    <a:p>
                      <a:r>
                        <a:rPr lang="en-US" dirty="0" smtClean="0"/>
                        <a:t>deletes a specific file</a:t>
                      </a:r>
                      <a:endParaRPr lang="en-US" dirty="0"/>
                    </a:p>
                  </a:txBody>
                  <a:tcPr/>
                </a:tc>
              </a:tr>
              <a:tr h="370840">
                <a:tc>
                  <a:txBody>
                    <a:bodyPr/>
                    <a:lstStyle/>
                    <a:p>
                      <a:r>
                        <a:rPr lang="en-US" dirty="0" smtClean="0"/>
                        <a:t>!webfind64</a:t>
                      </a:r>
                      <a:endParaRPr lang="en-US" dirty="0"/>
                    </a:p>
                  </a:txBody>
                  <a:tcPr/>
                </a:tc>
                <a:tc>
                  <a:txBody>
                    <a:bodyPr/>
                    <a:lstStyle/>
                    <a:p>
                      <a:r>
                        <a:rPr lang="en-US" dirty="0" smtClean="0"/>
                        <a:t>download file from remote</a:t>
                      </a:r>
                      <a:r>
                        <a:rPr lang="en-US" baseline="0" dirty="0" smtClean="0"/>
                        <a:t> server</a:t>
                      </a:r>
                      <a:endParaRPr lang="en-US" dirty="0"/>
                    </a:p>
                  </a:txBody>
                  <a:tcPr/>
                </a:tc>
              </a:tr>
              <a:tr h="370840">
                <a:tc>
                  <a:txBody>
                    <a:bodyPr/>
                    <a:lstStyle/>
                    <a:p>
                      <a:r>
                        <a:rPr lang="en-US" dirty="0" smtClean="0"/>
                        <a:t>!</a:t>
                      </a:r>
                      <a:r>
                        <a:rPr lang="en-US" dirty="0" err="1" smtClean="0"/>
                        <a:t>killprocess</a:t>
                      </a:r>
                      <a:endParaRPr lang="en-US" dirty="0"/>
                    </a:p>
                  </a:txBody>
                  <a:tcPr/>
                </a:tc>
                <a:tc>
                  <a:txBody>
                    <a:bodyPr/>
                    <a:lstStyle/>
                    <a:p>
                      <a:r>
                        <a:rPr lang="en-US" dirty="0" smtClean="0"/>
                        <a:t>not working</a:t>
                      </a:r>
                      <a:endParaRPr lang="en-US" dirty="0"/>
                    </a:p>
                  </a:txBody>
                  <a:tcPr/>
                </a:tc>
              </a:tr>
              <a:tr h="370840">
                <a:tc>
                  <a:txBody>
                    <a:bodyPr/>
                    <a:lstStyle/>
                    <a:p>
                      <a:r>
                        <a:rPr lang="en-US" dirty="0" smtClean="0"/>
                        <a:t>!</a:t>
                      </a:r>
                      <a:r>
                        <a:rPr lang="en-US" dirty="0" err="1" smtClean="0"/>
                        <a:t>listprocesses</a:t>
                      </a:r>
                      <a:endParaRPr lang="en-US" dirty="0"/>
                    </a:p>
                  </a:txBody>
                  <a:tcPr/>
                </a:tc>
                <a:tc>
                  <a:txBody>
                    <a:bodyPr/>
                    <a:lstStyle/>
                    <a:p>
                      <a:r>
                        <a:rPr lang="en-US" dirty="0" smtClean="0"/>
                        <a:t>not working</a:t>
                      </a:r>
                      <a:endParaRPr lang="en-US" dirty="0"/>
                    </a:p>
                  </a:txBody>
                  <a:tcPr/>
                </a:tc>
              </a:tr>
            </a:tbl>
          </a:graphicData>
        </a:graphic>
      </p:graphicFrame>
    </p:spTree>
    <p:extLst>
      <p:ext uri="{BB962C8B-B14F-4D97-AF65-F5344CB8AC3E}">
        <p14:creationId xmlns:p14="http://schemas.microsoft.com/office/powerpoint/2010/main" val="107982866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Bash Shellshock</a:t>
            </a:r>
            <a:endParaRPr lang="en-US" dirty="0"/>
          </a:p>
        </p:txBody>
      </p:sp>
      <p:sp>
        <p:nvSpPr>
          <p:cNvPr id="3" name="Content Placeholder 2"/>
          <p:cNvSpPr>
            <a:spLocks noGrp="1"/>
          </p:cNvSpPr>
          <p:nvPr>
            <p:ph idx="1"/>
          </p:nvPr>
        </p:nvSpPr>
        <p:spPr/>
        <p:txBody>
          <a:bodyPr/>
          <a:lstStyle/>
          <a:p>
            <a:r>
              <a:rPr lang="en-US" dirty="0" smtClean="0"/>
              <a:t>Affects Bash shell versions 1.14 through 4.3</a:t>
            </a:r>
          </a:p>
          <a:p>
            <a:r>
              <a:rPr lang="en-US" dirty="0" smtClean="0"/>
              <a:t>Vulnerability</a:t>
            </a:r>
          </a:p>
          <a:p>
            <a:pPr lvl="1"/>
            <a:r>
              <a:rPr lang="en-US" dirty="0" smtClean="0"/>
              <a:t>allows for remote execution of arbitrary code placed in an environment variable</a:t>
            </a:r>
          </a:p>
          <a:p>
            <a:pPr lvl="1"/>
            <a:r>
              <a:rPr lang="en-US" dirty="0" smtClean="0"/>
              <a:t>specifically, a parsing error in the bash code executes extraneous statements that follow a function definition</a:t>
            </a:r>
          </a:p>
          <a:p>
            <a:r>
              <a:rPr lang="en-US" dirty="0" smtClean="0"/>
              <a:t>Diagnostic</a:t>
            </a:r>
          </a:p>
          <a:p>
            <a:pPr lvl="1"/>
            <a:r>
              <a:rPr lang="en-US" sz="2000" dirty="0" err="1">
                <a:latin typeface="Courier New"/>
                <a:cs typeface="Courier New"/>
              </a:rPr>
              <a:t>env</a:t>
            </a:r>
            <a:r>
              <a:rPr lang="en-US" sz="2000" dirty="0">
                <a:latin typeface="Courier New"/>
                <a:cs typeface="Courier New"/>
              </a:rPr>
              <a:t> x</a:t>
            </a:r>
            <a:r>
              <a:rPr lang="en-US" sz="2000" dirty="0" smtClean="0">
                <a:latin typeface="Courier New"/>
                <a:cs typeface="Courier New"/>
              </a:rPr>
              <a:t>='(</a:t>
            </a:r>
            <a:r>
              <a:rPr lang="en-US" sz="2000" dirty="0">
                <a:latin typeface="Courier New"/>
                <a:cs typeface="Courier New"/>
              </a:rPr>
              <a:t>) { :;}; echo </a:t>
            </a:r>
            <a:r>
              <a:rPr lang="en-US" sz="2000" dirty="0" smtClean="0">
                <a:latin typeface="Courier New"/>
                <a:cs typeface="Courier New"/>
              </a:rPr>
              <a:t>oops' </a:t>
            </a:r>
            <a:r>
              <a:rPr lang="en-US" sz="2000" dirty="0">
                <a:latin typeface="Courier New"/>
                <a:cs typeface="Courier New"/>
              </a:rPr>
              <a:t>bash </a:t>
            </a:r>
            <a:r>
              <a:rPr lang="en-US" sz="2000" dirty="0" smtClean="0">
                <a:latin typeface="Courier New"/>
                <a:cs typeface="Courier New"/>
              </a:rPr>
              <a:t>–c "echo test"</a:t>
            </a:r>
          </a:p>
        </p:txBody>
      </p:sp>
      <p:grpSp>
        <p:nvGrpSpPr>
          <p:cNvPr id="4" name="Group 3"/>
          <p:cNvGrpSpPr/>
          <p:nvPr/>
        </p:nvGrpSpPr>
        <p:grpSpPr>
          <a:xfrm>
            <a:off x="1828800" y="5562600"/>
            <a:ext cx="4724400" cy="781110"/>
            <a:chOff x="1828800" y="5562600"/>
            <a:chExt cx="4724400" cy="781110"/>
          </a:xfrm>
        </p:grpSpPr>
        <p:cxnSp>
          <p:nvCxnSpPr>
            <p:cNvPr id="5" name="Straight Arrow Connector 4"/>
            <p:cNvCxnSpPr/>
            <p:nvPr/>
          </p:nvCxnSpPr>
          <p:spPr bwMode="auto">
            <a:xfrm flipV="1">
              <a:off x="3276600" y="5562600"/>
              <a:ext cx="0" cy="381000"/>
            </a:xfrm>
            <a:prstGeom prst="straightConnector1">
              <a:avLst/>
            </a:prstGeom>
            <a:noFill/>
            <a:ln w="9525" cap="flat" cmpd="sng" algn="ctr">
              <a:solidFill>
                <a:schemeClr val="accent6">
                  <a:lumMod val="75000"/>
                </a:schemeClr>
              </a:solidFill>
              <a:prstDash val="solid"/>
              <a:round/>
              <a:headEnd type="none" w="med" len="med"/>
              <a:tailEnd type="arrow"/>
            </a:ln>
            <a:effectLst/>
          </p:spPr>
        </p:cxnSp>
        <p:sp>
          <p:nvSpPr>
            <p:cNvPr id="10" name="TextBox 9"/>
            <p:cNvSpPr txBox="1"/>
            <p:nvPr/>
          </p:nvSpPr>
          <p:spPr>
            <a:xfrm>
              <a:off x="1828800" y="5943600"/>
              <a:ext cx="4724400" cy="400110"/>
            </a:xfrm>
            <a:prstGeom prst="rect">
              <a:avLst/>
            </a:prstGeom>
            <a:noFill/>
          </p:spPr>
          <p:txBody>
            <a:bodyPr wrap="square" rtlCol="0">
              <a:spAutoFit/>
            </a:bodyPr>
            <a:lstStyle/>
            <a:p>
              <a:pPr algn="l"/>
              <a:r>
                <a:rPr lang="en-US" sz="2000" b="0" dirty="0" smtClean="0">
                  <a:latin typeface="+mn-lt"/>
                </a:rPr>
                <a:t>this is the end of the function</a:t>
              </a:r>
              <a:endParaRPr lang="en-US" sz="2000" b="0" dirty="0">
                <a:latin typeface="+mn-lt"/>
              </a:endParaRPr>
            </a:p>
          </p:txBody>
        </p:sp>
      </p:grpSp>
    </p:spTree>
    <p:extLst>
      <p:ext uri="{BB962C8B-B14F-4D97-AF65-F5344CB8AC3E}">
        <p14:creationId xmlns:p14="http://schemas.microsoft.com/office/powerpoint/2010/main" val="1345804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Bash Shellshock</a:t>
            </a:r>
            <a:endParaRPr lang="en-US" dirty="0"/>
          </a:p>
        </p:txBody>
      </p:sp>
      <p:sp>
        <p:nvSpPr>
          <p:cNvPr id="3" name="Content Placeholder 2"/>
          <p:cNvSpPr>
            <a:spLocks noGrp="1"/>
          </p:cNvSpPr>
          <p:nvPr>
            <p:ph idx="1"/>
          </p:nvPr>
        </p:nvSpPr>
        <p:spPr/>
        <p:txBody>
          <a:bodyPr/>
          <a:lstStyle/>
          <a:p>
            <a:r>
              <a:rPr lang="en-US" dirty="0" smtClean="0"/>
              <a:t>Diagnostic</a:t>
            </a:r>
          </a:p>
          <a:p>
            <a:pPr lvl="1"/>
            <a:r>
              <a:rPr lang="en-US" sz="2000" dirty="0" err="1">
                <a:latin typeface="Courier New"/>
                <a:cs typeface="Courier New"/>
              </a:rPr>
              <a:t>env</a:t>
            </a:r>
            <a:r>
              <a:rPr lang="en-US" sz="2000" dirty="0">
                <a:latin typeface="Courier New"/>
                <a:cs typeface="Courier New"/>
              </a:rPr>
              <a:t> x</a:t>
            </a:r>
            <a:r>
              <a:rPr lang="en-US" sz="2000" dirty="0" smtClean="0">
                <a:latin typeface="Courier New"/>
                <a:cs typeface="Courier New"/>
              </a:rPr>
              <a:t>='(</a:t>
            </a:r>
            <a:r>
              <a:rPr lang="en-US" sz="2000" dirty="0">
                <a:latin typeface="Courier New"/>
                <a:cs typeface="Courier New"/>
              </a:rPr>
              <a:t>) { :;}; echo </a:t>
            </a:r>
            <a:r>
              <a:rPr lang="en-US" sz="2000" dirty="0" smtClean="0">
                <a:latin typeface="Courier New"/>
                <a:cs typeface="Courier New"/>
              </a:rPr>
              <a:t>oops' </a:t>
            </a:r>
            <a:r>
              <a:rPr lang="en-US" sz="2000" dirty="0">
                <a:latin typeface="Courier New"/>
                <a:cs typeface="Courier New"/>
              </a:rPr>
              <a:t>bash </a:t>
            </a:r>
            <a:r>
              <a:rPr lang="en-US" sz="2000" dirty="0" smtClean="0">
                <a:latin typeface="Courier New"/>
                <a:cs typeface="Courier New"/>
              </a:rPr>
              <a:t>–c "echo test"</a:t>
            </a:r>
          </a:p>
          <a:p>
            <a:pPr lvl="1"/>
            <a:endParaRPr lang="en-US" sz="2000" dirty="0">
              <a:latin typeface="Courier New"/>
              <a:cs typeface="Courier New"/>
            </a:endParaRPr>
          </a:p>
          <a:p>
            <a:pPr lvl="1"/>
            <a:r>
              <a:rPr lang="en-US" dirty="0"/>
              <a:t>Vulnerable systems will </a:t>
            </a:r>
            <a:r>
              <a:rPr lang="en-US" dirty="0" smtClean="0"/>
              <a:t>display</a:t>
            </a:r>
          </a:p>
          <a:p>
            <a:pPr marL="914400" lvl="2" indent="0">
              <a:buNone/>
            </a:pPr>
            <a:r>
              <a:rPr lang="en-US" dirty="0" smtClean="0"/>
              <a:t>oops</a:t>
            </a:r>
          </a:p>
          <a:p>
            <a:pPr marL="914400" lvl="2" indent="0">
              <a:buNone/>
            </a:pPr>
            <a:r>
              <a:rPr lang="en-US" dirty="0" smtClean="0"/>
              <a:t>test</a:t>
            </a:r>
          </a:p>
          <a:p>
            <a:pPr lvl="1"/>
            <a:r>
              <a:rPr lang="en-US" dirty="0" err="1" smtClean="0"/>
              <a:t>Nonvulnerable</a:t>
            </a:r>
            <a:r>
              <a:rPr lang="en-US" dirty="0" smtClean="0"/>
              <a:t> system will display</a:t>
            </a:r>
          </a:p>
          <a:p>
            <a:pPr marL="914400" lvl="2" indent="0">
              <a:buNone/>
            </a:pPr>
            <a:r>
              <a:rPr lang="en-US" dirty="0" smtClean="0"/>
              <a:t>error message</a:t>
            </a:r>
          </a:p>
          <a:p>
            <a:pPr marL="914400" lvl="2" indent="0">
              <a:buNone/>
            </a:pPr>
            <a:r>
              <a:rPr lang="en-US" dirty="0" smtClean="0"/>
              <a:t>test</a:t>
            </a:r>
            <a:endParaRPr lang="en-US" dirty="0"/>
          </a:p>
        </p:txBody>
      </p:sp>
    </p:spTree>
    <p:extLst>
      <p:ext uri="{BB962C8B-B14F-4D97-AF65-F5344CB8AC3E}">
        <p14:creationId xmlns:p14="http://schemas.microsoft.com/office/powerpoint/2010/main" val="69646706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 for today</a:t>
            </a:r>
            <a:endParaRPr lang="en-US" dirty="0"/>
          </a:p>
        </p:txBody>
      </p:sp>
      <p:sp>
        <p:nvSpPr>
          <p:cNvPr id="4" name="Rectangle 3"/>
          <p:cNvSpPr/>
          <p:nvPr/>
        </p:nvSpPr>
        <p:spPr>
          <a:xfrm>
            <a:off x="3524250" y="295833"/>
            <a:ext cx="5048250" cy="369332"/>
          </a:xfrm>
          <a:prstGeom prst="rect">
            <a:avLst/>
          </a:prstGeom>
        </p:spPr>
        <p:txBody>
          <a:bodyPr wrap="square">
            <a:spAutoFit/>
          </a:bodyPr>
          <a:lstStyle/>
          <a:p>
            <a:r>
              <a:rPr lang="en-US" dirty="0"/>
              <a:t>http://</a:t>
            </a:r>
            <a:r>
              <a:rPr lang="en-US" dirty="0" err="1"/>
              <a:t>dilbert.com</a:t>
            </a:r>
            <a:r>
              <a:rPr lang="en-US" dirty="0"/>
              <a:t>/</a:t>
            </a:r>
            <a:r>
              <a:rPr lang="en-US" dirty="0" err="1"/>
              <a:t>search_results?terms</a:t>
            </a:r>
            <a:r>
              <a:rPr lang="en-US" dirty="0" smtClean="0"/>
              <a:t>=Password</a:t>
            </a:r>
            <a:endParaRPr lang="en-US" dirty="0"/>
          </a:p>
        </p:txBody>
      </p:sp>
      <p:pic>
        <p:nvPicPr>
          <p:cNvPr id="5" name="Picture 4"/>
          <p:cNvPicPr>
            <a:picLocks noChangeAspect="1"/>
          </p:cNvPicPr>
          <p:nvPr/>
        </p:nvPicPr>
        <p:blipFill>
          <a:blip r:embed="rId2"/>
          <a:stretch>
            <a:fillRect/>
          </a:stretch>
        </p:blipFill>
        <p:spPr>
          <a:xfrm>
            <a:off x="650875" y="2596302"/>
            <a:ext cx="8128000" cy="2533227"/>
          </a:xfrm>
          <a:prstGeom prst="rect">
            <a:avLst/>
          </a:prstGeom>
        </p:spPr>
      </p:pic>
    </p:spTree>
    <p:extLst>
      <p:ext uri="{BB962C8B-B14F-4D97-AF65-F5344CB8AC3E}">
        <p14:creationId xmlns:p14="http://schemas.microsoft.com/office/powerpoint/2010/main" val="2808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extLst>
      <p:ext uri="{BB962C8B-B14F-4D97-AF65-F5344CB8AC3E}">
        <p14:creationId xmlns:p14="http://schemas.microsoft.com/office/powerpoint/2010/main" val="261430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latin typeface="Arial" charset="0"/>
              </a:rPr>
              <a:t>Hacking is </a:t>
            </a:r>
            <a:r>
              <a:rPr lang="en-US" dirty="0" smtClean="0">
                <a:latin typeface="Arial" charset="0"/>
              </a:rPr>
              <a:t>NOT </a:t>
            </a:r>
            <a:r>
              <a:rPr lang="en-US" dirty="0">
                <a:latin typeface="Arial" charset="0"/>
              </a:rPr>
              <a:t>resume building</a:t>
            </a:r>
          </a:p>
        </p:txBody>
      </p:sp>
      <p:pic>
        <p:nvPicPr>
          <p:cNvPr id="8196" name="Picture 4" descr="hacker_h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4" y="1820931"/>
            <a:ext cx="6683375" cy="469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0763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atin typeface="Arial" charset="0"/>
              </a:rPr>
              <a:t>Trojan Horse</a:t>
            </a:r>
          </a:p>
        </p:txBody>
      </p:sp>
      <p:sp>
        <p:nvSpPr>
          <p:cNvPr id="9219" name="Content Placeholder 2"/>
          <p:cNvSpPr>
            <a:spLocks noGrp="1"/>
          </p:cNvSpPr>
          <p:nvPr>
            <p:ph idx="1"/>
          </p:nvPr>
        </p:nvSpPr>
        <p:spPr/>
        <p:txBody>
          <a:bodyPr>
            <a:normAutofit fontScale="92500" lnSpcReduction="20000"/>
          </a:bodyPr>
          <a:lstStyle/>
          <a:p>
            <a:pPr eaLnBrk="1" hangingPunct="1"/>
            <a:r>
              <a:rPr lang="en-US" dirty="0">
                <a:latin typeface="Arial" charset="0"/>
              </a:rPr>
              <a:t>A program with an overt effect and a covert effect</a:t>
            </a:r>
          </a:p>
          <a:p>
            <a:pPr lvl="1" eaLnBrk="1" hangingPunct="1"/>
            <a:r>
              <a:rPr lang="en-US" dirty="0" smtClean="0">
                <a:latin typeface="Arial" charset="0"/>
              </a:rPr>
              <a:t>is a </a:t>
            </a:r>
            <a:r>
              <a:rPr lang="en-US" dirty="0">
                <a:latin typeface="Arial" charset="0"/>
              </a:rPr>
              <a:t>legitimate program with hidden illegitimate effects</a:t>
            </a:r>
          </a:p>
          <a:p>
            <a:pPr eaLnBrk="1" hangingPunct="1"/>
            <a:r>
              <a:rPr lang="en-US" dirty="0">
                <a:latin typeface="Arial" charset="0"/>
              </a:rPr>
              <a:t>Consider previous example script</a:t>
            </a:r>
          </a:p>
          <a:p>
            <a:pPr marL="857250" lvl="2" indent="0" eaLnBrk="1" hangingPunct="1">
              <a:buFontTx/>
              <a:buNone/>
            </a:pPr>
            <a:r>
              <a:rPr lang="en-US" sz="1600" dirty="0" err="1">
                <a:latin typeface="Arial" charset="0"/>
              </a:rPr>
              <a:t>cp</a:t>
            </a:r>
            <a:r>
              <a:rPr lang="en-US" sz="1600" dirty="0">
                <a:latin typeface="Arial" charset="0"/>
              </a:rPr>
              <a:t> /bin/</a:t>
            </a:r>
            <a:r>
              <a:rPr lang="en-US" sz="1600" dirty="0" err="1">
                <a:latin typeface="Arial" charset="0"/>
              </a:rPr>
              <a:t>sh</a:t>
            </a:r>
            <a:r>
              <a:rPr lang="en-US" sz="1600" dirty="0">
                <a:latin typeface="Arial" charset="0"/>
              </a:rPr>
              <a:t> temp/.</a:t>
            </a:r>
            <a:r>
              <a:rPr lang="en-US" sz="1600" dirty="0" err="1">
                <a:latin typeface="Arial" charset="0"/>
              </a:rPr>
              <a:t>xxsh</a:t>
            </a:r>
            <a:endParaRPr lang="en-US" sz="1600" dirty="0">
              <a:latin typeface="Arial" charset="0"/>
            </a:endParaRPr>
          </a:p>
          <a:p>
            <a:pPr marL="857250" lvl="2" indent="0" eaLnBrk="1" hangingPunct="1">
              <a:buFontTx/>
              <a:buNone/>
            </a:pPr>
            <a:r>
              <a:rPr lang="en-US" sz="1600" dirty="0" err="1">
                <a:latin typeface="Arial" charset="0"/>
              </a:rPr>
              <a:t>chmod</a:t>
            </a:r>
            <a:r>
              <a:rPr lang="en-US" sz="1600" dirty="0">
                <a:latin typeface="Arial" charset="0"/>
              </a:rPr>
              <a:t> </a:t>
            </a:r>
            <a:r>
              <a:rPr lang="en-US" sz="1600" dirty="0" err="1">
                <a:latin typeface="Arial" charset="0"/>
              </a:rPr>
              <a:t>u+s</a:t>
            </a:r>
            <a:r>
              <a:rPr lang="en-US" sz="1600" dirty="0">
                <a:latin typeface="Arial" charset="0"/>
              </a:rPr>
              <a:t>, </a:t>
            </a:r>
            <a:r>
              <a:rPr lang="en-US" sz="1600" dirty="0" err="1">
                <a:latin typeface="Arial" charset="0"/>
              </a:rPr>
              <a:t>o+x</a:t>
            </a:r>
            <a:r>
              <a:rPr lang="en-US" sz="1600" dirty="0">
                <a:latin typeface="Arial" charset="0"/>
              </a:rPr>
              <a:t> /temp/.</a:t>
            </a:r>
            <a:r>
              <a:rPr lang="en-US" sz="1600" dirty="0" err="1">
                <a:latin typeface="Arial" charset="0"/>
              </a:rPr>
              <a:t>xxsh</a:t>
            </a:r>
            <a:endParaRPr lang="en-US" sz="1600" dirty="0">
              <a:latin typeface="Arial" charset="0"/>
            </a:endParaRPr>
          </a:p>
          <a:p>
            <a:pPr marL="857250" lvl="2" indent="0" eaLnBrk="1" hangingPunct="1">
              <a:buFontTx/>
              <a:buNone/>
            </a:pPr>
            <a:r>
              <a:rPr lang="en-US" sz="1600" dirty="0" err="1">
                <a:latin typeface="Arial" charset="0"/>
              </a:rPr>
              <a:t>rm</a:t>
            </a:r>
            <a:r>
              <a:rPr lang="en-US" sz="1600" dirty="0">
                <a:latin typeface="Arial" charset="0"/>
              </a:rPr>
              <a:t> ./</a:t>
            </a:r>
            <a:r>
              <a:rPr lang="en-US" sz="1600" dirty="0" err="1">
                <a:latin typeface="Arial" charset="0"/>
              </a:rPr>
              <a:t>ls</a:t>
            </a:r>
            <a:endParaRPr lang="en-US" sz="1600" dirty="0">
              <a:latin typeface="Arial" charset="0"/>
            </a:endParaRPr>
          </a:p>
          <a:p>
            <a:pPr marL="857250" lvl="2" indent="0" eaLnBrk="1" hangingPunct="1">
              <a:buFontTx/>
              <a:buNone/>
            </a:pPr>
            <a:r>
              <a:rPr lang="en-US" sz="1600" dirty="0" err="1">
                <a:latin typeface="Arial" charset="0"/>
              </a:rPr>
              <a:t>ls</a:t>
            </a:r>
            <a:r>
              <a:rPr lang="en-US" sz="1600" dirty="0">
                <a:latin typeface="Arial" charset="0"/>
              </a:rPr>
              <a:t> $*</a:t>
            </a:r>
          </a:p>
          <a:p>
            <a:pPr lvl="1" eaLnBrk="1" hangingPunct="1"/>
            <a:r>
              <a:rPr lang="en-US" sz="1800" dirty="0">
                <a:latin typeface="Arial" charset="0"/>
              </a:rPr>
              <a:t>Overt purpose is to list files in a directory</a:t>
            </a:r>
          </a:p>
          <a:p>
            <a:pPr lvl="1" eaLnBrk="1" hangingPunct="1"/>
            <a:r>
              <a:rPr lang="en-US" sz="1800" dirty="0">
                <a:latin typeface="Arial" charset="0"/>
              </a:rPr>
              <a:t>Covert purpose is to </a:t>
            </a:r>
            <a:r>
              <a:rPr lang="en-US" sz="1800" dirty="0" smtClean="0">
                <a:latin typeface="Arial" charset="0"/>
              </a:rPr>
              <a:t>set user id to user </a:t>
            </a:r>
            <a:r>
              <a:rPr lang="en-US" sz="1800" dirty="0">
                <a:latin typeface="Arial" charset="0"/>
              </a:rPr>
              <a:t>that is executing the script</a:t>
            </a:r>
          </a:p>
          <a:p>
            <a:pPr eaLnBrk="1" hangingPunct="1"/>
            <a:r>
              <a:rPr lang="en-US" sz="2200" dirty="0">
                <a:latin typeface="Arial" charset="0"/>
              </a:rPr>
              <a:t>Propagating (replicating) Trojan horse – a Trojan horse that creates a copy of </a:t>
            </a:r>
            <a:r>
              <a:rPr lang="en-US" sz="2200" dirty="0" smtClean="0">
                <a:latin typeface="Arial" charset="0"/>
              </a:rPr>
              <a:t>itself</a:t>
            </a:r>
          </a:p>
          <a:p>
            <a:pPr lvl="1" eaLnBrk="1" hangingPunct="1"/>
            <a:r>
              <a:rPr lang="en-US" sz="1800" dirty="0" smtClean="0">
                <a:latin typeface="Arial" charset="0"/>
              </a:rPr>
              <a:t>e.g., </a:t>
            </a:r>
            <a:r>
              <a:rPr lang="en-US" sz="1800" i="1" dirty="0">
                <a:latin typeface="Arial" charset="0"/>
              </a:rPr>
              <a:t>Animal</a:t>
            </a:r>
            <a:r>
              <a:rPr lang="en-US" sz="1800" dirty="0">
                <a:latin typeface="Arial" charset="0"/>
              </a:rPr>
              <a:t> video game (1975)</a:t>
            </a:r>
          </a:p>
        </p:txBody>
      </p:sp>
    </p:spTree>
    <p:extLst>
      <p:ext uri="{BB962C8B-B14F-4D97-AF65-F5344CB8AC3E}">
        <p14:creationId xmlns:p14="http://schemas.microsoft.com/office/powerpoint/2010/main" val="20388001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Trojan Horses</a:t>
            </a:r>
            <a:endParaRPr lang="en-US" dirty="0"/>
          </a:p>
        </p:txBody>
      </p:sp>
      <p:sp>
        <p:nvSpPr>
          <p:cNvPr id="11267" name="Rectangle 3"/>
          <p:cNvSpPr>
            <a:spLocks noGrp="1" noChangeArrowheads="1"/>
          </p:cNvSpPr>
          <p:nvPr>
            <p:ph idx="1"/>
          </p:nvPr>
        </p:nvSpPr>
        <p:spPr>
          <a:xfrm>
            <a:off x="779463" y="1949824"/>
            <a:ext cx="7967662" cy="4590676"/>
          </a:xfrm>
        </p:spPr>
        <p:txBody>
          <a:bodyPr>
            <a:normAutofit fontScale="92500" lnSpcReduction="20000"/>
          </a:bodyPr>
          <a:lstStyle/>
          <a:p>
            <a:r>
              <a:rPr lang="en-US" dirty="0" smtClean="0"/>
              <a:t>Does NOT self-replicate</a:t>
            </a:r>
          </a:p>
          <a:p>
            <a:r>
              <a:rPr lang="en-US" dirty="0" smtClean="0"/>
              <a:t>Free program made available to unsuspecting user</a:t>
            </a:r>
          </a:p>
          <a:p>
            <a:pPr lvl="1"/>
            <a:r>
              <a:rPr lang="en-US" dirty="0" smtClean="0"/>
              <a:t>Actually contains code to do harm</a:t>
            </a:r>
          </a:p>
          <a:p>
            <a:r>
              <a:rPr lang="en-US" dirty="0" smtClean="0"/>
              <a:t>Place altered version of utility program on victim's computer</a:t>
            </a:r>
          </a:p>
          <a:p>
            <a:pPr lvl="1"/>
            <a:r>
              <a:rPr lang="en-US" dirty="0" smtClean="0"/>
              <a:t>trick user into running that program</a:t>
            </a:r>
          </a:p>
          <a:p>
            <a:pPr lvl="1"/>
            <a:r>
              <a:rPr lang="en-US" dirty="0" smtClean="0"/>
              <a:t>la</a:t>
            </a:r>
          </a:p>
          <a:p>
            <a:pPr lvl="1"/>
            <a:r>
              <a:rPr lang="en-US" dirty="0" smtClean="0"/>
              <a:t>/</a:t>
            </a:r>
            <a:r>
              <a:rPr lang="en-US" dirty="0" err="1" smtClean="0"/>
              <a:t>usr</a:t>
            </a:r>
            <a:r>
              <a:rPr lang="en-US" dirty="0" smtClean="0"/>
              <a:t>/mal/</a:t>
            </a:r>
            <a:r>
              <a:rPr lang="en-US" dirty="0" err="1" smtClean="0"/>
              <a:t>ls</a:t>
            </a:r>
            <a:r>
              <a:rPr lang="en-US" dirty="0" smtClean="0"/>
              <a:t> </a:t>
            </a:r>
          </a:p>
          <a:p>
            <a:r>
              <a:rPr lang="en-US" dirty="0" smtClean="0"/>
              <a:t>Rootkits</a:t>
            </a:r>
          </a:p>
          <a:p>
            <a:r>
              <a:rPr lang="en-US" dirty="0" smtClean="0"/>
              <a:t>Remote Access Tools</a:t>
            </a:r>
          </a:p>
          <a:p>
            <a:pPr lvl="1"/>
            <a:r>
              <a:rPr lang="en-US" dirty="0" smtClean="0"/>
              <a:t>PCAnywhere</a:t>
            </a:r>
          </a:p>
          <a:p>
            <a:pPr lvl="1"/>
            <a:r>
              <a:rPr lang="en-US" dirty="0" err="1" smtClean="0"/>
              <a:t>Laplink</a:t>
            </a:r>
            <a:endParaRPr lang="en-US" dirty="0" smtClean="0"/>
          </a:p>
          <a:p>
            <a:pPr lvl="1"/>
            <a:r>
              <a:rPr lang="en-US" dirty="0" smtClean="0"/>
              <a:t>Back Orifice</a:t>
            </a:r>
            <a:endParaRPr lang="en-US" dirty="0"/>
          </a:p>
        </p:txBody>
      </p:sp>
    </p:spTree>
    <p:extLst>
      <p:ext uri="{BB962C8B-B14F-4D97-AF65-F5344CB8AC3E}">
        <p14:creationId xmlns:p14="http://schemas.microsoft.com/office/powerpoint/2010/main" val="21255382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atin typeface="Arial" charset="0"/>
              </a:rPr>
              <a:t>Infamous Trojan Horses</a:t>
            </a:r>
          </a:p>
        </p:txBody>
      </p:sp>
      <p:sp>
        <p:nvSpPr>
          <p:cNvPr id="13315" name="Content Placeholder 2"/>
          <p:cNvSpPr>
            <a:spLocks noGrp="1"/>
          </p:cNvSpPr>
          <p:nvPr>
            <p:ph idx="1"/>
          </p:nvPr>
        </p:nvSpPr>
        <p:spPr/>
        <p:txBody>
          <a:bodyPr>
            <a:normAutofit fontScale="92500" lnSpcReduction="10000"/>
          </a:bodyPr>
          <a:lstStyle/>
          <a:p>
            <a:pPr eaLnBrk="1" hangingPunct="1"/>
            <a:r>
              <a:rPr lang="en-US" dirty="0" err="1">
                <a:latin typeface="Arial" charset="0"/>
              </a:rPr>
              <a:t>NetBus</a:t>
            </a:r>
            <a:endParaRPr lang="en-US" dirty="0">
              <a:latin typeface="Arial" charset="0"/>
            </a:endParaRPr>
          </a:p>
          <a:p>
            <a:pPr lvl="1" eaLnBrk="1" hangingPunct="1"/>
            <a:r>
              <a:rPr lang="en-US" dirty="0">
                <a:latin typeface="Arial" charset="0"/>
              </a:rPr>
              <a:t>Malicious logic placed in several small game programs.  Allowed the </a:t>
            </a:r>
            <a:r>
              <a:rPr lang="en-US" dirty="0" smtClean="0">
                <a:latin typeface="Arial" charset="0"/>
              </a:rPr>
              <a:t>attacker to </a:t>
            </a:r>
            <a:r>
              <a:rPr lang="en-US" dirty="0">
                <a:latin typeface="Arial" charset="0"/>
              </a:rPr>
              <a:t>control a machine remotely, and access the system acting as an administrator</a:t>
            </a:r>
          </a:p>
          <a:p>
            <a:pPr eaLnBrk="1" hangingPunct="1"/>
            <a:r>
              <a:rPr lang="en-US" dirty="0">
                <a:latin typeface="Arial" charset="0"/>
              </a:rPr>
              <a:t>Zeus (</a:t>
            </a:r>
            <a:r>
              <a:rPr lang="en-US" dirty="0" err="1">
                <a:latin typeface="Arial" charset="0"/>
              </a:rPr>
              <a:t>Zbot</a:t>
            </a:r>
            <a:r>
              <a:rPr lang="en-US" dirty="0">
                <a:latin typeface="Arial" charset="0"/>
              </a:rPr>
              <a:t>)</a:t>
            </a:r>
          </a:p>
          <a:p>
            <a:pPr lvl="1" eaLnBrk="1" hangingPunct="1"/>
            <a:r>
              <a:rPr lang="en-US" dirty="0">
                <a:latin typeface="Arial" charset="0"/>
              </a:rPr>
              <a:t>Spread through phishing schemes.  Often used to steal banking information through key logging and form grabbing.</a:t>
            </a:r>
          </a:p>
          <a:p>
            <a:pPr eaLnBrk="1" hangingPunct="1"/>
            <a:r>
              <a:rPr lang="en-US" dirty="0">
                <a:latin typeface="Arial" charset="0"/>
              </a:rPr>
              <a:t>Flashback</a:t>
            </a:r>
          </a:p>
          <a:p>
            <a:pPr lvl="1" eaLnBrk="1" hangingPunct="1"/>
            <a:r>
              <a:rPr lang="en-US" dirty="0">
                <a:latin typeface="Arial" charset="0"/>
              </a:rPr>
              <a:t>Targeted a Java vulnerability in Mac OS X.  User is redirected to a site which uses an applet to install an executable.  Opens a popup for Software Update to attempt to gain administrative password.</a:t>
            </a:r>
          </a:p>
        </p:txBody>
      </p:sp>
    </p:spTree>
    <p:extLst>
      <p:ext uri="{BB962C8B-B14F-4D97-AF65-F5344CB8AC3E}">
        <p14:creationId xmlns:p14="http://schemas.microsoft.com/office/powerpoint/2010/main" val="24199281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atin typeface="Arial" charset="0"/>
              </a:rPr>
              <a:t>Trojan Horses</a:t>
            </a:r>
          </a:p>
        </p:txBody>
      </p:sp>
      <p:sp>
        <p:nvSpPr>
          <p:cNvPr id="15363" name="Content Placeholder 2"/>
          <p:cNvSpPr>
            <a:spLocks noGrp="1"/>
          </p:cNvSpPr>
          <p:nvPr>
            <p:ph idx="1"/>
          </p:nvPr>
        </p:nvSpPr>
        <p:spPr/>
        <p:txBody>
          <a:bodyPr>
            <a:normAutofit/>
          </a:bodyPr>
          <a:lstStyle/>
          <a:p>
            <a:pPr eaLnBrk="1" hangingPunct="1"/>
            <a:r>
              <a:rPr lang="en-US" dirty="0">
                <a:latin typeface="Arial" charset="0"/>
              </a:rPr>
              <a:t>Ken Thompson, 1984</a:t>
            </a:r>
          </a:p>
          <a:p>
            <a:pPr lvl="1" eaLnBrk="1" hangingPunct="1"/>
            <a:r>
              <a:rPr lang="en-US" dirty="0">
                <a:latin typeface="Arial" charset="0"/>
              </a:rPr>
              <a:t>“Reflections on Trusting Trust”</a:t>
            </a:r>
          </a:p>
          <a:p>
            <a:pPr eaLnBrk="1" hangingPunct="1"/>
            <a:r>
              <a:rPr lang="en-US" dirty="0">
                <a:latin typeface="Arial" charset="0"/>
              </a:rPr>
              <a:t>Added a Trojan horse to the </a:t>
            </a:r>
            <a:r>
              <a:rPr lang="en-US" i="1" dirty="0">
                <a:latin typeface="Arial" charset="0"/>
              </a:rPr>
              <a:t>login</a:t>
            </a:r>
            <a:r>
              <a:rPr lang="en-US" dirty="0">
                <a:latin typeface="Arial" charset="0"/>
              </a:rPr>
              <a:t> program</a:t>
            </a:r>
          </a:p>
          <a:p>
            <a:pPr lvl="1" eaLnBrk="1" hangingPunct="1"/>
            <a:r>
              <a:rPr lang="en-US" dirty="0">
                <a:latin typeface="Arial" charset="0"/>
              </a:rPr>
              <a:t>Accepted a fixed password in addition to actual password</a:t>
            </a:r>
          </a:p>
          <a:p>
            <a:pPr lvl="1" eaLnBrk="1" hangingPunct="1"/>
            <a:r>
              <a:rPr lang="en-US" dirty="0">
                <a:latin typeface="Arial" charset="0"/>
              </a:rPr>
              <a:t>Visible to readers of source code</a:t>
            </a:r>
          </a:p>
          <a:p>
            <a:pPr lvl="2" eaLnBrk="1" hangingPunct="1"/>
            <a:r>
              <a:rPr lang="en-US" dirty="0">
                <a:latin typeface="Arial" charset="0"/>
              </a:rPr>
              <a:t>So Thompson modified the compiler to insert the Trojan code, and reverted </a:t>
            </a:r>
            <a:r>
              <a:rPr lang="en-US" i="1" dirty="0">
                <a:latin typeface="Arial" charset="0"/>
              </a:rPr>
              <a:t>login</a:t>
            </a:r>
            <a:r>
              <a:rPr lang="en-US" dirty="0">
                <a:latin typeface="Arial" charset="0"/>
              </a:rPr>
              <a:t> to its original source</a:t>
            </a:r>
          </a:p>
          <a:p>
            <a:pPr eaLnBrk="1" hangingPunct="1"/>
            <a:r>
              <a:rPr lang="en-US" dirty="0">
                <a:latin typeface="Arial" charset="0"/>
              </a:rPr>
              <a:t>“No amount of source-level verification or scrutiny will protect you from using untrusted code”</a:t>
            </a:r>
          </a:p>
        </p:txBody>
      </p:sp>
    </p:spTree>
    <p:extLst>
      <p:ext uri="{BB962C8B-B14F-4D97-AF65-F5344CB8AC3E}">
        <p14:creationId xmlns:p14="http://schemas.microsoft.com/office/powerpoint/2010/main" val="271224486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6548</TotalTime>
  <Words>2507</Words>
  <Application>Microsoft Macintosh PowerPoint</Application>
  <PresentationFormat>On-screen Show (4:3)</PresentationFormat>
  <Paragraphs>406</Paragraphs>
  <Slides>48</Slides>
  <Notes>12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Pixel</vt:lpstr>
      <vt:lpstr>Computer and Network Security  COMP 5370/637* Lecture #14 September 18, 2015</vt:lpstr>
      <vt:lpstr>Today’s Topics</vt:lpstr>
      <vt:lpstr>Mordac on Passwords…</vt:lpstr>
      <vt:lpstr>Impact on Security</vt:lpstr>
      <vt:lpstr>Hacking is NOT resume building</vt:lpstr>
      <vt:lpstr>Trojan Horse</vt:lpstr>
      <vt:lpstr>Trojan Horses</vt:lpstr>
      <vt:lpstr>Infamous Trojan Horses</vt:lpstr>
      <vt:lpstr>Trojan Horses</vt:lpstr>
      <vt:lpstr>Virus</vt:lpstr>
      <vt:lpstr>Virus Structure</vt:lpstr>
      <vt:lpstr>Virus Damage</vt:lpstr>
      <vt:lpstr>Types of Viruses</vt:lpstr>
      <vt:lpstr>Types of Viruses</vt:lpstr>
      <vt:lpstr>Some Social Impacts</vt:lpstr>
      <vt:lpstr>A Few Examples of Virus Damage</vt:lpstr>
      <vt:lpstr>Latency</vt:lpstr>
      <vt:lpstr>Some Useful Terms</vt:lpstr>
      <vt:lpstr>Let's Play</vt:lpstr>
      <vt:lpstr>Malware Design Considerations</vt:lpstr>
      <vt:lpstr>Malware Design Considerations</vt:lpstr>
      <vt:lpstr>Login Spoofing</vt:lpstr>
      <vt:lpstr>Malware Design Considerations</vt:lpstr>
      <vt:lpstr>Malware Design Considerations</vt:lpstr>
      <vt:lpstr>Malware Design Considerations</vt:lpstr>
      <vt:lpstr>Virus Design Considerations</vt:lpstr>
      <vt:lpstr>Virus Design Considerations</vt:lpstr>
      <vt:lpstr>Virus Design Considerations</vt:lpstr>
      <vt:lpstr>Virus Design Considerations</vt:lpstr>
      <vt:lpstr>Virus Design Considerations</vt:lpstr>
      <vt:lpstr>Virus Design Considerations</vt:lpstr>
      <vt:lpstr>Key Points</vt:lpstr>
      <vt:lpstr>Malware Case Study</vt:lpstr>
      <vt:lpstr>PowerPoint Presentation</vt:lpstr>
      <vt:lpstr>PowerPoint Presentation</vt:lpstr>
      <vt:lpstr>PE Image Loading</vt:lpstr>
      <vt:lpstr>PowerPoint Presentation</vt:lpstr>
      <vt:lpstr>Case Study</vt:lpstr>
      <vt:lpstr>Case study</vt:lpstr>
      <vt:lpstr>Case Study</vt:lpstr>
      <vt:lpstr>Case Study</vt:lpstr>
      <vt:lpstr>Case Study</vt:lpstr>
      <vt:lpstr>Case Study</vt:lpstr>
      <vt:lpstr>Case Study</vt:lpstr>
      <vt:lpstr>Bash Shellshock</vt:lpstr>
      <vt:lpstr>Bash Shellshock</vt:lpstr>
      <vt:lpstr>Final thoughts for today</vt:lpstr>
      <vt:lpstr>BACKUP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COMP 5350/635* Lecture #2 January 20, 2015</dc:title>
  <dc:creator>Anthony Skjellum</dc:creator>
  <cp:lastModifiedBy>Anthony Skjellum</cp:lastModifiedBy>
  <cp:revision>368</cp:revision>
  <dcterms:created xsi:type="dcterms:W3CDTF">2015-01-20T12:15:20Z</dcterms:created>
  <dcterms:modified xsi:type="dcterms:W3CDTF">2015-09-18T03:40:11Z</dcterms:modified>
</cp:coreProperties>
</file>