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9" r:id="rId1"/>
  </p:sldMasterIdLst>
  <p:notesMasterIdLst>
    <p:notesMasterId r:id="rId50"/>
  </p:notesMasterIdLst>
  <p:handoutMasterIdLst>
    <p:handoutMasterId r:id="rId51"/>
  </p:handoutMasterIdLst>
  <p:sldIdLst>
    <p:sldId id="256" r:id="rId2"/>
    <p:sldId id="486" r:id="rId3"/>
    <p:sldId id="595" r:id="rId4"/>
    <p:sldId id="487" r:id="rId5"/>
    <p:sldId id="489" r:id="rId6"/>
    <p:sldId id="490" r:id="rId7"/>
    <p:sldId id="493" r:id="rId8"/>
    <p:sldId id="496" r:id="rId9"/>
    <p:sldId id="596" r:id="rId10"/>
    <p:sldId id="597" r:id="rId11"/>
    <p:sldId id="598" r:id="rId12"/>
    <p:sldId id="599" r:id="rId13"/>
    <p:sldId id="600" r:id="rId14"/>
    <p:sldId id="659" r:id="rId15"/>
    <p:sldId id="662" r:id="rId16"/>
    <p:sldId id="660" r:id="rId17"/>
    <p:sldId id="661" r:id="rId18"/>
    <p:sldId id="664" r:id="rId19"/>
    <p:sldId id="663" r:id="rId20"/>
    <p:sldId id="601" r:id="rId21"/>
    <p:sldId id="602" r:id="rId22"/>
    <p:sldId id="603" r:id="rId23"/>
    <p:sldId id="604" r:id="rId24"/>
    <p:sldId id="605" r:id="rId25"/>
    <p:sldId id="607" r:id="rId26"/>
    <p:sldId id="665" r:id="rId27"/>
    <p:sldId id="666" r:id="rId28"/>
    <p:sldId id="667" r:id="rId29"/>
    <p:sldId id="668" r:id="rId30"/>
    <p:sldId id="669" r:id="rId31"/>
    <p:sldId id="670" r:id="rId32"/>
    <p:sldId id="671" r:id="rId33"/>
    <p:sldId id="613" r:id="rId34"/>
    <p:sldId id="614" r:id="rId35"/>
    <p:sldId id="615" r:id="rId36"/>
    <p:sldId id="616" r:id="rId37"/>
    <p:sldId id="617" r:id="rId38"/>
    <p:sldId id="619" r:id="rId39"/>
    <p:sldId id="593" r:id="rId40"/>
    <p:sldId id="674" r:id="rId41"/>
    <p:sldId id="673" r:id="rId42"/>
    <p:sldId id="681" r:id="rId43"/>
    <p:sldId id="685" r:id="rId44"/>
    <p:sldId id="675" r:id="rId45"/>
    <p:sldId id="683" r:id="rId46"/>
    <p:sldId id="677" r:id="rId47"/>
    <p:sldId id="678" r:id="rId48"/>
    <p:sldId id="686" r:id="rId49"/>
  </p:sldIdLst>
  <p:sldSz cx="9144000" cy="6858000" type="screen4x3"/>
  <p:notesSz cx="6858000" cy="9144000"/>
  <p:defaultTextStyle>
    <a:defPPr>
      <a:defRPr lang="en-US"/>
    </a:defPPr>
    <a:lvl1pPr algn="r" rtl="0" eaLnBrk="0" fontAlgn="base" hangingPunct="0">
      <a:spcBef>
        <a:spcPct val="0"/>
      </a:spcBef>
      <a:spcAft>
        <a:spcPct val="0"/>
      </a:spcAft>
      <a:defRPr sz="2400" b="1" kern="1200">
        <a:solidFill>
          <a:schemeClr val="tx1"/>
        </a:solidFill>
        <a:latin typeface="Verdana" charset="0"/>
        <a:ea typeface="+mn-ea"/>
        <a:cs typeface="+mn-cs"/>
      </a:defRPr>
    </a:lvl1pPr>
    <a:lvl2pPr marL="457200" algn="r" rtl="0" eaLnBrk="0" fontAlgn="base" hangingPunct="0">
      <a:spcBef>
        <a:spcPct val="0"/>
      </a:spcBef>
      <a:spcAft>
        <a:spcPct val="0"/>
      </a:spcAft>
      <a:defRPr sz="2400" b="1" kern="1200">
        <a:solidFill>
          <a:schemeClr val="tx1"/>
        </a:solidFill>
        <a:latin typeface="Verdana" charset="0"/>
        <a:ea typeface="+mn-ea"/>
        <a:cs typeface="+mn-cs"/>
      </a:defRPr>
    </a:lvl2pPr>
    <a:lvl3pPr marL="914400" algn="r" rtl="0" eaLnBrk="0" fontAlgn="base" hangingPunct="0">
      <a:spcBef>
        <a:spcPct val="0"/>
      </a:spcBef>
      <a:spcAft>
        <a:spcPct val="0"/>
      </a:spcAft>
      <a:defRPr sz="2400" b="1" kern="1200">
        <a:solidFill>
          <a:schemeClr val="tx1"/>
        </a:solidFill>
        <a:latin typeface="Verdana" charset="0"/>
        <a:ea typeface="+mn-ea"/>
        <a:cs typeface="+mn-cs"/>
      </a:defRPr>
    </a:lvl3pPr>
    <a:lvl4pPr marL="1371600" algn="r" rtl="0" eaLnBrk="0" fontAlgn="base" hangingPunct="0">
      <a:spcBef>
        <a:spcPct val="0"/>
      </a:spcBef>
      <a:spcAft>
        <a:spcPct val="0"/>
      </a:spcAft>
      <a:defRPr sz="2400" b="1" kern="1200">
        <a:solidFill>
          <a:schemeClr val="tx1"/>
        </a:solidFill>
        <a:latin typeface="Verdana" charset="0"/>
        <a:ea typeface="+mn-ea"/>
        <a:cs typeface="+mn-cs"/>
      </a:defRPr>
    </a:lvl4pPr>
    <a:lvl5pPr marL="1828800" algn="r" rtl="0" eaLnBrk="0" fontAlgn="base" hangingPunct="0">
      <a:spcBef>
        <a:spcPct val="0"/>
      </a:spcBef>
      <a:spcAft>
        <a:spcPct val="0"/>
      </a:spcAft>
      <a:defRPr sz="2400" b="1" kern="1200">
        <a:solidFill>
          <a:schemeClr val="tx1"/>
        </a:solidFill>
        <a:latin typeface="Verdana" charset="0"/>
        <a:ea typeface="+mn-ea"/>
        <a:cs typeface="+mn-cs"/>
      </a:defRPr>
    </a:lvl5pPr>
    <a:lvl6pPr marL="2286000" algn="l" defTabSz="457200" rtl="0" eaLnBrk="1" latinLnBrk="0" hangingPunct="1">
      <a:defRPr sz="2400" b="1" kern="1200">
        <a:solidFill>
          <a:schemeClr val="tx1"/>
        </a:solidFill>
        <a:latin typeface="Verdana" charset="0"/>
        <a:ea typeface="+mn-ea"/>
        <a:cs typeface="+mn-cs"/>
      </a:defRPr>
    </a:lvl6pPr>
    <a:lvl7pPr marL="2743200" algn="l" defTabSz="457200" rtl="0" eaLnBrk="1" latinLnBrk="0" hangingPunct="1">
      <a:defRPr sz="2400" b="1" kern="1200">
        <a:solidFill>
          <a:schemeClr val="tx1"/>
        </a:solidFill>
        <a:latin typeface="Verdana" charset="0"/>
        <a:ea typeface="+mn-ea"/>
        <a:cs typeface="+mn-cs"/>
      </a:defRPr>
    </a:lvl7pPr>
    <a:lvl8pPr marL="3200400" algn="l" defTabSz="457200" rtl="0" eaLnBrk="1" latinLnBrk="0" hangingPunct="1">
      <a:defRPr sz="2400" b="1" kern="1200">
        <a:solidFill>
          <a:schemeClr val="tx1"/>
        </a:solidFill>
        <a:latin typeface="Verdana" charset="0"/>
        <a:ea typeface="+mn-ea"/>
        <a:cs typeface="+mn-cs"/>
      </a:defRPr>
    </a:lvl8pPr>
    <a:lvl9pPr marL="3657600" algn="l" defTabSz="457200" rtl="0" eaLnBrk="1" latinLnBrk="0" hangingPunct="1">
      <a:defRPr sz="2400" b="1" kern="1200">
        <a:solidFill>
          <a:schemeClr val="tx1"/>
        </a:solidFill>
        <a:latin typeface="Verdana"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0033CC"/>
    <a:srgbClr val="3366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481" autoAdjust="0"/>
  </p:normalViewPr>
  <p:slideViewPr>
    <p:cSldViewPr>
      <p:cViewPr varScale="1">
        <p:scale>
          <a:sx n="35" d="100"/>
          <a:sy n="35" d="100"/>
        </p:scale>
        <p:origin x="153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1" d="100"/>
        <a:sy n="111" d="100"/>
      </p:scale>
      <p:origin x="0" y="1029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27" tIns="45713" rIns="91427" bIns="45713" numCol="1" anchor="t" anchorCtr="0" compatLnSpc="1">
            <a:prstTxWarp prst="textNoShape">
              <a:avLst/>
            </a:prstTxWarp>
          </a:bodyPr>
          <a:lstStyle>
            <a:lvl1pPr algn="l">
              <a:defRPr sz="1100" b="0">
                <a:latin typeface="Times New Roman" pitchFamily="-65" charset="0"/>
              </a:defRPr>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27" tIns="45713" rIns="91427" bIns="45713" numCol="1" anchor="t" anchorCtr="0" compatLnSpc="1">
            <a:prstTxWarp prst="textNoShape">
              <a:avLst/>
            </a:prstTxWarp>
          </a:bodyPr>
          <a:lstStyle>
            <a:lvl1pPr>
              <a:defRPr sz="1100" b="0">
                <a:latin typeface="Times New Roman" pitchFamily="-65" charset="0"/>
              </a:defRPr>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27" tIns="45713" rIns="91427" bIns="45713" numCol="1" anchor="b" anchorCtr="0" compatLnSpc="1">
            <a:prstTxWarp prst="textNoShape">
              <a:avLst/>
            </a:prstTxWarp>
          </a:bodyPr>
          <a:lstStyle>
            <a:lvl1pPr algn="l">
              <a:defRPr sz="1100" b="0">
                <a:latin typeface="Times New Roman" pitchFamily="-65" charset="0"/>
              </a:defRPr>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sz="1100" b="0">
                <a:latin typeface="Times New Roman" pitchFamily="-65" charset="0"/>
              </a:defRPr>
            </a:lvl1pPr>
          </a:lstStyle>
          <a:p>
            <a:pPr>
              <a:defRPr/>
            </a:pPr>
            <a:fld id="{C23D0287-528E-B348-80DF-3E39B629311E}" type="slidenum">
              <a:rPr lang="en-US"/>
              <a:pPr>
                <a:defRPr/>
              </a:pPr>
              <a:t>‹#›</a:t>
            </a:fld>
            <a:endParaRPr lang="en-US"/>
          </a:p>
        </p:txBody>
      </p:sp>
    </p:spTree>
    <p:extLst>
      <p:ext uri="{BB962C8B-B14F-4D97-AF65-F5344CB8AC3E}">
        <p14:creationId xmlns:p14="http://schemas.microsoft.com/office/powerpoint/2010/main" val="3975275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27" tIns="45713" rIns="91427" bIns="45713" numCol="1" anchor="t" anchorCtr="0" compatLnSpc="1">
            <a:prstTxWarp prst="textNoShape">
              <a:avLst/>
            </a:prstTxWarp>
          </a:bodyPr>
          <a:lstStyle>
            <a:lvl1pPr algn="l">
              <a:defRPr sz="1100">
                <a:solidFill>
                  <a:schemeClr val="bg1"/>
                </a:solidFill>
                <a:latin typeface="Verdana" pitchFamily="-65" charset="0"/>
              </a:defRPr>
            </a:lvl1pPr>
          </a:lstStyle>
          <a:p>
            <a:pPr>
              <a:defRPr/>
            </a:pPr>
            <a:endParaRPr lang="en-US"/>
          </a:p>
        </p:txBody>
      </p:sp>
      <p:sp>
        <p:nvSpPr>
          <p:cNvPr id="573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27" tIns="45713" rIns="91427" bIns="45713" numCol="1" anchor="t" anchorCtr="0" compatLnSpc="1">
            <a:prstTxWarp prst="textNoShape">
              <a:avLst/>
            </a:prstTxWarp>
          </a:bodyPr>
          <a:lstStyle>
            <a:lvl1pPr>
              <a:defRPr sz="1100">
                <a:solidFill>
                  <a:schemeClr val="bg1"/>
                </a:solidFill>
                <a:latin typeface="Verdana" pitchFamily="-65"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4588" y="685800"/>
            <a:ext cx="4572000" cy="3429000"/>
          </a:xfrm>
          <a:prstGeom prst="rect">
            <a:avLst/>
          </a:prstGeom>
          <a:noFill/>
          <a:ln w="9525">
            <a:solidFill>
              <a:srgbClr val="000000"/>
            </a:solidFill>
            <a:miter lim="800000"/>
            <a:headEnd/>
            <a:tailEnd/>
          </a:ln>
        </p:spPr>
      </p:sp>
      <p:sp>
        <p:nvSpPr>
          <p:cNvPr id="57349" name="Rectangle 5"/>
          <p:cNvSpPr>
            <a:spLocks noGrp="1" noChangeArrowheads="1"/>
          </p:cNvSpPr>
          <p:nvPr>
            <p:ph type="body" sz="quarter" idx="3"/>
          </p:nvPr>
        </p:nvSpPr>
        <p:spPr bwMode="auto">
          <a:xfrm>
            <a:off x="915988" y="4343400"/>
            <a:ext cx="5026025" cy="4114800"/>
          </a:xfrm>
          <a:prstGeom prst="rect">
            <a:avLst/>
          </a:prstGeom>
          <a:noFill/>
          <a:ln w="9525">
            <a:noFill/>
            <a:miter lim="800000"/>
            <a:headEnd/>
            <a:tailEnd/>
          </a:ln>
          <a:effectLst/>
        </p:spPr>
        <p:txBody>
          <a:bodyPr vert="horz" wrap="square" lIns="91427" tIns="45713" rIns="91427" bIns="4571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73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27" tIns="45713" rIns="91427" bIns="45713" numCol="1" anchor="b" anchorCtr="0" compatLnSpc="1">
            <a:prstTxWarp prst="textNoShape">
              <a:avLst/>
            </a:prstTxWarp>
          </a:bodyPr>
          <a:lstStyle>
            <a:lvl1pPr algn="l">
              <a:defRPr sz="1100">
                <a:solidFill>
                  <a:schemeClr val="bg1"/>
                </a:solidFill>
                <a:latin typeface="Verdana" pitchFamily="-65" charset="0"/>
              </a:defRPr>
            </a:lvl1pPr>
          </a:lstStyle>
          <a:p>
            <a:pPr>
              <a:defRPr/>
            </a:pPr>
            <a:endParaRPr lang="en-US"/>
          </a:p>
        </p:txBody>
      </p:sp>
      <p:sp>
        <p:nvSpPr>
          <p:cNvPr id="573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sz="1100">
                <a:solidFill>
                  <a:schemeClr val="bg1"/>
                </a:solidFill>
                <a:latin typeface="Verdana" pitchFamily="-65" charset="0"/>
              </a:defRPr>
            </a:lvl1pPr>
          </a:lstStyle>
          <a:p>
            <a:pPr>
              <a:defRPr/>
            </a:pPr>
            <a:fld id="{68C9B880-A64E-2348-929C-F345192B2202}" type="slidenum">
              <a:rPr lang="en-US"/>
              <a:pPr>
                <a:defRPr/>
              </a:pPr>
              <a:t>‹#›</a:t>
            </a:fld>
            <a:endParaRPr lang="en-US"/>
          </a:p>
        </p:txBody>
      </p:sp>
    </p:spTree>
    <p:extLst>
      <p:ext uri="{BB962C8B-B14F-4D97-AF65-F5344CB8AC3E}">
        <p14:creationId xmlns:p14="http://schemas.microsoft.com/office/powerpoint/2010/main" val="5057239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65"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sz="1200" kern="1200">
        <a:solidFill>
          <a:schemeClr val="tx1"/>
        </a:solidFill>
        <a:latin typeface="Times New Roman" pitchFamily="-65" charset="0"/>
        <a:ea typeface="ＭＳ Ｐゴシック" pitchFamily="-65"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65" charset="0"/>
        <a:ea typeface="ＭＳ Ｐゴシック" pitchFamily="-65"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65" charset="0"/>
        <a:ea typeface="ＭＳ Ｐゴシック" pitchFamily="-65"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65" charset="0"/>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4B3F1FD1-AE45-DB4E-A03B-D76F94D3B28A}" type="slidenum">
              <a:rPr lang="en-US">
                <a:latin typeface="Verdana" charset="0"/>
              </a:rPr>
              <a:pPr/>
              <a:t>1</a:t>
            </a:fld>
            <a:endParaRPr lang="en-US">
              <a:latin typeface="Verdana" charset="0"/>
            </a:endParaRPr>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p:spPr>
        <p:txBody>
          <a:bodyPr/>
          <a:lstStyle/>
          <a:p>
            <a:endParaRPr lang="en-US" dirty="0">
              <a:latin typeface="Times New Roman" charset="0"/>
              <a:ea typeface="ＭＳ Ｐゴシック" charset="-128"/>
              <a:cs typeface="ＭＳ Ｐゴシック" charset="-128"/>
            </a:endParaRPr>
          </a:p>
        </p:txBody>
      </p:sp>
    </p:spTree>
    <p:extLst>
      <p:ext uri="{BB962C8B-B14F-4D97-AF65-F5344CB8AC3E}">
        <p14:creationId xmlns:p14="http://schemas.microsoft.com/office/powerpoint/2010/main" val="11215783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r>
              <a:rPr lang="en-US">
                <a:latin typeface="Times New Roman" charset="0"/>
              </a:rPr>
              <a:t>Almost any program executable can be converted to human readable form (some with more accuracy than others).  It is never safe to assume that code is secure because it is packaged.  Passwords and sensitive information should never be hard coded or stored unencrypted in project resources included in the packaged product.</a:t>
            </a:r>
          </a:p>
        </p:txBody>
      </p:sp>
      <p:sp>
        <p:nvSpPr>
          <p:cNvPr id="33796" name="Slide Number Placeholder 3"/>
          <p:cNvSpPr>
            <a:spLocks noGrp="1"/>
          </p:cNvSpPr>
          <p:nvPr>
            <p:ph type="sldNum" sz="quarter" idx="5"/>
          </p:nvPr>
        </p:nvSpPr>
        <p:spPr>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14485">
              <a:defRPr sz="2300">
                <a:solidFill>
                  <a:schemeClr val="tx1"/>
                </a:solidFill>
                <a:latin typeface="Times New Roman" charset="0"/>
                <a:ea typeface="ＭＳ Ｐゴシック" charset="0"/>
              </a:defRPr>
            </a:lvl1pPr>
            <a:lvl2pPr marL="702756" indent="-270291" defTabSz="914485">
              <a:defRPr sz="2300">
                <a:solidFill>
                  <a:schemeClr val="tx1"/>
                </a:solidFill>
                <a:latin typeface="Times New Roman" charset="0"/>
                <a:ea typeface="ＭＳ Ｐゴシック" charset="0"/>
              </a:defRPr>
            </a:lvl2pPr>
            <a:lvl3pPr marL="1081164" indent="-216233" defTabSz="914485">
              <a:defRPr sz="2300">
                <a:solidFill>
                  <a:schemeClr val="tx1"/>
                </a:solidFill>
                <a:latin typeface="Times New Roman" charset="0"/>
                <a:ea typeface="ＭＳ Ｐゴシック" charset="0"/>
              </a:defRPr>
            </a:lvl3pPr>
            <a:lvl4pPr marL="1513629" indent="-216233" defTabSz="914485">
              <a:defRPr sz="2300">
                <a:solidFill>
                  <a:schemeClr val="tx1"/>
                </a:solidFill>
                <a:latin typeface="Times New Roman" charset="0"/>
                <a:ea typeface="ＭＳ Ｐゴシック" charset="0"/>
              </a:defRPr>
            </a:lvl4pPr>
            <a:lvl5pPr marL="1946095" indent="-216233" defTabSz="914485">
              <a:defRPr sz="2300">
                <a:solidFill>
                  <a:schemeClr val="tx1"/>
                </a:solidFill>
                <a:latin typeface="Times New Roman" charset="0"/>
                <a:ea typeface="ＭＳ Ｐゴシック" charset="0"/>
              </a:defRPr>
            </a:lvl5pPr>
            <a:lvl6pPr marL="2378560" indent="-216233" defTabSz="914485" eaLnBrk="0" fontAlgn="base" hangingPunct="0">
              <a:spcBef>
                <a:spcPct val="0"/>
              </a:spcBef>
              <a:spcAft>
                <a:spcPct val="0"/>
              </a:spcAft>
              <a:defRPr sz="2300">
                <a:solidFill>
                  <a:schemeClr val="tx1"/>
                </a:solidFill>
                <a:latin typeface="Times New Roman" charset="0"/>
                <a:ea typeface="ＭＳ Ｐゴシック" charset="0"/>
              </a:defRPr>
            </a:lvl6pPr>
            <a:lvl7pPr marL="2811026" indent="-216233" defTabSz="914485" eaLnBrk="0" fontAlgn="base" hangingPunct="0">
              <a:spcBef>
                <a:spcPct val="0"/>
              </a:spcBef>
              <a:spcAft>
                <a:spcPct val="0"/>
              </a:spcAft>
              <a:defRPr sz="2300">
                <a:solidFill>
                  <a:schemeClr val="tx1"/>
                </a:solidFill>
                <a:latin typeface="Times New Roman" charset="0"/>
                <a:ea typeface="ＭＳ Ｐゴシック" charset="0"/>
              </a:defRPr>
            </a:lvl7pPr>
            <a:lvl8pPr marL="3243491" indent="-216233" defTabSz="914485" eaLnBrk="0" fontAlgn="base" hangingPunct="0">
              <a:spcBef>
                <a:spcPct val="0"/>
              </a:spcBef>
              <a:spcAft>
                <a:spcPct val="0"/>
              </a:spcAft>
              <a:defRPr sz="2300">
                <a:solidFill>
                  <a:schemeClr val="tx1"/>
                </a:solidFill>
                <a:latin typeface="Times New Roman" charset="0"/>
                <a:ea typeface="ＭＳ Ｐゴシック" charset="0"/>
              </a:defRPr>
            </a:lvl8pPr>
            <a:lvl9pPr marL="3675957" indent="-216233" defTabSz="914485" eaLnBrk="0" fontAlgn="base" hangingPunct="0">
              <a:spcBef>
                <a:spcPct val="0"/>
              </a:spcBef>
              <a:spcAft>
                <a:spcPct val="0"/>
              </a:spcAft>
              <a:defRPr sz="2300">
                <a:solidFill>
                  <a:schemeClr val="tx1"/>
                </a:solidFill>
                <a:latin typeface="Times New Roman" charset="0"/>
                <a:ea typeface="ＭＳ Ｐゴシック" charset="0"/>
              </a:defRPr>
            </a:lvl9pPr>
          </a:lstStyle>
          <a:p>
            <a:fld id="{0736BABA-A678-5D49-A45F-6F15DBDA13E0}" type="slidenum">
              <a:rPr lang="en-US" sz="1200"/>
              <a:pPr/>
              <a:t>23</a:t>
            </a:fld>
            <a:endParaRPr lang="en-US" sz="1200"/>
          </a:p>
        </p:txBody>
      </p:sp>
    </p:spTree>
    <p:extLst>
      <p:ext uri="{BB962C8B-B14F-4D97-AF65-F5344CB8AC3E}">
        <p14:creationId xmlns:p14="http://schemas.microsoft.com/office/powerpoint/2010/main" val="6998817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r>
              <a:rPr lang="en-US">
                <a:latin typeface="Times New Roman" charset="0"/>
              </a:rPr>
              <a:t>Copy protection can always be broken, hence license keys are in part psychological deterrents.</a:t>
            </a:r>
          </a:p>
        </p:txBody>
      </p:sp>
      <p:sp>
        <p:nvSpPr>
          <p:cNvPr id="35844" name="Slide Number Placeholder 3"/>
          <p:cNvSpPr>
            <a:spLocks noGrp="1"/>
          </p:cNvSpPr>
          <p:nvPr>
            <p:ph type="sldNum" sz="quarter" idx="5"/>
          </p:nvPr>
        </p:nvSpPr>
        <p:spPr>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14485">
              <a:defRPr sz="2300">
                <a:solidFill>
                  <a:schemeClr val="tx1"/>
                </a:solidFill>
                <a:latin typeface="Times New Roman" charset="0"/>
                <a:ea typeface="ＭＳ Ｐゴシック" charset="0"/>
              </a:defRPr>
            </a:lvl1pPr>
            <a:lvl2pPr marL="702756" indent="-270291" defTabSz="914485">
              <a:defRPr sz="2300">
                <a:solidFill>
                  <a:schemeClr val="tx1"/>
                </a:solidFill>
                <a:latin typeface="Times New Roman" charset="0"/>
                <a:ea typeface="ＭＳ Ｐゴシック" charset="0"/>
              </a:defRPr>
            </a:lvl2pPr>
            <a:lvl3pPr marL="1081164" indent="-216233" defTabSz="914485">
              <a:defRPr sz="2300">
                <a:solidFill>
                  <a:schemeClr val="tx1"/>
                </a:solidFill>
                <a:latin typeface="Times New Roman" charset="0"/>
                <a:ea typeface="ＭＳ Ｐゴシック" charset="0"/>
              </a:defRPr>
            </a:lvl3pPr>
            <a:lvl4pPr marL="1513629" indent="-216233" defTabSz="914485">
              <a:defRPr sz="2300">
                <a:solidFill>
                  <a:schemeClr val="tx1"/>
                </a:solidFill>
                <a:latin typeface="Times New Roman" charset="0"/>
                <a:ea typeface="ＭＳ Ｐゴシック" charset="0"/>
              </a:defRPr>
            </a:lvl4pPr>
            <a:lvl5pPr marL="1946095" indent="-216233" defTabSz="914485">
              <a:defRPr sz="2300">
                <a:solidFill>
                  <a:schemeClr val="tx1"/>
                </a:solidFill>
                <a:latin typeface="Times New Roman" charset="0"/>
                <a:ea typeface="ＭＳ Ｐゴシック" charset="0"/>
              </a:defRPr>
            </a:lvl5pPr>
            <a:lvl6pPr marL="2378560" indent="-216233" defTabSz="914485" eaLnBrk="0" fontAlgn="base" hangingPunct="0">
              <a:spcBef>
                <a:spcPct val="0"/>
              </a:spcBef>
              <a:spcAft>
                <a:spcPct val="0"/>
              </a:spcAft>
              <a:defRPr sz="2300">
                <a:solidFill>
                  <a:schemeClr val="tx1"/>
                </a:solidFill>
                <a:latin typeface="Times New Roman" charset="0"/>
                <a:ea typeface="ＭＳ Ｐゴシック" charset="0"/>
              </a:defRPr>
            </a:lvl6pPr>
            <a:lvl7pPr marL="2811026" indent="-216233" defTabSz="914485" eaLnBrk="0" fontAlgn="base" hangingPunct="0">
              <a:spcBef>
                <a:spcPct val="0"/>
              </a:spcBef>
              <a:spcAft>
                <a:spcPct val="0"/>
              </a:spcAft>
              <a:defRPr sz="2300">
                <a:solidFill>
                  <a:schemeClr val="tx1"/>
                </a:solidFill>
                <a:latin typeface="Times New Roman" charset="0"/>
                <a:ea typeface="ＭＳ Ｐゴシック" charset="0"/>
              </a:defRPr>
            </a:lvl7pPr>
            <a:lvl8pPr marL="3243491" indent="-216233" defTabSz="914485" eaLnBrk="0" fontAlgn="base" hangingPunct="0">
              <a:spcBef>
                <a:spcPct val="0"/>
              </a:spcBef>
              <a:spcAft>
                <a:spcPct val="0"/>
              </a:spcAft>
              <a:defRPr sz="2300">
                <a:solidFill>
                  <a:schemeClr val="tx1"/>
                </a:solidFill>
                <a:latin typeface="Times New Roman" charset="0"/>
                <a:ea typeface="ＭＳ Ｐゴシック" charset="0"/>
              </a:defRPr>
            </a:lvl8pPr>
            <a:lvl9pPr marL="3675957" indent="-216233" defTabSz="914485" eaLnBrk="0" fontAlgn="base" hangingPunct="0">
              <a:spcBef>
                <a:spcPct val="0"/>
              </a:spcBef>
              <a:spcAft>
                <a:spcPct val="0"/>
              </a:spcAft>
              <a:defRPr sz="2300">
                <a:solidFill>
                  <a:schemeClr val="tx1"/>
                </a:solidFill>
                <a:latin typeface="Times New Roman" charset="0"/>
                <a:ea typeface="ＭＳ Ｐゴシック" charset="0"/>
              </a:defRPr>
            </a:lvl9pPr>
          </a:lstStyle>
          <a:p>
            <a:fld id="{608ADAE3-BCD6-5B47-9992-6C050320398E}" type="slidenum">
              <a:rPr lang="en-US" sz="1200"/>
              <a:pPr/>
              <a:t>24</a:t>
            </a:fld>
            <a:endParaRPr lang="en-US" sz="1200"/>
          </a:p>
        </p:txBody>
      </p:sp>
    </p:spTree>
    <p:extLst>
      <p:ext uri="{BB962C8B-B14F-4D97-AF65-F5344CB8AC3E}">
        <p14:creationId xmlns:p14="http://schemas.microsoft.com/office/powerpoint/2010/main" val="31145569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AEA05F-2C5E-9B46-843E-BE7E3065B0AD}" type="slidenum">
              <a:rPr lang="en-US"/>
              <a:pPr/>
              <a:t>40</a:t>
            </a:fld>
            <a:endParaRPr lang="en-US"/>
          </a:p>
        </p:txBody>
      </p:sp>
      <p:sp>
        <p:nvSpPr>
          <p:cNvPr id="5017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501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584052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7EB9E9-9BC6-CF4C-9D12-5D7F937FC536}" type="slidenum">
              <a:rPr lang="en-US"/>
              <a:pPr/>
              <a:t>41</a:t>
            </a:fld>
            <a:endParaRPr lang="en-US"/>
          </a:p>
        </p:txBody>
      </p:sp>
      <p:sp>
        <p:nvSpPr>
          <p:cNvPr id="4198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19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629333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5BAE7A-9EDB-7F48-B9D1-325B16DE47D5}" type="slidenum">
              <a:rPr lang="en-US"/>
              <a:pPr/>
              <a:t>42</a:t>
            </a:fld>
            <a:endParaRPr lang="en-US"/>
          </a:p>
        </p:txBody>
      </p:sp>
      <p:sp>
        <p:nvSpPr>
          <p:cNvPr id="5734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573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519335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1B265A-BB25-C64F-97B3-2D217EB30412}" type="slidenum">
              <a:rPr lang="en-US"/>
              <a:pPr/>
              <a:t>43</a:t>
            </a:fld>
            <a:endParaRPr lang="en-US"/>
          </a:p>
        </p:txBody>
      </p:sp>
      <p:sp>
        <p:nvSpPr>
          <p:cNvPr id="6144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1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007138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FD1DED-90D3-F444-94C4-ABC0697A56E7}" type="slidenum">
              <a:rPr lang="en-US"/>
              <a:pPr/>
              <a:t>44</a:t>
            </a:fld>
            <a:endParaRPr lang="en-US"/>
          </a:p>
        </p:txBody>
      </p:sp>
      <p:sp>
        <p:nvSpPr>
          <p:cNvPr id="5120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512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797262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779D2B-1083-9446-9687-BBF4F3BA6CBD}" type="slidenum">
              <a:rPr lang="en-US"/>
              <a:pPr/>
              <a:t>45</a:t>
            </a:fld>
            <a:endParaRPr lang="en-US"/>
          </a:p>
        </p:txBody>
      </p:sp>
      <p:sp>
        <p:nvSpPr>
          <p:cNvPr id="5939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593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937887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24CC6C-2157-9F42-8F39-59DB65A59947}" type="slidenum">
              <a:rPr lang="en-US"/>
              <a:pPr/>
              <a:t>46</a:t>
            </a:fld>
            <a:endParaRPr lang="en-US"/>
          </a:p>
        </p:txBody>
      </p:sp>
      <p:sp>
        <p:nvSpPr>
          <p:cNvPr id="5325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532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571783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1529ED-F506-0F4C-B688-2001A58A6C0D}" type="slidenum">
              <a:rPr lang="en-US"/>
              <a:pPr/>
              <a:t>47</a:t>
            </a:fld>
            <a:endParaRPr lang="en-US"/>
          </a:p>
        </p:txBody>
      </p:sp>
      <p:sp>
        <p:nvSpPr>
          <p:cNvPr id="542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542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03702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a:ln/>
        </p:spPr>
      </p:sp>
      <p:sp>
        <p:nvSpPr>
          <p:cNvPr id="10243" name="Notes Placeholder 2"/>
          <p:cNvSpPr>
            <a:spLocks noGrp="1"/>
          </p:cNvSpPr>
          <p:nvPr>
            <p:ph type="body" idx="1"/>
          </p:nvPr>
        </p:nvSpPr>
        <p:spPr>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r>
              <a:rPr lang="en-US">
                <a:latin typeface="Times New Roman" charset="0"/>
              </a:rPr>
              <a:t>(new slide)</a:t>
            </a:r>
          </a:p>
          <a:p>
            <a:pPr eaLnBrk="1" hangingPunct="1"/>
            <a:r>
              <a:rPr lang="en-US">
                <a:latin typeface="Times New Roman" charset="0"/>
              </a:rPr>
              <a:t>In formal verification, the preconditions place constraints on the state of the system when the program is run, and the postconditions state the effect of running the system.  In penetration testing, the preconditions describe the state of the system in which the hypothesized security flaw can be exploited, and the postconditions are the result of the testing.  Penetration testing is a testing technique; formal verification is a proof technique.  While formal testing can theoretically prove the absence of vulnerabilities, it is difficult to include all necessary factors to do so.</a:t>
            </a:r>
          </a:p>
        </p:txBody>
      </p:sp>
      <p:sp>
        <p:nvSpPr>
          <p:cNvPr id="10244" name="Slide Number Placeholder 3"/>
          <p:cNvSpPr>
            <a:spLocks noGrp="1"/>
          </p:cNvSpPr>
          <p:nvPr>
            <p:ph type="sldNum" sz="quarter" idx="5"/>
          </p:nvPr>
        </p:nvSpPr>
        <p:spPr>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14485">
              <a:defRPr sz="2300">
                <a:solidFill>
                  <a:schemeClr val="tx1"/>
                </a:solidFill>
                <a:latin typeface="Times New Roman" charset="0"/>
                <a:ea typeface="ＭＳ Ｐゴシック" charset="0"/>
              </a:defRPr>
            </a:lvl1pPr>
            <a:lvl2pPr marL="702756" indent="-270291" defTabSz="914485">
              <a:defRPr sz="2300">
                <a:solidFill>
                  <a:schemeClr val="tx1"/>
                </a:solidFill>
                <a:latin typeface="Times New Roman" charset="0"/>
                <a:ea typeface="ＭＳ Ｐゴシック" charset="0"/>
              </a:defRPr>
            </a:lvl2pPr>
            <a:lvl3pPr marL="1081164" indent="-216233" defTabSz="914485">
              <a:defRPr sz="2300">
                <a:solidFill>
                  <a:schemeClr val="tx1"/>
                </a:solidFill>
                <a:latin typeface="Times New Roman" charset="0"/>
                <a:ea typeface="ＭＳ Ｐゴシック" charset="0"/>
              </a:defRPr>
            </a:lvl3pPr>
            <a:lvl4pPr marL="1513629" indent="-216233" defTabSz="914485">
              <a:defRPr sz="2300">
                <a:solidFill>
                  <a:schemeClr val="tx1"/>
                </a:solidFill>
                <a:latin typeface="Times New Roman" charset="0"/>
                <a:ea typeface="ＭＳ Ｐゴシック" charset="0"/>
              </a:defRPr>
            </a:lvl4pPr>
            <a:lvl5pPr marL="1946095" indent="-216233" defTabSz="914485">
              <a:defRPr sz="2300">
                <a:solidFill>
                  <a:schemeClr val="tx1"/>
                </a:solidFill>
                <a:latin typeface="Times New Roman" charset="0"/>
                <a:ea typeface="ＭＳ Ｐゴシック" charset="0"/>
              </a:defRPr>
            </a:lvl5pPr>
            <a:lvl6pPr marL="2378560" indent="-216233" defTabSz="914485" eaLnBrk="0" fontAlgn="base" hangingPunct="0">
              <a:spcBef>
                <a:spcPct val="0"/>
              </a:spcBef>
              <a:spcAft>
                <a:spcPct val="0"/>
              </a:spcAft>
              <a:defRPr sz="2300">
                <a:solidFill>
                  <a:schemeClr val="tx1"/>
                </a:solidFill>
                <a:latin typeface="Times New Roman" charset="0"/>
                <a:ea typeface="ＭＳ Ｐゴシック" charset="0"/>
              </a:defRPr>
            </a:lvl6pPr>
            <a:lvl7pPr marL="2811026" indent="-216233" defTabSz="914485" eaLnBrk="0" fontAlgn="base" hangingPunct="0">
              <a:spcBef>
                <a:spcPct val="0"/>
              </a:spcBef>
              <a:spcAft>
                <a:spcPct val="0"/>
              </a:spcAft>
              <a:defRPr sz="2300">
                <a:solidFill>
                  <a:schemeClr val="tx1"/>
                </a:solidFill>
                <a:latin typeface="Times New Roman" charset="0"/>
                <a:ea typeface="ＭＳ Ｐゴシック" charset="0"/>
              </a:defRPr>
            </a:lvl7pPr>
            <a:lvl8pPr marL="3243491" indent="-216233" defTabSz="914485" eaLnBrk="0" fontAlgn="base" hangingPunct="0">
              <a:spcBef>
                <a:spcPct val="0"/>
              </a:spcBef>
              <a:spcAft>
                <a:spcPct val="0"/>
              </a:spcAft>
              <a:defRPr sz="2300">
                <a:solidFill>
                  <a:schemeClr val="tx1"/>
                </a:solidFill>
                <a:latin typeface="Times New Roman" charset="0"/>
                <a:ea typeface="ＭＳ Ｐゴシック" charset="0"/>
              </a:defRPr>
            </a:lvl8pPr>
            <a:lvl9pPr marL="3675957" indent="-216233" defTabSz="914485" eaLnBrk="0" fontAlgn="base" hangingPunct="0">
              <a:spcBef>
                <a:spcPct val="0"/>
              </a:spcBef>
              <a:spcAft>
                <a:spcPct val="0"/>
              </a:spcAft>
              <a:defRPr sz="2300">
                <a:solidFill>
                  <a:schemeClr val="tx1"/>
                </a:solidFill>
                <a:latin typeface="Times New Roman" charset="0"/>
                <a:ea typeface="ＭＳ Ｐゴシック" charset="0"/>
              </a:defRPr>
            </a:lvl9pPr>
          </a:lstStyle>
          <a:p>
            <a:fld id="{DACF66F4-3689-C340-ACD9-E7CD3C833AC5}" type="slidenum">
              <a:rPr lang="en-US" sz="1200"/>
              <a:pPr/>
              <a:t>3</a:t>
            </a:fld>
            <a:endParaRPr lang="en-US" sz="1200"/>
          </a:p>
        </p:txBody>
      </p:sp>
    </p:spTree>
    <p:extLst>
      <p:ext uri="{BB962C8B-B14F-4D97-AF65-F5344CB8AC3E}">
        <p14:creationId xmlns:p14="http://schemas.microsoft.com/office/powerpoint/2010/main" val="37815259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54B925-274F-6740-AD96-21417EAA7CAD}" type="slidenum">
              <a:rPr lang="en-US"/>
              <a:pPr/>
              <a:t>48</a:t>
            </a:fld>
            <a:endParaRPr lang="en-US"/>
          </a:p>
        </p:txBody>
      </p:sp>
      <p:sp>
        <p:nvSpPr>
          <p:cNvPr id="6246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24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020314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r>
              <a:rPr lang="en-US">
                <a:latin typeface="Times New Roman" charset="0"/>
              </a:rPr>
              <a:t>(new slide)</a:t>
            </a:r>
          </a:p>
        </p:txBody>
      </p:sp>
      <p:sp>
        <p:nvSpPr>
          <p:cNvPr id="18436" name="Slide Number Placeholder 3"/>
          <p:cNvSpPr>
            <a:spLocks noGrp="1"/>
          </p:cNvSpPr>
          <p:nvPr>
            <p:ph type="sldNum" sz="quarter" idx="5"/>
          </p:nvPr>
        </p:nvSpPr>
        <p:spPr>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14485">
              <a:defRPr sz="2300">
                <a:solidFill>
                  <a:schemeClr val="tx1"/>
                </a:solidFill>
                <a:latin typeface="Times New Roman" charset="0"/>
                <a:ea typeface="ＭＳ Ｐゴシック" charset="0"/>
              </a:defRPr>
            </a:lvl1pPr>
            <a:lvl2pPr marL="702756" indent="-270291" defTabSz="914485">
              <a:defRPr sz="2300">
                <a:solidFill>
                  <a:schemeClr val="tx1"/>
                </a:solidFill>
                <a:latin typeface="Times New Roman" charset="0"/>
                <a:ea typeface="ＭＳ Ｐゴシック" charset="0"/>
              </a:defRPr>
            </a:lvl2pPr>
            <a:lvl3pPr marL="1081164" indent="-216233" defTabSz="914485">
              <a:defRPr sz="2300">
                <a:solidFill>
                  <a:schemeClr val="tx1"/>
                </a:solidFill>
                <a:latin typeface="Times New Roman" charset="0"/>
                <a:ea typeface="ＭＳ Ｐゴシック" charset="0"/>
              </a:defRPr>
            </a:lvl3pPr>
            <a:lvl4pPr marL="1513629" indent="-216233" defTabSz="914485">
              <a:defRPr sz="2300">
                <a:solidFill>
                  <a:schemeClr val="tx1"/>
                </a:solidFill>
                <a:latin typeface="Times New Roman" charset="0"/>
                <a:ea typeface="ＭＳ Ｐゴシック" charset="0"/>
              </a:defRPr>
            </a:lvl4pPr>
            <a:lvl5pPr marL="1946095" indent="-216233" defTabSz="914485">
              <a:defRPr sz="2300">
                <a:solidFill>
                  <a:schemeClr val="tx1"/>
                </a:solidFill>
                <a:latin typeface="Times New Roman" charset="0"/>
                <a:ea typeface="ＭＳ Ｐゴシック" charset="0"/>
              </a:defRPr>
            </a:lvl5pPr>
            <a:lvl6pPr marL="2378560" indent="-216233" defTabSz="914485" eaLnBrk="0" fontAlgn="base" hangingPunct="0">
              <a:spcBef>
                <a:spcPct val="0"/>
              </a:spcBef>
              <a:spcAft>
                <a:spcPct val="0"/>
              </a:spcAft>
              <a:defRPr sz="2300">
                <a:solidFill>
                  <a:schemeClr val="tx1"/>
                </a:solidFill>
                <a:latin typeface="Times New Roman" charset="0"/>
                <a:ea typeface="ＭＳ Ｐゴシック" charset="0"/>
              </a:defRPr>
            </a:lvl6pPr>
            <a:lvl7pPr marL="2811026" indent="-216233" defTabSz="914485" eaLnBrk="0" fontAlgn="base" hangingPunct="0">
              <a:spcBef>
                <a:spcPct val="0"/>
              </a:spcBef>
              <a:spcAft>
                <a:spcPct val="0"/>
              </a:spcAft>
              <a:defRPr sz="2300">
                <a:solidFill>
                  <a:schemeClr val="tx1"/>
                </a:solidFill>
                <a:latin typeface="Times New Roman" charset="0"/>
                <a:ea typeface="ＭＳ Ｐゴシック" charset="0"/>
              </a:defRPr>
            </a:lvl7pPr>
            <a:lvl8pPr marL="3243491" indent="-216233" defTabSz="914485" eaLnBrk="0" fontAlgn="base" hangingPunct="0">
              <a:spcBef>
                <a:spcPct val="0"/>
              </a:spcBef>
              <a:spcAft>
                <a:spcPct val="0"/>
              </a:spcAft>
              <a:defRPr sz="2300">
                <a:solidFill>
                  <a:schemeClr val="tx1"/>
                </a:solidFill>
                <a:latin typeface="Times New Roman" charset="0"/>
                <a:ea typeface="ＭＳ Ｐゴシック" charset="0"/>
              </a:defRPr>
            </a:lvl8pPr>
            <a:lvl9pPr marL="3675957" indent="-216233" defTabSz="914485" eaLnBrk="0" fontAlgn="base" hangingPunct="0">
              <a:spcBef>
                <a:spcPct val="0"/>
              </a:spcBef>
              <a:spcAft>
                <a:spcPct val="0"/>
              </a:spcAft>
              <a:defRPr sz="2300">
                <a:solidFill>
                  <a:schemeClr val="tx1"/>
                </a:solidFill>
                <a:latin typeface="Times New Roman" charset="0"/>
                <a:ea typeface="ＭＳ Ｐゴシック" charset="0"/>
              </a:defRPr>
            </a:lvl9pPr>
          </a:lstStyle>
          <a:p>
            <a:fld id="{321EC9D2-9E6C-9441-86B4-CA706AF2C9CD}" type="slidenum">
              <a:rPr lang="en-US" sz="1200"/>
              <a:pPr/>
              <a:t>9</a:t>
            </a:fld>
            <a:endParaRPr lang="en-US" sz="1200"/>
          </a:p>
        </p:txBody>
      </p:sp>
    </p:spTree>
    <p:extLst>
      <p:ext uri="{BB962C8B-B14F-4D97-AF65-F5344CB8AC3E}">
        <p14:creationId xmlns:p14="http://schemas.microsoft.com/office/powerpoint/2010/main" val="1312346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r>
              <a:rPr lang="en-US">
                <a:latin typeface="Times New Roman" charset="0"/>
              </a:rPr>
              <a:t>Unintentional portion similar to RISOS, except that first two flaw classes are merged</a:t>
            </a:r>
          </a:p>
        </p:txBody>
      </p:sp>
      <p:sp>
        <p:nvSpPr>
          <p:cNvPr id="20484" name="Slide Number Placeholder 3"/>
          <p:cNvSpPr>
            <a:spLocks noGrp="1"/>
          </p:cNvSpPr>
          <p:nvPr>
            <p:ph type="sldNum" sz="quarter" idx="5"/>
          </p:nvPr>
        </p:nvSpPr>
        <p:spPr>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14485">
              <a:defRPr sz="2300">
                <a:solidFill>
                  <a:schemeClr val="tx1"/>
                </a:solidFill>
                <a:latin typeface="Times New Roman" charset="0"/>
                <a:ea typeface="ＭＳ Ｐゴシック" charset="0"/>
              </a:defRPr>
            </a:lvl1pPr>
            <a:lvl2pPr marL="702756" indent="-270291" defTabSz="914485">
              <a:defRPr sz="2300">
                <a:solidFill>
                  <a:schemeClr val="tx1"/>
                </a:solidFill>
                <a:latin typeface="Times New Roman" charset="0"/>
                <a:ea typeface="ＭＳ Ｐゴシック" charset="0"/>
              </a:defRPr>
            </a:lvl2pPr>
            <a:lvl3pPr marL="1081164" indent="-216233" defTabSz="914485">
              <a:defRPr sz="2300">
                <a:solidFill>
                  <a:schemeClr val="tx1"/>
                </a:solidFill>
                <a:latin typeface="Times New Roman" charset="0"/>
                <a:ea typeface="ＭＳ Ｐゴシック" charset="0"/>
              </a:defRPr>
            </a:lvl3pPr>
            <a:lvl4pPr marL="1513629" indent="-216233" defTabSz="914485">
              <a:defRPr sz="2300">
                <a:solidFill>
                  <a:schemeClr val="tx1"/>
                </a:solidFill>
                <a:latin typeface="Times New Roman" charset="0"/>
                <a:ea typeface="ＭＳ Ｐゴシック" charset="0"/>
              </a:defRPr>
            </a:lvl4pPr>
            <a:lvl5pPr marL="1946095" indent="-216233" defTabSz="914485">
              <a:defRPr sz="2300">
                <a:solidFill>
                  <a:schemeClr val="tx1"/>
                </a:solidFill>
                <a:latin typeface="Times New Roman" charset="0"/>
                <a:ea typeface="ＭＳ Ｐゴシック" charset="0"/>
              </a:defRPr>
            </a:lvl5pPr>
            <a:lvl6pPr marL="2378560" indent="-216233" defTabSz="914485" eaLnBrk="0" fontAlgn="base" hangingPunct="0">
              <a:spcBef>
                <a:spcPct val="0"/>
              </a:spcBef>
              <a:spcAft>
                <a:spcPct val="0"/>
              </a:spcAft>
              <a:defRPr sz="2300">
                <a:solidFill>
                  <a:schemeClr val="tx1"/>
                </a:solidFill>
                <a:latin typeface="Times New Roman" charset="0"/>
                <a:ea typeface="ＭＳ Ｐゴシック" charset="0"/>
              </a:defRPr>
            </a:lvl6pPr>
            <a:lvl7pPr marL="2811026" indent="-216233" defTabSz="914485" eaLnBrk="0" fontAlgn="base" hangingPunct="0">
              <a:spcBef>
                <a:spcPct val="0"/>
              </a:spcBef>
              <a:spcAft>
                <a:spcPct val="0"/>
              </a:spcAft>
              <a:defRPr sz="2300">
                <a:solidFill>
                  <a:schemeClr val="tx1"/>
                </a:solidFill>
                <a:latin typeface="Times New Roman" charset="0"/>
                <a:ea typeface="ＭＳ Ｐゴシック" charset="0"/>
              </a:defRPr>
            </a:lvl7pPr>
            <a:lvl8pPr marL="3243491" indent="-216233" defTabSz="914485" eaLnBrk="0" fontAlgn="base" hangingPunct="0">
              <a:spcBef>
                <a:spcPct val="0"/>
              </a:spcBef>
              <a:spcAft>
                <a:spcPct val="0"/>
              </a:spcAft>
              <a:defRPr sz="2300">
                <a:solidFill>
                  <a:schemeClr val="tx1"/>
                </a:solidFill>
                <a:latin typeface="Times New Roman" charset="0"/>
                <a:ea typeface="ＭＳ Ｐゴシック" charset="0"/>
              </a:defRPr>
            </a:lvl8pPr>
            <a:lvl9pPr marL="3675957" indent="-216233" defTabSz="914485" eaLnBrk="0" fontAlgn="base" hangingPunct="0">
              <a:spcBef>
                <a:spcPct val="0"/>
              </a:spcBef>
              <a:spcAft>
                <a:spcPct val="0"/>
              </a:spcAft>
              <a:defRPr sz="2300">
                <a:solidFill>
                  <a:schemeClr val="tx1"/>
                </a:solidFill>
                <a:latin typeface="Times New Roman" charset="0"/>
                <a:ea typeface="ＭＳ Ｐゴシック" charset="0"/>
              </a:defRPr>
            </a:lvl9pPr>
          </a:lstStyle>
          <a:p>
            <a:fld id="{28316FFF-7FA3-6C4C-9F7A-341C6B11546D}" type="slidenum">
              <a:rPr lang="en-US" sz="1200"/>
              <a:pPr/>
              <a:t>10</a:t>
            </a:fld>
            <a:endParaRPr lang="en-US" sz="1200"/>
          </a:p>
        </p:txBody>
      </p:sp>
    </p:spTree>
    <p:extLst>
      <p:ext uri="{BB962C8B-B14F-4D97-AF65-F5344CB8AC3E}">
        <p14:creationId xmlns:p14="http://schemas.microsoft.com/office/powerpoint/2010/main" val="2214804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r>
              <a:rPr lang="en-US">
                <a:latin typeface="Times New Roman" charset="0"/>
              </a:rPr>
              <a:t>(new slide)</a:t>
            </a:r>
          </a:p>
        </p:txBody>
      </p:sp>
      <p:sp>
        <p:nvSpPr>
          <p:cNvPr id="22532" name="Slide Number Placeholder 3"/>
          <p:cNvSpPr>
            <a:spLocks noGrp="1"/>
          </p:cNvSpPr>
          <p:nvPr>
            <p:ph type="sldNum" sz="quarter" idx="5"/>
          </p:nvPr>
        </p:nvSpPr>
        <p:spPr>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14485">
              <a:defRPr sz="2300">
                <a:solidFill>
                  <a:schemeClr val="tx1"/>
                </a:solidFill>
                <a:latin typeface="Times New Roman" charset="0"/>
                <a:ea typeface="ＭＳ Ｐゴシック" charset="0"/>
              </a:defRPr>
            </a:lvl1pPr>
            <a:lvl2pPr marL="702756" indent="-270291" defTabSz="914485">
              <a:defRPr sz="2300">
                <a:solidFill>
                  <a:schemeClr val="tx1"/>
                </a:solidFill>
                <a:latin typeface="Times New Roman" charset="0"/>
                <a:ea typeface="ＭＳ Ｐゴシック" charset="0"/>
              </a:defRPr>
            </a:lvl2pPr>
            <a:lvl3pPr marL="1081164" indent="-216233" defTabSz="914485">
              <a:defRPr sz="2300">
                <a:solidFill>
                  <a:schemeClr val="tx1"/>
                </a:solidFill>
                <a:latin typeface="Times New Roman" charset="0"/>
                <a:ea typeface="ＭＳ Ｐゴシック" charset="0"/>
              </a:defRPr>
            </a:lvl3pPr>
            <a:lvl4pPr marL="1513629" indent="-216233" defTabSz="914485">
              <a:defRPr sz="2300">
                <a:solidFill>
                  <a:schemeClr val="tx1"/>
                </a:solidFill>
                <a:latin typeface="Times New Roman" charset="0"/>
                <a:ea typeface="ＭＳ Ｐゴシック" charset="0"/>
              </a:defRPr>
            </a:lvl4pPr>
            <a:lvl5pPr marL="1946095" indent="-216233" defTabSz="914485">
              <a:defRPr sz="2300">
                <a:solidFill>
                  <a:schemeClr val="tx1"/>
                </a:solidFill>
                <a:latin typeface="Times New Roman" charset="0"/>
                <a:ea typeface="ＭＳ Ｐゴシック" charset="0"/>
              </a:defRPr>
            </a:lvl5pPr>
            <a:lvl6pPr marL="2378560" indent="-216233" defTabSz="914485" eaLnBrk="0" fontAlgn="base" hangingPunct="0">
              <a:spcBef>
                <a:spcPct val="0"/>
              </a:spcBef>
              <a:spcAft>
                <a:spcPct val="0"/>
              </a:spcAft>
              <a:defRPr sz="2300">
                <a:solidFill>
                  <a:schemeClr val="tx1"/>
                </a:solidFill>
                <a:latin typeface="Times New Roman" charset="0"/>
                <a:ea typeface="ＭＳ Ｐゴシック" charset="0"/>
              </a:defRPr>
            </a:lvl6pPr>
            <a:lvl7pPr marL="2811026" indent="-216233" defTabSz="914485" eaLnBrk="0" fontAlgn="base" hangingPunct="0">
              <a:spcBef>
                <a:spcPct val="0"/>
              </a:spcBef>
              <a:spcAft>
                <a:spcPct val="0"/>
              </a:spcAft>
              <a:defRPr sz="2300">
                <a:solidFill>
                  <a:schemeClr val="tx1"/>
                </a:solidFill>
                <a:latin typeface="Times New Roman" charset="0"/>
                <a:ea typeface="ＭＳ Ｐゴシック" charset="0"/>
              </a:defRPr>
            </a:lvl7pPr>
            <a:lvl8pPr marL="3243491" indent="-216233" defTabSz="914485" eaLnBrk="0" fontAlgn="base" hangingPunct="0">
              <a:spcBef>
                <a:spcPct val="0"/>
              </a:spcBef>
              <a:spcAft>
                <a:spcPct val="0"/>
              </a:spcAft>
              <a:defRPr sz="2300">
                <a:solidFill>
                  <a:schemeClr val="tx1"/>
                </a:solidFill>
                <a:latin typeface="Times New Roman" charset="0"/>
                <a:ea typeface="ＭＳ Ｐゴシック" charset="0"/>
              </a:defRPr>
            </a:lvl8pPr>
            <a:lvl9pPr marL="3675957" indent="-216233" defTabSz="914485" eaLnBrk="0" fontAlgn="base" hangingPunct="0">
              <a:spcBef>
                <a:spcPct val="0"/>
              </a:spcBef>
              <a:spcAft>
                <a:spcPct val="0"/>
              </a:spcAft>
              <a:defRPr sz="2300">
                <a:solidFill>
                  <a:schemeClr val="tx1"/>
                </a:solidFill>
                <a:latin typeface="Times New Roman" charset="0"/>
                <a:ea typeface="ＭＳ Ｐゴシック" charset="0"/>
              </a:defRPr>
            </a:lvl9pPr>
          </a:lstStyle>
          <a:p>
            <a:fld id="{938BBCBE-334B-C646-BEF7-1096CBEEB0D8}" type="slidenum">
              <a:rPr lang="en-US" sz="1200"/>
              <a:pPr/>
              <a:t>11</a:t>
            </a:fld>
            <a:endParaRPr lang="en-US" sz="1200"/>
          </a:p>
        </p:txBody>
      </p:sp>
    </p:spTree>
    <p:extLst>
      <p:ext uri="{BB962C8B-B14F-4D97-AF65-F5344CB8AC3E}">
        <p14:creationId xmlns:p14="http://schemas.microsoft.com/office/powerpoint/2010/main" val="4215517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r>
              <a:rPr lang="en-US">
                <a:latin typeface="Times New Roman" charset="0"/>
              </a:rPr>
              <a:t>(new slide)</a:t>
            </a:r>
          </a:p>
        </p:txBody>
      </p:sp>
      <p:sp>
        <p:nvSpPr>
          <p:cNvPr id="24580" name="Slide Number Placeholder 3"/>
          <p:cNvSpPr>
            <a:spLocks noGrp="1"/>
          </p:cNvSpPr>
          <p:nvPr>
            <p:ph type="sldNum" sz="quarter" idx="5"/>
          </p:nvPr>
        </p:nvSpPr>
        <p:spPr>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14485">
              <a:defRPr sz="2300">
                <a:solidFill>
                  <a:schemeClr val="tx1"/>
                </a:solidFill>
                <a:latin typeface="Times New Roman" charset="0"/>
                <a:ea typeface="ＭＳ Ｐゴシック" charset="0"/>
              </a:defRPr>
            </a:lvl1pPr>
            <a:lvl2pPr marL="702756" indent="-270291" defTabSz="914485">
              <a:defRPr sz="2300">
                <a:solidFill>
                  <a:schemeClr val="tx1"/>
                </a:solidFill>
                <a:latin typeface="Times New Roman" charset="0"/>
                <a:ea typeface="ＭＳ Ｐゴシック" charset="0"/>
              </a:defRPr>
            </a:lvl2pPr>
            <a:lvl3pPr marL="1081164" indent="-216233" defTabSz="914485">
              <a:defRPr sz="2300">
                <a:solidFill>
                  <a:schemeClr val="tx1"/>
                </a:solidFill>
                <a:latin typeface="Times New Roman" charset="0"/>
                <a:ea typeface="ＭＳ Ｐゴシック" charset="0"/>
              </a:defRPr>
            </a:lvl3pPr>
            <a:lvl4pPr marL="1513629" indent="-216233" defTabSz="914485">
              <a:defRPr sz="2300">
                <a:solidFill>
                  <a:schemeClr val="tx1"/>
                </a:solidFill>
                <a:latin typeface="Times New Roman" charset="0"/>
                <a:ea typeface="ＭＳ Ｐゴシック" charset="0"/>
              </a:defRPr>
            </a:lvl4pPr>
            <a:lvl5pPr marL="1946095" indent="-216233" defTabSz="914485">
              <a:defRPr sz="2300">
                <a:solidFill>
                  <a:schemeClr val="tx1"/>
                </a:solidFill>
                <a:latin typeface="Times New Roman" charset="0"/>
                <a:ea typeface="ＭＳ Ｐゴシック" charset="0"/>
              </a:defRPr>
            </a:lvl5pPr>
            <a:lvl6pPr marL="2378560" indent="-216233" defTabSz="914485" eaLnBrk="0" fontAlgn="base" hangingPunct="0">
              <a:spcBef>
                <a:spcPct val="0"/>
              </a:spcBef>
              <a:spcAft>
                <a:spcPct val="0"/>
              </a:spcAft>
              <a:defRPr sz="2300">
                <a:solidFill>
                  <a:schemeClr val="tx1"/>
                </a:solidFill>
                <a:latin typeface="Times New Roman" charset="0"/>
                <a:ea typeface="ＭＳ Ｐゴシック" charset="0"/>
              </a:defRPr>
            </a:lvl6pPr>
            <a:lvl7pPr marL="2811026" indent="-216233" defTabSz="914485" eaLnBrk="0" fontAlgn="base" hangingPunct="0">
              <a:spcBef>
                <a:spcPct val="0"/>
              </a:spcBef>
              <a:spcAft>
                <a:spcPct val="0"/>
              </a:spcAft>
              <a:defRPr sz="2300">
                <a:solidFill>
                  <a:schemeClr val="tx1"/>
                </a:solidFill>
                <a:latin typeface="Times New Roman" charset="0"/>
                <a:ea typeface="ＭＳ Ｐゴシック" charset="0"/>
              </a:defRPr>
            </a:lvl7pPr>
            <a:lvl8pPr marL="3243491" indent="-216233" defTabSz="914485" eaLnBrk="0" fontAlgn="base" hangingPunct="0">
              <a:spcBef>
                <a:spcPct val="0"/>
              </a:spcBef>
              <a:spcAft>
                <a:spcPct val="0"/>
              </a:spcAft>
              <a:defRPr sz="2300">
                <a:solidFill>
                  <a:schemeClr val="tx1"/>
                </a:solidFill>
                <a:latin typeface="Times New Roman" charset="0"/>
                <a:ea typeface="ＭＳ Ｐゴシック" charset="0"/>
              </a:defRPr>
            </a:lvl8pPr>
            <a:lvl9pPr marL="3675957" indent="-216233" defTabSz="914485" eaLnBrk="0" fontAlgn="base" hangingPunct="0">
              <a:spcBef>
                <a:spcPct val="0"/>
              </a:spcBef>
              <a:spcAft>
                <a:spcPct val="0"/>
              </a:spcAft>
              <a:defRPr sz="2300">
                <a:solidFill>
                  <a:schemeClr val="tx1"/>
                </a:solidFill>
                <a:latin typeface="Times New Roman" charset="0"/>
                <a:ea typeface="ＭＳ Ｐゴシック" charset="0"/>
              </a:defRPr>
            </a:lvl9pPr>
          </a:lstStyle>
          <a:p>
            <a:fld id="{923556FD-1A74-874C-ACDD-169777A30080}" type="slidenum">
              <a:rPr lang="en-US" sz="1200"/>
              <a:pPr/>
              <a:t>12</a:t>
            </a:fld>
            <a:endParaRPr lang="en-US" sz="1200"/>
          </a:p>
        </p:txBody>
      </p:sp>
    </p:spTree>
    <p:extLst>
      <p:ext uri="{BB962C8B-B14F-4D97-AF65-F5344CB8AC3E}">
        <p14:creationId xmlns:p14="http://schemas.microsoft.com/office/powerpoint/2010/main" val="3418647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r>
              <a:rPr lang="en-US">
                <a:latin typeface="Times New Roman" charset="0"/>
              </a:rPr>
              <a:t>(new slide)</a:t>
            </a:r>
          </a:p>
          <a:p>
            <a:r>
              <a:rPr lang="en-US">
                <a:latin typeface="Times New Roman" charset="0"/>
              </a:rPr>
              <a:t>sendmail is known for having many security problems</a:t>
            </a:r>
          </a:p>
        </p:txBody>
      </p:sp>
      <p:sp>
        <p:nvSpPr>
          <p:cNvPr id="26628" name="Slide Number Placeholder 3"/>
          <p:cNvSpPr>
            <a:spLocks noGrp="1"/>
          </p:cNvSpPr>
          <p:nvPr>
            <p:ph type="sldNum" sz="quarter" idx="5"/>
          </p:nvPr>
        </p:nvSpPr>
        <p:spPr>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14485">
              <a:defRPr sz="2300">
                <a:solidFill>
                  <a:schemeClr val="tx1"/>
                </a:solidFill>
                <a:latin typeface="Times New Roman" charset="0"/>
                <a:ea typeface="ＭＳ Ｐゴシック" charset="0"/>
              </a:defRPr>
            </a:lvl1pPr>
            <a:lvl2pPr marL="702756" indent="-270291" defTabSz="914485">
              <a:defRPr sz="2300">
                <a:solidFill>
                  <a:schemeClr val="tx1"/>
                </a:solidFill>
                <a:latin typeface="Times New Roman" charset="0"/>
                <a:ea typeface="ＭＳ Ｐゴシック" charset="0"/>
              </a:defRPr>
            </a:lvl2pPr>
            <a:lvl3pPr marL="1081164" indent="-216233" defTabSz="914485">
              <a:defRPr sz="2300">
                <a:solidFill>
                  <a:schemeClr val="tx1"/>
                </a:solidFill>
                <a:latin typeface="Times New Roman" charset="0"/>
                <a:ea typeface="ＭＳ Ｐゴシック" charset="0"/>
              </a:defRPr>
            </a:lvl3pPr>
            <a:lvl4pPr marL="1513629" indent="-216233" defTabSz="914485">
              <a:defRPr sz="2300">
                <a:solidFill>
                  <a:schemeClr val="tx1"/>
                </a:solidFill>
                <a:latin typeface="Times New Roman" charset="0"/>
                <a:ea typeface="ＭＳ Ｐゴシック" charset="0"/>
              </a:defRPr>
            </a:lvl4pPr>
            <a:lvl5pPr marL="1946095" indent="-216233" defTabSz="914485">
              <a:defRPr sz="2300">
                <a:solidFill>
                  <a:schemeClr val="tx1"/>
                </a:solidFill>
                <a:latin typeface="Times New Roman" charset="0"/>
                <a:ea typeface="ＭＳ Ｐゴシック" charset="0"/>
              </a:defRPr>
            </a:lvl5pPr>
            <a:lvl6pPr marL="2378560" indent="-216233" defTabSz="914485" eaLnBrk="0" fontAlgn="base" hangingPunct="0">
              <a:spcBef>
                <a:spcPct val="0"/>
              </a:spcBef>
              <a:spcAft>
                <a:spcPct val="0"/>
              </a:spcAft>
              <a:defRPr sz="2300">
                <a:solidFill>
                  <a:schemeClr val="tx1"/>
                </a:solidFill>
                <a:latin typeface="Times New Roman" charset="0"/>
                <a:ea typeface="ＭＳ Ｐゴシック" charset="0"/>
              </a:defRPr>
            </a:lvl6pPr>
            <a:lvl7pPr marL="2811026" indent="-216233" defTabSz="914485" eaLnBrk="0" fontAlgn="base" hangingPunct="0">
              <a:spcBef>
                <a:spcPct val="0"/>
              </a:spcBef>
              <a:spcAft>
                <a:spcPct val="0"/>
              </a:spcAft>
              <a:defRPr sz="2300">
                <a:solidFill>
                  <a:schemeClr val="tx1"/>
                </a:solidFill>
                <a:latin typeface="Times New Roman" charset="0"/>
                <a:ea typeface="ＭＳ Ｐゴシック" charset="0"/>
              </a:defRPr>
            </a:lvl7pPr>
            <a:lvl8pPr marL="3243491" indent="-216233" defTabSz="914485" eaLnBrk="0" fontAlgn="base" hangingPunct="0">
              <a:spcBef>
                <a:spcPct val="0"/>
              </a:spcBef>
              <a:spcAft>
                <a:spcPct val="0"/>
              </a:spcAft>
              <a:defRPr sz="2300">
                <a:solidFill>
                  <a:schemeClr val="tx1"/>
                </a:solidFill>
                <a:latin typeface="Times New Roman" charset="0"/>
                <a:ea typeface="ＭＳ Ｐゴシック" charset="0"/>
              </a:defRPr>
            </a:lvl8pPr>
            <a:lvl9pPr marL="3675957" indent="-216233" defTabSz="914485" eaLnBrk="0" fontAlgn="base" hangingPunct="0">
              <a:spcBef>
                <a:spcPct val="0"/>
              </a:spcBef>
              <a:spcAft>
                <a:spcPct val="0"/>
              </a:spcAft>
              <a:defRPr sz="2300">
                <a:solidFill>
                  <a:schemeClr val="tx1"/>
                </a:solidFill>
                <a:latin typeface="Times New Roman" charset="0"/>
                <a:ea typeface="ＭＳ Ｐゴシック" charset="0"/>
              </a:defRPr>
            </a:lvl9pPr>
          </a:lstStyle>
          <a:p>
            <a:fld id="{4D08519D-F51A-A34F-99CD-534BCC0A052D}" type="slidenum">
              <a:rPr lang="en-US" sz="1200"/>
              <a:pPr/>
              <a:t>13</a:t>
            </a:fld>
            <a:endParaRPr lang="en-US" sz="1200"/>
          </a:p>
        </p:txBody>
      </p:sp>
    </p:spTree>
    <p:extLst>
      <p:ext uri="{BB962C8B-B14F-4D97-AF65-F5344CB8AC3E}">
        <p14:creationId xmlns:p14="http://schemas.microsoft.com/office/powerpoint/2010/main" val="3443138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r>
              <a:rPr lang="en-US">
                <a:latin typeface="Times New Roman" charset="0"/>
              </a:rPr>
              <a:t>User space programs make use of kernel space services through the use of system calls.  Usually these require root or administrative privileges.</a:t>
            </a:r>
          </a:p>
        </p:txBody>
      </p:sp>
      <p:sp>
        <p:nvSpPr>
          <p:cNvPr id="29700" name="Slide Number Placeholder 3"/>
          <p:cNvSpPr>
            <a:spLocks noGrp="1"/>
          </p:cNvSpPr>
          <p:nvPr>
            <p:ph type="sldNum" sz="quarter" idx="5"/>
          </p:nvPr>
        </p:nvSpPr>
        <p:spPr>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14485">
              <a:defRPr sz="2300">
                <a:solidFill>
                  <a:schemeClr val="tx1"/>
                </a:solidFill>
                <a:latin typeface="Times New Roman" charset="0"/>
                <a:ea typeface="ＭＳ Ｐゴシック" charset="0"/>
              </a:defRPr>
            </a:lvl1pPr>
            <a:lvl2pPr marL="702756" indent="-270291" defTabSz="914485">
              <a:defRPr sz="2300">
                <a:solidFill>
                  <a:schemeClr val="tx1"/>
                </a:solidFill>
                <a:latin typeface="Times New Roman" charset="0"/>
                <a:ea typeface="ＭＳ Ｐゴシック" charset="0"/>
              </a:defRPr>
            </a:lvl2pPr>
            <a:lvl3pPr marL="1081164" indent="-216233" defTabSz="914485">
              <a:defRPr sz="2300">
                <a:solidFill>
                  <a:schemeClr val="tx1"/>
                </a:solidFill>
                <a:latin typeface="Times New Roman" charset="0"/>
                <a:ea typeface="ＭＳ Ｐゴシック" charset="0"/>
              </a:defRPr>
            </a:lvl3pPr>
            <a:lvl4pPr marL="1513629" indent="-216233" defTabSz="914485">
              <a:defRPr sz="2300">
                <a:solidFill>
                  <a:schemeClr val="tx1"/>
                </a:solidFill>
                <a:latin typeface="Times New Roman" charset="0"/>
                <a:ea typeface="ＭＳ Ｐゴシック" charset="0"/>
              </a:defRPr>
            </a:lvl4pPr>
            <a:lvl5pPr marL="1946095" indent="-216233" defTabSz="914485">
              <a:defRPr sz="2300">
                <a:solidFill>
                  <a:schemeClr val="tx1"/>
                </a:solidFill>
                <a:latin typeface="Times New Roman" charset="0"/>
                <a:ea typeface="ＭＳ Ｐゴシック" charset="0"/>
              </a:defRPr>
            </a:lvl5pPr>
            <a:lvl6pPr marL="2378560" indent="-216233" defTabSz="914485" eaLnBrk="0" fontAlgn="base" hangingPunct="0">
              <a:spcBef>
                <a:spcPct val="0"/>
              </a:spcBef>
              <a:spcAft>
                <a:spcPct val="0"/>
              </a:spcAft>
              <a:defRPr sz="2300">
                <a:solidFill>
                  <a:schemeClr val="tx1"/>
                </a:solidFill>
                <a:latin typeface="Times New Roman" charset="0"/>
                <a:ea typeface="ＭＳ Ｐゴシック" charset="0"/>
              </a:defRPr>
            </a:lvl6pPr>
            <a:lvl7pPr marL="2811026" indent="-216233" defTabSz="914485" eaLnBrk="0" fontAlgn="base" hangingPunct="0">
              <a:spcBef>
                <a:spcPct val="0"/>
              </a:spcBef>
              <a:spcAft>
                <a:spcPct val="0"/>
              </a:spcAft>
              <a:defRPr sz="2300">
                <a:solidFill>
                  <a:schemeClr val="tx1"/>
                </a:solidFill>
                <a:latin typeface="Times New Roman" charset="0"/>
                <a:ea typeface="ＭＳ Ｐゴシック" charset="0"/>
              </a:defRPr>
            </a:lvl7pPr>
            <a:lvl8pPr marL="3243491" indent="-216233" defTabSz="914485" eaLnBrk="0" fontAlgn="base" hangingPunct="0">
              <a:spcBef>
                <a:spcPct val="0"/>
              </a:spcBef>
              <a:spcAft>
                <a:spcPct val="0"/>
              </a:spcAft>
              <a:defRPr sz="2300">
                <a:solidFill>
                  <a:schemeClr val="tx1"/>
                </a:solidFill>
                <a:latin typeface="Times New Roman" charset="0"/>
                <a:ea typeface="ＭＳ Ｐゴシック" charset="0"/>
              </a:defRPr>
            </a:lvl8pPr>
            <a:lvl9pPr marL="3675957" indent="-216233" defTabSz="914485" eaLnBrk="0" fontAlgn="base" hangingPunct="0">
              <a:spcBef>
                <a:spcPct val="0"/>
              </a:spcBef>
              <a:spcAft>
                <a:spcPct val="0"/>
              </a:spcAft>
              <a:defRPr sz="2300">
                <a:solidFill>
                  <a:schemeClr val="tx1"/>
                </a:solidFill>
                <a:latin typeface="Times New Roman" charset="0"/>
                <a:ea typeface="ＭＳ Ｐゴシック" charset="0"/>
              </a:defRPr>
            </a:lvl9pPr>
          </a:lstStyle>
          <a:p>
            <a:fld id="{EE2A1219-DF02-5D46-9932-A70B9F1CA3F7}" type="slidenum">
              <a:rPr lang="en-US" sz="1200"/>
              <a:pPr/>
              <a:t>21</a:t>
            </a:fld>
            <a:endParaRPr lang="en-US" sz="1200"/>
          </a:p>
        </p:txBody>
      </p:sp>
    </p:spTree>
    <p:extLst>
      <p:ext uri="{BB962C8B-B14F-4D97-AF65-F5344CB8AC3E}">
        <p14:creationId xmlns:p14="http://schemas.microsoft.com/office/powerpoint/2010/main" val="7733453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r>
              <a:rPr lang="en-US">
                <a:latin typeface="Times New Roman" charset="0"/>
              </a:rPr>
              <a:t>It is easy to convert Java byte code into human readable form.  Example at http://resources.infosecinstitute.com/java-bytecode-reverse-engineering/</a:t>
            </a:r>
          </a:p>
          <a:p>
            <a:pPr eaLnBrk="1" hangingPunct="1"/>
            <a:r>
              <a:rPr lang="en-US">
                <a:latin typeface="Times New Roman" charset="0"/>
              </a:rPr>
              <a:t>Challenge 06 involves Java byte code disassembly</a:t>
            </a:r>
          </a:p>
        </p:txBody>
      </p:sp>
      <p:sp>
        <p:nvSpPr>
          <p:cNvPr id="31748" name="Slide Number Placeholder 3"/>
          <p:cNvSpPr>
            <a:spLocks noGrp="1"/>
          </p:cNvSpPr>
          <p:nvPr>
            <p:ph type="sldNum" sz="quarter" idx="5"/>
          </p:nvPr>
        </p:nvSpPr>
        <p:spPr>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14485">
              <a:defRPr sz="2300">
                <a:solidFill>
                  <a:schemeClr val="tx1"/>
                </a:solidFill>
                <a:latin typeface="Times New Roman" charset="0"/>
                <a:ea typeface="ＭＳ Ｐゴシック" charset="0"/>
              </a:defRPr>
            </a:lvl1pPr>
            <a:lvl2pPr marL="702756" indent="-270291" defTabSz="914485">
              <a:defRPr sz="2300">
                <a:solidFill>
                  <a:schemeClr val="tx1"/>
                </a:solidFill>
                <a:latin typeface="Times New Roman" charset="0"/>
                <a:ea typeface="ＭＳ Ｐゴシック" charset="0"/>
              </a:defRPr>
            </a:lvl2pPr>
            <a:lvl3pPr marL="1081164" indent="-216233" defTabSz="914485">
              <a:defRPr sz="2300">
                <a:solidFill>
                  <a:schemeClr val="tx1"/>
                </a:solidFill>
                <a:latin typeface="Times New Roman" charset="0"/>
                <a:ea typeface="ＭＳ Ｐゴシック" charset="0"/>
              </a:defRPr>
            </a:lvl3pPr>
            <a:lvl4pPr marL="1513629" indent="-216233" defTabSz="914485">
              <a:defRPr sz="2300">
                <a:solidFill>
                  <a:schemeClr val="tx1"/>
                </a:solidFill>
                <a:latin typeface="Times New Roman" charset="0"/>
                <a:ea typeface="ＭＳ Ｐゴシック" charset="0"/>
              </a:defRPr>
            </a:lvl4pPr>
            <a:lvl5pPr marL="1946095" indent="-216233" defTabSz="914485">
              <a:defRPr sz="2300">
                <a:solidFill>
                  <a:schemeClr val="tx1"/>
                </a:solidFill>
                <a:latin typeface="Times New Roman" charset="0"/>
                <a:ea typeface="ＭＳ Ｐゴシック" charset="0"/>
              </a:defRPr>
            </a:lvl5pPr>
            <a:lvl6pPr marL="2378560" indent="-216233" defTabSz="914485" eaLnBrk="0" fontAlgn="base" hangingPunct="0">
              <a:spcBef>
                <a:spcPct val="0"/>
              </a:spcBef>
              <a:spcAft>
                <a:spcPct val="0"/>
              </a:spcAft>
              <a:defRPr sz="2300">
                <a:solidFill>
                  <a:schemeClr val="tx1"/>
                </a:solidFill>
                <a:latin typeface="Times New Roman" charset="0"/>
                <a:ea typeface="ＭＳ Ｐゴシック" charset="0"/>
              </a:defRPr>
            </a:lvl6pPr>
            <a:lvl7pPr marL="2811026" indent="-216233" defTabSz="914485" eaLnBrk="0" fontAlgn="base" hangingPunct="0">
              <a:spcBef>
                <a:spcPct val="0"/>
              </a:spcBef>
              <a:spcAft>
                <a:spcPct val="0"/>
              </a:spcAft>
              <a:defRPr sz="2300">
                <a:solidFill>
                  <a:schemeClr val="tx1"/>
                </a:solidFill>
                <a:latin typeface="Times New Roman" charset="0"/>
                <a:ea typeface="ＭＳ Ｐゴシック" charset="0"/>
              </a:defRPr>
            </a:lvl7pPr>
            <a:lvl8pPr marL="3243491" indent="-216233" defTabSz="914485" eaLnBrk="0" fontAlgn="base" hangingPunct="0">
              <a:spcBef>
                <a:spcPct val="0"/>
              </a:spcBef>
              <a:spcAft>
                <a:spcPct val="0"/>
              </a:spcAft>
              <a:defRPr sz="2300">
                <a:solidFill>
                  <a:schemeClr val="tx1"/>
                </a:solidFill>
                <a:latin typeface="Times New Roman" charset="0"/>
                <a:ea typeface="ＭＳ Ｐゴシック" charset="0"/>
              </a:defRPr>
            </a:lvl8pPr>
            <a:lvl9pPr marL="3675957" indent="-216233" defTabSz="914485" eaLnBrk="0" fontAlgn="base" hangingPunct="0">
              <a:spcBef>
                <a:spcPct val="0"/>
              </a:spcBef>
              <a:spcAft>
                <a:spcPct val="0"/>
              </a:spcAft>
              <a:defRPr sz="2300">
                <a:solidFill>
                  <a:schemeClr val="tx1"/>
                </a:solidFill>
                <a:latin typeface="Times New Roman" charset="0"/>
                <a:ea typeface="ＭＳ Ｐゴシック" charset="0"/>
              </a:defRPr>
            </a:lvl9pPr>
          </a:lstStyle>
          <a:p>
            <a:fld id="{CF27456B-8574-AA49-9240-82F5AD62BF85}" type="slidenum">
              <a:rPr lang="en-US" sz="1200"/>
              <a:pPr/>
              <a:t>22</a:t>
            </a:fld>
            <a:endParaRPr lang="en-US" sz="1200"/>
          </a:p>
        </p:txBody>
      </p:sp>
    </p:spTree>
    <p:extLst>
      <p:ext uri="{BB962C8B-B14F-4D97-AF65-F5344CB8AC3E}">
        <p14:creationId xmlns:p14="http://schemas.microsoft.com/office/powerpoint/2010/main" val="413553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15240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15240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905000" cy="457200"/>
          </a:xfrm>
          <a:prstGeom prst="rect">
            <a:avLst/>
          </a:prstGeom>
        </p:spPr>
        <p:txBody>
          <a:bodyPr/>
          <a:lstStyle>
            <a:lvl1pPr>
              <a:defRPr/>
            </a:lvl1pPr>
          </a:lstStyle>
          <a:p>
            <a:r>
              <a:rPr lang="en-US"/>
              <a:t>November 1, 2004</a:t>
            </a:r>
          </a:p>
        </p:txBody>
      </p:sp>
      <p:sp>
        <p:nvSpPr>
          <p:cNvPr id="6" name="Footer Placeholder 5"/>
          <p:cNvSpPr>
            <a:spLocks noGrp="1"/>
          </p:cNvSpPr>
          <p:nvPr>
            <p:ph type="ftr" sz="quarter" idx="11"/>
          </p:nvPr>
        </p:nvSpPr>
        <p:spPr>
          <a:xfrm>
            <a:off x="3124200" y="6248400"/>
            <a:ext cx="2895600" cy="457200"/>
          </a:xfrm>
          <a:prstGeom prst="rect">
            <a:avLst/>
          </a:prstGeom>
        </p:spPr>
        <p:txBody>
          <a:bodyPr/>
          <a:lstStyle>
            <a:lvl1pPr>
              <a:defRPr i="0"/>
            </a:lvl1pPr>
          </a:lstStyle>
          <a:p>
            <a:r>
              <a:rPr lang="en-US" i="1"/>
              <a:t>Introduction to Computer Security</a:t>
            </a:r>
            <a:endParaRPr lang="en-US"/>
          </a:p>
          <a:p>
            <a:r>
              <a:rPr lang="en-US"/>
              <a:t>©2004 Matt Bishop</a:t>
            </a:r>
            <a:endParaRPr lang="en-US" i="1"/>
          </a:p>
        </p:txBody>
      </p:sp>
      <p:sp>
        <p:nvSpPr>
          <p:cNvPr id="7" name="Slide Number Placeholder 6"/>
          <p:cNvSpPr>
            <a:spLocks noGrp="1"/>
          </p:cNvSpPr>
          <p:nvPr>
            <p:ph type="sldNum" sz="quarter" idx="12"/>
          </p:nvPr>
        </p:nvSpPr>
        <p:spPr>
          <a:xfrm>
            <a:off x="6553200" y="6248400"/>
            <a:ext cx="1905000" cy="457200"/>
          </a:xfrm>
          <a:prstGeom prst="rect">
            <a:avLst/>
          </a:prstGeom>
        </p:spPr>
        <p:txBody>
          <a:bodyPr/>
          <a:lstStyle>
            <a:lvl1pPr>
              <a:defRPr/>
            </a:lvl1pPr>
          </a:lstStyle>
          <a:p>
            <a:r>
              <a:rPr lang="en-US"/>
              <a:t>Slide #8-</a:t>
            </a:r>
            <a:fld id="{2B14E807-5AF7-C54C-91AB-7A1A8C3A836D}" type="slidenum">
              <a:rPr lang="en-US"/>
              <a:pPr/>
              <a:t>‹#›</a:t>
            </a:fld>
            <a:endParaRPr lang="en-US"/>
          </a:p>
        </p:txBody>
      </p:sp>
    </p:spTree>
    <p:extLst>
      <p:ext uri="{BB962C8B-B14F-4D97-AF65-F5344CB8AC3E}">
        <p14:creationId xmlns:p14="http://schemas.microsoft.com/office/powerpoint/2010/main" val="727664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066800"/>
            <a:ext cx="42672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66800"/>
            <a:ext cx="42672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8600" y="152400"/>
            <a:ext cx="86868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228600" y="1066800"/>
            <a:ext cx="8686800" cy="541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199" name="Rectangle 7"/>
          <p:cNvSpPr>
            <a:spLocks noChangeArrowheads="1"/>
          </p:cNvSpPr>
          <p:nvPr/>
        </p:nvSpPr>
        <p:spPr bwMode="auto">
          <a:xfrm>
            <a:off x="0" y="6477000"/>
            <a:ext cx="9144000" cy="381000"/>
          </a:xfrm>
          <a:prstGeom prst="rect">
            <a:avLst/>
          </a:prstGeom>
          <a:solidFill>
            <a:srgbClr val="003399"/>
          </a:solidFill>
          <a:ln w="9525">
            <a:solidFill>
              <a:schemeClr val="tx1"/>
            </a:solidFill>
            <a:miter lim="800000"/>
            <a:headEnd/>
            <a:tailEnd/>
          </a:ln>
          <a:effectLst/>
        </p:spPr>
        <p:txBody>
          <a:bodyPr wrap="none" anchor="ctr">
            <a:prstTxWarp prst="textNoShape">
              <a:avLst/>
            </a:prstTxWarp>
          </a:bodyPr>
          <a:lstStyle/>
          <a:p>
            <a:pPr>
              <a:defRPr/>
            </a:pPr>
            <a:r>
              <a:rPr lang="en-US" sz="1000" dirty="0" smtClean="0">
                <a:solidFill>
                  <a:schemeClr val="bg1"/>
                </a:solidFill>
                <a:latin typeface="Verdana" pitchFamily="-65" charset="0"/>
              </a:rPr>
              <a:t>Vulnerability</a:t>
            </a:r>
            <a:r>
              <a:rPr lang="en-US" sz="1000" baseline="0" dirty="0" smtClean="0">
                <a:solidFill>
                  <a:schemeClr val="bg1"/>
                </a:solidFill>
                <a:latin typeface="Verdana" pitchFamily="-65" charset="0"/>
              </a:rPr>
              <a:t> Analysis      </a:t>
            </a:r>
            <a:fld id="{528685F0-70FA-8A4F-B4C8-F9CB237D18EE}" type="slidenum">
              <a:rPr lang="en-US" sz="1000" smtClean="0">
                <a:solidFill>
                  <a:schemeClr val="bg1"/>
                </a:solidFill>
                <a:latin typeface="Verdana" pitchFamily="-65" charset="0"/>
              </a:rPr>
              <a:pPr>
                <a:defRPr/>
              </a:pPr>
              <a:t>‹#›</a:t>
            </a:fld>
            <a:endParaRPr lang="en-US" sz="1000" dirty="0">
              <a:solidFill>
                <a:schemeClr val="bg1"/>
              </a:solidFill>
              <a:latin typeface="Verdana" pitchFamily="-65" charset="0"/>
            </a:endParaRPr>
          </a:p>
        </p:txBody>
      </p:sp>
      <p:sp>
        <p:nvSpPr>
          <p:cNvPr id="8202" name="Rectangle 10"/>
          <p:cNvSpPr>
            <a:spLocks noChangeArrowheads="1"/>
          </p:cNvSpPr>
          <p:nvPr/>
        </p:nvSpPr>
        <p:spPr bwMode="auto">
          <a:xfrm>
            <a:off x="0" y="0"/>
            <a:ext cx="9144000" cy="152400"/>
          </a:xfrm>
          <a:prstGeom prst="rect">
            <a:avLst/>
          </a:prstGeom>
          <a:solidFill>
            <a:srgbClr val="003399"/>
          </a:solidFill>
          <a:ln w="9525">
            <a:solidFill>
              <a:schemeClr val="tx1"/>
            </a:solidFill>
            <a:miter lim="800000"/>
            <a:headEnd/>
            <a:tailEnd/>
          </a:ln>
          <a:effectLst/>
        </p:spPr>
        <p:txBody>
          <a:bodyPr wrap="none" anchor="ctr">
            <a:prstTxWarp prst="textNoShape">
              <a:avLst/>
            </a:prstTxWarp>
          </a:bodyPr>
          <a:lstStyle/>
          <a:p>
            <a:pPr>
              <a:defRPr/>
            </a:pPr>
            <a:endParaRPr lang="en-US">
              <a:latin typeface="Verdana" pitchFamily="-65" charset="0"/>
            </a:endParaRPr>
          </a:p>
        </p:txBody>
      </p:sp>
      <p:pic>
        <p:nvPicPr>
          <p:cNvPr id="1030" name="Picture 13" descr="cse_logo_blue"/>
          <p:cNvPicPr>
            <a:picLocks noChangeAspect="1" noChangeArrowheads="1"/>
          </p:cNvPicPr>
          <p:nvPr userDrawn="1"/>
        </p:nvPicPr>
        <p:blipFill>
          <a:blip r:embed="rId14"/>
          <a:srcRect/>
          <a:stretch>
            <a:fillRect/>
          </a:stretch>
        </p:blipFill>
        <p:spPr bwMode="auto">
          <a:xfrm>
            <a:off x="0" y="6505575"/>
            <a:ext cx="428625" cy="3524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2" r:id="rId12"/>
  </p:sldLayoutIdLst>
  <p:timing>
    <p:tnLst>
      <p:par>
        <p:cTn id="1" dur="indefinite" restart="never" nodeType="tmRoot"/>
      </p:par>
    </p:tnLst>
  </p:timing>
  <p:txStyles>
    <p:titleStyle>
      <a:lvl1pPr algn="ctr" rtl="0" eaLnBrk="0" fontAlgn="base" hangingPunct="0">
        <a:spcBef>
          <a:spcPct val="0"/>
        </a:spcBef>
        <a:spcAft>
          <a:spcPct val="0"/>
        </a:spcAft>
        <a:defRPr sz="3600" b="1">
          <a:solidFill>
            <a:schemeClr val="tx2"/>
          </a:solidFill>
          <a:latin typeface="+mj-lt"/>
          <a:ea typeface="ＭＳ Ｐゴシック" pitchFamily="-65" charset="-128"/>
          <a:cs typeface="ＭＳ Ｐゴシック" pitchFamily="-65" charset="-128"/>
        </a:defRPr>
      </a:lvl1pPr>
      <a:lvl2pPr algn="ctr" rtl="0" eaLnBrk="0" fontAlgn="base" hangingPunct="0">
        <a:spcBef>
          <a:spcPct val="0"/>
        </a:spcBef>
        <a:spcAft>
          <a:spcPct val="0"/>
        </a:spcAft>
        <a:defRPr sz="3600" b="1">
          <a:solidFill>
            <a:schemeClr val="tx2"/>
          </a:solidFill>
          <a:latin typeface="Arial" pitchFamily="-65" charset="0"/>
          <a:ea typeface="ＭＳ Ｐゴシック" pitchFamily="-65" charset="-128"/>
          <a:cs typeface="ＭＳ Ｐゴシック" pitchFamily="-65" charset="-128"/>
        </a:defRPr>
      </a:lvl2pPr>
      <a:lvl3pPr algn="ctr" rtl="0" eaLnBrk="0" fontAlgn="base" hangingPunct="0">
        <a:spcBef>
          <a:spcPct val="0"/>
        </a:spcBef>
        <a:spcAft>
          <a:spcPct val="0"/>
        </a:spcAft>
        <a:defRPr sz="3600" b="1">
          <a:solidFill>
            <a:schemeClr val="tx2"/>
          </a:solidFill>
          <a:latin typeface="Arial" pitchFamily="-65" charset="0"/>
          <a:ea typeface="ＭＳ Ｐゴシック" pitchFamily="-65" charset="-128"/>
          <a:cs typeface="ＭＳ Ｐゴシック" pitchFamily="-65" charset="-128"/>
        </a:defRPr>
      </a:lvl3pPr>
      <a:lvl4pPr algn="ctr" rtl="0" eaLnBrk="0" fontAlgn="base" hangingPunct="0">
        <a:spcBef>
          <a:spcPct val="0"/>
        </a:spcBef>
        <a:spcAft>
          <a:spcPct val="0"/>
        </a:spcAft>
        <a:defRPr sz="3600" b="1">
          <a:solidFill>
            <a:schemeClr val="tx2"/>
          </a:solidFill>
          <a:latin typeface="Arial" pitchFamily="-65" charset="0"/>
          <a:ea typeface="ＭＳ Ｐゴシック" pitchFamily="-65" charset="-128"/>
          <a:cs typeface="ＭＳ Ｐゴシック" pitchFamily="-65" charset="-128"/>
        </a:defRPr>
      </a:lvl4pPr>
      <a:lvl5pPr algn="ctr" rtl="0" eaLnBrk="0" fontAlgn="base" hangingPunct="0">
        <a:spcBef>
          <a:spcPct val="0"/>
        </a:spcBef>
        <a:spcAft>
          <a:spcPct val="0"/>
        </a:spcAft>
        <a:defRPr sz="3600" b="1">
          <a:solidFill>
            <a:schemeClr val="tx2"/>
          </a:solidFill>
          <a:latin typeface="Arial" pitchFamily="-65" charset="0"/>
          <a:ea typeface="ＭＳ Ｐゴシック" pitchFamily="-65" charset="-128"/>
          <a:cs typeface="ＭＳ Ｐゴシック" pitchFamily="-65" charset="-128"/>
        </a:defRPr>
      </a:lvl5pPr>
      <a:lvl6pPr marL="457200" algn="ctr" rtl="0" eaLnBrk="0" fontAlgn="base" hangingPunct="0">
        <a:spcBef>
          <a:spcPct val="0"/>
        </a:spcBef>
        <a:spcAft>
          <a:spcPct val="0"/>
        </a:spcAft>
        <a:defRPr sz="3600" b="1">
          <a:solidFill>
            <a:schemeClr val="tx2"/>
          </a:solidFill>
          <a:latin typeface="Arial" pitchFamily="-65" charset="0"/>
        </a:defRPr>
      </a:lvl6pPr>
      <a:lvl7pPr marL="914400" algn="ctr" rtl="0" eaLnBrk="0" fontAlgn="base" hangingPunct="0">
        <a:spcBef>
          <a:spcPct val="0"/>
        </a:spcBef>
        <a:spcAft>
          <a:spcPct val="0"/>
        </a:spcAft>
        <a:defRPr sz="3600" b="1">
          <a:solidFill>
            <a:schemeClr val="tx2"/>
          </a:solidFill>
          <a:latin typeface="Arial" pitchFamily="-65" charset="0"/>
        </a:defRPr>
      </a:lvl7pPr>
      <a:lvl8pPr marL="1371600" algn="ctr" rtl="0" eaLnBrk="0" fontAlgn="base" hangingPunct="0">
        <a:spcBef>
          <a:spcPct val="0"/>
        </a:spcBef>
        <a:spcAft>
          <a:spcPct val="0"/>
        </a:spcAft>
        <a:defRPr sz="3600" b="1">
          <a:solidFill>
            <a:schemeClr val="tx2"/>
          </a:solidFill>
          <a:latin typeface="Arial" pitchFamily="-65" charset="0"/>
        </a:defRPr>
      </a:lvl8pPr>
      <a:lvl9pPr marL="1828800" algn="ctr" rtl="0" eaLnBrk="0" fontAlgn="base" hangingPunct="0">
        <a:spcBef>
          <a:spcPct val="0"/>
        </a:spcBef>
        <a:spcAft>
          <a:spcPct val="0"/>
        </a:spcAft>
        <a:defRPr sz="3600" b="1">
          <a:solidFill>
            <a:schemeClr val="tx2"/>
          </a:solidFill>
          <a:latin typeface="Arial" pitchFamily="-65"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pitchFamily="-65"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pitchFamily="-65"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itchFamily="-65"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pitchFamily="-65" charset="-128"/>
        </a:defRPr>
      </a:lvl5pPr>
      <a:lvl6pPr marL="2514600" indent="-228600" algn="l" rtl="0" eaLnBrk="0" fontAlgn="base" hangingPunct="0">
        <a:spcBef>
          <a:spcPct val="20000"/>
        </a:spcBef>
        <a:spcAft>
          <a:spcPct val="0"/>
        </a:spcAft>
        <a:buChar char="»"/>
        <a:defRPr sz="2000">
          <a:solidFill>
            <a:schemeClr val="tx1"/>
          </a:solidFill>
          <a:latin typeface="Verdana" pitchFamily="-65" charset="0"/>
          <a:ea typeface="ＭＳ Ｐゴシック" pitchFamily="-65" charset="-128"/>
        </a:defRPr>
      </a:lvl6pPr>
      <a:lvl7pPr marL="2971800" indent="-228600" algn="l" rtl="0" eaLnBrk="0" fontAlgn="base" hangingPunct="0">
        <a:spcBef>
          <a:spcPct val="20000"/>
        </a:spcBef>
        <a:spcAft>
          <a:spcPct val="0"/>
        </a:spcAft>
        <a:buChar char="»"/>
        <a:defRPr sz="2000">
          <a:solidFill>
            <a:schemeClr val="tx1"/>
          </a:solidFill>
          <a:latin typeface="Verdana" pitchFamily="-65" charset="0"/>
          <a:ea typeface="ＭＳ Ｐゴシック" pitchFamily="-65" charset="-128"/>
        </a:defRPr>
      </a:lvl7pPr>
      <a:lvl8pPr marL="3429000" indent="-228600" algn="l" rtl="0" eaLnBrk="0" fontAlgn="base" hangingPunct="0">
        <a:spcBef>
          <a:spcPct val="20000"/>
        </a:spcBef>
        <a:spcAft>
          <a:spcPct val="0"/>
        </a:spcAft>
        <a:buChar char="»"/>
        <a:defRPr sz="2000">
          <a:solidFill>
            <a:schemeClr val="tx1"/>
          </a:solidFill>
          <a:latin typeface="Verdana" pitchFamily="-65" charset="0"/>
          <a:ea typeface="ＭＳ Ｐゴシック" pitchFamily="-65" charset="-128"/>
        </a:defRPr>
      </a:lvl8pPr>
      <a:lvl9pPr marL="3886200" indent="-228600" algn="l" rtl="0" eaLnBrk="0" fontAlgn="base" hangingPunct="0">
        <a:spcBef>
          <a:spcPct val="20000"/>
        </a:spcBef>
        <a:spcAft>
          <a:spcPct val="0"/>
        </a:spcAft>
        <a:buChar char="»"/>
        <a:defRPr sz="2000">
          <a:solidFill>
            <a:schemeClr val="tx1"/>
          </a:solidFill>
          <a:latin typeface="Verdana" pitchFamily="-65" charset="0"/>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app.nstissc.gov:8443/nietpcw42.nsf/Data%20NOT%20Mapped%20to%204011?OpenView&amp;Start=1&amp;Count=5000&amp;Expand=1.2.1.5#1.2.1.5"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1524000" y="3736975"/>
            <a:ext cx="6553200" cy="1752600"/>
          </a:xfrm>
        </p:spPr>
        <p:txBody>
          <a:bodyPr/>
          <a:lstStyle/>
          <a:p>
            <a:r>
              <a:rPr lang="en-US" sz="3200" dirty="0">
                <a:ea typeface="ＭＳ Ｐゴシック" charset="-128"/>
                <a:cs typeface="ＭＳ Ｐゴシック" charset="-128"/>
              </a:rPr>
              <a:t>COMP </a:t>
            </a:r>
            <a:r>
              <a:rPr lang="en-US" sz="3200" dirty="0" smtClean="0">
                <a:ea typeface="ＭＳ Ｐゴシック" charset="-128"/>
                <a:cs typeface="ＭＳ Ｐゴシック" charset="-128"/>
              </a:rPr>
              <a:t>5370/6370/6376</a:t>
            </a:r>
            <a:br>
              <a:rPr lang="en-US" sz="3200" dirty="0" smtClean="0">
                <a:ea typeface="ＭＳ Ｐゴシック" charset="-128"/>
                <a:cs typeface="ＭＳ Ｐゴシック" charset="-128"/>
              </a:rPr>
            </a:br>
            <a:r>
              <a:rPr lang="en-US" sz="3200" dirty="0" smtClean="0">
                <a:ea typeface="ＭＳ Ｐゴシック" charset="-128"/>
                <a:cs typeface="ＭＳ Ｐゴシック" charset="-128"/>
              </a:rPr>
              <a:t>Computer and Network Security</a:t>
            </a:r>
            <a:br>
              <a:rPr lang="en-US" sz="3200" dirty="0" smtClean="0">
                <a:ea typeface="ＭＳ Ｐゴシック" charset="-128"/>
                <a:cs typeface="ＭＳ Ｐゴシック" charset="-128"/>
              </a:rPr>
            </a:br>
            <a:r>
              <a:rPr lang="en-US" sz="3200" dirty="0" smtClean="0">
                <a:ea typeface="ＭＳ Ｐゴシック" charset="-128"/>
                <a:cs typeface="ＭＳ Ｐゴシック" charset="-128"/>
              </a:rPr>
              <a:t>Lecture #15</a:t>
            </a:r>
            <a:endParaRPr lang="en-US" sz="3200" dirty="0">
              <a:ea typeface="ＭＳ Ｐゴシック" charset="-128"/>
              <a:cs typeface="ＭＳ Ｐゴシック" charset="-128"/>
            </a:endParaRPr>
          </a:p>
        </p:txBody>
      </p:sp>
      <p:sp>
        <p:nvSpPr>
          <p:cNvPr id="15363" name="Rectangle 3"/>
          <p:cNvSpPr>
            <a:spLocks noGrp="1" noChangeArrowheads="1"/>
          </p:cNvSpPr>
          <p:nvPr>
            <p:ph type="subTitle" idx="1"/>
          </p:nvPr>
        </p:nvSpPr>
        <p:spPr>
          <a:xfrm>
            <a:off x="2438400" y="5413375"/>
            <a:ext cx="4799012" cy="987425"/>
          </a:xfrm>
          <a:noFill/>
        </p:spPr>
        <p:txBody>
          <a:bodyPr/>
          <a:lstStyle/>
          <a:p>
            <a:pPr>
              <a:lnSpc>
                <a:spcPct val="90000"/>
              </a:lnSpc>
            </a:pPr>
            <a:r>
              <a:rPr lang="en-US" sz="2400" dirty="0" smtClean="0">
                <a:ea typeface="ＭＳ Ｐゴシック" charset="-128"/>
                <a:cs typeface="ＭＳ Ｐゴシック" charset="-128"/>
              </a:rPr>
              <a:t>Fall 2015</a:t>
            </a:r>
          </a:p>
          <a:p>
            <a:pPr>
              <a:lnSpc>
                <a:spcPct val="90000"/>
              </a:lnSpc>
            </a:pPr>
            <a:r>
              <a:rPr lang="en-US" sz="2400" dirty="0" smtClean="0">
                <a:ea typeface="ＭＳ Ｐゴシック" charset="-128"/>
                <a:cs typeface="ＭＳ Ｐゴシック" charset="-128"/>
              </a:rPr>
              <a:t>Guest Lecturer: David Umphress</a:t>
            </a:r>
          </a:p>
          <a:p>
            <a:pPr>
              <a:lnSpc>
                <a:spcPct val="90000"/>
              </a:lnSpc>
            </a:pPr>
            <a:endParaRPr lang="en-US" sz="2400" dirty="0" smtClean="0">
              <a:ea typeface="ＭＳ Ｐゴシック" charset="-128"/>
              <a:cs typeface="ＭＳ Ｐゴシック" charset="-128"/>
            </a:endParaRPr>
          </a:p>
        </p:txBody>
      </p:sp>
      <p:pic>
        <p:nvPicPr>
          <p:cNvPr id="5" name="Content Placeholder 6" descr="ID-10095540.jpg"/>
          <p:cNvPicPr>
            <a:picLocks noChangeAspect="1"/>
          </p:cNvPicPr>
          <p:nvPr/>
        </p:nvPicPr>
        <p:blipFill>
          <a:blip r:embed="rId3">
            <a:extLst>
              <a:ext uri="{28A0092B-C50C-407E-A947-70E740481C1C}">
                <a14:useLocalDpi xmlns:a14="http://schemas.microsoft.com/office/drawing/2010/main" val="0"/>
              </a:ext>
            </a:extLst>
          </a:blip>
          <a:srcRect t="15780" b="15780"/>
          <a:stretch>
            <a:fillRect/>
          </a:stretch>
        </p:blipFill>
        <p:spPr bwMode="auto">
          <a:xfrm>
            <a:off x="1524000" y="381000"/>
            <a:ext cx="5424766" cy="3378583"/>
          </a:xfrm>
          <a:prstGeom prst="rect">
            <a:avLst/>
          </a:prstGeom>
          <a:noFill/>
          <a:ln w="9525">
            <a:noFill/>
            <a:miter lim="800000"/>
            <a:headEnd/>
            <a:tailEnd/>
          </a:ln>
        </p:spPr>
      </p:pic>
      <p:sp>
        <p:nvSpPr>
          <p:cNvPr id="2" name="Rectangle 1"/>
          <p:cNvSpPr/>
          <p:nvPr/>
        </p:nvSpPr>
        <p:spPr>
          <a:xfrm>
            <a:off x="4800600" y="6248400"/>
            <a:ext cx="4343400" cy="246221"/>
          </a:xfrm>
          <a:prstGeom prst="rect">
            <a:avLst/>
          </a:prstGeom>
        </p:spPr>
        <p:txBody>
          <a:bodyPr wrap="square">
            <a:spAutoFit/>
          </a:bodyPr>
          <a:lstStyle/>
          <a:p>
            <a:r>
              <a:rPr lang="en-US" sz="1000" b="0" dirty="0">
                <a:latin typeface="+mn-lt"/>
              </a:rPr>
              <a:t>Image courtesy of </a:t>
            </a:r>
            <a:r>
              <a:rPr lang="en-US" sz="1000" b="0" dirty="0" err="1" smtClean="0">
                <a:latin typeface="+mn-lt"/>
              </a:rPr>
              <a:t>chanpipat</a:t>
            </a:r>
            <a:r>
              <a:rPr lang="en-US" sz="1000" b="0" dirty="0" smtClean="0">
                <a:latin typeface="+mn-lt"/>
              </a:rPr>
              <a:t> </a:t>
            </a:r>
            <a:r>
              <a:rPr lang="en-US" sz="1000" b="0" dirty="0">
                <a:latin typeface="+mn-lt"/>
              </a:rPr>
              <a:t>at </a:t>
            </a:r>
            <a:r>
              <a:rPr lang="en-US" sz="1000" b="0" dirty="0" err="1" smtClean="0">
                <a:latin typeface="+mn-lt"/>
              </a:rPr>
              <a:t>FreeDigitalPhotos.net</a:t>
            </a:r>
            <a:endParaRPr lang="en-US" sz="1000" b="0" dirty="0">
              <a:latin typeface="+mn-lt"/>
            </a:endParaRPr>
          </a:p>
        </p:txBody>
      </p:sp>
      <p:sp>
        <p:nvSpPr>
          <p:cNvPr id="3" name="TextBox 2"/>
          <p:cNvSpPr txBox="1"/>
          <p:nvPr/>
        </p:nvSpPr>
        <p:spPr>
          <a:xfrm>
            <a:off x="228600" y="1371600"/>
            <a:ext cx="4038600" cy="461665"/>
          </a:xfrm>
          <a:prstGeom prst="rect">
            <a:avLst/>
          </a:prstGeom>
          <a:noFill/>
        </p:spPr>
        <p:txBody>
          <a:bodyPr wrap="square" rtlCol="0">
            <a:spAutoFit/>
          </a:bodyPr>
          <a:lstStyle/>
          <a:p>
            <a:r>
              <a:rPr lang="en-US" dirty="0" smtClean="0">
                <a:solidFill>
                  <a:srgbClr val="003399"/>
                </a:solidFill>
              </a:rPr>
              <a:t>Vulnerability Analysis</a:t>
            </a:r>
            <a:endParaRPr lang="en-US" dirty="0">
              <a:solidFill>
                <a:srgbClr val="003399"/>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dirty="0" smtClean="0">
                <a:latin typeface="Arial" charset="0"/>
              </a:rPr>
              <a:t>NRL Vulnerability Taxonomy</a:t>
            </a:r>
            <a:endParaRPr lang="en-US" dirty="0">
              <a:latin typeface="Arial" charset="0"/>
            </a:endParaRPr>
          </a:p>
        </p:txBody>
      </p:sp>
      <p:sp>
        <p:nvSpPr>
          <p:cNvPr id="19459" name="Content Placeholder 2"/>
          <p:cNvSpPr>
            <a:spLocks noGrp="1"/>
          </p:cNvSpPr>
          <p:nvPr>
            <p:ph idx="1"/>
          </p:nvPr>
        </p:nvSpPr>
        <p:spPr/>
        <p:txBody>
          <a:bodyPr/>
          <a:lstStyle/>
          <a:p>
            <a:pPr eaLnBrk="1" hangingPunct="1"/>
            <a:r>
              <a:rPr lang="en-US" dirty="0" smtClean="0">
                <a:latin typeface="Arial" charset="0"/>
              </a:rPr>
              <a:t>Flaws </a:t>
            </a:r>
            <a:r>
              <a:rPr lang="en-US" dirty="0">
                <a:latin typeface="Arial" charset="0"/>
              </a:rPr>
              <a:t>by genesis</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362200"/>
            <a:ext cx="8193608" cy="3245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2145930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dirty="0">
                <a:latin typeface="Arial" charset="0"/>
              </a:rPr>
              <a:t>NRL Vulnerability Taxonomy</a:t>
            </a:r>
          </a:p>
        </p:txBody>
      </p:sp>
      <p:sp>
        <p:nvSpPr>
          <p:cNvPr id="21507" name="Content Placeholder 2"/>
          <p:cNvSpPr>
            <a:spLocks noGrp="1"/>
          </p:cNvSpPr>
          <p:nvPr>
            <p:ph idx="1"/>
          </p:nvPr>
        </p:nvSpPr>
        <p:spPr/>
        <p:txBody>
          <a:bodyPr/>
          <a:lstStyle/>
          <a:p>
            <a:pPr eaLnBrk="1" hangingPunct="1"/>
            <a:r>
              <a:rPr lang="en-US" dirty="0">
                <a:latin typeface="Arial" charset="0"/>
              </a:rPr>
              <a:t>F</a:t>
            </a:r>
            <a:r>
              <a:rPr lang="en-US" dirty="0" smtClean="0">
                <a:latin typeface="Arial" charset="0"/>
              </a:rPr>
              <a:t>laws </a:t>
            </a:r>
            <a:r>
              <a:rPr lang="en-US" dirty="0">
                <a:latin typeface="Arial" charset="0"/>
              </a:rPr>
              <a:t>by time of introduction</a:t>
            </a:r>
          </a:p>
          <a:p>
            <a:pPr eaLnBrk="1" hangingPunct="1"/>
            <a:endParaRPr lang="en-US" dirty="0">
              <a:latin typeface="Arial" charset="0"/>
            </a:endParaRPr>
          </a:p>
          <a:p>
            <a:pPr eaLnBrk="1" hangingPunct="1"/>
            <a:endParaRPr lang="en-US" dirty="0">
              <a:latin typeface="Arial" charset="0"/>
            </a:endParaRPr>
          </a:p>
          <a:p>
            <a:pPr marL="0" indent="0" eaLnBrk="1" hangingPunct="1">
              <a:buNone/>
            </a:pPr>
            <a:endParaRPr lang="en-US" dirty="0" smtClean="0">
              <a:latin typeface="Arial" charset="0"/>
            </a:endParaRPr>
          </a:p>
          <a:p>
            <a:pPr marL="0" indent="0" eaLnBrk="1" hangingPunct="1">
              <a:buNone/>
            </a:pPr>
            <a:endParaRPr lang="en-US" dirty="0">
              <a:latin typeface="Arial" charset="0"/>
            </a:endParaRPr>
          </a:p>
          <a:p>
            <a:pPr eaLnBrk="1" hangingPunct="1"/>
            <a:r>
              <a:rPr lang="en-US" dirty="0">
                <a:latin typeface="Arial" charset="0"/>
              </a:rPr>
              <a:t>F</a:t>
            </a:r>
            <a:r>
              <a:rPr lang="en-US" dirty="0" smtClean="0">
                <a:latin typeface="Arial" charset="0"/>
              </a:rPr>
              <a:t>laws </a:t>
            </a:r>
            <a:r>
              <a:rPr lang="en-US" dirty="0">
                <a:latin typeface="Arial" charset="0"/>
              </a:rPr>
              <a:t>by location</a:t>
            </a:r>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5230" y="3581400"/>
            <a:ext cx="7861508" cy="2809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676400"/>
            <a:ext cx="6879390" cy="1968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38599213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a:latin typeface="Arial" charset="0"/>
              </a:rPr>
              <a:t>Vulnerability Classification</a:t>
            </a:r>
          </a:p>
        </p:txBody>
      </p:sp>
      <p:sp>
        <p:nvSpPr>
          <p:cNvPr id="23555" name="Content Placeholder 2"/>
          <p:cNvSpPr>
            <a:spLocks noGrp="1"/>
          </p:cNvSpPr>
          <p:nvPr>
            <p:ph idx="1"/>
          </p:nvPr>
        </p:nvSpPr>
        <p:spPr/>
        <p:txBody>
          <a:bodyPr>
            <a:normAutofit fontScale="92500"/>
          </a:bodyPr>
          <a:lstStyle/>
          <a:p>
            <a:pPr eaLnBrk="1" hangingPunct="1"/>
            <a:r>
              <a:rPr lang="en-US" dirty="0">
                <a:latin typeface="Arial" charset="0"/>
              </a:rPr>
              <a:t>Classification of vulnerability has advantages</a:t>
            </a:r>
          </a:p>
          <a:p>
            <a:pPr lvl="1" eaLnBrk="1" hangingPunct="1"/>
            <a:r>
              <a:rPr lang="en-US" dirty="0">
                <a:latin typeface="Arial" charset="0"/>
              </a:rPr>
              <a:t>Can lead to detection of similar flaws</a:t>
            </a:r>
          </a:p>
          <a:p>
            <a:pPr lvl="1" eaLnBrk="1" hangingPunct="1"/>
            <a:r>
              <a:rPr lang="en-US" dirty="0">
                <a:latin typeface="Arial" charset="0"/>
              </a:rPr>
              <a:t>Demonstrates potential impact</a:t>
            </a:r>
          </a:p>
          <a:p>
            <a:pPr lvl="1" eaLnBrk="1" hangingPunct="1"/>
            <a:r>
              <a:rPr lang="en-US" dirty="0">
                <a:latin typeface="Arial" charset="0"/>
              </a:rPr>
              <a:t>Structured and disciplined way to document flaws</a:t>
            </a:r>
          </a:p>
          <a:p>
            <a:pPr eaLnBrk="1" hangingPunct="1"/>
            <a:r>
              <a:rPr lang="en-US" dirty="0">
                <a:latin typeface="Arial" charset="0"/>
              </a:rPr>
              <a:t>But it isn’t perfect</a:t>
            </a:r>
          </a:p>
          <a:p>
            <a:pPr lvl="1" eaLnBrk="1" hangingPunct="1"/>
            <a:r>
              <a:rPr lang="en-US" dirty="0">
                <a:latin typeface="Arial" charset="0"/>
              </a:rPr>
              <a:t>Frameworks not standardized</a:t>
            </a:r>
          </a:p>
          <a:p>
            <a:pPr lvl="1" eaLnBrk="1" hangingPunct="1"/>
            <a:r>
              <a:rPr lang="en-US" dirty="0">
                <a:latin typeface="Arial" charset="0"/>
              </a:rPr>
              <a:t>Classification is subjective</a:t>
            </a:r>
          </a:p>
          <a:p>
            <a:pPr lvl="1" eaLnBrk="1" hangingPunct="1"/>
            <a:r>
              <a:rPr lang="en-US" dirty="0">
                <a:latin typeface="Arial" charset="0"/>
              </a:rPr>
              <a:t>A vulnerability may belong in multiple flaw classes</a:t>
            </a:r>
          </a:p>
          <a:p>
            <a:pPr lvl="1" eaLnBrk="1" hangingPunct="1"/>
            <a:r>
              <a:rPr lang="en-US" dirty="0">
                <a:latin typeface="Arial" charset="0"/>
              </a:rPr>
              <a:t>A vulnerability may not fit well into any particular flaw class</a:t>
            </a:r>
          </a:p>
        </p:txBody>
      </p:sp>
    </p:spTree>
    <p:extLst>
      <p:ext uri="{BB962C8B-B14F-4D97-AF65-F5344CB8AC3E}">
        <p14:creationId xmlns:p14="http://schemas.microsoft.com/office/powerpoint/2010/main" val="14259586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atin typeface="Arial" charset="0"/>
              </a:rPr>
              <a:t>Example: Penetrating a UNIX System</a:t>
            </a:r>
          </a:p>
        </p:txBody>
      </p:sp>
      <p:sp>
        <p:nvSpPr>
          <p:cNvPr id="25603" name="Content Placeholder 2"/>
          <p:cNvSpPr>
            <a:spLocks noGrp="1"/>
          </p:cNvSpPr>
          <p:nvPr>
            <p:ph idx="1"/>
          </p:nvPr>
        </p:nvSpPr>
        <p:spPr/>
        <p:txBody>
          <a:bodyPr>
            <a:normAutofit lnSpcReduction="10000"/>
          </a:bodyPr>
          <a:lstStyle/>
          <a:p>
            <a:pPr eaLnBrk="1" hangingPunct="1">
              <a:buFont typeface="Arial" charset="0"/>
              <a:buAutoNum type="arabicPeriod"/>
            </a:pPr>
            <a:r>
              <a:rPr lang="en-US" dirty="0">
                <a:latin typeface="Arial" charset="0"/>
              </a:rPr>
              <a:t>Information gathering</a:t>
            </a:r>
          </a:p>
          <a:p>
            <a:pPr lvl="1" eaLnBrk="1" hangingPunct="1"/>
            <a:r>
              <a:rPr lang="en-US" dirty="0">
                <a:latin typeface="Arial" charset="0"/>
              </a:rPr>
              <a:t>Scan network ports on target system</a:t>
            </a:r>
          </a:p>
          <a:p>
            <a:pPr lvl="1" eaLnBrk="1" hangingPunct="1"/>
            <a:r>
              <a:rPr lang="en-US" dirty="0">
                <a:latin typeface="Arial" charset="0"/>
              </a:rPr>
              <a:t>Many UNIX systems use </a:t>
            </a:r>
            <a:r>
              <a:rPr lang="en-US" dirty="0" err="1">
                <a:latin typeface="Arial" charset="0"/>
              </a:rPr>
              <a:t>sendmail</a:t>
            </a:r>
            <a:r>
              <a:rPr lang="en-US" dirty="0">
                <a:latin typeface="Arial" charset="0"/>
              </a:rPr>
              <a:t> for SMTP</a:t>
            </a:r>
          </a:p>
          <a:p>
            <a:pPr eaLnBrk="1" hangingPunct="1">
              <a:buFont typeface="Arial" charset="0"/>
              <a:buAutoNum type="arabicPeriod"/>
            </a:pPr>
            <a:r>
              <a:rPr lang="en-US" dirty="0">
                <a:latin typeface="Arial" charset="0"/>
              </a:rPr>
              <a:t>Flaw hypothesis</a:t>
            </a:r>
          </a:p>
          <a:p>
            <a:pPr lvl="1" eaLnBrk="1" hangingPunct="1"/>
            <a:r>
              <a:rPr lang="en-US" dirty="0">
                <a:latin typeface="Arial" charset="0"/>
              </a:rPr>
              <a:t>The SMTP agent will recognize the command shell and give a root-owned shell</a:t>
            </a:r>
          </a:p>
          <a:p>
            <a:pPr eaLnBrk="1" hangingPunct="1">
              <a:buFont typeface="Arial" charset="0"/>
              <a:buAutoNum type="arabicPeriod"/>
            </a:pPr>
            <a:r>
              <a:rPr lang="en-US" dirty="0">
                <a:latin typeface="Arial" charset="0"/>
              </a:rPr>
              <a:t>Flaw testing</a:t>
            </a:r>
          </a:p>
          <a:p>
            <a:pPr lvl="1" eaLnBrk="1" hangingPunct="1"/>
            <a:r>
              <a:rPr lang="en-US" dirty="0">
                <a:latin typeface="Arial" charset="0"/>
              </a:rPr>
              <a:t>WIZ command followed by shell command</a:t>
            </a:r>
          </a:p>
          <a:p>
            <a:pPr eaLnBrk="1" hangingPunct="1">
              <a:buFont typeface="Arial" charset="0"/>
              <a:buAutoNum type="arabicPeriod"/>
            </a:pPr>
            <a:r>
              <a:rPr lang="en-US" dirty="0">
                <a:latin typeface="Arial" charset="0"/>
              </a:rPr>
              <a:t>Flaw generalization</a:t>
            </a:r>
          </a:p>
          <a:p>
            <a:pPr lvl="1" eaLnBrk="1" hangingPunct="1"/>
            <a:r>
              <a:rPr lang="en-US" dirty="0">
                <a:latin typeface="Arial" charset="0"/>
              </a:rPr>
              <a:t>UNIX may be vulnerable to other back door </a:t>
            </a:r>
            <a:r>
              <a:rPr lang="en-US" dirty="0" err="1">
                <a:latin typeface="Arial" charset="0"/>
              </a:rPr>
              <a:t>sendmail</a:t>
            </a:r>
            <a:r>
              <a:rPr lang="en-US" dirty="0">
                <a:latin typeface="Arial" charset="0"/>
              </a:rPr>
              <a:t> attacks</a:t>
            </a:r>
          </a:p>
          <a:p>
            <a:endParaRPr lang="en-US" dirty="0">
              <a:latin typeface="Arial" charset="0"/>
            </a:endParaRPr>
          </a:p>
        </p:txBody>
      </p:sp>
    </p:spTree>
    <p:extLst>
      <p:ext uri="{BB962C8B-B14F-4D97-AF65-F5344CB8AC3E}">
        <p14:creationId xmlns:p14="http://schemas.microsoft.com/office/powerpoint/2010/main" val="69989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r>
              <a:rPr lang="en-US" smtClean="0"/>
              <a:t>Common Flaws</a:t>
            </a:r>
            <a:endParaRPr lang="en-US" dirty="0"/>
          </a:p>
        </p:txBody>
      </p:sp>
      <p:sp>
        <p:nvSpPr>
          <p:cNvPr id="414723" name="Rectangle 3"/>
          <p:cNvSpPr>
            <a:spLocks noGrp="1" noChangeArrowheads="1"/>
          </p:cNvSpPr>
          <p:nvPr>
            <p:ph type="body" idx="1"/>
          </p:nvPr>
        </p:nvSpPr>
        <p:spPr/>
        <p:txBody>
          <a:bodyPr>
            <a:normAutofit/>
          </a:bodyPr>
          <a:lstStyle/>
          <a:p>
            <a:r>
              <a:rPr lang="en-US" dirty="0" smtClean="0"/>
              <a:t>Improper protection domain</a:t>
            </a:r>
          </a:p>
          <a:p>
            <a:pPr lvl="1"/>
            <a:r>
              <a:rPr lang="en-US" dirty="0" smtClean="0"/>
              <a:t>Improper choice of initial protection domain</a:t>
            </a:r>
          </a:p>
          <a:p>
            <a:pPr lvl="2"/>
            <a:r>
              <a:rPr lang="en-US" dirty="0" smtClean="0"/>
              <a:t>Initial incorrect assignment of privileges, security and integrity classes</a:t>
            </a:r>
          </a:p>
          <a:p>
            <a:pPr lvl="2"/>
            <a:r>
              <a:rPr lang="en-US" dirty="0" smtClean="0"/>
              <a:t>Example: on boot, protection mode of file containing identifiers of all users can be altered by any user</a:t>
            </a:r>
          </a:p>
          <a:p>
            <a:pPr lvl="1"/>
            <a:r>
              <a:rPr lang="en-US" dirty="0" smtClean="0"/>
              <a:t>Improper isolation of implementation detail</a:t>
            </a:r>
          </a:p>
          <a:p>
            <a:pPr lvl="2"/>
            <a:r>
              <a:rPr lang="en-US" dirty="0" smtClean="0"/>
              <a:t>Mapping an abstraction into an implementation in such a way that the abstraction can be bypassed</a:t>
            </a:r>
          </a:p>
          <a:p>
            <a:pPr lvl="2"/>
            <a:r>
              <a:rPr lang="en-US" dirty="0" smtClean="0"/>
              <a:t>Example: Having raw disk accessible to system as ordinary file, enabling users to bypass file system abstraction and write directly to raw disk blocks</a:t>
            </a:r>
            <a:endParaRPr lang="en-US" dirty="0"/>
          </a:p>
        </p:txBody>
      </p:sp>
    </p:spTree>
    <p:extLst>
      <p:ext uri="{BB962C8B-B14F-4D97-AF65-F5344CB8AC3E}">
        <p14:creationId xmlns:p14="http://schemas.microsoft.com/office/powerpoint/2010/main" val="214198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r>
              <a:rPr lang="en-US" smtClean="0"/>
              <a:t>Common Flaws</a:t>
            </a:r>
            <a:endParaRPr lang="en-US" dirty="0"/>
          </a:p>
        </p:txBody>
      </p:sp>
      <p:sp>
        <p:nvSpPr>
          <p:cNvPr id="414723" name="Rectangle 3"/>
          <p:cNvSpPr>
            <a:spLocks noGrp="1" noChangeArrowheads="1"/>
          </p:cNvSpPr>
          <p:nvPr>
            <p:ph type="body" idx="1"/>
          </p:nvPr>
        </p:nvSpPr>
        <p:spPr/>
        <p:txBody>
          <a:bodyPr/>
          <a:lstStyle/>
          <a:p>
            <a:r>
              <a:rPr lang="en-US" dirty="0" smtClean="0"/>
              <a:t>Improper protection domain (</a:t>
            </a:r>
            <a:r>
              <a:rPr lang="en-US" dirty="0" err="1" smtClean="0"/>
              <a:t>con't</a:t>
            </a:r>
            <a:r>
              <a:rPr lang="en-US" dirty="0" smtClean="0"/>
              <a:t>) </a:t>
            </a:r>
          </a:p>
          <a:p>
            <a:pPr lvl="1"/>
            <a:r>
              <a:rPr lang="en-US" dirty="0" smtClean="0"/>
              <a:t>Improper change</a:t>
            </a:r>
          </a:p>
          <a:p>
            <a:pPr lvl="2"/>
            <a:r>
              <a:rPr lang="en-US" dirty="0" smtClean="0"/>
              <a:t>Data is inconsistent over a period of time</a:t>
            </a:r>
          </a:p>
          <a:p>
            <a:pPr lvl="2"/>
            <a:r>
              <a:rPr lang="en-US" dirty="0" smtClean="0"/>
              <a:t>Example: parameter is validated, then accessed; but parameter is changed between validation and access</a:t>
            </a:r>
          </a:p>
          <a:p>
            <a:pPr lvl="3"/>
            <a:r>
              <a:rPr lang="en-US" dirty="0" smtClean="0"/>
              <a:t>Burroughs B6700 allowed allowed this</a:t>
            </a:r>
          </a:p>
          <a:p>
            <a:pPr lvl="1"/>
            <a:r>
              <a:rPr lang="en-US" dirty="0" smtClean="0"/>
              <a:t>Improper naming</a:t>
            </a:r>
          </a:p>
          <a:p>
            <a:pPr lvl="2"/>
            <a:r>
              <a:rPr lang="en-US" dirty="0" smtClean="0"/>
              <a:t>Multiple objects with same name</a:t>
            </a:r>
          </a:p>
          <a:p>
            <a:pPr lvl="2"/>
            <a:r>
              <a:rPr lang="en-US" dirty="0" smtClean="0"/>
              <a:t>Example: multiple hosts with same IP address</a:t>
            </a:r>
          </a:p>
          <a:p>
            <a:pPr lvl="3"/>
            <a:r>
              <a:rPr lang="en-US" dirty="0" smtClean="0"/>
              <a:t>Messages may be erroneously routed</a:t>
            </a:r>
          </a:p>
          <a:p>
            <a:pPr lvl="1"/>
            <a:endParaRPr lang="en-US" dirty="0"/>
          </a:p>
        </p:txBody>
      </p:sp>
    </p:spTree>
    <p:extLst>
      <p:ext uri="{BB962C8B-B14F-4D97-AF65-F5344CB8AC3E}">
        <p14:creationId xmlns:p14="http://schemas.microsoft.com/office/powerpoint/2010/main" val="4267216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r>
              <a:rPr lang="en-US" smtClean="0"/>
              <a:t>Common Flaws</a:t>
            </a:r>
            <a:endParaRPr lang="en-US" dirty="0"/>
          </a:p>
        </p:txBody>
      </p:sp>
      <p:sp>
        <p:nvSpPr>
          <p:cNvPr id="414723" name="Rectangle 3"/>
          <p:cNvSpPr>
            <a:spLocks noGrp="1" noChangeArrowheads="1"/>
          </p:cNvSpPr>
          <p:nvPr>
            <p:ph type="body" idx="1"/>
          </p:nvPr>
        </p:nvSpPr>
        <p:spPr/>
        <p:txBody>
          <a:bodyPr>
            <a:normAutofit/>
          </a:bodyPr>
          <a:lstStyle/>
          <a:p>
            <a:r>
              <a:rPr lang="en-US" dirty="0" smtClean="0"/>
              <a:t>Improper protection domain (</a:t>
            </a:r>
            <a:r>
              <a:rPr lang="en-US" dirty="0" err="1" smtClean="0"/>
              <a:t>con't</a:t>
            </a:r>
            <a:r>
              <a:rPr lang="en-US" dirty="0" smtClean="0"/>
              <a:t>)</a:t>
            </a:r>
          </a:p>
          <a:p>
            <a:pPr lvl="1"/>
            <a:r>
              <a:rPr lang="en-US" dirty="0" smtClean="0"/>
              <a:t>Improper </a:t>
            </a:r>
            <a:r>
              <a:rPr lang="en-US" dirty="0" err="1" smtClean="0"/>
              <a:t>deallocation</a:t>
            </a:r>
            <a:r>
              <a:rPr lang="en-US" dirty="0" smtClean="0"/>
              <a:t> or deletion</a:t>
            </a:r>
          </a:p>
          <a:p>
            <a:pPr lvl="2"/>
            <a:r>
              <a:rPr lang="en-US" dirty="0" smtClean="0"/>
              <a:t>Failing to clear memory or disk blocks (or other storage) after it is freed for use by others</a:t>
            </a:r>
          </a:p>
          <a:p>
            <a:pPr lvl="2"/>
            <a:r>
              <a:rPr lang="en-US" dirty="0" smtClean="0"/>
              <a:t>Example: program that contains passwords that a user typed dumps core</a:t>
            </a:r>
          </a:p>
          <a:p>
            <a:pPr lvl="3"/>
            <a:r>
              <a:rPr lang="en-US" dirty="0" smtClean="0"/>
              <a:t>Passwords plainly visible in core dump</a:t>
            </a:r>
          </a:p>
          <a:p>
            <a:pPr lvl="1"/>
            <a:r>
              <a:rPr lang="en-US" dirty="0" smtClean="0"/>
              <a:t>Improper validation</a:t>
            </a:r>
          </a:p>
          <a:p>
            <a:pPr lvl="2"/>
            <a:r>
              <a:rPr lang="en-US" dirty="0" smtClean="0"/>
              <a:t>Inadequate checking of bounds, type, or other attributes or values</a:t>
            </a:r>
          </a:p>
          <a:p>
            <a:pPr lvl="2"/>
            <a:r>
              <a:rPr lang="en-US" dirty="0" smtClean="0"/>
              <a:t>Example: </a:t>
            </a:r>
            <a:r>
              <a:rPr lang="en-US" dirty="0" err="1" smtClean="0"/>
              <a:t>fingerd</a:t>
            </a:r>
            <a:r>
              <a:rPr lang="ja-JP" altLang="en-US" dirty="0" smtClean="0"/>
              <a:t>’</a:t>
            </a:r>
            <a:r>
              <a:rPr lang="en-US" dirty="0" smtClean="0"/>
              <a:t>s failure to check input length</a:t>
            </a:r>
          </a:p>
          <a:p>
            <a:pPr lvl="2"/>
            <a:endParaRPr lang="en-US" dirty="0"/>
          </a:p>
        </p:txBody>
      </p:sp>
    </p:spTree>
    <p:extLst>
      <p:ext uri="{BB962C8B-B14F-4D97-AF65-F5344CB8AC3E}">
        <p14:creationId xmlns:p14="http://schemas.microsoft.com/office/powerpoint/2010/main" val="31489629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r>
              <a:rPr lang="en-US" smtClean="0"/>
              <a:t>Common Flaws</a:t>
            </a:r>
            <a:endParaRPr lang="en-US" dirty="0"/>
          </a:p>
        </p:txBody>
      </p:sp>
      <p:sp>
        <p:nvSpPr>
          <p:cNvPr id="414723" name="Rectangle 3"/>
          <p:cNvSpPr>
            <a:spLocks noGrp="1" noChangeArrowheads="1"/>
          </p:cNvSpPr>
          <p:nvPr>
            <p:ph type="body" idx="1"/>
          </p:nvPr>
        </p:nvSpPr>
        <p:spPr/>
        <p:txBody>
          <a:bodyPr>
            <a:normAutofit/>
          </a:bodyPr>
          <a:lstStyle/>
          <a:p>
            <a:r>
              <a:rPr lang="en-US" dirty="0" smtClean="0"/>
              <a:t>Improper synchronization</a:t>
            </a:r>
          </a:p>
          <a:p>
            <a:pPr lvl="1"/>
            <a:r>
              <a:rPr lang="en-US" dirty="0" smtClean="0"/>
              <a:t>Improper indivisibility</a:t>
            </a:r>
          </a:p>
          <a:p>
            <a:pPr lvl="2"/>
            <a:r>
              <a:rPr lang="en-US" dirty="0" smtClean="0"/>
              <a:t>Interrupting operations that should be uninterruptable</a:t>
            </a:r>
          </a:p>
          <a:p>
            <a:pPr lvl="3"/>
            <a:r>
              <a:rPr lang="en-US" dirty="0" smtClean="0"/>
              <a:t>Often: </a:t>
            </a:r>
            <a:r>
              <a:rPr lang="ja-JP" altLang="en-US" dirty="0" smtClean="0"/>
              <a:t>“</a:t>
            </a:r>
            <a:r>
              <a:rPr lang="en-US" dirty="0" smtClean="0"/>
              <a:t>interrupting atomic operations</a:t>
            </a:r>
            <a:r>
              <a:rPr lang="ja-JP" altLang="en-US" dirty="0" smtClean="0"/>
              <a:t>”</a:t>
            </a:r>
            <a:endParaRPr lang="en-US" dirty="0" smtClean="0"/>
          </a:p>
          <a:p>
            <a:pPr lvl="2"/>
            <a:r>
              <a:rPr lang="en-US" dirty="0" smtClean="0"/>
              <a:t>Example: </a:t>
            </a:r>
            <a:r>
              <a:rPr lang="en-US" dirty="0" err="1" smtClean="0"/>
              <a:t>mkdir</a:t>
            </a:r>
            <a:r>
              <a:rPr lang="en-US" dirty="0" smtClean="0"/>
              <a:t> flaw (UNIX Version 7)</a:t>
            </a:r>
          </a:p>
          <a:p>
            <a:pPr lvl="3"/>
            <a:r>
              <a:rPr lang="en-US" dirty="0" smtClean="0"/>
              <a:t>Created directories by executing privileged operation to create file node of type directory, then changed ownership to user</a:t>
            </a:r>
          </a:p>
          <a:p>
            <a:pPr lvl="3"/>
            <a:r>
              <a:rPr lang="en-US" dirty="0" smtClean="0"/>
              <a:t>On loaded system, could change binding of name of directory to be that of password file after directory created but before change of ownership</a:t>
            </a:r>
          </a:p>
          <a:p>
            <a:pPr lvl="3"/>
            <a:r>
              <a:rPr lang="en-US" dirty="0" smtClean="0"/>
              <a:t>Attacker can change administrator</a:t>
            </a:r>
            <a:r>
              <a:rPr lang="ja-JP" altLang="en-US" dirty="0" smtClean="0"/>
              <a:t>’</a:t>
            </a:r>
            <a:r>
              <a:rPr lang="en-US" dirty="0" smtClean="0"/>
              <a:t>s password</a:t>
            </a:r>
          </a:p>
        </p:txBody>
      </p:sp>
    </p:spTree>
    <p:extLst>
      <p:ext uri="{BB962C8B-B14F-4D97-AF65-F5344CB8AC3E}">
        <p14:creationId xmlns:p14="http://schemas.microsoft.com/office/powerpoint/2010/main" val="4280743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r>
              <a:rPr lang="en-US" smtClean="0"/>
              <a:t>Common Flaws</a:t>
            </a:r>
            <a:endParaRPr lang="en-US" dirty="0"/>
          </a:p>
        </p:txBody>
      </p:sp>
      <p:sp>
        <p:nvSpPr>
          <p:cNvPr id="414723" name="Rectangle 3"/>
          <p:cNvSpPr>
            <a:spLocks noGrp="1" noChangeArrowheads="1"/>
          </p:cNvSpPr>
          <p:nvPr>
            <p:ph type="body" idx="1"/>
          </p:nvPr>
        </p:nvSpPr>
        <p:spPr/>
        <p:txBody>
          <a:bodyPr>
            <a:normAutofit/>
          </a:bodyPr>
          <a:lstStyle/>
          <a:p>
            <a:r>
              <a:rPr lang="en-US" dirty="0" smtClean="0"/>
              <a:t>Improper synchronization (</a:t>
            </a:r>
            <a:r>
              <a:rPr lang="en-US" dirty="0" err="1" smtClean="0"/>
              <a:t>con't</a:t>
            </a:r>
            <a:r>
              <a:rPr lang="en-US" dirty="0" smtClean="0"/>
              <a:t>)</a:t>
            </a:r>
          </a:p>
          <a:p>
            <a:pPr lvl="1"/>
            <a:r>
              <a:rPr lang="en-US" dirty="0" smtClean="0"/>
              <a:t>Improper sequencing</a:t>
            </a:r>
          </a:p>
          <a:p>
            <a:pPr lvl="2"/>
            <a:r>
              <a:rPr lang="en-US" dirty="0" smtClean="0"/>
              <a:t>Required order of operations not enforced</a:t>
            </a:r>
          </a:p>
          <a:p>
            <a:pPr lvl="2"/>
            <a:r>
              <a:rPr lang="en-US" dirty="0" smtClean="0"/>
              <a:t>Example: one-time password scheme</a:t>
            </a:r>
          </a:p>
          <a:p>
            <a:pPr lvl="3"/>
            <a:r>
              <a:rPr lang="en-US" dirty="0" smtClean="0"/>
              <a:t>System runs multiple copies of its server</a:t>
            </a:r>
          </a:p>
          <a:p>
            <a:pPr lvl="3"/>
            <a:r>
              <a:rPr lang="en-US" dirty="0" smtClean="0"/>
              <a:t>Two users try to access same account</a:t>
            </a:r>
          </a:p>
          <a:p>
            <a:pPr lvl="4"/>
            <a:r>
              <a:rPr lang="en-US" dirty="0" smtClean="0"/>
              <a:t>Server 1 reads password from file</a:t>
            </a:r>
          </a:p>
          <a:p>
            <a:pPr lvl="4"/>
            <a:r>
              <a:rPr lang="en-US" dirty="0" smtClean="0"/>
              <a:t>Server 2 reads password from file</a:t>
            </a:r>
          </a:p>
          <a:p>
            <a:pPr lvl="4"/>
            <a:r>
              <a:rPr lang="en-US" dirty="0" smtClean="0"/>
              <a:t>Both validate typed password, allow user to log in</a:t>
            </a:r>
          </a:p>
          <a:p>
            <a:pPr lvl="4"/>
            <a:r>
              <a:rPr lang="en-US" dirty="0" smtClean="0"/>
              <a:t>Server 1 writes new password to file</a:t>
            </a:r>
          </a:p>
          <a:p>
            <a:pPr lvl="4"/>
            <a:r>
              <a:rPr lang="en-US" dirty="0" smtClean="0"/>
              <a:t>Server 2 writes new password to file</a:t>
            </a:r>
          </a:p>
          <a:p>
            <a:pPr lvl="3"/>
            <a:r>
              <a:rPr lang="en-US" dirty="0" smtClean="0"/>
              <a:t>Should have every read to file followed by a write, and vice versa; not two reads or two writes to file in a row</a:t>
            </a:r>
            <a:endParaRPr lang="en-US" dirty="0"/>
          </a:p>
        </p:txBody>
      </p:sp>
    </p:spTree>
    <p:extLst>
      <p:ext uri="{BB962C8B-B14F-4D97-AF65-F5344CB8AC3E}">
        <p14:creationId xmlns:p14="http://schemas.microsoft.com/office/powerpoint/2010/main" val="7488054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r>
              <a:rPr lang="en-US" smtClean="0"/>
              <a:t>Common Flaws</a:t>
            </a:r>
            <a:endParaRPr lang="en-US" dirty="0"/>
          </a:p>
        </p:txBody>
      </p:sp>
      <p:sp>
        <p:nvSpPr>
          <p:cNvPr id="414723" name="Rectangle 3"/>
          <p:cNvSpPr>
            <a:spLocks noGrp="1" noChangeArrowheads="1"/>
          </p:cNvSpPr>
          <p:nvPr>
            <p:ph type="body" idx="1"/>
          </p:nvPr>
        </p:nvSpPr>
        <p:spPr/>
        <p:txBody>
          <a:bodyPr/>
          <a:lstStyle/>
          <a:p>
            <a:r>
              <a:rPr lang="en-US" dirty="0" smtClean="0"/>
              <a:t>Improper choice of operand or operation</a:t>
            </a:r>
          </a:p>
          <a:p>
            <a:pPr lvl="1"/>
            <a:r>
              <a:rPr lang="en-US" dirty="0" smtClean="0"/>
              <a:t>Calling inappropriate or erroneous instructions</a:t>
            </a:r>
          </a:p>
          <a:p>
            <a:pPr lvl="1"/>
            <a:r>
              <a:rPr lang="en-US" dirty="0" smtClean="0"/>
              <a:t>Example: cryptographic key generation software calling pseudorandom number generators that produce predictable sequences of numbers</a:t>
            </a:r>
          </a:p>
          <a:p>
            <a:pPr lvl="1"/>
            <a:endParaRPr lang="en-US" dirty="0"/>
          </a:p>
        </p:txBody>
      </p:sp>
    </p:spTree>
    <p:extLst>
      <p:ext uri="{BB962C8B-B14F-4D97-AF65-F5344CB8AC3E}">
        <p14:creationId xmlns:p14="http://schemas.microsoft.com/office/powerpoint/2010/main" val="720268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lstStyle/>
          <a:p>
            <a:r>
              <a:rPr lang="en-US"/>
              <a:t>Definitions</a:t>
            </a:r>
          </a:p>
        </p:txBody>
      </p:sp>
      <p:sp>
        <p:nvSpPr>
          <p:cNvPr id="301059" name="Rectangle 3"/>
          <p:cNvSpPr>
            <a:spLocks noGrp="1" noChangeArrowheads="1"/>
          </p:cNvSpPr>
          <p:nvPr>
            <p:ph type="body" idx="1"/>
          </p:nvPr>
        </p:nvSpPr>
        <p:spPr/>
        <p:txBody>
          <a:bodyPr/>
          <a:lstStyle/>
          <a:p>
            <a:r>
              <a:rPr lang="en-US" i="1"/>
              <a:t>Vulnerability</a:t>
            </a:r>
            <a:r>
              <a:rPr lang="en-US"/>
              <a:t>, </a:t>
            </a:r>
            <a:r>
              <a:rPr lang="en-US" i="1"/>
              <a:t>security flaw</a:t>
            </a:r>
            <a:r>
              <a:rPr lang="en-US"/>
              <a:t>: failure of security policies, procedures, and controls that allow a subject to commit an action that violates the security policy</a:t>
            </a:r>
          </a:p>
          <a:p>
            <a:pPr lvl="1"/>
            <a:r>
              <a:rPr lang="en-US"/>
              <a:t>Subject is called an </a:t>
            </a:r>
            <a:r>
              <a:rPr lang="en-US" i="1"/>
              <a:t>attacker</a:t>
            </a:r>
            <a:endParaRPr lang="en-US"/>
          </a:p>
          <a:p>
            <a:pPr lvl="1"/>
            <a:r>
              <a:rPr lang="en-US"/>
              <a:t>Using the failure to violate the policy is </a:t>
            </a:r>
            <a:r>
              <a:rPr lang="en-US" i="1"/>
              <a:t>exploiting the vulnerability</a:t>
            </a:r>
            <a:r>
              <a:rPr lang="en-US"/>
              <a:t> or </a:t>
            </a:r>
            <a:r>
              <a:rPr lang="en-US" i="1"/>
              <a:t>breaking in</a:t>
            </a:r>
          </a:p>
        </p:txBody>
      </p:sp>
    </p:spTree>
    <p:extLst>
      <p:ext uri="{BB962C8B-B14F-4D97-AF65-F5344CB8AC3E}">
        <p14:creationId xmlns:p14="http://schemas.microsoft.com/office/powerpoint/2010/main" val="3944797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atin typeface="Arial" charset="0"/>
              </a:rPr>
              <a:t>Software Vulnerability Analysis</a:t>
            </a:r>
          </a:p>
        </p:txBody>
      </p:sp>
      <p:sp>
        <p:nvSpPr>
          <p:cNvPr id="27651" name="Rectangle 3"/>
          <p:cNvSpPr>
            <a:spLocks noGrp="1" noChangeArrowheads="1"/>
          </p:cNvSpPr>
          <p:nvPr>
            <p:ph type="body" idx="1"/>
          </p:nvPr>
        </p:nvSpPr>
        <p:spPr/>
        <p:txBody>
          <a:bodyPr>
            <a:normAutofit/>
          </a:bodyPr>
          <a:lstStyle/>
          <a:p>
            <a:pPr eaLnBrk="1" hangingPunct="1"/>
            <a:r>
              <a:rPr lang="en-US" dirty="0" smtClean="0">
                <a:latin typeface="Arial" charset="0"/>
              </a:rPr>
              <a:t>Fly-by of common vulnerabilities</a:t>
            </a:r>
          </a:p>
          <a:p>
            <a:pPr lvl="1" eaLnBrk="1" hangingPunct="1"/>
            <a:r>
              <a:rPr lang="en-US" dirty="0" smtClean="0">
                <a:latin typeface="Arial" charset="0"/>
              </a:rPr>
              <a:t>Operating systems </a:t>
            </a:r>
            <a:endParaRPr lang="en-US" dirty="0">
              <a:latin typeface="Arial" charset="0"/>
            </a:endParaRPr>
          </a:p>
          <a:p>
            <a:pPr lvl="1" eaLnBrk="1" hangingPunct="1"/>
            <a:r>
              <a:rPr lang="en-US" dirty="0" smtClean="0">
                <a:latin typeface="Arial" charset="0"/>
              </a:rPr>
              <a:t>Closed source</a:t>
            </a:r>
            <a:endParaRPr lang="en-US" dirty="0">
              <a:latin typeface="Arial" charset="0"/>
            </a:endParaRPr>
          </a:p>
          <a:p>
            <a:pPr lvl="1" eaLnBrk="1" hangingPunct="1"/>
            <a:r>
              <a:rPr lang="en-US" dirty="0">
                <a:latin typeface="Arial" charset="0"/>
              </a:rPr>
              <a:t>Reverse e</a:t>
            </a:r>
            <a:r>
              <a:rPr lang="en-US" dirty="0" smtClean="0">
                <a:latin typeface="Arial" charset="0"/>
              </a:rPr>
              <a:t>ngineering</a:t>
            </a:r>
          </a:p>
          <a:p>
            <a:pPr lvl="1" eaLnBrk="1" hangingPunct="1"/>
            <a:r>
              <a:rPr lang="en-US" dirty="0" smtClean="0">
                <a:latin typeface="Arial" charset="0"/>
              </a:rPr>
              <a:t>Targeted protection</a:t>
            </a:r>
            <a:endParaRPr lang="en-US" dirty="0">
              <a:latin typeface="Arial" charset="0"/>
            </a:endParaRPr>
          </a:p>
          <a:p>
            <a:pPr lvl="1" eaLnBrk="1" hangingPunct="1"/>
            <a:r>
              <a:rPr lang="en-US" dirty="0">
                <a:latin typeface="Arial" charset="0"/>
              </a:rPr>
              <a:t>Code </a:t>
            </a:r>
            <a:r>
              <a:rPr lang="en-US" dirty="0" smtClean="0">
                <a:latin typeface="Arial" charset="0"/>
              </a:rPr>
              <a:t>obfuscation</a:t>
            </a:r>
            <a:endParaRPr lang="en-US" dirty="0">
              <a:latin typeface="Arial" charset="0"/>
            </a:endParaRPr>
          </a:p>
        </p:txBody>
      </p:sp>
    </p:spTree>
    <p:extLst>
      <p:ext uri="{BB962C8B-B14F-4D97-AF65-F5344CB8AC3E}">
        <p14:creationId xmlns:p14="http://schemas.microsoft.com/office/powerpoint/2010/main" val="33753725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smtClean="0"/>
              <a:t>Operating Systems</a:t>
            </a:r>
            <a:endParaRPr lang="en-US"/>
          </a:p>
        </p:txBody>
      </p:sp>
      <p:sp>
        <p:nvSpPr>
          <p:cNvPr id="28675" name="Rectangle 3"/>
          <p:cNvSpPr>
            <a:spLocks noGrp="1" noChangeArrowheads="1"/>
          </p:cNvSpPr>
          <p:nvPr>
            <p:ph type="body" idx="1"/>
          </p:nvPr>
        </p:nvSpPr>
        <p:spPr/>
        <p:txBody>
          <a:bodyPr>
            <a:normAutofit fontScale="77500" lnSpcReduction="20000"/>
          </a:bodyPr>
          <a:lstStyle/>
          <a:p>
            <a:r>
              <a:rPr lang="en-US" dirty="0" smtClean="0"/>
              <a:t>Belief:  limiting user privileges = security   </a:t>
            </a:r>
          </a:p>
          <a:p>
            <a:r>
              <a:rPr lang="en-US" dirty="0" smtClean="0"/>
              <a:t>At issue:  user space versus kernel space</a:t>
            </a:r>
          </a:p>
          <a:p>
            <a:pPr lvl="1"/>
            <a:r>
              <a:rPr lang="en-US" dirty="0" smtClean="0"/>
              <a:t>A single process is not allowed to access directly any of the memory allocated to other processes </a:t>
            </a:r>
          </a:p>
          <a:p>
            <a:pPr lvl="1"/>
            <a:r>
              <a:rPr lang="en-US" dirty="0" smtClean="0"/>
              <a:t>Additionally, no process can directly access the memory marked as “in use” by the operating system</a:t>
            </a:r>
          </a:p>
          <a:p>
            <a:r>
              <a:rPr lang="en-US" dirty="0" smtClean="0"/>
              <a:t>Desktop OS</a:t>
            </a:r>
          </a:p>
          <a:p>
            <a:pPr lvl="1"/>
            <a:r>
              <a:rPr lang="en-US" dirty="0" smtClean="0"/>
              <a:t>Windows NT + and all </a:t>
            </a:r>
            <a:r>
              <a:rPr lang="en-US" dirty="0" err="1" smtClean="0"/>
              <a:t>unix</a:t>
            </a:r>
            <a:r>
              <a:rPr lang="en-US" dirty="0" smtClean="0"/>
              <a:t> systems provide process space protection</a:t>
            </a:r>
          </a:p>
          <a:p>
            <a:pPr lvl="1"/>
            <a:r>
              <a:rPr lang="en-US" dirty="0" smtClean="0"/>
              <a:t>Windows 95/98/ME do NOT provide process space protection</a:t>
            </a:r>
          </a:p>
          <a:p>
            <a:r>
              <a:rPr lang="en-US" dirty="0" smtClean="0"/>
              <a:t>Mobile devices</a:t>
            </a:r>
          </a:p>
          <a:p>
            <a:pPr lvl="1"/>
            <a:r>
              <a:rPr lang="en-US" dirty="0" smtClean="0"/>
              <a:t>any file stored on an internet-enabled </a:t>
            </a:r>
            <a:r>
              <a:rPr lang="en-US" dirty="0" err="1" smtClean="0"/>
              <a:t>PalmOS</a:t>
            </a:r>
            <a:r>
              <a:rPr lang="en-US" dirty="0" smtClean="0"/>
              <a:t> device is accessible by any application running on the Palm</a:t>
            </a:r>
          </a:p>
          <a:p>
            <a:pPr lvl="1"/>
            <a:r>
              <a:rPr lang="en-US" dirty="0" err="1" smtClean="0"/>
              <a:t>iOS</a:t>
            </a:r>
            <a:r>
              <a:rPr lang="en-US" dirty="0" smtClean="0"/>
              <a:t> has access controls of </a:t>
            </a:r>
            <a:r>
              <a:rPr lang="en-US" dirty="0" err="1" smtClean="0"/>
              <a:t>unix</a:t>
            </a:r>
            <a:endParaRPr lang="en-US" dirty="0" smtClean="0"/>
          </a:p>
          <a:p>
            <a:pPr lvl="1"/>
            <a:r>
              <a:rPr lang="en-US" dirty="0" smtClean="0"/>
              <a:t>Android uses </a:t>
            </a:r>
            <a:r>
              <a:rPr lang="en-US" dirty="0" err="1" smtClean="0"/>
              <a:t>unix</a:t>
            </a:r>
            <a:r>
              <a:rPr lang="en-US" dirty="0" smtClean="0"/>
              <a:t> access controls + funky additions</a:t>
            </a:r>
          </a:p>
        </p:txBody>
      </p:sp>
    </p:spTree>
    <p:extLst>
      <p:ext uri="{BB962C8B-B14F-4D97-AF65-F5344CB8AC3E}">
        <p14:creationId xmlns:p14="http://schemas.microsoft.com/office/powerpoint/2010/main" val="15461172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dirty="0" smtClean="0"/>
              <a:t>Security by Closed Source</a:t>
            </a:r>
            <a:endParaRPr lang="en-US" dirty="0"/>
          </a:p>
        </p:txBody>
      </p:sp>
      <p:sp>
        <p:nvSpPr>
          <p:cNvPr id="30723" name="Rectangle 3"/>
          <p:cNvSpPr>
            <a:spLocks noGrp="1" noChangeArrowheads="1"/>
          </p:cNvSpPr>
          <p:nvPr>
            <p:ph idx="1"/>
          </p:nvPr>
        </p:nvSpPr>
        <p:spPr/>
        <p:txBody>
          <a:bodyPr>
            <a:normAutofit fontScale="92500"/>
          </a:bodyPr>
          <a:lstStyle/>
          <a:p>
            <a:r>
              <a:rPr lang="en-US" dirty="0" smtClean="0"/>
              <a:t>Belief:  closed source is more secure than open source</a:t>
            </a:r>
          </a:p>
          <a:p>
            <a:pPr lvl="1"/>
            <a:r>
              <a:rPr lang="en-US" dirty="0" smtClean="0"/>
              <a:t>Hide the source code and only release the executable.</a:t>
            </a:r>
          </a:p>
          <a:p>
            <a:r>
              <a:rPr lang="en-US" dirty="0" smtClean="0"/>
              <a:t>Reality:</a:t>
            </a:r>
          </a:p>
          <a:p>
            <a:pPr lvl="1"/>
            <a:r>
              <a:rPr lang="en-US" dirty="0" smtClean="0"/>
              <a:t>Closing source does not prevent black box attacks  </a:t>
            </a:r>
          </a:p>
          <a:p>
            <a:pPr lvl="1"/>
            <a:r>
              <a:rPr lang="en-US" dirty="0" smtClean="0"/>
              <a:t>E.g., Netscape POP (post office protocol)  1999</a:t>
            </a:r>
          </a:p>
          <a:p>
            <a:pPr lvl="2"/>
            <a:r>
              <a:rPr lang="en-US" dirty="0" smtClean="0"/>
              <a:t>password with weak cryptography</a:t>
            </a:r>
          </a:p>
          <a:p>
            <a:pPr lvl="2"/>
            <a:r>
              <a:rPr lang="en-US" dirty="0" smtClean="0"/>
              <a:t>stored in windows registry</a:t>
            </a:r>
          </a:p>
          <a:p>
            <a:pPr lvl="2"/>
            <a:r>
              <a:rPr lang="en-US" dirty="0" smtClean="0"/>
              <a:t>experimentation with XOR on password strings</a:t>
            </a:r>
          </a:p>
          <a:p>
            <a:pPr lvl="3"/>
            <a:r>
              <a:rPr lang="en-US" dirty="0" smtClean="0"/>
              <a:t>pattern detected</a:t>
            </a:r>
          </a:p>
          <a:p>
            <a:pPr lvl="3"/>
            <a:r>
              <a:rPr lang="en-US" dirty="0" smtClean="0"/>
              <a:t>encryption algorithm reverse engineered</a:t>
            </a:r>
            <a:endParaRPr lang="en-US" dirty="0"/>
          </a:p>
        </p:txBody>
      </p:sp>
    </p:spTree>
    <p:extLst>
      <p:ext uri="{BB962C8B-B14F-4D97-AF65-F5344CB8AC3E}">
        <p14:creationId xmlns:p14="http://schemas.microsoft.com/office/powerpoint/2010/main" val="20420485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dirty="0" smtClean="0"/>
              <a:t>Reverse Engineering</a:t>
            </a:r>
            <a:endParaRPr lang="en-US" dirty="0"/>
          </a:p>
        </p:txBody>
      </p:sp>
      <p:sp>
        <p:nvSpPr>
          <p:cNvPr id="32771" name="Rectangle 3"/>
          <p:cNvSpPr>
            <a:spLocks noGrp="1" noChangeArrowheads="1"/>
          </p:cNvSpPr>
          <p:nvPr>
            <p:ph type="body" idx="1"/>
          </p:nvPr>
        </p:nvSpPr>
        <p:spPr/>
        <p:txBody>
          <a:bodyPr>
            <a:normAutofit fontScale="77500" lnSpcReduction="20000"/>
          </a:bodyPr>
          <a:lstStyle/>
          <a:p>
            <a:r>
              <a:rPr lang="en-US" dirty="0" smtClean="0"/>
              <a:t>Belief:  executable format = secure</a:t>
            </a:r>
          </a:p>
          <a:p>
            <a:r>
              <a:rPr lang="en-US" dirty="0" smtClean="0"/>
              <a:t>Reality:</a:t>
            </a:r>
          </a:p>
          <a:p>
            <a:pPr lvl="1"/>
            <a:r>
              <a:rPr lang="en-US" dirty="0" smtClean="0"/>
              <a:t>Machine code analysis</a:t>
            </a:r>
          </a:p>
          <a:p>
            <a:pPr lvl="1"/>
            <a:r>
              <a:rPr lang="en-US" dirty="0" smtClean="0"/>
              <a:t>Memory Dumps</a:t>
            </a:r>
          </a:p>
          <a:p>
            <a:pPr lvl="1"/>
            <a:r>
              <a:rPr lang="en-US" dirty="0" smtClean="0"/>
              <a:t>Reverse Engineering Tools</a:t>
            </a:r>
          </a:p>
          <a:p>
            <a:pPr lvl="1"/>
            <a:r>
              <a:rPr lang="en-US" dirty="0" smtClean="0"/>
              <a:t>Debuggers usually have disassemblers</a:t>
            </a:r>
          </a:p>
          <a:p>
            <a:pPr lvl="2"/>
            <a:r>
              <a:rPr lang="en-US" dirty="0" smtClean="0"/>
              <a:t>takes machine code and translates into assembly language</a:t>
            </a:r>
          </a:p>
          <a:p>
            <a:pPr lvl="2"/>
            <a:r>
              <a:rPr lang="en-US" dirty="0" smtClean="0"/>
              <a:t>C code versus assembly</a:t>
            </a:r>
          </a:p>
          <a:p>
            <a:pPr lvl="3"/>
            <a:r>
              <a:rPr lang="en-US" dirty="0" smtClean="0"/>
              <a:t>loops versus counters and jumps</a:t>
            </a:r>
          </a:p>
          <a:p>
            <a:pPr lvl="1"/>
            <a:r>
              <a:rPr lang="en-US" dirty="0" err="1" smtClean="0"/>
              <a:t>Decompilers</a:t>
            </a:r>
            <a:r>
              <a:rPr lang="en-US" dirty="0" smtClean="0"/>
              <a:t> are not as mature as </a:t>
            </a:r>
            <a:r>
              <a:rPr lang="en-US" dirty="0" err="1" smtClean="0"/>
              <a:t>dissassemblers</a:t>
            </a:r>
            <a:endParaRPr lang="en-US" dirty="0" smtClean="0"/>
          </a:p>
          <a:p>
            <a:pPr lvl="2"/>
            <a:r>
              <a:rPr lang="en-US" dirty="0" smtClean="0"/>
              <a:t>attempt to convert machine language into high-level language constructs</a:t>
            </a:r>
          </a:p>
          <a:p>
            <a:pPr lvl="2"/>
            <a:r>
              <a:rPr lang="en-US" dirty="0" err="1" smtClean="0"/>
              <a:t>decompilation</a:t>
            </a:r>
            <a:r>
              <a:rPr lang="en-US" dirty="0" smtClean="0"/>
              <a:t> performance can be enhanced if the program is compiled with debugging options on</a:t>
            </a:r>
          </a:p>
          <a:p>
            <a:pPr lvl="1"/>
            <a:r>
              <a:rPr lang="en-US" dirty="0" smtClean="0"/>
              <a:t>Executable format may not be binary, but intermediate code</a:t>
            </a:r>
          </a:p>
          <a:p>
            <a:pPr lvl="2"/>
            <a:r>
              <a:rPr lang="en-US" dirty="0" smtClean="0"/>
              <a:t>e.g., Java byte code carries a lot of information	</a:t>
            </a:r>
          </a:p>
        </p:txBody>
      </p:sp>
    </p:spTree>
    <p:extLst>
      <p:ext uri="{BB962C8B-B14F-4D97-AF65-F5344CB8AC3E}">
        <p14:creationId xmlns:p14="http://schemas.microsoft.com/office/powerpoint/2010/main" val="23079886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dirty="0" smtClean="0"/>
              <a:t>Targeted Protection</a:t>
            </a:r>
            <a:endParaRPr lang="en-US" dirty="0"/>
          </a:p>
        </p:txBody>
      </p:sp>
      <p:sp>
        <p:nvSpPr>
          <p:cNvPr id="34819" name="Rectangle 3"/>
          <p:cNvSpPr>
            <a:spLocks noGrp="1" noChangeArrowheads="1"/>
          </p:cNvSpPr>
          <p:nvPr>
            <p:ph idx="1"/>
          </p:nvPr>
        </p:nvSpPr>
        <p:spPr/>
        <p:txBody>
          <a:bodyPr>
            <a:normAutofit lnSpcReduction="10000"/>
          </a:bodyPr>
          <a:lstStyle/>
          <a:p>
            <a:r>
              <a:rPr lang="en-US" dirty="0" smtClean="0"/>
              <a:t>Belief:  specialized mechanisms = security</a:t>
            </a:r>
          </a:p>
          <a:p>
            <a:r>
              <a:rPr lang="en-US" dirty="0" smtClean="0"/>
              <a:t>Reality:</a:t>
            </a:r>
          </a:p>
          <a:p>
            <a:pPr lvl="1"/>
            <a:r>
              <a:rPr lang="en-US" dirty="0" smtClean="0"/>
              <a:t>Anti-tampering can be circumvented</a:t>
            </a:r>
          </a:p>
          <a:p>
            <a:pPr lvl="2"/>
            <a:r>
              <a:rPr lang="en-US" dirty="0" smtClean="0"/>
              <a:t>Checksums</a:t>
            </a:r>
          </a:p>
          <a:p>
            <a:pPr lvl="2"/>
            <a:r>
              <a:rPr lang="en-US" dirty="0" smtClean="0"/>
              <a:t>Check for debuggers</a:t>
            </a:r>
          </a:p>
          <a:p>
            <a:pPr lvl="3"/>
            <a:r>
              <a:rPr lang="en-US" dirty="0" smtClean="0"/>
              <a:t>Running debuggers reset the instruction cache on every operation</a:t>
            </a:r>
          </a:p>
          <a:p>
            <a:pPr lvl="3"/>
            <a:r>
              <a:rPr lang="en-US" dirty="0" smtClean="0"/>
              <a:t>Check for this condition and jump your code to crash the program</a:t>
            </a:r>
          </a:p>
          <a:p>
            <a:pPr lvl="1"/>
            <a:r>
              <a:rPr lang="en-US" dirty="0" smtClean="0"/>
              <a:t>DRM mechanisms</a:t>
            </a:r>
          </a:p>
          <a:p>
            <a:pPr lvl="2"/>
            <a:r>
              <a:rPr lang="en-US" dirty="0" smtClean="0"/>
              <a:t>intent: to thwart unauthorized use	</a:t>
            </a:r>
          </a:p>
          <a:p>
            <a:pPr lvl="3"/>
            <a:r>
              <a:rPr lang="en-US" dirty="0" smtClean="0"/>
              <a:t>Force software to run off of distribution CDs</a:t>
            </a:r>
          </a:p>
          <a:p>
            <a:pPr lvl="2"/>
            <a:r>
              <a:rPr lang="en-US" dirty="0" smtClean="0"/>
              <a:t>Require dongle</a:t>
            </a:r>
            <a:endParaRPr lang="en-US" dirty="0"/>
          </a:p>
        </p:txBody>
      </p:sp>
    </p:spTree>
    <p:extLst>
      <p:ext uri="{BB962C8B-B14F-4D97-AF65-F5344CB8AC3E}">
        <p14:creationId xmlns:p14="http://schemas.microsoft.com/office/powerpoint/2010/main" val="1043254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atin typeface="Arial" charset="0"/>
              </a:rPr>
              <a:t>Code Obfuscation</a:t>
            </a:r>
          </a:p>
        </p:txBody>
      </p:sp>
      <p:sp>
        <p:nvSpPr>
          <p:cNvPr id="38915" name="Rectangle 3"/>
          <p:cNvSpPr>
            <a:spLocks noGrp="1" noChangeArrowheads="1"/>
          </p:cNvSpPr>
          <p:nvPr>
            <p:ph type="body" idx="1"/>
          </p:nvPr>
        </p:nvSpPr>
        <p:spPr/>
        <p:txBody>
          <a:bodyPr>
            <a:normAutofit fontScale="85000" lnSpcReduction="20000"/>
          </a:bodyPr>
          <a:lstStyle/>
          <a:p>
            <a:pPr eaLnBrk="1" hangingPunct="1"/>
            <a:r>
              <a:rPr lang="en-US" dirty="0" smtClean="0">
                <a:latin typeface="Arial" charset="0"/>
              </a:rPr>
              <a:t>Belief:  unreadable code = security</a:t>
            </a:r>
          </a:p>
          <a:p>
            <a:pPr eaLnBrk="1" hangingPunct="1"/>
            <a:r>
              <a:rPr lang="en-US" dirty="0" smtClean="0">
                <a:latin typeface="Arial" charset="0"/>
              </a:rPr>
              <a:t>Reality:  slows down vulnerability analysis, but doesn't prevent it</a:t>
            </a:r>
          </a:p>
          <a:p>
            <a:pPr lvl="1" eaLnBrk="1" hangingPunct="1"/>
            <a:r>
              <a:rPr lang="en-US" dirty="0" smtClean="0">
                <a:latin typeface="Arial" charset="0"/>
              </a:rPr>
              <a:t>Common obfuscation techniques</a:t>
            </a:r>
          </a:p>
          <a:p>
            <a:pPr lvl="2"/>
            <a:r>
              <a:rPr lang="en-US" dirty="0"/>
              <a:t>Add code that never executes or that does nothing</a:t>
            </a:r>
          </a:p>
          <a:p>
            <a:pPr lvl="2"/>
            <a:r>
              <a:rPr lang="en-US" dirty="0" smtClean="0"/>
              <a:t>Make calculations more complex</a:t>
            </a:r>
            <a:endParaRPr lang="en-US" dirty="0"/>
          </a:p>
          <a:p>
            <a:pPr lvl="2"/>
            <a:r>
              <a:rPr lang="en-US" dirty="0"/>
              <a:t>Move code around</a:t>
            </a:r>
          </a:p>
          <a:p>
            <a:pPr lvl="3"/>
            <a:r>
              <a:rPr lang="en-US" dirty="0"/>
              <a:t>Spread related functions as far apart as possible</a:t>
            </a:r>
          </a:p>
          <a:p>
            <a:pPr lvl="3"/>
            <a:r>
              <a:rPr lang="en-US" dirty="0"/>
              <a:t>Fake “encapsulation”</a:t>
            </a:r>
          </a:p>
          <a:p>
            <a:pPr lvl="3"/>
            <a:r>
              <a:rPr lang="en-US" dirty="0"/>
              <a:t>Combine multiple unrelated functions into a single function</a:t>
            </a:r>
          </a:p>
          <a:p>
            <a:pPr lvl="2"/>
            <a:r>
              <a:rPr lang="en-US" dirty="0" smtClean="0"/>
              <a:t>Encode </a:t>
            </a:r>
            <a:r>
              <a:rPr lang="en-US" dirty="0"/>
              <a:t>oddly</a:t>
            </a:r>
          </a:p>
          <a:p>
            <a:pPr lvl="3"/>
            <a:r>
              <a:rPr lang="en-US" dirty="0" smtClean="0"/>
              <a:t>Convert </a:t>
            </a:r>
            <a:r>
              <a:rPr lang="en-US" dirty="0"/>
              <a:t>strings to odd character sets, only make strings printable when necessary</a:t>
            </a:r>
          </a:p>
          <a:p>
            <a:pPr lvl="2"/>
            <a:r>
              <a:rPr lang="en-US" dirty="0"/>
              <a:t>Encrypt program parts</a:t>
            </a:r>
          </a:p>
          <a:p>
            <a:pPr lvl="3"/>
            <a:r>
              <a:rPr lang="en-US" dirty="0" smtClean="0"/>
              <a:t>Data </a:t>
            </a:r>
            <a:r>
              <a:rPr lang="en-US" dirty="0"/>
              <a:t>versus operation encryption</a:t>
            </a:r>
          </a:p>
          <a:p>
            <a:pPr lvl="3"/>
            <a:r>
              <a:rPr lang="en-US" dirty="0" smtClean="0"/>
              <a:t>Encryption </a:t>
            </a:r>
            <a:r>
              <a:rPr lang="en-US" dirty="0"/>
              <a:t>of </a:t>
            </a:r>
            <a:r>
              <a:rPr lang="en-US" dirty="0" smtClean="0"/>
              <a:t>padding</a:t>
            </a:r>
          </a:p>
          <a:p>
            <a:pPr lvl="2"/>
            <a:r>
              <a:rPr lang="en-US" dirty="0" smtClean="0"/>
              <a:t>Have it coded by CS101 student </a:t>
            </a:r>
            <a:r>
              <a:rPr lang="en-US" dirty="0" smtClean="0">
                <a:sym typeface="Wingdings"/>
              </a:rPr>
              <a:t></a:t>
            </a:r>
            <a:endParaRPr lang="en-US" dirty="0"/>
          </a:p>
          <a:p>
            <a:pPr lvl="1" eaLnBrk="1" hangingPunct="1"/>
            <a:endParaRPr lang="en-US" dirty="0">
              <a:latin typeface="Arial" charset="0"/>
            </a:endParaRPr>
          </a:p>
          <a:p>
            <a:pPr lvl="2" eaLnBrk="1" hangingPunct="1"/>
            <a:endParaRPr lang="en-US" dirty="0">
              <a:latin typeface="Arial" charset="0"/>
            </a:endParaRPr>
          </a:p>
          <a:p>
            <a:pPr lvl="2" eaLnBrk="1" hangingPunct="1">
              <a:buFontTx/>
              <a:buNone/>
            </a:pPr>
            <a:endParaRPr lang="en-US" dirty="0">
              <a:latin typeface="Arial" charset="0"/>
            </a:endParaRPr>
          </a:p>
          <a:p>
            <a:pPr lvl="2" eaLnBrk="1" hangingPunct="1"/>
            <a:endParaRPr lang="en-US" dirty="0">
              <a:latin typeface="Arial" charset="0"/>
            </a:endParaRPr>
          </a:p>
          <a:p>
            <a:pPr lvl="1" eaLnBrk="1" hangingPunct="1"/>
            <a:endParaRPr lang="en-US" dirty="0">
              <a:latin typeface="Arial" charset="0"/>
            </a:endParaRPr>
          </a:p>
        </p:txBody>
      </p:sp>
    </p:spTree>
    <p:extLst>
      <p:ext uri="{BB962C8B-B14F-4D97-AF65-F5344CB8AC3E}">
        <p14:creationId xmlns:p14="http://schemas.microsoft.com/office/powerpoint/2010/main" val="22184470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Attacker's Choice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Old code</a:t>
            </a:r>
          </a:p>
          <a:p>
            <a:r>
              <a:rPr lang="en-US" dirty="0" smtClean="0"/>
              <a:t>Code that runs by default</a:t>
            </a:r>
          </a:p>
          <a:p>
            <a:r>
              <a:rPr lang="en-US" dirty="0" smtClean="0"/>
              <a:t>Code that runs in elevated context</a:t>
            </a:r>
          </a:p>
          <a:p>
            <a:r>
              <a:rPr lang="en-US" dirty="0" smtClean="0"/>
              <a:t>Anonymously accessible code</a:t>
            </a:r>
          </a:p>
          <a:p>
            <a:r>
              <a:rPr lang="en-US" dirty="0" smtClean="0"/>
              <a:t>Code listening on a globally accessible network interface</a:t>
            </a:r>
          </a:p>
          <a:p>
            <a:r>
              <a:rPr lang="en-US" dirty="0" smtClean="0"/>
              <a:t>Code written in C/C++/</a:t>
            </a:r>
            <a:r>
              <a:rPr lang="en-US" dirty="0" err="1" smtClean="0"/>
              <a:t>asm</a:t>
            </a:r>
            <a:endParaRPr lang="en-US" dirty="0" smtClean="0"/>
          </a:p>
          <a:p>
            <a:r>
              <a:rPr lang="en-US" dirty="0" smtClean="0"/>
              <a:t>Code with history of vulnerabilities</a:t>
            </a:r>
          </a:p>
          <a:p>
            <a:r>
              <a:rPr lang="en-US" dirty="0" smtClean="0"/>
              <a:t>Code that handles sensitive data</a:t>
            </a:r>
          </a:p>
          <a:p>
            <a:r>
              <a:rPr lang="en-US" dirty="0" smtClean="0"/>
              <a:t>Complex code</a:t>
            </a:r>
          </a:p>
          <a:p>
            <a:r>
              <a:rPr lang="en-US" dirty="0" smtClean="0"/>
              <a:t>Code that changes frequently</a:t>
            </a:r>
          </a:p>
        </p:txBody>
      </p:sp>
      <p:sp>
        <p:nvSpPr>
          <p:cNvPr id="4" name="TextBox 3"/>
          <p:cNvSpPr txBox="1"/>
          <p:nvPr/>
        </p:nvSpPr>
        <p:spPr>
          <a:xfrm>
            <a:off x="1219200" y="6172200"/>
            <a:ext cx="7924800" cy="276999"/>
          </a:xfrm>
          <a:prstGeom prst="rect">
            <a:avLst/>
          </a:prstGeom>
          <a:noFill/>
        </p:spPr>
        <p:txBody>
          <a:bodyPr wrap="square" rtlCol="0">
            <a:spAutoFit/>
          </a:bodyPr>
          <a:lstStyle/>
          <a:p>
            <a:r>
              <a:rPr lang="en-US" sz="1200" b="0" dirty="0" smtClean="0">
                <a:latin typeface="+mj-lt"/>
              </a:rPr>
              <a:t>J </a:t>
            </a:r>
            <a:r>
              <a:rPr lang="en-US" sz="1200" b="0" dirty="0" err="1" smtClean="0">
                <a:latin typeface="+mj-lt"/>
              </a:rPr>
              <a:t>Ransome</a:t>
            </a:r>
            <a:r>
              <a:rPr lang="en-US" sz="1200" b="0" dirty="0" smtClean="0">
                <a:latin typeface="+mj-lt"/>
              </a:rPr>
              <a:t>, A </a:t>
            </a:r>
            <a:r>
              <a:rPr lang="en-US" sz="1200" b="0" dirty="0" err="1" smtClean="0">
                <a:latin typeface="+mj-lt"/>
              </a:rPr>
              <a:t>Misra</a:t>
            </a:r>
            <a:r>
              <a:rPr lang="en-US" sz="1200" b="0" dirty="0" smtClean="0">
                <a:latin typeface="+mj-lt"/>
              </a:rPr>
              <a:t>.  2014.  Core Software Security.  CRC Press.</a:t>
            </a:r>
            <a:endParaRPr lang="en-US" sz="1200" b="0" dirty="0">
              <a:latin typeface="+mj-lt"/>
            </a:endParaRPr>
          </a:p>
        </p:txBody>
      </p:sp>
    </p:spTree>
    <p:extLst>
      <p:ext uri="{BB962C8B-B14F-4D97-AF65-F5344CB8AC3E}">
        <p14:creationId xmlns:p14="http://schemas.microsoft.com/office/powerpoint/2010/main" val="29473330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Best Practices</a:t>
            </a:r>
            <a:endParaRPr lang="en-US" dirty="0"/>
          </a:p>
        </p:txBody>
      </p:sp>
      <p:sp>
        <p:nvSpPr>
          <p:cNvPr id="3" name="Content Placeholder 2"/>
          <p:cNvSpPr>
            <a:spLocks noGrp="1"/>
          </p:cNvSpPr>
          <p:nvPr>
            <p:ph idx="1"/>
          </p:nvPr>
        </p:nvSpPr>
        <p:spPr/>
        <p:txBody>
          <a:bodyPr/>
          <a:lstStyle/>
          <a:p>
            <a:r>
              <a:rPr lang="en-US" dirty="0"/>
              <a:t>Design</a:t>
            </a:r>
          </a:p>
          <a:p>
            <a:pPr lvl="1"/>
            <a:r>
              <a:rPr lang="en-US" dirty="0"/>
              <a:t>Make security-sensitive parts of </a:t>
            </a:r>
            <a:r>
              <a:rPr lang="en-US" dirty="0" smtClean="0"/>
              <a:t>code small</a:t>
            </a:r>
            <a:endParaRPr lang="en-US" dirty="0"/>
          </a:p>
          <a:p>
            <a:pPr lvl="1"/>
            <a:r>
              <a:rPr lang="en-US" dirty="0"/>
              <a:t>Least privilege principle: Don't require more privileges than you need</a:t>
            </a:r>
            <a:r>
              <a:rPr lang="en-US" dirty="0" smtClean="0"/>
              <a:t>. </a:t>
            </a:r>
          </a:p>
          <a:p>
            <a:pPr lvl="2"/>
            <a:r>
              <a:rPr lang="en-US" dirty="0" smtClean="0"/>
              <a:t>e.g. ensure the account running code has minimal has access and execute privileges</a:t>
            </a:r>
          </a:p>
          <a:p>
            <a:pPr lvl="2"/>
            <a:r>
              <a:rPr lang="en-US" dirty="0" smtClean="0"/>
              <a:t>e.g., Don't connect to a database with admin privileges from your software;</a:t>
            </a:r>
            <a:endParaRPr lang="en-US" dirty="0"/>
          </a:p>
          <a:p>
            <a:pPr lvl="1"/>
            <a:r>
              <a:rPr lang="en-US" dirty="0"/>
              <a:t>Choose safe defaults</a:t>
            </a:r>
            <a:r>
              <a:rPr lang="en-US" dirty="0" smtClean="0"/>
              <a:t>:</a:t>
            </a:r>
          </a:p>
          <a:p>
            <a:pPr lvl="2"/>
            <a:r>
              <a:rPr lang="en-US" dirty="0" smtClean="0"/>
              <a:t>e.g., a </a:t>
            </a:r>
            <a:r>
              <a:rPr lang="en-US" dirty="0"/>
              <a:t>random password that users are likely to change rather than a standard default passwords that many won't bother to change</a:t>
            </a:r>
            <a:r>
              <a:rPr lang="en-US" dirty="0" smtClean="0"/>
              <a:t>;</a:t>
            </a:r>
            <a:endParaRPr lang="en-US" dirty="0"/>
          </a:p>
        </p:txBody>
      </p:sp>
      <p:sp>
        <p:nvSpPr>
          <p:cNvPr id="4" name="Rectangle 3"/>
          <p:cNvSpPr/>
          <p:nvPr/>
        </p:nvSpPr>
        <p:spPr>
          <a:xfrm>
            <a:off x="1445578" y="1219200"/>
            <a:ext cx="7696200" cy="276999"/>
          </a:xfrm>
          <a:prstGeom prst="rect">
            <a:avLst/>
          </a:prstGeom>
        </p:spPr>
        <p:txBody>
          <a:bodyPr wrap="square">
            <a:spAutoFit/>
          </a:bodyPr>
          <a:lstStyle/>
          <a:p>
            <a:r>
              <a:rPr lang="en-US" sz="1200" b="0" dirty="0">
                <a:latin typeface="+mj-lt"/>
              </a:rPr>
              <a:t>https://</a:t>
            </a:r>
            <a:r>
              <a:rPr lang="en-US" sz="1200" b="0" dirty="0" err="1">
                <a:latin typeface="+mj-lt"/>
              </a:rPr>
              <a:t>security.web.cern.ch</a:t>
            </a:r>
            <a:r>
              <a:rPr lang="en-US" sz="1200" b="0" dirty="0">
                <a:latin typeface="+mj-lt"/>
              </a:rPr>
              <a:t>/security/recommendations/en/</a:t>
            </a:r>
            <a:r>
              <a:rPr lang="en-US" sz="1200" b="0" dirty="0" err="1">
                <a:latin typeface="+mj-lt"/>
              </a:rPr>
              <a:t>checklist_for_coders.shtml</a:t>
            </a:r>
            <a:endParaRPr lang="en-US" sz="1200" b="0" dirty="0">
              <a:latin typeface="+mj-lt"/>
            </a:endParaRPr>
          </a:p>
        </p:txBody>
      </p:sp>
    </p:spTree>
    <p:extLst>
      <p:ext uri="{BB962C8B-B14F-4D97-AF65-F5344CB8AC3E}">
        <p14:creationId xmlns:p14="http://schemas.microsoft.com/office/powerpoint/2010/main" val="34419918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Best Practices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Design (</a:t>
            </a:r>
            <a:r>
              <a:rPr lang="en-US" dirty="0" err="1" smtClean="0"/>
              <a:t>con't</a:t>
            </a:r>
            <a:r>
              <a:rPr lang="en-US" dirty="0" smtClean="0"/>
              <a:t>)</a:t>
            </a:r>
            <a:endParaRPr lang="en-US" dirty="0"/>
          </a:p>
          <a:p>
            <a:pPr lvl="1"/>
            <a:r>
              <a:rPr lang="en-US" dirty="0" smtClean="0"/>
              <a:t>Deny </a:t>
            </a:r>
            <a:r>
              <a:rPr lang="en-US" dirty="0"/>
              <a:t>by default: </a:t>
            </a:r>
            <a:endParaRPr lang="en-US" dirty="0" smtClean="0"/>
          </a:p>
          <a:p>
            <a:pPr lvl="2"/>
            <a:r>
              <a:rPr lang="en-US" dirty="0" smtClean="0"/>
              <a:t>e.g., when </a:t>
            </a:r>
            <a:r>
              <a:rPr lang="en-US" dirty="0"/>
              <a:t>validating user input accept only characters that you expect rather than trying to block known "bad" </a:t>
            </a:r>
            <a:r>
              <a:rPr lang="en-US" dirty="0" smtClean="0"/>
              <a:t>characters</a:t>
            </a:r>
            <a:endParaRPr lang="en-US" dirty="0"/>
          </a:p>
          <a:p>
            <a:pPr lvl="1"/>
            <a:r>
              <a:rPr lang="en-US" dirty="0"/>
              <a:t>Limit resource consumption, </a:t>
            </a:r>
            <a:endParaRPr lang="en-US" dirty="0" smtClean="0"/>
          </a:p>
          <a:p>
            <a:pPr lvl="2"/>
            <a:r>
              <a:rPr lang="en-US" dirty="0" smtClean="0"/>
              <a:t>to </a:t>
            </a:r>
            <a:r>
              <a:rPr lang="en-US" dirty="0"/>
              <a:t>limit the likelihood or impact of a Denial of Service attack;</a:t>
            </a:r>
          </a:p>
          <a:p>
            <a:pPr lvl="1"/>
            <a:r>
              <a:rPr lang="en-US" dirty="0"/>
              <a:t>Fail securely: </a:t>
            </a:r>
            <a:endParaRPr lang="en-US" dirty="0" smtClean="0"/>
          </a:p>
          <a:p>
            <a:pPr lvl="2"/>
            <a:r>
              <a:rPr lang="en-US" dirty="0" smtClean="0"/>
              <a:t>e.g., , </a:t>
            </a:r>
            <a:r>
              <a:rPr lang="en-US" dirty="0"/>
              <a:t>if there is a runtime error when checking user's access rights, assume </a:t>
            </a:r>
            <a:r>
              <a:rPr lang="en-US" dirty="0" smtClean="0"/>
              <a:t>user has </a:t>
            </a:r>
            <a:r>
              <a:rPr lang="en-US" dirty="0"/>
              <a:t>none;</a:t>
            </a:r>
          </a:p>
          <a:p>
            <a:pPr lvl="1"/>
            <a:r>
              <a:rPr lang="en-US" dirty="0" smtClean="0"/>
              <a:t>Don't </a:t>
            </a:r>
            <a:r>
              <a:rPr lang="en-US" dirty="0"/>
              <a:t>trust the </a:t>
            </a:r>
            <a:r>
              <a:rPr lang="en-US" dirty="0" smtClean="0"/>
              <a:t>client in a tiered architecture</a:t>
            </a:r>
          </a:p>
          <a:p>
            <a:pPr lvl="2"/>
            <a:r>
              <a:rPr lang="en-US" dirty="0" smtClean="0"/>
              <a:t>e.g., don't </a:t>
            </a:r>
            <a:r>
              <a:rPr lang="en-US" dirty="0"/>
              <a:t>expect it to validate user input, perform security checks or authenticate </a:t>
            </a:r>
            <a:r>
              <a:rPr lang="en-US" dirty="0" smtClean="0"/>
              <a:t>users</a:t>
            </a:r>
            <a:endParaRPr lang="en-US" dirty="0"/>
          </a:p>
          <a:p>
            <a:pPr lvl="1"/>
            <a:r>
              <a:rPr lang="en-US" dirty="0" smtClean="0"/>
              <a:t>Use </a:t>
            </a:r>
            <a:r>
              <a:rPr lang="en-US" dirty="0"/>
              <a:t>trusted, public algorithms, protocols and products. </a:t>
            </a:r>
            <a:endParaRPr lang="en-US" dirty="0" smtClean="0"/>
          </a:p>
          <a:p>
            <a:pPr lvl="2"/>
            <a:r>
              <a:rPr lang="en-US" dirty="0" smtClean="0"/>
              <a:t>Do </a:t>
            </a:r>
            <a:r>
              <a:rPr lang="en-US" dirty="0"/>
              <a:t>not invent your own cryptographic algorithms or protocols, nor implement existing ones - reuse trusted code</a:t>
            </a:r>
            <a:r>
              <a:rPr lang="en-US" dirty="0" smtClean="0"/>
              <a:t>.</a:t>
            </a:r>
          </a:p>
          <a:p>
            <a:pPr lvl="1"/>
            <a:r>
              <a:rPr lang="en-US" dirty="0" smtClean="0"/>
              <a:t>Provide intuitive UX</a:t>
            </a:r>
          </a:p>
        </p:txBody>
      </p:sp>
      <p:sp>
        <p:nvSpPr>
          <p:cNvPr id="4" name="Rectangle 3"/>
          <p:cNvSpPr/>
          <p:nvPr/>
        </p:nvSpPr>
        <p:spPr>
          <a:xfrm>
            <a:off x="1445578" y="1219200"/>
            <a:ext cx="7696200" cy="276999"/>
          </a:xfrm>
          <a:prstGeom prst="rect">
            <a:avLst/>
          </a:prstGeom>
        </p:spPr>
        <p:txBody>
          <a:bodyPr wrap="square">
            <a:spAutoFit/>
          </a:bodyPr>
          <a:lstStyle/>
          <a:p>
            <a:r>
              <a:rPr lang="en-US" sz="1200" b="0" dirty="0">
                <a:latin typeface="+mj-lt"/>
              </a:rPr>
              <a:t>https://</a:t>
            </a:r>
            <a:r>
              <a:rPr lang="en-US" sz="1200" b="0" dirty="0" err="1">
                <a:latin typeface="+mj-lt"/>
              </a:rPr>
              <a:t>security.web.cern.ch</a:t>
            </a:r>
            <a:r>
              <a:rPr lang="en-US" sz="1200" b="0" dirty="0">
                <a:latin typeface="+mj-lt"/>
              </a:rPr>
              <a:t>/security/recommendations/en/</a:t>
            </a:r>
            <a:r>
              <a:rPr lang="en-US" sz="1200" b="0" dirty="0" err="1">
                <a:latin typeface="+mj-lt"/>
              </a:rPr>
              <a:t>checklist_for_coders.shtml</a:t>
            </a:r>
            <a:endParaRPr lang="en-US" sz="1200" b="0" dirty="0">
              <a:latin typeface="+mj-lt"/>
            </a:endParaRPr>
          </a:p>
        </p:txBody>
      </p:sp>
    </p:spTree>
    <p:extLst>
      <p:ext uri="{BB962C8B-B14F-4D97-AF65-F5344CB8AC3E}">
        <p14:creationId xmlns:p14="http://schemas.microsoft.com/office/powerpoint/2010/main" val="36289973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Best Practices</a:t>
            </a:r>
            <a:endParaRPr lang="en-US" dirty="0"/>
          </a:p>
        </p:txBody>
      </p:sp>
      <p:sp>
        <p:nvSpPr>
          <p:cNvPr id="3" name="Content Placeholder 2"/>
          <p:cNvSpPr>
            <a:spLocks noGrp="1"/>
          </p:cNvSpPr>
          <p:nvPr>
            <p:ph idx="1"/>
          </p:nvPr>
        </p:nvSpPr>
        <p:spPr/>
        <p:txBody>
          <a:bodyPr>
            <a:normAutofit fontScale="92500"/>
          </a:bodyPr>
          <a:lstStyle/>
          <a:p>
            <a:r>
              <a:rPr lang="en-US" dirty="0"/>
              <a:t>Coding</a:t>
            </a:r>
          </a:p>
          <a:p>
            <a:pPr lvl="1"/>
            <a:r>
              <a:rPr lang="en-US" dirty="0"/>
              <a:t>Don't trust input </a:t>
            </a:r>
            <a:r>
              <a:rPr lang="en-US" dirty="0" smtClean="0"/>
              <a:t>data</a:t>
            </a:r>
          </a:p>
          <a:p>
            <a:pPr lvl="2"/>
            <a:r>
              <a:rPr lang="en-US" dirty="0" smtClean="0"/>
              <a:t>Common issues:  buffer </a:t>
            </a:r>
            <a:r>
              <a:rPr lang="en-US" dirty="0"/>
              <a:t>overflow, SQL injection, Cross Site </a:t>
            </a:r>
            <a:r>
              <a:rPr lang="en-US" dirty="0" smtClean="0"/>
              <a:t>Scripting, forged cookies, etc.</a:t>
            </a:r>
            <a:endParaRPr lang="en-US" dirty="0"/>
          </a:p>
          <a:p>
            <a:pPr lvl="1"/>
            <a:r>
              <a:rPr lang="en-US" dirty="0"/>
              <a:t>Validate all input </a:t>
            </a:r>
            <a:r>
              <a:rPr lang="en-US" dirty="0" smtClean="0"/>
              <a:t>data</a:t>
            </a:r>
          </a:p>
          <a:p>
            <a:pPr lvl="2"/>
            <a:r>
              <a:rPr lang="en-US" dirty="0" smtClean="0"/>
              <a:t>Consider </a:t>
            </a:r>
            <a:r>
              <a:rPr lang="en-US" dirty="0"/>
              <a:t>all input dangerous until proven </a:t>
            </a:r>
            <a:r>
              <a:rPr lang="en-US" dirty="0" smtClean="0"/>
              <a:t>valid</a:t>
            </a:r>
            <a:endParaRPr lang="en-US" dirty="0"/>
          </a:p>
          <a:p>
            <a:pPr lvl="1"/>
            <a:r>
              <a:rPr lang="en-US" dirty="0"/>
              <a:t>Don't make any assumptions about the </a:t>
            </a:r>
            <a:r>
              <a:rPr lang="en-US" dirty="0" smtClean="0"/>
              <a:t>environment</a:t>
            </a:r>
          </a:p>
          <a:p>
            <a:pPr lvl="2"/>
            <a:r>
              <a:rPr lang="en-US" dirty="0" smtClean="0"/>
              <a:t>Make </a:t>
            </a:r>
            <a:r>
              <a:rPr lang="en-US" dirty="0"/>
              <a:t>sure your code doesn't break with modified/malicious </a:t>
            </a:r>
            <a:r>
              <a:rPr lang="en-US" dirty="0" smtClean="0"/>
              <a:t>PATH </a:t>
            </a:r>
            <a:r>
              <a:rPr lang="en-US" dirty="0"/>
              <a:t>and </a:t>
            </a:r>
            <a:r>
              <a:rPr lang="en-US" dirty="0" smtClean="0"/>
              <a:t>other environment variables</a:t>
            </a:r>
            <a:endParaRPr lang="en-US" dirty="0"/>
          </a:p>
          <a:p>
            <a:pPr lvl="1"/>
            <a:r>
              <a:rPr lang="en-US" dirty="0"/>
              <a:t>Beware of race </a:t>
            </a:r>
            <a:r>
              <a:rPr lang="en-US" dirty="0" smtClean="0"/>
              <a:t>condition</a:t>
            </a:r>
          </a:p>
          <a:p>
            <a:pPr lvl="2"/>
            <a:r>
              <a:rPr lang="en-US" dirty="0" smtClean="0"/>
              <a:t>Be aware of what </a:t>
            </a:r>
            <a:r>
              <a:rPr lang="en-US" dirty="0"/>
              <a:t>if someone executes two instances of your program at the same time, or changes environment in the middle of its </a:t>
            </a:r>
            <a:r>
              <a:rPr lang="en-US" dirty="0" smtClean="0"/>
              <a:t>execution</a:t>
            </a:r>
            <a:endParaRPr lang="en-US" dirty="0"/>
          </a:p>
        </p:txBody>
      </p:sp>
      <p:sp>
        <p:nvSpPr>
          <p:cNvPr id="4" name="Rectangle 3"/>
          <p:cNvSpPr/>
          <p:nvPr/>
        </p:nvSpPr>
        <p:spPr>
          <a:xfrm>
            <a:off x="1445578" y="1219200"/>
            <a:ext cx="7696200" cy="276999"/>
          </a:xfrm>
          <a:prstGeom prst="rect">
            <a:avLst/>
          </a:prstGeom>
        </p:spPr>
        <p:txBody>
          <a:bodyPr wrap="square">
            <a:spAutoFit/>
          </a:bodyPr>
          <a:lstStyle/>
          <a:p>
            <a:r>
              <a:rPr lang="en-US" sz="1200" b="0" dirty="0">
                <a:latin typeface="+mj-lt"/>
              </a:rPr>
              <a:t>https://</a:t>
            </a:r>
            <a:r>
              <a:rPr lang="en-US" sz="1200" b="0" dirty="0" err="1">
                <a:latin typeface="+mj-lt"/>
              </a:rPr>
              <a:t>security.web.cern.ch</a:t>
            </a:r>
            <a:r>
              <a:rPr lang="en-US" sz="1200" b="0" dirty="0">
                <a:latin typeface="+mj-lt"/>
              </a:rPr>
              <a:t>/security/recommendations/en/</a:t>
            </a:r>
            <a:r>
              <a:rPr lang="en-US" sz="1200" b="0" dirty="0" err="1">
                <a:latin typeface="+mj-lt"/>
              </a:rPr>
              <a:t>checklist_for_coders.shtml</a:t>
            </a:r>
            <a:endParaRPr lang="en-US" sz="1200" b="0" dirty="0">
              <a:latin typeface="+mj-lt"/>
            </a:endParaRPr>
          </a:p>
        </p:txBody>
      </p:sp>
    </p:spTree>
    <p:extLst>
      <p:ext uri="{BB962C8B-B14F-4D97-AF65-F5344CB8AC3E}">
        <p14:creationId xmlns:p14="http://schemas.microsoft.com/office/powerpoint/2010/main" val="2407791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smtClean="0"/>
              <a:t>Vulnerability Analysis</a:t>
            </a:r>
            <a:endParaRPr lang="en-US" dirty="0"/>
          </a:p>
        </p:txBody>
      </p:sp>
      <p:sp>
        <p:nvSpPr>
          <p:cNvPr id="9219" name="TextBox 3"/>
          <p:cNvSpPr txBox="1">
            <a:spLocks noChangeArrowheads="1"/>
          </p:cNvSpPr>
          <p:nvPr/>
        </p:nvSpPr>
        <p:spPr bwMode="auto">
          <a:xfrm>
            <a:off x="152400" y="1905000"/>
            <a:ext cx="2703513" cy="2308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rgbClr val="000066"/>
                </a:solidFill>
                <a:latin typeface="Arial" charset="0"/>
                <a:ea typeface="ＭＳ Ｐゴシック" charset="0"/>
              </a:defRPr>
            </a:lvl1pPr>
            <a:lvl2pPr>
              <a:defRPr sz="2000" b="1">
                <a:solidFill>
                  <a:srgbClr val="3333FF"/>
                </a:solidFill>
                <a:latin typeface="Arial" charset="0"/>
                <a:ea typeface="ＭＳ Ｐゴシック" charset="0"/>
              </a:defRPr>
            </a:lvl2pPr>
            <a:lvl3pPr>
              <a:defRPr b="1">
                <a:solidFill>
                  <a:srgbClr val="FF6600"/>
                </a:solidFill>
                <a:latin typeface="Arial" charset="0"/>
                <a:ea typeface="ＭＳ Ｐゴシック" charset="0"/>
              </a:defRPr>
            </a:lvl3pPr>
            <a:lvl4pPr>
              <a:defRPr sz="1600" b="1">
                <a:solidFill>
                  <a:srgbClr val="000066"/>
                </a:solidFill>
                <a:latin typeface="Arial" charset="0"/>
                <a:ea typeface="ＭＳ Ｐゴシック" charset="0"/>
              </a:defRPr>
            </a:lvl4pPr>
            <a:lvl5pPr>
              <a:defRPr sz="1600" b="1">
                <a:solidFill>
                  <a:srgbClr val="3333FF"/>
                </a:solidFill>
                <a:latin typeface="Arial" charset="0"/>
                <a:ea typeface="ＭＳ Ｐゴシック" charset="0"/>
              </a:defRPr>
            </a:lvl5pPr>
            <a:lvl6pPr eaLnBrk="0" fontAlgn="base" hangingPunct="0">
              <a:spcBef>
                <a:spcPct val="20000"/>
              </a:spcBef>
              <a:spcAft>
                <a:spcPct val="0"/>
              </a:spcAft>
              <a:buChar char="»"/>
              <a:defRPr sz="1600" b="1">
                <a:solidFill>
                  <a:srgbClr val="3333FF"/>
                </a:solidFill>
                <a:latin typeface="Arial" charset="0"/>
                <a:ea typeface="ＭＳ Ｐゴシック" charset="0"/>
              </a:defRPr>
            </a:lvl6pPr>
            <a:lvl7pPr eaLnBrk="0" fontAlgn="base" hangingPunct="0">
              <a:spcBef>
                <a:spcPct val="20000"/>
              </a:spcBef>
              <a:spcAft>
                <a:spcPct val="0"/>
              </a:spcAft>
              <a:buChar char="»"/>
              <a:defRPr sz="1600" b="1">
                <a:solidFill>
                  <a:srgbClr val="3333FF"/>
                </a:solidFill>
                <a:latin typeface="Arial" charset="0"/>
                <a:ea typeface="ＭＳ Ｐゴシック" charset="0"/>
              </a:defRPr>
            </a:lvl7pPr>
            <a:lvl8pPr eaLnBrk="0" fontAlgn="base" hangingPunct="0">
              <a:spcBef>
                <a:spcPct val="20000"/>
              </a:spcBef>
              <a:spcAft>
                <a:spcPct val="0"/>
              </a:spcAft>
              <a:buChar char="»"/>
              <a:defRPr sz="1600" b="1">
                <a:solidFill>
                  <a:srgbClr val="3333FF"/>
                </a:solidFill>
                <a:latin typeface="Arial" charset="0"/>
                <a:ea typeface="ＭＳ Ｐゴシック" charset="0"/>
              </a:defRPr>
            </a:lvl8pPr>
            <a:lvl9pPr eaLnBrk="0" fontAlgn="base" hangingPunct="0">
              <a:spcBef>
                <a:spcPct val="20000"/>
              </a:spcBef>
              <a:spcAft>
                <a:spcPct val="0"/>
              </a:spcAft>
              <a:buChar char="»"/>
              <a:defRPr sz="1600" b="1">
                <a:solidFill>
                  <a:srgbClr val="3333FF"/>
                </a:solidFill>
                <a:latin typeface="Arial" charset="0"/>
                <a:ea typeface="ＭＳ Ｐゴシック" charset="0"/>
              </a:defRPr>
            </a:lvl9pPr>
          </a:lstStyle>
          <a:p>
            <a:pPr algn="ctr" eaLnBrk="1" hangingPunct="1"/>
            <a:r>
              <a:rPr lang="en-US" i="1">
                <a:solidFill>
                  <a:schemeClr val="tx1"/>
                </a:solidFill>
                <a:latin typeface="Times New Roman" charset="0"/>
              </a:rPr>
              <a:t>Formal Verification</a:t>
            </a:r>
          </a:p>
          <a:p>
            <a:pPr algn="ctr" eaLnBrk="1" hangingPunct="1"/>
            <a:r>
              <a:rPr lang="en-US" b="0">
                <a:solidFill>
                  <a:schemeClr val="tx1"/>
                </a:solidFill>
                <a:latin typeface="Times New Roman" charset="0"/>
              </a:rPr>
              <a:t>{ </a:t>
            </a:r>
            <a:r>
              <a:rPr lang="en-US" b="0" i="1">
                <a:solidFill>
                  <a:schemeClr val="tx1"/>
                </a:solidFill>
                <a:latin typeface="Times New Roman" charset="0"/>
              </a:rPr>
              <a:t>Preconditions</a:t>
            </a:r>
            <a:r>
              <a:rPr lang="en-US" b="0">
                <a:solidFill>
                  <a:schemeClr val="tx1"/>
                </a:solidFill>
                <a:latin typeface="Times New Roman" charset="0"/>
              </a:rPr>
              <a:t> }</a:t>
            </a:r>
          </a:p>
          <a:p>
            <a:pPr algn="ctr" eaLnBrk="1" hangingPunct="1"/>
            <a:r>
              <a:rPr lang="en-US" b="0">
                <a:solidFill>
                  <a:schemeClr val="tx1"/>
                </a:solidFill>
                <a:latin typeface="Times New Roman" charset="0"/>
              </a:rPr>
              <a:t>|</a:t>
            </a:r>
          </a:p>
          <a:p>
            <a:pPr algn="ctr" eaLnBrk="1" hangingPunct="1"/>
            <a:r>
              <a:rPr lang="en-US" b="0">
                <a:solidFill>
                  <a:schemeClr val="tx1"/>
                </a:solidFill>
                <a:latin typeface="Times New Roman" charset="0"/>
              </a:rPr>
              <a:t>Program</a:t>
            </a:r>
          </a:p>
          <a:p>
            <a:pPr algn="ctr" eaLnBrk="1" hangingPunct="1"/>
            <a:r>
              <a:rPr lang="en-US" b="0">
                <a:solidFill>
                  <a:schemeClr val="tx1"/>
                </a:solidFill>
                <a:latin typeface="Times New Roman" charset="0"/>
              </a:rPr>
              <a:t>|</a:t>
            </a:r>
          </a:p>
          <a:p>
            <a:pPr algn="ctr" eaLnBrk="1" hangingPunct="1"/>
            <a:r>
              <a:rPr lang="en-US" b="0">
                <a:solidFill>
                  <a:schemeClr val="tx1"/>
                </a:solidFill>
                <a:latin typeface="Times New Roman" charset="0"/>
              </a:rPr>
              <a:t>{ </a:t>
            </a:r>
            <a:r>
              <a:rPr lang="en-US" b="0" i="1">
                <a:solidFill>
                  <a:schemeClr val="tx1"/>
                </a:solidFill>
                <a:latin typeface="Times New Roman" charset="0"/>
              </a:rPr>
              <a:t>Postconditions</a:t>
            </a:r>
            <a:r>
              <a:rPr lang="en-US" b="0">
                <a:solidFill>
                  <a:schemeClr val="tx1"/>
                </a:solidFill>
                <a:latin typeface="Times New Roman" charset="0"/>
              </a:rPr>
              <a:t> }</a:t>
            </a:r>
          </a:p>
        </p:txBody>
      </p:sp>
      <p:sp>
        <p:nvSpPr>
          <p:cNvPr id="9220" name="TextBox 4"/>
          <p:cNvSpPr txBox="1">
            <a:spLocks noChangeArrowheads="1"/>
          </p:cNvSpPr>
          <p:nvPr/>
        </p:nvSpPr>
        <p:spPr bwMode="auto">
          <a:xfrm>
            <a:off x="2844800" y="1905000"/>
            <a:ext cx="6267450" cy="2308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rgbClr val="000066"/>
                </a:solidFill>
                <a:latin typeface="Arial" charset="0"/>
                <a:ea typeface="ＭＳ Ｐゴシック" charset="0"/>
              </a:defRPr>
            </a:lvl1pPr>
            <a:lvl2pPr>
              <a:defRPr sz="2000" b="1">
                <a:solidFill>
                  <a:srgbClr val="3333FF"/>
                </a:solidFill>
                <a:latin typeface="Arial" charset="0"/>
                <a:ea typeface="ＭＳ Ｐゴシック" charset="0"/>
              </a:defRPr>
            </a:lvl2pPr>
            <a:lvl3pPr>
              <a:defRPr b="1">
                <a:solidFill>
                  <a:srgbClr val="FF6600"/>
                </a:solidFill>
                <a:latin typeface="Arial" charset="0"/>
                <a:ea typeface="ＭＳ Ｐゴシック" charset="0"/>
              </a:defRPr>
            </a:lvl3pPr>
            <a:lvl4pPr>
              <a:defRPr sz="1600" b="1">
                <a:solidFill>
                  <a:srgbClr val="000066"/>
                </a:solidFill>
                <a:latin typeface="Arial" charset="0"/>
                <a:ea typeface="ＭＳ Ｐゴシック" charset="0"/>
              </a:defRPr>
            </a:lvl4pPr>
            <a:lvl5pPr>
              <a:defRPr sz="1600" b="1">
                <a:solidFill>
                  <a:srgbClr val="3333FF"/>
                </a:solidFill>
                <a:latin typeface="Arial" charset="0"/>
                <a:ea typeface="ＭＳ Ｐゴシック" charset="0"/>
              </a:defRPr>
            </a:lvl5pPr>
            <a:lvl6pPr eaLnBrk="0" fontAlgn="base" hangingPunct="0">
              <a:spcBef>
                <a:spcPct val="20000"/>
              </a:spcBef>
              <a:spcAft>
                <a:spcPct val="0"/>
              </a:spcAft>
              <a:buChar char="»"/>
              <a:defRPr sz="1600" b="1">
                <a:solidFill>
                  <a:srgbClr val="3333FF"/>
                </a:solidFill>
                <a:latin typeface="Arial" charset="0"/>
                <a:ea typeface="ＭＳ Ｐゴシック" charset="0"/>
              </a:defRPr>
            </a:lvl6pPr>
            <a:lvl7pPr eaLnBrk="0" fontAlgn="base" hangingPunct="0">
              <a:spcBef>
                <a:spcPct val="20000"/>
              </a:spcBef>
              <a:spcAft>
                <a:spcPct val="0"/>
              </a:spcAft>
              <a:buChar char="»"/>
              <a:defRPr sz="1600" b="1">
                <a:solidFill>
                  <a:srgbClr val="3333FF"/>
                </a:solidFill>
                <a:latin typeface="Arial" charset="0"/>
                <a:ea typeface="ＭＳ Ｐゴシック" charset="0"/>
              </a:defRPr>
            </a:lvl7pPr>
            <a:lvl8pPr eaLnBrk="0" fontAlgn="base" hangingPunct="0">
              <a:spcBef>
                <a:spcPct val="20000"/>
              </a:spcBef>
              <a:spcAft>
                <a:spcPct val="0"/>
              </a:spcAft>
              <a:buChar char="»"/>
              <a:defRPr sz="1600" b="1">
                <a:solidFill>
                  <a:srgbClr val="3333FF"/>
                </a:solidFill>
                <a:latin typeface="Arial" charset="0"/>
                <a:ea typeface="ＭＳ Ｐゴシック" charset="0"/>
              </a:defRPr>
            </a:lvl8pPr>
            <a:lvl9pPr eaLnBrk="0" fontAlgn="base" hangingPunct="0">
              <a:spcBef>
                <a:spcPct val="20000"/>
              </a:spcBef>
              <a:spcAft>
                <a:spcPct val="0"/>
              </a:spcAft>
              <a:buChar char="»"/>
              <a:defRPr sz="1600" b="1">
                <a:solidFill>
                  <a:srgbClr val="3333FF"/>
                </a:solidFill>
                <a:latin typeface="Arial" charset="0"/>
                <a:ea typeface="ＭＳ Ｐゴシック" charset="0"/>
              </a:defRPr>
            </a:lvl9pPr>
          </a:lstStyle>
          <a:p>
            <a:pPr algn="ctr" eaLnBrk="1" hangingPunct="1"/>
            <a:r>
              <a:rPr lang="en-US" i="1">
                <a:solidFill>
                  <a:schemeClr val="tx1"/>
                </a:solidFill>
                <a:latin typeface="Times New Roman" charset="0"/>
              </a:rPr>
              <a:t>Penetration Testing</a:t>
            </a:r>
          </a:p>
          <a:p>
            <a:pPr algn="ctr" eaLnBrk="1" hangingPunct="1"/>
            <a:r>
              <a:rPr lang="en-US" b="0">
                <a:solidFill>
                  <a:schemeClr val="tx1"/>
                </a:solidFill>
                <a:latin typeface="Times New Roman" charset="0"/>
              </a:rPr>
              <a:t>{ </a:t>
            </a:r>
            <a:r>
              <a:rPr lang="en-US" b="0" i="1">
                <a:solidFill>
                  <a:schemeClr val="tx1"/>
                </a:solidFill>
                <a:latin typeface="Times New Roman" charset="0"/>
              </a:rPr>
              <a:t>System characteristics, environment, and state</a:t>
            </a:r>
            <a:r>
              <a:rPr lang="en-US" b="0">
                <a:solidFill>
                  <a:schemeClr val="tx1"/>
                </a:solidFill>
                <a:latin typeface="Times New Roman" charset="0"/>
              </a:rPr>
              <a:t>}</a:t>
            </a:r>
          </a:p>
          <a:p>
            <a:pPr algn="ctr" eaLnBrk="1" hangingPunct="1"/>
            <a:r>
              <a:rPr lang="en-US" b="0">
                <a:solidFill>
                  <a:schemeClr val="tx1"/>
                </a:solidFill>
                <a:latin typeface="Times New Roman" charset="0"/>
              </a:rPr>
              <a:t>|</a:t>
            </a:r>
          </a:p>
          <a:p>
            <a:pPr algn="ctr" eaLnBrk="1" hangingPunct="1"/>
            <a:r>
              <a:rPr lang="en-US" b="0">
                <a:solidFill>
                  <a:schemeClr val="tx1"/>
                </a:solidFill>
                <a:latin typeface="Times New Roman" charset="0"/>
              </a:rPr>
              <a:t>Program or system</a:t>
            </a:r>
          </a:p>
          <a:p>
            <a:pPr algn="ctr" eaLnBrk="1" hangingPunct="1"/>
            <a:r>
              <a:rPr lang="en-US" b="0">
                <a:solidFill>
                  <a:schemeClr val="tx1"/>
                </a:solidFill>
                <a:latin typeface="Times New Roman" charset="0"/>
              </a:rPr>
              <a:t>|</a:t>
            </a:r>
          </a:p>
          <a:p>
            <a:pPr algn="ctr" eaLnBrk="1" hangingPunct="1"/>
            <a:r>
              <a:rPr lang="en-US" b="0">
                <a:solidFill>
                  <a:schemeClr val="tx1"/>
                </a:solidFill>
                <a:latin typeface="Times New Roman" charset="0"/>
              </a:rPr>
              <a:t>{ </a:t>
            </a:r>
            <a:r>
              <a:rPr lang="en-US" b="0" i="1">
                <a:solidFill>
                  <a:schemeClr val="tx1"/>
                </a:solidFill>
                <a:latin typeface="Times New Roman" charset="0"/>
              </a:rPr>
              <a:t>System state</a:t>
            </a:r>
            <a:r>
              <a:rPr lang="en-US" b="0">
                <a:solidFill>
                  <a:schemeClr val="tx1"/>
                </a:solidFill>
                <a:latin typeface="Times New Roman" charset="0"/>
              </a:rPr>
              <a:t>}</a:t>
            </a:r>
          </a:p>
        </p:txBody>
      </p:sp>
      <p:sp>
        <p:nvSpPr>
          <p:cNvPr id="2" name="TextBox 1"/>
          <p:cNvSpPr txBox="1"/>
          <p:nvPr/>
        </p:nvSpPr>
        <p:spPr>
          <a:xfrm>
            <a:off x="609600" y="5334000"/>
            <a:ext cx="7772400" cy="830997"/>
          </a:xfrm>
          <a:prstGeom prst="rect">
            <a:avLst/>
          </a:prstGeom>
          <a:noFill/>
        </p:spPr>
        <p:txBody>
          <a:bodyPr wrap="square" rtlCol="0">
            <a:spAutoFit/>
          </a:bodyPr>
          <a:lstStyle/>
          <a:p>
            <a:pPr algn="ctr"/>
            <a:r>
              <a:rPr lang="en-US" b="0" dirty="0" smtClean="0">
                <a:solidFill>
                  <a:srgbClr val="003399"/>
                </a:solidFill>
              </a:rPr>
              <a:t>Advantages of each?</a:t>
            </a:r>
          </a:p>
          <a:p>
            <a:pPr algn="ctr"/>
            <a:r>
              <a:rPr lang="en-US" b="0" dirty="0" smtClean="0">
                <a:solidFill>
                  <a:srgbClr val="003399"/>
                </a:solidFill>
              </a:rPr>
              <a:t>Disadvantages?</a:t>
            </a:r>
            <a:endParaRPr lang="en-US" b="0" dirty="0">
              <a:solidFill>
                <a:srgbClr val="003399"/>
              </a:solidFill>
            </a:endParaRPr>
          </a:p>
        </p:txBody>
      </p:sp>
    </p:spTree>
    <p:extLst>
      <p:ext uri="{BB962C8B-B14F-4D97-AF65-F5344CB8AC3E}">
        <p14:creationId xmlns:p14="http://schemas.microsoft.com/office/powerpoint/2010/main" val="1307406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Best Practices</a:t>
            </a:r>
            <a:endParaRPr lang="en-US" dirty="0"/>
          </a:p>
        </p:txBody>
      </p:sp>
      <p:sp>
        <p:nvSpPr>
          <p:cNvPr id="3" name="Content Placeholder 2"/>
          <p:cNvSpPr>
            <a:spLocks noGrp="1"/>
          </p:cNvSpPr>
          <p:nvPr>
            <p:ph idx="1"/>
          </p:nvPr>
        </p:nvSpPr>
        <p:spPr/>
        <p:txBody>
          <a:bodyPr>
            <a:normAutofit fontScale="92500"/>
          </a:bodyPr>
          <a:lstStyle/>
          <a:p>
            <a:r>
              <a:rPr lang="en-US" dirty="0"/>
              <a:t>Coding</a:t>
            </a:r>
          </a:p>
          <a:p>
            <a:pPr lvl="1"/>
            <a:r>
              <a:rPr lang="en-US" dirty="0" smtClean="0"/>
              <a:t>Deal </a:t>
            </a:r>
            <a:r>
              <a:rPr lang="en-US" dirty="0"/>
              <a:t>with errors and </a:t>
            </a:r>
            <a:r>
              <a:rPr lang="en-US" dirty="0" smtClean="0"/>
              <a:t>exceptions</a:t>
            </a:r>
          </a:p>
          <a:p>
            <a:pPr lvl="2"/>
            <a:r>
              <a:rPr lang="en-US" dirty="0" smtClean="0"/>
              <a:t>Don't black hole exceptions</a:t>
            </a:r>
          </a:p>
          <a:p>
            <a:pPr lvl="2"/>
            <a:r>
              <a:rPr lang="en-US" dirty="0" smtClean="0"/>
              <a:t>Don't </a:t>
            </a:r>
            <a:r>
              <a:rPr lang="en-US" dirty="0"/>
              <a:t>display internal error messages, failing SQL query, stack trace </a:t>
            </a:r>
            <a:r>
              <a:rPr lang="en-US" dirty="0" err="1"/>
              <a:t>etc</a:t>
            </a:r>
            <a:r>
              <a:rPr lang="en-US" dirty="0"/>
              <a:t>;</a:t>
            </a:r>
          </a:p>
          <a:p>
            <a:pPr lvl="1"/>
            <a:r>
              <a:rPr lang="en-US" dirty="0"/>
              <a:t>Fail </a:t>
            </a:r>
            <a:r>
              <a:rPr lang="en-US" dirty="0" smtClean="0"/>
              <a:t>gracefully</a:t>
            </a:r>
          </a:p>
          <a:p>
            <a:pPr lvl="2"/>
            <a:r>
              <a:rPr lang="en-US" dirty="0" smtClean="0"/>
              <a:t>In cases of unrecoverable unexpected error, </a:t>
            </a:r>
            <a:r>
              <a:rPr lang="en-US" dirty="0"/>
              <a:t>then log details, alert the administrator, clean the system (delete temporary files, clear memory) and inform the </a:t>
            </a:r>
            <a:r>
              <a:rPr lang="en-US" dirty="0" smtClean="0"/>
              <a:t>user</a:t>
            </a:r>
            <a:endParaRPr lang="en-US" dirty="0"/>
          </a:p>
          <a:p>
            <a:pPr lvl="1"/>
            <a:r>
              <a:rPr lang="en-US" dirty="0"/>
              <a:t>Protect passwords and secret </a:t>
            </a:r>
            <a:r>
              <a:rPr lang="en-US" dirty="0" smtClean="0"/>
              <a:t>information</a:t>
            </a:r>
          </a:p>
          <a:p>
            <a:pPr lvl="2"/>
            <a:r>
              <a:rPr lang="en-US" dirty="0" smtClean="0"/>
              <a:t>No </a:t>
            </a:r>
            <a:r>
              <a:rPr lang="en-US" dirty="0"/>
              <a:t>hard-</a:t>
            </a:r>
            <a:r>
              <a:rPr lang="en-US" dirty="0" smtClean="0"/>
              <a:t>coded passwords</a:t>
            </a:r>
          </a:p>
          <a:p>
            <a:pPr lvl="2"/>
            <a:r>
              <a:rPr lang="en-US" dirty="0"/>
              <a:t>U</a:t>
            </a:r>
            <a:r>
              <a:rPr lang="en-US" dirty="0" smtClean="0"/>
              <a:t>se </a:t>
            </a:r>
            <a:r>
              <a:rPr lang="en-US" dirty="0"/>
              <a:t>external files instead (possibly encrypted) or already existing credentials (like certificates</a:t>
            </a:r>
            <a:r>
              <a:rPr lang="en-US" dirty="0" smtClean="0"/>
              <a:t>)</a:t>
            </a:r>
            <a:endParaRPr lang="en-US" dirty="0"/>
          </a:p>
        </p:txBody>
      </p:sp>
      <p:sp>
        <p:nvSpPr>
          <p:cNvPr id="4" name="Rectangle 3"/>
          <p:cNvSpPr/>
          <p:nvPr/>
        </p:nvSpPr>
        <p:spPr>
          <a:xfrm>
            <a:off x="1424667" y="1219200"/>
            <a:ext cx="7696200" cy="276999"/>
          </a:xfrm>
          <a:prstGeom prst="rect">
            <a:avLst/>
          </a:prstGeom>
        </p:spPr>
        <p:txBody>
          <a:bodyPr wrap="square">
            <a:spAutoFit/>
          </a:bodyPr>
          <a:lstStyle/>
          <a:p>
            <a:r>
              <a:rPr lang="en-US" sz="1200" b="0" dirty="0">
                <a:latin typeface="+mj-lt"/>
              </a:rPr>
              <a:t>https://</a:t>
            </a:r>
            <a:r>
              <a:rPr lang="en-US" sz="1200" b="0" dirty="0" err="1">
                <a:latin typeface="+mj-lt"/>
              </a:rPr>
              <a:t>security.web.cern.ch</a:t>
            </a:r>
            <a:r>
              <a:rPr lang="en-US" sz="1200" b="0" dirty="0">
                <a:latin typeface="+mj-lt"/>
              </a:rPr>
              <a:t>/security/recommendations/en/</a:t>
            </a:r>
            <a:r>
              <a:rPr lang="en-US" sz="1200" b="0" dirty="0" err="1">
                <a:latin typeface="+mj-lt"/>
              </a:rPr>
              <a:t>checklist_for_coders.shtml</a:t>
            </a:r>
            <a:endParaRPr lang="en-US" sz="1200" b="0" dirty="0">
              <a:latin typeface="+mj-lt"/>
            </a:endParaRPr>
          </a:p>
        </p:txBody>
      </p:sp>
    </p:spTree>
    <p:extLst>
      <p:ext uri="{BB962C8B-B14F-4D97-AF65-F5344CB8AC3E}">
        <p14:creationId xmlns:p14="http://schemas.microsoft.com/office/powerpoint/2010/main" val="32660380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Best Practices</a:t>
            </a:r>
            <a:endParaRPr lang="en-US" dirty="0"/>
          </a:p>
        </p:txBody>
      </p:sp>
      <p:sp>
        <p:nvSpPr>
          <p:cNvPr id="3" name="Content Placeholder 2"/>
          <p:cNvSpPr>
            <a:spLocks noGrp="1"/>
          </p:cNvSpPr>
          <p:nvPr>
            <p:ph idx="1"/>
          </p:nvPr>
        </p:nvSpPr>
        <p:spPr/>
        <p:txBody>
          <a:bodyPr/>
          <a:lstStyle/>
          <a:p>
            <a:r>
              <a:rPr lang="en-US" dirty="0"/>
              <a:t>Coding</a:t>
            </a:r>
          </a:p>
          <a:p>
            <a:pPr lvl="1"/>
            <a:r>
              <a:rPr lang="en-US" dirty="0" smtClean="0"/>
              <a:t>Consciously handle files</a:t>
            </a:r>
          </a:p>
          <a:p>
            <a:pPr lvl="2"/>
            <a:r>
              <a:rPr lang="en-US" dirty="0" smtClean="0"/>
              <a:t>On creation:  report error, if it exists as appropriate</a:t>
            </a:r>
          </a:p>
          <a:p>
            <a:pPr lvl="2"/>
            <a:r>
              <a:rPr lang="en-US" dirty="0" smtClean="0"/>
              <a:t>On creation:  set </a:t>
            </a:r>
            <a:r>
              <a:rPr lang="en-US" dirty="0"/>
              <a:t>file </a:t>
            </a:r>
            <a:r>
              <a:rPr lang="en-US" dirty="0" smtClean="0"/>
              <a:t>permissions</a:t>
            </a:r>
          </a:p>
          <a:p>
            <a:pPr lvl="2"/>
            <a:r>
              <a:rPr lang="en-US" dirty="0" smtClean="0"/>
              <a:t>On open:  don't </a:t>
            </a:r>
            <a:r>
              <a:rPr lang="en-US" dirty="0"/>
              <a:t>ask for write </a:t>
            </a:r>
            <a:r>
              <a:rPr lang="en-US" dirty="0" smtClean="0"/>
              <a:t>access if only read access is needed</a:t>
            </a:r>
          </a:p>
          <a:p>
            <a:pPr lvl="2"/>
            <a:r>
              <a:rPr lang="en-US" dirty="0" smtClean="0"/>
              <a:t>On open:  check </a:t>
            </a:r>
            <a:r>
              <a:rPr lang="en-US" dirty="0"/>
              <a:t>if </a:t>
            </a:r>
            <a:r>
              <a:rPr lang="en-US" dirty="0" smtClean="0"/>
              <a:t>the file is a link</a:t>
            </a:r>
          </a:p>
          <a:p>
            <a:pPr lvl="2"/>
            <a:r>
              <a:rPr lang="en-US" dirty="0" smtClean="0"/>
              <a:t>On open:  use </a:t>
            </a:r>
            <a:r>
              <a:rPr lang="en-US" dirty="0"/>
              <a:t>absolute pathnames (for both commands and files</a:t>
            </a:r>
            <a:r>
              <a:rPr lang="en-US" dirty="0" smtClean="0"/>
              <a:t>)</a:t>
            </a:r>
          </a:p>
          <a:p>
            <a:pPr lvl="2"/>
            <a:r>
              <a:rPr lang="en-US" dirty="0" smtClean="0"/>
              <a:t>On use: </a:t>
            </a:r>
            <a:r>
              <a:rPr lang="en-US" dirty="0"/>
              <a:t>be </a:t>
            </a:r>
            <a:r>
              <a:rPr lang="en-US" dirty="0" smtClean="0"/>
              <a:t>careful </a:t>
            </a:r>
            <a:r>
              <a:rPr lang="en-US" dirty="0"/>
              <a:t>when the </a:t>
            </a:r>
            <a:r>
              <a:rPr lang="en-US" dirty="0" smtClean="0"/>
              <a:t>filename </a:t>
            </a:r>
            <a:r>
              <a:rPr lang="en-US" dirty="0"/>
              <a:t>comes from a </a:t>
            </a:r>
            <a:r>
              <a:rPr lang="en-US" dirty="0" smtClean="0"/>
              <a:t>user</a:t>
            </a:r>
            <a:endParaRPr lang="en-US" dirty="0"/>
          </a:p>
        </p:txBody>
      </p:sp>
      <p:sp>
        <p:nvSpPr>
          <p:cNvPr id="4" name="Rectangle 3"/>
          <p:cNvSpPr/>
          <p:nvPr/>
        </p:nvSpPr>
        <p:spPr>
          <a:xfrm>
            <a:off x="1481940" y="1219200"/>
            <a:ext cx="7696200" cy="276999"/>
          </a:xfrm>
          <a:prstGeom prst="rect">
            <a:avLst/>
          </a:prstGeom>
        </p:spPr>
        <p:txBody>
          <a:bodyPr wrap="square">
            <a:spAutoFit/>
          </a:bodyPr>
          <a:lstStyle/>
          <a:p>
            <a:r>
              <a:rPr lang="en-US" sz="1200" b="0" dirty="0">
                <a:latin typeface="+mj-lt"/>
              </a:rPr>
              <a:t>https://</a:t>
            </a:r>
            <a:r>
              <a:rPr lang="en-US" sz="1200" b="0" dirty="0" err="1">
                <a:latin typeface="+mj-lt"/>
              </a:rPr>
              <a:t>security.web.cern.ch</a:t>
            </a:r>
            <a:r>
              <a:rPr lang="en-US" sz="1200" b="0" dirty="0">
                <a:latin typeface="+mj-lt"/>
              </a:rPr>
              <a:t>/security/recommendations/en/</a:t>
            </a:r>
            <a:r>
              <a:rPr lang="en-US" sz="1200" b="0" dirty="0" err="1">
                <a:latin typeface="+mj-lt"/>
              </a:rPr>
              <a:t>checklist_for_coders.shtml</a:t>
            </a:r>
            <a:endParaRPr lang="en-US" sz="1200" b="0" dirty="0">
              <a:latin typeface="+mj-lt"/>
            </a:endParaRPr>
          </a:p>
        </p:txBody>
      </p:sp>
    </p:spTree>
    <p:extLst>
      <p:ext uri="{BB962C8B-B14F-4D97-AF65-F5344CB8AC3E}">
        <p14:creationId xmlns:p14="http://schemas.microsoft.com/office/powerpoint/2010/main" val="12836400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Best Practices</a:t>
            </a:r>
            <a:endParaRPr lang="en-US" dirty="0"/>
          </a:p>
        </p:txBody>
      </p:sp>
      <p:sp>
        <p:nvSpPr>
          <p:cNvPr id="3" name="Content Placeholder 2"/>
          <p:cNvSpPr>
            <a:spLocks noGrp="1"/>
          </p:cNvSpPr>
          <p:nvPr>
            <p:ph idx="1"/>
          </p:nvPr>
        </p:nvSpPr>
        <p:spPr/>
        <p:txBody>
          <a:bodyPr/>
          <a:lstStyle/>
          <a:p>
            <a:r>
              <a:rPr lang="en-US" dirty="0"/>
              <a:t>Coding</a:t>
            </a:r>
          </a:p>
          <a:p>
            <a:pPr lvl="1"/>
            <a:r>
              <a:rPr lang="en-US" dirty="0" smtClean="0"/>
              <a:t>Avoid temporary files where possible</a:t>
            </a:r>
          </a:p>
          <a:p>
            <a:pPr lvl="2"/>
            <a:r>
              <a:rPr lang="en-US" dirty="0"/>
              <a:t>I</a:t>
            </a:r>
            <a:r>
              <a:rPr lang="en-US" dirty="0" smtClean="0"/>
              <a:t>f needed, use unique names</a:t>
            </a:r>
          </a:p>
          <a:p>
            <a:pPr lvl="2"/>
            <a:r>
              <a:rPr lang="en-US" dirty="0"/>
              <a:t>C</a:t>
            </a:r>
            <a:r>
              <a:rPr lang="en-US" dirty="0" smtClean="0"/>
              <a:t>lear and delete after use</a:t>
            </a:r>
          </a:p>
          <a:p>
            <a:pPr lvl="1"/>
            <a:r>
              <a:rPr lang="en-US" dirty="0" smtClean="0"/>
              <a:t>Use shell </a:t>
            </a:r>
            <a:r>
              <a:rPr lang="en-US" dirty="0"/>
              <a:t>calls, </a:t>
            </a:r>
            <a:r>
              <a:rPr lang="en-US" dirty="0" err="1"/>
              <a:t>eval</a:t>
            </a:r>
            <a:r>
              <a:rPr lang="en-US" dirty="0"/>
              <a:t> functions </a:t>
            </a:r>
            <a:r>
              <a:rPr lang="en-US" dirty="0" smtClean="0"/>
              <a:t>etc. sparingly</a:t>
            </a:r>
          </a:p>
          <a:p>
            <a:pPr lvl="2"/>
            <a:r>
              <a:rPr lang="en-US" dirty="0" smtClean="0"/>
              <a:t>Validate </a:t>
            </a:r>
            <a:r>
              <a:rPr lang="en-US" dirty="0" err="1" smtClean="0"/>
              <a:t>parms</a:t>
            </a:r>
            <a:r>
              <a:rPr lang="en-US" dirty="0" smtClean="0"/>
              <a:t> to such calls for malicious intent</a:t>
            </a:r>
          </a:p>
          <a:p>
            <a:pPr lvl="1"/>
            <a:r>
              <a:rPr lang="en-US" dirty="0"/>
              <a:t>Avoid stubs</a:t>
            </a:r>
          </a:p>
          <a:p>
            <a:pPr lvl="1"/>
            <a:r>
              <a:rPr lang="en-US" dirty="0"/>
              <a:t>Enable compiler checks</a:t>
            </a:r>
          </a:p>
          <a:p>
            <a:pPr lvl="1"/>
            <a:r>
              <a:rPr lang="en-US" dirty="0"/>
              <a:t>Disable debug information</a:t>
            </a:r>
          </a:p>
          <a:p>
            <a:pPr marL="914400" lvl="2" indent="0">
              <a:buNone/>
            </a:pPr>
            <a:endParaRPr lang="en-US" dirty="0" smtClean="0"/>
          </a:p>
          <a:p>
            <a:pPr lvl="1"/>
            <a:endParaRPr lang="en-US" dirty="0"/>
          </a:p>
        </p:txBody>
      </p:sp>
      <p:sp>
        <p:nvSpPr>
          <p:cNvPr id="4" name="Rectangle 3"/>
          <p:cNvSpPr/>
          <p:nvPr/>
        </p:nvSpPr>
        <p:spPr>
          <a:xfrm>
            <a:off x="1445493" y="1295400"/>
            <a:ext cx="7696200" cy="276999"/>
          </a:xfrm>
          <a:prstGeom prst="rect">
            <a:avLst/>
          </a:prstGeom>
        </p:spPr>
        <p:txBody>
          <a:bodyPr wrap="square">
            <a:spAutoFit/>
          </a:bodyPr>
          <a:lstStyle/>
          <a:p>
            <a:r>
              <a:rPr lang="en-US" sz="1200" b="0" dirty="0">
                <a:latin typeface="+mj-lt"/>
              </a:rPr>
              <a:t>https://</a:t>
            </a:r>
            <a:r>
              <a:rPr lang="en-US" sz="1200" b="0" dirty="0" err="1">
                <a:latin typeface="+mj-lt"/>
              </a:rPr>
              <a:t>security.web.cern.ch</a:t>
            </a:r>
            <a:r>
              <a:rPr lang="en-US" sz="1200" b="0" dirty="0">
                <a:latin typeface="+mj-lt"/>
              </a:rPr>
              <a:t>/security/recommendations/en/</a:t>
            </a:r>
            <a:r>
              <a:rPr lang="en-US" sz="1200" b="0" dirty="0" err="1">
                <a:latin typeface="+mj-lt"/>
              </a:rPr>
              <a:t>checklist_for_coders.shtml</a:t>
            </a:r>
            <a:endParaRPr lang="en-US" sz="1200" b="0" dirty="0">
              <a:latin typeface="+mj-lt"/>
            </a:endParaRPr>
          </a:p>
        </p:txBody>
      </p:sp>
    </p:spTree>
    <p:extLst>
      <p:ext uri="{BB962C8B-B14F-4D97-AF65-F5344CB8AC3E}">
        <p14:creationId xmlns:p14="http://schemas.microsoft.com/office/powerpoint/2010/main" val="26949670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dirty="0" smtClean="0"/>
              <a:t>Planning/Disaster Recovery </a:t>
            </a:r>
            <a:endParaRPr lang="en-US" dirty="0"/>
          </a:p>
        </p:txBody>
      </p:sp>
      <p:sp>
        <p:nvSpPr>
          <p:cNvPr id="47107" name="Rectangle 3"/>
          <p:cNvSpPr>
            <a:spLocks noGrp="1" noChangeArrowheads="1"/>
          </p:cNvSpPr>
          <p:nvPr>
            <p:ph type="body" idx="1"/>
          </p:nvPr>
        </p:nvSpPr>
        <p:spPr/>
        <p:txBody>
          <a:bodyPr/>
          <a:lstStyle/>
          <a:p>
            <a:r>
              <a:rPr lang="en-US" smtClean="0"/>
              <a:t>agency response procedures and continuity of operations </a:t>
            </a:r>
          </a:p>
          <a:p>
            <a:r>
              <a:rPr lang="en-US" smtClean="0"/>
              <a:t>development of plans for recovery actions after a disruptive event </a:t>
            </a:r>
          </a:p>
          <a:p>
            <a:r>
              <a:rPr lang="en-US" smtClean="0"/>
              <a:t>development of procedures for off-site processing </a:t>
            </a:r>
          </a:p>
          <a:p>
            <a:r>
              <a:rPr lang="en-US" smtClean="0"/>
              <a:t>emergency destruction procedures </a:t>
            </a:r>
          </a:p>
          <a:p>
            <a:r>
              <a:rPr lang="en-US" smtClean="0"/>
              <a:t>team member responsibilities in responding to an emergency situation</a:t>
            </a:r>
            <a:endParaRPr lang="en-US"/>
          </a:p>
        </p:txBody>
      </p:sp>
    </p:spTree>
    <p:extLst>
      <p:ext uri="{BB962C8B-B14F-4D97-AF65-F5344CB8AC3E}">
        <p14:creationId xmlns:p14="http://schemas.microsoft.com/office/powerpoint/2010/main" val="18320602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atin typeface="Arial" charset="0"/>
              </a:rPr>
              <a:t>Physical Security Measures</a:t>
            </a:r>
          </a:p>
        </p:txBody>
      </p:sp>
      <p:sp>
        <p:nvSpPr>
          <p:cNvPr id="48131" name="Rectangle 3"/>
          <p:cNvSpPr>
            <a:spLocks noGrp="1" noChangeArrowheads="1"/>
          </p:cNvSpPr>
          <p:nvPr>
            <p:ph type="body" idx="1"/>
          </p:nvPr>
        </p:nvSpPr>
        <p:spPr>
          <a:xfrm>
            <a:off x="457200" y="990600"/>
            <a:ext cx="8382000" cy="4800600"/>
          </a:xfrm>
        </p:spPr>
        <p:txBody>
          <a:bodyPr/>
          <a:lstStyle/>
          <a:p>
            <a:pPr eaLnBrk="1" hangingPunct="1">
              <a:lnSpc>
                <a:spcPct val="90000"/>
              </a:lnSpc>
            </a:pPr>
            <a:r>
              <a:rPr lang="en-US" sz="2000">
                <a:latin typeface="Arial" charset="0"/>
              </a:rPr>
              <a:t>alarms </a:t>
            </a:r>
          </a:p>
          <a:p>
            <a:pPr eaLnBrk="1" hangingPunct="1">
              <a:lnSpc>
                <a:spcPct val="90000"/>
              </a:lnSpc>
            </a:pPr>
            <a:r>
              <a:rPr lang="en-US" sz="2000">
                <a:latin typeface="Arial" charset="0"/>
              </a:rPr>
              <a:t>building construction </a:t>
            </a:r>
          </a:p>
          <a:p>
            <a:pPr eaLnBrk="1" hangingPunct="1">
              <a:lnSpc>
                <a:spcPct val="90000"/>
              </a:lnSpc>
            </a:pPr>
            <a:r>
              <a:rPr lang="en-US" sz="2000">
                <a:latin typeface="Arial" charset="0"/>
              </a:rPr>
              <a:t>cabling </a:t>
            </a:r>
          </a:p>
          <a:p>
            <a:pPr eaLnBrk="1" hangingPunct="1">
              <a:lnSpc>
                <a:spcPct val="90000"/>
              </a:lnSpc>
            </a:pPr>
            <a:r>
              <a:rPr lang="en-US" sz="2000">
                <a:latin typeface="Arial" charset="0"/>
              </a:rPr>
              <a:t>communications centers</a:t>
            </a:r>
            <a:r>
              <a:rPr lang="en-US" sz="2000">
                <a:latin typeface="Arial" charset="0"/>
                <a:hlinkClick r:id="rId2"/>
              </a:rPr>
              <a:t> </a:t>
            </a:r>
            <a:endParaRPr lang="en-US" sz="2000">
              <a:latin typeface="Arial" charset="0"/>
            </a:endParaRPr>
          </a:p>
          <a:p>
            <a:pPr eaLnBrk="1" hangingPunct="1">
              <a:lnSpc>
                <a:spcPct val="90000"/>
              </a:lnSpc>
            </a:pPr>
            <a:r>
              <a:rPr lang="en-US" sz="2000">
                <a:latin typeface="Arial" charset="0"/>
              </a:rPr>
              <a:t>environmental controls (humidity and air conditioning) </a:t>
            </a:r>
          </a:p>
          <a:p>
            <a:pPr eaLnBrk="1" hangingPunct="1">
              <a:lnSpc>
                <a:spcPct val="90000"/>
              </a:lnSpc>
            </a:pPr>
            <a:r>
              <a:rPr lang="en-US" sz="2000">
                <a:latin typeface="Arial" charset="0"/>
              </a:rPr>
              <a:t>filtered power </a:t>
            </a:r>
          </a:p>
          <a:p>
            <a:pPr eaLnBrk="1" hangingPunct="1">
              <a:lnSpc>
                <a:spcPct val="90000"/>
              </a:lnSpc>
            </a:pPr>
            <a:r>
              <a:rPr lang="en-US" sz="2000">
                <a:latin typeface="Arial" charset="0"/>
              </a:rPr>
              <a:t>fire safety controls </a:t>
            </a:r>
          </a:p>
          <a:p>
            <a:pPr eaLnBrk="1" hangingPunct="1">
              <a:lnSpc>
                <a:spcPct val="90000"/>
              </a:lnSpc>
            </a:pPr>
            <a:r>
              <a:rPr lang="en-US" sz="2000">
                <a:latin typeface="Arial" charset="0"/>
              </a:rPr>
              <a:t>information systems centers </a:t>
            </a:r>
          </a:p>
          <a:p>
            <a:pPr eaLnBrk="1" hangingPunct="1">
              <a:lnSpc>
                <a:spcPct val="90000"/>
              </a:lnSpc>
            </a:pPr>
            <a:r>
              <a:rPr lang="en-US" sz="2000">
                <a:latin typeface="Arial" charset="0"/>
              </a:rPr>
              <a:t>physical access control systems (key cards, locks and alarms) </a:t>
            </a:r>
          </a:p>
          <a:p>
            <a:pPr eaLnBrk="1" hangingPunct="1">
              <a:lnSpc>
                <a:spcPct val="90000"/>
              </a:lnSpc>
            </a:pPr>
            <a:r>
              <a:rPr lang="en-US" sz="2000">
                <a:latin typeface="Arial" charset="0"/>
              </a:rPr>
              <a:t>power controls (regulator, uninterrupted power service (UPS), and emergency power-off switch) </a:t>
            </a:r>
          </a:p>
          <a:p>
            <a:pPr eaLnBrk="1" hangingPunct="1">
              <a:lnSpc>
                <a:spcPct val="90000"/>
              </a:lnSpc>
            </a:pPr>
            <a:r>
              <a:rPr lang="en-US" sz="2000">
                <a:latin typeface="Arial" charset="0"/>
              </a:rPr>
              <a:t>protected distributed systems  </a:t>
            </a:r>
          </a:p>
          <a:p>
            <a:pPr eaLnBrk="1" hangingPunct="1">
              <a:lnSpc>
                <a:spcPct val="90000"/>
              </a:lnSpc>
            </a:pPr>
            <a:r>
              <a:rPr lang="en-US" sz="2000">
                <a:latin typeface="Arial" charset="0"/>
              </a:rPr>
              <a:t>shielding </a:t>
            </a:r>
          </a:p>
          <a:p>
            <a:pPr eaLnBrk="1" hangingPunct="1">
              <a:lnSpc>
                <a:spcPct val="90000"/>
              </a:lnSpc>
            </a:pPr>
            <a:r>
              <a:rPr lang="en-US" sz="2000">
                <a:latin typeface="Arial" charset="0"/>
              </a:rPr>
              <a:t>stand-alone systems and peripherals </a:t>
            </a:r>
          </a:p>
          <a:p>
            <a:pPr eaLnBrk="1" hangingPunct="1">
              <a:lnSpc>
                <a:spcPct val="90000"/>
              </a:lnSpc>
            </a:pPr>
            <a:r>
              <a:rPr lang="en-US" sz="2000">
                <a:latin typeface="Arial" charset="0"/>
              </a:rPr>
              <a:t>storage area controls</a:t>
            </a:r>
          </a:p>
        </p:txBody>
      </p:sp>
    </p:spTree>
    <p:extLst>
      <p:ext uri="{BB962C8B-B14F-4D97-AF65-F5344CB8AC3E}">
        <p14:creationId xmlns:p14="http://schemas.microsoft.com/office/powerpoint/2010/main" val="165795312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smtClean="0"/>
              <a:t>Software Security</a:t>
            </a:r>
            <a:endParaRPr lang="en-US"/>
          </a:p>
        </p:txBody>
      </p:sp>
      <p:sp>
        <p:nvSpPr>
          <p:cNvPr id="49155" name="Rectangle 3"/>
          <p:cNvSpPr>
            <a:spLocks noGrp="1" noChangeArrowheads="1"/>
          </p:cNvSpPr>
          <p:nvPr>
            <p:ph type="body" idx="1"/>
          </p:nvPr>
        </p:nvSpPr>
        <p:spPr/>
        <p:txBody>
          <a:bodyPr>
            <a:normAutofit/>
          </a:bodyPr>
          <a:lstStyle/>
          <a:p>
            <a:r>
              <a:rPr lang="en-US" dirty="0" smtClean="0"/>
              <a:t>assurance</a:t>
            </a:r>
          </a:p>
          <a:p>
            <a:r>
              <a:rPr lang="en-US" dirty="0" smtClean="0"/>
              <a:t>configuration management</a:t>
            </a:r>
          </a:p>
          <a:p>
            <a:r>
              <a:rPr lang="en-US" dirty="0" smtClean="0"/>
              <a:t>software security mechanisms to protect information </a:t>
            </a:r>
          </a:p>
          <a:p>
            <a:pPr lvl="1"/>
            <a:r>
              <a:rPr lang="en-US" dirty="0" smtClean="0"/>
              <a:t>identification and authentication</a:t>
            </a:r>
          </a:p>
          <a:p>
            <a:pPr lvl="1"/>
            <a:r>
              <a:rPr lang="en-US" dirty="0" smtClean="0"/>
              <a:t>need-to-know controls</a:t>
            </a:r>
          </a:p>
          <a:p>
            <a:pPr lvl="1"/>
            <a:r>
              <a:rPr lang="en-US" dirty="0" smtClean="0"/>
              <a:t>segregation of duties </a:t>
            </a:r>
            <a:endParaRPr lang="en-US" dirty="0"/>
          </a:p>
        </p:txBody>
      </p:sp>
    </p:spTree>
    <p:extLst>
      <p:ext uri="{BB962C8B-B14F-4D97-AF65-F5344CB8AC3E}">
        <p14:creationId xmlns:p14="http://schemas.microsoft.com/office/powerpoint/2010/main" val="15878971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dirty="0" smtClean="0"/>
              <a:t>Administrative Security Controls </a:t>
            </a:r>
            <a:endParaRPr lang="en-US" dirty="0"/>
          </a:p>
        </p:txBody>
      </p:sp>
      <p:sp>
        <p:nvSpPr>
          <p:cNvPr id="50179" name="Rectangle 3"/>
          <p:cNvSpPr>
            <a:spLocks noGrp="1" noChangeArrowheads="1"/>
          </p:cNvSpPr>
          <p:nvPr>
            <p:ph type="body" idx="1"/>
          </p:nvPr>
        </p:nvSpPr>
        <p:spPr/>
        <p:txBody>
          <a:bodyPr/>
          <a:lstStyle/>
          <a:p>
            <a:r>
              <a:rPr lang="en-US" smtClean="0"/>
              <a:t>destruction of media </a:t>
            </a:r>
          </a:p>
          <a:p>
            <a:r>
              <a:rPr lang="en-US" smtClean="0"/>
              <a:t>documentation, logs and journals </a:t>
            </a:r>
          </a:p>
          <a:p>
            <a:r>
              <a:rPr lang="en-US" smtClean="0"/>
              <a:t>emergency destruction </a:t>
            </a:r>
          </a:p>
          <a:p>
            <a:r>
              <a:rPr lang="en-US" smtClean="0"/>
              <a:t>external marking of media</a:t>
            </a:r>
          </a:p>
          <a:p>
            <a:r>
              <a:rPr lang="en-US" smtClean="0"/>
              <a:t>media downgrade and declassification</a:t>
            </a:r>
          </a:p>
          <a:p>
            <a:r>
              <a:rPr lang="en-US" smtClean="0"/>
              <a:t>preparation of security plans </a:t>
            </a:r>
          </a:p>
          <a:p>
            <a:r>
              <a:rPr lang="en-US" smtClean="0"/>
              <a:t>reporting of computer misuse or abuse</a:t>
            </a:r>
          </a:p>
          <a:p>
            <a:r>
              <a:rPr lang="en-US" smtClean="0"/>
              <a:t>sanitization of media </a:t>
            </a:r>
          </a:p>
          <a:p>
            <a:r>
              <a:rPr lang="en-US" smtClean="0"/>
              <a:t>transportation of media</a:t>
            </a:r>
            <a:endParaRPr lang="en-US"/>
          </a:p>
        </p:txBody>
      </p:sp>
    </p:spTree>
    <p:extLst>
      <p:ext uri="{BB962C8B-B14F-4D97-AF65-F5344CB8AC3E}">
        <p14:creationId xmlns:p14="http://schemas.microsoft.com/office/powerpoint/2010/main" val="38762737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smtClean="0"/>
              <a:t>Auditing and Monitoring</a:t>
            </a:r>
            <a:endParaRPr lang="en-US"/>
          </a:p>
        </p:txBody>
      </p:sp>
      <p:sp>
        <p:nvSpPr>
          <p:cNvPr id="51203" name="Rectangle 3"/>
          <p:cNvSpPr>
            <a:spLocks noGrp="1" noChangeArrowheads="1"/>
          </p:cNvSpPr>
          <p:nvPr>
            <p:ph type="body" idx="1"/>
          </p:nvPr>
        </p:nvSpPr>
        <p:spPr/>
        <p:txBody>
          <a:bodyPr/>
          <a:lstStyle/>
          <a:p>
            <a:r>
              <a:rPr lang="en-US" smtClean="0"/>
              <a:t>conducting security reviews </a:t>
            </a:r>
          </a:p>
          <a:p>
            <a:r>
              <a:rPr lang="en-US" smtClean="0"/>
              <a:t>effectiveness of security programs</a:t>
            </a:r>
          </a:p>
          <a:p>
            <a:r>
              <a:rPr lang="en-US" smtClean="0"/>
              <a:t>investigation of security breaches </a:t>
            </a:r>
          </a:p>
          <a:p>
            <a:r>
              <a:rPr lang="en-US" smtClean="0"/>
              <a:t>review of accountability controls</a:t>
            </a:r>
          </a:p>
          <a:p>
            <a:r>
              <a:rPr lang="en-US" smtClean="0"/>
              <a:t>verification, validation, testing, and evaluation processes</a:t>
            </a:r>
            <a:endParaRPr lang="en-US"/>
          </a:p>
        </p:txBody>
      </p:sp>
    </p:spTree>
    <p:extLst>
      <p:ext uri="{BB962C8B-B14F-4D97-AF65-F5344CB8AC3E}">
        <p14:creationId xmlns:p14="http://schemas.microsoft.com/office/powerpoint/2010/main" val="25849827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atin typeface="Arial" charset="0"/>
              </a:rPr>
              <a:t>Transmission Security</a:t>
            </a:r>
          </a:p>
        </p:txBody>
      </p:sp>
      <p:sp>
        <p:nvSpPr>
          <p:cNvPr id="53251" name="Rectangle 3"/>
          <p:cNvSpPr>
            <a:spLocks noGrp="1" noChangeArrowheads="1"/>
          </p:cNvSpPr>
          <p:nvPr>
            <p:ph type="body" idx="1"/>
          </p:nvPr>
        </p:nvSpPr>
        <p:spPr/>
        <p:txBody>
          <a:bodyPr/>
          <a:lstStyle/>
          <a:p>
            <a:pPr eaLnBrk="1" hangingPunct="1">
              <a:lnSpc>
                <a:spcPct val="90000"/>
              </a:lnSpc>
            </a:pPr>
            <a:r>
              <a:rPr lang="en-US" sz="2800" dirty="0" smtClean="0">
                <a:latin typeface="Arial" charset="0"/>
              </a:rPr>
              <a:t>shielding</a:t>
            </a:r>
          </a:p>
          <a:p>
            <a:pPr eaLnBrk="1" hangingPunct="1">
              <a:lnSpc>
                <a:spcPct val="90000"/>
              </a:lnSpc>
            </a:pPr>
            <a:r>
              <a:rPr lang="en-US" sz="2800" dirty="0" smtClean="0">
                <a:latin typeface="Arial" charset="0"/>
              </a:rPr>
              <a:t>burst </a:t>
            </a:r>
            <a:r>
              <a:rPr lang="en-US" sz="2800" dirty="0">
                <a:latin typeface="Arial" charset="0"/>
              </a:rPr>
              <a:t>transmission </a:t>
            </a:r>
          </a:p>
          <a:p>
            <a:pPr eaLnBrk="1" hangingPunct="1">
              <a:lnSpc>
                <a:spcPct val="90000"/>
              </a:lnSpc>
            </a:pPr>
            <a:r>
              <a:rPr lang="en-US" sz="2800" dirty="0">
                <a:latin typeface="Arial" charset="0"/>
              </a:rPr>
              <a:t>directional signals </a:t>
            </a:r>
          </a:p>
          <a:p>
            <a:pPr eaLnBrk="1" hangingPunct="1">
              <a:lnSpc>
                <a:spcPct val="90000"/>
              </a:lnSpc>
            </a:pPr>
            <a:r>
              <a:rPr lang="en-US" sz="2800" dirty="0">
                <a:latin typeface="Arial" charset="0"/>
              </a:rPr>
              <a:t>jamming </a:t>
            </a:r>
          </a:p>
          <a:p>
            <a:pPr eaLnBrk="1" hangingPunct="1">
              <a:lnSpc>
                <a:spcPct val="90000"/>
              </a:lnSpc>
            </a:pPr>
            <a:r>
              <a:rPr lang="en-US" sz="2800" dirty="0">
                <a:latin typeface="Arial" charset="0"/>
              </a:rPr>
              <a:t>line-of-sight </a:t>
            </a:r>
          </a:p>
          <a:p>
            <a:pPr eaLnBrk="1" hangingPunct="1">
              <a:lnSpc>
                <a:spcPct val="90000"/>
              </a:lnSpc>
            </a:pPr>
            <a:r>
              <a:rPr lang="en-US" sz="2800" dirty="0">
                <a:latin typeface="Arial" charset="0"/>
              </a:rPr>
              <a:t>line authentication </a:t>
            </a:r>
          </a:p>
          <a:p>
            <a:pPr eaLnBrk="1" hangingPunct="1">
              <a:lnSpc>
                <a:spcPct val="90000"/>
              </a:lnSpc>
            </a:pPr>
            <a:r>
              <a:rPr lang="en-US" sz="2800" dirty="0">
                <a:latin typeface="Arial" charset="0"/>
              </a:rPr>
              <a:t>low power </a:t>
            </a:r>
          </a:p>
          <a:p>
            <a:pPr eaLnBrk="1" hangingPunct="1">
              <a:lnSpc>
                <a:spcPct val="90000"/>
              </a:lnSpc>
            </a:pPr>
            <a:r>
              <a:rPr lang="en-US" sz="2800" dirty="0">
                <a:latin typeface="Arial" charset="0"/>
              </a:rPr>
              <a:t>masking </a:t>
            </a:r>
          </a:p>
          <a:p>
            <a:pPr eaLnBrk="1" hangingPunct="1">
              <a:lnSpc>
                <a:spcPct val="90000"/>
              </a:lnSpc>
            </a:pPr>
            <a:r>
              <a:rPr lang="en-US" sz="2800" dirty="0">
                <a:latin typeface="Arial" charset="0"/>
              </a:rPr>
              <a:t>optical systems </a:t>
            </a:r>
          </a:p>
          <a:p>
            <a:pPr eaLnBrk="1" hangingPunct="1">
              <a:lnSpc>
                <a:spcPct val="90000"/>
              </a:lnSpc>
            </a:pPr>
            <a:r>
              <a:rPr lang="en-US" sz="2800" dirty="0">
                <a:latin typeface="Arial" charset="0"/>
              </a:rPr>
              <a:t>protected </a:t>
            </a:r>
            <a:r>
              <a:rPr lang="en-US" sz="2800" dirty="0" err="1">
                <a:latin typeface="Arial" charset="0"/>
              </a:rPr>
              <a:t>wireline</a:t>
            </a:r>
            <a:r>
              <a:rPr lang="en-US" sz="2800" dirty="0">
                <a:latin typeface="Arial" charset="0"/>
              </a:rPr>
              <a:t> </a:t>
            </a:r>
          </a:p>
          <a:p>
            <a:pPr eaLnBrk="1" hangingPunct="1">
              <a:lnSpc>
                <a:spcPct val="90000"/>
              </a:lnSpc>
            </a:pPr>
            <a:r>
              <a:rPr lang="en-US" sz="2800" dirty="0">
                <a:latin typeface="Arial" charset="0"/>
              </a:rPr>
              <a:t>screening</a:t>
            </a:r>
          </a:p>
        </p:txBody>
      </p:sp>
    </p:spTree>
    <p:extLst>
      <p:ext uri="{BB962C8B-B14F-4D97-AF65-F5344CB8AC3E}">
        <p14:creationId xmlns:p14="http://schemas.microsoft.com/office/powerpoint/2010/main" val="206037306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title"/>
          </p:nvPr>
        </p:nvSpPr>
        <p:spPr/>
        <p:txBody>
          <a:bodyPr/>
          <a:lstStyle/>
          <a:p>
            <a:r>
              <a:rPr lang="en-US"/>
              <a:t>Key Points</a:t>
            </a:r>
          </a:p>
        </p:txBody>
      </p:sp>
      <p:sp>
        <p:nvSpPr>
          <p:cNvPr id="451587" name="Rectangle 3"/>
          <p:cNvSpPr>
            <a:spLocks noGrp="1" noChangeArrowheads="1"/>
          </p:cNvSpPr>
          <p:nvPr>
            <p:ph type="body" idx="1"/>
          </p:nvPr>
        </p:nvSpPr>
        <p:spPr>
          <a:xfrm>
            <a:off x="228600" y="1066800"/>
            <a:ext cx="5334000" cy="5410200"/>
          </a:xfrm>
        </p:spPr>
        <p:txBody>
          <a:bodyPr>
            <a:normAutofit fontScale="85000" lnSpcReduction="10000"/>
          </a:bodyPr>
          <a:lstStyle/>
          <a:p>
            <a:pPr>
              <a:lnSpc>
                <a:spcPct val="90000"/>
              </a:lnSpc>
            </a:pPr>
            <a:r>
              <a:rPr lang="en-US" dirty="0"/>
              <a:t>Given large numbers of non-secure systems in use now, unrealistic to expect less vulnerable systems to replace them</a:t>
            </a:r>
          </a:p>
          <a:p>
            <a:pPr>
              <a:lnSpc>
                <a:spcPct val="90000"/>
              </a:lnSpc>
            </a:pPr>
            <a:r>
              <a:rPr lang="en-US" dirty="0"/>
              <a:t>Penetration studies are effective tests of systems provided the test goals are known and tests are structured </a:t>
            </a:r>
            <a:r>
              <a:rPr lang="en-US" dirty="0" smtClean="0"/>
              <a:t>well</a:t>
            </a:r>
          </a:p>
          <a:p>
            <a:pPr>
              <a:lnSpc>
                <a:spcPct val="90000"/>
              </a:lnSpc>
            </a:pPr>
            <a:r>
              <a:rPr lang="en-US" dirty="0" smtClean="0"/>
              <a:t>Vulnerability classification schemes aid in flaw generalization and hypothesis</a:t>
            </a:r>
          </a:p>
          <a:p>
            <a:pPr lvl="1">
              <a:lnSpc>
                <a:spcPct val="90000"/>
              </a:lnSpc>
            </a:pPr>
            <a:r>
              <a:rPr lang="en-US" dirty="0"/>
              <a:t>System level</a:t>
            </a:r>
          </a:p>
          <a:p>
            <a:pPr lvl="1">
              <a:lnSpc>
                <a:spcPct val="90000"/>
              </a:lnSpc>
            </a:pPr>
            <a:r>
              <a:rPr lang="en-US" dirty="0"/>
              <a:t>Software component level</a:t>
            </a:r>
          </a:p>
          <a:p>
            <a:pPr>
              <a:lnSpc>
                <a:spcPct val="90000"/>
              </a:lnSpc>
            </a:pPr>
            <a:endParaRPr lang="en-US" dirty="0"/>
          </a:p>
        </p:txBody>
      </p:sp>
      <p:pic>
        <p:nvPicPr>
          <p:cNvPr id="4" name="Picture 4" descr="hackersent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1650" y="685800"/>
            <a:ext cx="3562350" cy="5748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269495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lstStyle/>
          <a:p>
            <a:r>
              <a:rPr lang="en-US" dirty="0" smtClean="0"/>
              <a:t>Formal </a:t>
            </a:r>
            <a:r>
              <a:rPr lang="en-US" dirty="0" err="1" smtClean="0"/>
              <a:t>vs</a:t>
            </a:r>
            <a:r>
              <a:rPr lang="en-US" dirty="0" smtClean="0"/>
              <a:t> Pen</a:t>
            </a:r>
            <a:endParaRPr lang="en-US" dirty="0"/>
          </a:p>
        </p:txBody>
      </p:sp>
      <p:sp>
        <p:nvSpPr>
          <p:cNvPr id="303107" name="Rectangle 3"/>
          <p:cNvSpPr>
            <a:spLocks noGrp="1" noChangeArrowheads="1"/>
          </p:cNvSpPr>
          <p:nvPr>
            <p:ph type="body" idx="1"/>
          </p:nvPr>
        </p:nvSpPr>
        <p:spPr/>
        <p:txBody>
          <a:bodyPr>
            <a:normAutofit fontScale="85000" lnSpcReduction="20000"/>
          </a:bodyPr>
          <a:lstStyle/>
          <a:p>
            <a:r>
              <a:rPr lang="en-US" dirty="0" smtClean="0"/>
              <a:t>Formal</a:t>
            </a:r>
          </a:p>
          <a:p>
            <a:pPr lvl="1"/>
            <a:r>
              <a:rPr lang="en-US" dirty="0" smtClean="0"/>
              <a:t>Mathematical proof that system </a:t>
            </a:r>
            <a:r>
              <a:rPr lang="en-US" dirty="0"/>
              <a:t>satisfies </a:t>
            </a:r>
            <a:r>
              <a:rPr lang="en-US" dirty="0" smtClean="0"/>
              <a:t>constraints</a:t>
            </a:r>
            <a:endParaRPr lang="en-US" dirty="0"/>
          </a:p>
          <a:p>
            <a:pPr lvl="1"/>
            <a:r>
              <a:rPr lang="en-US" i="1" dirty="0"/>
              <a:t>Preconditions</a:t>
            </a:r>
            <a:r>
              <a:rPr lang="en-US" dirty="0"/>
              <a:t> state assumptions about the system</a:t>
            </a:r>
          </a:p>
          <a:p>
            <a:pPr lvl="1"/>
            <a:r>
              <a:rPr lang="en-US" i="1" dirty="0" err="1"/>
              <a:t>Postconditions</a:t>
            </a:r>
            <a:r>
              <a:rPr lang="en-US" dirty="0"/>
              <a:t> are result of applying system operations to preconditions, inputs</a:t>
            </a:r>
          </a:p>
          <a:p>
            <a:pPr lvl="1"/>
            <a:r>
              <a:rPr lang="en-US" dirty="0"/>
              <a:t>Required: </a:t>
            </a:r>
            <a:r>
              <a:rPr lang="en-US" dirty="0" err="1"/>
              <a:t>postconditions</a:t>
            </a:r>
            <a:r>
              <a:rPr lang="en-US" dirty="0"/>
              <a:t> satisfy </a:t>
            </a:r>
            <a:r>
              <a:rPr lang="en-US" dirty="0" smtClean="0"/>
              <a:t>constraints</a:t>
            </a:r>
          </a:p>
          <a:p>
            <a:r>
              <a:rPr lang="en-US" dirty="0" smtClean="0"/>
              <a:t>Pen</a:t>
            </a:r>
          </a:p>
          <a:p>
            <a:pPr lvl="1"/>
            <a:r>
              <a:rPr lang="en-US" dirty="0"/>
              <a:t>Testing to verify that a system satisfies certain constraints</a:t>
            </a:r>
          </a:p>
          <a:p>
            <a:pPr lvl="1"/>
            <a:r>
              <a:rPr lang="en-US" dirty="0"/>
              <a:t>Hypothesis stating system characteristics, environment, and state relevant to vulnerability</a:t>
            </a:r>
          </a:p>
          <a:p>
            <a:pPr lvl="1"/>
            <a:r>
              <a:rPr lang="en-US" dirty="0"/>
              <a:t>Result is compromised system state</a:t>
            </a:r>
          </a:p>
          <a:p>
            <a:pPr lvl="1"/>
            <a:r>
              <a:rPr lang="en-US" dirty="0"/>
              <a:t>Apply tests to try to move system from state in hypothesis to compromised system state</a:t>
            </a:r>
          </a:p>
          <a:p>
            <a:pPr lvl="1"/>
            <a:endParaRPr lang="en-US" dirty="0"/>
          </a:p>
        </p:txBody>
      </p:sp>
    </p:spTree>
    <p:extLst>
      <p:ext uri="{BB962C8B-B14F-4D97-AF65-F5344CB8AC3E}">
        <p14:creationId xmlns:p14="http://schemas.microsoft.com/office/powerpoint/2010/main" val="25104633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smtClean="0"/>
              <a:t>C:  Powerful, but dangerous</a:t>
            </a:r>
            <a:endParaRPr lang="en-US" dirty="0"/>
          </a:p>
        </p:txBody>
      </p:sp>
      <p:sp>
        <p:nvSpPr>
          <p:cNvPr id="17411" name="Rectangle 3"/>
          <p:cNvSpPr>
            <a:spLocks noGrp="1" noChangeArrowheads="1"/>
          </p:cNvSpPr>
          <p:nvPr>
            <p:ph type="body" idx="1"/>
          </p:nvPr>
        </p:nvSpPr>
        <p:spPr/>
        <p:txBody>
          <a:bodyPr/>
          <a:lstStyle/>
          <a:p>
            <a:r>
              <a:rPr lang="en-US"/>
              <a:t>C is inherently unsafe – programs may overflow buffers at will.</a:t>
            </a:r>
          </a:p>
          <a:p>
            <a:r>
              <a:rPr lang="en-US"/>
              <a:t>No runtime checks that prevent writing past the end of a buffer.</a:t>
            </a:r>
          </a:p>
          <a:p>
            <a:r>
              <a:rPr lang="en-US"/>
              <a:t>Reading or writing past the end of a buffer can cause a number of diverse behaviors</a:t>
            </a:r>
          </a:p>
          <a:p>
            <a:pPr lvl="1"/>
            <a:r>
              <a:rPr lang="en-US"/>
              <a:t>Programs may act in strange ways</a:t>
            </a:r>
          </a:p>
          <a:p>
            <a:pPr lvl="1"/>
            <a:r>
              <a:rPr lang="en-US"/>
              <a:t>Programs may fail completely</a:t>
            </a:r>
          </a:p>
          <a:p>
            <a:pPr lvl="1"/>
            <a:r>
              <a:rPr lang="en-US"/>
              <a:t>Programs may proceed without any noticeable difference in execution. </a:t>
            </a:r>
          </a:p>
        </p:txBody>
      </p:sp>
    </p:spTree>
    <p:extLst>
      <p:ext uri="{BB962C8B-B14F-4D97-AF65-F5344CB8AC3E}">
        <p14:creationId xmlns:p14="http://schemas.microsoft.com/office/powerpoint/2010/main" val="212776811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Buffer Overflow</a:t>
            </a:r>
          </a:p>
        </p:txBody>
      </p:sp>
      <p:sp>
        <p:nvSpPr>
          <p:cNvPr id="10243" name="Rectangle 3"/>
          <p:cNvSpPr>
            <a:spLocks noGrp="1" noChangeArrowheads="1"/>
          </p:cNvSpPr>
          <p:nvPr>
            <p:ph type="body" idx="4294967295"/>
          </p:nvPr>
        </p:nvSpPr>
        <p:spPr>
          <a:xfrm>
            <a:off x="771525" y="4724400"/>
            <a:ext cx="8372475" cy="1457325"/>
          </a:xfrm>
        </p:spPr>
        <p:txBody>
          <a:bodyPr/>
          <a:lstStyle/>
          <a:p>
            <a:pPr marL="0" indent="0">
              <a:buNone/>
            </a:pPr>
            <a:r>
              <a:rPr lang="en-US" dirty="0"/>
              <a:t>(a) Situation when main program is running</a:t>
            </a:r>
          </a:p>
          <a:p>
            <a:pPr marL="0" indent="0">
              <a:buNone/>
            </a:pPr>
            <a:r>
              <a:rPr lang="en-US" dirty="0"/>
              <a:t>(b) After program </a:t>
            </a:r>
            <a:r>
              <a:rPr lang="en-US" i="1" dirty="0"/>
              <a:t>A</a:t>
            </a:r>
            <a:r>
              <a:rPr lang="en-US" dirty="0"/>
              <a:t> called</a:t>
            </a:r>
          </a:p>
          <a:p>
            <a:pPr marL="0" indent="0">
              <a:buNone/>
            </a:pPr>
            <a:r>
              <a:rPr lang="en-US" dirty="0"/>
              <a:t>(c) Buffer overflow shown in gray</a:t>
            </a:r>
          </a:p>
        </p:txBody>
      </p:sp>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1295400"/>
            <a:ext cx="7105650" cy="3438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378404400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smtClean="0"/>
              <a:t>Bounds Checking:  A Good Thing</a:t>
            </a:r>
            <a:endParaRPr lang="en-US"/>
          </a:p>
        </p:txBody>
      </p:sp>
      <p:sp>
        <p:nvSpPr>
          <p:cNvPr id="30723" name="Rectangle 3"/>
          <p:cNvSpPr>
            <a:spLocks noGrp="1" noChangeArrowheads="1"/>
          </p:cNvSpPr>
          <p:nvPr>
            <p:ph type="body" idx="1"/>
          </p:nvPr>
        </p:nvSpPr>
        <p:spPr/>
        <p:txBody>
          <a:bodyPr/>
          <a:lstStyle/>
          <a:p>
            <a:r>
              <a:rPr lang="en-US" dirty="0" smtClean="0"/>
              <a:t>create your own security problem</a:t>
            </a:r>
          </a:p>
          <a:p>
            <a:pPr marL="457200" lvl="1" indent="0">
              <a:buNone/>
            </a:pPr>
            <a:r>
              <a:rPr lang="en-US" dirty="0" smtClean="0"/>
              <a:t>char </a:t>
            </a:r>
            <a:r>
              <a:rPr lang="en-US" dirty="0" err="1" smtClean="0"/>
              <a:t>buf</a:t>
            </a:r>
            <a:r>
              <a:rPr lang="en-US" dirty="0" smtClean="0"/>
              <a:t>[1024];</a:t>
            </a:r>
          </a:p>
          <a:p>
            <a:pPr marL="457200" lvl="1" indent="0">
              <a:buNone/>
            </a:pPr>
            <a:r>
              <a:rPr lang="en-US" dirty="0" err="1" smtClean="0"/>
              <a:t>int</a:t>
            </a:r>
            <a:r>
              <a:rPr lang="en-US" dirty="0" smtClean="0"/>
              <a:t> </a:t>
            </a:r>
            <a:r>
              <a:rPr lang="en-US" dirty="0" err="1" smtClean="0"/>
              <a:t>i</a:t>
            </a:r>
            <a:r>
              <a:rPr lang="en-US" dirty="0" smtClean="0"/>
              <a:t> = 0;</a:t>
            </a:r>
          </a:p>
          <a:p>
            <a:pPr marL="457200" lvl="1" indent="0">
              <a:buNone/>
            </a:pPr>
            <a:r>
              <a:rPr lang="en-US" dirty="0" smtClean="0"/>
              <a:t>char </a:t>
            </a:r>
            <a:r>
              <a:rPr lang="en-US" dirty="0" err="1" smtClean="0"/>
              <a:t>ch</a:t>
            </a:r>
            <a:r>
              <a:rPr lang="en-US" dirty="0" smtClean="0"/>
              <a:t>;</a:t>
            </a:r>
          </a:p>
          <a:p>
            <a:pPr marL="457200" lvl="1" indent="0">
              <a:buNone/>
            </a:pPr>
            <a:r>
              <a:rPr lang="en-US" dirty="0" smtClean="0"/>
              <a:t>while ((</a:t>
            </a:r>
            <a:r>
              <a:rPr lang="en-US" dirty="0" err="1" smtClean="0"/>
              <a:t>ch</a:t>
            </a:r>
            <a:r>
              <a:rPr lang="en-US" dirty="0" smtClean="0"/>
              <a:t> = </a:t>
            </a:r>
            <a:r>
              <a:rPr lang="en-US" dirty="0" err="1" smtClean="0"/>
              <a:t>getchar</a:t>
            </a:r>
            <a:r>
              <a:rPr lang="en-US" dirty="0" smtClean="0"/>
              <a:t>()) != </a:t>
            </a:r>
            <a:r>
              <a:rPr lang="ja-JP" altLang="en-US" dirty="0" smtClean="0"/>
              <a:t>‘</a:t>
            </a:r>
            <a:r>
              <a:rPr lang="en-US" dirty="0" smtClean="0"/>
              <a:t>\n</a:t>
            </a:r>
            <a:r>
              <a:rPr lang="ja-JP" altLang="en-US" dirty="0" smtClean="0"/>
              <a:t>’</a:t>
            </a:r>
            <a:r>
              <a:rPr lang="en-US" dirty="0" smtClean="0"/>
              <a:t>) {</a:t>
            </a:r>
          </a:p>
          <a:p>
            <a:pPr marL="914400" lvl="2" indent="0">
              <a:buNone/>
            </a:pPr>
            <a:r>
              <a:rPr lang="en-US" dirty="0" smtClean="0"/>
              <a:t>if (</a:t>
            </a:r>
            <a:r>
              <a:rPr lang="en-US" dirty="0" err="1" smtClean="0"/>
              <a:t>ch</a:t>
            </a:r>
            <a:r>
              <a:rPr lang="en-US" dirty="0" smtClean="0"/>
              <a:t> == -1) break;</a:t>
            </a:r>
          </a:p>
          <a:p>
            <a:pPr marL="914400" lvl="2" indent="0">
              <a:buNone/>
            </a:pPr>
            <a:r>
              <a:rPr lang="en-US" dirty="0" err="1" smtClean="0"/>
              <a:t>buf</a:t>
            </a:r>
            <a:r>
              <a:rPr lang="en-US" dirty="0" smtClean="0"/>
              <a:t>[</a:t>
            </a:r>
            <a:r>
              <a:rPr lang="en-US" dirty="0" err="1" smtClean="0"/>
              <a:t>i</a:t>
            </a:r>
            <a:r>
              <a:rPr lang="en-US" dirty="0" smtClean="0"/>
              <a:t>++] = </a:t>
            </a:r>
            <a:r>
              <a:rPr lang="en-US" dirty="0" err="1" smtClean="0"/>
              <a:t>ch</a:t>
            </a:r>
            <a:r>
              <a:rPr lang="en-US" dirty="0" smtClean="0"/>
              <a:t>;</a:t>
            </a:r>
          </a:p>
          <a:p>
            <a:pPr marL="457200" lvl="1" indent="0">
              <a:buNone/>
            </a:pPr>
            <a:r>
              <a:rPr lang="en-US" dirty="0" smtClean="0"/>
              <a:t>}</a:t>
            </a:r>
          </a:p>
          <a:p>
            <a:r>
              <a:rPr lang="en-US" dirty="0" smtClean="0"/>
              <a:t>Almost any C function that can read in a character is a candidate for an overflow.</a:t>
            </a:r>
            <a:endParaRPr lang="en-US" dirty="0"/>
          </a:p>
        </p:txBody>
      </p:sp>
    </p:spTree>
    <p:extLst>
      <p:ext uri="{BB962C8B-B14F-4D97-AF65-F5344CB8AC3E}">
        <p14:creationId xmlns:p14="http://schemas.microsoft.com/office/powerpoint/2010/main" val="20291899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t>Exploit Outline</a:t>
            </a:r>
          </a:p>
        </p:txBody>
      </p:sp>
      <p:graphicFrame>
        <p:nvGraphicFramePr>
          <p:cNvPr id="34861" name="Group 45"/>
          <p:cNvGraphicFramePr>
            <a:graphicFrameLocks noGrp="1"/>
          </p:cNvGraphicFramePr>
          <p:nvPr>
            <p:extLst>
              <p:ext uri="{D42A27DB-BD31-4B8C-83A1-F6EECF244321}">
                <p14:modId xmlns:p14="http://schemas.microsoft.com/office/powerpoint/2010/main" val="3416696027"/>
              </p:ext>
            </p:extLst>
          </p:nvPr>
        </p:nvGraphicFramePr>
        <p:xfrm>
          <a:off x="304800" y="1371600"/>
          <a:ext cx="8458200" cy="4665663"/>
        </p:xfrm>
        <a:graphic>
          <a:graphicData uri="http://schemas.openxmlformats.org/drawingml/2006/table">
            <a:tbl>
              <a:tblPr/>
              <a:tblGrid>
                <a:gridCol w="2286000"/>
                <a:gridCol w="6172200"/>
              </a:tblGrid>
              <a:tr h="5810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rgbClr val="A50021"/>
                          </a:solidFill>
                          <a:effectLst/>
                          <a:latin typeface="Arial" charset="0"/>
                          <a:ea typeface="ＭＳ Ｐゴシック" charset="0"/>
                        </a:rPr>
                        <a:t>Position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rgbClr val="A50021"/>
                          </a:solidFill>
                          <a:effectLst/>
                          <a:latin typeface="Arial" charset="0"/>
                          <a:ea typeface="ＭＳ Ｐゴシック" charset="0"/>
                        </a:rPr>
                        <a:t>Contents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rgbClr val="000066"/>
                          </a:solidFill>
                          <a:effectLst/>
                          <a:latin typeface="Arial" charset="0"/>
                          <a:ea typeface="ＭＳ Ｐゴシック" charset="0"/>
                        </a:rPr>
                        <a:t>Start of Buffer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000066"/>
                          </a:solidFill>
                          <a:effectLst/>
                          <a:latin typeface="Arial" charset="0"/>
                          <a:ea typeface="ＭＳ Ｐゴシック" charset="0"/>
                        </a:rPr>
                        <a:t>Our exploit code might fit here</a:t>
                      </a:r>
                      <a:br>
                        <a:rPr kumimoji="0" lang="en-US" sz="2000" b="1" i="0" u="none" strike="noStrike" cap="none" normalizeH="0" baseline="0" dirty="0">
                          <a:ln>
                            <a:noFill/>
                          </a:ln>
                          <a:solidFill>
                            <a:srgbClr val="000066"/>
                          </a:solidFill>
                          <a:effectLst/>
                          <a:latin typeface="Arial" charset="0"/>
                          <a:ea typeface="ＭＳ Ｐゴシック" charset="0"/>
                        </a:rPr>
                      </a:br>
                      <a:r>
                        <a:rPr kumimoji="0" lang="en-US" sz="2000" b="1" i="0" u="none" strike="noStrike" cap="none" normalizeH="0" baseline="0" dirty="0">
                          <a:ln>
                            <a:noFill/>
                          </a:ln>
                          <a:solidFill>
                            <a:srgbClr val="000066"/>
                          </a:solidFill>
                          <a:effectLst/>
                          <a:latin typeface="Arial" charset="0"/>
                          <a:ea typeface="ＭＳ Ｐゴシック" charset="0"/>
                        </a:rPr>
                        <a:t>or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10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rgbClr val="000066"/>
                          </a:solidFill>
                          <a:effectLst/>
                          <a:latin typeface="Arial" charset="0"/>
                          <a:ea typeface="ＭＳ Ｐゴシック" charset="0"/>
                        </a:rPr>
                        <a:t>End of Buffer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rgbClr val="000066"/>
                          </a:solidFill>
                          <a:effectLst/>
                          <a:latin typeface="Arial" charset="0"/>
                          <a:ea typeface="ＭＳ Ｐゴシック" charset="0"/>
                        </a:rPr>
                        <a:t>Our exploit code might fit here</a:t>
                      </a:r>
                      <a:br>
                        <a:rPr kumimoji="0" lang="en-US" sz="2000" b="1" i="0" u="none" strike="noStrike" cap="none" normalizeH="0" baseline="0">
                          <a:ln>
                            <a:noFill/>
                          </a:ln>
                          <a:solidFill>
                            <a:srgbClr val="000066"/>
                          </a:solidFill>
                          <a:effectLst/>
                          <a:latin typeface="Arial" charset="0"/>
                          <a:ea typeface="ＭＳ Ｐゴシック" charset="0"/>
                        </a:rPr>
                      </a:br>
                      <a:r>
                        <a:rPr kumimoji="0" lang="en-US" sz="2000" b="1" i="0" u="none" strike="noStrike" cap="none" normalizeH="0" baseline="0">
                          <a:ln>
                            <a:noFill/>
                          </a:ln>
                          <a:solidFill>
                            <a:srgbClr val="000066"/>
                          </a:solidFill>
                          <a:effectLst/>
                          <a:latin typeface="Arial" charset="0"/>
                          <a:ea typeface="ＭＳ Ｐゴシック" charset="0"/>
                        </a:rPr>
                        <a:t>or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10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rgbClr val="000066"/>
                          </a:solidFill>
                          <a:effectLst/>
                          <a:latin typeface="Arial" charset="0"/>
                          <a:ea typeface="ＭＳ Ｐゴシック" charset="0"/>
                        </a:rPr>
                        <a:t>Other Vars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rgbClr val="000066"/>
                          </a:solidFill>
                          <a:effectLst/>
                          <a:latin typeface="Arial" charset="0"/>
                          <a:ea typeface="ＭＳ Ｐゴシック" charset="0"/>
                        </a:rPr>
                        <a:t>Our exploit code might fit here</a:t>
                      </a:r>
                      <a:br>
                        <a:rPr kumimoji="0" lang="en-US" sz="2000" b="1" i="0" u="none" strike="noStrike" cap="none" normalizeH="0" baseline="0">
                          <a:ln>
                            <a:noFill/>
                          </a:ln>
                          <a:solidFill>
                            <a:srgbClr val="000066"/>
                          </a:solidFill>
                          <a:effectLst/>
                          <a:latin typeface="Arial" charset="0"/>
                          <a:ea typeface="ＭＳ Ｐゴシック" charset="0"/>
                        </a:rPr>
                      </a:br>
                      <a:r>
                        <a:rPr kumimoji="0" lang="en-US" sz="2000" b="1" i="0" u="none" strike="noStrike" cap="none" normalizeH="0" baseline="0">
                          <a:ln>
                            <a:noFill/>
                          </a:ln>
                          <a:solidFill>
                            <a:srgbClr val="000066"/>
                          </a:solidFill>
                          <a:effectLst/>
                          <a:latin typeface="Arial" charset="0"/>
                          <a:ea typeface="ＭＳ Ｐゴシック" charset="0"/>
                        </a:rPr>
                        <a:t>or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10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rgbClr val="000066"/>
                          </a:solidFill>
                          <a:effectLst/>
                          <a:latin typeface="Arial" charset="0"/>
                          <a:ea typeface="ＭＳ Ｐゴシック" charset="0"/>
                        </a:rPr>
                        <a:t>Return Address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rgbClr val="000066"/>
                          </a:solidFill>
                          <a:effectLst/>
                          <a:latin typeface="Arial" charset="0"/>
                          <a:ea typeface="ＭＳ Ｐゴシック" charset="0"/>
                        </a:rPr>
                        <a:t>A jump-to location that will cause our exploit to run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rgbClr val="000066"/>
                          </a:solidFill>
                          <a:effectLst/>
                          <a:latin typeface="Arial" charset="0"/>
                          <a:ea typeface="ＭＳ Ｐゴシック" charset="0"/>
                        </a:rPr>
                        <a:t>Parameters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rgbClr val="000066"/>
                          </a:solidFill>
                          <a:effectLst/>
                          <a:latin typeface="Arial" charset="0"/>
                          <a:ea typeface="ＭＳ Ｐゴシック" charset="0"/>
                        </a:rPr>
                        <a:t>Our exploit code if it did not fit elsewhere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10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rgbClr val="000066"/>
                          </a:solidFill>
                          <a:effectLst/>
                          <a:latin typeface="Arial" charset="0"/>
                          <a:ea typeface="ＭＳ Ｐゴシック" charset="0"/>
                        </a:rPr>
                        <a:t>Rest of Stack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000066"/>
                          </a:solidFill>
                          <a:effectLst/>
                          <a:latin typeface="Arial" charset="0"/>
                          <a:ea typeface="ＭＳ Ｐゴシック" charset="0"/>
                        </a:rPr>
                        <a:t>Our exploit code, continued, and any data our code needs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6394914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smtClean="0"/>
              <a:t>Buffer Overrun Side Effects</a:t>
            </a:r>
            <a:endParaRPr lang="en-US"/>
          </a:p>
        </p:txBody>
      </p:sp>
      <p:sp>
        <p:nvSpPr>
          <p:cNvPr id="18435" name="Rectangle 3"/>
          <p:cNvSpPr>
            <a:spLocks noGrp="1" noChangeArrowheads="1"/>
          </p:cNvSpPr>
          <p:nvPr>
            <p:ph type="body" idx="1"/>
          </p:nvPr>
        </p:nvSpPr>
        <p:spPr>
          <a:xfrm>
            <a:off x="228600" y="1066800"/>
            <a:ext cx="8686800" cy="2971800"/>
          </a:xfrm>
        </p:spPr>
        <p:txBody>
          <a:bodyPr>
            <a:normAutofit fontScale="85000" lnSpcReduction="20000"/>
          </a:bodyPr>
          <a:lstStyle/>
          <a:p>
            <a:r>
              <a:rPr lang="en-US" dirty="0" smtClean="0"/>
              <a:t>Depend on:</a:t>
            </a:r>
          </a:p>
          <a:p>
            <a:pPr lvl="1"/>
            <a:r>
              <a:rPr lang="en-US" dirty="0" smtClean="0"/>
              <a:t>How much data are written past the buffer bounds</a:t>
            </a:r>
          </a:p>
          <a:p>
            <a:pPr lvl="1"/>
            <a:r>
              <a:rPr lang="en-US" dirty="0" smtClean="0"/>
              <a:t>What data (if any) are overwritten when the buffer gets full and spills over</a:t>
            </a:r>
          </a:p>
          <a:p>
            <a:pPr lvl="1"/>
            <a:r>
              <a:rPr lang="en-US" dirty="0" smtClean="0"/>
              <a:t>Whether the program attempts to read data that are overwritten during the overflow</a:t>
            </a:r>
          </a:p>
          <a:p>
            <a:pPr lvl="1"/>
            <a:r>
              <a:rPr lang="en-US" dirty="0" smtClean="0"/>
              <a:t>What data end up replacing the memory that gets overwritten</a:t>
            </a:r>
          </a:p>
          <a:p>
            <a:pPr lvl="1"/>
            <a:endParaRPr lang="en-US" dirty="0"/>
          </a:p>
        </p:txBody>
      </p:sp>
      <p:pic>
        <p:nvPicPr>
          <p:cNvPr id="18436" name="Picture 4" descr="dilbertmicrosof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733800"/>
            <a:ext cx="8001000" cy="295962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02750733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t>Stack Overflow Attack Outline</a:t>
            </a:r>
          </a:p>
        </p:txBody>
      </p:sp>
      <p:sp>
        <p:nvSpPr>
          <p:cNvPr id="27651" name="Rectangle 3"/>
          <p:cNvSpPr>
            <a:spLocks noGrp="1" noChangeArrowheads="1"/>
          </p:cNvSpPr>
          <p:nvPr>
            <p:ph type="body" idx="1"/>
          </p:nvPr>
        </p:nvSpPr>
        <p:spPr/>
        <p:txBody>
          <a:bodyPr/>
          <a:lstStyle/>
          <a:p>
            <a:pPr marL="457200" indent="-457200">
              <a:buFontTx/>
              <a:buAutoNum type="arabicPeriod"/>
            </a:pPr>
            <a:r>
              <a:rPr lang="en-US"/>
              <a:t>Find a stack-allocated buffer we can overflow that allows us to overwrite the return address of the stack frame</a:t>
            </a:r>
          </a:p>
          <a:p>
            <a:pPr marL="457200" indent="-457200">
              <a:buFontTx/>
              <a:buAutoNum type="arabicPeriod"/>
            </a:pPr>
            <a:r>
              <a:rPr lang="en-US"/>
              <a:t>Place some hostile code in memory to which we can jump when the function we</a:t>
            </a:r>
            <a:r>
              <a:rPr lang="ja-JP" altLang="en-US">
                <a:latin typeface="Arial"/>
              </a:rPr>
              <a:t>’</a:t>
            </a:r>
            <a:r>
              <a:rPr lang="en-US"/>
              <a:t>re attacking returns</a:t>
            </a:r>
          </a:p>
          <a:p>
            <a:pPr marL="457200" indent="-457200">
              <a:buFontTx/>
              <a:buAutoNum type="arabicPeriod"/>
            </a:pPr>
            <a:r>
              <a:rPr lang="en-US"/>
              <a:t>Write over the return address on the stack with a value that causes the program to jump to our hostile code</a:t>
            </a:r>
          </a:p>
        </p:txBody>
      </p:sp>
    </p:spTree>
    <p:extLst>
      <p:ext uri="{BB962C8B-B14F-4D97-AF65-F5344CB8AC3E}">
        <p14:creationId xmlns:p14="http://schemas.microsoft.com/office/powerpoint/2010/main" val="18857079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smtClean="0"/>
              <a:t>Heap Overflow versus Stack Overflow</a:t>
            </a:r>
            <a:endParaRPr lang="en-US"/>
          </a:p>
        </p:txBody>
      </p:sp>
      <p:sp>
        <p:nvSpPr>
          <p:cNvPr id="25603" name="Rectangle 3"/>
          <p:cNvSpPr>
            <a:spLocks noGrp="1" noChangeArrowheads="1"/>
          </p:cNvSpPr>
          <p:nvPr>
            <p:ph type="body" idx="1"/>
          </p:nvPr>
        </p:nvSpPr>
        <p:spPr/>
        <p:txBody>
          <a:bodyPr>
            <a:normAutofit fontScale="85000" lnSpcReduction="10000"/>
          </a:bodyPr>
          <a:lstStyle/>
          <a:p>
            <a:r>
              <a:rPr lang="en-US" dirty="0" smtClean="0"/>
              <a:t>Common goal of overflow attacks are root shells</a:t>
            </a:r>
          </a:p>
          <a:p>
            <a:r>
              <a:rPr lang="en-US" dirty="0" smtClean="0"/>
              <a:t>Attacks are typically against a particular architecture (OS/machine combination)</a:t>
            </a:r>
          </a:p>
          <a:p>
            <a:r>
              <a:rPr lang="en-US" dirty="0" smtClean="0"/>
              <a:t>One common technique is to find a buffer overflow in a </a:t>
            </a:r>
            <a:r>
              <a:rPr lang="en-US" dirty="0" err="1" smtClean="0"/>
              <a:t>suid</a:t>
            </a:r>
            <a:r>
              <a:rPr lang="en-US" dirty="0" smtClean="0"/>
              <a:t> program</a:t>
            </a:r>
          </a:p>
          <a:p>
            <a:pPr lvl="1"/>
            <a:r>
              <a:rPr lang="en-US" dirty="0" smtClean="0"/>
              <a:t>ex. </a:t>
            </a:r>
            <a:r>
              <a:rPr lang="en-US" dirty="0" err="1" smtClean="0"/>
              <a:t>lpr</a:t>
            </a:r>
            <a:r>
              <a:rPr lang="en-US" dirty="0" smtClean="0"/>
              <a:t>, </a:t>
            </a:r>
            <a:r>
              <a:rPr lang="en-US" dirty="0" err="1" smtClean="0"/>
              <a:t>xterm</a:t>
            </a:r>
            <a:r>
              <a:rPr lang="en-US" dirty="0" smtClean="0"/>
              <a:t> and eject to name a few</a:t>
            </a:r>
          </a:p>
          <a:p>
            <a:r>
              <a:rPr lang="en-US" dirty="0" smtClean="0"/>
              <a:t>Heaps are harder to exploit because they are dynamic, not static.</a:t>
            </a:r>
          </a:p>
          <a:p>
            <a:pPr lvl="1"/>
            <a:r>
              <a:rPr lang="en-US" dirty="0" smtClean="0"/>
              <a:t>programming strategy is to new or </a:t>
            </a:r>
            <a:r>
              <a:rPr lang="en-US" dirty="0" err="1" smtClean="0"/>
              <a:t>malloc</a:t>
            </a:r>
            <a:r>
              <a:rPr lang="en-US" dirty="0" smtClean="0"/>
              <a:t>() everything</a:t>
            </a:r>
          </a:p>
          <a:p>
            <a:pPr lvl="1"/>
            <a:r>
              <a:rPr lang="en-US" dirty="0" smtClean="0"/>
              <a:t>main protection is that fewer people know how to exploit heap overflows</a:t>
            </a:r>
          </a:p>
          <a:p>
            <a:pPr lvl="1"/>
            <a:r>
              <a:rPr lang="en-US" dirty="0" smtClean="0"/>
              <a:t>Generally takes longer to set up a heap overflow attack</a:t>
            </a:r>
            <a:endParaRPr lang="en-US" dirty="0"/>
          </a:p>
        </p:txBody>
      </p:sp>
    </p:spTree>
    <p:extLst>
      <p:ext uri="{BB962C8B-B14F-4D97-AF65-F5344CB8AC3E}">
        <p14:creationId xmlns:p14="http://schemas.microsoft.com/office/powerpoint/2010/main" val="67231090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t>Weak C Functions</a:t>
            </a:r>
          </a:p>
        </p:txBody>
      </p:sp>
      <p:sp>
        <p:nvSpPr>
          <p:cNvPr id="26627" name="Rectangle 3"/>
          <p:cNvSpPr>
            <a:spLocks noGrp="1" noChangeArrowheads="1"/>
          </p:cNvSpPr>
          <p:nvPr>
            <p:ph idx="1"/>
          </p:nvPr>
        </p:nvSpPr>
        <p:spPr/>
        <p:txBody>
          <a:bodyPr>
            <a:normAutofit fontScale="92500" lnSpcReduction="20000"/>
          </a:bodyPr>
          <a:lstStyle/>
          <a:p>
            <a:pPr>
              <a:lnSpc>
                <a:spcPct val="90000"/>
              </a:lnSpc>
            </a:pPr>
            <a:r>
              <a:rPr lang="en-US" dirty="0" err="1"/>
              <a:t>strcpy</a:t>
            </a:r>
            <a:r>
              <a:rPr lang="en-US" dirty="0"/>
              <a:t>()</a:t>
            </a:r>
          </a:p>
          <a:p>
            <a:pPr>
              <a:lnSpc>
                <a:spcPct val="90000"/>
              </a:lnSpc>
            </a:pPr>
            <a:r>
              <a:rPr lang="en-US" dirty="0" err="1"/>
              <a:t>strcat</a:t>
            </a:r>
            <a:r>
              <a:rPr lang="en-US" dirty="0"/>
              <a:t>()</a:t>
            </a:r>
          </a:p>
          <a:p>
            <a:pPr>
              <a:lnSpc>
                <a:spcPct val="90000"/>
              </a:lnSpc>
            </a:pPr>
            <a:r>
              <a:rPr lang="en-US" dirty="0"/>
              <a:t>sprint()</a:t>
            </a:r>
          </a:p>
          <a:p>
            <a:pPr>
              <a:lnSpc>
                <a:spcPct val="90000"/>
              </a:lnSpc>
            </a:pPr>
            <a:r>
              <a:rPr lang="en-US" dirty="0" err="1"/>
              <a:t>scanf</a:t>
            </a:r>
            <a:r>
              <a:rPr lang="en-US" dirty="0"/>
              <a:t>()</a:t>
            </a:r>
          </a:p>
          <a:p>
            <a:pPr>
              <a:lnSpc>
                <a:spcPct val="90000"/>
              </a:lnSpc>
            </a:pPr>
            <a:r>
              <a:rPr lang="en-US" dirty="0" err="1"/>
              <a:t>sscanf</a:t>
            </a:r>
            <a:r>
              <a:rPr lang="en-US" dirty="0"/>
              <a:t>()</a:t>
            </a:r>
          </a:p>
          <a:p>
            <a:pPr>
              <a:lnSpc>
                <a:spcPct val="90000"/>
              </a:lnSpc>
            </a:pPr>
            <a:r>
              <a:rPr lang="en-US" dirty="0" err="1"/>
              <a:t>fscanf</a:t>
            </a:r>
            <a:r>
              <a:rPr lang="en-US" dirty="0"/>
              <a:t>()</a:t>
            </a:r>
          </a:p>
          <a:p>
            <a:pPr>
              <a:lnSpc>
                <a:spcPct val="90000"/>
              </a:lnSpc>
            </a:pPr>
            <a:r>
              <a:rPr lang="en-US" dirty="0" err="1"/>
              <a:t>vfscanf</a:t>
            </a:r>
            <a:r>
              <a:rPr lang="en-US" dirty="0"/>
              <a:t>()</a:t>
            </a:r>
          </a:p>
          <a:p>
            <a:pPr>
              <a:lnSpc>
                <a:spcPct val="90000"/>
              </a:lnSpc>
            </a:pPr>
            <a:r>
              <a:rPr lang="en-US" dirty="0" err="1"/>
              <a:t>vscanf</a:t>
            </a:r>
            <a:r>
              <a:rPr lang="en-US" dirty="0"/>
              <a:t>()</a:t>
            </a:r>
          </a:p>
          <a:p>
            <a:pPr>
              <a:lnSpc>
                <a:spcPct val="90000"/>
              </a:lnSpc>
            </a:pPr>
            <a:r>
              <a:rPr lang="en-US" dirty="0" err="1"/>
              <a:t>vsscanf</a:t>
            </a:r>
            <a:r>
              <a:rPr lang="en-US" dirty="0"/>
              <a:t>()</a:t>
            </a:r>
          </a:p>
          <a:p>
            <a:pPr>
              <a:lnSpc>
                <a:spcPct val="90000"/>
              </a:lnSpc>
            </a:pPr>
            <a:r>
              <a:rPr lang="en-US" dirty="0" err="1"/>
              <a:t>streadd</a:t>
            </a:r>
            <a:r>
              <a:rPr lang="en-US" dirty="0"/>
              <a:t>()</a:t>
            </a:r>
          </a:p>
          <a:p>
            <a:pPr>
              <a:lnSpc>
                <a:spcPct val="90000"/>
              </a:lnSpc>
            </a:pPr>
            <a:r>
              <a:rPr lang="en-US" dirty="0" err="1"/>
              <a:t>strecpy</a:t>
            </a:r>
            <a:r>
              <a:rPr lang="en-US" dirty="0"/>
              <a:t>()</a:t>
            </a:r>
          </a:p>
          <a:p>
            <a:pPr>
              <a:lnSpc>
                <a:spcPct val="90000"/>
              </a:lnSpc>
            </a:pPr>
            <a:r>
              <a:rPr lang="en-US" dirty="0" err="1"/>
              <a:t>strtrns</a:t>
            </a:r>
            <a:r>
              <a:rPr lang="en-US" dirty="0"/>
              <a:t>()</a:t>
            </a:r>
          </a:p>
        </p:txBody>
      </p:sp>
      <p:pic>
        <p:nvPicPr>
          <p:cNvPr id="26628" name="Picture 4" descr="ma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1355725"/>
            <a:ext cx="3395663" cy="44354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1858601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mtClean="0"/>
              <a:t>Haiku from Dildog, COTDC</a:t>
            </a:r>
            <a:endParaRPr lang="en-US"/>
          </a:p>
        </p:txBody>
      </p:sp>
      <p:sp>
        <p:nvSpPr>
          <p:cNvPr id="20483" name="Rectangle 3"/>
          <p:cNvSpPr>
            <a:spLocks noGrp="1" noChangeArrowheads="1"/>
          </p:cNvSpPr>
          <p:nvPr>
            <p:ph type="body" idx="1"/>
          </p:nvPr>
        </p:nvSpPr>
        <p:spPr/>
        <p:txBody>
          <a:bodyPr>
            <a:normAutofit fontScale="92500" lnSpcReduction="20000"/>
          </a:bodyPr>
          <a:lstStyle/>
          <a:p>
            <a:pPr marL="0" indent="0" algn="ctr">
              <a:buNone/>
            </a:pPr>
            <a:r>
              <a:rPr lang="en-US" dirty="0" smtClean="0"/>
              <a:t>Throughout these ages</a:t>
            </a:r>
          </a:p>
          <a:p>
            <a:pPr marL="0" indent="0" algn="ctr">
              <a:buNone/>
            </a:pPr>
            <a:r>
              <a:rPr lang="en-US" dirty="0" smtClean="0"/>
              <a:t>our operating systems</a:t>
            </a:r>
          </a:p>
          <a:p>
            <a:pPr marL="0" indent="0" algn="ctr">
              <a:buNone/>
            </a:pPr>
            <a:r>
              <a:rPr lang="en-US" dirty="0" smtClean="0"/>
              <a:t> infested by bugs</a:t>
            </a:r>
          </a:p>
          <a:p>
            <a:pPr marL="0" indent="0" algn="ctr">
              <a:buNone/>
            </a:pPr>
            <a:endParaRPr lang="en-US" dirty="0" smtClean="0"/>
          </a:p>
          <a:p>
            <a:pPr marL="0" indent="0" algn="ctr">
              <a:buNone/>
            </a:pPr>
            <a:r>
              <a:rPr lang="en-US" dirty="0" smtClean="0"/>
              <a:t>The ignorant world</a:t>
            </a:r>
          </a:p>
          <a:p>
            <a:pPr marL="0" indent="0" algn="ctr">
              <a:buNone/>
            </a:pPr>
            <a:r>
              <a:rPr lang="en-US" dirty="0" smtClean="0"/>
              <a:t>turns to Windows for safety</a:t>
            </a:r>
          </a:p>
          <a:p>
            <a:pPr marL="0" indent="0" algn="ctr">
              <a:buNone/>
            </a:pPr>
            <a:r>
              <a:rPr lang="en-US" dirty="0" smtClean="0"/>
              <a:t>Safety from themselves</a:t>
            </a:r>
          </a:p>
          <a:p>
            <a:pPr marL="0" indent="0" algn="ctr">
              <a:buNone/>
            </a:pPr>
            <a:endParaRPr lang="en-US" dirty="0" smtClean="0"/>
          </a:p>
          <a:p>
            <a:pPr marL="0" indent="0" algn="ctr">
              <a:buNone/>
            </a:pPr>
            <a:r>
              <a:rPr lang="en-US" dirty="0" smtClean="0"/>
              <a:t>It is now the time</a:t>
            </a:r>
          </a:p>
          <a:p>
            <a:pPr marL="0" indent="0" algn="ctr">
              <a:buNone/>
            </a:pPr>
            <a:r>
              <a:rPr lang="en-US" dirty="0" smtClean="0"/>
              <a:t>for the world to realize</a:t>
            </a:r>
          </a:p>
          <a:p>
            <a:pPr marL="0" indent="0" algn="ctr">
              <a:buNone/>
            </a:pPr>
            <a:r>
              <a:rPr lang="en-US" dirty="0" smtClean="0"/>
              <a:t>that we all feel pain</a:t>
            </a:r>
            <a:endParaRPr lang="en-US" dirty="0"/>
          </a:p>
        </p:txBody>
      </p:sp>
    </p:spTree>
    <p:extLst>
      <p:ext uri="{BB962C8B-B14F-4D97-AF65-F5344CB8AC3E}">
        <p14:creationId xmlns:p14="http://schemas.microsoft.com/office/powerpoint/2010/main" val="938660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p:txBody>
          <a:bodyPr/>
          <a:lstStyle/>
          <a:p>
            <a:r>
              <a:rPr lang="en-US" dirty="0" smtClean="0"/>
              <a:t>Penetration Testing</a:t>
            </a:r>
            <a:endParaRPr lang="en-US" dirty="0"/>
          </a:p>
        </p:txBody>
      </p:sp>
      <p:sp>
        <p:nvSpPr>
          <p:cNvPr id="307203" name="Rectangle 3"/>
          <p:cNvSpPr>
            <a:spLocks noGrp="1" noChangeArrowheads="1"/>
          </p:cNvSpPr>
          <p:nvPr>
            <p:ph type="body" idx="1"/>
          </p:nvPr>
        </p:nvSpPr>
        <p:spPr/>
        <p:txBody>
          <a:bodyPr/>
          <a:lstStyle/>
          <a:p>
            <a:pPr>
              <a:lnSpc>
                <a:spcPct val="90000"/>
              </a:lnSpc>
            </a:pPr>
            <a:r>
              <a:rPr lang="en-US" sz="2800"/>
              <a:t>Penetration testing is a </a:t>
            </a:r>
            <a:r>
              <a:rPr lang="en-US" sz="2800" i="1"/>
              <a:t>testing</a:t>
            </a:r>
            <a:r>
              <a:rPr lang="en-US" sz="2800"/>
              <a:t> technique, not a verification technique</a:t>
            </a:r>
          </a:p>
          <a:p>
            <a:pPr lvl="1">
              <a:lnSpc>
                <a:spcPct val="90000"/>
              </a:lnSpc>
            </a:pPr>
            <a:r>
              <a:rPr lang="en-US" sz="2400"/>
              <a:t>It can prove the </a:t>
            </a:r>
            <a:r>
              <a:rPr lang="en-US" sz="2400" i="1"/>
              <a:t>presence</a:t>
            </a:r>
            <a:r>
              <a:rPr lang="en-US" sz="2400"/>
              <a:t> of vulnerabilities, but not the </a:t>
            </a:r>
            <a:r>
              <a:rPr lang="en-US" sz="2400" i="1"/>
              <a:t>absence</a:t>
            </a:r>
            <a:r>
              <a:rPr lang="en-US" sz="2400"/>
              <a:t> of vulnerabilities</a:t>
            </a:r>
          </a:p>
          <a:p>
            <a:pPr>
              <a:lnSpc>
                <a:spcPct val="90000"/>
              </a:lnSpc>
            </a:pPr>
            <a:r>
              <a:rPr lang="en-US" sz="2800"/>
              <a:t>For formal verification to prove absence, proof and preconditions must include </a:t>
            </a:r>
            <a:r>
              <a:rPr lang="en-US" sz="2800" i="1"/>
              <a:t>all</a:t>
            </a:r>
            <a:r>
              <a:rPr lang="en-US" sz="2800"/>
              <a:t> external factors</a:t>
            </a:r>
          </a:p>
          <a:p>
            <a:pPr lvl="1">
              <a:lnSpc>
                <a:spcPct val="90000"/>
              </a:lnSpc>
            </a:pPr>
            <a:r>
              <a:rPr lang="en-US" sz="2400"/>
              <a:t>Realistically, formal verification proves absence of flaws within a particular program, design, or environment and not the absence of flaws in a computer system (think incorrect configurations, etc.)</a:t>
            </a:r>
          </a:p>
        </p:txBody>
      </p:sp>
    </p:spTree>
    <p:extLst>
      <p:ext uri="{BB962C8B-B14F-4D97-AF65-F5344CB8AC3E}">
        <p14:creationId xmlns:p14="http://schemas.microsoft.com/office/powerpoint/2010/main" val="2929558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p:txBody>
          <a:bodyPr/>
          <a:lstStyle/>
          <a:p>
            <a:r>
              <a:rPr lang="en-US"/>
              <a:t>Penetration Studies</a:t>
            </a:r>
          </a:p>
        </p:txBody>
      </p:sp>
      <p:sp>
        <p:nvSpPr>
          <p:cNvPr id="309251" name="Rectangle 3"/>
          <p:cNvSpPr>
            <a:spLocks noGrp="1" noChangeArrowheads="1"/>
          </p:cNvSpPr>
          <p:nvPr>
            <p:ph type="body" idx="1"/>
          </p:nvPr>
        </p:nvSpPr>
        <p:spPr/>
        <p:txBody>
          <a:bodyPr>
            <a:normAutofit fontScale="92500" lnSpcReduction="10000"/>
          </a:bodyPr>
          <a:lstStyle/>
          <a:p>
            <a:r>
              <a:rPr lang="en-US" sz="2800" dirty="0"/>
              <a:t>Test for evaluating the strengths </a:t>
            </a:r>
            <a:r>
              <a:rPr lang="en-US" sz="2800" dirty="0" smtClean="0"/>
              <a:t>of </a:t>
            </a:r>
            <a:r>
              <a:rPr lang="en-US" sz="2800" dirty="0"/>
              <a:t>all security controls on system</a:t>
            </a:r>
          </a:p>
          <a:p>
            <a:pPr lvl="1"/>
            <a:r>
              <a:rPr lang="en-US" sz="2400" dirty="0" smtClean="0"/>
              <a:t>Goal: violate site security policy</a:t>
            </a:r>
          </a:p>
          <a:p>
            <a:pPr lvl="1"/>
            <a:r>
              <a:rPr lang="en-US" sz="2400" dirty="0" smtClean="0"/>
              <a:t>Also </a:t>
            </a:r>
            <a:r>
              <a:rPr lang="en-US" sz="2400" dirty="0"/>
              <a:t>called </a:t>
            </a:r>
            <a:r>
              <a:rPr lang="en-US" sz="2400" i="1" dirty="0"/>
              <a:t>tiger team </a:t>
            </a:r>
            <a:r>
              <a:rPr lang="en-US" sz="2400" i="1" dirty="0" smtClean="0"/>
              <a:t>attack</a:t>
            </a:r>
            <a:r>
              <a:rPr lang="en-US" sz="2400" dirty="0" smtClean="0"/>
              <a:t>, </a:t>
            </a:r>
            <a:r>
              <a:rPr lang="en-US" sz="2400" i="1" dirty="0" smtClean="0"/>
              <a:t>red </a:t>
            </a:r>
            <a:r>
              <a:rPr lang="en-US" sz="2400" i="1" dirty="0"/>
              <a:t>team </a:t>
            </a:r>
            <a:r>
              <a:rPr lang="en-US" sz="2400" i="1" dirty="0" smtClean="0"/>
              <a:t>attack, white hat</a:t>
            </a:r>
            <a:endParaRPr lang="en-US" sz="2400" dirty="0"/>
          </a:p>
          <a:p>
            <a:pPr lvl="1"/>
            <a:r>
              <a:rPr lang="en-US" sz="2400" dirty="0" smtClean="0"/>
              <a:t>Not </a:t>
            </a:r>
            <a:r>
              <a:rPr lang="en-US" sz="2400" dirty="0"/>
              <a:t>a replacement for careful design, implementation, and structured testing</a:t>
            </a:r>
          </a:p>
          <a:p>
            <a:pPr eaLnBrk="1" hangingPunct="1"/>
            <a:r>
              <a:rPr lang="en-US" dirty="0">
                <a:latin typeface="Arial" charset="0"/>
              </a:rPr>
              <a:t>Two types of studies, with slightly differing goals</a:t>
            </a:r>
          </a:p>
          <a:p>
            <a:pPr lvl="1" eaLnBrk="1" hangingPunct="1"/>
            <a:r>
              <a:rPr lang="en-US" dirty="0">
                <a:latin typeface="Arial" charset="0"/>
              </a:rPr>
              <a:t>Attempt to violate specific constraints</a:t>
            </a:r>
          </a:p>
          <a:p>
            <a:pPr lvl="2" eaLnBrk="1" hangingPunct="1"/>
            <a:r>
              <a:rPr lang="en-US" dirty="0" err="1" smtClean="0">
                <a:latin typeface="Arial" charset="0"/>
              </a:rPr>
              <a:t>Eg</a:t>
            </a:r>
            <a:r>
              <a:rPr lang="en-US" dirty="0" smtClean="0">
                <a:latin typeface="Arial" charset="0"/>
              </a:rPr>
              <a:t>: </a:t>
            </a:r>
            <a:r>
              <a:rPr lang="en-US" dirty="0">
                <a:latin typeface="Arial" charset="0"/>
              </a:rPr>
              <a:t>attempt to gain access to administrative account on </a:t>
            </a:r>
            <a:r>
              <a:rPr lang="en-US" dirty="0" smtClean="0">
                <a:latin typeface="Arial" charset="0"/>
              </a:rPr>
              <a:t>OS</a:t>
            </a:r>
            <a:endParaRPr lang="en-US" dirty="0">
              <a:latin typeface="Arial" charset="0"/>
            </a:endParaRPr>
          </a:p>
          <a:p>
            <a:pPr lvl="1" eaLnBrk="1" hangingPunct="1"/>
            <a:r>
              <a:rPr lang="en-US" dirty="0">
                <a:latin typeface="Arial" charset="0"/>
              </a:rPr>
              <a:t>No specific target – attempt to find some number of vulnerabilities within a period of time</a:t>
            </a:r>
          </a:p>
          <a:p>
            <a:pPr lvl="2" eaLnBrk="1" hangingPunct="1"/>
            <a:r>
              <a:rPr lang="en-US" dirty="0" err="1" smtClean="0">
                <a:latin typeface="Arial" charset="0"/>
              </a:rPr>
              <a:t>Eg</a:t>
            </a:r>
            <a:r>
              <a:rPr lang="en-US" dirty="0" smtClean="0">
                <a:latin typeface="Arial" charset="0"/>
              </a:rPr>
              <a:t>: </a:t>
            </a:r>
            <a:r>
              <a:rPr lang="en-US" dirty="0">
                <a:latin typeface="Arial" charset="0"/>
              </a:rPr>
              <a:t>consulting company is hired to find all vulnerabilities in a web application</a:t>
            </a:r>
          </a:p>
        </p:txBody>
      </p:sp>
    </p:spTree>
    <p:extLst>
      <p:ext uri="{BB962C8B-B14F-4D97-AF65-F5344CB8AC3E}">
        <p14:creationId xmlns:p14="http://schemas.microsoft.com/office/powerpoint/2010/main" val="31830207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p:nvPr>
        </p:nvSpPr>
        <p:spPr/>
        <p:txBody>
          <a:bodyPr/>
          <a:lstStyle/>
          <a:p>
            <a:r>
              <a:rPr lang="en-US"/>
              <a:t>Layering of Tests</a:t>
            </a:r>
          </a:p>
        </p:txBody>
      </p:sp>
      <p:sp>
        <p:nvSpPr>
          <p:cNvPr id="314371" name="Rectangle 3"/>
          <p:cNvSpPr>
            <a:spLocks noGrp="1" noChangeArrowheads="1"/>
          </p:cNvSpPr>
          <p:nvPr>
            <p:ph type="body" idx="1"/>
          </p:nvPr>
        </p:nvSpPr>
        <p:spPr/>
        <p:txBody>
          <a:bodyPr/>
          <a:lstStyle/>
          <a:p>
            <a:pPr marL="457200" indent="-457200">
              <a:lnSpc>
                <a:spcPct val="90000"/>
              </a:lnSpc>
              <a:buFont typeface="Arial" charset="0"/>
              <a:buAutoNum type="arabicPeriod"/>
            </a:pPr>
            <a:r>
              <a:rPr lang="en-US" sz="2800" dirty="0"/>
              <a:t>External attacker with no knowledge of system</a:t>
            </a:r>
          </a:p>
          <a:p>
            <a:pPr marL="914400" lvl="1" indent="-342900">
              <a:lnSpc>
                <a:spcPct val="90000"/>
              </a:lnSpc>
              <a:buFont typeface="Arial" charset="0"/>
              <a:buChar char="•"/>
            </a:pPr>
            <a:r>
              <a:rPr lang="en-US" sz="2400" dirty="0"/>
              <a:t>Locate system, learn enough to be able to access it</a:t>
            </a:r>
          </a:p>
          <a:p>
            <a:pPr marL="457200" indent="-457200">
              <a:lnSpc>
                <a:spcPct val="90000"/>
              </a:lnSpc>
              <a:buFont typeface="Arial" charset="0"/>
              <a:buAutoNum type="arabicPeriod"/>
            </a:pPr>
            <a:r>
              <a:rPr lang="en-US" sz="2800" dirty="0"/>
              <a:t>External attacker with access to system</a:t>
            </a:r>
          </a:p>
          <a:p>
            <a:pPr marL="914400" lvl="1" indent="-342900">
              <a:lnSpc>
                <a:spcPct val="90000"/>
              </a:lnSpc>
              <a:buFont typeface="Arial" charset="0"/>
              <a:buChar char="•"/>
            </a:pPr>
            <a:r>
              <a:rPr lang="en-US" sz="2400" dirty="0"/>
              <a:t>Can log in, or access network servers</a:t>
            </a:r>
          </a:p>
          <a:p>
            <a:pPr marL="914400" lvl="1" indent="-342900">
              <a:lnSpc>
                <a:spcPct val="90000"/>
              </a:lnSpc>
              <a:buFont typeface="Arial" charset="0"/>
              <a:buChar char="•"/>
            </a:pPr>
            <a:r>
              <a:rPr lang="en-US" sz="2400" dirty="0"/>
              <a:t>Often try to expand level of access</a:t>
            </a:r>
          </a:p>
          <a:p>
            <a:pPr marL="457200" indent="-457200">
              <a:lnSpc>
                <a:spcPct val="90000"/>
              </a:lnSpc>
              <a:buFont typeface="Arial" charset="0"/>
              <a:buAutoNum type="arabicPeriod"/>
            </a:pPr>
            <a:r>
              <a:rPr lang="en-US" sz="2800" dirty="0"/>
              <a:t>Internal attacker with access to system</a:t>
            </a:r>
          </a:p>
          <a:p>
            <a:pPr marL="914400" lvl="1" indent="-342900">
              <a:lnSpc>
                <a:spcPct val="90000"/>
              </a:lnSpc>
              <a:buFont typeface="Arial" charset="0"/>
              <a:buChar char="•"/>
            </a:pPr>
            <a:r>
              <a:rPr lang="en-US" sz="2400" dirty="0"/>
              <a:t>G</a:t>
            </a:r>
            <a:r>
              <a:rPr lang="en-US" sz="2400" dirty="0" smtClean="0"/>
              <a:t>uest</a:t>
            </a:r>
          </a:p>
          <a:p>
            <a:pPr marL="914400" lvl="1" indent="-342900">
              <a:lnSpc>
                <a:spcPct val="90000"/>
              </a:lnSpc>
              <a:buFont typeface="Arial" charset="0"/>
              <a:buChar char="•"/>
            </a:pPr>
            <a:r>
              <a:rPr lang="en-US" sz="2400" dirty="0" smtClean="0"/>
              <a:t>Regular user</a:t>
            </a:r>
          </a:p>
          <a:p>
            <a:pPr marL="914400" lvl="1" indent="-342900">
              <a:lnSpc>
                <a:spcPct val="90000"/>
              </a:lnSpc>
              <a:buFont typeface="Arial" charset="0"/>
              <a:buChar char="•"/>
            </a:pPr>
            <a:r>
              <a:rPr lang="en-US" sz="2400" dirty="0"/>
              <a:t>A</a:t>
            </a:r>
            <a:r>
              <a:rPr lang="en-US" sz="2400" dirty="0" smtClean="0"/>
              <a:t>dmin</a:t>
            </a:r>
            <a:endParaRPr lang="en-US" sz="2400" dirty="0"/>
          </a:p>
        </p:txBody>
      </p:sp>
    </p:spTree>
    <p:extLst>
      <p:ext uri="{BB962C8B-B14F-4D97-AF65-F5344CB8AC3E}">
        <p14:creationId xmlns:p14="http://schemas.microsoft.com/office/powerpoint/2010/main" val="6050353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p:txBody>
          <a:bodyPr/>
          <a:lstStyle/>
          <a:p>
            <a:pPr>
              <a:buFont typeface="Arial" charset="0"/>
              <a:buNone/>
            </a:pPr>
            <a:r>
              <a:rPr lang="en-US"/>
              <a:t>Flaw Hypothesis Methodology</a:t>
            </a:r>
          </a:p>
        </p:txBody>
      </p:sp>
      <p:sp>
        <p:nvSpPr>
          <p:cNvPr id="319491" name="Rectangle 3"/>
          <p:cNvSpPr>
            <a:spLocks noGrp="1" noChangeArrowheads="1"/>
          </p:cNvSpPr>
          <p:nvPr>
            <p:ph type="body" idx="1"/>
          </p:nvPr>
        </p:nvSpPr>
        <p:spPr/>
        <p:txBody>
          <a:bodyPr>
            <a:normAutofit/>
          </a:bodyPr>
          <a:lstStyle/>
          <a:p>
            <a:pPr eaLnBrk="1" hangingPunct="1">
              <a:buFont typeface="Arial" charset="0"/>
              <a:buAutoNum type="arabicPeriod"/>
            </a:pPr>
            <a:r>
              <a:rPr lang="en-US" dirty="0" smtClean="0">
                <a:latin typeface="Arial" charset="0"/>
              </a:rPr>
              <a:t>Information </a:t>
            </a:r>
            <a:r>
              <a:rPr lang="en-US" dirty="0">
                <a:latin typeface="Arial" charset="0"/>
              </a:rPr>
              <a:t>gathering</a:t>
            </a:r>
          </a:p>
          <a:p>
            <a:pPr lvl="1" eaLnBrk="1" hangingPunct="1"/>
            <a:r>
              <a:rPr lang="en-US" dirty="0">
                <a:latin typeface="Arial" charset="0"/>
              </a:rPr>
              <a:t>Become familiar with system</a:t>
            </a:r>
          </a:p>
          <a:p>
            <a:pPr eaLnBrk="1" hangingPunct="1">
              <a:buFont typeface="Arial" charset="0"/>
              <a:buAutoNum type="arabicPeriod"/>
            </a:pPr>
            <a:r>
              <a:rPr lang="en-US" dirty="0">
                <a:latin typeface="Arial" charset="0"/>
              </a:rPr>
              <a:t>Flaw hypothesis</a:t>
            </a:r>
          </a:p>
          <a:p>
            <a:pPr lvl="1" eaLnBrk="1" hangingPunct="1"/>
            <a:r>
              <a:rPr lang="en-US" dirty="0">
                <a:latin typeface="Arial" charset="0"/>
              </a:rPr>
              <a:t>Hypothesize flaws based on knowledge of system</a:t>
            </a:r>
          </a:p>
          <a:p>
            <a:pPr eaLnBrk="1" hangingPunct="1">
              <a:buFont typeface="Arial" charset="0"/>
              <a:buAutoNum type="arabicPeriod"/>
            </a:pPr>
            <a:r>
              <a:rPr lang="en-US" dirty="0">
                <a:latin typeface="Arial" charset="0"/>
              </a:rPr>
              <a:t>Flaw testing</a:t>
            </a:r>
          </a:p>
          <a:p>
            <a:pPr eaLnBrk="1" hangingPunct="1">
              <a:buFont typeface="Arial" charset="0"/>
              <a:buAutoNum type="arabicPeriod"/>
            </a:pPr>
            <a:r>
              <a:rPr lang="en-US" dirty="0">
                <a:latin typeface="Arial" charset="0"/>
              </a:rPr>
              <a:t>Flaw generalization</a:t>
            </a:r>
          </a:p>
          <a:p>
            <a:pPr lvl="1" eaLnBrk="1" hangingPunct="1"/>
            <a:r>
              <a:rPr lang="en-US" dirty="0">
                <a:latin typeface="Arial" charset="0"/>
              </a:rPr>
              <a:t>Generalize in an attempt to find similar flaws</a:t>
            </a:r>
          </a:p>
          <a:p>
            <a:pPr eaLnBrk="1" hangingPunct="1">
              <a:buFont typeface="Arial" charset="0"/>
              <a:buAutoNum type="arabicPeriod"/>
            </a:pPr>
            <a:r>
              <a:rPr lang="en-US" dirty="0" smtClean="0">
                <a:latin typeface="Arial" charset="0"/>
              </a:rPr>
              <a:t>Flaw elimination</a:t>
            </a:r>
          </a:p>
          <a:p>
            <a:pPr lvl="1" eaLnBrk="1" hangingPunct="1"/>
            <a:r>
              <a:rPr lang="en-US" dirty="0" smtClean="0">
                <a:latin typeface="Arial" charset="0"/>
              </a:rPr>
              <a:t>sometimes included</a:t>
            </a:r>
            <a:endParaRPr lang="en-US" dirty="0">
              <a:latin typeface="Arial" charset="0"/>
            </a:endParaRPr>
          </a:p>
        </p:txBody>
      </p:sp>
    </p:spTree>
    <p:extLst>
      <p:ext uri="{BB962C8B-B14F-4D97-AF65-F5344CB8AC3E}">
        <p14:creationId xmlns:p14="http://schemas.microsoft.com/office/powerpoint/2010/main" val="20169270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atin typeface="Arial" charset="0"/>
              </a:rPr>
              <a:t>Vulnerability Classification</a:t>
            </a:r>
          </a:p>
        </p:txBody>
      </p:sp>
      <p:sp>
        <p:nvSpPr>
          <p:cNvPr id="17411" name="Content Placeholder 2"/>
          <p:cNvSpPr>
            <a:spLocks noGrp="1"/>
          </p:cNvSpPr>
          <p:nvPr>
            <p:ph idx="1"/>
          </p:nvPr>
        </p:nvSpPr>
        <p:spPr/>
        <p:txBody>
          <a:bodyPr>
            <a:normAutofit/>
          </a:bodyPr>
          <a:lstStyle/>
          <a:p>
            <a:pPr eaLnBrk="1" hangingPunct="1"/>
            <a:r>
              <a:rPr lang="en-US" dirty="0">
                <a:latin typeface="Arial" charset="0"/>
              </a:rPr>
              <a:t>Various frameworks exist for vulnerability classification</a:t>
            </a:r>
          </a:p>
          <a:p>
            <a:pPr eaLnBrk="1" hangingPunct="1"/>
            <a:r>
              <a:rPr lang="en-US" dirty="0">
                <a:latin typeface="Arial" charset="0"/>
              </a:rPr>
              <a:t>RISOS </a:t>
            </a:r>
            <a:r>
              <a:rPr lang="en-US" sz="1800" dirty="0">
                <a:latin typeface="Arial" charset="0"/>
              </a:rPr>
              <a:t>(Research Into Secure Operating Systems)</a:t>
            </a:r>
          </a:p>
          <a:p>
            <a:pPr lvl="1" eaLnBrk="1" hangingPunct="1"/>
            <a:r>
              <a:rPr lang="en-US" dirty="0">
                <a:latin typeface="Arial" charset="0"/>
              </a:rPr>
              <a:t>Classified flaws into 7 general </a:t>
            </a:r>
            <a:r>
              <a:rPr lang="en-US" dirty="0" smtClean="0">
                <a:latin typeface="Arial" charset="0"/>
              </a:rPr>
              <a:t>categories</a:t>
            </a:r>
            <a:endParaRPr lang="en-US" dirty="0">
              <a:latin typeface="Arial" charset="0"/>
            </a:endParaRPr>
          </a:p>
          <a:p>
            <a:pPr lvl="2" eaLnBrk="1" hangingPunct="1">
              <a:buFontTx/>
              <a:buAutoNum type="arabicPeriod"/>
            </a:pPr>
            <a:r>
              <a:rPr lang="en-US" dirty="0">
                <a:latin typeface="Arial" charset="0"/>
              </a:rPr>
              <a:t>Incomplete parameter validation</a:t>
            </a:r>
          </a:p>
          <a:p>
            <a:pPr lvl="2" eaLnBrk="1" hangingPunct="1">
              <a:buFontTx/>
              <a:buAutoNum type="arabicPeriod"/>
            </a:pPr>
            <a:r>
              <a:rPr lang="en-US" dirty="0">
                <a:latin typeface="Arial" charset="0"/>
              </a:rPr>
              <a:t>Inconsistent parameter validation</a:t>
            </a:r>
          </a:p>
          <a:p>
            <a:pPr lvl="2" eaLnBrk="1" hangingPunct="1">
              <a:buFontTx/>
              <a:buAutoNum type="arabicPeriod"/>
            </a:pPr>
            <a:r>
              <a:rPr lang="en-US" dirty="0">
                <a:latin typeface="Arial" charset="0"/>
              </a:rPr>
              <a:t>Implicit </a:t>
            </a:r>
            <a:r>
              <a:rPr lang="en-US" dirty="0" smtClean="0">
                <a:latin typeface="Arial" charset="0"/>
              </a:rPr>
              <a:t>sharing </a:t>
            </a:r>
            <a:r>
              <a:rPr lang="en-US" dirty="0">
                <a:latin typeface="Arial" charset="0"/>
              </a:rPr>
              <a:t>of privileged/confidential data</a:t>
            </a:r>
          </a:p>
          <a:p>
            <a:pPr lvl="2" eaLnBrk="1" hangingPunct="1">
              <a:buFontTx/>
              <a:buAutoNum type="arabicPeriod"/>
            </a:pPr>
            <a:r>
              <a:rPr lang="en-US" dirty="0">
                <a:latin typeface="Arial" charset="0"/>
              </a:rPr>
              <a:t>Inadequate identification/authentication/authorization</a:t>
            </a:r>
          </a:p>
          <a:p>
            <a:pPr lvl="2" eaLnBrk="1" hangingPunct="1">
              <a:buFontTx/>
              <a:buAutoNum type="arabicPeriod"/>
            </a:pPr>
            <a:r>
              <a:rPr lang="en-US" dirty="0">
                <a:latin typeface="Arial" charset="0"/>
              </a:rPr>
              <a:t>Violable prohibition/limit</a:t>
            </a:r>
          </a:p>
          <a:p>
            <a:pPr lvl="2" eaLnBrk="1" hangingPunct="1">
              <a:buFontTx/>
              <a:buAutoNum type="arabicPeriod"/>
            </a:pPr>
            <a:r>
              <a:rPr lang="en-US" dirty="0">
                <a:latin typeface="Arial" charset="0"/>
              </a:rPr>
              <a:t>Exploitable logic error</a:t>
            </a:r>
          </a:p>
        </p:txBody>
      </p:sp>
    </p:spTree>
    <p:extLst>
      <p:ext uri="{BB962C8B-B14F-4D97-AF65-F5344CB8AC3E}">
        <p14:creationId xmlns:p14="http://schemas.microsoft.com/office/powerpoint/2010/main" val="2616672926"/>
      </p:ext>
    </p:extLst>
  </p:cSld>
  <p:clrMapOvr>
    <a:masterClrMapping/>
  </p:clrMapOvr>
  <p:timing>
    <p:tnLst>
      <p:par>
        <p:cTn id="1" dur="indefinite" restart="never" nodeType="tmRoot"/>
      </p:par>
    </p:tnLst>
  </p:timing>
</p:sld>
</file>

<file path=ppt/theme/theme1.xml><?xml version="1.0" encoding="utf-8"?>
<a:theme xmlns:a="http://schemas.openxmlformats.org/drawingml/2006/main" name="nasa.osma.sas2001">
  <a:themeElements>
    <a:clrScheme name="nasa.osma.sas200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nasa.osma.sas20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rgbClr val="0000FF"/>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spAutoFit/>
      </a:bodyPr>
      <a:lstStyle>
        <a:defPPr marL="0" marR="0" indent="0" algn="r" defTabSz="914400" rtl="0" eaLnBrk="0" fontAlgn="base" latinLnBrk="0" hangingPunct="0">
          <a:lnSpc>
            <a:spcPct val="100000"/>
          </a:lnSpc>
          <a:spcBef>
            <a:spcPct val="0"/>
          </a:spcBef>
          <a:spcAft>
            <a:spcPct val="0"/>
          </a:spcAft>
          <a:buClrTx/>
          <a:buSzTx/>
          <a:buFontTx/>
          <a:buNone/>
          <a:tabLst/>
          <a:defRPr kumimoji="0" sz="2400" b="1" i="0" u="none" strike="noStrike" cap="none" normalizeH="0" baseline="0">
            <a:ln>
              <a:noFill/>
            </a:ln>
            <a:solidFill>
              <a:schemeClr val="tx1"/>
            </a:solidFill>
            <a:effectLst/>
            <a:latin typeface="Verdana" pitchFamily="-65"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Verdana" pitchFamily="-65" charset="0"/>
          </a:defRPr>
        </a:defPPr>
      </a:lstStyle>
    </a:lnDef>
  </a:objectDefaults>
  <a:extraClrSchemeLst>
    <a:extraClrScheme>
      <a:clrScheme name="nasa.osma.sas200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nasa.osma.sas200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nasa.osma.sas200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nasa.osma.sas200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asa.osma.sas200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nasa.osma.sas200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nasa.osma.sas200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C:\cross\papers\NASA.OSMA.SAS'01\nasa.osma.sas2001.ppt</Template>
  <TotalTime>18287</TotalTime>
  <Words>3063</Words>
  <Application>Microsoft Office PowerPoint</Application>
  <PresentationFormat>On-screen Show (4:3)</PresentationFormat>
  <Paragraphs>491</Paragraphs>
  <Slides>48</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ＭＳ Ｐゴシック</vt:lpstr>
      <vt:lpstr>Times New Roman</vt:lpstr>
      <vt:lpstr>Verdana</vt:lpstr>
      <vt:lpstr>Wingdings</vt:lpstr>
      <vt:lpstr>nasa.osma.sas2001</vt:lpstr>
      <vt:lpstr>COMP 5370/6370/6376 Computer and Network Security Lecture #15</vt:lpstr>
      <vt:lpstr>Definitions</vt:lpstr>
      <vt:lpstr>Vulnerability Analysis</vt:lpstr>
      <vt:lpstr>Formal vs Pen</vt:lpstr>
      <vt:lpstr>Penetration Testing</vt:lpstr>
      <vt:lpstr>Penetration Studies</vt:lpstr>
      <vt:lpstr>Layering of Tests</vt:lpstr>
      <vt:lpstr>Flaw Hypothesis Methodology</vt:lpstr>
      <vt:lpstr>Vulnerability Classification</vt:lpstr>
      <vt:lpstr>NRL Vulnerability Taxonomy</vt:lpstr>
      <vt:lpstr>NRL Vulnerability Taxonomy</vt:lpstr>
      <vt:lpstr>Vulnerability Classification</vt:lpstr>
      <vt:lpstr>Example: Penetrating a UNIX System</vt:lpstr>
      <vt:lpstr>Common Flaws</vt:lpstr>
      <vt:lpstr>Common Flaws</vt:lpstr>
      <vt:lpstr>Common Flaws</vt:lpstr>
      <vt:lpstr>Common Flaws</vt:lpstr>
      <vt:lpstr>Common Flaws</vt:lpstr>
      <vt:lpstr>Common Flaws</vt:lpstr>
      <vt:lpstr>Software Vulnerability Analysis</vt:lpstr>
      <vt:lpstr>Operating Systems</vt:lpstr>
      <vt:lpstr>Security by Closed Source</vt:lpstr>
      <vt:lpstr>Reverse Engineering</vt:lpstr>
      <vt:lpstr>Targeted Protection</vt:lpstr>
      <vt:lpstr>Code Obfuscation</vt:lpstr>
      <vt:lpstr>Attacker's Choice</vt:lpstr>
      <vt:lpstr>Development Best Practices</vt:lpstr>
      <vt:lpstr>Development Best Practices</vt:lpstr>
      <vt:lpstr>Development Best Practices</vt:lpstr>
      <vt:lpstr>Development Best Practices</vt:lpstr>
      <vt:lpstr>Development Best Practices</vt:lpstr>
      <vt:lpstr>Development Best Practices</vt:lpstr>
      <vt:lpstr>Planning/Disaster Recovery </vt:lpstr>
      <vt:lpstr>Physical Security Measures</vt:lpstr>
      <vt:lpstr>Software Security</vt:lpstr>
      <vt:lpstr>Administrative Security Controls </vt:lpstr>
      <vt:lpstr>Auditing and Monitoring</vt:lpstr>
      <vt:lpstr>Transmission Security</vt:lpstr>
      <vt:lpstr>Key Points</vt:lpstr>
      <vt:lpstr>C:  Powerful, but dangerous</vt:lpstr>
      <vt:lpstr>Buffer Overflow</vt:lpstr>
      <vt:lpstr>Bounds Checking:  A Good Thing</vt:lpstr>
      <vt:lpstr>Exploit Outline</vt:lpstr>
      <vt:lpstr>Buffer Overrun Side Effects</vt:lpstr>
      <vt:lpstr>Stack Overflow Attack Outline</vt:lpstr>
      <vt:lpstr>Heap Overflow versus Stack Overflow</vt:lpstr>
      <vt:lpstr>Weak C Functions</vt:lpstr>
      <vt:lpstr>Haiku from Dildog, COTDC</vt:lpstr>
    </vt:vector>
  </TitlesOfParts>
  <Manager/>
  <Company>Auburn University</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Computer Science and Software Engineering</dc:title>
  <dc:subject/>
  <dc:creator>David Umphress</dc:creator>
  <cp:keywords/>
  <dc:description/>
  <cp:lastModifiedBy>Ananya Ravipati</cp:lastModifiedBy>
  <cp:revision>560</cp:revision>
  <cp:lastPrinted>2014-10-01T14:58:16Z</cp:lastPrinted>
  <dcterms:created xsi:type="dcterms:W3CDTF">2010-08-17T23:48:54Z</dcterms:created>
  <dcterms:modified xsi:type="dcterms:W3CDTF">2015-10-29T21:30:34Z</dcterms:modified>
  <cp:category/>
</cp:coreProperties>
</file>