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60" r:id="rId6"/>
    <p:sldId id="268" r:id="rId7"/>
    <p:sldId id="262" r:id="rId8"/>
    <p:sldId id="267" r:id="rId9"/>
    <p:sldId id="264" r:id="rId10"/>
    <p:sldId id="265" r:id="rId11"/>
    <p:sldId id="274" r:id="rId12"/>
    <p:sldId id="275" r:id="rId13"/>
    <p:sldId id="263" r:id="rId14"/>
    <p:sldId id="266" r:id="rId15"/>
    <p:sldId id="270" r:id="rId16"/>
    <p:sldId id="271" r:id="rId17"/>
    <p:sldId id="272" r:id="rId18"/>
    <p:sldId id="273" r:id="rId19"/>
    <p:sldId id="276" r:id="rId20"/>
    <p:sldId id="269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77" autoAdjust="0"/>
  </p:normalViewPr>
  <p:slideViewPr>
    <p:cSldViewPr snapToGrid="0" snapToObjects="1">
      <p:cViewPr>
        <p:scale>
          <a:sx n="80" d="100"/>
          <a:sy n="80" d="100"/>
        </p:scale>
        <p:origin x="-1424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0FCCF-936B-8141-84E2-D8149B849E6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FFE6A-E985-AB4D-90C5-1AB5589C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600" y="5715000"/>
            <a:ext cx="1615307" cy="963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125" y="3913281"/>
            <a:ext cx="6746875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Computer and </a:t>
            </a:r>
            <a:r>
              <a:rPr lang="en-US" sz="3600" smtClean="0"/>
              <a:t>Network Security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COMP 5370/637* Lecture #1 August 17, 2015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Skjellum</a:t>
            </a:r>
          </a:p>
          <a:p>
            <a:r>
              <a:rPr lang="en-US" dirty="0" err="1" smtClean="0"/>
              <a:t>skjellum@auburn.edu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– Grads (COMP6370)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r>
              <a:rPr lang="en-US" sz="3200" dirty="0" smtClean="0"/>
              <a:t>4 tests @ 7.5% each = 30%</a:t>
            </a:r>
          </a:p>
          <a:p>
            <a:r>
              <a:rPr lang="en-US" sz="3200" dirty="0" smtClean="0"/>
              <a:t>Classroom </a:t>
            </a:r>
            <a:r>
              <a:rPr lang="en-US" sz="3200" dirty="0" err="1" smtClean="0"/>
              <a:t>Exercises+HW</a:t>
            </a:r>
            <a:r>
              <a:rPr lang="en-US" sz="3200" dirty="0" smtClean="0"/>
              <a:t> 2.5% </a:t>
            </a:r>
            <a:r>
              <a:rPr lang="en-US" sz="3200" dirty="0" err="1" smtClean="0"/>
              <a:t>ea</a:t>
            </a:r>
            <a:r>
              <a:rPr lang="en-US" sz="3200" dirty="0" smtClean="0"/>
              <a:t> X 8 = 20%</a:t>
            </a:r>
          </a:p>
          <a:p>
            <a:r>
              <a:rPr lang="en-US" sz="3200" dirty="0" smtClean="0"/>
              <a:t>Additional HW = 10% </a:t>
            </a:r>
          </a:p>
          <a:p>
            <a:r>
              <a:rPr lang="en-US" sz="3200" dirty="0" smtClean="0"/>
              <a:t>Term Project = 20% (Individual)</a:t>
            </a:r>
          </a:p>
          <a:p>
            <a:r>
              <a:rPr lang="en-US" sz="3200" dirty="0" smtClean="0"/>
              <a:t>Final Exam = 20%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643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and Curving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Scale: 90+ A, 80-89.9 B, 70-79.9 C, 60-69.9 D, &lt; 60 = F</a:t>
            </a:r>
          </a:p>
          <a:p>
            <a:r>
              <a:rPr lang="en-US" dirty="0" smtClean="0"/>
              <a:t>Grad students, making a C is not a good thing!</a:t>
            </a:r>
          </a:p>
          <a:p>
            <a:r>
              <a:rPr lang="en-US" dirty="0" smtClean="0"/>
              <a:t>Curving in very limited circumstances only, Professor’s discretion!</a:t>
            </a:r>
          </a:p>
          <a:p>
            <a:r>
              <a:rPr lang="en-US" dirty="0" smtClean="0"/>
              <a:t>Promise: Tests with averages of &lt; 75% will be adjusted to 75% linearly (with grads and </a:t>
            </a:r>
            <a:r>
              <a:rPr lang="en-US" dirty="0" err="1" smtClean="0"/>
              <a:t>ugrads</a:t>
            </a:r>
            <a:r>
              <a:rPr lang="en-US" dirty="0" smtClean="0"/>
              <a:t> curved separately)</a:t>
            </a:r>
          </a:p>
          <a:p>
            <a:r>
              <a:rPr lang="en-US" b="1" dirty="0" smtClean="0"/>
              <a:t>Cheating penalties are a minimum of a grade of zero on the assignment plus reporting</a:t>
            </a:r>
          </a:p>
          <a:p>
            <a:r>
              <a:rPr lang="en-US" b="1" dirty="0" smtClean="0"/>
              <a:t>Lack of any HW completion means no passing grade– 12/4 is the last time to turn in HW.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2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10% penalty per day, maximum 50% off (weekends count as one day)</a:t>
            </a:r>
          </a:p>
          <a:p>
            <a:r>
              <a:rPr lang="en-US" dirty="0" smtClean="0"/>
              <a:t>All HW must be done</a:t>
            </a:r>
          </a:p>
          <a:p>
            <a:r>
              <a:rPr lang="en-US" dirty="0" smtClean="0"/>
              <a:t>Last submission is 12/4/15 @ 11:55pm central 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You are adults, we trust you – but we verify</a:t>
            </a:r>
          </a:p>
          <a:p>
            <a:r>
              <a:rPr lang="en-US" sz="2000" dirty="0" smtClean="0"/>
              <a:t>Plagiarism on work – understand what that means and avoid it</a:t>
            </a:r>
          </a:p>
          <a:p>
            <a:r>
              <a:rPr lang="en-US" sz="2000" dirty="0" smtClean="0"/>
              <a:t>Tests are always by yourself – proctors will take up tests if there is suspected cheating – consequences can be severe!</a:t>
            </a:r>
          </a:p>
          <a:p>
            <a:r>
              <a:rPr lang="en-US" sz="2000" dirty="0" smtClean="0"/>
              <a:t>Some work is allowed in groups; it will be spelled out!</a:t>
            </a:r>
          </a:p>
          <a:p>
            <a:r>
              <a:rPr lang="en-US" sz="2000" dirty="0" smtClean="0"/>
              <a:t>See syllabus and Auburn standard handbooks</a:t>
            </a:r>
          </a:p>
          <a:p>
            <a:r>
              <a:rPr lang="en-US" sz="2000" dirty="0" smtClean="0"/>
              <a:t>ask Professor Skjellum Questions if you’re not sure (before not after you make a choice)</a:t>
            </a:r>
          </a:p>
        </p:txBody>
      </p:sp>
    </p:spTree>
    <p:extLst>
      <p:ext uri="{BB962C8B-B14F-4D97-AF65-F5344CB8AC3E}">
        <p14:creationId xmlns:p14="http://schemas.microsoft.com/office/powerpoint/2010/main" val="392289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Accommodations – meet Professor Skjellum </a:t>
            </a:r>
          </a:p>
          <a:p>
            <a:r>
              <a:rPr lang="en-US" sz="3200" dirty="0" smtClean="0"/>
              <a:t>Excused absences – see syllabus</a:t>
            </a:r>
          </a:p>
          <a:p>
            <a:r>
              <a:rPr lang="en-US" sz="3200" dirty="0" smtClean="0"/>
              <a:t>Makeup tests- only with excused absences</a:t>
            </a:r>
          </a:p>
          <a:p>
            <a:r>
              <a:rPr lang="en-US" sz="3200" dirty="0" smtClean="0"/>
              <a:t>Early or late final exams – only for extreme circumstances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559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Recognize potential risks and threats to computer operations and communications.</a:t>
            </a:r>
          </a:p>
          <a:p>
            <a:pPr lvl="0"/>
            <a:r>
              <a:rPr lang="en-US" sz="2400" dirty="0"/>
              <a:t>Understand the fundamental terminology and concepts.</a:t>
            </a:r>
          </a:p>
          <a:p>
            <a:pPr lvl="0"/>
            <a:r>
              <a:rPr lang="en-US" sz="2400" dirty="0"/>
              <a:t>Understand Federal rules and regulations affecting computer security, including legal ramifications, FOIA, and policies. </a:t>
            </a:r>
          </a:p>
          <a:p>
            <a:pPr lvl="0"/>
            <a:r>
              <a:rPr lang="en-US" sz="2400" dirty="0"/>
              <a:t>Understand security issues unique to wireless communications. </a:t>
            </a:r>
          </a:p>
          <a:p>
            <a:pPr lvl="0"/>
            <a:r>
              <a:rPr lang="en-US" sz="2400" dirty="0"/>
              <a:t>Have a working knowledge of relevant cryptographic techniques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74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r>
              <a:rPr lang="en-US" sz="2400" dirty="0"/>
              <a:t>Have a critical understanding of computer security with an emphasis on “end-to-end vulnerabilities.”</a:t>
            </a:r>
          </a:p>
          <a:p>
            <a:r>
              <a:rPr lang="en-US" sz="2400" dirty="0"/>
              <a:t>Ability to work with crypto keys and effect secure transmissions.</a:t>
            </a:r>
          </a:p>
          <a:p>
            <a:r>
              <a:rPr lang="en-US" sz="2400" dirty="0"/>
              <a:t>Understanding the ISO OSI Reference Model and how security fits with it, as well as relevant IETF standards.</a:t>
            </a:r>
          </a:p>
          <a:p>
            <a:r>
              <a:rPr lang="en-US" sz="2400" dirty="0"/>
              <a:t>Understand recent Internet vulnerabilities and their sources (</a:t>
            </a:r>
            <a:r>
              <a:rPr lang="en-US" sz="2400" i="1" dirty="0"/>
              <a:t>e.g.,</a:t>
            </a:r>
            <a:r>
              <a:rPr lang="en-US" sz="2400" dirty="0"/>
              <a:t> Logjam and Poodle).</a:t>
            </a:r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391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Competencies as a Comp Scientist / Software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Confident </a:t>
            </a:r>
            <a:r>
              <a:rPr lang="en-US" sz="2400" dirty="0"/>
              <a:t>use of </a:t>
            </a:r>
            <a:r>
              <a:rPr lang="en-US" sz="2400" dirty="0" err="1"/>
              <a:t>Git</a:t>
            </a:r>
            <a:r>
              <a:rPr lang="en-US" sz="2400" dirty="0"/>
              <a:t>/</a:t>
            </a:r>
            <a:r>
              <a:rPr lang="en-US" sz="2400" dirty="0" err="1"/>
              <a:t>Github</a:t>
            </a:r>
            <a:r>
              <a:rPr lang="en-US" sz="2400" dirty="0"/>
              <a:t> and GPG/PGP in regards document transmission and secure e-mail communication.</a:t>
            </a:r>
          </a:p>
          <a:p>
            <a:pPr lvl="0"/>
            <a:r>
              <a:rPr lang="en-US" sz="2400" dirty="0"/>
              <a:t>Basic programming competencies related to these topics and this overall </a:t>
            </a:r>
            <a:r>
              <a:rPr lang="en-US" sz="2400" dirty="0" smtClean="0"/>
              <a:t>subject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e.g.</a:t>
            </a:r>
            <a:r>
              <a:rPr lang="en-US" sz="2400" dirty="0" smtClean="0"/>
              <a:t>, in Java, C/C++, python and/or </a:t>
            </a:r>
            <a:r>
              <a:rPr lang="en-US" sz="2400" dirty="0"/>
              <a:t>P</a:t>
            </a:r>
            <a:r>
              <a:rPr lang="en-US" sz="2400" dirty="0" smtClean="0"/>
              <a:t>erl).</a:t>
            </a:r>
          </a:p>
          <a:p>
            <a:pPr lvl="0"/>
            <a:r>
              <a:rPr lang="en-US" sz="2400" dirty="0" smtClean="0"/>
              <a:t>Ability to explain protocols, security, attacks, and possible flaws (e.g., man-in-the-middle attacks) in terms understandable to others in your organization (</a:t>
            </a:r>
            <a:r>
              <a:rPr lang="en-US" sz="2400" i="1" dirty="0" smtClean="0"/>
              <a:t>e.g.,</a:t>
            </a:r>
            <a:r>
              <a:rPr lang="en-US" sz="2400" dirty="0" smtClean="0"/>
              <a:t> a manager making a key decision on a new system)</a:t>
            </a:r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79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You know enough about computer security and network security to be able to learn more on your own and keep up with the field as it evolves.</a:t>
            </a:r>
          </a:p>
          <a:p>
            <a:pPr lvl="0"/>
            <a:r>
              <a:rPr lang="en-US" sz="2400" dirty="0" smtClean="0"/>
              <a:t>You understand how to evaluate computer systems and networks for basic properties of security and in-security/</a:t>
            </a:r>
          </a:p>
          <a:p>
            <a:pPr lvl="0"/>
            <a:r>
              <a:rPr lang="en-US" sz="2400" dirty="0" smtClean="0"/>
              <a:t>You can continue on a path to a senior-level of understanding and skill through continued formal and self-study in the field</a:t>
            </a:r>
          </a:p>
          <a:p>
            <a:pPr lvl="0"/>
            <a:r>
              <a:rPr lang="en-US" sz="2400" dirty="0" smtClean="0"/>
              <a:t>You won’t get fooled by phish, spam, social engineering attacks, or similar threats!</a:t>
            </a:r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78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Technology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are adults, we treat you like adults – make good choices</a:t>
            </a:r>
          </a:p>
          <a:p>
            <a:r>
              <a:rPr lang="en-US" dirty="0" smtClean="0"/>
              <a:t>Use technology to enhance your learning experience</a:t>
            </a:r>
          </a:p>
          <a:p>
            <a:pPr lvl="1"/>
            <a:r>
              <a:rPr lang="en-US" dirty="0" smtClean="0"/>
              <a:t>Look things up</a:t>
            </a:r>
          </a:p>
          <a:p>
            <a:pPr lvl="1"/>
            <a:r>
              <a:rPr lang="en-US" dirty="0" smtClean="0"/>
              <a:t>Explore more details</a:t>
            </a:r>
          </a:p>
          <a:p>
            <a:pPr lvl="1"/>
            <a:r>
              <a:rPr lang="en-US" dirty="0" smtClean="0"/>
              <a:t>Add new perspectives into </a:t>
            </a:r>
            <a:r>
              <a:rPr lang="en-US" smtClean="0"/>
              <a:t>a discussion</a:t>
            </a:r>
            <a:endParaRPr lang="en-US" dirty="0" smtClean="0"/>
          </a:p>
          <a:p>
            <a:pPr lvl="1"/>
            <a:r>
              <a:rPr lang="en-US" dirty="0" smtClean="0"/>
              <a:t>Help the professor if he gets stuck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As long as you don’t distract others, and don’t interfere with the class, we won’t stop you from using your technology </a:t>
            </a:r>
          </a:p>
          <a:p>
            <a:r>
              <a:rPr lang="en-US" dirty="0" smtClean="0">
                <a:sym typeface="Wingdings"/>
              </a:rPr>
              <a:t>Tests are always free of all devices, of course!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Date Info</a:t>
            </a:r>
          </a:p>
          <a:p>
            <a:r>
              <a:rPr lang="en-US" sz="3600" dirty="0" smtClean="0"/>
              <a:t>Required Textbook</a:t>
            </a:r>
          </a:p>
          <a:p>
            <a:r>
              <a:rPr lang="en-US" sz="3600" dirty="0" smtClean="0"/>
              <a:t>Attendance</a:t>
            </a:r>
          </a:p>
          <a:p>
            <a:r>
              <a:rPr lang="en-US" sz="3600" dirty="0" smtClean="0"/>
              <a:t>Syllabus</a:t>
            </a:r>
          </a:p>
          <a:p>
            <a:r>
              <a:rPr lang="en-US" sz="3600" dirty="0" smtClean="0"/>
              <a:t>Calibration Exercise</a:t>
            </a:r>
          </a:p>
        </p:txBody>
      </p:sp>
    </p:spTree>
    <p:extLst>
      <p:ext uri="{BB962C8B-B14F-4D97-AF65-F5344CB8AC3E}">
        <p14:creationId xmlns:p14="http://schemas.microsoft.com/office/powerpoint/2010/main" val="397896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Professor Skjellum will go over in detail on Wednesday</a:t>
            </a:r>
          </a:p>
          <a:p>
            <a:r>
              <a:rPr lang="en-US" sz="3200" dirty="0" smtClean="0"/>
              <a:t>Please read the syllabus info on this by </a:t>
            </a:r>
            <a:r>
              <a:rPr lang="en-US" sz="3200" dirty="0" err="1" smtClean="0"/>
              <a:t>classtime</a:t>
            </a:r>
            <a:r>
              <a:rPr lang="en-US" sz="3200" dirty="0" smtClean="0"/>
              <a:t> Wednesday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296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Exercise -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Enter your full name</a:t>
            </a:r>
          </a:p>
          <a:p>
            <a:r>
              <a:rPr lang="en-US" sz="2000" dirty="0" smtClean="0"/>
              <a:t>Do on your own, closed everything but your mind</a:t>
            </a:r>
          </a:p>
          <a:p>
            <a:r>
              <a:rPr lang="en-US" sz="2000" dirty="0" smtClean="0"/>
              <a:t>Answer the questions you know </a:t>
            </a:r>
            <a:r>
              <a:rPr lang="en-US" sz="2000" dirty="0" smtClean="0">
                <a:sym typeface="Wingdings"/>
              </a:rPr>
              <a:t> </a:t>
            </a:r>
          </a:p>
          <a:p>
            <a:r>
              <a:rPr lang="en-US" sz="2000" dirty="0" smtClean="0">
                <a:sym typeface="Wingdings"/>
              </a:rPr>
              <a:t>Leave rest blank – no </a:t>
            </a:r>
            <a:r>
              <a:rPr lang="en-US" sz="2000" dirty="0" err="1" smtClean="0">
                <a:sym typeface="Wingdings"/>
              </a:rPr>
              <a:t>harml</a:t>
            </a:r>
            <a:r>
              <a:rPr lang="en-US" sz="2000" dirty="0" smtClean="0">
                <a:sym typeface="Wingdings"/>
              </a:rPr>
              <a:t> guessing OK, say so if you do please!</a:t>
            </a:r>
          </a:p>
          <a:p>
            <a:r>
              <a:rPr lang="en-US" sz="2000" dirty="0" smtClean="0">
                <a:sym typeface="Wingdings"/>
              </a:rPr>
              <a:t>This is to baseline to find out what you know (not to embarrass you)</a:t>
            </a:r>
          </a:p>
          <a:p>
            <a:r>
              <a:rPr lang="en-US" sz="2000" dirty="0" smtClean="0">
                <a:sym typeface="Wingdings"/>
              </a:rPr>
              <a:t>We will compare with your learning at the end of the semester</a:t>
            </a:r>
          </a:p>
          <a:p>
            <a:r>
              <a:rPr lang="en-US" sz="2000" dirty="0" smtClean="0">
                <a:sym typeface="Wingdings"/>
              </a:rPr>
              <a:t>Helps us evaluate the level of the class starting too.</a:t>
            </a:r>
          </a:p>
          <a:p>
            <a:r>
              <a:rPr lang="en-US" sz="2000" dirty="0" smtClean="0">
                <a:sym typeface="Wingdings"/>
              </a:rPr>
              <a:t>Non-graded learning tool.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407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Dates/Time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Class time</a:t>
            </a:r>
          </a:p>
          <a:p>
            <a:pPr lvl="1"/>
            <a:r>
              <a:rPr lang="en-US" sz="2800" dirty="0" smtClean="0"/>
              <a:t>MWF </a:t>
            </a:r>
            <a:r>
              <a:rPr lang="en-US" sz="2800" dirty="0"/>
              <a:t>2pm-2:</a:t>
            </a:r>
            <a:r>
              <a:rPr lang="en-US" sz="2800" dirty="0" smtClean="0"/>
              <a:t>50pm</a:t>
            </a:r>
            <a:endParaRPr lang="en-US" sz="2800" dirty="0"/>
          </a:p>
          <a:p>
            <a:r>
              <a:rPr lang="en-US" sz="2800" dirty="0" smtClean="0"/>
              <a:t>Last </a:t>
            </a:r>
            <a:r>
              <a:rPr lang="en-US" sz="2800" dirty="0"/>
              <a:t>day of class is December 4</a:t>
            </a:r>
            <a:r>
              <a:rPr lang="en-US" sz="2800" dirty="0" smtClean="0"/>
              <a:t>! (Final Review Day)</a:t>
            </a:r>
            <a:endParaRPr lang="en-US" sz="2800" dirty="0"/>
          </a:p>
          <a:p>
            <a:r>
              <a:rPr lang="en-US" sz="2800" dirty="0"/>
              <a:t>Final Exam: </a:t>
            </a:r>
            <a:r>
              <a:rPr lang="en-US" sz="2800" dirty="0" smtClean="0"/>
              <a:t>Also in </a:t>
            </a:r>
            <a:r>
              <a:rPr lang="en-US" sz="2800" dirty="0" err="1" smtClean="0"/>
              <a:t>Rm</a:t>
            </a:r>
            <a:r>
              <a:rPr lang="en-US" sz="2800" dirty="0" smtClean="0"/>
              <a:t> </a:t>
            </a:r>
            <a:r>
              <a:rPr lang="en-US" sz="2800" dirty="0"/>
              <a:t>1124, 4pm-6:30pm on December 7, </a:t>
            </a:r>
            <a:r>
              <a:rPr lang="en-US" sz="2800" dirty="0" smtClean="0"/>
              <a:t>2015</a:t>
            </a:r>
          </a:p>
          <a:p>
            <a:r>
              <a:rPr lang="en-US" sz="2800" dirty="0" smtClean="0"/>
              <a:t>Last chance for term project and class assignments (late) – 11:55pm on 12/4/15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13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Computer Security: Art &amp; Science</a:t>
            </a:r>
          </a:p>
          <a:p>
            <a:r>
              <a:rPr lang="en-US" sz="2400" dirty="0" smtClean="0"/>
              <a:t>Author: Matt Bishop</a:t>
            </a:r>
          </a:p>
          <a:p>
            <a:r>
              <a:rPr lang="en-US" sz="2400" dirty="0" smtClean="0"/>
              <a:t>URL’s are in the Syllabus</a:t>
            </a:r>
          </a:p>
          <a:p>
            <a:r>
              <a:rPr lang="en-US" sz="2400" dirty="0"/>
              <a:t>Get online (don’t wait for bookstore, they may take some time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Required; and you need your own copy; rent/used OK</a:t>
            </a:r>
          </a:p>
          <a:p>
            <a:r>
              <a:rPr lang="en-US" sz="2400" dirty="0" smtClean="0"/>
              <a:t>ISBN</a:t>
            </a:r>
            <a:r>
              <a:rPr lang="en-US" sz="2400" dirty="0"/>
              <a:t>-13: 078-5342440997; ISBN-10: 0201440997 </a:t>
            </a:r>
            <a:endParaRPr lang="en-US" sz="2400" dirty="0" smtClean="0"/>
          </a:p>
          <a:p>
            <a:r>
              <a:rPr lang="en-US" sz="2400" dirty="0" smtClean="0"/>
              <a:t>Readings will be assigned starting in a week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295833"/>
            <a:ext cx="2782350" cy="34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949823"/>
            <a:ext cx="8175625" cy="4193801"/>
          </a:xfrm>
        </p:spPr>
        <p:txBody>
          <a:bodyPr>
            <a:noAutofit/>
          </a:bodyPr>
          <a:lstStyle/>
          <a:p>
            <a:r>
              <a:rPr lang="en-US" sz="2400" dirty="0" smtClean="0"/>
              <a:t>Attendance is required</a:t>
            </a:r>
          </a:p>
          <a:p>
            <a:r>
              <a:rPr lang="en-US" sz="2400" dirty="0" smtClean="0"/>
              <a:t>If you miss something, it’s up to you to make it up</a:t>
            </a:r>
          </a:p>
          <a:p>
            <a:r>
              <a:rPr lang="en-US" sz="2400" dirty="0" smtClean="0"/>
              <a:t>We will not give quizzes, but if you miss the start of an in-class assignment (which becomes a HW), you need to get with the TA and/or Canvas to make it up</a:t>
            </a:r>
          </a:p>
          <a:p>
            <a:r>
              <a:rPr lang="en-US" sz="2400" dirty="0" smtClean="0"/>
              <a:t>Makeup tests only with specific medical excuses</a:t>
            </a:r>
          </a:p>
          <a:p>
            <a:r>
              <a:rPr lang="en-US" sz="2400" dirty="0" smtClean="0"/>
              <a:t>All absences are to be excused</a:t>
            </a:r>
            <a:endParaRPr lang="en-US" sz="2400" dirty="0"/>
          </a:p>
          <a:p>
            <a:r>
              <a:rPr lang="en-US" sz="2400" dirty="0" smtClean="0"/>
              <a:t>If you are really sick (vs. hung over), we don’t want you to come to class </a:t>
            </a:r>
            <a:r>
              <a:rPr lang="en-US" sz="2400" dirty="0" smtClean="0">
                <a:sym typeface="Wingdings"/>
              </a:rPr>
              <a:t> we understand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574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949823"/>
            <a:ext cx="8175625" cy="41938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Main points covered</a:t>
            </a:r>
          </a:p>
          <a:p>
            <a:r>
              <a:rPr lang="en-US" sz="2800" dirty="0" smtClean="0"/>
              <a:t>Review and bring further questions on Wednesday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573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r>
              <a:rPr lang="en-US" sz="2800" dirty="0" smtClean="0"/>
              <a:t>Usually 2 lectures per week (Dr. Skjellum, guest,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Third period during the week will be</a:t>
            </a:r>
          </a:p>
          <a:p>
            <a:pPr lvl="1"/>
            <a:r>
              <a:rPr lang="en-US" sz="2800" dirty="0" smtClean="0"/>
              <a:t>Class assignment, finish at home as HW (8)</a:t>
            </a:r>
          </a:p>
          <a:p>
            <a:pPr lvl="1"/>
            <a:r>
              <a:rPr lang="en-US" sz="2800" dirty="0" smtClean="0"/>
              <a:t>Exams/tests (4)</a:t>
            </a:r>
          </a:p>
          <a:p>
            <a:r>
              <a:rPr lang="en-US" sz="2800" dirty="0"/>
              <a:t>2</a:t>
            </a:r>
            <a:r>
              <a:rPr lang="en-US" sz="2800" dirty="0" smtClean="0"/>
              <a:t> tests will be closed book and notes, one TBD,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take home and open as of now</a:t>
            </a:r>
          </a:p>
          <a:p>
            <a:r>
              <a:rPr lang="en-US" sz="2800" dirty="0" smtClean="0"/>
              <a:t>Final will be comprehensive – part open/closed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14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Primary interface for class materials</a:t>
            </a:r>
          </a:p>
          <a:p>
            <a:pPr lvl="1"/>
            <a:r>
              <a:rPr lang="en-US" sz="2600" dirty="0" smtClean="0"/>
              <a:t>Lecture Power Points, notes, and handouts</a:t>
            </a:r>
          </a:p>
          <a:p>
            <a:pPr lvl="1"/>
            <a:r>
              <a:rPr lang="en-US" sz="2600" dirty="0" smtClean="0"/>
              <a:t>Syllabus, follow-ups</a:t>
            </a:r>
          </a:p>
          <a:p>
            <a:pPr lvl="1"/>
            <a:r>
              <a:rPr lang="en-US" sz="2600" dirty="0" smtClean="0"/>
              <a:t>Announcements</a:t>
            </a:r>
          </a:p>
          <a:p>
            <a:pPr lvl="1"/>
            <a:r>
              <a:rPr lang="en-US" sz="2600" dirty="0" smtClean="0"/>
              <a:t>Homework submissions</a:t>
            </a:r>
          </a:p>
          <a:p>
            <a:pPr lvl="1"/>
            <a:r>
              <a:rPr lang="en-US" sz="2600" dirty="0" smtClean="0"/>
              <a:t>Grade information</a:t>
            </a:r>
          </a:p>
          <a:p>
            <a:r>
              <a:rPr lang="en-US" sz="2800" dirty="0" smtClean="0"/>
              <a:t>Make sure you have a way to get your announcements through Canvas, we will rely on it 100% to reach out to you.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427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– Undergrads (COMP5370)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r>
              <a:rPr lang="en-US" sz="3200" dirty="0" smtClean="0"/>
              <a:t>4 tests @ 10% each = 40%</a:t>
            </a:r>
          </a:p>
          <a:p>
            <a:r>
              <a:rPr lang="en-US" sz="3200" dirty="0" smtClean="0"/>
              <a:t>Classroom </a:t>
            </a:r>
            <a:r>
              <a:rPr lang="en-US" sz="3200" dirty="0" err="1" smtClean="0"/>
              <a:t>Exercises+HW</a:t>
            </a:r>
            <a:r>
              <a:rPr lang="en-US" sz="3200" dirty="0" smtClean="0"/>
              <a:t> 2.5% </a:t>
            </a:r>
            <a:r>
              <a:rPr lang="en-US" sz="3200" dirty="0" err="1" smtClean="0"/>
              <a:t>ea</a:t>
            </a:r>
            <a:r>
              <a:rPr lang="en-US" sz="3200" dirty="0" smtClean="0"/>
              <a:t> X 8 = 20%</a:t>
            </a:r>
          </a:p>
          <a:p>
            <a:r>
              <a:rPr lang="en-US" sz="3200" dirty="0" smtClean="0"/>
              <a:t>Term Project = 20% (Group or individual)</a:t>
            </a:r>
          </a:p>
          <a:p>
            <a:r>
              <a:rPr lang="en-US" sz="3200" dirty="0" smtClean="0"/>
              <a:t>Final Exam = 20%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915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6161</TotalTime>
  <Words>1231</Words>
  <Application>Microsoft Macintosh PowerPoint</Application>
  <PresentationFormat>On-screen Show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Pixel</vt:lpstr>
      <vt:lpstr>Computer and Network Security  COMP 5370/637* Lecture #1 August 17, 2015</vt:lpstr>
      <vt:lpstr>Today’s Topics</vt:lpstr>
      <vt:lpstr>Major Dates/Time</vt:lpstr>
      <vt:lpstr>Required Textbook</vt:lpstr>
      <vt:lpstr>Attendance</vt:lpstr>
      <vt:lpstr>Overview of Syllabus</vt:lpstr>
      <vt:lpstr>Format</vt:lpstr>
      <vt:lpstr>Canvas</vt:lpstr>
      <vt:lpstr>Points – Undergrads (COMP5370)</vt:lpstr>
      <vt:lpstr>Points – Grads (COMP6370)</vt:lpstr>
      <vt:lpstr>Grading and Curving</vt:lpstr>
      <vt:lpstr>Late Homework</vt:lpstr>
      <vt:lpstr>Academic Honesty</vt:lpstr>
      <vt:lpstr>Special Situations</vt:lpstr>
      <vt:lpstr>Course Objectives</vt:lpstr>
      <vt:lpstr>Course Objectives, 2</vt:lpstr>
      <vt:lpstr>Competencies as a Comp Scientist / Software Engineer</vt:lpstr>
      <vt:lpstr>Meta Learning Objectives</vt:lpstr>
      <vt:lpstr>Use of Technology in Class</vt:lpstr>
      <vt:lpstr>Term Project</vt:lpstr>
      <vt:lpstr>Calibration Exercise - Required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 COMP 5350/635* Lecture #2 January 20, 2015</dc:title>
  <dc:creator>Anthony Skjellum</dc:creator>
  <cp:lastModifiedBy>Anthony Skjellum</cp:lastModifiedBy>
  <cp:revision>299</cp:revision>
  <dcterms:created xsi:type="dcterms:W3CDTF">2015-01-20T12:15:20Z</dcterms:created>
  <dcterms:modified xsi:type="dcterms:W3CDTF">2015-08-17T18:29:58Z</dcterms:modified>
</cp:coreProperties>
</file>