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78" r:id="rId4"/>
    <p:sldId id="289" r:id="rId5"/>
    <p:sldId id="279" r:id="rId6"/>
    <p:sldId id="280" r:id="rId7"/>
    <p:sldId id="281" r:id="rId8"/>
    <p:sldId id="282" r:id="rId9"/>
    <p:sldId id="285" r:id="rId10"/>
    <p:sldId id="286" r:id="rId11"/>
    <p:sldId id="288"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93" r:id="rId26"/>
    <p:sldId id="272" r:id="rId27"/>
    <p:sldId id="273" r:id="rId28"/>
    <p:sldId id="276" r:id="rId29"/>
    <p:sldId id="274" r:id="rId30"/>
    <p:sldId id="292" r:id="rId31"/>
    <p:sldId id="291"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94677" autoAdjust="0"/>
  </p:normalViewPr>
  <p:slideViewPr>
    <p:cSldViewPr snapToGrid="0" snapToObjects="1">
      <p:cViewPr>
        <p:scale>
          <a:sx n="80" d="100"/>
          <a:sy n="80" d="100"/>
        </p:scale>
        <p:origin x="-768" y="-1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F0FCCF-936B-8141-84E2-D8149B849E66}" type="datetimeFigureOut">
              <a:rPr lang="en-US" smtClean="0"/>
              <a:t>8/19/15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2FFE6A-E985-AB4D-90C5-1AB5589C2F45}" type="slidenum">
              <a:rPr lang="en-US" smtClean="0"/>
              <a:t>‹#›</a:t>
            </a:fld>
            <a:endParaRPr lang="en-US"/>
          </a:p>
        </p:txBody>
      </p:sp>
    </p:spTree>
    <p:extLst>
      <p:ext uri="{BB962C8B-B14F-4D97-AF65-F5344CB8AC3E}">
        <p14:creationId xmlns:p14="http://schemas.microsoft.com/office/powerpoint/2010/main" val="33923856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7</a:t>
            </a:fld>
            <a:endParaRPr lang="en-US"/>
          </a:p>
        </p:txBody>
      </p:sp>
    </p:spTree>
    <p:extLst>
      <p:ext uri="{BB962C8B-B14F-4D97-AF65-F5344CB8AC3E}">
        <p14:creationId xmlns:p14="http://schemas.microsoft.com/office/powerpoint/2010/main" val="2798605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19</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20</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21</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22</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23</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24</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25</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BB11FD81-A056-F746-8DF1-C52000820CF1}" type="slidenum">
              <a:rPr lang="en-US">
                <a:latin typeface="Verdana" charset="0"/>
              </a:rPr>
              <a:pPr/>
              <a:t>29</a:t>
            </a:fld>
            <a:endParaRPr lang="en-US">
              <a:latin typeface="Verdana" charset="0"/>
            </a:endParaRPr>
          </a:p>
        </p:txBody>
      </p:sp>
      <p:sp>
        <p:nvSpPr>
          <p:cNvPr id="75779" name="Rectangle 2"/>
          <p:cNvSpPr>
            <a:spLocks noGrp="1" noChangeArrowheads="1"/>
          </p:cNvSpPr>
          <p:nvPr>
            <p:ph type="body" idx="1"/>
          </p:nvPr>
        </p:nvSpPr>
        <p:spPr>
          <a:xfrm>
            <a:off x="914400" y="4341813"/>
            <a:ext cx="5029200" cy="4114800"/>
          </a:xfrm>
          <a:noFill/>
          <a:ln/>
        </p:spPr>
        <p:txBody>
          <a:bodyPr lIns="91778" tIns="45889" rIns="91778" bIns="45889"/>
          <a:lstStyle/>
          <a:p>
            <a:endParaRPr lang="en-US">
              <a:latin typeface="Times New Roman" charset="0"/>
              <a:ea typeface="ＭＳ Ｐゴシック" charset="-128"/>
              <a:cs typeface="ＭＳ Ｐゴシック" charset="-128"/>
            </a:endParaRPr>
          </a:p>
        </p:txBody>
      </p:sp>
      <p:sp>
        <p:nvSpPr>
          <p:cNvPr id="75780"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http://heartbleed.com/</a:t>
            </a:r>
            <a:endParaRPr lang="en-US" dirty="0"/>
          </a:p>
        </p:txBody>
      </p:sp>
      <p:sp>
        <p:nvSpPr>
          <p:cNvPr id="4" name="Slide Number Placeholder 3"/>
          <p:cNvSpPr>
            <a:spLocks noGrp="1"/>
          </p:cNvSpPr>
          <p:nvPr>
            <p:ph type="sldNum" sz="quarter" idx="10"/>
          </p:nvPr>
        </p:nvSpPr>
        <p:spPr/>
        <p:txBody>
          <a:bodyPr/>
          <a:lstStyle/>
          <a:p>
            <a:fld id="{6B6ABB05-D064-4845-B89E-9092B81C91D4}" type="slidenum">
              <a:rPr lang="en-US" smtClean="0"/>
              <a:pPr/>
              <a:t>9</a:t>
            </a:fld>
            <a:endParaRPr lang="en-US"/>
          </a:p>
        </p:txBody>
      </p:sp>
    </p:spTree>
    <p:extLst>
      <p:ext uri="{BB962C8B-B14F-4D97-AF65-F5344CB8AC3E}">
        <p14:creationId xmlns:p14="http://schemas.microsoft.com/office/powerpoint/2010/main" val="522042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OpenSSL</a:t>
            </a:r>
            <a:r>
              <a:rPr lang="en-US" dirty="0" smtClean="0"/>
              <a:t> uses the heartbeat pattern – sends a message with no actual data at a given interval to keep connection active.</a:t>
            </a:r>
          </a:p>
          <a:p>
            <a:r>
              <a:rPr lang="en-US" dirty="0" smtClean="0"/>
              <a:t>Heartbeat request includes payload and size of payload.</a:t>
            </a:r>
          </a:p>
          <a:p>
            <a:r>
              <a:rPr lang="en-US" dirty="0" smtClean="0"/>
              <a:t>Attacker can send a 1 byte</a:t>
            </a:r>
            <a:r>
              <a:rPr lang="en-US" baseline="0" dirty="0" smtClean="0"/>
              <a:t> payload but specify size of 65536 Bytes.</a:t>
            </a:r>
          </a:p>
          <a:p>
            <a:r>
              <a:rPr lang="en-US" baseline="0" dirty="0" smtClean="0"/>
              <a:t>Server copies payload to memory, uses as necessary, then copies back number of bytes specified.  There is no bounds checking.  This means that the payload returned has 65535 Bytes of unencrypted data, which can include passwords and encryption keys.</a:t>
            </a:r>
            <a:endParaRPr lang="en-US" dirty="0" smtClean="0"/>
          </a:p>
          <a:p>
            <a:endParaRPr lang="en-US" dirty="0" smtClean="0"/>
          </a:p>
          <a:p>
            <a:r>
              <a:rPr lang="en-US" dirty="0" smtClean="0"/>
              <a:t>Source: http://www.youtube.com/watch?v=hTK0pywfmDE</a:t>
            </a:r>
            <a:endParaRPr lang="en-US" dirty="0"/>
          </a:p>
        </p:txBody>
      </p:sp>
      <p:sp>
        <p:nvSpPr>
          <p:cNvPr id="4" name="Slide Number Placeholder 3"/>
          <p:cNvSpPr>
            <a:spLocks noGrp="1"/>
          </p:cNvSpPr>
          <p:nvPr>
            <p:ph type="sldNum" sz="quarter" idx="10"/>
          </p:nvPr>
        </p:nvSpPr>
        <p:spPr/>
        <p:txBody>
          <a:bodyPr/>
          <a:lstStyle/>
          <a:p>
            <a:fld id="{6B6ABB05-D064-4845-B89E-9092B81C91D4}" type="slidenum">
              <a:rPr lang="en-US" smtClean="0"/>
              <a:pPr/>
              <a:t>10</a:t>
            </a:fld>
            <a:endParaRPr lang="en-US"/>
          </a:p>
        </p:txBody>
      </p:sp>
    </p:spTree>
    <p:extLst>
      <p:ext uri="{BB962C8B-B14F-4D97-AF65-F5344CB8AC3E}">
        <p14:creationId xmlns:p14="http://schemas.microsoft.com/office/powerpoint/2010/main" val="1719848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http://mashable.com/2014/04/09/heartbleed-bug-websites-affected/</a:t>
            </a:r>
            <a:endParaRPr lang="en-US" dirty="0"/>
          </a:p>
        </p:txBody>
      </p:sp>
      <p:sp>
        <p:nvSpPr>
          <p:cNvPr id="4" name="Slide Number Placeholder 3"/>
          <p:cNvSpPr>
            <a:spLocks noGrp="1"/>
          </p:cNvSpPr>
          <p:nvPr>
            <p:ph type="sldNum" sz="quarter" idx="10"/>
          </p:nvPr>
        </p:nvSpPr>
        <p:spPr/>
        <p:txBody>
          <a:bodyPr/>
          <a:lstStyle/>
          <a:p>
            <a:fld id="{6B6ABB05-D064-4845-B89E-9092B81C91D4}" type="slidenum">
              <a:rPr lang="en-US" smtClean="0"/>
              <a:pPr/>
              <a:t>11</a:t>
            </a:fld>
            <a:endParaRPr lang="en-US"/>
          </a:p>
        </p:txBody>
      </p:sp>
    </p:spTree>
    <p:extLst>
      <p:ext uri="{BB962C8B-B14F-4D97-AF65-F5344CB8AC3E}">
        <p14:creationId xmlns:p14="http://schemas.microsoft.com/office/powerpoint/2010/main" val="2644313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13</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14</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15</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16</a:t>
            </a:fld>
            <a:endParaRPr lang="en-US"/>
          </a:p>
        </p:txBody>
      </p:sp>
    </p:spTree>
    <p:extLst>
      <p:ext uri="{BB962C8B-B14F-4D97-AF65-F5344CB8AC3E}">
        <p14:creationId xmlns:p14="http://schemas.microsoft.com/office/powerpoint/2010/main" val="246386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p>
          <a:p>
            <a:r>
              <a:rPr lang="en-US" dirty="0" smtClean="0"/>
              <a:t>	encryption,</a:t>
            </a:r>
            <a:r>
              <a:rPr lang="en-US" baseline="0" dirty="0" smtClean="0"/>
              <a:t> hiding, access matrix</a:t>
            </a:r>
            <a:endParaRPr lang="en-US" dirty="0"/>
          </a:p>
        </p:txBody>
      </p:sp>
      <p:sp>
        <p:nvSpPr>
          <p:cNvPr id="4" name="Slide Number Placeholder 3"/>
          <p:cNvSpPr>
            <a:spLocks noGrp="1"/>
          </p:cNvSpPr>
          <p:nvPr>
            <p:ph type="sldNum" sz="quarter" idx="10"/>
          </p:nvPr>
        </p:nvSpPr>
        <p:spPr/>
        <p:txBody>
          <a:bodyPr/>
          <a:lstStyle/>
          <a:p>
            <a:pPr>
              <a:defRPr/>
            </a:pPr>
            <a:fld id="{68C9B880-A64E-2348-929C-F345192B2202}" type="slidenum">
              <a:rPr lang="en-US" smtClean="0"/>
              <a:pPr>
                <a:defRPr/>
              </a:pPr>
              <a:t>18</a:t>
            </a:fld>
            <a:endParaRPr lang="en-US"/>
          </a:p>
        </p:txBody>
      </p:sp>
    </p:spTree>
    <p:extLst>
      <p:ext uri="{BB962C8B-B14F-4D97-AF65-F5344CB8AC3E}">
        <p14:creationId xmlns:p14="http://schemas.microsoft.com/office/powerpoint/2010/main" val="246386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8/19/15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228600"/>
            <a:ext cx="4251960" cy="6387352"/>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2176272"/>
            <a:ext cx="3657600" cy="1161288"/>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228600"/>
            <a:ext cx="4251960" cy="6391656"/>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3342401"/>
            <a:ext cx="3657600" cy="259528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6300216"/>
            <a:ext cx="1298448" cy="365125"/>
          </a:xfrm>
        </p:spPr>
        <p:txBody>
          <a:bodyPr/>
          <a:lstStyle/>
          <a:p>
            <a:fld id="{B1115196-1C6F-4784-83AC-30756D8F10B3}" type="datetimeFigureOut">
              <a:rPr lang="en-US" smtClean="0"/>
              <a:t>8/19/15</a:t>
            </a:fld>
            <a:endParaRPr lang="en-US"/>
          </a:p>
        </p:txBody>
      </p:sp>
      <p:sp>
        <p:nvSpPr>
          <p:cNvPr id="6" name="Footer Placeholder 5"/>
          <p:cNvSpPr>
            <a:spLocks noGrp="1"/>
          </p:cNvSpPr>
          <p:nvPr>
            <p:ph type="ftr" sz="quarter" idx="11"/>
          </p:nvPr>
        </p:nvSpPr>
        <p:spPr>
          <a:xfrm>
            <a:off x="2057400" y="6300216"/>
            <a:ext cx="2340864" cy="365125"/>
          </a:xfrm>
        </p:spPr>
        <p:txBody>
          <a:bodyPr/>
          <a:lstStyle/>
          <a:p>
            <a:endParaRPr lang="en-US"/>
          </a:p>
        </p:txBody>
      </p:sp>
      <p:sp>
        <p:nvSpPr>
          <p:cNvPr id="7" name="Slide Number Placeholder 6"/>
          <p:cNvSpPr>
            <a:spLocks noGrp="1"/>
          </p:cNvSpPr>
          <p:nvPr>
            <p:ph type="sldNum" sz="quarter" idx="12"/>
          </p:nvPr>
        </p:nvSpPr>
        <p:spPr>
          <a:xfrm>
            <a:off x="301752" y="6300216"/>
            <a:ext cx="448056"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4648200"/>
            <a:ext cx="8686800" cy="1963271"/>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4648200"/>
            <a:ext cx="8153400" cy="6096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8/19/15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
        <p:nvSpPr>
          <p:cNvPr id="7" name="Text Placeholder 3"/>
          <p:cNvSpPr>
            <a:spLocks noGrp="1"/>
          </p:cNvSpPr>
          <p:nvPr>
            <p:ph type="body" sz="half" idx="2"/>
          </p:nvPr>
        </p:nvSpPr>
        <p:spPr>
          <a:xfrm>
            <a:off x="457200" y="5257799"/>
            <a:ext cx="8156448" cy="820272"/>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0" y="228600"/>
            <a:ext cx="8677835" cy="42672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1115196-1C6F-4784-83AC-30756D8F10B3}" type="datetimeFigureOut">
              <a:rPr lang="en-US" smtClean="0"/>
              <a:t>8/19/15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8/19/15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838201"/>
            <a:ext cx="1219200" cy="5105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838201"/>
            <a:ext cx="6307138" cy="51054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8/19/15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1115196-1C6F-4784-83AC-30756D8F10B3}" type="datetimeFigureOut">
              <a:rPr lang="en-US" smtClean="0"/>
              <a:t>8/19/15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3379694"/>
            <a:ext cx="7543801" cy="2604247"/>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3913281"/>
            <a:ext cx="5867400" cy="1470025"/>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5396753"/>
            <a:ext cx="5867400" cy="573741"/>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734076" y="4503737"/>
            <a:ext cx="2057400" cy="365125"/>
          </a:xfrm>
        </p:spPr>
        <p:txBody>
          <a:bodyPr lIns="91440" tIns="0" bIns="0" anchor="b" anchorCtr="0"/>
          <a:lstStyle>
            <a:lvl1pPr>
              <a:defRPr sz="1400" b="1">
                <a:solidFill>
                  <a:schemeClr val="bg1">
                    <a:lumMod val="50000"/>
                  </a:schemeClr>
                </a:solidFill>
              </a:defRPr>
            </a:lvl1pPr>
          </a:lstStyle>
          <a:p>
            <a:fld id="{B1115196-1C6F-4784-83AC-30756D8F10B3}" type="datetimeFigureOut">
              <a:rPr lang="en-US" smtClean="0"/>
              <a:t>8/19/15</a:t>
            </a:fld>
            <a:endParaRPr lang="en-US"/>
          </a:p>
        </p:txBody>
      </p:sp>
      <p:sp>
        <p:nvSpPr>
          <p:cNvPr id="5" name="Footer Placeholder 4"/>
          <p:cNvSpPr>
            <a:spLocks noGrp="1"/>
          </p:cNvSpPr>
          <p:nvPr>
            <p:ph type="ftr" sz="quarter" idx="11"/>
          </p:nvPr>
        </p:nvSpPr>
        <p:spPr>
          <a:xfrm rot="16200000">
            <a:off x="-356811" y="4503737"/>
            <a:ext cx="2057397"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676835"/>
            <a:ext cx="7543800" cy="2587752"/>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199" y="2126877"/>
            <a:ext cx="7543801" cy="2604247"/>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2653553"/>
            <a:ext cx="5870448" cy="14721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4134881"/>
            <a:ext cx="5870448" cy="576072"/>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033590" y="3475037"/>
            <a:ext cx="18288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658009" y="3475037"/>
            <a:ext cx="18288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B1115196-1C6F-4784-83AC-30756D8F10B3}" type="datetimeFigureOut">
              <a:rPr lang="en-US" smtClean="0"/>
              <a:t>8/19/15</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981201"/>
            <a:ext cx="3657600" cy="3975100"/>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981201"/>
            <a:ext cx="3657600" cy="3975100"/>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1115196-1C6F-4784-83AC-30756D8F10B3}" type="datetimeFigureOut">
              <a:rPr lang="en-US" smtClean="0"/>
              <a:t>8/19/15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95833"/>
            <a:ext cx="7583488" cy="11430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852426"/>
            <a:ext cx="3657600" cy="86836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743200"/>
            <a:ext cx="3657600" cy="3213100"/>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1115196-1C6F-4784-83AC-30756D8F10B3}" type="datetimeFigureOut">
              <a:rPr lang="en-US" smtClean="0"/>
              <a:t>8/19/15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707776"/>
            <a:ext cx="8686800" cy="4908176"/>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228597"/>
            <a:ext cx="8686800" cy="1277473"/>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1115196-1C6F-4784-83AC-30756D8F10B3}" type="datetimeFigureOut">
              <a:rPr lang="en-US" smtClean="0"/>
              <a:t>8/19/15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228600"/>
            <a:ext cx="8686800" cy="6387352"/>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115196-1C6F-4784-83AC-30756D8F10B3}" type="datetimeFigureOut">
              <a:rPr lang="en-US" smtClean="0"/>
              <a:t>8/19/15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371D3E-5A18-49EB-AD2A-429AF165759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228600"/>
            <a:ext cx="4251960" cy="6387352"/>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2177303"/>
            <a:ext cx="3657600" cy="1162050"/>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609600"/>
            <a:ext cx="3657600" cy="53340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3352799"/>
            <a:ext cx="3657600" cy="25908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6297706"/>
            <a:ext cx="1295400" cy="365125"/>
          </a:xfrm>
        </p:spPr>
        <p:txBody>
          <a:bodyPr/>
          <a:lstStyle/>
          <a:p>
            <a:fld id="{B1115196-1C6F-4784-83AC-30756D8F10B3}" type="datetimeFigureOut">
              <a:rPr lang="en-US" smtClean="0"/>
              <a:t>8/19/15</a:t>
            </a:fld>
            <a:endParaRPr lang="en-US"/>
          </a:p>
        </p:txBody>
      </p:sp>
      <p:sp>
        <p:nvSpPr>
          <p:cNvPr id="6" name="Footer Placeholder 5"/>
          <p:cNvSpPr>
            <a:spLocks noGrp="1"/>
          </p:cNvSpPr>
          <p:nvPr>
            <p:ph type="ftr" sz="quarter" idx="11"/>
          </p:nvPr>
        </p:nvSpPr>
        <p:spPr>
          <a:xfrm>
            <a:off x="2057400" y="6297706"/>
            <a:ext cx="2339788" cy="365125"/>
          </a:xfrm>
        </p:spPr>
        <p:txBody>
          <a:bodyPr/>
          <a:lstStyle/>
          <a:p>
            <a:endParaRPr lang="en-US"/>
          </a:p>
        </p:txBody>
      </p:sp>
      <p:sp>
        <p:nvSpPr>
          <p:cNvPr id="7" name="Slide Number Placeholder 6"/>
          <p:cNvSpPr>
            <a:spLocks noGrp="1"/>
          </p:cNvSpPr>
          <p:nvPr>
            <p:ph type="sldNum" sz="quarter" idx="12"/>
          </p:nvPr>
        </p:nvSpPr>
        <p:spPr>
          <a:xfrm>
            <a:off x="304800" y="6297706"/>
            <a:ext cx="443753" cy="365125"/>
          </a:xfrm>
        </p:spPr>
        <p:txBody>
          <a:bodyPr/>
          <a:lstStyle>
            <a:lvl1pPr algn="l">
              <a:defRPr/>
            </a:lvl1pPr>
          </a:lstStyle>
          <a:p>
            <a:fld id="{19371D3E-5A18-49EB-AD2A-429AF165759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95833"/>
            <a:ext cx="7583488" cy="114300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949824"/>
            <a:ext cx="7583488" cy="400722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6243918"/>
            <a:ext cx="2133600"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1115196-1C6F-4784-83AC-30756D8F10B3}" type="datetimeFigureOut">
              <a:rPr lang="en-US" smtClean="0"/>
              <a:t>8/19/15</a:t>
            </a:fld>
            <a:endParaRPr lang="en-US"/>
          </a:p>
        </p:txBody>
      </p:sp>
      <p:sp>
        <p:nvSpPr>
          <p:cNvPr id="5" name="Footer Placeholder 4"/>
          <p:cNvSpPr>
            <a:spLocks noGrp="1"/>
          </p:cNvSpPr>
          <p:nvPr>
            <p:ph type="ftr" sz="quarter" idx="3"/>
          </p:nvPr>
        </p:nvSpPr>
        <p:spPr>
          <a:xfrm>
            <a:off x="5867400" y="6248400"/>
            <a:ext cx="2895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6248400"/>
            <a:ext cx="533400" cy="365125"/>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19371D3E-5A18-49EB-AD2A-429AF165759F}" type="slidenum">
              <a:rPr lang="en-US" smtClean="0"/>
              <a:t>‹#›</a:t>
            </a:fld>
            <a:endParaRPr lang="en-US"/>
          </a:p>
        </p:txBody>
      </p:sp>
      <p:pic>
        <p:nvPicPr>
          <p:cNvPr id="7" name="Picture 6" descr="Picture1.png"/>
          <p:cNvPicPr>
            <a:picLocks noChangeAspect="1"/>
          </p:cNvPicPr>
          <p:nvPr userDrawn="1"/>
        </p:nvPicPr>
        <p:blipFill>
          <a:blip r:embed="rId16" cstate="print"/>
          <a:stretch>
            <a:fillRect/>
          </a:stretch>
        </p:blipFill>
        <p:spPr>
          <a:xfrm>
            <a:off x="7086600" y="5715000"/>
            <a:ext cx="1615307" cy="963088"/>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slide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etf.org/rfc/rfc2828.tx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gnupg.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youtube.com/watch?v=OMtvF-FTxGQ" TargetMode="External"/><Relationship Id="rId3" Type="http://schemas.openxmlformats.org/officeDocument/2006/relationships/hyperlink" Target="https://www.youtube.com/watch?v=hTK0pywfm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2125" y="3913281"/>
            <a:ext cx="6746875" cy="1470025"/>
          </a:xfrm>
        </p:spPr>
        <p:txBody>
          <a:bodyPr>
            <a:noAutofit/>
          </a:bodyPr>
          <a:lstStyle/>
          <a:p>
            <a:r>
              <a:rPr lang="en-US" sz="3600" dirty="0" smtClean="0"/>
              <a:t>Computer and Network Security</a:t>
            </a:r>
            <a:br>
              <a:rPr lang="en-US" sz="3600" dirty="0" smtClean="0"/>
            </a:br>
            <a:r>
              <a:rPr lang="en-US" sz="3600" dirty="0" smtClean="0"/>
              <a:t> COMP 5370/637* Lecture </a:t>
            </a:r>
            <a:r>
              <a:rPr lang="en-US" sz="3600" dirty="0" smtClean="0"/>
              <a:t>#2 </a:t>
            </a:r>
            <a:r>
              <a:rPr lang="en-US" sz="3600" dirty="0" smtClean="0"/>
              <a:t>August </a:t>
            </a:r>
            <a:r>
              <a:rPr lang="en-US" sz="3600" dirty="0" smtClean="0"/>
              <a:t>19, </a:t>
            </a:r>
            <a:r>
              <a:rPr lang="en-US" sz="3600" dirty="0" smtClean="0"/>
              <a:t>2015</a:t>
            </a:r>
            <a:endParaRPr lang="en-US" sz="3600" dirty="0"/>
          </a:p>
        </p:txBody>
      </p:sp>
      <p:sp>
        <p:nvSpPr>
          <p:cNvPr id="3" name="Subtitle 2"/>
          <p:cNvSpPr>
            <a:spLocks noGrp="1"/>
          </p:cNvSpPr>
          <p:nvPr>
            <p:ph type="subTitle" idx="1"/>
          </p:nvPr>
        </p:nvSpPr>
        <p:spPr/>
        <p:txBody>
          <a:bodyPr/>
          <a:lstStyle/>
          <a:p>
            <a:r>
              <a:rPr lang="en-US" dirty="0" smtClean="0"/>
              <a:t>Tony Skjellum</a:t>
            </a:r>
          </a:p>
          <a:p>
            <a:r>
              <a:rPr lang="en-US" dirty="0" err="1" smtClean="0"/>
              <a:t>skjellum@auburn.edu</a:t>
            </a:r>
            <a:endParaRPr lang="en-US" dirty="0"/>
          </a:p>
        </p:txBody>
      </p:sp>
      <p:pic>
        <p:nvPicPr>
          <p:cNvPr id="4" name="Picture 3"/>
          <p:cNvPicPr>
            <a:picLocks noChangeAspect="1"/>
          </p:cNvPicPr>
          <p:nvPr/>
        </p:nvPicPr>
        <p:blipFill>
          <a:blip r:embed="rId2"/>
          <a:stretch>
            <a:fillRect/>
          </a:stretch>
        </p:blipFill>
        <p:spPr>
          <a:xfrm>
            <a:off x="6556375" y="152959"/>
            <a:ext cx="2401350" cy="3003192"/>
          </a:xfrm>
          <a:prstGeom prst="rect">
            <a:avLst/>
          </a:prstGeom>
        </p:spPr>
      </p:pic>
    </p:spTree>
    <p:extLst>
      <p:ext uri="{BB962C8B-B14F-4D97-AF65-F5344CB8AC3E}">
        <p14:creationId xmlns:p14="http://schemas.microsoft.com/office/powerpoint/2010/main" val="14986121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Mechanics</a:t>
            </a:r>
            <a:endParaRPr lang="en-US" dirty="0"/>
          </a:p>
        </p:txBody>
      </p:sp>
      <p:pic>
        <p:nvPicPr>
          <p:cNvPr id="4" name="Content Placeholder 3" descr="heartbleed.png"/>
          <p:cNvPicPr>
            <a:picLocks noGrp="1" noChangeAspect="1"/>
          </p:cNvPicPr>
          <p:nvPr>
            <p:ph idx="1"/>
          </p:nvPr>
        </p:nvPicPr>
        <p:blipFill>
          <a:blip r:embed="rId3"/>
          <a:srcRect l="-4311" r="-4311"/>
          <a:stretch>
            <a:fillRect/>
          </a:stretch>
        </p:blipFill>
        <p:spPr>
          <a:xfrm>
            <a:off x="3190875" y="304800"/>
            <a:ext cx="5638800" cy="3511884"/>
          </a:xfrm>
        </p:spPr>
      </p:pic>
      <p:sp>
        <p:nvSpPr>
          <p:cNvPr id="3" name="Rectangle 2"/>
          <p:cNvSpPr/>
          <p:nvPr/>
        </p:nvSpPr>
        <p:spPr>
          <a:xfrm>
            <a:off x="304800" y="3657600"/>
            <a:ext cx="8458200" cy="2862322"/>
          </a:xfrm>
          <a:prstGeom prst="rect">
            <a:avLst/>
          </a:prstGeom>
        </p:spPr>
        <p:txBody>
          <a:bodyPr wrap="square">
            <a:spAutoFit/>
          </a:bodyPr>
          <a:lstStyle/>
          <a:p>
            <a:pPr marL="171450" indent="-171450" algn="l">
              <a:buFont typeface="Arial"/>
              <a:buChar char="•"/>
            </a:pPr>
            <a:r>
              <a:rPr lang="en-US" sz="2000" b="0" dirty="0" err="1">
                <a:latin typeface="+mj-lt"/>
              </a:rPr>
              <a:t>OpenSSL</a:t>
            </a:r>
            <a:r>
              <a:rPr lang="en-US" sz="2000" b="0" dirty="0">
                <a:latin typeface="+mj-lt"/>
              </a:rPr>
              <a:t> </a:t>
            </a:r>
            <a:r>
              <a:rPr lang="en-US" sz="2000" b="0" dirty="0" smtClean="0">
                <a:latin typeface="+mj-lt"/>
              </a:rPr>
              <a:t>sends </a:t>
            </a:r>
            <a:r>
              <a:rPr lang="en-US" sz="2000" b="0" dirty="0">
                <a:latin typeface="+mj-lt"/>
              </a:rPr>
              <a:t>a message with no actual data at a given interval to keep connection active.</a:t>
            </a:r>
          </a:p>
          <a:p>
            <a:pPr marL="171450" indent="-171450" algn="l">
              <a:buFont typeface="Arial"/>
              <a:buChar char="•"/>
            </a:pPr>
            <a:r>
              <a:rPr lang="en-US" sz="2000" b="0" dirty="0" smtClean="0">
                <a:latin typeface="+mj-lt"/>
              </a:rPr>
              <a:t>This "heartbeat" </a:t>
            </a:r>
            <a:r>
              <a:rPr lang="en-US" sz="2000" b="0" dirty="0">
                <a:latin typeface="+mj-lt"/>
              </a:rPr>
              <a:t>request includes payload and size of payload.</a:t>
            </a:r>
          </a:p>
          <a:p>
            <a:pPr marL="171450" indent="-171450" algn="l">
              <a:buFont typeface="Arial"/>
              <a:buChar char="•"/>
            </a:pPr>
            <a:r>
              <a:rPr lang="en-US" sz="2000" b="0" dirty="0">
                <a:latin typeface="+mj-lt"/>
              </a:rPr>
              <a:t>Attacker can send a 1 byte payload but specify size of 65536 Bytes.</a:t>
            </a:r>
          </a:p>
          <a:p>
            <a:pPr marL="171450" indent="-171450" algn="l">
              <a:buFont typeface="Arial"/>
              <a:buChar char="•"/>
            </a:pPr>
            <a:r>
              <a:rPr lang="en-US" sz="2000" b="0" dirty="0">
                <a:latin typeface="+mj-lt"/>
              </a:rPr>
              <a:t>Server copies payload to memory, uses as necessary, then copies back number of bytes specified. </a:t>
            </a:r>
            <a:endParaRPr lang="en-US" sz="2000" b="0" dirty="0" smtClean="0">
              <a:latin typeface="+mj-lt"/>
            </a:endParaRPr>
          </a:p>
          <a:p>
            <a:pPr marL="171450" indent="-171450" algn="l">
              <a:buFont typeface="Arial"/>
              <a:buChar char="•"/>
            </a:pPr>
            <a:r>
              <a:rPr lang="en-US" sz="2000" b="0" dirty="0" smtClean="0">
                <a:latin typeface="+mj-lt"/>
              </a:rPr>
              <a:t>There </a:t>
            </a:r>
            <a:r>
              <a:rPr lang="en-US" sz="2000" b="0" dirty="0">
                <a:latin typeface="+mj-lt"/>
              </a:rPr>
              <a:t>is no bounds checking.  This means that the payload returned has 65535 Bytes of unencrypted data, which can include passwords and encryption keys.</a:t>
            </a:r>
          </a:p>
        </p:txBody>
      </p:sp>
    </p:spTree>
    <p:extLst>
      <p:ext uri="{BB962C8B-B14F-4D97-AF65-F5344CB8AC3E}">
        <p14:creationId xmlns:p14="http://schemas.microsoft.com/office/powerpoint/2010/main" val="302941250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Content Placeholder 2"/>
          <p:cNvSpPr>
            <a:spLocks noGrp="1"/>
          </p:cNvSpPr>
          <p:nvPr>
            <p:ph idx="1"/>
          </p:nvPr>
        </p:nvSpPr>
        <p:spPr/>
        <p:txBody>
          <a:bodyPr>
            <a:normAutofit/>
          </a:bodyPr>
          <a:lstStyle/>
          <a:p>
            <a:r>
              <a:rPr lang="en-US" sz="2400" dirty="0" smtClean="0"/>
              <a:t>Thousands of sites affected, including Facebook, Google, and LinkedIn</a:t>
            </a:r>
          </a:p>
          <a:p>
            <a:r>
              <a:rPr lang="en-US" sz="2400" dirty="0" smtClean="0"/>
              <a:t>Could potentially release any data sent over the Internet</a:t>
            </a:r>
          </a:p>
          <a:p>
            <a:r>
              <a:rPr lang="en-US" sz="2400" dirty="0" smtClean="0"/>
              <a:t>Requires patches or new protocol implementations, costing time and money</a:t>
            </a:r>
          </a:p>
          <a:p>
            <a:r>
              <a:rPr lang="en-US" sz="2400" dirty="0" smtClean="0"/>
              <a:t>Clearly security has a large impact on computing!</a:t>
            </a:r>
            <a:endParaRPr lang="en-US" sz="2400" dirty="0"/>
          </a:p>
        </p:txBody>
      </p:sp>
      <p:sp>
        <p:nvSpPr>
          <p:cNvPr id="4" name="Action Button: Back or Previous 3">
            <a:hlinkClick r:id="rId3" action="ppaction://hlinksldjump" highlightClick="1"/>
          </p:cNvPr>
          <p:cNvSpPr/>
          <p:nvPr/>
        </p:nvSpPr>
        <p:spPr bwMode="auto">
          <a:xfrm>
            <a:off x="8458200" y="6019800"/>
            <a:ext cx="533400" cy="381000"/>
          </a:xfrm>
          <a:prstGeom prst="actionButtonBackPrevious">
            <a:avLst/>
          </a:prstGeom>
          <a:solidFill>
            <a:srgbClr val="3333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Tree>
    <p:extLst>
      <p:ext uri="{BB962C8B-B14F-4D97-AF65-F5344CB8AC3E}">
        <p14:creationId xmlns:p14="http://schemas.microsoft.com/office/powerpoint/2010/main" val="23836958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Functions of Security</a:t>
            </a:r>
            <a:endParaRPr lang="en-US" dirty="0"/>
          </a:p>
        </p:txBody>
      </p:sp>
      <p:sp>
        <p:nvSpPr>
          <p:cNvPr id="3" name="Content Placeholder 2"/>
          <p:cNvSpPr>
            <a:spLocks noGrp="1"/>
          </p:cNvSpPr>
          <p:nvPr>
            <p:ph idx="1"/>
          </p:nvPr>
        </p:nvSpPr>
        <p:spPr/>
        <p:txBody>
          <a:bodyPr/>
          <a:lstStyle/>
          <a:p>
            <a:r>
              <a:rPr lang="en-US" dirty="0">
                <a:solidFill>
                  <a:srgbClr val="FF6600"/>
                </a:solidFill>
                <a:latin typeface="Arial" charset="0"/>
                <a:ea typeface="ＭＳ Ｐゴシック" charset="0"/>
              </a:rPr>
              <a:t>Confidentiality</a:t>
            </a:r>
          </a:p>
          <a:p>
            <a:endParaRPr lang="en-US" dirty="0"/>
          </a:p>
          <a:p>
            <a:r>
              <a:rPr lang="en-US" dirty="0">
                <a:solidFill>
                  <a:srgbClr val="FF6600"/>
                </a:solidFill>
                <a:latin typeface="Arial" charset="0"/>
                <a:ea typeface="ＭＳ Ｐゴシック" charset="0"/>
              </a:rPr>
              <a:t>Integrity</a:t>
            </a:r>
          </a:p>
          <a:p>
            <a:endParaRPr lang="en-US" dirty="0"/>
          </a:p>
          <a:p>
            <a:r>
              <a:rPr lang="en-US" dirty="0">
                <a:solidFill>
                  <a:srgbClr val="FF6600"/>
                </a:solidFill>
                <a:latin typeface="Arial" charset="0"/>
                <a:ea typeface="ＭＳ Ｐゴシック" charset="0"/>
              </a:rPr>
              <a:t>Availability</a:t>
            </a:r>
          </a:p>
        </p:txBody>
      </p:sp>
      <p:sp>
        <p:nvSpPr>
          <p:cNvPr id="4" name="TextBox 3"/>
          <p:cNvSpPr txBox="1"/>
          <p:nvPr/>
        </p:nvSpPr>
        <p:spPr>
          <a:xfrm rot="20803924">
            <a:off x="1999147" y="4322187"/>
            <a:ext cx="6324600" cy="1077218"/>
          </a:xfrm>
          <a:prstGeom prst="rect">
            <a:avLst/>
          </a:prstGeom>
          <a:noFill/>
        </p:spPr>
        <p:txBody>
          <a:bodyPr wrap="square" rtlCol="0">
            <a:spAutoFit/>
          </a:bodyPr>
          <a:lstStyle/>
          <a:p>
            <a:pPr algn="l"/>
            <a:r>
              <a:rPr lang="en-US" sz="3200" dirty="0" smtClean="0">
                <a:solidFill>
                  <a:srgbClr val="3366FF"/>
                </a:solidFill>
              </a:rPr>
              <a:t>How do these compare/contrast  with the five tenets of IA?</a:t>
            </a:r>
            <a:endParaRPr lang="en-US" sz="3200" dirty="0">
              <a:solidFill>
                <a:srgbClr val="3366FF"/>
              </a:solidFill>
            </a:endParaRPr>
          </a:p>
        </p:txBody>
      </p:sp>
    </p:spTree>
    <p:extLst>
      <p:ext uri="{BB962C8B-B14F-4D97-AF65-F5344CB8AC3E}">
        <p14:creationId xmlns:p14="http://schemas.microsoft.com/office/powerpoint/2010/main" val="13639675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Functions of Security</a:t>
            </a:r>
          </a:p>
        </p:txBody>
      </p:sp>
      <p:sp>
        <p:nvSpPr>
          <p:cNvPr id="3" name="Content Placeholder 2"/>
          <p:cNvSpPr>
            <a:spLocks noGrp="1"/>
          </p:cNvSpPr>
          <p:nvPr>
            <p:ph sz="half" idx="1"/>
          </p:nvPr>
        </p:nvSpPr>
        <p:spPr/>
        <p:txBody>
          <a:bodyPr/>
          <a:lstStyle/>
          <a:p>
            <a:r>
              <a:rPr lang="en-US" sz="3200" dirty="0">
                <a:solidFill>
                  <a:srgbClr val="FF6600"/>
                </a:solidFill>
                <a:latin typeface="Arial" charset="0"/>
                <a:ea typeface="ＭＳ Ｐゴシック" charset="0"/>
              </a:rPr>
              <a:t>Confidentiality</a:t>
            </a:r>
          </a:p>
          <a:p>
            <a:endParaRPr lang="en-US" sz="3200" dirty="0"/>
          </a:p>
          <a:p>
            <a:r>
              <a:rPr lang="en-US" sz="3200" dirty="0">
                <a:solidFill>
                  <a:srgbClr val="FF6600"/>
                </a:solidFill>
                <a:latin typeface="Arial" charset="0"/>
                <a:ea typeface="ＭＳ Ｐゴシック" charset="0"/>
              </a:rPr>
              <a:t>Integrity</a:t>
            </a:r>
          </a:p>
          <a:p>
            <a:endParaRPr lang="en-US" sz="3200" dirty="0"/>
          </a:p>
          <a:p>
            <a:r>
              <a:rPr lang="en-US" sz="3200" dirty="0" smtClean="0">
                <a:solidFill>
                  <a:srgbClr val="FF6600"/>
                </a:solidFill>
                <a:latin typeface="Arial" charset="0"/>
                <a:ea typeface="ＭＳ Ｐゴシック" charset="0"/>
              </a:rPr>
              <a:t>Availability</a:t>
            </a:r>
            <a:endParaRPr lang="en-US" sz="3200" dirty="0">
              <a:solidFill>
                <a:srgbClr val="FF6600"/>
              </a:solidFill>
              <a:latin typeface="Arial" charset="0"/>
              <a:ea typeface="ＭＳ Ｐゴシック" charset="0"/>
            </a:endParaRPr>
          </a:p>
        </p:txBody>
      </p:sp>
      <p:sp>
        <p:nvSpPr>
          <p:cNvPr id="4" name="Content Placeholder 3"/>
          <p:cNvSpPr>
            <a:spLocks noGrp="1"/>
          </p:cNvSpPr>
          <p:nvPr>
            <p:ph sz="half" idx="2"/>
          </p:nvPr>
        </p:nvSpPr>
        <p:spPr>
          <a:xfrm>
            <a:off x="3886200" y="1981200"/>
            <a:ext cx="4829175" cy="4114799"/>
          </a:xfrm>
          <a:ln>
            <a:solidFill>
              <a:srgbClr val="0000FF"/>
            </a:solidFill>
          </a:ln>
        </p:spPr>
        <p:txBody>
          <a:bodyPr/>
          <a:lstStyle/>
          <a:p>
            <a:r>
              <a:rPr lang="en-US" dirty="0" smtClean="0"/>
              <a:t>Concept:  data is </a:t>
            </a:r>
            <a:r>
              <a:rPr lang="en-US" dirty="0"/>
              <a:t>not </a:t>
            </a:r>
            <a:r>
              <a:rPr lang="en-US" dirty="0" smtClean="0"/>
              <a:t>disclosed </a:t>
            </a:r>
            <a:r>
              <a:rPr lang="en-US" dirty="0"/>
              <a:t>to unauthorized individuals, entities, or </a:t>
            </a:r>
            <a:r>
              <a:rPr lang="en-US" dirty="0" smtClean="0"/>
              <a:t>processes</a:t>
            </a:r>
          </a:p>
          <a:p>
            <a:r>
              <a:rPr lang="en-US" dirty="0" smtClean="0"/>
              <a:t>Assumption:  reliance on correct data</a:t>
            </a:r>
          </a:p>
          <a:p>
            <a:r>
              <a:rPr lang="en-US" dirty="0" smtClean="0"/>
              <a:t>Via</a:t>
            </a:r>
          </a:p>
          <a:p>
            <a:pPr lvl="1"/>
            <a:r>
              <a:rPr lang="en-US" dirty="0" smtClean="0"/>
              <a:t>encryption</a:t>
            </a:r>
          </a:p>
          <a:p>
            <a:pPr lvl="1"/>
            <a:r>
              <a:rPr lang="en-US" dirty="0" smtClean="0"/>
              <a:t>access control mechanisms</a:t>
            </a:r>
          </a:p>
          <a:p>
            <a:pPr lvl="1"/>
            <a:r>
              <a:rPr lang="en-US" dirty="0" smtClean="0"/>
              <a:t>hiding</a:t>
            </a:r>
          </a:p>
          <a:p>
            <a:endParaRPr lang="en-US" dirty="0"/>
          </a:p>
        </p:txBody>
      </p:sp>
      <p:sp>
        <p:nvSpPr>
          <p:cNvPr id="5" name="Rectangle 4"/>
          <p:cNvSpPr/>
          <p:nvPr/>
        </p:nvSpPr>
        <p:spPr>
          <a:xfrm>
            <a:off x="2286000" y="6172200"/>
            <a:ext cx="6858000" cy="261610"/>
          </a:xfrm>
          <a:prstGeom prst="rect">
            <a:avLst/>
          </a:prstGeom>
        </p:spPr>
        <p:txBody>
          <a:bodyPr wrap="square">
            <a:spAutoFit/>
          </a:bodyPr>
          <a:lstStyle/>
          <a:p>
            <a:r>
              <a:rPr lang="en-US" sz="1100" b="0" dirty="0">
                <a:latin typeface="+mj-lt"/>
              </a:rPr>
              <a:t>http://</a:t>
            </a:r>
            <a:r>
              <a:rPr lang="en-US" sz="1100" b="0" dirty="0" err="1">
                <a:latin typeface="+mj-lt"/>
              </a:rPr>
              <a:t>www.ietf.org</a:t>
            </a:r>
            <a:r>
              <a:rPr lang="en-US" sz="1100" b="0" dirty="0">
                <a:latin typeface="+mj-lt"/>
              </a:rPr>
              <a:t>/</a:t>
            </a:r>
            <a:r>
              <a:rPr lang="en-US" sz="1100" b="0" dirty="0" err="1">
                <a:latin typeface="+mj-lt"/>
              </a:rPr>
              <a:t>rfc</a:t>
            </a:r>
            <a:r>
              <a:rPr lang="en-US" sz="1100" b="0" dirty="0">
                <a:latin typeface="+mj-lt"/>
              </a:rPr>
              <a:t>/rfc2828.txt</a:t>
            </a:r>
          </a:p>
        </p:txBody>
      </p:sp>
      <p:cxnSp>
        <p:nvCxnSpPr>
          <p:cNvPr id="7" name="Straight Arrow Connector 6"/>
          <p:cNvCxnSpPr/>
          <p:nvPr/>
        </p:nvCxnSpPr>
        <p:spPr bwMode="auto">
          <a:xfrm flipH="1">
            <a:off x="3276600" y="2609850"/>
            <a:ext cx="609600" cy="0"/>
          </a:xfrm>
          <a:prstGeom prst="straightConnector1">
            <a:avLst/>
          </a:prstGeom>
          <a:noFill/>
          <a:ln w="952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73019411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Functions of Security</a:t>
            </a:r>
          </a:p>
        </p:txBody>
      </p:sp>
      <p:sp>
        <p:nvSpPr>
          <p:cNvPr id="3" name="Content Placeholder 2"/>
          <p:cNvSpPr>
            <a:spLocks noGrp="1"/>
          </p:cNvSpPr>
          <p:nvPr>
            <p:ph sz="half" idx="1"/>
          </p:nvPr>
        </p:nvSpPr>
        <p:spPr/>
        <p:txBody>
          <a:bodyPr/>
          <a:lstStyle/>
          <a:p>
            <a:r>
              <a:rPr lang="en-US" sz="3200" dirty="0">
                <a:solidFill>
                  <a:srgbClr val="FF6600"/>
                </a:solidFill>
                <a:latin typeface="Arial" charset="0"/>
                <a:ea typeface="ＭＳ Ｐゴシック" charset="0"/>
              </a:rPr>
              <a:t>Confidentiality</a:t>
            </a:r>
          </a:p>
          <a:p>
            <a:endParaRPr lang="en-US" sz="3200" dirty="0"/>
          </a:p>
          <a:p>
            <a:r>
              <a:rPr lang="en-US" sz="3200" dirty="0">
                <a:solidFill>
                  <a:srgbClr val="FF6600"/>
                </a:solidFill>
                <a:latin typeface="Arial" charset="0"/>
                <a:ea typeface="ＭＳ Ｐゴシック" charset="0"/>
              </a:rPr>
              <a:t>Integrity</a:t>
            </a:r>
          </a:p>
          <a:p>
            <a:endParaRPr lang="en-US" sz="3200" dirty="0"/>
          </a:p>
          <a:p>
            <a:r>
              <a:rPr lang="en-US" sz="3200" dirty="0">
                <a:solidFill>
                  <a:srgbClr val="FF6600"/>
                </a:solidFill>
                <a:latin typeface="Arial" charset="0"/>
                <a:ea typeface="ＭＳ Ｐゴシック" charset="0"/>
              </a:rPr>
              <a:t>Availability</a:t>
            </a:r>
          </a:p>
        </p:txBody>
      </p:sp>
      <p:sp>
        <p:nvSpPr>
          <p:cNvPr id="4" name="Content Placeholder 3"/>
          <p:cNvSpPr>
            <a:spLocks noGrp="1"/>
          </p:cNvSpPr>
          <p:nvPr>
            <p:ph sz="half" idx="2"/>
          </p:nvPr>
        </p:nvSpPr>
        <p:spPr>
          <a:xfrm>
            <a:off x="3886200" y="1778000"/>
            <a:ext cx="4781550" cy="4318000"/>
          </a:xfrm>
          <a:ln>
            <a:solidFill>
              <a:srgbClr val="0000FF"/>
            </a:solidFill>
          </a:ln>
        </p:spPr>
        <p:txBody>
          <a:bodyPr/>
          <a:lstStyle/>
          <a:p>
            <a:r>
              <a:rPr lang="en-US" dirty="0" smtClean="0"/>
              <a:t>Concept</a:t>
            </a:r>
            <a:r>
              <a:rPr lang="en-US" dirty="0"/>
              <a:t>:  </a:t>
            </a:r>
            <a:r>
              <a:rPr lang="en-US" dirty="0" smtClean="0"/>
              <a:t>trustworthiness</a:t>
            </a:r>
            <a:r>
              <a:rPr lang="en-US" dirty="0"/>
              <a:t> </a:t>
            </a:r>
            <a:r>
              <a:rPr lang="en-US" dirty="0" smtClean="0"/>
              <a:t>of the data</a:t>
            </a:r>
          </a:p>
          <a:p>
            <a:pPr lvl="1"/>
            <a:r>
              <a:rPr lang="en-US" dirty="0" smtClean="0"/>
              <a:t>data integrity</a:t>
            </a:r>
          </a:p>
          <a:p>
            <a:pPr lvl="2"/>
            <a:r>
              <a:rPr lang="en-US" dirty="0" smtClean="0"/>
              <a:t>data </a:t>
            </a:r>
            <a:r>
              <a:rPr lang="en-US" dirty="0"/>
              <a:t>has not been changed, destroyed, or </a:t>
            </a:r>
            <a:r>
              <a:rPr lang="en-US" dirty="0" smtClean="0"/>
              <a:t> </a:t>
            </a:r>
            <a:r>
              <a:rPr lang="en-US" dirty="0"/>
              <a:t>lost in an unauthorized or accidental </a:t>
            </a:r>
            <a:r>
              <a:rPr lang="en-US" dirty="0" smtClean="0"/>
              <a:t>manner </a:t>
            </a:r>
          </a:p>
          <a:p>
            <a:pPr lvl="1"/>
            <a:r>
              <a:rPr lang="en-US" dirty="0" smtClean="0"/>
              <a:t>origin integrity</a:t>
            </a:r>
          </a:p>
          <a:p>
            <a:pPr lvl="2"/>
            <a:r>
              <a:rPr lang="en-US" dirty="0" smtClean="0"/>
              <a:t>data comes from a credible source</a:t>
            </a:r>
          </a:p>
          <a:p>
            <a:r>
              <a:rPr lang="en-US" dirty="0" smtClean="0"/>
              <a:t>Assumption:  source of data and trust in </a:t>
            </a:r>
            <a:r>
              <a:rPr lang="en-US" dirty="0" smtClean="0"/>
              <a:t>source</a:t>
            </a:r>
            <a:endParaRPr lang="en-US" dirty="0" smtClean="0"/>
          </a:p>
        </p:txBody>
      </p:sp>
      <p:sp>
        <p:nvSpPr>
          <p:cNvPr id="5" name="Rectangle 4"/>
          <p:cNvSpPr/>
          <p:nvPr/>
        </p:nvSpPr>
        <p:spPr>
          <a:xfrm>
            <a:off x="2286000" y="6172200"/>
            <a:ext cx="6858000" cy="261610"/>
          </a:xfrm>
          <a:prstGeom prst="rect">
            <a:avLst/>
          </a:prstGeom>
        </p:spPr>
        <p:txBody>
          <a:bodyPr wrap="square">
            <a:spAutoFit/>
          </a:bodyPr>
          <a:lstStyle/>
          <a:p>
            <a:r>
              <a:rPr lang="en-US" sz="1100" b="0" dirty="0">
                <a:latin typeface="+mj-lt"/>
              </a:rPr>
              <a:t>http://</a:t>
            </a:r>
            <a:r>
              <a:rPr lang="en-US" sz="1100" b="0" dirty="0" err="1">
                <a:latin typeface="+mj-lt"/>
              </a:rPr>
              <a:t>www.ietf.org</a:t>
            </a:r>
            <a:r>
              <a:rPr lang="en-US" sz="1100" b="0" dirty="0">
                <a:latin typeface="+mj-lt"/>
              </a:rPr>
              <a:t>/</a:t>
            </a:r>
            <a:r>
              <a:rPr lang="en-US" sz="1100" b="0" dirty="0" err="1">
                <a:latin typeface="+mj-lt"/>
              </a:rPr>
              <a:t>rfc</a:t>
            </a:r>
            <a:r>
              <a:rPr lang="en-US" sz="1100" b="0" dirty="0">
                <a:latin typeface="+mj-lt"/>
              </a:rPr>
              <a:t>/rfc2828.txt</a:t>
            </a:r>
          </a:p>
        </p:txBody>
      </p:sp>
      <p:cxnSp>
        <p:nvCxnSpPr>
          <p:cNvPr id="7" name="Straight Arrow Connector 6"/>
          <p:cNvCxnSpPr/>
          <p:nvPr/>
        </p:nvCxnSpPr>
        <p:spPr bwMode="auto">
          <a:xfrm flipH="1">
            <a:off x="3276600" y="3797300"/>
            <a:ext cx="609600" cy="0"/>
          </a:xfrm>
          <a:prstGeom prst="straightConnector1">
            <a:avLst/>
          </a:prstGeom>
          <a:noFill/>
          <a:ln w="952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421993680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Functions of </a:t>
            </a:r>
            <a:r>
              <a:rPr lang="en-US" dirty="0" smtClean="0"/>
              <a:t>Security</a:t>
            </a:r>
            <a:endParaRPr lang="en-US" dirty="0"/>
          </a:p>
        </p:txBody>
      </p:sp>
      <p:sp>
        <p:nvSpPr>
          <p:cNvPr id="3" name="Content Placeholder 2"/>
          <p:cNvSpPr>
            <a:spLocks noGrp="1"/>
          </p:cNvSpPr>
          <p:nvPr>
            <p:ph sz="half" idx="1"/>
          </p:nvPr>
        </p:nvSpPr>
        <p:spPr/>
        <p:txBody>
          <a:bodyPr/>
          <a:lstStyle/>
          <a:p>
            <a:r>
              <a:rPr lang="en-US" sz="3200" dirty="0">
                <a:solidFill>
                  <a:srgbClr val="FF6600"/>
                </a:solidFill>
                <a:latin typeface="Arial" charset="0"/>
                <a:ea typeface="ＭＳ Ｐゴシック" charset="0"/>
              </a:rPr>
              <a:t>Confidentiality</a:t>
            </a:r>
          </a:p>
          <a:p>
            <a:endParaRPr lang="en-US" sz="3200" dirty="0" smtClean="0"/>
          </a:p>
          <a:p>
            <a:r>
              <a:rPr lang="en-US" sz="3200" dirty="0">
                <a:solidFill>
                  <a:srgbClr val="FF6600"/>
                </a:solidFill>
                <a:latin typeface="Arial" charset="0"/>
                <a:ea typeface="ＭＳ Ｐゴシック" charset="0"/>
              </a:rPr>
              <a:t>Integrity</a:t>
            </a:r>
          </a:p>
          <a:p>
            <a:endParaRPr lang="en-US" sz="3200" dirty="0" smtClean="0"/>
          </a:p>
          <a:p>
            <a:r>
              <a:rPr lang="en-US" sz="3200" dirty="0">
                <a:solidFill>
                  <a:srgbClr val="FF6600"/>
                </a:solidFill>
                <a:latin typeface="Arial" charset="0"/>
                <a:ea typeface="ＭＳ Ｐゴシック" charset="0"/>
              </a:rPr>
              <a:t>Availability</a:t>
            </a:r>
          </a:p>
        </p:txBody>
      </p:sp>
      <p:sp>
        <p:nvSpPr>
          <p:cNvPr id="4" name="Content Placeholder 3"/>
          <p:cNvSpPr>
            <a:spLocks noGrp="1"/>
          </p:cNvSpPr>
          <p:nvPr>
            <p:ph sz="half" idx="2"/>
          </p:nvPr>
        </p:nvSpPr>
        <p:spPr>
          <a:xfrm>
            <a:off x="3886200" y="1892300"/>
            <a:ext cx="4765675" cy="4191001"/>
          </a:xfrm>
          <a:ln>
            <a:solidFill>
              <a:srgbClr val="0000FF"/>
            </a:solidFill>
          </a:ln>
        </p:spPr>
        <p:txBody>
          <a:bodyPr>
            <a:normAutofit/>
          </a:bodyPr>
          <a:lstStyle/>
          <a:p>
            <a:r>
              <a:rPr lang="en-US" sz="2800" dirty="0" smtClean="0"/>
              <a:t>Via</a:t>
            </a:r>
          </a:p>
          <a:p>
            <a:pPr lvl="1"/>
            <a:r>
              <a:rPr lang="en-US" sz="2800" dirty="0" smtClean="0"/>
              <a:t>prevention</a:t>
            </a:r>
          </a:p>
          <a:p>
            <a:pPr lvl="2"/>
            <a:r>
              <a:rPr lang="en-US" sz="2400" dirty="0" smtClean="0"/>
              <a:t>block unauthorized attempts to change data</a:t>
            </a:r>
          </a:p>
          <a:p>
            <a:pPr lvl="2"/>
            <a:r>
              <a:rPr lang="en-US" sz="2400" dirty="0" smtClean="0"/>
              <a:t>block changes that are not authorized</a:t>
            </a:r>
          </a:p>
          <a:p>
            <a:pPr lvl="1"/>
            <a:r>
              <a:rPr lang="en-US" sz="2800" dirty="0" smtClean="0"/>
              <a:t>detection</a:t>
            </a:r>
          </a:p>
          <a:p>
            <a:pPr lvl="2"/>
            <a:r>
              <a:rPr lang="en-US" sz="2400" dirty="0" smtClean="0"/>
              <a:t>identify loss of trust in data's integrity</a:t>
            </a:r>
          </a:p>
        </p:txBody>
      </p:sp>
      <p:sp>
        <p:nvSpPr>
          <p:cNvPr id="5" name="Rectangle 4"/>
          <p:cNvSpPr/>
          <p:nvPr/>
        </p:nvSpPr>
        <p:spPr>
          <a:xfrm>
            <a:off x="2286000" y="6172200"/>
            <a:ext cx="6858000" cy="261610"/>
          </a:xfrm>
          <a:prstGeom prst="rect">
            <a:avLst/>
          </a:prstGeom>
        </p:spPr>
        <p:txBody>
          <a:bodyPr wrap="square">
            <a:spAutoFit/>
          </a:bodyPr>
          <a:lstStyle/>
          <a:p>
            <a:r>
              <a:rPr lang="en-US" sz="1100" b="0" dirty="0">
                <a:latin typeface="+mj-lt"/>
              </a:rPr>
              <a:t>http://</a:t>
            </a:r>
            <a:r>
              <a:rPr lang="en-US" sz="1100" b="0" dirty="0" err="1">
                <a:latin typeface="+mj-lt"/>
              </a:rPr>
              <a:t>www.ietf.org</a:t>
            </a:r>
            <a:r>
              <a:rPr lang="en-US" sz="1100" b="0" dirty="0">
                <a:latin typeface="+mj-lt"/>
              </a:rPr>
              <a:t>/</a:t>
            </a:r>
            <a:r>
              <a:rPr lang="en-US" sz="1100" b="0" dirty="0" err="1">
                <a:latin typeface="+mj-lt"/>
              </a:rPr>
              <a:t>rfc</a:t>
            </a:r>
            <a:r>
              <a:rPr lang="en-US" sz="1100" b="0" dirty="0">
                <a:latin typeface="+mj-lt"/>
              </a:rPr>
              <a:t>/rfc2828.txt</a:t>
            </a:r>
          </a:p>
        </p:txBody>
      </p:sp>
      <p:cxnSp>
        <p:nvCxnSpPr>
          <p:cNvPr id="7" name="Straight Arrow Connector 6"/>
          <p:cNvCxnSpPr/>
          <p:nvPr/>
        </p:nvCxnSpPr>
        <p:spPr bwMode="auto">
          <a:xfrm flipH="1">
            <a:off x="3276600" y="3844925"/>
            <a:ext cx="609600" cy="0"/>
          </a:xfrm>
          <a:prstGeom prst="straightConnector1">
            <a:avLst/>
          </a:prstGeom>
          <a:noFill/>
          <a:ln w="952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2972440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Functions of Security</a:t>
            </a:r>
          </a:p>
        </p:txBody>
      </p:sp>
      <p:sp>
        <p:nvSpPr>
          <p:cNvPr id="3" name="Content Placeholder 2"/>
          <p:cNvSpPr>
            <a:spLocks noGrp="1"/>
          </p:cNvSpPr>
          <p:nvPr>
            <p:ph sz="half" idx="1"/>
          </p:nvPr>
        </p:nvSpPr>
        <p:spPr/>
        <p:txBody>
          <a:bodyPr/>
          <a:lstStyle/>
          <a:p>
            <a:r>
              <a:rPr lang="en-US" sz="3200" dirty="0">
                <a:solidFill>
                  <a:srgbClr val="FF6600"/>
                </a:solidFill>
                <a:latin typeface="Arial" charset="0"/>
                <a:ea typeface="ＭＳ Ｐゴシック" charset="0"/>
              </a:rPr>
              <a:t>Confidentiality</a:t>
            </a:r>
          </a:p>
          <a:p>
            <a:endParaRPr lang="en-US" sz="3200" dirty="0"/>
          </a:p>
          <a:p>
            <a:r>
              <a:rPr lang="en-US" sz="3200" dirty="0">
                <a:solidFill>
                  <a:srgbClr val="FF6600"/>
                </a:solidFill>
                <a:latin typeface="Arial" charset="0"/>
                <a:ea typeface="ＭＳ Ｐゴシック" charset="0"/>
              </a:rPr>
              <a:t>Integrity</a:t>
            </a:r>
          </a:p>
          <a:p>
            <a:endParaRPr lang="en-US" sz="3200" dirty="0"/>
          </a:p>
          <a:p>
            <a:r>
              <a:rPr lang="en-US" sz="3200" dirty="0" smtClean="0">
                <a:solidFill>
                  <a:srgbClr val="FF6600"/>
                </a:solidFill>
                <a:latin typeface="Arial" charset="0"/>
                <a:ea typeface="ＭＳ Ｐゴシック" charset="0"/>
              </a:rPr>
              <a:t>Availability</a:t>
            </a:r>
            <a:endParaRPr lang="en-US" sz="3200" dirty="0">
              <a:solidFill>
                <a:srgbClr val="FF6600"/>
              </a:solidFill>
              <a:latin typeface="Arial" charset="0"/>
              <a:ea typeface="ＭＳ Ｐゴシック" charset="0"/>
            </a:endParaRPr>
          </a:p>
        </p:txBody>
      </p:sp>
      <p:sp>
        <p:nvSpPr>
          <p:cNvPr id="4" name="Content Placeholder 3"/>
          <p:cNvSpPr>
            <a:spLocks noGrp="1"/>
          </p:cNvSpPr>
          <p:nvPr>
            <p:ph sz="half" idx="2"/>
          </p:nvPr>
        </p:nvSpPr>
        <p:spPr>
          <a:xfrm>
            <a:off x="3886200" y="1981200"/>
            <a:ext cx="5029200" cy="4190999"/>
          </a:xfrm>
          <a:ln>
            <a:solidFill>
              <a:srgbClr val="0000FF"/>
            </a:solidFill>
          </a:ln>
        </p:spPr>
        <p:txBody>
          <a:bodyPr/>
          <a:lstStyle/>
          <a:p>
            <a:r>
              <a:rPr lang="en-US" dirty="0"/>
              <a:t>Concept:  </a:t>
            </a:r>
            <a:r>
              <a:rPr lang="en-US" dirty="0" smtClean="0"/>
              <a:t>data is accessible and </a:t>
            </a:r>
            <a:r>
              <a:rPr lang="en-US" dirty="0"/>
              <a:t>usable upon demand by an authorized system entity, </a:t>
            </a:r>
            <a:r>
              <a:rPr lang="en-US" dirty="0" smtClean="0"/>
              <a:t>according to </a:t>
            </a:r>
            <a:r>
              <a:rPr lang="en-US" dirty="0"/>
              <a:t>performance </a:t>
            </a:r>
            <a:r>
              <a:rPr lang="en-US" dirty="0" smtClean="0"/>
              <a:t>specifications</a:t>
            </a:r>
          </a:p>
          <a:p>
            <a:r>
              <a:rPr lang="en-US" dirty="0" smtClean="0"/>
              <a:t>Assumption:  criticality, reliability, survivability characteristics are known and valid</a:t>
            </a:r>
          </a:p>
          <a:p>
            <a:r>
              <a:rPr lang="en-US" dirty="0" smtClean="0"/>
              <a:t>Via</a:t>
            </a:r>
          </a:p>
          <a:p>
            <a:pPr lvl="1"/>
            <a:r>
              <a:rPr lang="en-US" dirty="0"/>
              <a:t>?</a:t>
            </a:r>
            <a:endParaRPr lang="en-US" dirty="0" smtClean="0"/>
          </a:p>
        </p:txBody>
      </p:sp>
      <p:sp>
        <p:nvSpPr>
          <p:cNvPr id="5" name="Rectangle 4"/>
          <p:cNvSpPr/>
          <p:nvPr/>
        </p:nvSpPr>
        <p:spPr>
          <a:xfrm>
            <a:off x="2286000" y="6172200"/>
            <a:ext cx="6858000" cy="261610"/>
          </a:xfrm>
          <a:prstGeom prst="rect">
            <a:avLst/>
          </a:prstGeom>
        </p:spPr>
        <p:txBody>
          <a:bodyPr wrap="square">
            <a:spAutoFit/>
          </a:bodyPr>
          <a:lstStyle/>
          <a:p>
            <a:r>
              <a:rPr lang="en-US" sz="1100" b="0" dirty="0">
                <a:latin typeface="+mj-lt"/>
              </a:rPr>
              <a:t>http://</a:t>
            </a:r>
            <a:r>
              <a:rPr lang="en-US" sz="1100" b="0" dirty="0" err="1">
                <a:latin typeface="+mj-lt"/>
              </a:rPr>
              <a:t>www.ietf.org</a:t>
            </a:r>
            <a:r>
              <a:rPr lang="en-US" sz="1100" b="0" dirty="0">
                <a:latin typeface="+mj-lt"/>
              </a:rPr>
              <a:t>/</a:t>
            </a:r>
            <a:r>
              <a:rPr lang="en-US" sz="1100" b="0" dirty="0" err="1">
                <a:latin typeface="+mj-lt"/>
              </a:rPr>
              <a:t>rfc</a:t>
            </a:r>
            <a:r>
              <a:rPr lang="en-US" sz="1100" b="0" dirty="0">
                <a:latin typeface="+mj-lt"/>
              </a:rPr>
              <a:t>/rfc2828.txt</a:t>
            </a:r>
          </a:p>
        </p:txBody>
      </p:sp>
      <p:cxnSp>
        <p:nvCxnSpPr>
          <p:cNvPr id="7" name="Straight Arrow Connector 6"/>
          <p:cNvCxnSpPr/>
          <p:nvPr/>
        </p:nvCxnSpPr>
        <p:spPr bwMode="auto">
          <a:xfrm flipH="1">
            <a:off x="3276600" y="5289550"/>
            <a:ext cx="609600" cy="0"/>
          </a:xfrm>
          <a:prstGeom prst="straightConnector1">
            <a:avLst/>
          </a:prstGeom>
          <a:noFill/>
          <a:ln w="952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07490296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sp>
        <p:nvSpPr>
          <p:cNvPr id="6" name="Text Placeholder 5"/>
          <p:cNvSpPr>
            <a:spLocks noGrp="1"/>
          </p:cNvSpPr>
          <p:nvPr>
            <p:ph type="body" idx="1"/>
          </p:nvPr>
        </p:nvSpPr>
        <p:spPr/>
        <p:txBody>
          <a:bodyPr/>
          <a:lstStyle/>
          <a:p>
            <a:pPr algn="l"/>
            <a:r>
              <a:rPr lang="en-US" dirty="0" smtClean="0"/>
              <a:t>Bishop</a:t>
            </a:r>
            <a:endParaRPr lang="en-US" dirty="0"/>
          </a:p>
        </p:txBody>
      </p:sp>
      <p:sp>
        <p:nvSpPr>
          <p:cNvPr id="3" name="Content Placeholder 2"/>
          <p:cNvSpPr>
            <a:spLocks noGrp="1"/>
          </p:cNvSpPr>
          <p:nvPr>
            <p:ph sz="half" idx="2"/>
          </p:nvPr>
        </p:nvSpPr>
        <p:spPr/>
        <p:txBody>
          <a:bodyPr/>
          <a:lstStyle/>
          <a:p>
            <a:r>
              <a:rPr lang="en-US" dirty="0" smtClean="0"/>
              <a:t>Confidentiality</a:t>
            </a:r>
          </a:p>
          <a:p>
            <a:endParaRPr lang="en-US" dirty="0" smtClean="0"/>
          </a:p>
          <a:p>
            <a:r>
              <a:rPr lang="en-US" dirty="0" smtClean="0"/>
              <a:t>Integrity</a:t>
            </a:r>
          </a:p>
          <a:p>
            <a:endParaRPr lang="en-US" dirty="0" smtClean="0"/>
          </a:p>
          <a:p>
            <a:r>
              <a:rPr lang="en-US" dirty="0" smtClean="0"/>
              <a:t>Availability</a:t>
            </a:r>
            <a:endParaRPr lang="en-US" dirty="0"/>
          </a:p>
        </p:txBody>
      </p:sp>
      <p:sp>
        <p:nvSpPr>
          <p:cNvPr id="7" name="Text Placeholder 6"/>
          <p:cNvSpPr>
            <a:spLocks noGrp="1"/>
          </p:cNvSpPr>
          <p:nvPr>
            <p:ph type="body" sz="quarter" idx="3"/>
          </p:nvPr>
        </p:nvSpPr>
        <p:spPr/>
        <p:txBody>
          <a:bodyPr/>
          <a:lstStyle/>
          <a:p>
            <a:r>
              <a:rPr lang="en-US" dirty="0" smtClean="0"/>
              <a:t>Information Assurance</a:t>
            </a:r>
            <a:endParaRPr lang="en-US" dirty="0"/>
          </a:p>
        </p:txBody>
      </p:sp>
      <p:sp>
        <p:nvSpPr>
          <p:cNvPr id="5" name="Content Placeholder 4"/>
          <p:cNvSpPr>
            <a:spLocks noGrp="1"/>
          </p:cNvSpPr>
          <p:nvPr>
            <p:ph sz="quarter" idx="4"/>
          </p:nvPr>
        </p:nvSpPr>
        <p:spPr>
          <a:xfrm>
            <a:off x="4705350" y="2743199"/>
            <a:ext cx="3962399" cy="3749675"/>
          </a:xfrm>
        </p:spPr>
        <p:txBody>
          <a:bodyPr>
            <a:normAutofit fontScale="70000" lnSpcReduction="20000"/>
          </a:bodyPr>
          <a:lstStyle/>
          <a:p>
            <a:r>
              <a:rPr lang="en-US" sz="2600" dirty="0"/>
              <a:t>Only authorized parties can access information</a:t>
            </a:r>
          </a:p>
          <a:p>
            <a:r>
              <a:rPr lang="en-US" sz="2600" dirty="0"/>
              <a:t>Information transactions cannot take place without authorization or without detection</a:t>
            </a:r>
          </a:p>
          <a:p>
            <a:r>
              <a:rPr lang="en-US" sz="2600" dirty="0"/>
              <a:t>Information must be available when needed</a:t>
            </a:r>
          </a:p>
          <a:p>
            <a:r>
              <a:rPr lang="en-US" sz="2600" dirty="0"/>
              <a:t>Information transactions must be guaranteed to be authentic</a:t>
            </a:r>
          </a:p>
          <a:p>
            <a:r>
              <a:rPr lang="en-US" sz="2600" dirty="0"/>
              <a:t>No legitimate transaction can be renounced as illegitimate.    </a:t>
            </a:r>
          </a:p>
          <a:p>
            <a:endParaRPr lang="en-US" dirty="0"/>
          </a:p>
        </p:txBody>
      </p:sp>
    </p:spTree>
    <p:extLst>
      <p:ext uri="{BB962C8B-B14F-4D97-AF65-F5344CB8AC3E}">
        <p14:creationId xmlns:p14="http://schemas.microsoft.com/office/powerpoint/2010/main" val="41312217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half" idx="1"/>
          </p:nvPr>
        </p:nvSpPr>
        <p:spPr/>
        <p:txBody>
          <a:bodyPr>
            <a:normAutofit fontScale="47500" lnSpcReduction="20000"/>
          </a:bodyPr>
          <a:lstStyle/>
          <a:p>
            <a:pPr eaLnBrk="1" hangingPunct="1"/>
            <a:r>
              <a:rPr lang="en-US" sz="3200" dirty="0" smtClean="0">
                <a:solidFill>
                  <a:srgbClr val="FF6600"/>
                </a:solidFill>
                <a:latin typeface="Arial" charset="0"/>
                <a:ea typeface="ＭＳ Ｐゴシック" charset="0"/>
              </a:rPr>
              <a:t>Threat</a:t>
            </a:r>
          </a:p>
          <a:p>
            <a:pPr eaLnBrk="1" hangingPunct="1"/>
            <a:endParaRPr lang="en-US" sz="3200" dirty="0" smtClean="0">
              <a:solidFill>
                <a:srgbClr val="FF6600"/>
              </a:solidFill>
              <a:latin typeface="Arial" charset="0"/>
              <a:ea typeface="ＭＳ Ｐゴシック" charset="0"/>
            </a:endParaRPr>
          </a:p>
          <a:p>
            <a:pPr eaLnBrk="1" hangingPunct="1"/>
            <a:r>
              <a:rPr lang="en-US" sz="3200" dirty="0" smtClean="0">
                <a:solidFill>
                  <a:srgbClr val="FF6600"/>
                </a:solidFill>
                <a:latin typeface="Arial" charset="0"/>
                <a:ea typeface="ＭＳ Ｐゴシック" charset="0"/>
              </a:rPr>
              <a:t>Attack</a:t>
            </a:r>
          </a:p>
          <a:p>
            <a:pPr eaLnBrk="1" hangingPunct="1"/>
            <a:endParaRPr lang="en-US" sz="3200" dirty="0" smtClean="0">
              <a:solidFill>
                <a:srgbClr val="FF6600"/>
              </a:solidFill>
              <a:latin typeface="Arial" charset="0"/>
              <a:ea typeface="ＭＳ Ｐゴシック" charset="0"/>
            </a:endParaRPr>
          </a:p>
          <a:p>
            <a:pPr eaLnBrk="1" hangingPunct="1"/>
            <a:r>
              <a:rPr lang="en-US" sz="3200" dirty="0" smtClean="0">
                <a:solidFill>
                  <a:srgbClr val="FF6600"/>
                </a:solidFill>
                <a:latin typeface="Arial" charset="0"/>
                <a:ea typeface="ＭＳ Ｐゴシック" charset="0"/>
              </a:rPr>
              <a:t>Policy</a:t>
            </a:r>
          </a:p>
          <a:p>
            <a:pPr eaLnBrk="1" hangingPunct="1"/>
            <a:endParaRPr lang="en-US" sz="3200" dirty="0">
              <a:solidFill>
                <a:srgbClr val="FF6600"/>
              </a:solidFill>
              <a:latin typeface="Arial" charset="0"/>
              <a:ea typeface="ＭＳ Ｐゴシック" charset="0"/>
            </a:endParaRPr>
          </a:p>
          <a:p>
            <a:pPr eaLnBrk="1" hangingPunct="1"/>
            <a:r>
              <a:rPr lang="en-US" sz="3200" dirty="0" smtClean="0">
                <a:solidFill>
                  <a:srgbClr val="FF6600"/>
                </a:solidFill>
                <a:latin typeface="Arial" charset="0"/>
                <a:ea typeface="ＭＳ Ｐゴシック" charset="0"/>
              </a:rPr>
              <a:t>Mechanism</a:t>
            </a:r>
          </a:p>
          <a:p>
            <a:pPr eaLnBrk="1" hangingPunct="1"/>
            <a:endParaRPr lang="en-US" sz="3200" dirty="0">
              <a:solidFill>
                <a:srgbClr val="FF6600"/>
              </a:solidFill>
              <a:latin typeface="Arial" charset="0"/>
              <a:ea typeface="ＭＳ Ｐゴシック" charset="0"/>
            </a:endParaRPr>
          </a:p>
          <a:p>
            <a:pPr eaLnBrk="1" hangingPunct="1"/>
            <a:r>
              <a:rPr lang="en-US" sz="3200" dirty="0" smtClean="0">
                <a:solidFill>
                  <a:srgbClr val="FF6600"/>
                </a:solidFill>
                <a:latin typeface="Arial" charset="0"/>
                <a:ea typeface="ＭＳ Ｐゴシック" charset="0"/>
              </a:rPr>
              <a:t>Assurance</a:t>
            </a:r>
          </a:p>
        </p:txBody>
      </p:sp>
      <p:sp>
        <p:nvSpPr>
          <p:cNvPr id="4" name="Content Placeholder 3"/>
          <p:cNvSpPr>
            <a:spLocks noGrp="1"/>
          </p:cNvSpPr>
          <p:nvPr>
            <p:ph sz="half" idx="2"/>
          </p:nvPr>
        </p:nvSpPr>
        <p:spPr>
          <a:xfrm>
            <a:off x="3886199" y="1981200"/>
            <a:ext cx="4476751" cy="4191000"/>
          </a:xfrm>
          <a:ln>
            <a:solidFill>
              <a:srgbClr val="0000FF"/>
            </a:solidFill>
          </a:ln>
        </p:spPr>
        <p:txBody>
          <a:bodyPr>
            <a:noAutofit/>
          </a:bodyPr>
          <a:lstStyle/>
          <a:p>
            <a:r>
              <a:rPr lang="en-US" sz="2000" dirty="0"/>
              <a:t>Concept:  P</a:t>
            </a:r>
            <a:r>
              <a:rPr lang="en-US" sz="2000" dirty="0" smtClean="0"/>
              <a:t>otential </a:t>
            </a:r>
            <a:r>
              <a:rPr lang="en-US" sz="2000" dirty="0"/>
              <a:t>for violation of security, which exists </a:t>
            </a:r>
            <a:r>
              <a:rPr lang="en-US" sz="2000" dirty="0" smtClean="0"/>
              <a:t>when</a:t>
            </a:r>
            <a:br>
              <a:rPr lang="en-US" sz="2000" dirty="0" smtClean="0"/>
            </a:br>
            <a:r>
              <a:rPr lang="en-US" sz="2000" dirty="0" smtClean="0"/>
              <a:t> </a:t>
            </a:r>
            <a:r>
              <a:rPr lang="en-US" sz="2000" dirty="0" smtClean="0"/>
              <a:t>there </a:t>
            </a:r>
            <a:r>
              <a:rPr lang="en-US" sz="2000" dirty="0"/>
              <a:t>is a circumstance, capability, action, or event that could </a:t>
            </a:r>
            <a:r>
              <a:rPr lang="en-US" sz="2000" dirty="0" smtClean="0"/>
              <a:t>breach</a:t>
            </a:r>
            <a:br>
              <a:rPr lang="en-US" sz="2000" dirty="0" smtClean="0"/>
            </a:br>
            <a:r>
              <a:rPr lang="en-US" sz="2000" dirty="0" smtClean="0"/>
              <a:t> </a:t>
            </a:r>
            <a:r>
              <a:rPr lang="en-US" sz="2000" dirty="0" smtClean="0"/>
              <a:t>security </a:t>
            </a:r>
            <a:r>
              <a:rPr lang="en-US" sz="2000" dirty="0"/>
              <a:t>and cause harm</a:t>
            </a:r>
            <a:r>
              <a:rPr lang="en-US" sz="2000" dirty="0" smtClean="0"/>
              <a:t>.</a:t>
            </a:r>
          </a:p>
          <a:p>
            <a:r>
              <a:rPr lang="en-US" sz="2000" dirty="0" smtClean="0"/>
              <a:t>Classes of threats</a:t>
            </a:r>
          </a:p>
          <a:p>
            <a:pPr lvl="1"/>
            <a:r>
              <a:rPr lang="en-US" dirty="0" smtClean="0"/>
              <a:t>disclosure</a:t>
            </a:r>
          </a:p>
          <a:p>
            <a:pPr lvl="1"/>
            <a:r>
              <a:rPr lang="en-US" dirty="0" smtClean="0"/>
              <a:t>deception</a:t>
            </a:r>
          </a:p>
          <a:p>
            <a:pPr lvl="1"/>
            <a:r>
              <a:rPr lang="en-US" dirty="0" smtClean="0"/>
              <a:t>disruption</a:t>
            </a:r>
          </a:p>
          <a:p>
            <a:pPr lvl="1"/>
            <a:r>
              <a:rPr lang="en-US" dirty="0" smtClean="0"/>
              <a:t>usurpation</a:t>
            </a:r>
          </a:p>
          <a:p>
            <a:pPr lvl="1"/>
            <a:endParaRPr lang="en-US" dirty="0" smtClean="0"/>
          </a:p>
          <a:p>
            <a:endParaRPr lang="en-US" sz="2000" dirty="0" smtClean="0"/>
          </a:p>
        </p:txBody>
      </p:sp>
      <p:sp>
        <p:nvSpPr>
          <p:cNvPr id="5" name="Rectangle 4"/>
          <p:cNvSpPr/>
          <p:nvPr/>
        </p:nvSpPr>
        <p:spPr>
          <a:xfrm>
            <a:off x="2286000" y="6172200"/>
            <a:ext cx="6858000" cy="261610"/>
          </a:xfrm>
          <a:prstGeom prst="rect">
            <a:avLst/>
          </a:prstGeom>
        </p:spPr>
        <p:txBody>
          <a:bodyPr wrap="square">
            <a:spAutoFit/>
          </a:bodyPr>
          <a:lstStyle/>
          <a:p>
            <a:r>
              <a:rPr lang="en-US" sz="1100" b="0" dirty="0">
                <a:latin typeface="+mj-lt"/>
              </a:rPr>
              <a:t>http://</a:t>
            </a:r>
            <a:r>
              <a:rPr lang="en-US" sz="1100" b="0" dirty="0" err="1">
                <a:latin typeface="+mj-lt"/>
              </a:rPr>
              <a:t>www.ietf.org</a:t>
            </a:r>
            <a:r>
              <a:rPr lang="en-US" sz="1100" b="0" dirty="0">
                <a:latin typeface="+mj-lt"/>
              </a:rPr>
              <a:t>/</a:t>
            </a:r>
            <a:r>
              <a:rPr lang="en-US" sz="1100" b="0" dirty="0" err="1">
                <a:latin typeface="+mj-lt"/>
              </a:rPr>
              <a:t>rfc</a:t>
            </a:r>
            <a:r>
              <a:rPr lang="en-US" sz="1100" b="0" dirty="0">
                <a:latin typeface="+mj-lt"/>
              </a:rPr>
              <a:t>/rfc2828.txt</a:t>
            </a:r>
          </a:p>
        </p:txBody>
      </p:sp>
      <p:cxnSp>
        <p:nvCxnSpPr>
          <p:cNvPr id="7" name="Straight Arrow Connector 6"/>
          <p:cNvCxnSpPr/>
          <p:nvPr/>
        </p:nvCxnSpPr>
        <p:spPr bwMode="auto">
          <a:xfrm flipH="1">
            <a:off x="3276600" y="2098675"/>
            <a:ext cx="609600" cy="0"/>
          </a:xfrm>
          <a:prstGeom prst="straightConnector1">
            <a:avLst/>
          </a:prstGeom>
          <a:noFill/>
          <a:ln w="952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2621440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half" idx="1"/>
          </p:nvPr>
        </p:nvSpPr>
        <p:spPr/>
        <p:txBody>
          <a:bodyPr>
            <a:noAutofit/>
          </a:bodyPr>
          <a:lstStyle/>
          <a:p>
            <a:pPr eaLnBrk="1" hangingPunct="1"/>
            <a:r>
              <a:rPr lang="en-US" sz="1600" dirty="0">
                <a:solidFill>
                  <a:srgbClr val="FF6600"/>
                </a:solidFill>
                <a:latin typeface="Arial" charset="0"/>
                <a:ea typeface="ＭＳ Ｐゴシック" charset="0"/>
              </a:rPr>
              <a:t>Threat</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Attack</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Policy</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Mechanism</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Assurance</a:t>
            </a:r>
          </a:p>
        </p:txBody>
      </p:sp>
      <p:sp>
        <p:nvSpPr>
          <p:cNvPr id="4" name="Content Placeholder 3"/>
          <p:cNvSpPr>
            <a:spLocks noGrp="1"/>
          </p:cNvSpPr>
          <p:nvPr>
            <p:ph sz="half" idx="2"/>
          </p:nvPr>
        </p:nvSpPr>
        <p:spPr>
          <a:xfrm>
            <a:off x="3886200" y="1981201"/>
            <a:ext cx="4845050" cy="4457700"/>
          </a:xfrm>
          <a:ln>
            <a:solidFill>
              <a:srgbClr val="0000FF"/>
            </a:solidFill>
          </a:ln>
        </p:spPr>
        <p:txBody>
          <a:bodyPr>
            <a:normAutofit fontScale="47500" lnSpcReduction="20000"/>
          </a:bodyPr>
          <a:lstStyle/>
          <a:p>
            <a:r>
              <a:rPr lang="en-US" sz="5900" dirty="0" smtClean="0"/>
              <a:t>Threat Model</a:t>
            </a:r>
          </a:p>
          <a:p>
            <a:pPr lvl="1"/>
            <a:r>
              <a:rPr lang="en-US" sz="5900" dirty="0" smtClean="0"/>
              <a:t>Attack motivation</a:t>
            </a:r>
          </a:p>
          <a:p>
            <a:pPr lvl="2"/>
            <a:r>
              <a:rPr lang="en-US" sz="5100" dirty="0" smtClean="0"/>
              <a:t>malicious/rational</a:t>
            </a:r>
          </a:p>
          <a:p>
            <a:pPr lvl="1"/>
            <a:r>
              <a:rPr lang="en-US" sz="5900" dirty="0" smtClean="0"/>
              <a:t>Attack membership</a:t>
            </a:r>
          </a:p>
          <a:p>
            <a:pPr lvl="2"/>
            <a:r>
              <a:rPr lang="en-US" sz="5100" dirty="0" smtClean="0"/>
              <a:t>insider/outsider</a:t>
            </a:r>
          </a:p>
          <a:p>
            <a:pPr lvl="1"/>
            <a:r>
              <a:rPr lang="en-US" sz="5900" dirty="0" smtClean="0"/>
              <a:t>Attack mobility</a:t>
            </a:r>
          </a:p>
          <a:p>
            <a:pPr lvl="2"/>
            <a:r>
              <a:rPr lang="en-US" sz="5100" dirty="0" smtClean="0"/>
              <a:t>static/dynamic</a:t>
            </a:r>
          </a:p>
          <a:p>
            <a:pPr lvl="1"/>
            <a:r>
              <a:rPr lang="en-US" sz="5900" dirty="0" smtClean="0"/>
              <a:t>Attack strategy</a:t>
            </a:r>
          </a:p>
          <a:p>
            <a:pPr lvl="2"/>
            <a:r>
              <a:rPr lang="en-US" sz="5100" dirty="0" smtClean="0"/>
              <a:t>active/passive</a:t>
            </a:r>
          </a:p>
          <a:p>
            <a:pPr lvl="1"/>
            <a:r>
              <a:rPr lang="en-US" sz="5900" dirty="0" smtClean="0"/>
              <a:t>Attack scope</a:t>
            </a:r>
          </a:p>
          <a:p>
            <a:pPr lvl="2"/>
            <a:r>
              <a:rPr lang="en-US" sz="5100" dirty="0" smtClean="0"/>
              <a:t>local/extended</a:t>
            </a:r>
          </a:p>
          <a:p>
            <a:pPr lvl="1"/>
            <a:endParaRPr lang="en-US" dirty="0" smtClean="0"/>
          </a:p>
          <a:p>
            <a:endParaRPr lang="en-US" dirty="0" smtClean="0"/>
          </a:p>
        </p:txBody>
      </p:sp>
      <p:cxnSp>
        <p:nvCxnSpPr>
          <p:cNvPr id="7" name="Straight Arrow Connector 6"/>
          <p:cNvCxnSpPr/>
          <p:nvPr/>
        </p:nvCxnSpPr>
        <p:spPr bwMode="auto">
          <a:xfrm flipH="1">
            <a:off x="3276600" y="2171701"/>
            <a:ext cx="609600" cy="0"/>
          </a:xfrm>
          <a:prstGeom prst="straightConnector1">
            <a:avLst/>
          </a:prstGeom>
          <a:noFill/>
          <a:ln w="9525"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6340176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noAutofit/>
          </a:bodyPr>
          <a:lstStyle/>
          <a:p>
            <a:r>
              <a:rPr lang="en-US" sz="3600" dirty="0" smtClean="0"/>
              <a:t>Basics</a:t>
            </a:r>
            <a:endParaRPr lang="en-US" sz="3600" dirty="0" smtClean="0"/>
          </a:p>
        </p:txBody>
      </p:sp>
    </p:spTree>
    <p:extLst>
      <p:ext uri="{BB962C8B-B14F-4D97-AF65-F5344CB8AC3E}">
        <p14:creationId xmlns:p14="http://schemas.microsoft.com/office/powerpoint/2010/main" val="39789668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half" idx="1"/>
          </p:nvPr>
        </p:nvSpPr>
        <p:spPr/>
        <p:txBody>
          <a:bodyPr>
            <a:noAutofit/>
          </a:bodyPr>
          <a:lstStyle/>
          <a:p>
            <a:pPr eaLnBrk="1" hangingPunct="1"/>
            <a:r>
              <a:rPr lang="en-US" sz="1600" dirty="0">
                <a:solidFill>
                  <a:srgbClr val="FF6600"/>
                </a:solidFill>
                <a:latin typeface="Arial" charset="0"/>
                <a:ea typeface="ＭＳ Ｐゴシック" charset="0"/>
              </a:rPr>
              <a:t>Threat</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Attack</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Policy</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Mechanism</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Assurance</a:t>
            </a:r>
          </a:p>
        </p:txBody>
      </p:sp>
      <p:sp>
        <p:nvSpPr>
          <p:cNvPr id="4" name="Content Placeholder 3"/>
          <p:cNvSpPr>
            <a:spLocks noGrp="1"/>
          </p:cNvSpPr>
          <p:nvPr>
            <p:ph sz="half" idx="2"/>
          </p:nvPr>
        </p:nvSpPr>
        <p:spPr>
          <a:xfrm>
            <a:off x="3886200" y="1981200"/>
            <a:ext cx="5029200" cy="4571999"/>
          </a:xfrm>
          <a:ln>
            <a:solidFill>
              <a:srgbClr val="0000FF"/>
            </a:solidFill>
          </a:ln>
        </p:spPr>
        <p:txBody>
          <a:bodyPr>
            <a:normAutofit fontScale="47500" lnSpcReduction="20000"/>
          </a:bodyPr>
          <a:lstStyle/>
          <a:p>
            <a:r>
              <a:rPr lang="en-US" sz="4200" dirty="0" smtClean="0"/>
              <a:t>Concept: oops</a:t>
            </a:r>
          </a:p>
          <a:p>
            <a:endParaRPr lang="en-US" dirty="0" smtClean="0"/>
          </a:p>
        </p:txBody>
      </p:sp>
      <p:cxnSp>
        <p:nvCxnSpPr>
          <p:cNvPr id="7" name="Straight Arrow Connector 6"/>
          <p:cNvCxnSpPr/>
          <p:nvPr/>
        </p:nvCxnSpPr>
        <p:spPr bwMode="auto">
          <a:xfrm flipH="1">
            <a:off x="3200400" y="3130550"/>
            <a:ext cx="609600" cy="0"/>
          </a:xfrm>
          <a:prstGeom prst="straightConnector1">
            <a:avLst/>
          </a:prstGeom>
          <a:noFill/>
          <a:ln w="9525" cap="flat" cmpd="sng" algn="ctr">
            <a:solidFill>
              <a:srgbClr val="0000FF"/>
            </a:solidFill>
            <a:prstDash val="solid"/>
            <a:round/>
            <a:headEnd type="none" w="med" len="med"/>
            <a:tailEnd type="arrow"/>
          </a:ln>
          <a:effectLst/>
        </p:spPr>
      </p:cxnSp>
      <p:pic>
        <p:nvPicPr>
          <p:cNvPr id="5" name="Picture 4" descr="dangerous-great-white-shark-attack-animal-attacks-news.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038600" y="2784475"/>
            <a:ext cx="4783487" cy="3657773"/>
          </a:xfrm>
          <a:prstGeom prst="rect">
            <a:avLst/>
          </a:prstGeom>
        </p:spPr>
      </p:pic>
    </p:spTree>
    <p:extLst>
      <p:ext uri="{BB962C8B-B14F-4D97-AF65-F5344CB8AC3E}">
        <p14:creationId xmlns:p14="http://schemas.microsoft.com/office/powerpoint/2010/main" val="45581118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half" idx="1"/>
          </p:nvPr>
        </p:nvSpPr>
        <p:spPr/>
        <p:txBody>
          <a:bodyPr>
            <a:noAutofit/>
          </a:bodyPr>
          <a:lstStyle/>
          <a:p>
            <a:pPr eaLnBrk="1" hangingPunct="1"/>
            <a:r>
              <a:rPr lang="en-US" sz="1600" dirty="0">
                <a:solidFill>
                  <a:srgbClr val="FF6600"/>
                </a:solidFill>
                <a:latin typeface="Arial" charset="0"/>
                <a:ea typeface="ＭＳ Ｐゴシック" charset="0"/>
              </a:rPr>
              <a:t>Threat</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Attack</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Policy</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Mechanism</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Assurance</a:t>
            </a:r>
          </a:p>
        </p:txBody>
      </p:sp>
      <p:cxnSp>
        <p:nvCxnSpPr>
          <p:cNvPr id="7" name="Straight Arrow Connector 6"/>
          <p:cNvCxnSpPr/>
          <p:nvPr/>
        </p:nvCxnSpPr>
        <p:spPr bwMode="auto">
          <a:xfrm flipH="1">
            <a:off x="1905000" y="1447800"/>
            <a:ext cx="1981200" cy="2584450"/>
          </a:xfrm>
          <a:prstGeom prst="straightConnector1">
            <a:avLst/>
          </a:prstGeom>
          <a:noFill/>
          <a:ln w="9525" cap="flat" cmpd="sng" algn="ctr">
            <a:solidFill>
              <a:srgbClr val="0000FF"/>
            </a:solidFill>
            <a:prstDash val="solid"/>
            <a:round/>
            <a:headEnd type="none" w="med" len="med"/>
            <a:tailEnd type="arrow"/>
          </a:ln>
          <a:effectLst/>
        </p:spPr>
      </p:cxnSp>
      <p:sp>
        <p:nvSpPr>
          <p:cNvPr id="8" name="Content Placeholder 3"/>
          <p:cNvSpPr txBox="1">
            <a:spLocks/>
          </p:cNvSpPr>
          <p:nvPr/>
        </p:nvSpPr>
        <p:spPr bwMode="auto">
          <a:xfrm>
            <a:off x="3886200" y="2438400"/>
            <a:ext cx="5029200" cy="3810000"/>
          </a:xfrm>
          <a:prstGeom prst="rect">
            <a:avLst/>
          </a:prstGeom>
          <a:noFill/>
          <a:ln w="9525">
            <a:solidFill>
              <a:srgbClr val="0000FF"/>
            </a:solid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lvl1pPr marL="342900" indent="-342900" algn="l">
              <a:spcBef>
                <a:spcPct val="20000"/>
              </a:spcBef>
              <a:buChar char="•"/>
              <a:defRPr sz="2800">
                <a:latin typeface="+mn-lt"/>
                <a:ea typeface="ＭＳ Ｐゴシック" pitchFamily="-65" charset="-128"/>
                <a:cs typeface="ＭＳ Ｐゴシック" pitchFamily="-65" charset="-128"/>
              </a:defRPr>
            </a:lvl1pPr>
            <a:lvl2pPr marL="742950" indent="-285750" algn="l">
              <a:spcBef>
                <a:spcPct val="20000"/>
              </a:spcBef>
              <a:buChar char="–"/>
              <a:defRPr>
                <a:latin typeface="+mn-lt"/>
                <a:ea typeface="ＭＳ Ｐゴシック" pitchFamily="-65" charset="-128"/>
              </a:defRPr>
            </a:lvl2pPr>
            <a:lvl3pPr marL="1143000" indent="-228600" algn="l">
              <a:spcBef>
                <a:spcPct val="20000"/>
              </a:spcBef>
              <a:buChar char="•"/>
              <a:defRPr sz="2000">
                <a:latin typeface="+mn-lt"/>
                <a:ea typeface="ＭＳ Ｐゴシック" pitchFamily="-65" charset="-128"/>
              </a:defRPr>
            </a:lvl3pPr>
            <a:lvl4pPr marL="1600200" indent="-228600" algn="l">
              <a:spcBef>
                <a:spcPct val="20000"/>
              </a:spcBef>
              <a:buChar char="–"/>
              <a:defRPr sz="1800">
                <a:latin typeface="+mn-lt"/>
                <a:ea typeface="ＭＳ Ｐゴシック" pitchFamily="-65" charset="-128"/>
              </a:defRPr>
            </a:lvl4pPr>
            <a:lvl5pPr marL="2057400" indent="-228600" algn="l">
              <a:spcBef>
                <a:spcPct val="20000"/>
              </a:spcBef>
              <a:buChar char="»"/>
              <a:defRPr sz="1800">
                <a:latin typeface="Verdana" pitchFamily="-65" charset="0"/>
                <a:ea typeface="ＭＳ Ｐゴシック" pitchFamily="-65" charset="-128"/>
              </a:defRPr>
            </a:lvl5pPr>
            <a:lvl6pPr marL="2514600" indent="-228600" eaLnBrk="0" fontAlgn="base" hangingPunct="0">
              <a:spcBef>
                <a:spcPct val="20000"/>
              </a:spcBef>
              <a:spcAft>
                <a:spcPct val="0"/>
              </a:spcAft>
              <a:buChar char="»"/>
              <a:defRPr sz="1800">
                <a:latin typeface="Verdana" pitchFamily="-65" charset="0"/>
                <a:ea typeface="ＭＳ Ｐゴシック" pitchFamily="-65" charset="-128"/>
              </a:defRPr>
            </a:lvl6pPr>
            <a:lvl7pPr marL="2971800" indent="-228600" eaLnBrk="0" fontAlgn="base" hangingPunct="0">
              <a:spcBef>
                <a:spcPct val="20000"/>
              </a:spcBef>
              <a:spcAft>
                <a:spcPct val="0"/>
              </a:spcAft>
              <a:buChar char="»"/>
              <a:defRPr sz="1800">
                <a:latin typeface="Verdana" pitchFamily="-65" charset="0"/>
                <a:ea typeface="ＭＳ Ｐゴシック" pitchFamily="-65" charset="-128"/>
              </a:defRPr>
            </a:lvl7pPr>
            <a:lvl8pPr marL="3429000" indent="-228600" eaLnBrk="0" fontAlgn="base" hangingPunct="0">
              <a:spcBef>
                <a:spcPct val="20000"/>
              </a:spcBef>
              <a:spcAft>
                <a:spcPct val="0"/>
              </a:spcAft>
              <a:buChar char="»"/>
              <a:defRPr sz="1800">
                <a:latin typeface="Verdana" pitchFamily="-65" charset="0"/>
                <a:ea typeface="ＭＳ Ｐゴシック" pitchFamily="-65" charset="-128"/>
              </a:defRPr>
            </a:lvl8pPr>
            <a:lvl9pPr marL="3886200" indent="-228600" eaLnBrk="0" fontAlgn="base" hangingPunct="0">
              <a:spcBef>
                <a:spcPct val="20000"/>
              </a:spcBef>
              <a:spcAft>
                <a:spcPct val="0"/>
              </a:spcAft>
              <a:buChar char="»"/>
              <a:defRPr sz="1800">
                <a:latin typeface="Verdana" pitchFamily="-65" charset="0"/>
                <a:ea typeface="ＭＳ Ｐゴシック" pitchFamily="-65" charset="-128"/>
              </a:defRPr>
            </a:lvl9pPr>
          </a:lstStyle>
          <a:p>
            <a:r>
              <a:rPr lang="en-US" b="0" dirty="0"/>
              <a:t>A </a:t>
            </a:r>
            <a:r>
              <a:rPr lang="en-US" b="0" dirty="0" smtClean="0"/>
              <a:t>method, tool, or procedure for enforcing policy</a:t>
            </a:r>
          </a:p>
          <a:p>
            <a:endParaRPr lang="en-US" b="0" dirty="0"/>
          </a:p>
          <a:p>
            <a:r>
              <a:rPr lang="en-US" b="0" dirty="0" smtClean="0"/>
              <a:t>Let P be set of all possible states; Q be set of states that satisfy security policy. A security mechanism that restricts </a:t>
            </a:r>
            <a:r>
              <a:rPr lang="en-US" b="0" smtClean="0"/>
              <a:t>allowable states to R </a:t>
            </a:r>
            <a:r>
              <a:rPr lang="en-US" b="0" dirty="0" smtClean="0"/>
              <a:t>is …</a:t>
            </a:r>
          </a:p>
          <a:p>
            <a:pPr lvl="1"/>
            <a:r>
              <a:rPr lang="en-US" b="0" u="sng" dirty="0" smtClean="0"/>
              <a:t>secure</a:t>
            </a:r>
            <a:r>
              <a:rPr lang="en-US" b="0" dirty="0" smtClean="0"/>
              <a:t> if R is a subset of Q</a:t>
            </a:r>
          </a:p>
          <a:p>
            <a:pPr lvl="1"/>
            <a:r>
              <a:rPr lang="en-US" b="0" u="sng" dirty="0" smtClean="0"/>
              <a:t>precise</a:t>
            </a:r>
            <a:r>
              <a:rPr lang="en-US" b="0" dirty="0" smtClean="0"/>
              <a:t> if R = Q</a:t>
            </a:r>
          </a:p>
          <a:p>
            <a:pPr lvl="1"/>
            <a:r>
              <a:rPr lang="en-US" b="0" u="sng" dirty="0" smtClean="0"/>
              <a:t>broad</a:t>
            </a:r>
            <a:r>
              <a:rPr lang="en-US" b="0" dirty="0" smtClean="0"/>
              <a:t> if a state is in R, but not in Q</a:t>
            </a:r>
            <a:endParaRPr lang="en-US" b="0" dirty="0"/>
          </a:p>
        </p:txBody>
      </p:sp>
      <p:cxnSp>
        <p:nvCxnSpPr>
          <p:cNvPr id="11" name="Straight Arrow Connector 10"/>
          <p:cNvCxnSpPr/>
          <p:nvPr/>
        </p:nvCxnSpPr>
        <p:spPr bwMode="auto">
          <a:xfrm flipH="1">
            <a:off x="2317750" y="3124200"/>
            <a:ext cx="1568450" cy="1987550"/>
          </a:xfrm>
          <a:prstGeom prst="straightConnector1">
            <a:avLst/>
          </a:prstGeom>
          <a:noFill/>
          <a:ln w="9525" cap="flat" cmpd="sng" algn="ctr">
            <a:solidFill>
              <a:srgbClr val="0000FF"/>
            </a:solidFill>
            <a:prstDash val="solid"/>
            <a:round/>
            <a:headEnd type="none" w="med" len="med"/>
            <a:tailEnd type="arrow"/>
          </a:ln>
          <a:effectLst/>
        </p:spPr>
      </p:cxnSp>
      <p:sp>
        <p:nvSpPr>
          <p:cNvPr id="9" name="Content Placeholder 3"/>
          <p:cNvSpPr txBox="1">
            <a:spLocks/>
          </p:cNvSpPr>
          <p:nvPr/>
        </p:nvSpPr>
        <p:spPr bwMode="auto">
          <a:xfrm>
            <a:off x="4011611" y="533400"/>
            <a:ext cx="5029200" cy="1308100"/>
          </a:xfrm>
          <a:prstGeom prst="rect">
            <a:avLst/>
          </a:prstGeom>
          <a:noFill/>
          <a:ln w="9525">
            <a:solidFill>
              <a:srgbClr val="0000FF"/>
            </a:solidFill>
            <a:miter lim="800000"/>
            <a:headEnd/>
            <a:tailEnd/>
          </a:ln>
        </p:spPr>
        <p:txBody>
          <a:bodyPr vert="horz" wrap="square" lIns="91440" tIns="45720" rIns="91440" bIns="45720" numCol="1" anchor="t" anchorCtr="0" compatLnSpc="1">
            <a:prstTxWarp prst="textNoShape">
              <a:avLst/>
            </a:prstTxWarp>
            <a:normAutofit/>
          </a:bodyPr>
          <a:lstStyle>
            <a:lvl1pPr marL="342900" indent="-342900" algn="l">
              <a:spcBef>
                <a:spcPct val="20000"/>
              </a:spcBef>
              <a:buChar char="•"/>
              <a:defRPr sz="2800">
                <a:latin typeface="+mn-lt"/>
                <a:ea typeface="ＭＳ Ｐゴシック" pitchFamily="-65" charset="-128"/>
                <a:cs typeface="ＭＳ Ｐゴシック" pitchFamily="-65" charset="-128"/>
              </a:defRPr>
            </a:lvl1pPr>
            <a:lvl2pPr marL="742950" indent="-285750" algn="l">
              <a:spcBef>
                <a:spcPct val="20000"/>
              </a:spcBef>
              <a:buChar char="–"/>
              <a:defRPr>
                <a:latin typeface="+mn-lt"/>
                <a:ea typeface="ＭＳ Ｐゴシック" pitchFamily="-65" charset="-128"/>
              </a:defRPr>
            </a:lvl2pPr>
            <a:lvl3pPr marL="1143000" indent="-228600" algn="l">
              <a:spcBef>
                <a:spcPct val="20000"/>
              </a:spcBef>
              <a:buChar char="•"/>
              <a:defRPr sz="2000">
                <a:latin typeface="+mn-lt"/>
                <a:ea typeface="ＭＳ Ｐゴシック" pitchFamily="-65" charset="-128"/>
              </a:defRPr>
            </a:lvl3pPr>
            <a:lvl4pPr marL="1600200" indent="-228600" algn="l">
              <a:spcBef>
                <a:spcPct val="20000"/>
              </a:spcBef>
              <a:buChar char="–"/>
              <a:defRPr sz="1800">
                <a:latin typeface="+mn-lt"/>
                <a:ea typeface="ＭＳ Ｐゴシック" pitchFamily="-65" charset="-128"/>
              </a:defRPr>
            </a:lvl4pPr>
            <a:lvl5pPr marL="2057400" indent="-228600" algn="l">
              <a:spcBef>
                <a:spcPct val="20000"/>
              </a:spcBef>
              <a:buChar char="»"/>
              <a:defRPr sz="1800">
                <a:latin typeface="Verdana" pitchFamily="-65" charset="0"/>
                <a:ea typeface="ＭＳ Ｐゴシック" pitchFamily="-65" charset="-128"/>
              </a:defRPr>
            </a:lvl5pPr>
            <a:lvl6pPr marL="2514600" indent="-228600" eaLnBrk="0" fontAlgn="base" hangingPunct="0">
              <a:spcBef>
                <a:spcPct val="20000"/>
              </a:spcBef>
              <a:spcAft>
                <a:spcPct val="0"/>
              </a:spcAft>
              <a:buChar char="»"/>
              <a:defRPr sz="1800">
                <a:latin typeface="Verdana" pitchFamily="-65" charset="0"/>
                <a:ea typeface="ＭＳ Ｐゴシック" pitchFamily="-65" charset="-128"/>
              </a:defRPr>
            </a:lvl6pPr>
            <a:lvl7pPr marL="2971800" indent="-228600" eaLnBrk="0" fontAlgn="base" hangingPunct="0">
              <a:spcBef>
                <a:spcPct val="20000"/>
              </a:spcBef>
              <a:spcAft>
                <a:spcPct val="0"/>
              </a:spcAft>
              <a:buChar char="»"/>
              <a:defRPr sz="1800">
                <a:latin typeface="Verdana" pitchFamily="-65" charset="0"/>
                <a:ea typeface="ＭＳ Ｐゴシック" pitchFamily="-65" charset="-128"/>
              </a:defRPr>
            </a:lvl7pPr>
            <a:lvl8pPr marL="3429000" indent="-228600" eaLnBrk="0" fontAlgn="base" hangingPunct="0">
              <a:spcBef>
                <a:spcPct val="20000"/>
              </a:spcBef>
              <a:spcAft>
                <a:spcPct val="0"/>
              </a:spcAft>
              <a:buChar char="»"/>
              <a:defRPr sz="1800">
                <a:latin typeface="Verdana" pitchFamily="-65" charset="0"/>
                <a:ea typeface="ＭＳ Ｐゴシック" pitchFamily="-65" charset="-128"/>
              </a:defRPr>
            </a:lvl8pPr>
            <a:lvl9pPr marL="3886200" indent="-228600" eaLnBrk="0" fontAlgn="base" hangingPunct="0">
              <a:spcBef>
                <a:spcPct val="20000"/>
              </a:spcBef>
              <a:spcAft>
                <a:spcPct val="0"/>
              </a:spcAft>
              <a:buChar char="»"/>
              <a:defRPr sz="1800">
                <a:latin typeface="Verdana" pitchFamily="-65" charset="0"/>
                <a:ea typeface="ＭＳ Ｐゴシック" pitchFamily="-65" charset="-128"/>
              </a:defRPr>
            </a:lvl9pPr>
          </a:lstStyle>
          <a:p>
            <a:r>
              <a:rPr lang="en-US" b="0" dirty="0" smtClean="0"/>
              <a:t>A statement of what is allowed and isn’t</a:t>
            </a:r>
            <a:endParaRPr lang="en-US" b="0" dirty="0"/>
          </a:p>
        </p:txBody>
      </p:sp>
    </p:spTree>
    <p:extLst>
      <p:ext uri="{BB962C8B-B14F-4D97-AF65-F5344CB8AC3E}">
        <p14:creationId xmlns:p14="http://schemas.microsoft.com/office/powerpoint/2010/main" val="406170665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half" idx="1"/>
          </p:nvPr>
        </p:nvSpPr>
        <p:spPr/>
        <p:txBody>
          <a:bodyPr>
            <a:noAutofit/>
          </a:bodyPr>
          <a:lstStyle/>
          <a:p>
            <a:pPr eaLnBrk="1" hangingPunct="1"/>
            <a:r>
              <a:rPr lang="en-US" sz="1600" dirty="0">
                <a:solidFill>
                  <a:srgbClr val="FF6600"/>
                </a:solidFill>
                <a:latin typeface="Arial" charset="0"/>
                <a:ea typeface="ＭＳ Ｐゴシック" charset="0"/>
              </a:rPr>
              <a:t>Threat</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Attack</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Policy</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Mechanism</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Assurance</a:t>
            </a:r>
          </a:p>
        </p:txBody>
      </p:sp>
      <p:sp>
        <p:nvSpPr>
          <p:cNvPr id="4" name="Content Placeholder 3"/>
          <p:cNvSpPr>
            <a:spLocks noGrp="1"/>
          </p:cNvSpPr>
          <p:nvPr>
            <p:ph sz="half" idx="2"/>
          </p:nvPr>
        </p:nvSpPr>
        <p:spPr>
          <a:xfrm>
            <a:off x="3743325" y="1765299"/>
            <a:ext cx="5029200" cy="4632325"/>
          </a:xfrm>
          <a:ln>
            <a:solidFill>
              <a:srgbClr val="0000FF"/>
            </a:solidFill>
          </a:ln>
        </p:spPr>
        <p:txBody>
          <a:bodyPr>
            <a:noAutofit/>
          </a:bodyPr>
          <a:lstStyle/>
          <a:p>
            <a:r>
              <a:rPr lang="en-US" sz="2400" dirty="0" smtClean="0"/>
              <a:t>Assumptions:</a:t>
            </a:r>
          </a:p>
          <a:p>
            <a:pPr lvl="1"/>
            <a:r>
              <a:rPr lang="en-US" sz="2400" dirty="0" smtClean="0"/>
              <a:t>each mechanism implements one or more parts of a policy</a:t>
            </a:r>
          </a:p>
          <a:p>
            <a:pPr lvl="1"/>
            <a:r>
              <a:rPr lang="en-US" sz="2400" dirty="0" smtClean="0"/>
              <a:t>the union of all mechanisms implements all the policy</a:t>
            </a:r>
          </a:p>
          <a:p>
            <a:pPr lvl="1"/>
            <a:r>
              <a:rPr lang="en-US" sz="2400" dirty="0" smtClean="0"/>
              <a:t>mechanisms are implemented correctly</a:t>
            </a:r>
          </a:p>
          <a:p>
            <a:pPr lvl="1"/>
            <a:r>
              <a:rPr lang="en-US" sz="2400" dirty="0" smtClean="0"/>
              <a:t>mechanisms are installed and administered correctly</a:t>
            </a:r>
          </a:p>
        </p:txBody>
      </p:sp>
      <p:cxnSp>
        <p:nvCxnSpPr>
          <p:cNvPr id="7" name="Straight Arrow Connector 6"/>
          <p:cNvCxnSpPr>
            <a:endCxn id="5" idx="1"/>
          </p:cNvCxnSpPr>
          <p:nvPr/>
        </p:nvCxnSpPr>
        <p:spPr bwMode="auto">
          <a:xfrm flipH="1">
            <a:off x="3124200" y="3117850"/>
            <a:ext cx="619125" cy="1409700"/>
          </a:xfrm>
          <a:prstGeom prst="straightConnector1">
            <a:avLst/>
          </a:prstGeom>
          <a:noFill/>
          <a:ln w="9525" cap="flat" cmpd="sng" algn="ctr">
            <a:solidFill>
              <a:srgbClr val="0000FF"/>
            </a:solidFill>
            <a:prstDash val="solid"/>
            <a:round/>
            <a:headEnd type="none" w="med" len="med"/>
            <a:tailEnd type="arrow"/>
          </a:ln>
          <a:effectLst/>
        </p:spPr>
      </p:cxnSp>
      <p:sp>
        <p:nvSpPr>
          <p:cNvPr id="5" name="Right Brace 4"/>
          <p:cNvSpPr/>
          <p:nvPr/>
        </p:nvSpPr>
        <p:spPr bwMode="auto">
          <a:xfrm>
            <a:off x="2819400" y="3651250"/>
            <a:ext cx="304800" cy="1752600"/>
          </a:xfrm>
          <a:prstGeom prst="rightBrac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
        <p:nvSpPr>
          <p:cNvPr id="6" name="TextBox 5"/>
          <p:cNvSpPr txBox="1"/>
          <p:nvPr/>
        </p:nvSpPr>
        <p:spPr>
          <a:xfrm rot="21232656">
            <a:off x="1786982" y="5756245"/>
            <a:ext cx="5895388" cy="400110"/>
          </a:xfrm>
          <a:prstGeom prst="rect">
            <a:avLst/>
          </a:prstGeom>
          <a:solidFill>
            <a:schemeClr val="bg1"/>
          </a:solidFill>
          <a:ln>
            <a:solidFill>
              <a:srgbClr val="FF0000"/>
            </a:solidFill>
          </a:ln>
        </p:spPr>
        <p:txBody>
          <a:bodyPr wrap="square" rtlCol="0">
            <a:spAutoFit/>
          </a:bodyPr>
          <a:lstStyle/>
          <a:p>
            <a:r>
              <a:rPr lang="en-US" sz="2000" dirty="0" smtClean="0">
                <a:solidFill>
                  <a:srgbClr val="3366FF"/>
                </a:solidFill>
              </a:rPr>
              <a:t>What complications can arise?</a:t>
            </a:r>
            <a:endParaRPr lang="en-US" sz="2000" dirty="0">
              <a:solidFill>
                <a:srgbClr val="3366FF"/>
              </a:solidFill>
            </a:endParaRPr>
          </a:p>
        </p:txBody>
      </p:sp>
    </p:spTree>
    <p:extLst>
      <p:ext uri="{BB962C8B-B14F-4D97-AF65-F5344CB8AC3E}">
        <p14:creationId xmlns:p14="http://schemas.microsoft.com/office/powerpoint/2010/main" val="16323327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half" idx="1"/>
          </p:nvPr>
        </p:nvSpPr>
        <p:spPr/>
        <p:txBody>
          <a:bodyPr>
            <a:normAutofit fontScale="47500" lnSpcReduction="20000"/>
          </a:bodyPr>
          <a:lstStyle/>
          <a:p>
            <a:pPr eaLnBrk="1" hangingPunct="1"/>
            <a:r>
              <a:rPr lang="en-US" sz="3200" dirty="0">
                <a:solidFill>
                  <a:srgbClr val="FF6600"/>
                </a:solidFill>
                <a:latin typeface="Arial" charset="0"/>
                <a:ea typeface="ＭＳ Ｐゴシック" charset="0"/>
              </a:rPr>
              <a:t>Threat</a:t>
            </a:r>
          </a:p>
          <a:p>
            <a:pPr eaLnBrk="1" hangingPunct="1"/>
            <a:endParaRPr lang="en-US" sz="3200" dirty="0">
              <a:solidFill>
                <a:srgbClr val="FF6600"/>
              </a:solidFill>
              <a:latin typeface="Arial" charset="0"/>
              <a:ea typeface="ＭＳ Ｐゴシック" charset="0"/>
            </a:endParaRPr>
          </a:p>
          <a:p>
            <a:pPr eaLnBrk="1" hangingPunct="1"/>
            <a:r>
              <a:rPr lang="en-US" sz="3200" dirty="0">
                <a:solidFill>
                  <a:srgbClr val="FF6600"/>
                </a:solidFill>
                <a:latin typeface="Arial" charset="0"/>
                <a:ea typeface="ＭＳ Ｐゴシック" charset="0"/>
              </a:rPr>
              <a:t>Attack</a:t>
            </a:r>
          </a:p>
          <a:p>
            <a:pPr eaLnBrk="1" hangingPunct="1"/>
            <a:endParaRPr lang="en-US" sz="3200" dirty="0">
              <a:solidFill>
                <a:srgbClr val="FF6600"/>
              </a:solidFill>
              <a:latin typeface="Arial" charset="0"/>
              <a:ea typeface="ＭＳ Ｐゴシック" charset="0"/>
            </a:endParaRPr>
          </a:p>
          <a:p>
            <a:pPr eaLnBrk="1" hangingPunct="1"/>
            <a:r>
              <a:rPr lang="en-US" sz="3200" dirty="0">
                <a:solidFill>
                  <a:srgbClr val="FF6600"/>
                </a:solidFill>
                <a:latin typeface="Arial" charset="0"/>
                <a:ea typeface="ＭＳ Ｐゴシック" charset="0"/>
              </a:rPr>
              <a:t>Policy</a:t>
            </a:r>
          </a:p>
          <a:p>
            <a:pPr eaLnBrk="1" hangingPunct="1"/>
            <a:endParaRPr lang="en-US" sz="3200" dirty="0">
              <a:solidFill>
                <a:srgbClr val="FF6600"/>
              </a:solidFill>
              <a:latin typeface="Arial" charset="0"/>
              <a:ea typeface="ＭＳ Ｐゴシック" charset="0"/>
            </a:endParaRPr>
          </a:p>
          <a:p>
            <a:pPr eaLnBrk="1" hangingPunct="1"/>
            <a:r>
              <a:rPr lang="en-US" sz="3200" dirty="0">
                <a:solidFill>
                  <a:srgbClr val="FF6600"/>
                </a:solidFill>
                <a:latin typeface="Arial" charset="0"/>
                <a:ea typeface="ＭＳ Ｐゴシック" charset="0"/>
              </a:rPr>
              <a:t>Mechanism</a:t>
            </a:r>
          </a:p>
          <a:p>
            <a:pPr eaLnBrk="1" hangingPunct="1"/>
            <a:endParaRPr lang="en-US" sz="3200" dirty="0">
              <a:solidFill>
                <a:srgbClr val="FF6600"/>
              </a:solidFill>
              <a:latin typeface="Arial" charset="0"/>
              <a:ea typeface="ＭＳ Ｐゴシック" charset="0"/>
            </a:endParaRPr>
          </a:p>
          <a:p>
            <a:pPr eaLnBrk="1" hangingPunct="1"/>
            <a:r>
              <a:rPr lang="en-US" sz="3200" dirty="0">
                <a:solidFill>
                  <a:srgbClr val="FF6600"/>
                </a:solidFill>
                <a:latin typeface="Arial" charset="0"/>
                <a:ea typeface="ＭＳ Ｐゴシック" charset="0"/>
              </a:rPr>
              <a:t>Assurance</a:t>
            </a:r>
          </a:p>
        </p:txBody>
      </p:sp>
      <p:sp>
        <p:nvSpPr>
          <p:cNvPr id="4" name="Content Placeholder 3"/>
          <p:cNvSpPr>
            <a:spLocks noGrp="1"/>
          </p:cNvSpPr>
          <p:nvPr>
            <p:ph sz="half" idx="2"/>
          </p:nvPr>
        </p:nvSpPr>
        <p:spPr>
          <a:xfrm>
            <a:off x="3886200" y="1981201"/>
            <a:ext cx="5029200" cy="4343398"/>
          </a:xfrm>
          <a:ln>
            <a:solidFill>
              <a:srgbClr val="0000FF"/>
            </a:solidFill>
          </a:ln>
        </p:spPr>
        <p:txBody>
          <a:bodyPr>
            <a:normAutofit fontScale="47500" lnSpcReduction="20000"/>
          </a:bodyPr>
          <a:lstStyle/>
          <a:p>
            <a:r>
              <a:rPr lang="en-US" sz="5900" dirty="0"/>
              <a:t>Goals are to define/implement:</a:t>
            </a:r>
          </a:p>
          <a:p>
            <a:pPr lvl="1"/>
            <a:r>
              <a:rPr lang="en-US" sz="5900" dirty="0"/>
              <a:t>prevention</a:t>
            </a:r>
          </a:p>
          <a:p>
            <a:pPr lvl="1"/>
            <a:r>
              <a:rPr lang="en-US" sz="5900" dirty="0"/>
              <a:t>detection</a:t>
            </a:r>
          </a:p>
          <a:p>
            <a:pPr lvl="1"/>
            <a:r>
              <a:rPr lang="en-US" sz="5900" dirty="0" smtClean="0"/>
              <a:t>recovery</a:t>
            </a:r>
          </a:p>
          <a:p>
            <a:pPr lvl="2"/>
            <a:r>
              <a:rPr lang="en-US" sz="5100" dirty="0" smtClean="0"/>
              <a:t>stop attack</a:t>
            </a:r>
          </a:p>
          <a:p>
            <a:pPr lvl="2"/>
            <a:r>
              <a:rPr lang="en-US" sz="5100" dirty="0" smtClean="0"/>
              <a:t>repair</a:t>
            </a:r>
          </a:p>
          <a:p>
            <a:pPr lvl="3"/>
            <a:r>
              <a:rPr lang="en-US" sz="5100" dirty="0" smtClean="0"/>
              <a:t>in-situ operations</a:t>
            </a:r>
          </a:p>
          <a:p>
            <a:pPr lvl="3"/>
            <a:r>
              <a:rPr lang="en-US" sz="5100" dirty="0" smtClean="0"/>
              <a:t>post-attack</a:t>
            </a:r>
            <a:endParaRPr lang="en-US" sz="5100" dirty="0"/>
          </a:p>
          <a:p>
            <a:endParaRPr lang="en-US" dirty="0" smtClean="0"/>
          </a:p>
        </p:txBody>
      </p:sp>
      <p:cxnSp>
        <p:nvCxnSpPr>
          <p:cNvPr id="7" name="Straight Arrow Connector 6"/>
          <p:cNvCxnSpPr/>
          <p:nvPr/>
        </p:nvCxnSpPr>
        <p:spPr bwMode="auto">
          <a:xfrm flipH="1">
            <a:off x="3124200" y="2895600"/>
            <a:ext cx="762000" cy="1409700"/>
          </a:xfrm>
          <a:prstGeom prst="straightConnector1">
            <a:avLst/>
          </a:prstGeom>
          <a:noFill/>
          <a:ln w="9525" cap="flat" cmpd="sng" algn="ctr">
            <a:solidFill>
              <a:srgbClr val="0000FF"/>
            </a:solidFill>
            <a:prstDash val="solid"/>
            <a:round/>
            <a:headEnd type="none" w="med" len="med"/>
            <a:tailEnd type="arrow"/>
          </a:ln>
          <a:effectLst/>
        </p:spPr>
      </p:cxnSp>
      <p:sp>
        <p:nvSpPr>
          <p:cNvPr id="5" name="Right Brace 4"/>
          <p:cNvSpPr/>
          <p:nvPr/>
        </p:nvSpPr>
        <p:spPr bwMode="auto">
          <a:xfrm>
            <a:off x="2819400" y="3429000"/>
            <a:ext cx="304800" cy="1752600"/>
          </a:xfrm>
          <a:prstGeom prst="rightBrac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Tree>
    <p:extLst>
      <p:ext uri="{BB962C8B-B14F-4D97-AF65-F5344CB8AC3E}">
        <p14:creationId xmlns:p14="http://schemas.microsoft.com/office/powerpoint/2010/main" val="107866886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half" idx="1"/>
          </p:nvPr>
        </p:nvSpPr>
        <p:spPr/>
        <p:txBody>
          <a:bodyPr>
            <a:noAutofit/>
          </a:bodyPr>
          <a:lstStyle/>
          <a:p>
            <a:pPr eaLnBrk="1" hangingPunct="1"/>
            <a:r>
              <a:rPr lang="en-US" sz="1600" dirty="0">
                <a:solidFill>
                  <a:srgbClr val="FF6600"/>
                </a:solidFill>
                <a:latin typeface="Arial" charset="0"/>
                <a:ea typeface="ＭＳ Ｐゴシック" charset="0"/>
              </a:rPr>
              <a:t>Threat</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Attack</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Policy</a:t>
            </a:r>
          </a:p>
          <a:p>
            <a:pPr eaLnBrk="1" hangingPunct="1"/>
            <a:endParaRPr lang="en-US" sz="1600" dirty="0">
              <a:solidFill>
                <a:srgbClr val="FF6600"/>
              </a:solidFill>
              <a:latin typeface="Arial" charset="0"/>
              <a:ea typeface="ＭＳ Ｐゴシック" charset="0"/>
            </a:endParaRPr>
          </a:p>
          <a:p>
            <a:pPr eaLnBrk="1" hangingPunct="1"/>
            <a:r>
              <a:rPr lang="en-US" sz="1600" dirty="0" smtClean="0">
                <a:solidFill>
                  <a:srgbClr val="FF6600"/>
                </a:solidFill>
                <a:latin typeface="Arial" charset="0"/>
                <a:ea typeface="ＭＳ Ｐゴシック" charset="0"/>
              </a:rPr>
              <a:t>Mechanism</a:t>
            </a:r>
          </a:p>
          <a:p>
            <a:pPr eaLnBrk="1" hangingPunct="1"/>
            <a:endParaRPr lang="en-US" sz="1600" dirty="0">
              <a:solidFill>
                <a:srgbClr val="FF6600"/>
              </a:solidFill>
              <a:latin typeface="Arial" charset="0"/>
              <a:ea typeface="ＭＳ Ｐゴシック" charset="0"/>
            </a:endParaRPr>
          </a:p>
          <a:p>
            <a:pPr eaLnBrk="1" hangingPunct="1"/>
            <a:r>
              <a:rPr lang="en-US" sz="1600" dirty="0" smtClean="0">
                <a:solidFill>
                  <a:srgbClr val="FF6600"/>
                </a:solidFill>
                <a:latin typeface="Arial" charset="0"/>
                <a:ea typeface="ＭＳ Ｐゴシック" charset="0"/>
              </a:rPr>
              <a:t>Assurance</a:t>
            </a:r>
            <a:endParaRPr lang="en-US" sz="1600" dirty="0">
              <a:solidFill>
                <a:srgbClr val="FF6600"/>
              </a:solidFill>
              <a:latin typeface="Arial" charset="0"/>
              <a:ea typeface="ＭＳ Ｐゴシック" charset="0"/>
            </a:endParaRPr>
          </a:p>
        </p:txBody>
      </p:sp>
      <p:sp>
        <p:nvSpPr>
          <p:cNvPr id="4" name="Content Placeholder 3"/>
          <p:cNvSpPr>
            <a:spLocks noGrp="1"/>
          </p:cNvSpPr>
          <p:nvPr>
            <p:ph sz="half" idx="2"/>
          </p:nvPr>
        </p:nvSpPr>
        <p:spPr>
          <a:xfrm>
            <a:off x="3886200" y="1981201"/>
            <a:ext cx="4876800" cy="4190998"/>
          </a:xfrm>
          <a:ln>
            <a:solidFill>
              <a:srgbClr val="0000FF"/>
            </a:solidFill>
          </a:ln>
        </p:spPr>
        <p:txBody>
          <a:bodyPr>
            <a:normAutofit fontScale="77500" lnSpcReduction="20000"/>
          </a:bodyPr>
          <a:lstStyle/>
          <a:p>
            <a:r>
              <a:rPr lang="en-US" sz="3000" dirty="0" smtClean="0"/>
              <a:t>Concept</a:t>
            </a:r>
            <a:r>
              <a:rPr lang="en-US" sz="3000" dirty="0"/>
              <a:t>: confidence that the system operates such </a:t>
            </a:r>
            <a:r>
              <a:rPr lang="en-US" sz="3000" dirty="0" smtClean="0"/>
              <a:t>that the </a:t>
            </a:r>
            <a:r>
              <a:rPr lang="en-US" sz="3000" dirty="0"/>
              <a:t>system security policy is enforced</a:t>
            </a:r>
            <a:r>
              <a:rPr lang="en-US" sz="3000" dirty="0" smtClean="0"/>
              <a:t>.</a:t>
            </a:r>
          </a:p>
          <a:p>
            <a:r>
              <a:rPr lang="en-US" sz="3000" dirty="0" smtClean="0"/>
              <a:t>Questions</a:t>
            </a:r>
          </a:p>
          <a:p>
            <a:pPr lvl="1"/>
            <a:r>
              <a:rPr lang="en-US" sz="3000" dirty="0" smtClean="0"/>
              <a:t>are the desired security requirements specified?</a:t>
            </a:r>
          </a:p>
          <a:p>
            <a:pPr lvl="1"/>
            <a:r>
              <a:rPr lang="en-US" sz="3000" dirty="0" smtClean="0"/>
              <a:t>does the design support the specifications?</a:t>
            </a:r>
          </a:p>
          <a:p>
            <a:pPr lvl="1"/>
            <a:r>
              <a:rPr lang="en-US" sz="3000" dirty="0" smtClean="0"/>
              <a:t>does the implementation satisfy the design and the specs?</a:t>
            </a:r>
          </a:p>
          <a:p>
            <a:pPr lvl="1"/>
            <a:endParaRPr lang="en-US" dirty="0" smtClean="0"/>
          </a:p>
          <a:p>
            <a:endParaRPr lang="en-US" dirty="0" smtClean="0"/>
          </a:p>
        </p:txBody>
      </p:sp>
      <p:cxnSp>
        <p:nvCxnSpPr>
          <p:cNvPr id="7" name="Straight Arrow Connector 6"/>
          <p:cNvCxnSpPr/>
          <p:nvPr/>
        </p:nvCxnSpPr>
        <p:spPr bwMode="auto">
          <a:xfrm flipH="1">
            <a:off x="3276600" y="6086475"/>
            <a:ext cx="609600" cy="0"/>
          </a:xfrm>
          <a:prstGeom prst="straightConnector1">
            <a:avLst/>
          </a:prstGeom>
          <a:noFill/>
          <a:ln w="9525" cap="flat" cmpd="sng" algn="ctr">
            <a:solidFill>
              <a:srgbClr val="0000FF"/>
            </a:solidFill>
            <a:prstDash val="solid"/>
            <a:round/>
            <a:headEnd type="none" w="med" len="med"/>
            <a:tailEnd type="arrow"/>
          </a:ln>
          <a:effectLst/>
        </p:spPr>
      </p:cxnSp>
      <p:sp>
        <p:nvSpPr>
          <p:cNvPr id="6" name="Rectangle 5"/>
          <p:cNvSpPr/>
          <p:nvPr/>
        </p:nvSpPr>
        <p:spPr>
          <a:xfrm>
            <a:off x="2286000" y="6172200"/>
            <a:ext cx="6858000" cy="261610"/>
          </a:xfrm>
          <a:prstGeom prst="rect">
            <a:avLst/>
          </a:prstGeom>
        </p:spPr>
        <p:txBody>
          <a:bodyPr wrap="square">
            <a:spAutoFit/>
          </a:bodyPr>
          <a:lstStyle/>
          <a:p>
            <a:r>
              <a:rPr lang="en-US" sz="1100" b="0" dirty="0">
                <a:latin typeface="+mj-lt"/>
              </a:rPr>
              <a:t>http://</a:t>
            </a:r>
            <a:r>
              <a:rPr lang="en-US" sz="1100" b="0" dirty="0" err="1">
                <a:latin typeface="+mj-lt"/>
              </a:rPr>
              <a:t>www.ietf.org</a:t>
            </a:r>
            <a:r>
              <a:rPr lang="en-US" sz="1100" b="0" dirty="0">
                <a:latin typeface="+mj-lt"/>
              </a:rPr>
              <a:t>/</a:t>
            </a:r>
            <a:r>
              <a:rPr lang="en-US" sz="1100" b="0" dirty="0" err="1">
                <a:latin typeface="+mj-lt"/>
              </a:rPr>
              <a:t>rfc</a:t>
            </a:r>
            <a:r>
              <a:rPr lang="en-US" sz="1100" b="0" dirty="0">
                <a:latin typeface="+mj-lt"/>
              </a:rPr>
              <a:t>/rfc2828.txt</a:t>
            </a:r>
          </a:p>
        </p:txBody>
      </p:sp>
    </p:spTree>
    <p:extLst>
      <p:ext uri="{BB962C8B-B14F-4D97-AF65-F5344CB8AC3E}">
        <p14:creationId xmlns:p14="http://schemas.microsoft.com/office/powerpoint/2010/main" val="25847088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half" idx="1"/>
          </p:nvPr>
        </p:nvSpPr>
        <p:spPr/>
        <p:txBody>
          <a:bodyPr>
            <a:noAutofit/>
          </a:bodyPr>
          <a:lstStyle/>
          <a:p>
            <a:pPr eaLnBrk="1" hangingPunct="1"/>
            <a:r>
              <a:rPr lang="en-US" sz="1600" dirty="0">
                <a:solidFill>
                  <a:srgbClr val="FF6600"/>
                </a:solidFill>
                <a:latin typeface="Arial" charset="0"/>
                <a:ea typeface="ＭＳ Ｐゴシック" charset="0"/>
              </a:rPr>
              <a:t>Threat</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Attack</a:t>
            </a:r>
          </a:p>
          <a:p>
            <a:pPr eaLnBrk="1" hangingPunct="1"/>
            <a:endParaRPr lang="en-US" sz="1600" dirty="0">
              <a:solidFill>
                <a:srgbClr val="FF6600"/>
              </a:solidFill>
              <a:latin typeface="Arial" charset="0"/>
              <a:ea typeface="ＭＳ Ｐゴシック" charset="0"/>
            </a:endParaRPr>
          </a:p>
          <a:p>
            <a:pPr eaLnBrk="1" hangingPunct="1"/>
            <a:r>
              <a:rPr lang="en-US" sz="1600" dirty="0">
                <a:solidFill>
                  <a:srgbClr val="FF6600"/>
                </a:solidFill>
                <a:latin typeface="Arial" charset="0"/>
                <a:ea typeface="ＭＳ Ｐゴシック" charset="0"/>
              </a:rPr>
              <a:t>Policy</a:t>
            </a:r>
          </a:p>
          <a:p>
            <a:pPr eaLnBrk="1" hangingPunct="1"/>
            <a:endParaRPr lang="en-US" sz="1600" dirty="0">
              <a:solidFill>
                <a:srgbClr val="FF6600"/>
              </a:solidFill>
              <a:latin typeface="Arial" charset="0"/>
              <a:ea typeface="ＭＳ Ｐゴシック" charset="0"/>
            </a:endParaRPr>
          </a:p>
          <a:p>
            <a:pPr eaLnBrk="1" hangingPunct="1"/>
            <a:r>
              <a:rPr lang="en-US" sz="1600" dirty="0" smtClean="0">
                <a:solidFill>
                  <a:srgbClr val="FF6600"/>
                </a:solidFill>
                <a:latin typeface="Arial" charset="0"/>
                <a:ea typeface="ＭＳ Ｐゴシック" charset="0"/>
              </a:rPr>
              <a:t>Mechanism</a:t>
            </a:r>
          </a:p>
          <a:p>
            <a:pPr eaLnBrk="1" hangingPunct="1"/>
            <a:endParaRPr lang="en-US" sz="1600" dirty="0">
              <a:solidFill>
                <a:srgbClr val="FF6600"/>
              </a:solidFill>
              <a:latin typeface="Arial" charset="0"/>
              <a:ea typeface="ＭＳ Ｐゴシック" charset="0"/>
            </a:endParaRPr>
          </a:p>
          <a:p>
            <a:pPr eaLnBrk="1" hangingPunct="1"/>
            <a:r>
              <a:rPr lang="en-US" sz="1600" dirty="0" smtClean="0">
                <a:solidFill>
                  <a:srgbClr val="FF6600"/>
                </a:solidFill>
                <a:latin typeface="Arial" charset="0"/>
                <a:ea typeface="ＭＳ Ｐゴシック" charset="0"/>
              </a:rPr>
              <a:t>Assurance</a:t>
            </a:r>
            <a:endParaRPr lang="en-US" sz="1600" dirty="0">
              <a:solidFill>
                <a:srgbClr val="FF6600"/>
              </a:solidFill>
              <a:latin typeface="Arial" charset="0"/>
              <a:ea typeface="ＭＳ Ｐゴシック" charset="0"/>
            </a:endParaRPr>
          </a:p>
        </p:txBody>
      </p:sp>
      <p:sp>
        <p:nvSpPr>
          <p:cNvPr id="4" name="Content Placeholder 3"/>
          <p:cNvSpPr>
            <a:spLocks noGrp="1"/>
          </p:cNvSpPr>
          <p:nvPr>
            <p:ph sz="half" idx="2"/>
          </p:nvPr>
        </p:nvSpPr>
        <p:spPr>
          <a:xfrm>
            <a:off x="3886200" y="1981201"/>
            <a:ext cx="4876800" cy="4190998"/>
          </a:xfrm>
          <a:ln>
            <a:solidFill>
              <a:srgbClr val="0000FF"/>
            </a:solidFill>
          </a:ln>
        </p:spPr>
        <p:txBody>
          <a:bodyPr>
            <a:normAutofit fontScale="77500" lnSpcReduction="20000"/>
          </a:bodyPr>
          <a:lstStyle/>
          <a:p>
            <a:r>
              <a:rPr lang="en-US" sz="3000" dirty="0" smtClean="0"/>
              <a:t>Concept</a:t>
            </a:r>
            <a:r>
              <a:rPr lang="en-US" sz="3000" dirty="0"/>
              <a:t>: confidence that the system operates such </a:t>
            </a:r>
            <a:r>
              <a:rPr lang="en-US" sz="3000" dirty="0" smtClean="0"/>
              <a:t>that the </a:t>
            </a:r>
            <a:r>
              <a:rPr lang="en-US" sz="3000" dirty="0"/>
              <a:t>system security policy is enforced</a:t>
            </a:r>
            <a:r>
              <a:rPr lang="en-US" sz="3000" dirty="0" smtClean="0"/>
              <a:t>.</a:t>
            </a:r>
          </a:p>
          <a:p>
            <a:r>
              <a:rPr lang="en-US" sz="3000" dirty="0" smtClean="0"/>
              <a:t>Questions</a:t>
            </a:r>
          </a:p>
          <a:p>
            <a:pPr lvl="1"/>
            <a:r>
              <a:rPr lang="en-US" sz="3000" dirty="0" smtClean="0"/>
              <a:t>are the desired security requirements specified?</a:t>
            </a:r>
          </a:p>
          <a:p>
            <a:pPr lvl="1"/>
            <a:r>
              <a:rPr lang="en-US" sz="3000" dirty="0" smtClean="0"/>
              <a:t>does the design support the specifications?</a:t>
            </a:r>
          </a:p>
          <a:p>
            <a:pPr lvl="1"/>
            <a:r>
              <a:rPr lang="en-US" sz="3000" dirty="0" smtClean="0"/>
              <a:t>does the implementation satisfy the design and the specs?</a:t>
            </a:r>
          </a:p>
          <a:p>
            <a:pPr lvl="1"/>
            <a:endParaRPr lang="en-US" dirty="0" smtClean="0"/>
          </a:p>
          <a:p>
            <a:endParaRPr lang="en-US" dirty="0" smtClean="0"/>
          </a:p>
        </p:txBody>
      </p:sp>
      <p:cxnSp>
        <p:nvCxnSpPr>
          <p:cNvPr id="7" name="Straight Arrow Connector 6"/>
          <p:cNvCxnSpPr/>
          <p:nvPr/>
        </p:nvCxnSpPr>
        <p:spPr bwMode="auto">
          <a:xfrm flipH="1">
            <a:off x="3276600" y="6086475"/>
            <a:ext cx="609600" cy="0"/>
          </a:xfrm>
          <a:prstGeom prst="straightConnector1">
            <a:avLst/>
          </a:prstGeom>
          <a:noFill/>
          <a:ln w="9525" cap="flat" cmpd="sng" algn="ctr">
            <a:solidFill>
              <a:srgbClr val="0000FF"/>
            </a:solidFill>
            <a:prstDash val="solid"/>
            <a:round/>
            <a:headEnd type="none" w="med" len="med"/>
            <a:tailEnd type="arrow"/>
          </a:ln>
          <a:effectLst/>
        </p:spPr>
      </p:cxnSp>
      <p:sp>
        <p:nvSpPr>
          <p:cNvPr id="6" name="Rectangle 5"/>
          <p:cNvSpPr/>
          <p:nvPr/>
        </p:nvSpPr>
        <p:spPr>
          <a:xfrm>
            <a:off x="2286000" y="6172200"/>
            <a:ext cx="6858000" cy="261610"/>
          </a:xfrm>
          <a:prstGeom prst="rect">
            <a:avLst/>
          </a:prstGeom>
        </p:spPr>
        <p:txBody>
          <a:bodyPr wrap="square">
            <a:spAutoFit/>
          </a:bodyPr>
          <a:lstStyle/>
          <a:p>
            <a:r>
              <a:rPr lang="en-US" sz="1100" b="0" dirty="0">
                <a:latin typeface="+mj-lt"/>
              </a:rPr>
              <a:t>http://</a:t>
            </a:r>
            <a:r>
              <a:rPr lang="en-US" sz="1100" b="0" dirty="0" err="1">
                <a:latin typeface="+mj-lt"/>
              </a:rPr>
              <a:t>www.ietf.org</a:t>
            </a:r>
            <a:r>
              <a:rPr lang="en-US" sz="1100" b="0" dirty="0">
                <a:latin typeface="+mj-lt"/>
              </a:rPr>
              <a:t>/</a:t>
            </a:r>
            <a:r>
              <a:rPr lang="en-US" sz="1100" b="0" dirty="0" err="1">
                <a:latin typeface="+mj-lt"/>
              </a:rPr>
              <a:t>rfc</a:t>
            </a:r>
            <a:r>
              <a:rPr lang="en-US" sz="1100" b="0" dirty="0">
                <a:latin typeface="+mj-lt"/>
              </a:rPr>
              <a:t>/rfc2828.txt</a:t>
            </a:r>
          </a:p>
        </p:txBody>
      </p:sp>
      <p:sp>
        <p:nvSpPr>
          <p:cNvPr id="8" name="TextBox 7"/>
          <p:cNvSpPr txBox="1"/>
          <p:nvPr/>
        </p:nvSpPr>
        <p:spPr>
          <a:xfrm rot="20044571">
            <a:off x="2555009" y="1806168"/>
            <a:ext cx="6391994" cy="958894"/>
          </a:xfrm>
          <a:prstGeom prst="rect">
            <a:avLst/>
          </a:prstGeom>
          <a:solidFill>
            <a:srgbClr val="FFFFFF"/>
          </a:solidFill>
          <a:ln>
            <a:solidFill>
              <a:srgbClr val="FF0000"/>
            </a:solidFill>
          </a:ln>
        </p:spPr>
        <p:txBody>
          <a:bodyPr wrap="square" rtlCol="0" anchor="ctr">
            <a:noAutofit/>
          </a:bodyPr>
          <a:lstStyle/>
          <a:p>
            <a:pPr algn="ctr"/>
            <a:r>
              <a:rPr lang="en-US" sz="3200" dirty="0" smtClean="0">
                <a:solidFill>
                  <a:srgbClr val="3366FF"/>
                </a:solidFill>
              </a:rPr>
              <a:t>How do you "assure"?</a:t>
            </a:r>
            <a:endParaRPr lang="en-US" sz="3200" dirty="0">
              <a:solidFill>
                <a:srgbClr val="3366FF"/>
              </a:solidFill>
            </a:endParaRPr>
          </a:p>
        </p:txBody>
      </p:sp>
    </p:spTree>
    <p:extLst>
      <p:ext uri="{BB962C8B-B14F-4D97-AF65-F5344CB8AC3E}">
        <p14:creationId xmlns:p14="http://schemas.microsoft.com/office/powerpoint/2010/main" val="140445666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
        <p:nvSpPr>
          <p:cNvPr id="3" name="Content Placeholder 2"/>
          <p:cNvSpPr>
            <a:spLocks noGrp="1"/>
          </p:cNvSpPr>
          <p:nvPr>
            <p:ph idx="1"/>
          </p:nvPr>
        </p:nvSpPr>
        <p:spPr>
          <a:xfrm>
            <a:off x="779463" y="1949824"/>
            <a:ext cx="7583488" cy="4336676"/>
          </a:xfrm>
        </p:spPr>
        <p:txBody>
          <a:bodyPr>
            <a:normAutofit fontScale="92500" lnSpcReduction="20000"/>
          </a:bodyPr>
          <a:lstStyle/>
          <a:p>
            <a:r>
              <a:rPr lang="en-US" dirty="0" smtClean="0"/>
              <a:t>Cost </a:t>
            </a:r>
            <a:r>
              <a:rPr lang="en-US" dirty="0" err="1" smtClean="0"/>
              <a:t>vs</a:t>
            </a:r>
            <a:r>
              <a:rPr lang="en-US" dirty="0" smtClean="0"/>
              <a:t> benefit</a:t>
            </a:r>
          </a:p>
          <a:p>
            <a:r>
              <a:rPr lang="en-US" dirty="0" smtClean="0"/>
              <a:t>Risk analysis</a:t>
            </a:r>
          </a:p>
          <a:p>
            <a:pPr lvl="1">
              <a:tabLst>
                <a:tab pos="8281988" algn="r"/>
              </a:tabLst>
            </a:pPr>
            <a:r>
              <a:rPr lang="en-US" dirty="0"/>
              <a:t>R</a:t>
            </a:r>
            <a:r>
              <a:rPr lang="en-US" dirty="0" smtClean="0"/>
              <a:t>isk = expectation </a:t>
            </a:r>
            <a:r>
              <a:rPr lang="en-US" dirty="0"/>
              <a:t>of loss expressed as the probability that </a:t>
            </a:r>
            <a:r>
              <a:rPr lang="en-US" dirty="0" smtClean="0"/>
              <a:t>a particular </a:t>
            </a:r>
            <a:r>
              <a:rPr lang="en-US" dirty="0"/>
              <a:t>threat will exploit a particular vulnerability with </a:t>
            </a:r>
            <a:r>
              <a:rPr lang="en-US" dirty="0" smtClean="0"/>
              <a:t>a particular </a:t>
            </a:r>
            <a:r>
              <a:rPr lang="en-US" dirty="0"/>
              <a:t>harmful </a:t>
            </a:r>
            <a:r>
              <a:rPr lang="en-US" dirty="0" smtClean="0"/>
              <a:t>result</a:t>
            </a:r>
            <a:r>
              <a:rPr lang="en-US" dirty="0"/>
              <a:t>. 	</a:t>
            </a:r>
            <a:r>
              <a:rPr lang="en-US" dirty="0">
                <a:hlinkClick r:id="rId2"/>
              </a:rPr>
              <a:t>http://www.ietf.org/rfc/rfc2828.txt</a:t>
            </a:r>
            <a:endParaRPr lang="en-US" dirty="0" smtClean="0"/>
          </a:p>
          <a:p>
            <a:pPr lvl="1"/>
            <a:r>
              <a:rPr lang="en-US" dirty="0"/>
              <a:t>R</a:t>
            </a:r>
            <a:r>
              <a:rPr lang="en-US" dirty="0" smtClean="0"/>
              <a:t>isk …</a:t>
            </a:r>
          </a:p>
          <a:p>
            <a:pPr lvl="2"/>
            <a:r>
              <a:rPr lang="en-US" dirty="0" smtClean="0"/>
              <a:t>is a function of the environment</a:t>
            </a:r>
          </a:p>
          <a:p>
            <a:pPr lvl="2"/>
            <a:r>
              <a:rPr lang="en-US" dirty="0" smtClean="0"/>
              <a:t>changes over time</a:t>
            </a:r>
          </a:p>
          <a:p>
            <a:pPr lvl="2"/>
            <a:r>
              <a:rPr lang="en-US" dirty="0" smtClean="0"/>
              <a:t>may be acceptable, may not</a:t>
            </a:r>
          </a:p>
          <a:p>
            <a:pPr lvl="2"/>
            <a:r>
              <a:rPr lang="en-US" dirty="0" smtClean="0"/>
              <a:t>may be difficult to quantify</a:t>
            </a:r>
          </a:p>
          <a:p>
            <a:r>
              <a:rPr lang="en-US" dirty="0" smtClean="0"/>
              <a:t>Laws and Customs</a:t>
            </a:r>
          </a:p>
          <a:p>
            <a:pPr lvl="1"/>
            <a:r>
              <a:rPr lang="en-US" dirty="0" smtClean="0"/>
              <a:t>legal </a:t>
            </a:r>
            <a:r>
              <a:rPr lang="en-US" dirty="0" err="1" smtClean="0"/>
              <a:t>vs</a:t>
            </a:r>
            <a:r>
              <a:rPr lang="en-US" dirty="0" smtClean="0"/>
              <a:t> acceptable may differ</a:t>
            </a:r>
          </a:p>
          <a:p>
            <a:pPr lvl="3"/>
            <a:endParaRPr lang="en-US" dirty="0" smtClean="0"/>
          </a:p>
        </p:txBody>
      </p:sp>
    </p:spTree>
    <p:extLst>
      <p:ext uri="{BB962C8B-B14F-4D97-AF65-F5344CB8AC3E}">
        <p14:creationId xmlns:p14="http://schemas.microsoft.com/office/powerpoint/2010/main" val="37826403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
        <p:nvSpPr>
          <p:cNvPr id="3" name="Content Placeholder 2"/>
          <p:cNvSpPr>
            <a:spLocks noGrp="1"/>
          </p:cNvSpPr>
          <p:nvPr>
            <p:ph idx="1"/>
          </p:nvPr>
        </p:nvSpPr>
        <p:spPr/>
        <p:txBody>
          <a:bodyPr>
            <a:normAutofit/>
          </a:bodyPr>
          <a:lstStyle/>
          <a:p>
            <a:r>
              <a:rPr lang="en-US" sz="3200" dirty="0" smtClean="0"/>
              <a:t>Organizational issues</a:t>
            </a:r>
          </a:p>
          <a:p>
            <a:pPr lvl="1"/>
            <a:r>
              <a:rPr lang="en-US" sz="3200" dirty="0" smtClean="0"/>
              <a:t>motivation for security within organization</a:t>
            </a:r>
          </a:p>
          <a:p>
            <a:pPr lvl="1"/>
            <a:r>
              <a:rPr lang="en-US" sz="3200" dirty="0" smtClean="0"/>
              <a:t>tangible </a:t>
            </a:r>
            <a:r>
              <a:rPr lang="en-US" sz="3200" dirty="0" err="1" smtClean="0"/>
              <a:t>vs</a:t>
            </a:r>
            <a:r>
              <a:rPr lang="en-US" sz="3200" dirty="0" smtClean="0"/>
              <a:t> intangible costs of security</a:t>
            </a:r>
          </a:p>
          <a:p>
            <a:pPr lvl="2"/>
            <a:r>
              <a:rPr lang="en-US" sz="2800" dirty="0" smtClean="0"/>
              <a:t>e.g., opportunity loss, productivity loss</a:t>
            </a:r>
          </a:p>
          <a:p>
            <a:pPr lvl="1"/>
            <a:r>
              <a:rPr lang="en-US" sz="3200" dirty="0" smtClean="0"/>
              <a:t>designating responsibility for security</a:t>
            </a:r>
          </a:p>
          <a:p>
            <a:pPr lvl="1"/>
            <a:r>
              <a:rPr lang="en-US" sz="3200" dirty="0" smtClean="0"/>
              <a:t>scarcity of resources</a:t>
            </a:r>
          </a:p>
          <a:p>
            <a:pPr lvl="3"/>
            <a:endParaRPr lang="en-US" sz="2800" dirty="0" smtClean="0"/>
          </a:p>
        </p:txBody>
      </p:sp>
    </p:spTree>
    <p:extLst>
      <p:ext uri="{BB962C8B-B14F-4D97-AF65-F5344CB8AC3E}">
        <p14:creationId xmlns:p14="http://schemas.microsoft.com/office/powerpoint/2010/main" val="32744845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Considerations</a:t>
            </a:r>
            <a:endParaRPr lang="en-US" dirty="0"/>
          </a:p>
        </p:txBody>
      </p:sp>
      <p:sp>
        <p:nvSpPr>
          <p:cNvPr id="3" name="Content Placeholder 2"/>
          <p:cNvSpPr>
            <a:spLocks noGrp="1"/>
          </p:cNvSpPr>
          <p:nvPr>
            <p:ph idx="1"/>
          </p:nvPr>
        </p:nvSpPr>
        <p:spPr/>
        <p:txBody>
          <a:bodyPr>
            <a:normAutofit/>
          </a:bodyPr>
          <a:lstStyle/>
          <a:p>
            <a:r>
              <a:rPr lang="en-US" sz="3200" dirty="0" smtClean="0"/>
              <a:t>People </a:t>
            </a:r>
            <a:r>
              <a:rPr lang="en-US" sz="3200" dirty="0" smtClean="0"/>
              <a:t>issues</a:t>
            </a:r>
          </a:p>
          <a:p>
            <a:pPr lvl="1"/>
            <a:r>
              <a:rPr lang="en-US" sz="3200" dirty="0" smtClean="0"/>
              <a:t>social engineering</a:t>
            </a:r>
          </a:p>
          <a:p>
            <a:pPr lvl="1"/>
            <a:r>
              <a:rPr lang="en-US" sz="3200" dirty="0" smtClean="0"/>
              <a:t>insider misuse</a:t>
            </a:r>
          </a:p>
          <a:p>
            <a:pPr lvl="1"/>
            <a:r>
              <a:rPr lang="en-US" sz="3200" dirty="0" smtClean="0"/>
              <a:t>Newbie or regular user mistakes</a:t>
            </a:r>
            <a:endParaRPr lang="en-US" sz="3200" dirty="0" smtClean="0"/>
          </a:p>
          <a:p>
            <a:pPr lvl="1"/>
            <a:r>
              <a:rPr lang="en-US" sz="3200" dirty="0" smtClean="0"/>
              <a:t>Misconfiguration</a:t>
            </a:r>
          </a:p>
          <a:p>
            <a:pPr lvl="1"/>
            <a:r>
              <a:rPr lang="en-US" sz="3200" dirty="0" smtClean="0"/>
              <a:t>Ignorance or ignoring of rules</a:t>
            </a:r>
            <a:endParaRPr lang="en-US" sz="3200" dirty="0" smtClean="0"/>
          </a:p>
          <a:p>
            <a:pPr lvl="3"/>
            <a:endParaRPr lang="en-US" sz="2800" dirty="0" smtClean="0"/>
          </a:p>
        </p:txBody>
      </p:sp>
    </p:spTree>
    <p:extLst>
      <p:ext uri="{BB962C8B-B14F-4D97-AF65-F5344CB8AC3E}">
        <p14:creationId xmlns:p14="http://schemas.microsoft.com/office/powerpoint/2010/main" val="124101102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lIns="92075" tIns="46038" rIns="92075" bIns="46038" anchor="b"/>
          <a:lstStyle/>
          <a:p>
            <a:r>
              <a:rPr lang="en-US">
                <a:ea typeface="ＭＳ Ｐゴシック" charset="-128"/>
                <a:cs typeface="ＭＳ Ｐゴシック" charset="-128"/>
              </a:rPr>
              <a:t>To Do</a:t>
            </a:r>
          </a:p>
        </p:txBody>
      </p:sp>
      <p:sp>
        <p:nvSpPr>
          <p:cNvPr id="74755" name="Rectangle 3"/>
          <p:cNvSpPr>
            <a:spLocks noGrp="1" noChangeArrowheads="1"/>
          </p:cNvSpPr>
          <p:nvPr>
            <p:ph type="body" idx="1"/>
          </p:nvPr>
        </p:nvSpPr>
        <p:spPr>
          <a:xfrm>
            <a:off x="920750" y="2206624"/>
            <a:ext cx="7715250" cy="4016375"/>
          </a:xfrm>
          <a:noFill/>
        </p:spPr>
        <p:txBody>
          <a:bodyPr lIns="92075" tIns="46038" rIns="92075" bIns="46038">
            <a:normAutofit fontScale="85000" lnSpcReduction="20000"/>
          </a:bodyPr>
          <a:lstStyle/>
          <a:p>
            <a:pPr marL="609600" indent="-609600">
              <a:buFontTx/>
              <a:buAutoNum type="arabicPeriod"/>
            </a:pPr>
            <a:r>
              <a:rPr lang="en-US" sz="2800" dirty="0" smtClean="0">
                <a:ea typeface="ＭＳ Ｐゴシック" charset="-128"/>
                <a:cs typeface="ＭＳ Ｐゴシック" charset="-128"/>
              </a:rPr>
              <a:t>Read </a:t>
            </a:r>
            <a:r>
              <a:rPr lang="en-US" sz="2800" dirty="0" smtClean="0">
                <a:ea typeface="ＭＳ Ｐゴシック" charset="-128"/>
                <a:cs typeface="ＭＳ Ｐゴシック" charset="-128"/>
              </a:rPr>
              <a:t>Auburn’s </a:t>
            </a:r>
            <a:r>
              <a:rPr lang="en-US" sz="2800" dirty="0" smtClean="0">
                <a:ea typeface="ＭＳ Ｐゴシック" charset="-128"/>
                <a:cs typeface="ＭＳ Ｐゴシック" charset="-128"/>
              </a:rPr>
              <a:t>security </a:t>
            </a:r>
            <a:r>
              <a:rPr lang="en-US" sz="2800" dirty="0" smtClean="0">
                <a:ea typeface="ＭＳ Ｐゴシック" charset="-128"/>
                <a:cs typeface="ＭＳ Ｐゴシック" charset="-128"/>
              </a:rPr>
              <a:t>policy</a:t>
            </a:r>
          </a:p>
          <a:p>
            <a:pPr marL="609600" indent="-609600">
              <a:buFontTx/>
              <a:buAutoNum type="arabicPeriod"/>
            </a:pPr>
            <a:r>
              <a:rPr lang="en-US" sz="2800" dirty="0" smtClean="0">
                <a:ea typeface="ＭＳ Ｐゴシック" charset="-128"/>
                <a:cs typeface="ＭＳ Ｐゴシック" charset="-128"/>
              </a:rPr>
              <a:t>Come </a:t>
            </a:r>
            <a:r>
              <a:rPr lang="en-US" sz="2800" dirty="0" smtClean="0">
                <a:ea typeface="ＭＳ Ｐゴシック" charset="-128"/>
                <a:cs typeface="ＭＳ Ｐゴシック" charset="-128"/>
              </a:rPr>
              <a:t>prepared to discuss AU's security mechanisms</a:t>
            </a:r>
            <a:r>
              <a:rPr lang="en-US" sz="2800" dirty="0" smtClean="0">
                <a:ea typeface="ＭＳ Ｐゴシック" charset="-128"/>
                <a:cs typeface="ＭＳ Ｐゴシック" charset="-128"/>
              </a:rPr>
              <a:t>.</a:t>
            </a:r>
          </a:p>
          <a:p>
            <a:pPr marL="609600" indent="-609600">
              <a:buFontTx/>
              <a:buAutoNum type="arabicPeriod"/>
            </a:pPr>
            <a:r>
              <a:rPr lang="en-US" sz="2800" dirty="0">
                <a:ea typeface="ＭＳ Ｐゴシック" charset="-128"/>
                <a:cs typeface="ＭＳ Ｐゴシック" charset="-128"/>
              </a:rPr>
              <a:t>Learn about password </a:t>
            </a:r>
            <a:r>
              <a:rPr lang="en-US" sz="2800" dirty="0" smtClean="0">
                <a:ea typeface="ＭＳ Ｐゴシック" charset="-128"/>
                <a:cs typeface="ＭＳ Ｐゴシック" charset="-128"/>
              </a:rPr>
              <a:t>vaults – adopt one</a:t>
            </a:r>
            <a:endParaRPr lang="en-US" sz="2800" dirty="0" smtClean="0">
              <a:ea typeface="ＭＳ Ｐゴシック" charset="-128"/>
              <a:cs typeface="ＭＳ Ｐゴシック" charset="-128"/>
            </a:endParaRPr>
          </a:p>
          <a:p>
            <a:pPr marL="609600" indent="-609600">
              <a:buFontTx/>
              <a:buAutoNum type="arabicPeriod"/>
            </a:pPr>
            <a:r>
              <a:rPr lang="en-US" sz="2800" dirty="0" smtClean="0">
                <a:ea typeface="ＭＳ Ｐゴシック" charset="-128"/>
                <a:cs typeface="ＭＳ Ｐゴシック" charset="-128"/>
              </a:rPr>
              <a:t>Learn about GPG/PGP, make your pub/private key pair </a:t>
            </a:r>
          </a:p>
          <a:p>
            <a:pPr marL="952500" lvl="1" indent="-609600">
              <a:buFontTx/>
              <a:buAutoNum type="arabicPeriod"/>
            </a:pPr>
            <a:r>
              <a:rPr lang="en-US" sz="2600" dirty="0" smtClean="0">
                <a:ea typeface="ＭＳ Ｐゴシック" charset="-128"/>
                <a:cs typeface="ＭＳ Ｐゴシック" charset="-128"/>
              </a:rPr>
              <a:t>Make one</a:t>
            </a:r>
          </a:p>
          <a:p>
            <a:pPr marL="952500" lvl="1" indent="-609600">
              <a:buFontTx/>
              <a:buAutoNum type="arabicPeriod"/>
            </a:pPr>
            <a:r>
              <a:rPr lang="en-US" sz="2600" dirty="0" smtClean="0">
                <a:ea typeface="ＭＳ Ｐゴシック" charset="-128"/>
                <a:cs typeface="ＭＳ Ｐゴシック" charset="-128"/>
              </a:rPr>
              <a:t>Keep the secret key a secret!</a:t>
            </a:r>
          </a:p>
          <a:p>
            <a:pPr marL="952500" lvl="1" indent="-609600">
              <a:buFontTx/>
              <a:buAutoNum type="arabicPeriod"/>
            </a:pPr>
            <a:r>
              <a:rPr lang="en-US" sz="2600" dirty="0" smtClean="0">
                <a:ea typeface="ＭＳ Ｐゴシック" charset="-128"/>
                <a:cs typeface="ＭＳ Ｐゴシック" charset="-128"/>
              </a:rPr>
              <a:t>Use a strong password to protect access to it!</a:t>
            </a:r>
          </a:p>
          <a:p>
            <a:pPr marL="952500" lvl="1" indent="-609600">
              <a:buFontTx/>
              <a:buAutoNum type="arabicPeriod"/>
            </a:pPr>
            <a:r>
              <a:rPr lang="en-US" sz="2600" dirty="0" smtClean="0">
                <a:ea typeface="ＭＳ Ｐゴシック" charset="-128"/>
                <a:cs typeface="ＭＳ Ｐゴシック" charset="-128"/>
              </a:rPr>
              <a:t>Add your key to your mail software if supported</a:t>
            </a:r>
          </a:p>
          <a:p>
            <a:pPr marL="952500" lvl="1" indent="-609600">
              <a:buFontTx/>
              <a:buAutoNum type="arabicPeriod"/>
            </a:pPr>
            <a:r>
              <a:rPr lang="en-US" sz="2600" dirty="0" err="1" smtClean="0">
                <a:ea typeface="ＭＳ Ｐゴシック" charset="-128"/>
                <a:cs typeface="ＭＳ Ｐゴシック" charset="-128"/>
              </a:rPr>
              <a:t>Cf</a:t>
            </a:r>
            <a:r>
              <a:rPr lang="en-US" sz="2600" dirty="0">
                <a:ea typeface="ＭＳ Ｐゴシック" charset="-128"/>
                <a:cs typeface="ＭＳ Ｐゴシック" charset="-128"/>
              </a:rPr>
              <a:t>, </a:t>
            </a:r>
            <a:r>
              <a:rPr lang="en-US" sz="2600" dirty="0">
                <a:ea typeface="ＭＳ Ｐゴシック" charset="-128"/>
                <a:cs typeface="ＭＳ Ｐゴシック" charset="-128"/>
                <a:hlinkClick r:id="rId3"/>
              </a:rPr>
              <a:t>https://www.gnupg.org</a:t>
            </a:r>
            <a:r>
              <a:rPr lang="en-US" sz="2600" dirty="0" smtClean="0">
                <a:ea typeface="ＭＳ Ｐゴシック" charset="-128"/>
                <a:cs typeface="ＭＳ Ｐゴシック" charset="-128"/>
                <a:hlinkClick r:id="rId3"/>
              </a:rPr>
              <a:t>/</a:t>
            </a:r>
            <a:r>
              <a:rPr lang="en-US" sz="2600" dirty="0" smtClean="0">
                <a:ea typeface="ＭＳ Ｐゴシック" charset="-128"/>
                <a:cs typeface="ＭＳ Ｐゴシック" charset="-128"/>
              </a:rPr>
              <a:t> </a:t>
            </a:r>
            <a:endParaRPr lang="en-US" sz="2600" dirty="0">
              <a:ea typeface="ＭＳ Ｐゴシック" charset="-128"/>
              <a:cs typeface="ＭＳ Ｐゴシック" charset="-128"/>
            </a:endParaRPr>
          </a:p>
        </p:txBody>
      </p:sp>
    </p:spTree>
    <p:extLst>
      <p:ext uri="{BB962C8B-B14F-4D97-AF65-F5344CB8AC3E}">
        <p14:creationId xmlns:p14="http://schemas.microsoft.com/office/powerpoint/2010/main" val="38359441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Cyber?</a:t>
            </a:r>
            <a:endParaRPr lang="en-US" dirty="0"/>
          </a:p>
        </p:txBody>
      </p:sp>
      <p:sp>
        <p:nvSpPr>
          <p:cNvPr id="5" name="Content Placeholder 4"/>
          <p:cNvSpPr>
            <a:spLocks noGrp="1"/>
          </p:cNvSpPr>
          <p:nvPr>
            <p:ph idx="1"/>
          </p:nvPr>
        </p:nvSpPr>
        <p:spPr>
          <a:xfrm>
            <a:off x="779463" y="1838699"/>
            <a:ext cx="7583488" cy="4007224"/>
          </a:xfrm>
        </p:spPr>
        <p:txBody>
          <a:bodyPr>
            <a:normAutofit/>
          </a:bodyPr>
          <a:lstStyle/>
          <a:p>
            <a:r>
              <a:rPr lang="en-US" sz="2800" dirty="0" smtClean="0"/>
              <a:t>Opinions?</a:t>
            </a:r>
          </a:p>
          <a:p>
            <a:endParaRPr lang="en-US" sz="2800" dirty="0"/>
          </a:p>
        </p:txBody>
      </p:sp>
      <p:pic>
        <p:nvPicPr>
          <p:cNvPr id="2" name="Picture 1"/>
          <p:cNvPicPr>
            <a:picLocks noChangeAspect="1"/>
          </p:cNvPicPr>
          <p:nvPr/>
        </p:nvPicPr>
        <p:blipFill>
          <a:blip r:embed="rId2"/>
          <a:stretch>
            <a:fillRect/>
          </a:stretch>
        </p:blipFill>
        <p:spPr>
          <a:xfrm>
            <a:off x="779463" y="2385642"/>
            <a:ext cx="7762875" cy="3786558"/>
          </a:xfrm>
          <a:prstGeom prst="rect">
            <a:avLst/>
          </a:prstGeom>
        </p:spPr>
      </p:pic>
      <p:sp>
        <p:nvSpPr>
          <p:cNvPr id="3" name="TextBox 2"/>
          <p:cNvSpPr txBox="1"/>
          <p:nvPr/>
        </p:nvSpPr>
        <p:spPr>
          <a:xfrm>
            <a:off x="2714625" y="6133584"/>
            <a:ext cx="5482428" cy="369332"/>
          </a:xfrm>
          <a:prstGeom prst="rect">
            <a:avLst/>
          </a:prstGeom>
          <a:noFill/>
        </p:spPr>
        <p:txBody>
          <a:bodyPr wrap="none" rtlCol="0">
            <a:spAutoFit/>
          </a:bodyPr>
          <a:lstStyle/>
          <a:p>
            <a:r>
              <a:rPr lang="en-US" dirty="0"/>
              <a:t>http://</a:t>
            </a:r>
            <a:r>
              <a:rPr lang="en-US" dirty="0" err="1"/>
              <a:t>dilbert.com</a:t>
            </a:r>
            <a:r>
              <a:rPr lang="en-US" dirty="0"/>
              <a:t>/</a:t>
            </a:r>
            <a:r>
              <a:rPr lang="en-US" dirty="0" err="1"/>
              <a:t>search_results?terms</a:t>
            </a:r>
            <a:r>
              <a:rPr lang="en-US" dirty="0"/>
              <a:t>=</a:t>
            </a:r>
            <a:r>
              <a:rPr lang="en-US" dirty="0" err="1"/>
              <a:t>cyber+security</a:t>
            </a:r>
            <a:endParaRPr lang="en-US" dirty="0"/>
          </a:p>
        </p:txBody>
      </p:sp>
    </p:spTree>
    <p:extLst>
      <p:ext uri="{BB962C8B-B14F-4D97-AF65-F5344CB8AC3E}">
        <p14:creationId xmlns:p14="http://schemas.microsoft.com/office/powerpoint/2010/main" val="45718217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Cyber?</a:t>
            </a:r>
            <a:endParaRPr lang="en-US" dirty="0"/>
          </a:p>
        </p:txBody>
      </p:sp>
      <p:sp>
        <p:nvSpPr>
          <p:cNvPr id="5" name="Content Placeholder 4"/>
          <p:cNvSpPr>
            <a:spLocks noGrp="1"/>
          </p:cNvSpPr>
          <p:nvPr>
            <p:ph idx="1"/>
          </p:nvPr>
        </p:nvSpPr>
        <p:spPr/>
        <p:txBody>
          <a:bodyPr>
            <a:normAutofit/>
          </a:bodyPr>
          <a:lstStyle/>
          <a:p>
            <a:r>
              <a:rPr lang="en-US" sz="2800" dirty="0" smtClean="0"/>
              <a:t>Opinions?</a:t>
            </a:r>
          </a:p>
          <a:p>
            <a:endParaRPr lang="en-US" sz="2800" dirty="0"/>
          </a:p>
        </p:txBody>
      </p:sp>
      <p:sp>
        <p:nvSpPr>
          <p:cNvPr id="3" name="TextBox 2"/>
          <p:cNvSpPr txBox="1"/>
          <p:nvPr/>
        </p:nvSpPr>
        <p:spPr>
          <a:xfrm>
            <a:off x="2714625" y="6133584"/>
            <a:ext cx="5482428" cy="369332"/>
          </a:xfrm>
          <a:prstGeom prst="rect">
            <a:avLst/>
          </a:prstGeom>
          <a:noFill/>
        </p:spPr>
        <p:txBody>
          <a:bodyPr wrap="none" rtlCol="0">
            <a:spAutoFit/>
          </a:bodyPr>
          <a:lstStyle/>
          <a:p>
            <a:r>
              <a:rPr lang="en-US" dirty="0"/>
              <a:t>http://</a:t>
            </a:r>
            <a:r>
              <a:rPr lang="en-US" dirty="0" err="1"/>
              <a:t>dilbert.com</a:t>
            </a:r>
            <a:r>
              <a:rPr lang="en-US" dirty="0"/>
              <a:t>/</a:t>
            </a:r>
            <a:r>
              <a:rPr lang="en-US" dirty="0" err="1"/>
              <a:t>search_results?terms</a:t>
            </a:r>
            <a:r>
              <a:rPr lang="en-US" dirty="0"/>
              <a:t>=</a:t>
            </a:r>
            <a:r>
              <a:rPr lang="en-US" dirty="0" err="1"/>
              <a:t>cyber+security</a:t>
            </a:r>
            <a:endParaRPr lang="en-US" dirty="0"/>
          </a:p>
        </p:txBody>
      </p:sp>
      <p:pic>
        <p:nvPicPr>
          <p:cNvPr id="6" name="Picture 5"/>
          <p:cNvPicPr>
            <a:picLocks noChangeAspect="1"/>
          </p:cNvPicPr>
          <p:nvPr/>
        </p:nvPicPr>
        <p:blipFill>
          <a:blip r:embed="rId2"/>
          <a:stretch>
            <a:fillRect/>
          </a:stretch>
        </p:blipFill>
        <p:spPr>
          <a:xfrm>
            <a:off x="615951" y="3076222"/>
            <a:ext cx="7747000" cy="2410178"/>
          </a:xfrm>
          <a:prstGeom prst="rect">
            <a:avLst/>
          </a:prstGeom>
        </p:spPr>
      </p:pic>
    </p:spTree>
    <p:extLst>
      <p:ext uri="{BB962C8B-B14F-4D97-AF65-F5344CB8AC3E}">
        <p14:creationId xmlns:p14="http://schemas.microsoft.com/office/powerpoint/2010/main" val="10464661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63035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Short demo</a:t>
            </a:r>
          </a:p>
          <a:p>
            <a:pPr lvl="1"/>
            <a:r>
              <a:rPr lang="en-US" dirty="0" smtClean="0">
                <a:hlinkClick r:id="rId2"/>
              </a:rPr>
              <a:t>http://www.youtube.com/watch?v=OMtvF-FTxGQ</a:t>
            </a:r>
            <a:endParaRPr lang="en-US" dirty="0" smtClean="0"/>
          </a:p>
          <a:p>
            <a:r>
              <a:rPr lang="en-US" dirty="0" smtClean="0"/>
              <a:t>Longer explanation</a:t>
            </a:r>
          </a:p>
          <a:p>
            <a:pPr lvl="1"/>
            <a:r>
              <a:rPr lang="en-US" dirty="0">
                <a:hlinkClick r:id="rId3"/>
              </a:rPr>
              <a:t>https://www.youtube.com/watch?v=</a:t>
            </a:r>
            <a:r>
              <a:rPr lang="en-US" dirty="0" smtClean="0">
                <a:hlinkClick r:id="rId3"/>
              </a:rPr>
              <a:t>hTK0pywfmDE</a:t>
            </a:r>
            <a:endParaRPr lang="en-US" dirty="0" smtClean="0"/>
          </a:p>
          <a:p>
            <a:endParaRPr lang="en-US" dirty="0"/>
          </a:p>
        </p:txBody>
      </p:sp>
    </p:spTree>
    <p:extLst>
      <p:ext uri="{BB962C8B-B14F-4D97-AF65-F5344CB8AC3E}">
        <p14:creationId xmlns:p14="http://schemas.microsoft.com/office/powerpoint/2010/main" val="1747354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 Threats</a:t>
            </a:r>
            <a:endParaRPr lang="en-US" dirty="0"/>
          </a:p>
        </p:txBody>
      </p:sp>
      <p:sp>
        <p:nvSpPr>
          <p:cNvPr id="5" name="Content Placeholder 4"/>
          <p:cNvSpPr>
            <a:spLocks noGrp="1"/>
          </p:cNvSpPr>
          <p:nvPr>
            <p:ph idx="1"/>
          </p:nvPr>
        </p:nvSpPr>
        <p:spPr/>
        <p:txBody>
          <a:bodyPr/>
          <a:lstStyle/>
          <a:p>
            <a:r>
              <a:rPr lang="en-US" dirty="0" smtClean="0"/>
              <a:t>Disclosure</a:t>
            </a:r>
          </a:p>
          <a:p>
            <a:pPr lvl="1"/>
            <a:r>
              <a:rPr lang="en-US" dirty="0" smtClean="0"/>
              <a:t>unauthorized access to information</a:t>
            </a:r>
          </a:p>
          <a:p>
            <a:r>
              <a:rPr lang="en-US" dirty="0" smtClean="0"/>
              <a:t>Deception</a:t>
            </a:r>
          </a:p>
          <a:p>
            <a:pPr lvl="1"/>
            <a:r>
              <a:rPr lang="en-US" dirty="0" smtClean="0"/>
              <a:t>acceptance of false data</a:t>
            </a:r>
          </a:p>
          <a:p>
            <a:r>
              <a:rPr lang="en-US" dirty="0" smtClean="0"/>
              <a:t>Disruption</a:t>
            </a:r>
          </a:p>
          <a:p>
            <a:pPr lvl="1"/>
            <a:r>
              <a:rPr lang="en-US" dirty="0" smtClean="0"/>
              <a:t>interruption or prevention of correct operation</a:t>
            </a:r>
          </a:p>
          <a:p>
            <a:r>
              <a:rPr lang="en-US" dirty="0" smtClean="0"/>
              <a:t>Usurpation</a:t>
            </a:r>
          </a:p>
          <a:p>
            <a:pPr lvl="1"/>
            <a:r>
              <a:rPr lang="en-US" dirty="0" smtClean="0"/>
              <a:t>unauthorized control of some part of a system</a:t>
            </a:r>
            <a:endParaRPr lang="en-US" dirty="0"/>
          </a:p>
        </p:txBody>
      </p:sp>
      <p:sp>
        <p:nvSpPr>
          <p:cNvPr id="8" name="Rectangle 7"/>
          <p:cNvSpPr/>
          <p:nvPr/>
        </p:nvSpPr>
        <p:spPr>
          <a:xfrm>
            <a:off x="2440636" y="6172200"/>
            <a:ext cx="6705600" cy="307777"/>
          </a:xfrm>
          <a:prstGeom prst="rect">
            <a:avLst/>
          </a:prstGeom>
        </p:spPr>
        <p:txBody>
          <a:bodyPr wrap="square">
            <a:spAutoFit/>
          </a:bodyPr>
          <a:lstStyle/>
          <a:p>
            <a:r>
              <a:rPr lang="en-US" sz="1400" dirty="0">
                <a:latin typeface="+mn-lt"/>
              </a:rPr>
              <a:t>http://</a:t>
            </a:r>
            <a:r>
              <a:rPr lang="en-US" sz="1400" dirty="0" err="1">
                <a:latin typeface="+mn-lt"/>
              </a:rPr>
              <a:t>www.ietf.org</a:t>
            </a:r>
            <a:r>
              <a:rPr lang="en-US" sz="1400" dirty="0">
                <a:latin typeface="+mn-lt"/>
              </a:rPr>
              <a:t>/</a:t>
            </a:r>
            <a:r>
              <a:rPr lang="en-US" sz="1400" dirty="0" err="1">
                <a:latin typeface="+mn-lt"/>
              </a:rPr>
              <a:t>rfc</a:t>
            </a:r>
            <a:r>
              <a:rPr lang="en-US" sz="1400" dirty="0">
                <a:latin typeface="+mn-lt"/>
              </a:rPr>
              <a:t>/rfc2828.txt</a:t>
            </a:r>
          </a:p>
        </p:txBody>
      </p:sp>
    </p:spTree>
    <p:extLst>
      <p:ext uri="{BB962C8B-B14F-4D97-AF65-F5344CB8AC3E}">
        <p14:creationId xmlns:p14="http://schemas.microsoft.com/office/powerpoint/2010/main" val="3845701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5918200"/>
            <a:ext cx="8610599" cy="584776"/>
          </a:xfrm>
          <a:prstGeom prst="rect">
            <a:avLst/>
          </a:prstGeom>
        </p:spPr>
        <p:txBody>
          <a:bodyPr wrap="square">
            <a:spAutoFit/>
          </a:bodyPr>
          <a:lstStyle/>
          <a:p>
            <a:pPr algn="l"/>
            <a:r>
              <a:rPr lang="en-US" sz="1600" dirty="0">
                <a:latin typeface="+mn-lt"/>
              </a:rPr>
              <a:t>C</a:t>
            </a:r>
            <a:r>
              <a:rPr lang="en-US" sz="1600" dirty="0" smtClean="0">
                <a:latin typeface="+mn-lt"/>
              </a:rPr>
              <a:t>yberspace can be perceived as consisting of layers </a:t>
            </a:r>
            <a:r>
              <a:rPr lang="en-US" sz="1600" dirty="0">
                <a:latin typeface="+mn-lt"/>
              </a:rPr>
              <a:t>of abstraction, </a:t>
            </a:r>
            <a:r>
              <a:rPr lang="en-US" sz="1600" dirty="0" smtClean="0">
                <a:latin typeface="+mn-lt"/>
              </a:rPr>
              <a:t>where each </a:t>
            </a:r>
            <a:r>
              <a:rPr lang="en-US" sz="1600" dirty="0">
                <a:latin typeface="+mn-lt"/>
              </a:rPr>
              <a:t>layer </a:t>
            </a:r>
            <a:r>
              <a:rPr lang="en-US" sz="1600" dirty="0" smtClean="0">
                <a:latin typeface="+mn-lt"/>
              </a:rPr>
              <a:t>addresses </a:t>
            </a:r>
            <a:r>
              <a:rPr lang="en-US" sz="1600" dirty="0">
                <a:latin typeface="+mn-lt"/>
              </a:rPr>
              <a:t>a particular level of detail. </a:t>
            </a:r>
            <a:r>
              <a:rPr lang="en-US" sz="1600" dirty="0" smtClean="0">
                <a:latin typeface="+mn-lt"/>
              </a:rPr>
              <a:t>Each layer has a distinct set of vulnerabilities.</a:t>
            </a:r>
            <a:endParaRPr lang="en-US" sz="1600" dirty="0">
              <a:latin typeface="+mn-lt"/>
            </a:endParaRPr>
          </a:p>
        </p:txBody>
      </p:sp>
      <p:grpSp>
        <p:nvGrpSpPr>
          <p:cNvPr id="23" name="Group 22"/>
          <p:cNvGrpSpPr/>
          <p:nvPr/>
        </p:nvGrpSpPr>
        <p:grpSpPr>
          <a:xfrm>
            <a:off x="1860823" y="2644846"/>
            <a:ext cx="6703106" cy="2778231"/>
            <a:chOff x="1860823" y="1298646"/>
            <a:chExt cx="6703106" cy="2778231"/>
          </a:xfrm>
        </p:grpSpPr>
        <p:sp>
          <p:nvSpPr>
            <p:cNvPr id="10" name="Oval 9"/>
            <p:cNvSpPr>
              <a:spLocks noChangeAspect="1"/>
            </p:cNvSpPr>
            <p:nvPr/>
          </p:nvSpPr>
          <p:spPr>
            <a:xfrm>
              <a:off x="1860823" y="1298646"/>
              <a:ext cx="2778231" cy="2778231"/>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2613141" y="1550520"/>
              <a:ext cx="1352194" cy="338554"/>
            </a:xfrm>
            <a:prstGeom prst="rect">
              <a:avLst/>
            </a:prstGeom>
            <a:noFill/>
          </p:spPr>
          <p:txBody>
            <a:bodyPr wrap="square" rtlCol="0">
              <a:spAutoFit/>
            </a:bodyPr>
            <a:lstStyle/>
            <a:p>
              <a:pPr algn="ctr"/>
              <a:r>
                <a:rPr lang="en-US" sz="1600" dirty="0" smtClean="0"/>
                <a:t>Content</a:t>
              </a:r>
              <a:endParaRPr lang="en-US" sz="1600" dirty="0"/>
            </a:p>
          </p:txBody>
        </p:sp>
        <p:sp>
          <p:nvSpPr>
            <p:cNvPr id="15" name="Line Callout 2 (No Border) 14"/>
            <p:cNvSpPr/>
            <p:nvPr/>
          </p:nvSpPr>
          <p:spPr>
            <a:xfrm>
              <a:off x="5627235" y="1956677"/>
              <a:ext cx="2936694" cy="430145"/>
            </a:xfrm>
            <a:prstGeom prst="callout2">
              <a:avLst>
                <a:gd name="adj1" fmla="val 51636"/>
                <a:gd name="adj2" fmla="val 3056"/>
                <a:gd name="adj3" fmla="val 18750"/>
                <a:gd name="adj4" fmla="val -16667"/>
                <a:gd name="adj5" fmla="val -11874"/>
                <a:gd name="adj6" fmla="val -61715"/>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a:solidFill>
                    <a:srgbClr val="000000"/>
                  </a:solidFill>
                </a:rPr>
                <a:t>sematic tampering</a:t>
              </a:r>
            </a:p>
            <a:p>
              <a:pPr algn="l"/>
              <a:r>
                <a:rPr lang="en-US" sz="1400" dirty="0">
                  <a:solidFill>
                    <a:srgbClr val="000000"/>
                  </a:solidFill>
                </a:rPr>
                <a:t>rogue software</a:t>
              </a:r>
            </a:p>
          </p:txBody>
        </p:sp>
      </p:grpSp>
      <p:grpSp>
        <p:nvGrpSpPr>
          <p:cNvPr id="22" name="Group 21"/>
          <p:cNvGrpSpPr/>
          <p:nvPr/>
        </p:nvGrpSpPr>
        <p:grpSpPr>
          <a:xfrm>
            <a:off x="2266496" y="3405597"/>
            <a:ext cx="6308998" cy="1990050"/>
            <a:chOff x="2266496" y="2059397"/>
            <a:chExt cx="6308998" cy="1990050"/>
          </a:xfrm>
        </p:grpSpPr>
        <p:sp>
          <p:nvSpPr>
            <p:cNvPr id="9" name="Oval 8"/>
            <p:cNvSpPr>
              <a:spLocks noChangeAspect="1"/>
            </p:cNvSpPr>
            <p:nvPr/>
          </p:nvSpPr>
          <p:spPr>
            <a:xfrm>
              <a:off x="2266496" y="2059397"/>
              <a:ext cx="1990050" cy="1990050"/>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2613141" y="2059397"/>
              <a:ext cx="1352194" cy="338554"/>
            </a:xfrm>
            <a:prstGeom prst="rect">
              <a:avLst/>
            </a:prstGeom>
            <a:noFill/>
          </p:spPr>
          <p:txBody>
            <a:bodyPr wrap="square" rtlCol="0">
              <a:spAutoFit/>
            </a:bodyPr>
            <a:lstStyle/>
            <a:p>
              <a:pPr algn="ctr"/>
              <a:r>
                <a:rPr lang="en-US" sz="1600" dirty="0" smtClean="0"/>
                <a:t>Data</a:t>
              </a:r>
              <a:endParaRPr lang="en-US" sz="1600" dirty="0"/>
            </a:p>
          </p:txBody>
        </p:sp>
        <p:sp>
          <p:nvSpPr>
            <p:cNvPr id="16" name="Line Callout 2 (No Border) 15"/>
            <p:cNvSpPr/>
            <p:nvPr/>
          </p:nvSpPr>
          <p:spPr>
            <a:xfrm>
              <a:off x="5638800" y="2605003"/>
              <a:ext cx="2936694" cy="369336"/>
            </a:xfrm>
            <a:prstGeom prst="callout2">
              <a:avLst>
                <a:gd name="adj1" fmla="val 51243"/>
                <a:gd name="adj2" fmla="val 2544"/>
                <a:gd name="adj3" fmla="val 18750"/>
                <a:gd name="adj4" fmla="val -16667"/>
                <a:gd name="adj5" fmla="val -6202"/>
                <a:gd name="adj6" fmla="val -64241"/>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a:solidFill>
                    <a:srgbClr val="000000"/>
                  </a:solidFill>
                </a:rPr>
                <a:t>tampering</a:t>
              </a:r>
            </a:p>
            <a:p>
              <a:pPr algn="l"/>
              <a:r>
                <a:rPr lang="en-US" sz="1400" dirty="0">
                  <a:solidFill>
                    <a:srgbClr val="000000"/>
                  </a:solidFill>
                </a:rPr>
                <a:t>sniffing</a:t>
              </a:r>
            </a:p>
          </p:txBody>
        </p:sp>
      </p:grpSp>
      <p:grpSp>
        <p:nvGrpSpPr>
          <p:cNvPr id="3" name="Group 2"/>
          <p:cNvGrpSpPr/>
          <p:nvPr/>
        </p:nvGrpSpPr>
        <p:grpSpPr>
          <a:xfrm>
            <a:off x="2536496" y="4023372"/>
            <a:ext cx="6027433" cy="1384435"/>
            <a:chOff x="2536496" y="2677172"/>
            <a:chExt cx="6027433" cy="1384435"/>
          </a:xfrm>
        </p:grpSpPr>
        <p:sp>
          <p:nvSpPr>
            <p:cNvPr id="8" name="Oval 7"/>
            <p:cNvSpPr>
              <a:spLocks noChangeAspect="1"/>
            </p:cNvSpPr>
            <p:nvPr/>
          </p:nvSpPr>
          <p:spPr>
            <a:xfrm>
              <a:off x="2536496" y="2677172"/>
              <a:ext cx="1384435" cy="1384435"/>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2568737" y="2718697"/>
              <a:ext cx="1352194" cy="338554"/>
            </a:xfrm>
            <a:prstGeom prst="rect">
              <a:avLst/>
            </a:prstGeom>
            <a:noFill/>
          </p:spPr>
          <p:txBody>
            <a:bodyPr wrap="square" rtlCol="0">
              <a:spAutoFit/>
            </a:bodyPr>
            <a:lstStyle/>
            <a:p>
              <a:pPr algn="ctr"/>
              <a:r>
                <a:rPr lang="en-US" sz="1600" dirty="0" smtClean="0"/>
                <a:t>Media</a:t>
              </a:r>
              <a:endParaRPr lang="en-US" sz="1600" dirty="0"/>
            </a:p>
          </p:txBody>
        </p:sp>
        <p:sp>
          <p:nvSpPr>
            <p:cNvPr id="17" name="Line Callout 2 (No Border) 16"/>
            <p:cNvSpPr/>
            <p:nvPr/>
          </p:nvSpPr>
          <p:spPr>
            <a:xfrm>
              <a:off x="5627235" y="3130678"/>
              <a:ext cx="2936694" cy="418844"/>
            </a:xfrm>
            <a:prstGeom prst="callout2">
              <a:avLst>
                <a:gd name="adj1" fmla="val 57010"/>
                <a:gd name="adj2" fmla="val 3004"/>
                <a:gd name="adj3" fmla="val 18750"/>
                <a:gd name="adj4" fmla="val -16667"/>
                <a:gd name="adj5" fmla="val -17668"/>
                <a:gd name="adj6" fmla="val -77827"/>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a:solidFill>
                    <a:srgbClr val="000000"/>
                  </a:solidFill>
                </a:rPr>
                <a:t>jamming</a:t>
              </a:r>
            </a:p>
            <a:p>
              <a:pPr algn="l"/>
              <a:r>
                <a:rPr lang="en-US" sz="1400" dirty="0">
                  <a:solidFill>
                    <a:srgbClr val="000000"/>
                  </a:solidFill>
                </a:rPr>
                <a:t>denial of service</a:t>
              </a:r>
            </a:p>
          </p:txBody>
        </p:sp>
      </p:grpSp>
      <p:grpSp>
        <p:nvGrpSpPr>
          <p:cNvPr id="26" name="Group 25"/>
          <p:cNvGrpSpPr/>
          <p:nvPr/>
        </p:nvGrpSpPr>
        <p:grpSpPr>
          <a:xfrm>
            <a:off x="2774742" y="4493408"/>
            <a:ext cx="5800752" cy="914400"/>
            <a:chOff x="2774742" y="3985408"/>
            <a:chExt cx="5800752" cy="914400"/>
          </a:xfrm>
        </p:grpSpPr>
        <p:sp>
          <p:nvSpPr>
            <p:cNvPr id="7" name="Oval 6"/>
            <p:cNvSpPr>
              <a:spLocks noChangeAspect="1"/>
            </p:cNvSpPr>
            <p:nvPr/>
          </p:nvSpPr>
          <p:spPr>
            <a:xfrm>
              <a:off x="2816505" y="3985408"/>
              <a:ext cx="914400" cy="914400"/>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nvGrpSpPr>
            <p:cNvPr id="2" name="Group 1"/>
            <p:cNvGrpSpPr/>
            <p:nvPr/>
          </p:nvGrpSpPr>
          <p:grpSpPr>
            <a:xfrm>
              <a:off x="2774742" y="4220898"/>
              <a:ext cx="5800752" cy="614771"/>
              <a:chOff x="2774742" y="3382698"/>
              <a:chExt cx="5800752" cy="614771"/>
            </a:xfrm>
          </p:grpSpPr>
          <p:sp>
            <p:nvSpPr>
              <p:cNvPr id="11" name="TextBox 10"/>
              <p:cNvSpPr txBox="1"/>
              <p:nvPr/>
            </p:nvSpPr>
            <p:spPr>
              <a:xfrm>
                <a:off x="2774742" y="3382698"/>
                <a:ext cx="1352194" cy="338554"/>
              </a:xfrm>
              <a:prstGeom prst="rect">
                <a:avLst/>
              </a:prstGeom>
              <a:noFill/>
              <a:ln>
                <a:noFill/>
              </a:ln>
            </p:spPr>
            <p:txBody>
              <a:bodyPr wrap="square" rtlCol="0">
                <a:spAutoFit/>
              </a:bodyPr>
              <a:lstStyle/>
              <a:p>
                <a:r>
                  <a:rPr lang="en-US" sz="1600" dirty="0" smtClean="0"/>
                  <a:t>Hardware</a:t>
                </a:r>
                <a:endParaRPr lang="en-US" sz="1600" dirty="0"/>
              </a:p>
            </p:txBody>
          </p:sp>
          <p:sp>
            <p:nvSpPr>
              <p:cNvPr id="18" name="Line Callout 2 (No Border) 17"/>
              <p:cNvSpPr/>
              <p:nvPr/>
            </p:nvSpPr>
            <p:spPr>
              <a:xfrm>
                <a:off x="5638800" y="3710123"/>
                <a:ext cx="2936694" cy="287346"/>
              </a:xfrm>
              <a:prstGeom prst="callout2">
                <a:avLst>
                  <a:gd name="adj1" fmla="val 57620"/>
                  <a:gd name="adj2" fmla="val 2993"/>
                  <a:gd name="adj3" fmla="val 18750"/>
                  <a:gd name="adj4" fmla="val -16667"/>
                  <a:gd name="adj5" fmla="val 25486"/>
                  <a:gd name="adj6" fmla="val -81285"/>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a:solidFill>
                      <a:srgbClr val="000000"/>
                    </a:solidFill>
                  </a:rPr>
                  <a:t>supply chain management</a:t>
                </a:r>
              </a:p>
            </p:txBody>
          </p:sp>
        </p:grpSp>
      </p:grpSp>
      <p:grpSp>
        <p:nvGrpSpPr>
          <p:cNvPr id="24" name="Group 23"/>
          <p:cNvGrpSpPr/>
          <p:nvPr/>
        </p:nvGrpSpPr>
        <p:grpSpPr>
          <a:xfrm>
            <a:off x="1524000" y="1803400"/>
            <a:ext cx="7051494" cy="3604408"/>
            <a:chOff x="1524000" y="457200"/>
            <a:chExt cx="7051494" cy="3604408"/>
          </a:xfrm>
        </p:grpSpPr>
        <p:sp>
          <p:nvSpPr>
            <p:cNvPr id="19" name="Oval 18"/>
            <p:cNvSpPr>
              <a:spLocks noChangeAspect="1"/>
            </p:cNvSpPr>
            <p:nvPr/>
          </p:nvSpPr>
          <p:spPr>
            <a:xfrm>
              <a:off x="1524000" y="457200"/>
              <a:ext cx="3604408" cy="3604408"/>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Line Callout 2 (No Border) 19"/>
            <p:cNvSpPr/>
            <p:nvPr/>
          </p:nvSpPr>
          <p:spPr>
            <a:xfrm>
              <a:off x="5638800" y="1447800"/>
              <a:ext cx="2936694" cy="430145"/>
            </a:xfrm>
            <a:prstGeom prst="callout2">
              <a:avLst>
                <a:gd name="adj1" fmla="val 51636"/>
                <a:gd name="adj2" fmla="val 3056"/>
                <a:gd name="adj3" fmla="val 22635"/>
                <a:gd name="adj4" fmla="val -25990"/>
                <a:gd name="adj5" fmla="val -74036"/>
                <a:gd name="adj6" fmla="val -69603"/>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smtClean="0">
                  <a:solidFill>
                    <a:srgbClr val="000000"/>
                  </a:solidFill>
                </a:rPr>
                <a:t>social engineering</a:t>
              </a:r>
              <a:endParaRPr lang="en-US" sz="1400" dirty="0">
                <a:solidFill>
                  <a:srgbClr val="000000"/>
                </a:solidFill>
              </a:endParaRPr>
            </a:p>
          </p:txBody>
        </p:sp>
        <p:sp>
          <p:nvSpPr>
            <p:cNvPr id="21" name="TextBox 20"/>
            <p:cNvSpPr txBox="1"/>
            <p:nvPr/>
          </p:nvSpPr>
          <p:spPr>
            <a:xfrm>
              <a:off x="2590800" y="685800"/>
              <a:ext cx="1352194" cy="338554"/>
            </a:xfrm>
            <a:prstGeom prst="rect">
              <a:avLst/>
            </a:prstGeom>
            <a:noFill/>
          </p:spPr>
          <p:txBody>
            <a:bodyPr wrap="square" rtlCol="0">
              <a:spAutoFit/>
            </a:bodyPr>
            <a:lstStyle/>
            <a:p>
              <a:pPr algn="ctr"/>
              <a:r>
                <a:rPr lang="en-US" sz="1600" dirty="0" smtClean="0"/>
                <a:t>People/IDs</a:t>
              </a:r>
              <a:endParaRPr lang="en-US" sz="1600" dirty="0"/>
            </a:p>
          </p:txBody>
        </p:sp>
      </p:grpSp>
      <p:sp>
        <p:nvSpPr>
          <p:cNvPr id="25" name="Title 24"/>
          <p:cNvSpPr>
            <a:spLocks noGrp="1"/>
          </p:cNvSpPr>
          <p:nvPr>
            <p:ph type="title"/>
          </p:nvPr>
        </p:nvSpPr>
        <p:spPr/>
        <p:txBody>
          <a:bodyPr/>
          <a:lstStyle/>
          <a:p>
            <a:r>
              <a:rPr lang="en-US" dirty="0" smtClean="0"/>
              <a:t>Attack Vectors</a:t>
            </a:r>
            <a:endParaRPr lang="en-US" dirty="0"/>
          </a:p>
        </p:txBody>
      </p:sp>
    </p:spTree>
    <p:extLst>
      <p:ext uri="{BB962C8B-B14F-4D97-AF65-F5344CB8AC3E}">
        <p14:creationId xmlns:p14="http://schemas.microsoft.com/office/powerpoint/2010/main" val="35450878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08000" y="5553036"/>
            <a:ext cx="8483599" cy="830997"/>
          </a:xfrm>
          <a:prstGeom prst="rect">
            <a:avLst/>
          </a:prstGeom>
        </p:spPr>
        <p:txBody>
          <a:bodyPr wrap="square">
            <a:spAutoFit/>
          </a:bodyPr>
          <a:lstStyle/>
          <a:p>
            <a:pPr algn="l"/>
            <a:r>
              <a:rPr lang="en-US" sz="1600" dirty="0" smtClean="0"/>
              <a:t>Similarly, the effects of a cyber attack can be viewed in layers of abstraction, ranging from disruptions in network communication to tangible resources (e.g., electricity generation, water distribution, etc.) to financial/services infrastructure to societal behavior.</a:t>
            </a:r>
            <a:endParaRPr lang="en-US" sz="1600" dirty="0"/>
          </a:p>
        </p:txBody>
      </p:sp>
      <p:grpSp>
        <p:nvGrpSpPr>
          <p:cNvPr id="3" name="Group 2"/>
          <p:cNvGrpSpPr/>
          <p:nvPr/>
        </p:nvGrpSpPr>
        <p:grpSpPr>
          <a:xfrm>
            <a:off x="1066800" y="3293888"/>
            <a:ext cx="4389923" cy="1384435"/>
            <a:chOff x="1753289" y="2106598"/>
            <a:chExt cx="4389923" cy="1384435"/>
          </a:xfrm>
        </p:grpSpPr>
        <p:sp>
          <p:nvSpPr>
            <p:cNvPr id="11" name="Line Callout 2 (No Border) 10"/>
            <p:cNvSpPr/>
            <p:nvPr/>
          </p:nvSpPr>
          <p:spPr>
            <a:xfrm>
              <a:off x="1753289" y="2789760"/>
              <a:ext cx="2329815" cy="215073"/>
            </a:xfrm>
            <a:prstGeom prst="callout2">
              <a:avLst>
                <a:gd name="adj1" fmla="val 43933"/>
                <a:gd name="adj2" fmla="val 88477"/>
                <a:gd name="adj3" fmla="val -9038"/>
                <a:gd name="adj4" fmla="val 100050"/>
                <a:gd name="adj5" fmla="val -120828"/>
                <a:gd name="adj6" fmla="val 140711"/>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a:solidFill>
                    <a:srgbClr val="000000"/>
                  </a:solidFill>
                </a:rPr>
                <a:t>physical infrastructure</a:t>
              </a:r>
            </a:p>
          </p:txBody>
        </p:sp>
        <p:sp>
          <p:nvSpPr>
            <p:cNvPr id="12" name="Oval 11"/>
            <p:cNvSpPr>
              <a:spLocks noChangeAspect="1"/>
            </p:cNvSpPr>
            <p:nvPr/>
          </p:nvSpPr>
          <p:spPr>
            <a:xfrm>
              <a:off x="4758777" y="2106598"/>
              <a:ext cx="1384435" cy="1384435"/>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4791018" y="2198259"/>
              <a:ext cx="1352194" cy="338554"/>
            </a:xfrm>
            <a:prstGeom prst="rect">
              <a:avLst/>
            </a:prstGeom>
            <a:noFill/>
          </p:spPr>
          <p:txBody>
            <a:bodyPr wrap="square" rtlCol="0">
              <a:spAutoFit/>
            </a:bodyPr>
            <a:lstStyle/>
            <a:p>
              <a:pPr algn="ctr"/>
              <a:r>
                <a:rPr lang="en-US" sz="1600" dirty="0" smtClean="0"/>
                <a:t>Physical</a:t>
              </a:r>
              <a:endParaRPr lang="en-US" sz="1600" dirty="0"/>
            </a:p>
          </p:txBody>
        </p:sp>
      </p:grpSp>
      <p:grpSp>
        <p:nvGrpSpPr>
          <p:cNvPr id="21" name="Group 20"/>
          <p:cNvGrpSpPr/>
          <p:nvPr/>
        </p:nvGrpSpPr>
        <p:grpSpPr>
          <a:xfrm>
            <a:off x="1066800" y="2659401"/>
            <a:ext cx="4725538" cy="2006762"/>
            <a:chOff x="1753289" y="1472111"/>
            <a:chExt cx="4725538" cy="2006762"/>
          </a:xfrm>
        </p:grpSpPr>
        <p:sp>
          <p:nvSpPr>
            <p:cNvPr id="10" name="Line Callout 2 (No Border) 9"/>
            <p:cNvSpPr/>
            <p:nvPr/>
          </p:nvSpPr>
          <p:spPr>
            <a:xfrm>
              <a:off x="1753289" y="1831125"/>
              <a:ext cx="2329815" cy="215073"/>
            </a:xfrm>
            <a:prstGeom prst="callout2">
              <a:avLst>
                <a:gd name="adj1" fmla="val 53728"/>
                <a:gd name="adj2" fmla="val 82761"/>
                <a:gd name="adj3" fmla="val 46538"/>
                <a:gd name="adj4" fmla="val 104539"/>
                <a:gd name="adj5" fmla="val 29283"/>
                <a:gd name="adj6" fmla="val 140809"/>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a:solidFill>
                    <a:srgbClr val="000000"/>
                  </a:solidFill>
                </a:rPr>
                <a:t>economic infrastructure</a:t>
              </a:r>
            </a:p>
          </p:txBody>
        </p:sp>
        <p:sp>
          <p:nvSpPr>
            <p:cNvPr id="13" name="Oval 12"/>
            <p:cNvSpPr>
              <a:spLocks noChangeAspect="1"/>
            </p:cNvSpPr>
            <p:nvPr/>
          </p:nvSpPr>
          <p:spPr>
            <a:xfrm>
              <a:off x="4488777" y="1488823"/>
              <a:ext cx="1990050" cy="1990050"/>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4835422" y="1472111"/>
              <a:ext cx="1352194" cy="338554"/>
            </a:xfrm>
            <a:prstGeom prst="rect">
              <a:avLst/>
            </a:prstGeom>
            <a:noFill/>
          </p:spPr>
          <p:txBody>
            <a:bodyPr wrap="square" rtlCol="0">
              <a:spAutoFit/>
            </a:bodyPr>
            <a:lstStyle/>
            <a:p>
              <a:pPr algn="ctr"/>
              <a:r>
                <a:rPr lang="en-US" sz="1600" dirty="0" smtClean="0"/>
                <a:t>Logical</a:t>
              </a:r>
              <a:endParaRPr lang="en-US" sz="1600" dirty="0"/>
            </a:p>
          </p:txBody>
        </p:sp>
      </p:grpSp>
      <p:grpSp>
        <p:nvGrpSpPr>
          <p:cNvPr id="22" name="Group 21"/>
          <p:cNvGrpSpPr/>
          <p:nvPr/>
        </p:nvGrpSpPr>
        <p:grpSpPr>
          <a:xfrm>
            <a:off x="1066800" y="1898650"/>
            <a:ext cx="5108046" cy="2778231"/>
            <a:chOff x="1753289" y="711360"/>
            <a:chExt cx="5108046" cy="2778231"/>
          </a:xfrm>
        </p:grpSpPr>
        <p:sp>
          <p:nvSpPr>
            <p:cNvPr id="9" name="Line Callout 2 (No Border) 8"/>
            <p:cNvSpPr/>
            <p:nvPr/>
          </p:nvSpPr>
          <p:spPr>
            <a:xfrm>
              <a:off x="1753289" y="855697"/>
              <a:ext cx="2329815" cy="215073"/>
            </a:xfrm>
            <a:prstGeom prst="callout2">
              <a:avLst>
                <a:gd name="adj1" fmla="val 61607"/>
                <a:gd name="adj2" fmla="val 80053"/>
                <a:gd name="adj3" fmla="val 67379"/>
                <a:gd name="adj4" fmla="val 107105"/>
                <a:gd name="adj5" fmla="val 136928"/>
                <a:gd name="adj6" fmla="val 134825"/>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a:solidFill>
                    <a:srgbClr val="000000"/>
                  </a:solidFill>
                </a:rPr>
                <a:t>policy, laws, regulation</a:t>
              </a:r>
            </a:p>
          </p:txBody>
        </p:sp>
        <p:sp>
          <p:nvSpPr>
            <p:cNvPr id="14" name="Oval 13"/>
            <p:cNvSpPr>
              <a:spLocks noChangeAspect="1"/>
            </p:cNvSpPr>
            <p:nvPr/>
          </p:nvSpPr>
          <p:spPr>
            <a:xfrm>
              <a:off x="4083104" y="711360"/>
              <a:ext cx="2778231" cy="2778231"/>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4835422" y="963234"/>
              <a:ext cx="1352194" cy="338554"/>
            </a:xfrm>
            <a:prstGeom prst="rect">
              <a:avLst/>
            </a:prstGeom>
            <a:noFill/>
          </p:spPr>
          <p:txBody>
            <a:bodyPr wrap="square" rtlCol="0">
              <a:spAutoFit/>
            </a:bodyPr>
            <a:lstStyle/>
            <a:p>
              <a:pPr algn="ctr"/>
              <a:r>
                <a:rPr lang="en-US" sz="1600" dirty="0" smtClean="0"/>
                <a:t>Social</a:t>
              </a:r>
              <a:endParaRPr lang="en-US" sz="1600" dirty="0"/>
            </a:p>
          </p:txBody>
        </p:sp>
      </p:grpSp>
      <p:grpSp>
        <p:nvGrpSpPr>
          <p:cNvPr id="2" name="Group 1"/>
          <p:cNvGrpSpPr/>
          <p:nvPr/>
        </p:nvGrpSpPr>
        <p:grpSpPr>
          <a:xfrm>
            <a:off x="1066800" y="3781689"/>
            <a:ext cx="4706117" cy="1237009"/>
            <a:chOff x="1753289" y="2594399"/>
            <a:chExt cx="4706117" cy="1237009"/>
          </a:xfrm>
        </p:grpSpPr>
        <p:sp>
          <p:nvSpPr>
            <p:cNvPr id="18" name="Oval 17"/>
            <p:cNvSpPr>
              <a:spLocks noChangeAspect="1"/>
            </p:cNvSpPr>
            <p:nvPr/>
          </p:nvSpPr>
          <p:spPr>
            <a:xfrm>
              <a:off x="5001971" y="2594399"/>
              <a:ext cx="914400" cy="914400"/>
            </a:xfrm>
            <a:prstGeom prst="ellipse">
              <a:avLst/>
            </a:prstGeom>
            <a:no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9" name="Line Callout 2 (No Border) 18"/>
            <p:cNvSpPr/>
            <p:nvPr/>
          </p:nvSpPr>
          <p:spPr>
            <a:xfrm>
              <a:off x="1753289" y="3616335"/>
              <a:ext cx="2329815" cy="215073"/>
            </a:xfrm>
            <a:prstGeom prst="callout2">
              <a:avLst>
                <a:gd name="adj1" fmla="val 35616"/>
                <a:gd name="adj2" fmla="val 87709"/>
                <a:gd name="adj3" fmla="val -9038"/>
                <a:gd name="adj4" fmla="val 100050"/>
                <a:gd name="adj5" fmla="val -182989"/>
                <a:gd name="adj6" fmla="val 153461"/>
              </a:avLst>
            </a:prstGeom>
            <a:noFill/>
            <a:ln>
              <a:solidFill>
                <a:srgbClr val="3366FF"/>
              </a:solidFill>
              <a:headEnd type="none"/>
              <a:tailEnd type="arrow"/>
            </a:ln>
            <a:effectLst/>
          </p:spPr>
          <p:style>
            <a:lnRef idx="1">
              <a:schemeClr val="accent1"/>
            </a:lnRef>
            <a:fillRef idx="3">
              <a:schemeClr val="accent1"/>
            </a:fillRef>
            <a:effectRef idx="2">
              <a:schemeClr val="accent1"/>
            </a:effectRef>
            <a:fontRef idx="minor">
              <a:schemeClr val="lt1"/>
            </a:fontRef>
          </p:style>
          <p:txBody>
            <a:bodyPr rtlCol="0" anchor="ctr"/>
            <a:lstStyle/>
            <a:p>
              <a:pPr algn="l"/>
              <a:r>
                <a:rPr lang="en-US" sz="1400" dirty="0" smtClean="0">
                  <a:solidFill>
                    <a:srgbClr val="000000"/>
                  </a:solidFill>
                </a:rPr>
                <a:t>technical infrastructure</a:t>
              </a:r>
              <a:endParaRPr lang="en-US" sz="1400" dirty="0">
                <a:solidFill>
                  <a:srgbClr val="000000"/>
                </a:solidFill>
              </a:endParaRPr>
            </a:p>
          </p:txBody>
        </p:sp>
        <p:sp>
          <p:nvSpPr>
            <p:cNvPr id="20" name="TextBox 19"/>
            <p:cNvSpPr txBox="1"/>
            <p:nvPr/>
          </p:nvSpPr>
          <p:spPr>
            <a:xfrm>
              <a:off x="5029200" y="2819400"/>
              <a:ext cx="1430206" cy="338554"/>
            </a:xfrm>
            <a:prstGeom prst="rect">
              <a:avLst/>
            </a:prstGeom>
            <a:noFill/>
          </p:spPr>
          <p:txBody>
            <a:bodyPr wrap="square" rtlCol="0">
              <a:spAutoFit/>
            </a:bodyPr>
            <a:lstStyle/>
            <a:p>
              <a:pPr algn="l"/>
              <a:r>
                <a:rPr lang="en-US" sz="1600" dirty="0" smtClean="0"/>
                <a:t>System</a:t>
              </a:r>
              <a:endParaRPr lang="en-US" sz="1600" dirty="0"/>
            </a:p>
          </p:txBody>
        </p:sp>
      </p:grpSp>
      <p:sp>
        <p:nvSpPr>
          <p:cNvPr id="8" name="Rectangle 7"/>
          <p:cNvSpPr/>
          <p:nvPr/>
        </p:nvSpPr>
        <p:spPr>
          <a:xfrm>
            <a:off x="1132243" y="894820"/>
            <a:ext cx="5965113" cy="389379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itle 22"/>
          <p:cNvSpPr>
            <a:spLocks noGrp="1"/>
          </p:cNvSpPr>
          <p:nvPr>
            <p:ph type="title"/>
          </p:nvPr>
        </p:nvSpPr>
        <p:spPr/>
        <p:txBody>
          <a:bodyPr/>
          <a:lstStyle/>
          <a:p>
            <a:r>
              <a:rPr lang="en-US" dirty="0" smtClean="0"/>
              <a:t>Effect Vectors</a:t>
            </a:r>
            <a:endParaRPr lang="en-US" dirty="0"/>
          </a:p>
        </p:txBody>
      </p:sp>
    </p:spTree>
    <p:extLst>
      <p:ext uri="{BB962C8B-B14F-4D97-AF65-F5344CB8AC3E}">
        <p14:creationId xmlns:p14="http://schemas.microsoft.com/office/powerpoint/2010/main" val="3470254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Core Challenges</a:t>
            </a:r>
            <a:endParaRPr lang="en-US" dirty="0"/>
          </a:p>
        </p:txBody>
      </p:sp>
      <p:sp>
        <p:nvSpPr>
          <p:cNvPr id="3" name="Content Placeholder 2"/>
          <p:cNvSpPr>
            <a:spLocks noGrp="1"/>
          </p:cNvSpPr>
          <p:nvPr>
            <p:ph idx="1"/>
          </p:nvPr>
        </p:nvSpPr>
        <p:spPr/>
        <p:txBody>
          <a:bodyPr/>
          <a:lstStyle/>
          <a:p>
            <a:r>
              <a:rPr lang="en-US" dirty="0"/>
              <a:t>O</a:t>
            </a:r>
            <a:r>
              <a:rPr lang="en-US" dirty="0" smtClean="0"/>
              <a:t>nly authorized parties can access information</a:t>
            </a:r>
          </a:p>
          <a:p>
            <a:r>
              <a:rPr lang="en-US" dirty="0"/>
              <a:t>I</a:t>
            </a:r>
            <a:r>
              <a:rPr lang="en-US" dirty="0" smtClean="0"/>
              <a:t>nformation transactions cannot take place without authorization or without detection</a:t>
            </a:r>
          </a:p>
          <a:p>
            <a:r>
              <a:rPr lang="en-US" dirty="0"/>
              <a:t>I</a:t>
            </a:r>
            <a:r>
              <a:rPr lang="en-US" dirty="0" smtClean="0"/>
              <a:t>nformation must be available when needed</a:t>
            </a:r>
          </a:p>
          <a:p>
            <a:r>
              <a:rPr lang="en-US" dirty="0"/>
              <a:t>I</a:t>
            </a:r>
            <a:r>
              <a:rPr lang="en-US" dirty="0" smtClean="0"/>
              <a:t>nformation transactions must be guaranteed to be authentic</a:t>
            </a:r>
          </a:p>
          <a:p>
            <a:r>
              <a:rPr lang="en-US" dirty="0"/>
              <a:t>N</a:t>
            </a:r>
            <a:r>
              <a:rPr lang="en-US" dirty="0" smtClean="0"/>
              <a:t>o legitimate transaction can be renounced as illegitimate.    </a:t>
            </a:r>
            <a:endParaRPr lang="en-US" dirty="0"/>
          </a:p>
        </p:txBody>
      </p:sp>
      <p:sp>
        <p:nvSpPr>
          <p:cNvPr id="6" name="TextBox 5"/>
          <p:cNvSpPr txBox="1"/>
          <p:nvPr/>
        </p:nvSpPr>
        <p:spPr>
          <a:xfrm rot="20946421">
            <a:off x="3054211" y="5108179"/>
            <a:ext cx="5110336" cy="369332"/>
          </a:xfrm>
          <a:prstGeom prst="rect">
            <a:avLst/>
          </a:prstGeom>
          <a:noFill/>
        </p:spPr>
        <p:txBody>
          <a:bodyPr wrap="square" rtlCol="0">
            <a:spAutoFit/>
          </a:bodyPr>
          <a:lstStyle/>
          <a:p>
            <a:pPr algn="l"/>
            <a:r>
              <a:rPr lang="en-US" dirty="0" smtClean="0">
                <a:solidFill>
                  <a:srgbClr val="0000FF"/>
                </a:solidFill>
              </a:rPr>
              <a:t>Information Assurance</a:t>
            </a:r>
            <a:endParaRPr lang="en-US" dirty="0">
              <a:solidFill>
                <a:srgbClr val="0000FF"/>
              </a:solidFill>
            </a:endParaRPr>
          </a:p>
        </p:txBody>
      </p:sp>
    </p:spTree>
    <p:extLst>
      <p:ext uri="{BB962C8B-B14F-4D97-AF65-F5344CB8AC3E}">
        <p14:creationId xmlns:p14="http://schemas.microsoft.com/office/powerpoint/2010/main" val="11568911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Consider:  True/False</a:t>
            </a:r>
            <a:endParaRPr lang="en-US" dirty="0"/>
          </a:p>
        </p:txBody>
      </p:sp>
      <p:sp>
        <p:nvSpPr>
          <p:cNvPr id="5" name="Content Placeholder 4"/>
          <p:cNvSpPr>
            <a:spLocks noGrp="1"/>
          </p:cNvSpPr>
          <p:nvPr>
            <p:ph idx="1"/>
          </p:nvPr>
        </p:nvSpPr>
        <p:spPr/>
        <p:txBody>
          <a:bodyPr>
            <a:normAutofit fontScale="92500"/>
          </a:bodyPr>
          <a:lstStyle/>
          <a:p>
            <a:r>
              <a:rPr lang="en-US" sz="2800" dirty="0"/>
              <a:t>C</a:t>
            </a:r>
            <a:r>
              <a:rPr lang="en-US" sz="2800" dirty="0" smtClean="0"/>
              <a:t>yber conflict is new and changing?</a:t>
            </a:r>
          </a:p>
          <a:p>
            <a:r>
              <a:rPr lang="en-US" sz="2800" dirty="0"/>
              <a:t>M</a:t>
            </a:r>
            <a:r>
              <a:rPr lang="en-US" sz="2800" dirty="0" smtClean="0"/>
              <a:t>assive surprise attacks can easily subdue nations?</a:t>
            </a:r>
          </a:p>
          <a:p>
            <a:r>
              <a:rPr lang="en-US" sz="2800" dirty="0"/>
              <a:t>C</a:t>
            </a:r>
            <a:r>
              <a:rPr lang="en-US" sz="2800" dirty="0" smtClean="0"/>
              <a:t>yber events happen at the speed of light</a:t>
            </a:r>
            <a:r>
              <a:rPr lang="en-US" sz="2800" dirty="0" smtClean="0"/>
              <a:t>?</a:t>
            </a:r>
          </a:p>
          <a:p>
            <a:r>
              <a:rPr lang="en-US" sz="2800" dirty="0" smtClean="0"/>
              <a:t>Cyber attacks could cripple economies?</a:t>
            </a:r>
          </a:p>
          <a:p>
            <a:r>
              <a:rPr lang="en-US" sz="2800" dirty="0" smtClean="0"/>
              <a:t>Wars will often involve cyber from now on?</a:t>
            </a:r>
          </a:p>
          <a:p>
            <a:r>
              <a:rPr lang="en-US" sz="2800" dirty="0" smtClean="0"/>
              <a:t>Individual privacy is dead?</a:t>
            </a:r>
            <a:endParaRPr lang="en-US" sz="2800" dirty="0"/>
          </a:p>
        </p:txBody>
      </p:sp>
    </p:spTree>
    <p:extLst>
      <p:ext uri="{BB962C8B-B14F-4D97-AF65-F5344CB8AC3E}">
        <p14:creationId xmlns:p14="http://schemas.microsoft.com/office/powerpoint/2010/main" val="332180297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Heartbleed</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The s in https stands for “secure”</a:t>
            </a:r>
          </a:p>
          <a:p>
            <a:r>
              <a:rPr lang="en-US" sz="2400" dirty="0" smtClean="0"/>
              <a:t>https means that web traffic is encrypted using SSL</a:t>
            </a:r>
          </a:p>
          <a:p>
            <a:r>
              <a:rPr lang="en-US" sz="2400" dirty="0" err="1" smtClean="0"/>
              <a:t>Heartbleed</a:t>
            </a:r>
            <a:r>
              <a:rPr lang="en-US" sz="2400" dirty="0" smtClean="0"/>
              <a:t> targets a particular implementation, </a:t>
            </a:r>
            <a:r>
              <a:rPr lang="en-US" sz="2400" dirty="0" err="1" smtClean="0"/>
              <a:t>OpenSSL</a:t>
            </a:r>
            <a:endParaRPr lang="en-US" sz="2400" dirty="0" smtClean="0"/>
          </a:p>
          <a:p>
            <a:r>
              <a:rPr lang="en-US" sz="2400" dirty="0" smtClean="0"/>
              <a:t>“back door” can be exploited to get unencrypted </a:t>
            </a:r>
            <a:r>
              <a:rPr lang="en-US" sz="2400" dirty="0" smtClean="0"/>
              <a:t>data</a:t>
            </a:r>
            <a:endParaRPr lang="en-US" sz="24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63" y="5528406"/>
            <a:ext cx="6742857" cy="428642"/>
          </a:xfrm>
          <a:prstGeom prst="rect">
            <a:avLst/>
          </a:prstGeom>
        </p:spPr>
      </p:pic>
    </p:spTree>
    <p:extLst>
      <p:ext uri="{BB962C8B-B14F-4D97-AF65-F5344CB8AC3E}">
        <p14:creationId xmlns:p14="http://schemas.microsoft.com/office/powerpoint/2010/main" val="205172225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6254</TotalTime>
  <Words>1409</Words>
  <Application>Microsoft Macintosh PowerPoint</Application>
  <PresentationFormat>On-screen Show (4:3)</PresentationFormat>
  <Paragraphs>370</Paragraphs>
  <Slides>32</Slides>
  <Notes>17</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Pixel</vt:lpstr>
      <vt:lpstr>Computer and Network Security  COMP 5370/637* Lecture #2 August 19, 2015</vt:lpstr>
      <vt:lpstr>Today’s Topics</vt:lpstr>
      <vt:lpstr>What is Cyber?</vt:lpstr>
      <vt:lpstr>Security Threats</vt:lpstr>
      <vt:lpstr>Attack Vectors</vt:lpstr>
      <vt:lpstr>Effect Vectors</vt:lpstr>
      <vt:lpstr>Five Core Challenges</vt:lpstr>
      <vt:lpstr>Consider:  True/False</vt:lpstr>
      <vt:lpstr>Heartbleed</vt:lpstr>
      <vt:lpstr>Mechanics</vt:lpstr>
      <vt:lpstr>Implications</vt:lpstr>
      <vt:lpstr>Basic Functions of Security</vt:lpstr>
      <vt:lpstr>Basic Functions of Security</vt:lpstr>
      <vt:lpstr>Basic Functions of Security</vt:lpstr>
      <vt:lpstr>Basic Functions of Security</vt:lpstr>
      <vt:lpstr>Basic Functions of Security</vt:lpstr>
      <vt:lpstr>Comparison?</vt:lpstr>
      <vt:lpstr>Terminology</vt:lpstr>
      <vt:lpstr>Terminology</vt:lpstr>
      <vt:lpstr>Terminology</vt:lpstr>
      <vt:lpstr>Terminology</vt:lpstr>
      <vt:lpstr>Terminology</vt:lpstr>
      <vt:lpstr>Terminology</vt:lpstr>
      <vt:lpstr>Terminology</vt:lpstr>
      <vt:lpstr>Terminology</vt:lpstr>
      <vt:lpstr>Security Considerations</vt:lpstr>
      <vt:lpstr>Security Considerations</vt:lpstr>
      <vt:lpstr>Security Considerations</vt:lpstr>
      <vt:lpstr>To Do</vt:lpstr>
      <vt:lpstr>What is Cyber?</vt:lpstr>
      <vt:lpstr>BACKUP</vt:lpstr>
      <vt:lpstr>Demo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Forensics  COMP 5350/635* Lecture #2 January 20, 2015</dc:title>
  <dc:creator>Anthony Skjellum</dc:creator>
  <cp:lastModifiedBy>Anthony Skjellum</cp:lastModifiedBy>
  <cp:revision>314</cp:revision>
  <dcterms:created xsi:type="dcterms:W3CDTF">2015-01-20T12:15:20Z</dcterms:created>
  <dcterms:modified xsi:type="dcterms:W3CDTF">2015-08-19T18:14:49Z</dcterms:modified>
</cp:coreProperties>
</file>