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>
      <a:defRPr>
        <a:solidFill>
          <a:srgbClr val="103154"/>
        </a:solidFill>
        <a:latin typeface="Corbel"/>
        <a:ea typeface="Corbel"/>
        <a:cs typeface="Corbel"/>
        <a:sym typeface="Corbel"/>
      </a:defRPr>
    </a:lvl1pPr>
    <a:lvl2pPr indent="457200">
      <a:defRPr>
        <a:solidFill>
          <a:srgbClr val="103154"/>
        </a:solidFill>
        <a:latin typeface="Corbel"/>
        <a:ea typeface="Corbel"/>
        <a:cs typeface="Corbel"/>
        <a:sym typeface="Corbel"/>
      </a:defRPr>
    </a:lvl2pPr>
    <a:lvl3pPr indent="914400">
      <a:defRPr>
        <a:solidFill>
          <a:srgbClr val="103154"/>
        </a:solidFill>
        <a:latin typeface="Corbel"/>
        <a:ea typeface="Corbel"/>
        <a:cs typeface="Corbel"/>
        <a:sym typeface="Corbel"/>
      </a:defRPr>
    </a:lvl3pPr>
    <a:lvl4pPr indent="1371600">
      <a:defRPr>
        <a:solidFill>
          <a:srgbClr val="103154"/>
        </a:solidFill>
        <a:latin typeface="Corbel"/>
        <a:ea typeface="Corbel"/>
        <a:cs typeface="Corbel"/>
        <a:sym typeface="Corbel"/>
      </a:defRPr>
    </a:lvl4pPr>
    <a:lvl5pPr indent="1828800">
      <a:defRPr>
        <a:solidFill>
          <a:srgbClr val="103154"/>
        </a:solidFill>
        <a:latin typeface="Corbel"/>
        <a:ea typeface="Corbel"/>
        <a:cs typeface="Corbel"/>
        <a:sym typeface="Corbel"/>
      </a:defRPr>
    </a:lvl5pPr>
    <a:lvl6pPr indent="2286000">
      <a:defRPr>
        <a:solidFill>
          <a:srgbClr val="103154"/>
        </a:solidFill>
        <a:latin typeface="Corbel"/>
        <a:ea typeface="Corbel"/>
        <a:cs typeface="Corbel"/>
        <a:sym typeface="Corbel"/>
      </a:defRPr>
    </a:lvl6pPr>
    <a:lvl7pPr indent="2743200">
      <a:defRPr>
        <a:solidFill>
          <a:srgbClr val="103154"/>
        </a:solidFill>
        <a:latin typeface="Corbel"/>
        <a:ea typeface="Corbel"/>
        <a:cs typeface="Corbel"/>
        <a:sym typeface="Corbel"/>
      </a:defRPr>
    </a:lvl7pPr>
    <a:lvl8pPr indent="3200400">
      <a:defRPr>
        <a:solidFill>
          <a:srgbClr val="103154"/>
        </a:solidFill>
        <a:latin typeface="Corbel"/>
        <a:ea typeface="Corbel"/>
        <a:cs typeface="Corbel"/>
        <a:sym typeface="Corbel"/>
      </a:defRPr>
    </a:lvl8pPr>
    <a:lvl9pPr indent="3657600">
      <a:defRPr>
        <a:solidFill>
          <a:srgbClr val="103154"/>
        </a:solidFill>
        <a:latin typeface="Corbel"/>
        <a:ea typeface="Corbel"/>
        <a:cs typeface="Corbel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9525" cap="flat">
              <a:solidFill>
                <a:srgbClr val="F8E97F"/>
              </a:solidFill>
              <a:prstDash val="solid"/>
              <a:bevel/>
            </a:ln>
          </a:left>
          <a:right>
            <a:ln w="9525" cap="flat">
              <a:solidFill>
                <a:srgbClr val="F8E97F"/>
              </a:solidFill>
              <a:prstDash val="solid"/>
              <a:bevel/>
            </a:ln>
          </a:right>
          <a:top>
            <a:ln w="9525" cap="flat">
              <a:solidFill>
                <a:srgbClr val="F8E97F"/>
              </a:solidFill>
              <a:prstDash val="solid"/>
              <a:bevel/>
            </a:ln>
          </a:top>
          <a:bottom>
            <a:ln w="9525" cap="flat">
              <a:solidFill>
                <a:srgbClr val="F8E97F"/>
              </a:solidFill>
              <a:prstDash val="solid"/>
              <a:bevel/>
            </a:ln>
          </a:bottom>
          <a:insideH>
            <a:ln w="9525" cap="flat">
              <a:solidFill>
                <a:srgbClr val="F8E97F"/>
              </a:solidFill>
              <a:prstDash val="solid"/>
              <a:bevel/>
            </a:ln>
          </a:insideH>
          <a:insideV>
            <a:ln w="9525" cap="flat">
              <a:solidFill>
                <a:srgbClr val="F8E97F"/>
              </a:solidFill>
              <a:prstDash val="solid"/>
              <a:bevel/>
            </a:ln>
          </a:insideV>
        </a:tcBdr>
        <a:fill>
          <a:solidFill>
            <a:srgbClr val="FBEC85">
              <a:alpha val="4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9525" cap="flat">
              <a:solidFill>
                <a:srgbClr val="F8E97F"/>
              </a:solidFill>
              <a:prstDash val="solid"/>
              <a:bevel/>
            </a:ln>
          </a:left>
          <a:right>
            <a:ln w="25400" cap="flat">
              <a:solidFill>
                <a:srgbClr val="FBEC85"/>
              </a:solidFill>
              <a:prstDash val="solid"/>
              <a:bevel/>
            </a:ln>
          </a:right>
          <a:top>
            <a:ln w="9525" cap="flat">
              <a:solidFill>
                <a:srgbClr val="F8E97F"/>
              </a:solidFill>
              <a:prstDash val="solid"/>
              <a:bevel/>
            </a:ln>
          </a:top>
          <a:bottom>
            <a:ln w="9525" cap="flat">
              <a:solidFill>
                <a:srgbClr val="F8E97F"/>
              </a:solidFill>
              <a:prstDash val="solid"/>
              <a:bevel/>
            </a:ln>
          </a:bottom>
          <a:insideH>
            <a:ln w="9525" cap="flat">
              <a:solidFill>
                <a:srgbClr val="F8E97F"/>
              </a:solidFill>
              <a:prstDash val="solid"/>
              <a:bevel/>
            </a:ln>
          </a:insideH>
          <a:insideV>
            <a:ln w="9525" cap="flat">
              <a:solidFill>
                <a:srgbClr val="F8E97F"/>
              </a:solidFill>
              <a:prstDash val="solid"/>
              <a:bevel/>
            </a:ln>
          </a:insideV>
        </a:tcBdr>
        <a:fill>
          <a:solidFill>
            <a:srgbClr val="FBEC85">
              <a:alpha val="40000"/>
            </a:srgbClr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BEC85"/>
              </a:solidFill>
              <a:prstDash val="solid"/>
              <a:bevel/>
            </a:ln>
          </a:top>
          <a:bottom>
            <a:ln w="25400" cap="flat">
              <a:solidFill>
                <a:srgbClr val="FBEC8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F8E97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BEC8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7CA"/>
          </a:solidFill>
        </a:fill>
      </a:tcStyle>
    </a:wholeTbl>
    <a:band2H>
      <a:tcTxStyle b="def" i="def"/>
      <a:tcStyle>
        <a:tcBdr/>
        <a:fill>
          <a:solidFill>
            <a:srgbClr val="FFECE6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F01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F01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7F0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DF8D8"/>
          </a:solidFill>
        </a:fill>
      </a:tcStyle>
    </a:wholeTbl>
    <a:band2H>
      <a:tcTxStyle b="def" i="def"/>
      <a:tcStyle>
        <a:tcBdr/>
        <a:fill>
          <a:solidFill>
            <a:srgbClr val="FEFBED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EC85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EC85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BEC85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CAEE"/>
          </a:solidFill>
        </a:fill>
      </a:tcStyle>
    </a:wholeTbl>
    <a:band2H>
      <a:tcTxStyle b="def" i="def"/>
      <a:tcStyle>
        <a:tcBdr/>
        <a:fill>
          <a:solidFill>
            <a:srgbClr val="EFE6F7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09D1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09D1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09D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7F01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03154"/>
              </a:solidFill>
              <a:prstDash val="solid"/>
              <a:bevel/>
            </a:ln>
          </a:top>
          <a:bottom>
            <a:ln w="25400" cap="flat">
              <a:solidFill>
                <a:srgbClr val="10315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03154"/>
              </a:solidFill>
              <a:prstDash val="solid"/>
              <a:bevel/>
            </a:ln>
          </a:top>
          <a:bottom>
            <a:ln w="25400" cap="flat">
              <a:solidFill>
                <a:srgbClr val="103154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7F0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orbel"/>
          <a:ea typeface="Corbel"/>
          <a:cs typeface="Corbel"/>
        </a:font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CF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03154"/>
          </a:solidFill>
        </a:fill>
      </a:tcStyle>
    </a:firstCol>
    <a:la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03154"/>
          </a:solidFill>
        </a:fill>
      </a:tcStyle>
    </a:lastRow>
    <a:firstRow>
      <a:tcTxStyle b="on" i="on">
        <a:font>
          <a:latin typeface="Corbel"/>
          <a:ea typeface="Corbel"/>
          <a:cs typeface="Corbe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1031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3"/>
          <p:cNvGrpSpPr/>
          <p:nvPr/>
        </p:nvGrpSpPr>
        <p:grpSpPr>
          <a:xfrm>
            <a:off x="-2" y="3379693"/>
            <a:ext cx="7543803" cy="2604249"/>
            <a:chOff x="0" y="0"/>
            <a:chExt cx="7543801" cy="2604248"/>
          </a:xfrm>
        </p:grpSpPr>
        <p:grpSp>
          <p:nvGrpSpPr>
            <p:cNvPr id="11" name="Group 11"/>
            <p:cNvGrpSpPr/>
            <p:nvPr/>
          </p:nvGrpSpPr>
          <p:grpSpPr>
            <a:xfrm>
              <a:off x="-1" y="-1"/>
              <a:ext cx="7543803" cy="2604249"/>
              <a:chOff x="0" y="0"/>
              <a:chExt cx="7543801" cy="2604248"/>
            </a:xfrm>
          </p:grpSpPr>
          <p:sp>
            <p:nvSpPr>
              <p:cNvPr id="9" name="Shape 9"/>
              <p:cNvSpPr/>
              <p:nvPr/>
            </p:nvSpPr>
            <p:spPr>
              <a:xfrm flipH="1" rot="10800000">
                <a:off x="-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63500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0" y="-1"/>
                <a:ext cx="7543802" cy="2379"/>
              </a:xfrm>
              <a:prstGeom prst="line">
                <a:avLst/>
              </a:prstGeom>
              <a:noFill/>
              <a:ln w="28575" cap="flat">
                <a:solidFill>
                  <a:srgbClr val="FF7F01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2" name="Shape 12"/>
            <p:cNvSpPr/>
            <p:nvPr/>
          </p:nvSpPr>
          <p:spPr>
            <a:xfrm>
              <a:off x="6817659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7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" name="Shape 14"/>
          <p:cNvSpPr/>
          <p:nvPr>
            <p:ph type="title"/>
          </p:nvPr>
        </p:nvSpPr>
        <p:spPr>
          <a:xfrm>
            <a:off x="1371600" y="2198780"/>
            <a:ext cx="5867400" cy="3184526"/>
          </a:xfrm>
          <a:prstGeom prst="rect">
            <a:avLst/>
          </a:prstGeom>
        </p:spPr>
        <p:txBody>
          <a:bodyPr/>
          <a:lstStyle>
            <a:lvl1pPr algn="r"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371600" y="5396753"/>
            <a:ext cx="5867400" cy="1461247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 algn="r"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 algn="r"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 algn="r"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 algn="r"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One</a:t>
            </a:r>
            <a:endParaRPr sz="14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Two</a:t>
            </a:r>
            <a:endParaRPr sz="14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Three</a:t>
            </a:r>
            <a:endParaRPr sz="14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Four</a:t>
            </a:r>
            <a:endParaRPr sz="14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" name="Group 76"/>
          <p:cNvGrpSpPr/>
          <p:nvPr/>
        </p:nvGrpSpPr>
        <p:grpSpPr>
          <a:xfrm>
            <a:off x="228599" y="228599"/>
            <a:ext cx="4251962" cy="6387354"/>
            <a:chOff x="0" y="0"/>
            <a:chExt cx="4251960" cy="6387352"/>
          </a:xfrm>
        </p:grpSpPr>
        <p:sp>
          <p:nvSpPr>
            <p:cNvPr id="74" name="Shape 74"/>
            <p:cNvSpPr/>
            <p:nvPr/>
          </p:nvSpPr>
          <p:spPr>
            <a:xfrm flipH="1" rot="10800000">
              <a:off x="0" y="-1"/>
              <a:ext cx="4251960" cy="638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780" y="0"/>
                  </a:lnTo>
                  <a:lnTo>
                    <a:pt x="21600" y="546"/>
                  </a:lnTo>
                  <a:lnTo>
                    <a:pt x="21600" y="21600"/>
                  </a:lnTo>
                  <a:lnTo>
                    <a:pt x="820" y="21600"/>
                  </a:lnTo>
                  <a:lnTo>
                    <a:pt x="0" y="2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3657598" y="203947"/>
              <a:ext cx="355003" cy="3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7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7" name="Shape 77"/>
          <p:cNvSpPr/>
          <p:nvPr>
            <p:ph type="title"/>
          </p:nvPr>
        </p:nvSpPr>
        <p:spPr>
          <a:xfrm>
            <a:off x="530351" y="461772"/>
            <a:ext cx="3657601" cy="2875789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7F0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7F01"/>
                </a:solidFill>
              </a:rPr>
              <a:t>Title Text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30351" y="3342401"/>
            <a:ext cx="3657601" cy="35155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One</a:t>
            </a:r>
            <a:endParaRPr>
              <a:solidFill>
                <a:srgbClr val="174576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Two</a:t>
            </a:r>
            <a:endParaRPr>
              <a:solidFill>
                <a:srgbClr val="174576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Three</a:t>
            </a:r>
            <a:endParaRPr>
              <a:solidFill>
                <a:srgbClr val="174576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Four</a:t>
            </a:r>
            <a:endParaRPr>
              <a:solidFill>
                <a:srgbClr val="174576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301752" y="6354508"/>
            <a:ext cx="448056" cy="2565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 flipV="1">
            <a:off x="228600" y="4648200"/>
            <a:ext cx="8686800" cy="1963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42" y="0"/>
                </a:lnTo>
                <a:lnTo>
                  <a:pt x="21600" y="2025"/>
                </a:lnTo>
                <a:lnTo>
                  <a:pt x="21600" y="21600"/>
                </a:lnTo>
                <a:lnTo>
                  <a:pt x="458" y="21600"/>
                </a:lnTo>
                <a:lnTo>
                  <a:pt x="0" y="19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457200" y="4648200"/>
            <a:ext cx="8153400" cy="6096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7F0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7F01"/>
                </a:solidFill>
              </a:rPr>
              <a:t>Title Text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457200" y="5257798"/>
            <a:ext cx="8156448" cy="8202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800"/>
            </a:lvl1pPr>
            <a:lvl2pPr marL="0" indent="4572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800"/>
            </a:lvl2pPr>
            <a:lvl3pPr marL="0" indent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800"/>
            </a:lvl3pPr>
            <a:lvl4pPr marL="0" indent="13716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800"/>
            </a:lvl4pPr>
            <a:lvl5pPr marL="0" indent="18288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800"/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One</a:t>
            </a:r>
            <a:endParaRPr>
              <a:solidFill>
                <a:srgbClr val="174576"/>
              </a:solidFill>
            </a:endParaRP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Two</a:t>
            </a:r>
            <a:endParaRPr>
              <a:solidFill>
                <a:srgbClr val="174576"/>
              </a:solidFill>
            </a:endParaRP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Three</a:t>
            </a:r>
            <a:endParaRPr>
              <a:solidFill>
                <a:srgbClr val="174576"/>
              </a:solidFill>
            </a:endParaRP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Four</a:t>
            </a:r>
            <a:endParaRPr>
              <a:solidFill>
                <a:srgbClr val="174576"/>
              </a:solidFill>
            </a:endParaRP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779462" y="0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779462" y="1949824"/>
            <a:ext cx="7583490" cy="49081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Shape 19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779462" y="0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779462" y="1949824"/>
            <a:ext cx="7583490" cy="49081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" name="Group 29"/>
          <p:cNvGrpSpPr/>
          <p:nvPr/>
        </p:nvGrpSpPr>
        <p:grpSpPr>
          <a:xfrm>
            <a:off x="-2" y="3379693"/>
            <a:ext cx="7543803" cy="2604249"/>
            <a:chOff x="0" y="0"/>
            <a:chExt cx="7543801" cy="2604248"/>
          </a:xfrm>
        </p:grpSpPr>
        <p:grpSp>
          <p:nvGrpSpPr>
            <p:cNvPr id="27" name="Group 27"/>
            <p:cNvGrpSpPr/>
            <p:nvPr/>
          </p:nvGrpSpPr>
          <p:grpSpPr>
            <a:xfrm>
              <a:off x="-1" y="-1"/>
              <a:ext cx="7543803" cy="2604249"/>
              <a:chOff x="0" y="0"/>
              <a:chExt cx="7543801" cy="2604248"/>
            </a:xfrm>
          </p:grpSpPr>
          <p:sp>
            <p:nvSpPr>
              <p:cNvPr id="25" name="Shape 25"/>
              <p:cNvSpPr/>
              <p:nvPr/>
            </p:nvSpPr>
            <p:spPr>
              <a:xfrm flipH="1" rot="10800000">
                <a:off x="-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63500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0" y="-1"/>
                <a:ext cx="7543802" cy="2379"/>
              </a:xfrm>
              <a:prstGeom prst="line">
                <a:avLst/>
              </a:prstGeom>
              <a:noFill/>
              <a:ln w="28575" cap="flat">
                <a:solidFill>
                  <a:srgbClr val="FF7F01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28" name="Shape 28"/>
            <p:cNvSpPr/>
            <p:nvPr/>
          </p:nvSpPr>
          <p:spPr>
            <a:xfrm>
              <a:off x="6817659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7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" name="Shape 30"/>
          <p:cNvSpPr/>
          <p:nvPr>
            <p:ph type="title"/>
          </p:nvPr>
        </p:nvSpPr>
        <p:spPr>
          <a:xfrm>
            <a:off x="1371600" y="2198780"/>
            <a:ext cx="5867400" cy="3184526"/>
          </a:xfrm>
          <a:prstGeom prst="rect">
            <a:avLst/>
          </a:prstGeom>
        </p:spPr>
        <p:txBody>
          <a:bodyPr/>
          <a:lstStyle>
            <a:lvl1pPr algn="r"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371600" y="5396753"/>
            <a:ext cx="5867400" cy="1461247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 algn="r"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 algn="r"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 algn="r"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 algn="r"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One</a:t>
            </a:r>
            <a:endParaRPr sz="14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Two</a:t>
            </a:r>
            <a:endParaRPr sz="14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Three</a:t>
            </a:r>
            <a:endParaRPr sz="14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Four</a:t>
            </a:r>
            <a:endParaRPr sz="14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Group 38"/>
          <p:cNvGrpSpPr/>
          <p:nvPr/>
        </p:nvGrpSpPr>
        <p:grpSpPr>
          <a:xfrm>
            <a:off x="1600198" y="2126877"/>
            <a:ext cx="7543803" cy="2604248"/>
            <a:chOff x="0" y="0"/>
            <a:chExt cx="7543801" cy="2604247"/>
          </a:xfrm>
        </p:grpSpPr>
        <p:grpSp>
          <p:nvGrpSpPr>
            <p:cNvPr id="36" name="Group 36"/>
            <p:cNvGrpSpPr/>
            <p:nvPr/>
          </p:nvGrpSpPr>
          <p:grpSpPr>
            <a:xfrm>
              <a:off x="-1" y="0"/>
              <a:ext cx="7543803" cy="2604248"/>
              <a:chOff x="0" y="0"/>
              <a:chExt cx="7543801" cy="2604247"/>
            </a:xfrm>
          </p:grpSpPr>
          <p:sp>
            <p:nvSpPr>
              <p:cNvPr id="34" name="Shape 34"/>
              <p:cNvSpPr/>
              <p:nvPr/>
            </p:nvSpPr>
            <p:spPr>
              <a:xfrm rot="10800000">
                <a:off x="1" y="13447"/>
                <a:ext cx="7543801" cy="2590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053" y="0"/>
                    </a:lnTo>
                    <a:lnTo>
                      <a:pt x="21600" y="1594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63500" dir="27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 flipH="1">
                <a:off x="-1" y="0"/>
                <a:ext cx="7543802" cy="2377"/>
              </a:xfrm>
              <a:prstGeom prst="line">
                <a:avLst/>
              </a:prstGeom>
              <a:noFill/>
              <a:ln w="28575" cap="flat">
                <a:solidFill>
                  <a:srgbClr val="FF7F01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37" name="Shape 37"/>
            <p:cNvSpPr/>
            <p:nvPr/>
          </p:nvSpPr>
          <p:spPr>
            <a:xfrm>
              <a:off x="6920753" y="242046"/>
              <a:ext cx="394449" cy="39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7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9" name="Shape 39"/>
          <p:cNvSpPr/>
          <p:nvPr>
            <p:ph type="title"/>
          </p:nvPr>
        </p:nvSpPr>
        <p:spPr>
          <a:xfrm>
            <a:off x="1736105" y="939052"/>
            <a:ext cx="5870448" cy="318668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736105" y="4134880"/>
            <a:ext cx="5870448" cy="22905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One</a:t>
            </a:r>
            <a:endParaRPr sz="14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Two</a:t>
            </a:r>
            <a:endParaRPr sz="14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Three</a:t>
            </a:r>
            <a:endParaRPr sz="14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Four</a:t>
            </a:r>
            <a:endParaRPr sz="14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Shape 44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>
            <p:ph type="title"/>
          </p:nvPr>
        </p:nvSpPr>
        <p:spPr>
          <a:xfrm>
            <a:off x="779462" y="0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779460" y="1981200"/>
            <a:ext cx="3657601" cy="4876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" name="Shape 51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779462" y="0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779462" y="1438833"/>
            <a:ext cx="3657601" cy="16955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FF7F01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FF7F01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FF7F01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FF7F01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FF7F0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7F01"/>
                </a:solidFill>
              </a:rPr>
              <a:t>Body Level One</a:t>
            </a:r>
            <a:endParaRPr sz="2600">
              <a:solidFill>
                <a:srgbClr val="FF7F0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7F01"/>
                </a:solidFill>
              </a:rPr>
              <a:t>Body Level Two</a:t>
            </a:r>
            <a:endParaRPr sz="2600">
              <a:solidFill>
                <a:srgbClr val="FF7F0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7F01"/>
                </a:solidFill>
              </a:rPr>
              <a:t>Body Level Three</a:t>
            </a:r>
            <a:endParaRPr sz="2600">
              <a:solidFill>
                <a:srgbClr val="FF7F0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7F01"/>
                </a:solidFill>
              </a:rPr>
              <a:t>Body Level Four</a:t>
            </a:r>
            <a:endParaRPr sz="2600">
              <a:solidFill>
                <a:srgbClr val="FF7F0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7F01"/>
                </a:solid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 flipV="1">
            <a:off x="228600" y="1707775"/>
            <a:ext cx="8686800" cy="4908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11" y="0"/>
                </a:lnTo>
                <a:lnTo>
                  <a:pt x="21600" y="865"/>
                </a:lnTo>
                <a:lnTo>
                  <a:pt x="21600" y="21600"/>
                </a:lnTo>
                <a:lnTo>
                  <a:pt x="489" y="21600"/>
                </a:lnTo>
                <a:lnTo>
                  <a:pt x="0" y="20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 flipV="1">
            <a:off x="228600" y="228596"/>
            <a:ext cx="8686800" cy="127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29" y="0"/>
                </a:lnTo>
                <a:lnTo>
                  <a:pt x="21600" y="2522"/>
                </a:lnTo>
                <a:lnTo>
                  <a:pt x="21600" y="21600"/>
                </a:lnTo>
                <a:lnTo>
                  <a:pt x="371" y="21600"/>
                </a:lnTo>
                <a:lnTo>
                  <a:pt x="0" y="190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>
            <p:ph type="title"/>
          </p:nvPr>
        </p:nvSpPr>
        <p:spPr>
          <a:xfrm>
            <a:off x="779462" y="0"/>
            <a:ext cx="7583490" cy="143883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2.png" descr="Pictur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228599" y="228599"/>
            <a:ext cx="4251962" cy="6387354"/>
            <a:chOff x="0" y="0"/>
            <a:chExt cx="4251960" cy="6387352"/>
          </a:xfrm>
        </p:grpSpPr>
        <p:sp>
          <p:nvSpPr>
            <p:cNvPr id="65" name="Shape 65"/>
            <p:cNvSpPr/>
            <p:nvPr/>
          </p:nvSpPr>
          <p:spPr>
            <a:xfrm flipH="1" rot="10800000">
              <a:off x="0" y="-1"/>
              <a:ext cx="4251960" cy="638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780" y="0"/>
                  </a:lnTo>
                  <a:lnTo>
                    <a:pt x="21600" y="546"/>
                  </a:lnTo>
                  <a:lnTo>
                    <a:pt x="21600" y="21600"/>
                  </a:lnTo>
                  <a:lnTo>
                    <a:pt x="820" y="21600"/>
                  </a:lnTo>
                  <a:lnTo>
                    <a:pt x="0" y="2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3657598" y="203947"/>
              <a:ext cx="355003" cy="35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  <a:cubicBezTo>
                    <a:pt x="21600" y="3600"/>
                    <a:pt x="21600" y="7200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7F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" name="Shape 68"/>
          <p:cNvSpPr/>
          <p:nvPr/>
        </p:nvSpPr>
        <p:spPr>
          <a:xfrm flipV="1">
            <a:off x="4648200" y="228600"/>
            <a:ext cx="4251960" cy="6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780" y="0"/>
                </a:lnTo>
                <a:lnTo>
                  <a:pt x="21600" y="546"/>
                </a:lnTo>
                <a:lnTo>
                  <a:pt x="21600" y="21600"/>
                </a:lnTo>
                <a:lnTo>
                  <a:pt x="820" y="21600"/>
                </a:lnTo>
                <a:lnTo>
                  <a:pt x="0" y="2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>
            <p:ph type="title"/>
          </p:nvPr>
        </p:nvSpPr>
        <p:spPr>
          <a:xfrm>
            <a:off x="525780" y="462802"/>
            <a:ext cx="3657601" cy="287655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rgbClr val="FF7F0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7F01"/>
                </a:solidFill>
              </a:rPr>
              <a:t>Title Text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945379" y="609600"/>
            <a:ext cx="3657601" cy="624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304800" y="6351998"/>
            <a:ext cx="443754" cy="2565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 descr="Pictur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6600" y="5715000"/>
            <a:ext cx="1615308" cy="96308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228600" y="228600"/>
            <a:ext cx="8686800" cy="6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198" y="0"/>
                </a:lnTo>
                <a:lnTo>
                  <a:pt x="21600" y="546"/>
                </a:lnTo>
                <a:lnTo>
                  <a:pt x="21600" y="21600"/>
                </a:lnTo>
                <a:lnTo>
                  <a:pt x="402" y="21600"/>
                </a:lnTo>
                <a:lnTo>
                  <a:pt x="0" y="210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7467600" y="0"/>
            <a:ext cx="1219200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779462" y="838200"/>
            <a:ext cx="6307138" cy="601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One</a:t>
            </a:r>
            <a:endParaRPr sz="2200">
              <a:solidFill>
                <a:srgbClr val="17457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Two</a:t>
            </a:r>
            <a:endParaRPr sz="2200">
              <a:solidFill>
                <a:srgbClr val="17457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Three</a:t>
            </a:r>
            <a:endParaRPr sz="2200">
              <a:solidFill>
                <a:srgbClr val="17457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Four</a:t>
            </a:r>
            <a:endParaRPr sz="2200">
              <a:solidFill>
                <a:srgbClr val="17457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4305300" y="6302692"/>
            <a:ext cx="533400" cy="256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100">
                <a:solidFill>
                  <a:srgbClr val="A6A6A6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spd="med" advClick="1"/>
  <p:txStyles>
    <p:titleStyle>
      <a:lvl1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1pPr>
      <a:lvl2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2pPr>
      <a:lvl3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3pPr>
      <a:lvl4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4pPr>
      <a:lvl5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5pPr>
      <a:lvl6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6pPr>
      <a:lvl7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7pPr>
      <a:lvl8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8pPr>
      <a:lvl9pPr>
        <a:defRPr sz="3800">
          <a:solidFill>
            <a:srgbClr val="174576"/>
          </a:solidFill>
          <a:latin typeface="Corbel"/>
          <a:ea typeface="Corbel"/>
          <a:cs typeface="Corbel"/>
          <a:sym typeface="Corbel"/>
        </a:defRPr>
      </a:lvl9pPr>
    </p:titleStyle>
    <p:bodyStyle>
      <a:lvl1pPr marL="342900" indent="-342900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1pPr>
      <a:lvl2pPr marL="719455" indent="-370205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2pPr>
      <a:lvl3pPr marL="1112661" indent="-426861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3pPr>
      <a:lvl4pPr marL="1446388" indent="-411338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4pPr>
      <a:lvl5pPr marL="1798461" indent="-426861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5pPr>
      <a:lvl6pPr marL="2132365" indent="-421040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6pPr>
      <a:lvl7pPr marL="2475265" indent="-421040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7pPr>
      <a:lvl8pPr marL="2819752" indent="-421040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8pPr>
      <a:lvl9pPr marL="3164240" indent="-421040">
        <a:spcBef>
          <a:spcPts val="2000"/>
        </a:spcBef>
        <a:buClr>
          <a:srgbClr val="FF7F01"/>
        </a:buClr>
        <a:buSzPct val="90000"/>
        <a:buFont typeface="Wingdings 2"/>
        <a:buChar char=""/>
        <a:defRPr sz="2200">
          <a:solidFill>
            <a:srgbClr val="174576"/>
          </a:solidFill>
          <a:latin typeface="Corbel"/>
          <a:ea typeface="Corbel"/>
          <a:cs typeface="Corbel"/>
          <a:sym typeface="Corbel"/>
        </a:defRPr>
      </a:lvl9pPr>
    </p:bodyStyle>
    <p:otherStyle>
      <a:lvl1pPr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1pPr>
      <a:lvl2pPr indent="4572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2pPr>
      <a:lvl3pPr indent="9144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3pPr>
      <a:lvl4pPr indent="13716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4pPr>
      <a:lvl5pPr indent="18288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5pPr>
      <a:lvl6pPr indent="22860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6pPr>
      <a:lvl7pPr indent="27432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7pPr>
      <a:lvl8pPr indent="32004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8pPr>
      <a:lvl9pPr indent="3657600" algn="ctr">
        <a:defRPr sz="1100">
          <a:solidFill>
            <a:schemeClr val="tx1"/>
          </a:solidFill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Bell%E2%80%93LaPadula_model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burn.edu/oit/it_policies/" TargetMode="External"/><Relationship Id="rId3" Type="http://schemas.openxmlformats.org/officeDocument/2006/relationships/hyperlink" Target="http://www.auburn.edu/oit/it_policies/data_security_policy.php" TargetMode="External"/><Relationship Id="rId4" Type="http://schemas.openxmlformats.org/officeDocument/2006/relationships/hyperlink" Target="https://www.gnupg.org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492125" y="3913280"/>
            <a:ext cx="6746875" cy="1470026"/>
          </a:xfrm>
          <a:prstGeom prst="rect">
            <a:avLst/>
          </a:prstGeom>
        </p:spPr>
        <p:txBody>
          <a:bodyPr/>
          <a:lstStyle/>
          <a:p>
            <a:pPr lvl="0" defTabSz="804672">
              <a:defRPr sz="1800">
                <a:solidFill>
                  <a:srgbClr val="000000"/>
                </a:solidFill>
              </a:defRPr>
            </a:pPr>
            <a:r>
              <a:rPr sz="3168">
                <a:solidFill>
                  <a:srgbClr val="174576"/>
                </a:solidFill>
              </a:rPr>
              <a:t>Computer and Network Security</a:t>
            </a:r>
            <a:br>
              <a:rPr sz="3168">
                <a:solidFill>
                  <a:srgbClr val="174576"/>
                </a:solidFill>
              </a:rPr>
            </a:br>
            <a:r>
              <a:rPr sz="3168">
                <a:solidFill>
                  <a:srgbClr val="174576"/>
                </a:solidFill>
              </a:rPr>
              <a:t> COMP 5370/637* Lecture #3 August 21, 2015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371600" y="5396753"/>
            <a:ext cx="5867400" cy="57374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Tony Skjellum</a:t>
            </a:r>
            <a:endParaRPr sz="14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174576"/>
                </a:solidFill>
              </a:rPr>
              <a:t>skjellum@auburn.edu</a:t>
            </a:r>
          </a:p>
        </p:txBody>
      </p:sp>
      <p:pic>
        <p:nvPicPr>
          <p:cNvPr id="10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6375" y="152959"/>
            <a:ext cx="2401350" cy="3003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Primitive Operations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create subject s                                          create object o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Creates new row, column in ACM       creates new column in ACM</a:t>
            </a:r>
            <a:endParaRPr sz="20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destroy subject s                                       destroy object o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Deletes row, column from ACM          deletes column from ACM</a:t>
            </a:r>
            <a:endParaRPr sz="20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enter r into A[s, o]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Adds r rights for subject s over object  o</a:t>
            </a:r>
            <a:endParaRPr sz="20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delete r from A[s, o]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Removes r rights from subject s over object  o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Creating File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329184" indent="-329184" defTabSz="877823">
              <a:lnSpc>
                <a:spcPct val="90000"/>
              </a:lnSpc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112">
                <a:solidFill>
                  <a:srgbClr val="174576"/>
                </a:solidFill>
              </a:rPr>
              <a:t>Security process p creates file f with r and w permission.  </a:t>
            </a:r>
            <a:endParaRPr sz="2112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command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create•file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create object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enter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own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 into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];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enter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 into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];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enter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 into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];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endParaRPr b="1" sz="1919">
              <a:solidFill>
                <a:srgbClr val="17457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tabLst>
                <a:tab pos="876300" algn="l"/>
              </a:tabLst>
              <a:defRPr sz="1800">
                <a:solidFill>
                  <a:srgbClr val="000000"/>
                </a:solidFill>
              </a:defRPr>
            </a:pPr>
            <a:endParaRPr b="1" sz="1919">
              <a:solidFill>
                <a:srgbClr val="17457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command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grant•read•file•1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rPr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if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own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 in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] then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04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	  ente</a:t>
            </a: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i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r</a:t>
            </a: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 into </a:t>
            </a:r>
            <a:r>
              <a:rPr i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i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f</a:t>
            </a: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];</a:t>
            </a:r>
            <a:endParaRPr sz="1919">
              <a:solidFill>
                <a:srgbClr val="174576"/>
              </a:solidFill>
            </a:endParaRPr>
          </a:p>
          <a:p>
            <a:pPr lvl="1" marL="323087" indent="12191" defTabSz="877823">
              <a:lnSpc>
                <a:spcPct val="63000"/>
              </a:lnSpc>
              <a:spcBef>
                <a:spcPts val="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1919">
                <a:solidFill>
                  <a:srgbClr val="174576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</a:p>
        </p:txBody>
      </p:sp>
      <p:sp>
        <p:nvSpPr>
          <p:cNvPr id="168" name="Shape 168"/>
          <p:cNvSpPr/>
          <p:nvPr/>
        </p:nvSpPr>
        <p:spPr>
          <a:xfrm rot="20135486">
            <a:off x="5820769" y="2463586"/>
            <a:ext cx="2993365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36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66FF"/>
                </a:solidFill>
              </a:rPr>
              <a:t>Q:  What does it mean if a process aborts before completing?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Protection Rights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Let R be a set of security rights.  When a right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 is added to an access control matrix not already containing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 is said to be </a:t>
            </a:r>
            <a:r>
              <a:rPr i="1" sz="2200" u="sng">
                <a:solidFill>
                  <a:srgbClr val="174576"/>
                </a:solidFill>
              </a:rPr>
              <a:t>leaked</a:t>
            </a:r>
            <a:r>
              <a:rPr sz="2200">
                <a:solidFill>
                  <a:srgbClr val="174576"/>
                </a:solidFill>
              </a:rPr>
              <a:t>.</a:t>
            </a:r>
            <a:endParaRPr sz="22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If a system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sz="2200">
                <a:solidFill>
                  <a:srgbClr val="174576"/>
                </a:solidFill>
              </a:rPr>
              <a:t>, beginning in initial state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sz="2200">
                <a:solidFill>
                  <a:srgbClr val="174576"/>
                </a:solidFill>
              </a:rPr>
              <a:t>0</a:t>
            </a:r>
            <a:r>
              <a:rPr sz="2200">
                <a:solidFill>
                  <a:srgbClr val="174576"/>
                </a:solidFill>
              </a:rPr>
              <a:t>, cannot leak right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, it is </a:t>
            </a:r>
            <a:r>
              <a:rPr i="1" sz="2200" u="sng">
                <a:solidFill>
                  <a:srgbClr val="174576"/>
                </a:solidFill>
              </a:rPr>
              <a:t>safe</a:t>
            </a:r>
            <a:r>
              <a:rPr i="1" sz="2200">
                <a:solidFill>
                  <a:srgbClr val="174576"/>
                </a:solidFill>
              </a:rPr>
              <a:t> with respect to the right r</a:t>
            </a:r>
            <a:r>
              <a:rPr sz="2200">
                <a:solidFill>
                  <a:srgbClr val="174576"/>
                </a:solidFill>
              </a:rPr>
              <a:t>.</a:t>
            </a:r>
            <a:endParaRPr sz="22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Does there exist an algorithm for determining whether a protection system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sz="2200">
                <a:solidFill>
                  <a:srgbClr val="174576"/>
                </a:solidFill>
              </a:rPr>
              <a:t> with initial state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sz="2200">
                <a:solidFill>
                  <a:srgbClr val="174576"/>
                </a:solidFill>
              </a:rPr>
              <a:t>0</a:t>
            </a:r>
            <a:r>
              <a:rPr sz="2200">
                <a:solidFill>
                  <a:srgbClr val="174576"/>
                </a:solidFill>
              </a:rPr>
              <a:t> is safe with respect to a generic right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?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yes, in limited cases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undecidable in the general sense</a:t>
            </a:r>
          </a:p>
        </p:txBody>
      </p:sp>
      <p:sp>
        <p:nvSpPr>
          <p:cNvPr id="172" name="Shape 172"/>
          <p:cNvSpPr/>
          <p:nvPr/>
        </p:nvSpPr>
        <p:spPr>
          <a:xfrm rot="20135486">
            <a:off x="5051743" y="4977990"/>
            <a:ext cx="299336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3366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366FF"/>
                </a:solidFill>
              </a:rPr>
              <a:t>Q:  Covert channels?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Security Policy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374072" indent="-374072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Policy partitions system states into: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Authorized (secure)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These are states the system can enter</a:t>
            </a:r>
            <a:endParaRPr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Unauthorized (non-secure)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If the system enters any of these states, it is a security violation</a:t>
            </a:r>
            <a:endParaRPr>
              <a:solidFill>
                <a:srgbClr val="174576"/>
              </a:solidFill>
            </a:endParaRPr>
          </a:p>
          <a:p>
            <a:pPr lvl="0" marL="374072" indent="-374072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Secure system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Starts in authorized state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Never enters unauthorized state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Basics … again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Confidentiality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set of entities, </a:t>
            </a: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information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has </a:t>
            </a:r>
            <a:r>
              <a:rPr i="1" sz="2400">
                <a:solidFill>
                  <a:srgbClr val="174576"/>
                </a:solidFill>
              </a:rPr>
              <a:t>confidentiality</a:t>
            </a:r>
            <a:r>
              <a:rPr sz="2400">
                <a:solidFill>
                  <a:srgbClr val="174576"/>
                </a:solidFill>
              </a:rPr>
              <a:t> property with respect to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if no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can obtain information from </a:t>
            </a:r>
            <a:r>
              <a:rPr i="1" sz="2400">
                <a:solidFill>
                  <a:srgbClr val="174576"/>
                </a:solid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Basics … again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Integrity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set of entities, </a:t>
            </a: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information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has </a:t>
            </a:r>
            <a:r>
              <a:rPr i="1" sz="2400">
                <a:solidFill>
                  <a:srgbClr val="174576"/>
                </a:solidFill>
              </a:rPr>
              <a:t>integrity</a:t>
            </a:r>
            <a:r>
              <a:rPr sz="2400">
                <a:solidFill>
                  <a:srgbClr val="174576"/>
                </a:solidFill>
              </a:rPr>
              <a:t> property with respect to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if all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trusts information in </a:t>
            </a:r>
            <a:r>
              <a:rPr i="1" sz="2400">
                <a:solidFill>
                  <a:srgbClr val="174576"/>
                </a:solidFill>
              </a:rPr>
              <a:t>I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Types of integrity: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data integrity:  trust </a:t>
            </a:r>
            <a:r>
              <a:rPr i="1" sz="2000">
                <a:solidFill>
                  <a:srgbClr val="174576"/>
                </a:solidFill>
              </a:rPr>
              <a:t>I</a:t>
            </a:r>
            <a:r>
              <a:rPr sz="2000">
                <a:solidFill>
                  <a:srgbClr val="174576"/>
                </a:solidFill>
              </a:rPr>
              <a:t> and its conveyance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origin integrity:  trust source of</a:t>
            </a:r>
            <a:r>
              <a:rPr i="1" sz="2000">
                <a:solidFill>
                  <a:srgbClr val="174576"/>
                </a:solidFill>
              </a:rPr>
              <a:t> I</a:t>
            </a:r>
            <a:r>
              <a:rPr sz="2000">
                <a:solidFill>
                  <a:srgbClr val="174576"/>
                </a:solidFill>
              </a:rPr>
              <a:t> 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assurance</a:t>
            </a:r>
            <a:r>
              <a:rPr i="1" sz="2000">
                <a:solidFill>
                  <a:srgbClr val="174576"/>
                </a:solidFill>
              </a:rPr>
              <a:t>:  I</a:t>
            </a:r>
            <a:r>
              <a:rPr sz="2000">
                <a:solidFill>
                  <a:srgbClr val="174576"/>
                </a:solidFill>
              </a:rPr>
              <a:t>  functions as it should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Basics … again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Availability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set of entities, </a:t>
            </a: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resource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174576"/>
                </a:solidFill>
              </a:rPr>
              <a:t>I</a:t>
            </a:r>
            <a:r>
              <a:rPr sz="2400">
                <a:solidFill>
                  <a:srgbClr val="174576"/>
                </a:solidFill>
              </a:rPr>
              <a:t> has </a:t>
            </a:r>
            <a:r>
              <a:rPr i="1" sz="2400">
                <a:solidFill>
                  <a:srgbClr val="174576"/>
                </a:solidFill>
              </a:rPr>
              <a:t>availability</a:t>
            </a:r>
            <a:r>
              <a:rPr sz="2400">
                <a:solidFill>
                  <a:srgbClr val="174576"/>
                </a:solidFill>
              </a:rPr>
              <a:t> property with respect to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if all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sz="2400">
                <a:solidFill>
                  <a:srgbClr val="174576"/>
                </a:solidFill>
              </a:rPr>
              <a:t> </a:t>
            </a:r>
            <a:r>
              <a:rPr i="1" sz="2400">
                <a:solidFill>
                  <a:srgbClr val="174576"/>
                </a:solidFill>
              </a:rPr>
              <a:t>X</a:t>
            </a:r>
            <a:r>
              <a:rPr sz="2400">
                <a:solidFill>
                  <a:srgbClr val="174576"/>
                </a:solidFill>
              </a:rPr>
              <a:t> can access </a:t>
            </a:r>
            <a:r>
              <a:rPr i="1" sz="2400">
                <a:solidFill>
                  <a:srgbClr val="174576"/>
                </a:solidFill>
              </a:rPr>
              <a:t>I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Types of availability:</a:t>
            </a:r>
            <a:endParaRPr sz="2000">
              <a:solidFill>
                <a:srgbClr val="174576"/>
              </a:solidFill>
            </a:endParaRPr>
          </a:p>
          <a:p>
            <a:pPr lvl="2" marL="1073855" indent="-388055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Bi-conditional availability:  x can/can not access </a:t>
            </a:r>
            <a:r>
              <a:rPr i="1" sz="2000">
                <a:solidFill>
                  <a:srgbClr val="174576"/>
                </a:solidFill>
              </a:rPr>
              <a:t>I  </a:t>
            </a:r>
            <a:endParaRPr i="1" sz="2000">
              <a:solidFill>
                <a:srgbClr val="174576"/>
              </a:solidFill>
            </a:endParaRPr>
          </a:p>
          <a:p>
            <a:pPr lvl="2" marL="1073855" indent="-388055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Qualitative availability:  the speed/latency/condition x accesses </a:t>
            </a:r>
            <a:r>
              <a:rPr i="1" sz="2000">
                <a:solidFill>
                  <a:srgbClr val="174576"/>
                </a:solidFill>
              </a:rPr>
              <a:t>I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Types of Security Policies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Military (governmental) security policy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Policy primarily protecting confidentiality</a:t>
            </a:r>
            <a:endParaRPr sz="20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Commercial security policy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Policy primarily protecting integrity</a:t>
            </a:r>
            <a:endParaRPr sz="20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Confidentiality policy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Policy protecting only confidentiality</a:t>
            </a:r>
            <a:endParaRPr sz="20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Integrity policy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Policy protecting only integrity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Transformations … again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Discretionary Access Control (DAC)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individual user sets access control mechanism to allow or deny access to an object</a:t>
            </a:r>
            <a:endParaRPr sz="2000">
              <a:solidFill>
                <a:srgbClr val="174576"/>
              </a:solidFill>
            </a:endParaRPr>
          </a:p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Mandatory Access Control (MAC)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system mechanism controls access to object, and individuals cannot alter that access</a:t>
            </a:r>
            <a:endParaRPr sz="2000">
              <a:solidFill>
                <a:srgbClr val="174576"/>
              </a:solidFill>
            </a:endParaRPr>
          </a:p>
          <a:p>
            <a:pPr lvl="0" marL="436418" indent="-436418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Originator Controlled Access Control (ORCON)</a:t>
            </a:r>
            <a:endParaRPr sz="2800">
              <a:solidFill>
                <a:srgbClr val="174576"/>
              </a:solidFill>
            </a:endParaRPr>
          </a:p>
          <a:p>
            <a:pPr lvl="1" marL="753110" indent="-40386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originator (creator) of information controls who can access information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Role-based access control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28625" indent="-428625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174576"/>
                </a:solidFill>
              </a:rPr>
              <a:t>Information I accessible via RBAC</a:t>
            </a:r>
            <a:endParaRPr sz="2000"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An entity is assigned a role</a:t>
            </a:r>
            <a:endParaRPr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 set of roles are assigned a set of rights (authorized)</a:t>
            </a:r>
            <a:endParaRPr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When a role is authenticated to to an entity, it gains those rights</a:t>
            </a:r>
            <a:endParaRPr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Rights convey access to the piece of Information I if the assigned role gives permissions</a:t>
            </a:r>
            <a:endParaRPr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An entity can have multiple roles (perhaps only one at a time)</a:t>
            </a:r>
            <a:endParaRPr>
              <a:solidFill>
                <a:srgbClr val="174576"/>
              </a:solidFill>
            </a:endParaRPr>
          </a:p>
          <a:p>
            <a:pPr lvl="1" marL="797983" indent="-448733">
              <a:lnSpc>
                <a:spcPct val="8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RBAC can lead to conflicts; certain combinations should be disallowed (payment, audit payment, etc)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Today’s Topics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>
            <a:lvl1pPr marL="561109" indent="-561109"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174576"/>
                </a:solidFill>
              </a:rPr>
              <a:t>More Basics - Models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Mechanisms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Entity or procedure that enforces some part of the security policy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Access controls (like bits to prevent someone from reading a homework file)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Disallowing people from bringing CDs and floppy disks into a computer facility to control what is placed on systems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Policies vs Mechanisms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Policies describe </a:t>
            </a:r>
            <a:r>
              <a:rPr i="1" sz="2200">
                <a:solidFill>
                  <a:srgbClr val="174576"/>
                </a:solidFill>
              </a:rPr>
              <a:t>what</a:t>
            </a:r>
            <a:r>
              <a:rPr sz="2200">
                <a:solidFill>
                  <a:srgbClr val="174576"/>
                </a:solidFill>
              </a:rPr>
              <a:t> is allowed</a:t>
            </a:r>
            <a:endParaRPr sz="22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Mechanisms control </a:t>
            </a:r>
            <a:r>
              <a:rPr i="1" sz="2200">
                <a:solidFill>
                  <a:srgbClr val="174576"/>
                </a:solidFill>
              </a:rPr>
              <a:t>how</a:t>
            </a:r>
            <a:r>
              <a:rPr sz="2200">
                <a:solidFill>
                  <a:srgbClr val="174576"/>
                </a:solidFill>
              </a:rPr>
              <a:t> policies are enforced</a:t>
            </a:r>
            <a:endParaRPr sz="22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</a:rPr>
              <a:t>Trust</a:t>
            </a:r>
            <a:r>
              <a:rPr sz="2200">
                <a:solidFill>
                  <a:srgbClr val="174576"/>
                </a:solidFill>
              </a:rPr>
              <a:t> underlies everything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Confidentiality Policy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Goal: prevent the unauthorized disclosure of information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Focus on information flow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Classical approach:  Bell-LaPadula Model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Bell-LaPadula Model – Simple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Security levels arranged in linear ordering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Top Secret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Secret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Unclassified</a:t>
            </a:r>
            <a:endParaRPr sz="20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Objects have </a:t>
            </a:r>
            <a:r>
              <a:rPr i="1" sz="2200">
                <a:solidFill>
                  <a:srgbClr val="174576"/>
                </a:solidFill>
              </a:rPr>
              <a:t>security classification L</a:t>
            </a:r>
            <a:r>
              <a:rPr sz="2200">
                <a:solidFill>
                  <a:srgbClr val="174576"/>
                </a:solidFill>
              </a:rPr>
              <a:t>(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sz="2200">
                <a:solidFill>
                  <a:srgbClr val="174576"/>
                </a:solidFill>
              </a:rPr>
              <a:t>)</a:t>
            </a:r>
            <a:endParaRPr sz="22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Subjects have </a:t>
            </a:r>
            <a:r>
              <a:rPr i="1" sz="2200">
                <a:solidFill>
                  <a:srgbClr val="174576"/>
                </a:solidFill>
              </a:rPr>
              <a:t>security clearance L(s)</a:t>
            </a:r>
            <a:endParaRPr i="1" sz="2200"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</a:rPr>
              <a:t>Ref: </a:t>
            </a:r>
            <a:r>
              <a:rPr i="1" sz="2200">
                <a:solidFill>
                  <a:srgbClr val="174576"/>
                </a:solidFill>
                <a:hlinkClick r:id="rId2" invalidUrl="" action="" tgtFrame="" tooltip="" history="1" highlightClick="0" endSnd="0"/>
              </a:rPr>
              <a:t>https://en.wikipedia.org/wiki/Bell%E2%80%</a:t>
            </a:r>
            <a:r>
              <a:rPr i="1" sz="2200">
                <a:solidFill>
                  <a:srgbClr val="174576"/>
                </a:solidFill>
                <a:hlinkClick r:id="rId2" invalidUrl="" action="" tgtFrame="" tooltip="" history="1" highlightClick="0" endSnd="0"/>
              </a:rPr>
              <a:t>93LaPadula_model</a:t>
            </a:r>
            <a:r>
              <a:rPr i="1" sz="2200">
                <a:solidFill>
                  <a:srgbClr val="174576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Example</a:t>
            </a:r>
          </a:p>
        </p:txBody>
      </p:sp>
      <p:graphicFrame>
        <p:nvGraphicFramePr>
          <p:cNvPr id="208" name="Table 208"/>
          <p:cNvGraphicFramePr/>
          <p:nvPr/>
        </p:nvGraphicFramePr>
        <p:xfrm>
          <a:off x="685800" y="1765300"/>
          <a:ext cx="7543800" cy="2971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14600"/>
                <a:gridCol w="1600200"/>
                <a:gridCol w="3429000"/>
              </a:tblGrid>
              <a:tr h="593725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security level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28575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subject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28575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object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28575">
                      <a:solidFill>
                        <a:srgbClr val="103154"/>
                      </a:solidFill>
                      <a:round/>
                    </a:lnR>
                    <a:lnT w="28575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Top Secret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Bob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Personnel Files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28575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Secret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Samuel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E-Mail Files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28575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Confidential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Susan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Activity Logs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28575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12700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Unclassified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28575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Raymond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12700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28575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600"/>
                        </a:spcBef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03154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Telephone Lists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103154"/>
                      </a:solidFill>
                      <a:round/>
                    </a:lnL>
                    <a:lnR w="28575">
                      <a:solidFill>
                        <a:srgbClr val="103154"/>
                      </a:solidFill>
                      <a:round/>
                    </a:lnR>
                    <a:lnT w="12700">
                      <a:solidFill>
                        <a:srgbClr val="103154"/>
                      </a:solidFill>
                      <a:round/>
                    </a:lnT>
                    <a:lnB w="28575">
                      <a:solidFill>
                        <a:srgbClr val="103154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9" name="Shape 209"/>
          <p:cNvSpPr/>
          <p:nvPr/>
        </p:nvSpPr>
        <p:spPr>
          <a:xfrm>
            <a:off x="914400" y="5105400"/>
            <a:ext cx="7521575" cy="1341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22250" indent="-222250">
              <a:lnSpc>
                <a:spcPct val="70000"/>
              </a:lnSpc>
              <a:spcBef>
                <a:spcPts val="14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rPr>
              <a:t>Bob can read all files</a:t>
            </a:r>
            <a:endParaRPr sz="2400">
              <a:solidFill>
                <a:srgbClr val="103154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2250" indent="-222250">
              <a:lnSpc>
                <a:spcPct val="70000"/>
              </a:lnSpc>
              <a:spcBef>
                <a:spcPts val="14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rPr>
              <a:t>Susan cannot read Personnel or E-Mail Files</a:t>
            </a:r>
            <a:endParaRPr sz="2400">
              <a:solidFill>
                <a:srgbClr val="103154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 marL="222250" indent="-222250">
              <a:lnSpc>
                <a:spcPct val="70000"/>
              </a:lnSpc>
              <a:spcBef>
                <a:spcPts val="140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rPr>
              <a:t>Raymond can only memorize Telephone Lists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Information Flow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Information flows in one direction only</a:t>
            </a:r>
            <a:endParaRPr i="1" sz="20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>
                <a:solidFill>
                  <a:srgbClr val="174576"/>
                </a:solidFill>
              </a:rPr>
              <a:t>Reads up</a:t>
            </a:r>
            <a:r>
              <a:rPr>
                <a:solidFill>
                  <a:srgbClr val="17457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>
                <a:solidFill>
                  <a:srgbClr val="174576"/>
                </a:solidFill>
              </a:rPr>
              <a:t> disallowed, </a:t>
            </a:r>
            <a:r>
              <a:rPr>
                <a:solidFill>
                  <a:srgbClr val="17457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>
                <a:solidFill>
                  <a:srgbClr val="174576"/>
                </a:solidFill>
              </a:rPr>
              <a:t>reads down</a:t>
            </a:r>
            <a:r>
              <a:rPr>
                <a:solidFill>
                  <a:srgbClr val="17457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>
                <a:solidFill>
                  <a:srgbClr val="174576"/>
                </a:solidFill>
              </a:rPr>
              <a:t> allowed</a:t>
            </a:r>
            <a:endParaRPr>
              <a:solidFill>
                <a:srgbClr val="174576"/>
              </a:solidFill>
            </a:endParaRPr>
          </a:p>
          <a:p>
            <a:pPr lvl="2" marL="1035050" indent="-3492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74576"/>
                </a:solidFill>
              </a:rPr>
              <a:t>Subject 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 can read object </a:t>
            </a:r>
            <a:r>
              <a:rPr i="1" sz="1600">
                <a:solidFill>
                  <a:srgbClr val="174576"/>
                </a:solidFill>
              </a:rPr>
              <a:t>o</a:t>
            </a:r>
            <a:r>
              <a:rPr sz="1600">
                <a:solidFill>
                  <a:srgbClr val="174576"/>
                </a:solidFill>
              </a:rPr>
              <a:t> iff </a:t>
            </a:r>
            <a:r>
              <a:rPr i="1" sz="1600">
                <a:solidFill>
                  <a:srgbClr val="174576"/>
                </a:solidFill>
              </a:rPr>
              <a:t>L</a:t>
            </a:r>
            <a:r>
              <a:rPr sz="1600">
                <a:solidFill>
                  <a:srgbClr val="174576"/>
                </a:solidFill>
              </a:rPr>
              <a:t>(</a:t>
            </a:r>
            <a:r>
              <a:rPr i="1" sz="1600">
                <a:solidFill>
                  <a:srgbClr val="174576"/>
                </a:solidFill>
              </a:rPr>
              <a:t>o</a:t>
            </a:r>
            <a:r>
              <a:rPr sz="1600">
                <a:solidFill>
                  <a:srgbClr val="174576"/>
                </a:solidFill>
              </a:rPr>
              <a:t>) ≤ </a:t>
            </a:r>
            <a:r>
              <a:rPr i="1" sz="1600">
                <a:solidFill>
                  <a:srgbClr val="174576"/>
                </a:solidFill>
              </a:rPr>
              <a:t>L</a:t>
            </a:r>
            <a:r>
              <a:rPr sz="1600">
                <a:solidFill>
                  <a:srgbClr val="174576"/>
                </a:solidFill>
              </a:rPr>
              <a:t>(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) and 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 has permission to read </a:t>
            </a:r>
            <a:r>
              <a:rPr i="1" sz="1600">
                <a:solidFill>
                  <a:srgbClr val="174576"/>
                </a:solidFill>
              </a:rPr>
              <a:t>o</a:t>
            </a:r>
            <a:endParaRPr sz="1600">
              <a:solidFill>
                <a:srgbClr val="174576"/>
              </a:solidFill>
            </a:endParaRPr>
          </a:p>
          <a:p>
            <a:pPr lvl="2" marL="1035050" indent="-3492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74576"/>
                </a:solidFill>
              </a:rPr>
              <a:t>The Simple Security Property  - no read up</a:t>
            </a:r>
            <a:endParaRPr sz="16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“</a:t>
            </a:r>
            <a:r>
              <a:rPr>
                <a:solidFill>
                  <a:srgbClr val="174576"/>
                </a:solidFill>
              </a:rPr>
              <a:t>Writes up</a:t>
            </a:r>
            <a:r>
              <a:rPr>
                <a:solidFill>
                  <a:srgbClr val="174576"/>
                </a:solidFill>
              </a:rPr>
              <a:t>”</a:t>
            </a:r>
            <a:r>
              <a:rPr>
                <a:solidFill>
                  <a:srgbClr val="174576"/>
                </a:solidFill>
              </a:rPr>
              <a:t> allowed, </a:t>
            </a:r>
            <a:r>
              <a:rPr>
                <a:solidFill>
                  <a:srgbClr val="174576"/>
                </a:solidFill>
              </a:rPr>
              <a:t>“</a:t>
            </a:r>
            <a:r>
              <a:rPr>
                <a:solidFill>
                  <a:srgbClr val="174576"/>
                </a:solidFill>
              </a:rPr>
              <a:t>writes down</a:t>
            </a:r>
            <a:r>
              <a:rPr>
                <a:solidFill>
                  <a:srgbClr val="174576"/>
                </a:solidFill>
              </a:rPr>
              <a:t>”</a:t>
            </a:r>
            <a:r>
              <a:rPr>
                <a:solidFill>
                  <a:srgbClr val="174576"/>
                </a:solidFill>
              </a:rPr>
              <a:t> disallowed</a:t>
            </a:r>
            <a:endParaRPr>
              <a:solidFill>
                <a:srgbClr val="174576"/>
              </a:solidFill>
            </a:endParaRPr>
          </a:p>
          <a:p>
            <a:pPr lvl="2" marL="1035050" indent="-3492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74576"/>
                </a:solidFill>
              </a:rPr>
              <a:t>Subject 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 can write object </a:t>
            </a:r>
            <a:r>
              <a:rPr i="1" sz="1600">
                <a:solidFill>
                  <a:srgbClr val="174576"/>
                </a:solidFill>
              </a:rPr>
              <a:t>o</a:t>
            </a:r>
            <a:r>
              <a:rPr sz="1600">
                <a:solidFill>
                  <a:srgbClr val="174576"/>
                </a:solidFill>
              </a:rPr>
              <a:t> iff </a:t>
            </a:r>
            <a:r>
              <a:rPr i="1" sz="1600">
                <a:solidFill>
                  <a:srgbClr val="174576"/>
                </a:solidFill>
              </a:rPr>
              <a:t>L</a:t>
            </a:r>
            <a:r>
              <a:rPr sz="1600">
                <a:solidFill>
                  <a:srgbClr val="174576"/>
                </a:solidFill>
              </a:rPr>
              <a:t>(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) ≤ </a:t>
            </a:r>
            <a:r>
              <a:rPr i="1" sz="1600">
                <a:solidFill>
                  <a:srgbClr val="174576"/>
                </a:solidFill>
              </a:rPr>
              <a:t>L</a:t>
            </a:r>
            <a:r>
              <a:rPr sz="1600">
                <a:solidFill>
                  <a:srgbClr val="174576"/>
                </a:solidFill>
              </a:rPr>
              <a:t>(</a:t>
            </a:r>
            <a:r>
              <a:rPr i="1" sz="1600">
                <a:solidFill>
                  <a:srgbClr val="174576"/>
                </a:solidFill>
              </a:rPr>
              <a:t>o</a:t>
            </a:r>
            <a:r>
              <a:rPr sz="1600">
                <a:solidFill>
                  <a:srgbClr val="174576"/>
                </a:solidFill>
              </a:rPr>
              <a:t>) and </a:t>
            </a:r>
            <a:r>
              <a:rPr i="1" sz="1600">
                <a:solidFill>
                  <a:srgbClr val="174576"/>
                </a:solidFill>
              </a:rPr>
              <a:t>s</a:t>
            </a:r>
            <a:r>
              <a:rPr sz="1600">
                <a:solidFill>
                  <a:srgbClr val="174576"/>
                </a:solidFill>
              </a:rPr>
              <a:t> has permission to write </a:t>
            </a:r>
            <a:r>
              <a:rPr i="1" sz="1600">
                <a:solidFill>
                  <a:srgbClr val="174576"/>
                </a:solidFill>
              </a:rPr>
              <a:t>o</a:t>
            </a:r>
            <a:endParaRPr sz="1600">
              <a:solidFill>
                <a:srgbClr val="174576"/>
              </a:solidFill>
            </a:endParaRPr>
          </a:p>
          <a:p>
            <a:pPr lvl="2" marL="1035050" indent="-3492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174576"/>
                </a:solidFill>
              </a:rPr>
              <a:t>★-property – no write-down</a:t>
            </a:r>
            <a:endParaRPr sz="1600">
              <a:solidFill>
                <a:srgbClr val="174576"/>
              </a:solidFill>
            </a:endParaRPr>
          </a:p>
          <a:p>
            <a:pPr lvl="1" marL="685800" indent="-33655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Note the combination of mandatory control (relationship of security levels) and discretionary control (the required permission)</a:t>
            </a:r>
            <a:endParaRPr>
              <a:solidFill>
                <a:srgbClr val="174576"/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If a system is initially in a secure state, and every transition of the system satisfies these conditions and the ★-property, then every state of the system is secure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Bell-LaPadula Model -- Expanded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374072" indent="-37407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Expand notion of security level to include categories</a:t>
            </a:r>
            <a:endParaRPr sz="2400">
              <a:solidFill>
                <a:srgbClr val="174576"/>
              </a:solidFill>
            </a:endParaRPr>
          </a:p>
          <a:p>
            <a:pPr lvl="0" marL="374072" indent="-37407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Security level is (</a:t>
            </a:r>
            <a:r>
              <a:rPr i="1" sz="2400">
                <a:solidFill>
                  <a:srgbClr val="174576"/>
                </a:solidFill>
              </a:rPr>
              <a:t>clearance</a:t>
            </a:r>
            <a:r>
              <a:rPr sz="2400">
                <a:solidFill>
                  <a:srgbClr val="174576"/>
                </a:solidFill>
              </a:rPr>
              <a:t>, </a:t>
            </a:r>
            <a:r>
              <a:rPr i="1" sz="2400">
                <a:solidFill>
                  <a:srgbClr val="174576"/>
                </a:solidFill>
              </a:rPr>
              <a:t>category set</a:t>
            </a:r>
            <a:r>
              <a:rPr sz="2400">
                <a:solidFill>
                  <a:srgbClr val="174576"/>
                </a:solidFill>
              </a:rPr>
              <a:t>)</a:t>
            </a:r>
            <a:endParaRPr sz="2400">
              <a:solidFill>
                <a:srgbClr val="174576"/>
              </a:solidFill>
            </a:endParaRPr>
          </a:p>
          <a:p>
            <a:pPr lvl="0" marL="374072" indent="-37407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Examples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( Top Secret, { NUC, EUR, ASI } )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( Confidential, { EUR, ASI } )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( Secret, { NUC, ASI } )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Levels and Lattices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Domination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implements "comparable"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(A, C) </a:t>
            </a:r>
            <a:r>
              <a:rPr i="1" sz="2000">
                <a:solidFill>
                  <a:srgbClr val="174576"/>
                </a:solidFill>
              </a:rPr>
              <a:t>dom</a:t>
            </a:r>
            <a:r>
              <a:rPr sz="2000">
                <a:solidFill>
                  <a:srgbClr val="174576"/>
                </a:solidFill>
              </a:rPr>
              <a:t> (A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000">
                <a:solidFill>
                  <a:srgbClr val="174576"/>
                </a:solidFill>
              </a:rPr>
              <a:t>, C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000">
                <a:solidFill>
                  <a:srgbClr val="174576"/>
                </a:solidFill>
              </a:rPr>
              <a:t>) iff A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000">
                <a:solidFill>
                  <a:srgbClr val="174576"/>
                </a:solidFill>
              </a:rPr>
              <a:t> ≤ A and C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000">
                <a:solidFill>
                  <a:srgbClr val="174576"/>
                </a:solidFill>
              </a:rPr>
              <a:t> 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⊆</a:t>
            </a:r>
            <a:r>
              <a:rPr sz="2000">
                <a:solidFill>
                  <a:srgbClr val="174576"/>
                </a:solidFill>
              </a:rPr>
              <a:t> C</a:t>
            </a:r>
          </a:p>
        </p:txBody>
      </p:sp>
      <p:graphicFrame>
        <p:nvGraphicFramePr>
          <p:cNvPr id="219" name="Table 219"/>
          <p:cNvGraphicFramePr/>
          <p:nvPr/>
        </p:nvGraphicFramePr>
        <p:xfrm>
          <a:off x="381000" y="3210560"/>
          <a:ext cx="8458200" cy="174244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886200"/>
                <a:gridCol w="533400"/>
                <a:gridCol w="4038600"/>
              </a:tblGrid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3366FF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T w="12700">
                      <a:miter lim="400000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(Top Secret, {NUC, ASI})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(Secret, {NUC})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(Secret, {NUC, EUR})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(Confidential,{NUC, EUR})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99690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(Top Secret, {NUC})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400">
                          <a:solidFill>
                            <a:srgbClr val="103154"/>
                          </a:solidFill>
                        </a:rPr>
                        <a:t>(Confidential, {EUR})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0" name="Shape 220"/>
          <p:cNvSpPr/>
          <p:nvPr/>
        </p:nvSpPr>
        <p:spPr>
          <a:xfrm>
            <a:off x="5899148" y="2688488"/>
            <a:ext cx="294005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Which Dominates?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Information Flow … again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Information flows in one direction only</a:t>
            </a:r>
            <a:endParaRPr i="1" sz="2200">
              <a:solidFill>
                <a:srgbClr val="174576"/>
              </a:solidFill>
            </a:endParaRPr>
          </a:p>
          <a:p>
            <a:pPr lvl="1" marL="685800" indent="-336550">
              <a:lnSpc>
                <a:spcPct val="81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“</a:t>
            </a:r>
            <a:r>
              <a:rPr sz="2000">
                <a:solidFill>
                  <a:srgbClr val="174576"/>
                </a:solidFill>
              </a:rPr>
              <a:t>Reads up</a:t>
            </a:r>
            <a:r>
              <a:rPr sz="2000">
                <a:solidFill>
                  <a:srgbClr val="174576"/>
                </a:solidFill>
              </a:rPr>
              <a:t>”</a:t>
            </a:r>
            <a:r>
              <a:rPr sz="2000">
                <a:solidFill>
                  <a:srgbClr val="174576"/>
                </a:solidFill>
              </a:rPr>
              <a:t> disallowed, </a:t>
            </a:r>
            <a:r>
              <a:rPr sz="2000">
                <a:solidFill>
                  <a:srgbClr val="174576"/>
                </a:solidFill>
              </a:rPr>
              <a:t>“</a:t>
            </a:r>
            <a:r>
              <a:rPr sz="2000">
                <a:solidFill>
                  <a:srgbClr val="174576"/>
                </a:solidFill>
              </a:rPr>
              <a:t>reads down</a:t>
            </a:r>
            <a:r>
              <a:rPr sz="2000">
                <a:solidFill>
                  <a:srgbClr val="174576"/>
                </a:solidFill>
              </a:rPr>
              <a:t>”</a:t>
            </a:r>
            <a:r>
              <a:rPr sz="2000">
                <a:solidFill>
                  <a:srgbClr val="174576"/>
                </a:solidFill>
              </a:rPr>
              <a:t> allowed</a:t>
            </a:r>
            <a:endParaRPr sz="2000">
              <a:solidFill>
                <a:srgbClr val="174576"/>
              </a:solidFill>
            </a:endParaRPr>
          </a:p>
          <a:p>
            <a:pPr lvl="2" marL="1035050" indent="-349250">
              <a:lnSpc>
                <a:spcPct val="81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Subject 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 can read object </a:t>
            </a:r>
            <a:r>
              <a:rPr i="1">
                <a:solidFill>
                  <a:srgbClr val="174576"/>
                </a:solidFill>
              </a:rPr>
              <a:t>o</a:t>
            </a:r>
            <a:r>
              <a:rPr>
                <a:solidFill>
                  <a:srgbClr val="174576"/>
                </a:solidFill>
              </a:rPr>
              <a:t> iff </a:t>
            </a:r>
            <a:r>
              <a:rPr i="1">
                <a:solidFill>
                  <a:srgbClr val="174576"/>
                </a:solidFill>
              </a:rPr>
              <a:t>L</a:t>
            </a:r>
            <a:r>
              <a:rPr>
                <a:solidFill>
                  <a:srgbClr val="174576"/>
                </a:solidFill>
              </a:rPr>
              <a:t>(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) </a:t>
            </a:r>
            <a:r>
              <a:rPr i="1">
                <a:solidFill>
                  <a:srgbClr val="174576"/>
                </a:solidFill>
              </a:rPr>
              <a:t>dom</a:t>
            </a:r>
            <a:r>
              <a:rPr>
                <a:solidFill>
                  <a:srgbClr val="174576"/>
                </a:solidFill>
              </a:rPr>
              <a:t> </a:t>
            </a:r>
            <a:r>
              <a:rPr i="1">
                <a:solidFill>
                  <a:srgbClr val="174576"/>
                </a:solidFill>
              </a:rPr>
              <a:t>L</a:t>
            </a:r>
            <a:r>
              <a:rPr>
                <a:solidFill>
                  <a:srgbClr val="174576"/>
                </a:solidFill>
              </a:rPr>
              <a:t>(</a:t>
            </a:r>
            <a:r>
              <a:rPr i="1">
                <a:solidFill>
                  <a:srgbClr val="174576"/>
                </a:solidFill>
              </a:rPr>
              <a:t>o</a:t>
            </a:r>
            <a:r>
              <a:rPr>
                <a:solidFill>
                  <a:srgbClr val="174576"/>
                </a:solidFill>
              </a:rPr>
              <a:t>) and 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 has permission to read </a:t>
            </a:r>
            <a:r>
              <a:rPr i="1">
                <a:solidFill>
                  <a:srgbClr val="174576"/>
                </a:solidFill>
              </a:rPr>
              <a:t>o</a:t>
            </a:r>
            <a:endParaRPr>
              <a:solidFill>
                <a:srgbClr val="174576"/>
              </a:solidFill>
            </a:endParaRPr>
          </a:p>
          <a:p>
            <a:pPr lvl="1" marL="685800" indent="-336550">
              <a:lnSpc>
                <a:spcPct val="81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“</a:t>
            </a:r>
            <a:r>
              <a:rPr sz="2000">
                <a:solidFill>
                  <a:srgbClr val="174576"/>
                </a:solidFill>
              </a:rPr>
              <a:t>Writes up</a:t>
            </a:r>
            <a:r>
              <a:rPr sz="2000">
                <a:solidFill>
                  <a:srgbClr val="174576"/>
                </a:solidFill>
              </a:rPr>
              <a:t>”</a:t>
            </a:r>
            <a:r>
              <a:rPr sz="2000">
                <a:solidFill>
                  <a:srgbClr val="174576"/>
                </a:solidFill>
              </a:rPr>
              <a:t> allowed, </a:t>
            </a:r>
            <a:r>
              <a:rPr sz="2000">
                <a:solidFill>
                  <a:srgbClr val="174576"/>
                </a:solidFill>
              </a:rPr>
              <a:t>“</a:t>
            </a:r>
            <a:r>
              <a:rPr sz="2000">
                <a:solidFill>
                  <a:srgbClr val="174576"/>
                </a:solidFill>
              </a:rPr>
              <a:t>writes down</a:t>
            </a:r>
            <a:r>
              <a:rPr sz="2000">
                <a:solidFill>
                  <a:srgbClr val="174576"/>
                </a:solidFill>
              </a:rPr>
              <a:t>”</a:t>
            </a:r>
            <a:r>
              <a:rPr sz="2000">
                <a:solidFill>
                  <a:srgbClr val="174576"/>
                </a:solidFill>
              </a:rPr>
              <a:t> disallowed</a:t>
            </a:r>
            <a:endParaRPr sz="2000">
              <a:solidFill>
                <a:srgbClr val="174576"/>
              </a:solidFill>
            </a:endParaRPr>
          </a:p>
          <a:p>
            <a:pPr lvl="2" marL="1035050" indent="-349250">
              <a:lnSpc>
                <a:spcPct val="81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Subject 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 can write object </a:t>
            </a:r>
            <a:r>
              <a:rPr i="1">
                <a:solidFill>
                  <a:srgbClr val="174576"/>
                </a:solidFill>
              </a:rPr>
              <a:t>o</a:t>
            </a:r>
            <a:r>
              <a:rPr>
                <a:solidFill>
                  <a:srgbClr val="174576"/>
                </a:solidFill>
              </a:rPr>
              <a:t> iff </a:t>
            </a:r>
            <a:r>
              <a:rPr i="1">
                <a:solidFill>
                  <a:srgbClr val="174576"/>
                </a:solidFill>
              </a:rPr>
              <a:t>L</a:t>
            </a:r>
            <a:r>
              <a:rPr>
                <a:solidFill>
                  <a:srgbClr val="174576"/>
                </a:solidFill>
              </a:rPr>
              <a:t>(</a:t>
            </a:r>
            <a:r>
              <a:rPr i="1">
                <a:solidFill>
                  <a:srgbClr val="174576"/>
                </a:solidFill>
              </a:rPr>
              <a:t>o</a:t>
            </a:r>
            <a:r>
              <a:rPr>
                <a:solidFill>
                  <a:srgbClr val="174576"/>
                </a:solidFill>
              </a:rPr>
              <a:t>) </a:t>
            </a:r>
            <a:r>
              <a:rPr i="1">
                <a:solidFill>
                  <a:srgbClr val="174576"/>
                </a:solidFill>
              </a:rPr>
              <a:t>dom</a:t>
            </a:r>
            <a:r>
              <a:rPr>
                <a:solidFill>
                  <a:srgbClr val="174576"/>
                </a:solidFill>
              </a:rPr>
              <a:t> </a:t>
            </a:r>
            <a:r>
              <a:rPr i="1">
                <a:solidFill>
                  <a:srgbClr val="174576"/>
                </a:solidFill>
              </a:rPr>
              <a:t>L</a:t>
            </a:r>
            <a:r>
              <a:rPr>
                <a:solidFill>
                  <a:srgbClr val="174576"/>
                </a:solidFill>
              </a:rPr>
              <a:t>(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) and </a:t>
            </a:r>
            <a:r>
              <a:rPr i="1">
                <a:solidFill>
                  <a:srgbClr val="174576"/>
                </a:solidFill>
              </a:rPr>
              <a:t>s</a:t>
            </a:r>
            <a:r>
              <a:rPr>
                <a:solidFill>
                  <a:srgbClr val="174576"/>
                </a:solidFill>
              </a:rPr>
              <a:t> has permission to write </a:t>
            </a:r>
            <a:r>
              <a:rPr i="1">
                <a:solidFill>
                  <a:srgbClr val="174576"/>
                </a:solidFill>
              </a:rPr>
              <a:t>o</a:t>
            </a:r>
            <a:endParaRPr>
              <a:solidFill>
                <a:srgbClr val="174576"/>
              </a:solidFill>
            </a:endParaRPr>
          </a:p>
          <a:p>
            <a:pPr lvl="1" marL="685800" indent="-336550">
              <a:lnSpc>
                <a:spcPct val="81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Note the combination of mandatory control (relationship of security levels) and discretionary control (the required permission)</a:t>
            </a:r>
            <a:endParaRPr sz="2000">
              <a:solidFill>
                <a:srgbClr val="174576"/>
              </a:solidFill>
            </a:endParaRPr>
          </a:p>
          <a:p>
            <a:pPr lvl="0">
              <a:lnSpc>
                <a:spcPct val="81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If a system is initially in a secure state, and every transition of the system satisfies these conditions and the ★-property, then every state of the system is secure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Adjustments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(A, C) </a:t>
            </a:r>
            <a:r>
              <a:rPr i="1" sz="2800">
                <a:solidFill>
                  <a:srgbClr val="174576"/>
                </a:solidFill>
              </a:rPr>
              <a:t>dom</a:t>
            </a:r>
            <a:r>
              <a:rPr sz="2800">
                <a:solidFill>
                  <a:srgbClr val="174576"/>
                </a:solidFill>
              </a:rPr>
              <a:t> (A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, C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) iff A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 ≤ A and C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⊆</a:t>
            </a:r>
            <a:r>
              <a:rPr sz="2800">
                <a:solidFill>
                  <a:srgbClr val="174576"/>
                </a:solidFill>
              </a:rPr>
              <a:t> C</a:t>
            </a:r>
            <a:endParaRPr sz="28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then (TS, {NUC})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800">
                <a:solidFill>
                  <a:srgbClr val="174576"/>
                </a:solidFill>
              </a:rPr>
              <a:t>dom </a:t>
            </a:r>
            <a:r>
              <a:rPr sz="2800">
                <a:solidFill>
                  <a:srgbClr val="174576"/>
                </a:solidFill>
              </a:rPr>
              <a:t>(Confidential, {EUR})</a:t>
            </a:r>
            <a:endParaRPr sz="20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and (TS, {NUC, EUR})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800">
                <a:solidFill>
                  <a:srgbClr val="174576"/>
                </a:solidFill>
              </a:rPr>
              <a:t>dom (TS, {EUR})</a:t>
            </a:r>
            <a:endParaRPr sz="20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in general</a:t>
            </a:r>
            <a:endParaRPr sz="2000">
              <a:solidFill>
                <a:srgbClr val="174576"/>
              </a:solidFill>
            </a:endParaRPr>
          </a:p>
          <a:p>
            <a:pPr lvl="2" marL="1151466" indent="-46566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 ≥ A' and C'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⊂</a:t>
            </a:r>
            <a:r>
              <a:rPr sz="2400">
                <a:solidFill>
                  <a:srgbClr val="174576"/>
                </a:solidFill>
              </a:rPr>
              <a:t>C prevents read down and write up</a:t>
            </a:r>
            <a:endParaRPr>
              <a:solidFill>
                <a:srgbClr val="174576"/>
              </a:solidFill>
            </a:endParaRPr>
          </a:p>
          <a:p>
            <a:pPr lvl="2" marL="1151466" indent="-46566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does this make sense, especially with:</a:t>
            </a:r>
            <a:endParaRPr>
              <a:solidFill>
                <a:srgbClr val="174576"/>
              </a:solidFill>
            </a:endParaRPr>
          </a:p>
          <a:p>
            <a:pPr lvl="3" marL="1483783" indent="-448733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(TS, {NUC, EUR}) 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400">
                <a:solidFill>
                  <a:srgbClr val="174576"/>
                </a:solidFill>
              </a:rPr>
              <a:t>dom (TS, {EUR})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What is Network Security? (Not)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xfrm>
            <a:off x="779462" y="1838699"/>
            <a:ext cx="7583490" cy="4007225"/>
          </a:xfrm>
          <a:prstGeom prst="rect">
            <a:avLst/>
          </a:prstGeom>
        </p:spPr>
        <p:txBody>
          <a:bodyPr/>
          <a:lstStyle>
            <a:lvl1pPr marL="436418" indent="-436418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Opinions?</a:t>
            </a:r>
          </a:p>
        </p:txBody>
      </p:sp>
      <p:sp>
        <p:nvSpPr>
          <p:cNvPr id="112" name="Shape 112"/>
          <p:cNvSpPr/>
          <p:nvPr/>
        </p:nvSpPr>
        <p:spPr>
          <a:xfrm>
            <a:off x="2714625" y="6133584"/>
            <a:ext cx="531483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http://dilbert.com/search_results?terms=network+security</a:t>
            </a:r>
          </a:p>
        </p:txBody>
      </p:sp>
      <p:pic>
        <p:nvPicPr>
          <p:cNvPr id="113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167" y="1757877"/>
            <a:ext cx="6455959" cy="4375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Adjustments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(A, C) </a:t>
            </a:r>
            <a:r>
              <a:rPr i="1" sz="2800">
                <a:solidFill>
                  <a:srgbClr val="174576"/>
                </a:solidFill>
              </a:rPr>
              <a:t>dom</a:t>
            </a:r>
            <a:r>
              <a:rPr sz="2800">
                <a:solidFill>
                  <a:srgbClr val="174576"/>
                </a:solidFill>
              </a:rPr>
              <a:t> (A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, C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) iff A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 ≤ A and C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′</a:t>
            </a:r>
            <a:r>
              <a:rPr sz="2800">
                <a:solidFill>
                  <a:srgbClr val="174576"/>
                </a:solidFill>
              </a:rPr>
              <a:t>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⊆</a:t>
            </a:r>
            <a:r>
              <a:rPr sz="2800">
                <a:solidFill>
                  <a:srgbClr val="174576"/>
                </a:solidFill>
              </a:rPr>
              <a:t> C</a:t>
            </a:r>
            <a:endParaRPr sz="28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then (TS, {NUC})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800">
                <a:solidFill>
                  <a:srgbClr val="174576"/>
                </a:solidFill>
              </a:rPr>
              <a:t>dom </a:t>
            </a:r>
            <a:r>
              <a:rPr sz="2800">
                <a:solidFill>
                  <a:srgbClr val="174576"/>
                </a:solidFill>
              </a:rPr>
              <a:t>(Confidential, {EUR})</a:t>
            </a:r>
            <a:endParaRPr sz="20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and (TS, {NUC, EUR}) </a:t>
            </a:r>
            <a:r>
              <a:rPr sz="28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800">
                <a:solidFill>
                  <a:srgbClr val="174576"/>
                </a:solidFill>
              </a:rPr>
              <a:t>dom (TS, {EUR})</a:t>
            </a:r>
            <a:endParaRPr sz="2000">
              <a:solidFill>
                <a:srgbClr val="174576"/>
              </a:solidFill>
            </a:endParaRPr>
          </a:p>
          <a:p>
            <a:pPr lvl="1" marL="820420" indent="-47117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in general</a:t>
            </a:r>
            <a:endParaRPr sz="2000">
              <a:solidFill>
                <a:srgbClr val="174576"/>
              </a:solidFill>
            </a:endParaRPr>
          </a:p>
          <a:p>
            <a:pPr lvl="2" marL="1151466" indent="-46566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 ≥ A' and C'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⊂</a:t>
            </a:r>
            <a:r>
              <a:rPr sz="2400">
                <a:solidFill>
                  <a:srgbClr val="174576"/>
                </a:solidFill>
              </a:rPr>
              <a:t>C prevents read down and write up</a:t>
            </a:r>
            <a:endParaRPr>
              <a:solidFill>
                <a:srgbClr val="174576"/>
              </a:solidFill>
            </a:endParaRPr>
          </a:p>
          <a:p>
            <a:pPr lvl="2" marL="1151466" indent="-465666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does this make sense, especially with:</a:t>
            </a:r>
            <a:endParaRPr>
              <a:solidFill>
                <a:srgbClr val="174576"/>
              </a:solidFill>
            </a:endParaRPr>
          </a:p>
          <a:p>
            <a:pPr lvl="3" marL="1483783" indent="-448733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(TS, {NUC, EUR}) </a:t>
            </a:r>
            <a:r>
              <a:rPr sz="24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¬</a:t>
            </a:r>
            <a:r>
              <a:rPr i="1" sz="2400">
                <a:solidFill>
                  <a:srgbClr val="174576"/>
                </a:solidFill>
              </a:rPr>
              <a:t>dom (TS, {EUR})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Adjustments (con't)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779462" y="17720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370955" indent="-370955" defTabSz="777240">
              <a:lnSpc>
                <a:spcPct val="90000"/>
              </a:lnSpc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174576"/>
                </a:solidFill>
              </a:rPr>
              <a:t>Define maximum, current levels for subjects</a:t>
            </a:r>
            <a:endParaRPr sz="2380">
              <a:solidFill>
                <a:srgbClr val="174576"/>
              </a:solidFill>
            </a:endParaRPr>
          </a:p>
          <a:p>
            <a:pPr lvl="1" marL="640143" indent="-343281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174576"/>
                </a:solidFill>
              </a:rPr>
              <a:t>allow subject to downgrade within level as long as</a:t>
            </a:r>
            <a:endParaRPr sz="1700">
              <a:solidFill>
                <a:srgbClr val="174576"/>
              </a:solidFill>
            </a:endParaRPr>
          </a:p>
          <a:p>
            <a:pPr lvl="1" marL="640143" indent="-343281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i="1" sz="2040">
                <a:solidFill>
                  <a:srgbClr val="174576"/>
                </a:solidFill>
              </a:rPr>
              <a:t>maxlevel</a:t>
            </a:r>
            <a:r>
              <a:rPr sz="2040">
                <a:solidFill>
                  <a:srgbClr val="174576"/>
                </a:solidFill>
              </a:rPr>
              <a:t> </a:t>
            </a:r>
            <a:r>
              <a:rPr i="1" sz="2040">
                <a:solidFill>
                  <a:srgbClr val="174576"/>
                </a:solidFill>
              </a:rPr>
              <a:t>dom</a:t>
            </a:r>
            <a:r>
              <a:rPr sz="2040">
                <a:solidFill>
                  <a:srgbClr val="174576"/>
                </a:solidFill>
              </a:rPr>
              <a:t> </a:t>
            </a:r>
            <a:r>
              <a:rPr i="1" sz="2040">
                <a:solidFill>
                  <a:srgbClr val="174576"/>
                </a:solidFill>
              </a:rPr>
              <a:t>curlevel</a:t>
            </a:r>
            <a:endParaRPr sz="2040">
              <a:solidFill>
                <a:srgbClr val="174576"/>
              </a:solidFill>
            </a:endParaRPr>
          </a:p>
          <a:p>
            <a:pPr lvl="0" marL="370955" indent="-370955" defTabSz="777240">
              <a:lnSpc>
                <a:spcPct val="90000"/>
              </a:lnSpc>
              <a:spcBef>
                <a:spcPts val="1700"/>
              </a:spcBef>
              <a:defRPr sz="1800">
                <a:solidFill>
                  <a:srgbClr val="000000"/>
                </a:solidFill>
              </a:defRPr>
            </a:pPr>
            <a:r>
              <a:rPr sz="2380">
                <a:solidFill>
                  <a:srgbClr val="174576"/>
                </a:solidFill>
              </a:rPr>
              <a:t>Example</a:t>
            </a:r>
            <a:endParaRPr sz="2380">
              <a:solidFill>
                <a:srgbClr val="174576"/>
              </a:solidFill>
            </a:endParaRPr>
          </a:p>
          <a:p>
            <a:pPr lvl="1" marL="640143" indent="-343281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174576"/>
                </a:solidFill>
              </a:rPr>
              <a:t>Let </a:t>
            </a:r>
            <a:endParaRPr sz="1700">
              <a:solidFill>
                <a:srgbClr val="174576"/>
              </a:solidFill>
            </a:endParaRPr>
          </a:p>
          <a:p>
            <a:pPr lvl="2" marL="879792" indent="-296862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530">
                <a:solidFill>
                  <a:srgbClr val="174576"/>
                </a:solidFill>
              </a:rPr>
              <a:t>Bob have </a:t>
            </a:r>
            <a:r>
              <a:rPr i="1" sz="1530">
                <a:solidFill>
                  <a:srgbClr val="174576"/>
                </a:solidFill>
              </a:rPr>
              <a:t>maxlevel</a:t>
            </a:r>
            <a:r>
              <a:rPr sz="1530">
                <a:solidFill>
                  <a:srgbClr val="174576"/>
                </a:solidFill>
              </a:rPr>
              <a:t>(TS, {NUC, EUR})</a:t>
            </a:r>
            <a:endParaRPr sz="1530">
              <a:solidFill>
                <a:srgbClr val="174576"/>
              </a:solidFill>
            </a:endParaRPr>
          </a:p>
          <a:p>
            <a:pPr lvl="2" marL="879792" indent="-296862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530">
                <a:solidFill>
                  <a:srgbClr val="174576"/>
                </a:solidFill>
              </a:rPr>
              <a:t>Sue have </a:t>
            </a:r>
            <a:r>
              <a:rPr i="1" sz="1530">
                <a:solidFill>
                  <a:srgbClr val="174576"/>
                </a:solidFill>
              </a:rPr>
              <a:t>maxlevel(TS, {EUR})</a:t>
            </a:r>
            <a:endParaRPr sz="1530">
              <a:solidFill>
                <a:srgbClr val="174576"/>
              </a:solidFill>
            </a:endParaRPr>
          </a:p>
          <a:p>
            <a:pPr lvl="1" marL="554323" indent="-257460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530">
                <a:solidFill>
                  <a:srgbClr val="174576"/>
                </a:solidFill>
              </a:rPr>
              <a:t>Bob sets </a:t>
            </a:r>
            <a:r>
              <a:rPr i="1" sz="1530">
                <a:solidFill>
                  <a:srgbClr val="174576"/>
                </a:solidFill>
              </a:rPr>
              <a:t>curlevel</a:t>
            </a:r>
            <a:r>
              <a:rPr sz="1530">
                <a:solidFill>
                  <a:srgbClr val="174576"/>
                </a:solidFill>
              </a:rPr>
              <a:t> to (TS, {EUR})</a:t>
            </a:r>
            <a:endParaRPr sz="1700">
              <a:solidFill>
                <a:srgbClr val="174576"/>
              </a:solidFill>
            </a:endParaRPr>
          </a:p>
          <a:p>
            <a:pPr lvl="1" marL="554323" indent="-257460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530">
                <a:solidFill>
                  <a:srgbClr val="174576"/>
                </a:solidFill>
              </a:rPr>
              <a:t>Now, L(Sue) </a:t>
            </a:r>
            <a:r>
              <a:rPr i="1" sz="1530">
                <a:solidFill>
                  <a:srgbClr val="174576"/>
                </a:solidFill>
              </a:rPr>
              <a:t>dom L(Bob)</a:t>
            </a:r>
            <a:endParaRPr sz="1700">
              <a:solidFill>
                <a:srgbClr val="174576"/>
              </a:solidFill>
            </a:endParaRPr>
          </a:p>
          <a:p>
            <a:pPr lvl="2" marL="846807" indent="-263877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360">
                <a:solidFill>
                  <a:srgbClr val="174576"/>
                </a:solidFill>
              </a:rPr>
              <a:t>Bob can write to Sue without </a:t>
            </a:r>
            <a:br>
              <a:rPr sz="1360">
                <a:solidFill>
                  <a:srgbClr val="174576"/>
                </a:solidFill>
              </a:rPr>
            </a:br>
            <a:r>
              <a:rPr sz="1360">
                <a:solidFill>
                  <a:srgbClr val="174576"/>
                </a:solidFill>
              </a:rPr>
              <a:t>violating "no writes down"</a:t>
            </a:r>
            <a:endParaRPr sz="1530">
              <a:solidFill>
                <a:srgbClr val="174576"/>
              </a:solidFill>
            </a:endParaRPr>
          </a:p>
          <a:p>
            <a:pPr lvl="2" marL="846807" indent="-263877" defTabSz="77724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1360">
                <a:solidFill>
                  <a:srgbClr val="174576"/>
                </a:solidFill>
              </a:rPr>
              <a:t>but, Bob assumes responsibility </a:t>
            </a:r>
            <a:br>
              <a:rPr sz="1360">
                <a:solidFill>
                  <a:srgbClr val="174576"/>
                </a:solidFill>
              </a:rPr>
            </a:br>
            <a:r>
              <a:rPr sz="1360">
                <a:solidFill>
                  <a:srgbClr val="174576"/>
                </a:solidFill>
              </a:rPr>
              <a:t>for not leaking information to a </a:t>
            </a:r>
            <a:br>
              <a:rPr sz="1360">
                <a:solidFill>
                  <a:srgbClr val="174576"/>
                </a:solidFill>
              </a:rPr>
            </a:br>
            <a:r>
              <a:rPr sz="1360">
                <a:solidFill>
                  <a:srgbClr val="174576"/>
                </a:solidFill>
              </a:rPr>
              <a:t>different compartment</a:t>
            </a:r>
          </a:p>
        </p:txBody>
      </p:sp>
      <p:sp>
        <p:nvSpPr>
          <p:cNvPr id="233" name="Shape 233"/>
          <p:cNvSpPr/>
          <p:nvPr/>
        </p:nvSpPr>
        <p:spPr>
          <a:xfrm>
            <a:off x="6108700" y="2730500"/>
            <a:ext cx="2743200" cy="161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Traditional approach in military:</a:t>
            </a:r>
            <a:endParaRPr>
              <a:solidFill>
                <a:srgbClr val="3366FF"/>
              </a:solidFill>
            </a:endParaRPr>
          </a:p>
          <a:p>
            <a:pPr lvl="0" marL="342900" indent="-342900">
              <a:buClr>
                <a:srgbClr val="3366FF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Linear model among levels levels</a:t>
            </a:r>
            <a:endParaRPr>
              <a:solidFill>
                <a:srgbClr val="3366FF"/>
              </a:solidFill>
            </a:endParaRPr>
          </a:p>
          <a:p>
            <a:pPr lvl="0" marL="342900" indent="-342900">
              <a:buClr>
                <a:srgbClr val="3366FF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Lattice model  within highest level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Dilbert’s take on Authentication…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436418" indent="-436418">
              <a:defRPr sz="2800"/>
            </a:pPr>
          </a:p>
        </p:txBody>
      </p:sp>
      <p:sp>
        <p:nvSpPr>
          <p:cNvPr id="237" name="Shape 237"/>
          <p:cNvSpPr/>
          <p:nvPr/>
        </p:nvSpPr>
        <p:spPr>
          <a:xfrm>
            <a:off x="2714625" y="6133584"/>
            <a:ext cx="531483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03154"/>
                </a:solidFill>
              </a:rPr>
              <a:t>http://dilbert.com/search_results?terms=network+security</a:t>
            </a:r>
          </a:p>
        </p:txBody>
      </p:sp>
      <p:pic>
        <p:nvPicPr>
          <p:cNvPr id="23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" y="1719818"/>
            <a:ext cx="8351839" cy="4078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 lIns="46037" tIns="46037" rIns="46037" bIns="46037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To Do’s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920750" y="2206624"/>
            <a:ext cx="7715250" cy="4016376"/>
          </a:xfrm>
          <a:prstGeom prst="rect">
            <a:avLst/>
          </a:prstGeom>
        </p:spPr>
        <p:txBody>
          <a:bodyPr lIns="46037" tIns="46037" rIns="46037" bIns="46037"/>
          <a:lstStyle/>
          <a:p>
            <a:pPr lvl="0" marL="775854" indent="-775854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</a:rPr>
              <a:t>Read Chapter 1 on Bishop</a:t>
            </a:r>
            <a:endParaRPr sz="2600">
              <a:solidFill>
                <a:srgbClr val="174576"/>
              </a:solidFill>
            </a:endParaRPr>
          </a:p>
          <a:p>
            <a:pPr lvl="0" marL="720436" indent="-720436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74576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BACKUP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 lIns="46037" tIns="46037" rIns="46037" bIns="46037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To Do’s from Last Time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920750" y="2206624"/>
            <a:ext cx="7715250" cy="4016376"/>
          </a:xfrm>
          <a:prstGeom prst="rect">
            <a:avLst/>
          </a:prstGeom>
        </p:spPr>
        <p:txBody>
          <a:bodyPr lIns="46037" tIns="46037" rIns="46037" bIns="46037"/>
          <a:lstStyle/>
          <a:p>
            <a:pPr lvl="0" marL="772159" indent="-772159">
              <a:lnSpc>
                <a:spcPct val="8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174576"/>
                </a:solidFill>
              </a:rPr>
              <a:t>Read Auburn’s security policy (there are many)</a:t>
            </a:r>
            <a:endParaRPr sz="15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  <a:hlinkClick r:id="rId2" invalidUrl="" action="" tgtFrame="" tooltip="" history="1" highlightClick="0" endSnd="0"/>
              </a:rPr>
              <a:t>http://www.auburn.edu/oit/it_policies</a:t>
            </a:r>
            <a:r>
              <a:rPr>
                <a:solidFill>
                  <a:srgbClr val="174576"/>
                </a:solidFill>
                <a:hlinkClick r:id="rId2" invalidUrl="" action="" tgtFrame="" tooltip="" history="1" highlightClick="0" endSnd="0"/>
              </a:rPr>
              <a:t>/</a:t>
            </a:r>
            <a:r>
              <a:rPr>
                <a:solidFill>
                  <a:srgbClr val="174576"/>
                </a:solidFill>
              </a:rPr>
              <a:t> </a:t>
            </a:r>
            <a:endParaRPr sz="26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  <a:hlinkClick r:id="rId3" invalidUrl="" action="" tgtFrame="" tooltip="" history="1" highlightClick="0" endSnd="0"/>
              </a:rPr>
              <a:t>http://www.auburn.edu/oit/it_policies/</a:t>
            </a:r>
            <a:r>
              <a:rPr>
                <a:solidFill>
                  <a:srgbClr val="174576"/>
                </a:solidFill>
                <a:hlinkClick r:id="rId3" invalidUrl="" action="" tgtFrame="" tooltip="" history="1" highlightClick="0" endSnd="0"/>
              </a:rPr>
              <a:t>data_security_policy.php</a:t>
            </a:r>
            <a:r>
              <a:rPr>
                <a:solidFill>
                  <a:srgbClr val="174576"/>
                </a:solidFill>
              </a:rPr>
              <a:t> </a:t>
            </a:r>
            <a:endParaRPr sz="2600">
              <a:solidFill>
                <a:srgbClr val="174576"/>
              </a:solidFill>
            </a:endParaRPr>
          </a:p>
          <a:p>
            <a:pPr lvl="0" marL="772159" indent="-772159">
              <a:lnSpc>
                <a:spcPct val="8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174576"/>
                </a:solidFill>
              </a:rPr>
              <a:t>Come prepared to discuss AU's security mechanisms.</a:t>
            </a:r>
            <a:endParaRPr sz="1500">
              <a:solidFill>
                <a:srgbClr val="174576"/>
              </a:solidFill>
            </a:endParaRPr>
          </a:p>
          <a:p>
            <a:pPr lvl="0" marL="772159" indent="-772159">
              <a:lnSpc>
                <a:spcPct val="8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174576"/>
                </a:solidFill>
              </a:rPr>
              <a:t>Learn about password vaults – adopt one</a:t>
            </a:r>
            <a:endParaRPr sz="1500">
              <a:solidFill>
                <a:srgbClr val="174576"/>
              </a:solidFill>
            </a:endParaRPr>
          </a:p>
          <a:p>
            <a:pPr lvl="0" marL="772159" indent="-772159">
              <a:lnSpc>
                <a:spcPct val="8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1900">
                <a:solidFill>
                  <a:srgbClr val="174576"/>
                </a:solidFill>
              </a:rPr>
              <a:t>Learn about GPG/PGP, make your pub/private key pair </a:t>
            </a:r>
            <a:endParaRPr sz="15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Make one</a:t>
            </a:r>
            <a:endParaRPr sz="14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Keep the secret key a secret!</a:t>
            </a:r>
            <a:endParaRPr sz="14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Use a strong password to protect access to it!</a:t>
            </a:r>
            <a:endParaRPr sz="14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Add your key to your mail software if supported</a:t>
            </a:r>
            <a:endParaRPr sz="1400">
              <a:solidFill>
                <a:srgbClr val="174576"/>
              </a:solidFill>
            </a:endParaRPr>
          </a:p>
          <a:p>
            <a:pPr lvl="1" marL="1126671" indent="-78377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174576"/>
                </a:solidFill>
              </a:rPr>
              <a:t>Cf, </a:t>
            </a:r>
            <a:r>
              <a:rPr>
                <a:solidFill>
                  <a:srgbClr val="174576"/>
                </a:solidFill>
                <a:hlinkClick r:id="rId4" invalidUrl="" action="" tgtFrame="" tooltip="" history="1" highlightClick="0" endSnd="0"/>
              </a:rPr>
              <a:t>https://www.gnupg.org</a:t>
            </a:r>
            <a:r>
              <a:rPr>
                <a:solidFill>
                  <a:srgbClr val="174576"/>
                </a:solidFill>
                <a:hlinkClick r:id="rId4" invalidUrl="" action="" tgtFrame="" tooltip="" history="1" highlightClick="0" endSnd="0"/>
              </a:rPr>
              <a:t>/</a:t>
            </a:r>
            <a:r>
              <a:rPr>
                <a:solidFill>
                  <a:srgbClr val="174576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Protection System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 marL="374072" indent="-37407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Describes conditions under which a system is secure</a:t>
            </a:r>
            <a:endParaRPr sz="2400">
              <a:solidFill>
                <a:srgbClr val="174576"/>
              </a:solidFill>
            </a:endParaRPr>
          </a:p>
          <a:p>
            <a:pPr lvl="0" marL="374072" indent="-37407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 Access control matrix </a:t>
            </a:r>
            <a:endParaRPr sz="24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Classical (and simple) abstraction mechanism for representing secure states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Consists of a matrix describing security rights of subjects</a:t>
            </a:r>
            <a:endParaRPr sz="2000">
              <a:solidFill>
                <a:srgbClr val="174576"/>
              </a:solidFill>
            </a:endParaRPr>
          </a:p>
          <a:p>
            <a:pPr lvl="1" marL="753110" indent="-40386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And a set of allowable transitions that alter those rights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Access Control Matrix Concept</a:t>
            </a:r>
          </a:p>
        </p:txBody>
      </p:sp>
      <p:grpSp>
        <p:nvGrpSpPr>
          <p:cNvPr id="138" name="Group 138"/>
          <p:cNvGrpSpPr/>
          <p:nvPr/>
        </p:nvGrpSpPr>
        <p:grpSpPr>
          <a:xfrm>
            <a:off x="532735" y="2222499"/>
            <a:ext cx="4196559" cy="3276601"/>
            <a:chOff x="0" y="0"/>
            <a:chExt cx="4196557" cy="3276600"/>
          </a:xfrm>
        </p:grpSpPr>
        <p:sp>
          <p:nvSpPr>
            <p:cNvPr id="122" name="Shape 122"/>
            <p:cNvSpPr/>
            <p:nvPr/>
          </p:nvSpPr>
          <p:spPr>
            <a:xfrm>
              <a:off x="1481931" y="0"/>
              <a:ext cx="1621295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03154"/>
                  </a:solidFill>
                </a:rPr>
                <a:t>objects (entities)</a:t>
              </a:r>
            </a:p>
          </p:txBody>
        </p:sp>
        <p:sp>
          <p:nvSpPr>
            <p:cNvPr id="123" name="Shape 123"/>
            <p:cNvSpPr/>
            <p:nvPr/>
          </p:nvSpPr>
          <p:spPr>
            <a:xfrm rot="16200000">
              <a:off x="-228538" y="2043015"/>
              <a:ext cx="840616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03154"/>
                  </a:solidFill>
                </a:rPr>
                <a:t>subjects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610393" y="990600"/>
              <a:ext cx="389891" cy="19743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baseline="-25000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 baseline="-25000"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baseline="-25000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…</a:t>
              </a:r>
              <a:endParaRPr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103154"/>
                </a:solidFill>
                <a:latin typeface="Times"/>
                <a:ea typeface="Times"/>
                <a:cs typeface="Times"/>
                <a:sym typeface="Times"/>
              </a:endParaRPr>
            </a:p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baseline="-25000"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n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085056" y="533400"/>
              <a:ext cx="2811473" cy="426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o</a:t>
              </a:r>
              <a:r>
                <a:rPr baseline="-25000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1  </a:t>
              </a:r>
              <a:r>
                <a:rPr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  …   </a:t>
              </a: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o</a:t>
              </a:r>
              <a:r>
                <a:rPr baseline="-25000"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               </a:t>
              </a: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baseline="-25000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rPr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   …  </a:t>
              </a:r>
              <a:r>
                <a:rPr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baseline="-25000" i="1">
                  <a:solidFill>
                    <a:srgbClr val="103154"/>
                  </a:solidFill>
                  <a:latin typeface="Times"/>
                  <a:ea typeface="Times"/>
                  <a:cs typeface="Times"/>
                  <a:sym typeface="Times"/>
                </a:rPr>
                <a:t>n</a:t>
              </a:r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1224756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 flipH="1">
              <a:off x="1605756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2291556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 flipH="1">
              <a:off x="2748756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3205957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 flipH="1">
              <a:off x="3663157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 flipH="1">
              <a:off x="4196557" y="990600"/>
              <a:ext cx="1" cy="22860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24756" y="990600"/>
              <a:ext cx="2971801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24756" y="1371600"/>
              <a:ext cx="2971801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24756" y="1752600"/>
              <a:ext cx="2971801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24756" y="2895600"/>
              <a:ext cx="2971801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24756" y="3276600"/>
              <a:ext cx="2971801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39" name="Shape 139"/>
          <p:cNvSpPr/>
          <p:nvPr>
            <p:ph type="body" idx="1"/>
          </p:nvPr>
        </p:nvSpPr>
        <p:spPr>
          <a:xfrm>
            <a:off x="4791204" y="1841500"/>
            <a:ext cx="4343401" cy="4191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4576"/>
              </a:solidFill>
            </a:endParaRPr>
          </a:p>
          <a:p>
            <a:pPr lvl="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4576"/>
              </a:solidFill>
            </a:endParaRPr>
          </a:p>
          <a:p>
            <a:pPr lvl="0" marL="377190" indent="-37719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Subjects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sz="2200">
                <a:solidFill>
                  <a:srgbClr val="174576"/>
                </a:solidFill>
              </a:rPr>
              <a:t> = {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sz="2200">
                <a:solidFill>
                  <a:srgbClr val="174576"/>
                </a:solidFill>
              </a:rPr>
              <a:t>1</a:t>
            </a:r>
            <a:r>
              <a:rPr sz="2200">
                <a:solidFill>
                  <a:srgbClr val="174576"/>
                </a:solidFill>
              </a:rPr>
              <a:t>,…,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i="1" sz="2200">
                <a:solidFill>
                  <a:srgbClr val="174576"/>
                </a:solidFill>
              </a:rPr>
              <a:t>n</a:t>
            </a:r>
            <a:r>
              <a:rPr sz="2200">
                <a:solidFill>
                  <a:srgbClr val="174576"/>
                </a:solidFill>
              </a:rPr>
              <a:t> }</a:t>
            </a:r>
            <a:endParaRPr sz="2000">
              <a:solidFill>
                <a:srgbClr val="174576"/>
              </a:solidFill>
            </a:endParaRPr>
          </a:p>
          <a:p>
            <a:pPr lvl="0" marL="377190" indent="-37719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Objects 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sz="2200">
                <a:solidFill>
                  <a:srgbClr val="174576"/>
                </a:solidFill>
              </a:rPr>
              <a:t> = { 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baseline="-25000" sz="2200">
                <a:solidFill>
                  <a:srgbClr val="174576"/>
                </a:solidFill>
              </a:rPr>
              <a:t>1</a:t>
            </a:r>
            <a:r>
              <a:rPr sz="2200">
                <a:solidFill>
                  <a:srgbClr val="174576"/>
                </a:solidFill>
              </a:rPr>
              <a:t>,…,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baseline="-25000" i="1" sz="2200">
                <a:solidFill>
                  <a:srgbClr val="174576"/>
                </a:solidFill>
              </a:rPr>
              <a:t>m</a:t>
            </a:r>
            <a:r>
              <a:rPr sz="2200">
                <a:solidFill>
                  <a:srgbClr val="174576"/>
                </a:solidFill>
              </a:rPr>
              <a:t> }</a:t>
            </a:r>
            <a:endParaRPr sz="2000">
              <a:solidFill>
                <a:srgbClr val="174576"/>
              </a:solidFill>
            </a:endParaRPr>
          </a:p>
          <a:p>
            <a:pPr lvl="0" marL="377190" indent="-37719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Rights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 = {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sz="2200">
                <a:solidFill>
                  <a:srgbClr val="174576"/>
                </a:solidFill>
              </a:rPr>
              <a:t>1</a:t>
            </a:r>
            <a:r>
              <a:rPr sz="2200">
                <a:solidFill>
                  <a:srgbClr val="174576"/>
                </a:solidFill>
              </a:rPr>
              <a:t>,…,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i="1" sz="2200">
                <a:solidFill>
                  <a:srgbClr val="174576"/>
                </a:solidFill>
              </a:rPr>
              <a:t>k</a:t>
            </a:r>
            <a:r>
              <a:rPr sz="2200">
                <a:solidFill>
                  <a:srgbClr val="174576"/>
                </a:solidFill>
              </a:rPr>
              <a:t> }</a:t>
            </a:r>
            <a:endParaRPr sz="2000">
              <a:solidFill>
                <a:srgbClr val="174576"/>
              </a:solidFill>
            </a:endParaRPr>
          </a:p>
          <a:p>
            <a:pPr lvl="0" marL="377190" indent="-37719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Entries </a:t>
            </a:r>
            <a:r>
              <a:rPr i="1" sz="2200">
                <a:solidFill>
                  <a:srgbClr val="174576"/>
                </a:solidFill>
              </a:rPr>
              <a:t>A</a:t>
            </a:r>
            <a:r>
              <a:rPr sz="2200">
                <a:solidFill>
                  <a:srgbClr val="174576"/>
                </a:solidFill>
              </a:rPr>
              <a:t>[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i="1" sz="2200">
                <a:solidFill>
                  <a:srgbClr val="174576"/>
                </a:solidFill>
              </a:rPr>
              <a:t>i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baseline="-25000" i="1" sz="2200">
                <a:solidFill>
                  <a:srgbClr val="174576"/>
                </a:solidFill>
              </a:rPr>
              <a:t>j</a:t>
            </a:r>
            <a:r>
              <a:rPr sz="2200">
                <a:solidFill>
                  <a:srgbClr val="174576"/>
                </a:solidFill>
              </a:rPr>
              <a:t>] </a:t>
            </a:r>
            <a:r>
              <a:rPr sz="22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⊆</a:t>
            </a:r>
            <a:r>
              <a:rPr sz="2000">
                <a:solidFill>
                  <a:srgbClr val="174576"/>
                </a:solidFill>
              </a:rPr>
              <a:t> </a:t>
            </a:r>
            <a:r>
              <a:rPr i="1" sz="2200">
                <a:solidFill>
                  <a:srgbClr val="174576"/>
                </a:solidFill>
              </a:rPr>
              <a:t>R</a:t>
            </a:r>
            <a:endParaRPr sz="2400">
              <a:solidFill>
                <a:srgbClr val="174576"/>
              </a:solidFill>
            </a:endParaRPr>
          </a:p>
          <a:p>
            <a:pPr lvl="0" marL="377190" indent="-377190">
              <a:lnSpc>
                <a:spcPct val="80000"/>
              </a:lnSpc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</a:rPr>
              <a:t>A</a:t>
            </a:r>
            <a:r>
              <a:rPr sz="2200">
                <a:solidFill>
                  <a:srgbClr val="174576"/>
                </a:solidFill>
              </a:rPr>
              <a:t>[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i="1" sz="2200">
                <a:solidFill>
                  <a:srgbClr val="174576"/>
                </a:solidFill>
              </a:rPr>
              <a:t>i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baseline="-25000" i="1" sz="2200">
                <a:solidFill>
                  <a:srgbClr val="174576"/>
                </a:solidFill>
              </a:rPr>
              <a:t>j</a:t>
            </a:r>
            <a:r>
              <a:rPr sz="2200">
                <a:solidFill>
                  <a:srgbClr val="174576"/>
                </a:solidFill>
              </a:rPr>
              <a:t>] = {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i="1" sz="2200">
                <a:solidFill>
                  <a:srgbClr val="174576"/>
                </a:solidFill>
              </a:rPr>
              <a:t>x</a:t>
            </a:r>
            <a:r>
              <a:rPr sz="2200">
                <a:solidFill>
                  <a:srgbClr val="174576"/>
                </a:solidFill>
              </a:rPr>
              <a:t>, …,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i="1" sz="2200">
                <a:solidFill>
                  <a:srgbClr val="174576"/>
                </a:solidFill>
              </a:rPr>
              <a:t>y</a:t>
            </a:r>
            <a:r>
              <a:rPr sz="2200">
                <a:solidFill>
                  <a:srgbClr val="174576"/>
                </a:solidFill>
              </a:rPr>
              <a:t> } means subject </a:t>
            </a:r>
            <a:r>
              <a:rPr i="1" sz="2200">
                <a:solidFill>
                  <a:srgbClr val="174576"/>
                </a:solidFill>
              </a:rPr>
              <a:t>s</a:t>
            </a:r>
            <a:r>
              <a:rPr baseline="-25000" i="1" sz="2200">
                <a:solidFill>
                  <a:srgbClr val="174576"/>
                </a:solidFill>
              </a:rPr>
              <a:t>i </a:t>
            </a:r>
            <a:r>
              <a:rPr sz="2200">
                <a:solidFill>
                  <a:srgbClr val="174576"/>
                </a:solidFill>
              </a:rPr>
              <a:t>has rights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i="1" sz="2200">
                <a:solidFill>
                  <a:srgbClr val="174576"/>
                </a:solidFill>
              </a:rPr>
              <a:t>x</a:t>
            </a:r>
            <a:r>
              <a:rPr sz="2200">
                <a:solidFill>
                  <a:srgbClr val="174576"/>
                </a:solidFill>
              </a:rPr>
              <a:t>, …,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baseline="-25000" i="1" sz="2200">
                <a:solidFill>
                  <a:srgbClr val="174576"/>
                </a:solidFill>
              </a:rPr>
              <a:t>y</a:t>
            </a:r>
            <a:r>
              <a:rPr sz="2200">
                <a:solidFill>
                  <a:srgbClr val="174576"/>
                </a:solidFill>
              </a:rPr>
              <a:t> over object </a:t>
            </a:r>
            <a:r>
              <a:rPr i="1" sz="2200">
                <a:solidFill>
                  <a:srgbClr val="174576"/>
                </a:solidFill>
              </a:rPr>
              <a:t>o</a:t>
            </a:r>
            <a:r>
              <a:rPr baseline="-25000" i="1" sz="2200">
                <a:solidFill>
                  <a:srgbClr val="174576"/>
                </a:solidFill>
              </a:rPr>
              <a:t>j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Example 1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Processes </a:t>
            </a:r>
            <a:r>
              <a:rPr i="1" sz="2200">
                <a:solidFill>
                  <a:srgbClr val="174576"/>
                </a:solidFill>
              </a:rPr>
              <a:t>p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q</a:t>
            </a:r>
            <a:endParaRPr i="1" sz="2200">
              <a:solidFill>
                <a:srgbClr val="174576"/>
              </a:solidFill>
            </a:endParaRPr>
          </a:p>
          <a:p>
            <a:pPr lvl="0"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Files </a:t>
            </a:r>
            <a:r>
              <a:rPr i="1" sz="2200">
                <a:solidFill>
                  <a:srgbClr val="174576"/>
                </a:solidFill>
              </a:rPr>
              <a:t>f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g</a:t>
            </a:r>
            <a:endParaRPr i="1" sz="2200">
              <a:solidFill>
                <a:srgbClr val="174576"/>
              </a:solidFill>
            </a:endParaRPr>
          </a:p>
          <a:p>
            <a:pPr lvl="0"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Rights </a:t>
            </a:r>
            <a:r>
              <a:rPr i="1" sz="2200">
                <a:solidFill>
                  <a:srgbClr val="174576"/>
                </a:solidFill>
              </a:rPr>
              <a:t>r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w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x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a</a:t>
            </a:r>
            <a:r>
              <a:rPr sz="2200">
                <a:solidFill>
                  <a:srgbClr val="174576"/>
                </a:solidFill>
              </a:rPr>
              <a:t>, </a:t>
            </a:r>
            <a:r>
              <a:rPr i="1" sz="2200">
                <a:solidFill>
                  <a:srgbClr val="174576"/>
                </a:solidFill>
              </a:rPr>
              <a:t>o</a:t>
            </a:r>
            <a:endParaRPr i="1" sz="2200">
              <a:solidFill>
                <a:srgbClr val="174576"/>
              </a:solidFill>
            </a:endParaRPr>
          </a:p>
          <a:p>
            <a:pPr lvl="0"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</a:rPr>
              <a:t>r - read, w- write, x- execute, a- append, o- modify</a:t>
            </a:r>
            <a:endParaRPr i="1" sz="2200">
              <a:solidFill>
                <a:srgbClr val="174576"/>
              </a:solidFill>
            </a:endParaRPr>
          </a:p>
          <a:p>
            <a:pPr lvl="0">
              <a:buSzTx/>
              <a:buNone/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i="1" sz="22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f	g	p	q</a:t>
            </a:r>
            <a:endParaRPr i="1" sz="2200">
              <a:solidFill>
                <a:srgbClr val="174576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buSzTx/>
              <a:buNone/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p		rwo	r	rwxo	w</a:t>
            </a:r>
            <a:endParaRPr i="1" sz="2200">
              <a:solidFill>
                <a:srgbClr val="174576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buSzTx/>
              <a:buNone/>
              <a:tabLst>
                <a:tab pos="1371600" algn="l"/>
                <a:tab pos="2971800" algn="l"/>
                <a:tab pos="4686300" algn="l"/>
                <a:tab pos="6388100" algn="l"/>
              </a:tabLst>
              <a:defRPr sz="1800">
                <a:solidFill>
                  <a:srgbClr val="000000"/>
                </a:solidFill>
              </a:defRPr>
            </a:pPr>
            <a:r>
              <a:rPr i="1" sz="22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q		a	ro	r	rwxo	</a:t>
            </a:r>
          </a:p>
        </p:txBody>
      </p:sp>
      <p:grpSp>
        <p:nvGrpSpPr>
          <p:cNvPr id="148" name="Group 148"/>
          <p:cNvGrpSpPr/>
          <p:nvPr/>
        </p:nvGrpSpPr>
        <p:grpSpPr>
          <a:xfrm>
            <a:off x="1104900" y="4254500"/>
            <a:ext cx="6781800" cy="1219200"/>
            <a:chOff x="0" y="0"/>
            <a:chExt cx="6781800" cy="1219200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6781800" cy="1219200"/>
            </a:xfrm>
            <a:prstGeom prst="rect">
              <a:avLst/>
            </a:prstGeom>
            <a:noFill/>
            <a:ln w="9525" cap="flat">
              <a:solidFill>
                <a:srgbClr val="10315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609600"/>
              <a:ext cx="6781800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 flipH="1">
              <a:off x="1676399" y="0"/>
              <a:ext cx="1" cy="1219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3200399" y="0"/>
              <a:ext cx="1" cy="1219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5105400" y="0"/>
              <a:ext cx="0" cy="1219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779462" y="350365"/>
            <a:ext cx="7583490" cy="1143001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174576"/>
                </a:solidFill>
              </a:rPr>
              <a:t>                                                            Example 2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342900" y="647700"/>
            <a:ext cx="8686800" cy="5410200"/>
          </a:xfrm>
          <a:prstGeom prst="rect">
            <a:avLst/>
          </a:prstGeom>
        </p:spPr>
        <p:txBody>
          <a:bodyPr/>
          <a:lstStyle/>
          <a:p>
            <a:pPr lvl="0" marL="374072" indent="-374072"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Procedures </a:t>
            </a:r>
            <a:r>
              <a:rPr i="1" sz="2400">
                <a:solidFill>
                  <a:srgbClr val="174576"/>
                </a:solidFill>
              </a:rPr>
              <a:t>inc_ctr</a:t>
            </a:r>
            <a:r>
              <a:rPr sz="2400">
                <a:solidFill>
                  <a:srgbClr val="174576"/>
                </a:solidFill>
              </a:rPr>
              <a:t>, </a:t>
            </a:r>
            <a:r>
              <a:rPr i="1" sz="2400">
                <a:solidFill>
                  <a:srgbClr val="174576"/>
                </a:solidFill>
              </a:rPr>
              <a:t>dec_ctr</a:t>
            </a:r>
            <a:r>
              <a:rPr sz="2400">
                <a:solidFill>
                  <a:srgbClr val="174576"/>
                </a:solidFill>
              </a:rPr>
              <a:t>, </a:t>
            </a:r>
            <a:r>
              <a:rPr i="1" sz="2400">
                <a:solidFill>
                  <a:srgbClr val="174576"/>
                </a:solidFill>
              </a:rPr>
              <a:t>manage</a:t>
            </a:r>
            <a:endParaRPr sz="2400">
              <a:solidFill>
                <a:srgbClr val="174576"/>
              </a:solidFill>
            </a:endParaRPr>
          </a:p>
          <a:p>
            <a:pPr lvl="0" marL="374072" indent="-374072"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Variable </a:t>
            </a:r>
            <a:r>
              <a:rPr i="1" sz="2400">
                <a:solidFill>
                  <a:srgbClr val="174576"/>
                </a:solidFill>
              </a:rPr>
              <a:t>counter</a:t>
            </a:r>
            <a:endParaRPr i="1" sz="2400">
              <a:solidFill>
                <a:srgbClr val="174576"/>
              </a:solidFill>
            </a:endParaRPr>
          </a:p>
          <a:p>
            <a:pPr lvl="0" marL="374072" indent="-374072"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74576"/>
                </a:solidFill>
              </a:rPr>
              <a:t>Rights </a:t>
            </a:r>
            <a:r>
              <a:rPr i="1" sz="2400">
                <a:solidFill>
                  <a:srgbClr val="174576"/>
                </a:solidFill>
              </a:rPr>
              <a:t>+</a:t>
            </a:r>
            <a:r>
              <a:rPr sz="2400">
                <a:solidFill>
                  <a:srgbClr val="174576"/>
                </a:solidFill>
              </a:rPr>
              <a:t>, </a:t>
            </a:r>
            <a:r>
              <a:rPr i="1" sz="2400">
                <a:solidFill>
                  <a:srgbClr val="174576"/>
                </a:solidFill>
              </a:rPr>
              <a:t>–</a:t>
            </a:r>
            <a:r>
              <a:rPr sz="2400">
                <a:solidFill>
                  <a:srgbClr val="174576"/>
                </a:solidFill>
              </a:rPr>
              <a:t>, </a:t>
            </a:r>
            <a:r>
              <a:rPr i="1" sz="2400">
                <a:solidFill>
                  <a:srgbClr val="174576"/>
                </a:solidFill>
              </a:rPr>
              <a:t>call</a:t>
            </a:r>
            <a:endParaRPr i="1" sz="2400">
              <a:solidFill>
                <a:srgbClr val="174576"/>
              </a:solidFill>
            </a:endParaRPr>
          </a:p>
          <a:p>
            <a:pPr lvl="0"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174576"/>
              </a:solidFill>
            </a:endParaRPr>
          </a:p>
          <a:p>
            <a:pPr lvl="0">
              <a:buSzTx/>
              <a:buNone/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		</a:t>
            </a:r>
            <a:r>
              <a:rPr i="1"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counter</a:t>
            </a:r>
            <a:r>
              <a:rPr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i="1"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inc_ctr	dec_ctr	manage</a:t>
            </a:r>
            <a:endParaRPr i="1" sz="2800">
              <a:solidFill>
                <a:srgbClr val="174576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buSzTx/>
              <a:buNone/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i="1"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inc_ctr	+</a:t>
            </a:r>
            <a:endParaRPr i="1" sz="2800">
              <a:solidFill>
                <a:srgbClr val="174576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buSzTx/>
              <a:buNone/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i="1"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dec_ctr	–</a:t>
            </a:r>
            <a:endParaRPr i="1" sz="2800">
              <a:solidFill>
                <a:srgbClr val="174576"/>
              </a:solidFill>
              <a:latin typeface="Times"/>
              <a:ea typeface="Times"/>
              <a:cs typeface="Times"/>
              <a:sym typeface="Times"/>
            </a:endParaRPr>
          </a:p>
          <a:p>
            <a:pPr lvl="0">
              <a:buSzTx/>
              <a:buNone/>
              <a:tabLst>
                <a:tab pos="1714500" algn="l"/>
                <a:tab pos="3073400" algn="l"/>
                <a:tab pos="4521200" algn="l"/>
                <a:tab pos="5943600" algn="l"/>
              </a:tabLst>
              <a:defRPr sz="1800">
                <a:solidFill>
                  <a:srgbClr val="000000"/>
                </a:solidFill>
              </a:defRPr>
            </a:pPr>
            <a:r>
              <a:rPr i="1" sz="2800">
                <a:solidFill>
                  <a:srgbClr val="174576"/>
                </a:solidFill>
                <a:latin typeface="Times"/>
                <a:ea typeface="Times"/>
                <a:cs typeface="Times"/>
                <a:sym typeface="Times"/>
              </a:rPr>
              <a:t>manage		call	call	call	</a:t>
            </a:r>
          </a:p>
        </p:txBody>
      </p:sp>
      <p:grpSp>
        <p:nvGrpSpPr>
          <p:cNvPr id="158" name="Group 158"/>
          <p:cNvGrpSpPr/>
          <p:nvPr/>
        </p:nvGrpSpPr>
        <p:grpSpPr>
          <a:xfrm>
            <a:off x="1866900" y="4000500"/>
            <a:ext cx="5791200" cy="1600200"/>
            <a:chOff x="0" y="0"/>
            <a:chExt cx="5791200" cy="1600200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5791200" cy="1600200"/>
            </a:xfrm>
            <a:prstGeom prst="rect">
              <a:avLst/>
            </a:prstGeom>
            <a:noFill/>
            <a:ln w="9525" cap="flat">
              <a:solidFill>
                <a:srgbClr val="103154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53" name="Shape 153"/>
            <p:cNvSpPr/>
            <p:nvPr/>
          </p:nvSpPr>
          <p:spPr>
            <a:xfrm flipH="1">
              <a:off x="1523999" y="0"/>
              <a:ext cx="1" cy="1600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4" name="Shape 154"/>
            <p:cNvSpPr/>
            <p:nvPr/>
          </p:nvSpPr>
          <p:spPr>
            <a:xfrm flipH="1">
              <a:off x="2819399" y="0"/>
              <a:ext cx="1" cy="1600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4419600" y="0"/>
              <a:ext cx="0" cy="160020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533400"/>
              <a:ext cx="5791200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1066800"/>
              <a:ext cx="5791200" cy="0"/>
            </a:xfrm>
            <a:prstGeom prst="line">
              <a:avLst/>
            </a:prstGeom>
            <a:noFill/>
            <a:ln w="9525" cap="flat">
              <a:solidFill>
                <a:srgbClr val="103154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779462" y="295833"/>
            <a:ext cx="758349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174576"/>
                </a:solidFill>
              </a:rPr>
              <a:t>State Transitions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779462" y="1949824"/>
            <a:ext cx="7583490" cy="40072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Change the protection state of system</a:t>
            </a:r>
            <a:endParaRPr sz="22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|– represents transition</a:t>
            </a:r>
            <a:endParaRPr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sz="2000">
                <a:solidFill>
                  <a:srgbClr val="174576"/>
                </a:solidFill>
              </a:rPr>
              <a:t> |– </a:t>
            </a:r>
            <a:r>
              <a:rPr baseline="-25000"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τ</a:t>
            </a:r>
            <a:r>
              <a:rPr sz="2000">
                <a:solidFill>
                  <a:srgbClr val="174576"/>
                </a:solidFill>
              </a:rPr>
              <a:t>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baseline="-25000" sz="2000">
                <a:solidFill>
                  <a:srgbClr val="174576"/>
                </a:solidFill>
              </a:rPr>
              <a:t>+1</a:t>
            </a:r>
            <a:r>
              <a:rPr sz="2000">
                <a:solidFill>
                  <a:srgbClr val="174576"/>
                </a:solidFill>
              </a:rPr>
              <a:t>: command </a:t>
            </a:r>
            <a:r>
              <a:rPr sz="2000">
                <a:solidFill>
                  <a:srgbClr val="174576"/>
                </a:solidFill>
                <a:latin typeface="Symbol"/>
                <a:ea typeface="Symbol"/>
                <a:cs typeface="Symbol"/>
                <a:sym typeface="Symbol"/>
              </a:rPr>
              <a:t>τ</a:t>
            </a:r>
            <a:r>
              <a:rPr sz="2000">
                <a:solidFill>
                  <a:srgbClr val="174576"/>
                </a:solidFill>
              </a:rPr>
              <a:t> moves system from state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sz="2000">
                <a:solidFill>
                  <a:srgbClr val="174576"/>
                </a:solidFill>
              </a:rPr>
              <a:t> to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baseline="-25000" sz="2000">
                <a:solidFill>
                  <a:srgbClr val="174576"/>
                </a:solidFill>
              </a:rPr>
              <a:t>+1</a:t>
            </a:r>
            <a:endParaRPr sz="20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sz="2000">
                <a:solidFill>
                  <a:srgbClr val="174576"/>
                </a:solidFill>
              </a:rPr>
              <a:t> |– </a:t>
            </a:r>
            <a:r>
              <a:rPr baseline="30000" sz="2000">
                <a:solidFill>
                  <a:srgbClr val="174576"/>
                </a:solidFill>
              </a:rPr>
              <a:t>*</a:t>
            </a:r>
            <a:r>
              <a:rPr sz="2000">
                <a:solidFill>
                  <a:srgbClr val="174576"/>
                </a:solidFill>
              </a:rPr>
              <a:t>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baseline="-25000" sz="2000">
                <a:solidFill>
                  <a:srgbClr val="174576"/>
                </a:solidFill>
              </a:rPr>
              <a:t>+1</a:t>
            </a:r>
            <a:r>
              <a:rPr sz="2000">
                <a:solidFill>
                  <a:srgbClr val="174576"/>
                </a:solidFill>
              </a:rPr>
              <a:t>: a sequence of commands moves system from state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sz="2000">
                <a:solidFill>
                  <a:srgbClr val="174576"/>
                </a:solidFill>
              </a:rPr>
              <a:t> to </a:t>
            </a:r>
            <a:r>
              <a:rPr i="1" sz="2000">
                <a:solidFill>
                  <a:srgbClr val="174576"/>
                </a:solidFill>
              </a:rPr>
              <a:t>X</a:t>
            </a:r>
            <a:r>
              <a:rPr baseline="-25000" i="1" sz="2000">
                <a:solidFill>
                  <a:srgbClr val="174576"/>
                </a:solidFill>
              </a:rPr>
              <a:t>i</a:t>
            </a:r>
            <a:r>
              <a:rPr baseline="-25000" sz="2000">
                <a:solidFill>
                  <a:srgbClr val="174576"/>
                </a:solidFill>
              </a:rPr>
              <a:t>+1</a:t>
            </a:r>
            <a:endParaRPr sz="2000">
              <a:solidFill>
                <a:srgbClr val="174576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174576"/>
                </a:solidFill>
              </a:rPr>
              <a:t>Commands often called </a:t>
            </a:r>
            <a:r>
              <a:rPr i="1" sz="2200">
                <a:solidFill>
                  <a:srgbClr val="174576"/>
                </a:solidFill>
              </a:rPr>
              <a:t>transformation procedures</a:t>
            </a:r>
            <a:endParaRPr i="1" sz="2200">
              <a:solidFill>
                <a:srgbClr val="174576"/>
              </a:solidFill>
            </a:endParaRPr>
          </a:p>
          <a:p>
            <a:pPr lvl="1" marL="685800" indent="-336550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74576"/>
                </a:solidFill>
              </a:rPr>
              <a:t>we want to ensure no transformation takes the system into an insecure state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103154"/>
      </a:dk1>
      <a:lt1>
        <a:srgbClr val="544C44"/>
      </a:lt1>
      <a:dk2>
        <a:srgbClr val="A7A7A7"/>
      </a:dk2>
      <a:lt2>
        <a:srgbClr val="535353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7F01"/>
          </a:solidFill>
          <a:prstDash val="solid"/>
          <a:bevel/>
        </a:ln>
        <a:effectLst>
          <a:outerShdw sx="100000" sy="100000" kx="0" ky="0" algn="b" rotWithShape="0" blurRad="50800" dist="63500" dir="27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7F0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7F01"/>
          </a:solidFill>
          <a:prstDash val="solid"/>
          <a:bevel/>
        </a:ln>
        <a:effectLst>
          <a:outerShdw sx="100000" sy="100000" kx="0" ky="0" algn="b" rotWithShape="0" blurRad="50800" dist="63500" dir="27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7F0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