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78" r:id="rId4"/>
    <p:sldId id="294" r:id="rId5"/>
    <p:sldId id="317" r:id="rId6"/>
    <p:sldId id="318" r:id="rId7"/>
    <p:sldId id="319" r:id="rId8"/>
    <p:sldId id="321" r:id="rId9"/>
    <p:sldId id="322" r:id="rId10"/>
    <p:sldId id="323" r:id="rId11"/>
    <p:sldId id="324" r:id="rId12"/>
    <p:sldId id="325" r:id="rId13"/>
    <p:sldId id="326" r:id="rId14"/>
    <p:sldId id="327" r:id="rId15"/>
    <p:sldId id="328" r:id="rId16"/>
    <p:sldId id="329" r:id="rId17"/>
    <p:sldId id="330" r:id="rId18"/>
    <p:sldId id="335" r:id="rId19"/>
    <p:sldId id="333" r:id="rId20"/>
    <p:sldId id="334" r:id="rId21"/>
    <p:sldId id="331" r:id="rId22"/>
    <p:sldId id="336" r:id="rId23"/>
    <p:sldId id="332" r:id="rId24"/>
    <p:sldId id="292" r:id="rId25"/>
    <p:sldId id="295" r:id="rId26"/>
    <p:sldId id="291" r:id="rId27"/>
    <p:sldId id="337" r:id="rId28"/>
    <p:sldId id="338" r:id="rId29"/>
    <p:sldId id="339" r:id="rId30"/>
    <p:sldId id="34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4677" autoAdjust="0"/>
  </p:normalViewPr>
  <p:slideViewPr>
    <p:cSldViewPr snapToGrid="0" snapToObjects="1">
      <p:cViewPr>
        <p:scale>
          <a:sx n="100" d="100"/>
          <a:sy n="100" d="100"/>
        </p:scale>
        <p:origin x="-752"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F0FCCF-936B-8141-84E2-D8149B849E66}" type="datetimeFigureOut">
              <a:rPr lang="en-US" smtClean="0"/>
              <a:t>8/24/15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FFE6A-E985-AB4D-90C5-1AB5589C2F45}" type="slidenum">
              <a:rPr lang="en-US" smtClean="0"/>
              <a:t>‹#›</a:t>
            </a:fld>
            <a:endParaRPr lang="en-US"/>
          </a:p>
        </p:txBody>
      </p:sp>
    </p:spTree>
    <p:extLst>
      <p:ext uri="{BB962C8B-B14F-4D97-AF65-F5344CB8AC3E}">
        <p14:creationId xmlns:p14="http://schemas.microsoft.com/office/powerpoint/2010/main" val="33923856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4</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17</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21</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25</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9</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10</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11</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12</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13</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14</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15</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16</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8/24/15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8/24/15</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8/24/15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8/24/15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8/24/15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8/24/15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8/24/15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8/24/15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8/24/15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8/24/15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8/24/15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8/24/15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8/24/15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8/24/15</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8/24/15</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pic>
        <p:nvPicPr>
          <p:cNvPr id="7" name="Picture 6" descr="Picture1.png"/>
          <p:cNvPicPr>
            <a:picLocks noChangeAspect="1"/>
          </p:cNvPicPr>
          <p:nvPr userDrawn="1"/>
        </p:nvPicPr>
        <p:blipFill>
          <a:blip r:embed="rId16" cstate="print"/>
          <a:stretch>
            <a:fillRect/>
          </a:stretch>
        </p:blipFill>
        <p:spPr>
          <a:xfrm>
            <a:off x="7086600" y="5715000"/>
            <a:ext cx="1615307" cy="96308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mmunity.thawte.com/blog-posts/difference-between-ssl-and-tl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OSI_model" TargetMode="External"/><Relationship Id="rId4" Type="http://schemas.openxmlformats.org/officeDocument/2006/relationships/hyperlink" Target="https://en.wikipedia.org/wiki/Internet_protocol_suite" TargetMode="External"/><Relationship Id="rId5" Type="http://schemas.openxmlformats.org/officeDocument/2006/relationships/hyperlink" Target="http://robertheaton.com/2014/03/27/how-does-https-actually-work/"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Transport_Layer_Security" TargetMode="External"/><Relationship Id="rId3" Type="http://schemas.openxmlformats.org/officeDocument/2006/relationships/hyperlink" Target="https://community.thawte.com/blog-posts/difference-between-ssl-and-tl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Secure_Socket_Lay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125" y="3913281"/>
            <a:ext cx="6746875" cy="1470025"/>
          </a:xfrm>
        </p:spPr>
        <p:txBody>
          <a:bodyPr>
            <a:noAutofit/>
          </a:bodyPr>
          <a:lstStyle/>
          <a:p>
            <a:r>
              <a:rPr lang="en-US" sz="3600" dirty="0" smtClean="0"/>
              <a:t>Computer and Network Security</a:t>
            </a:r>
            <a:br>
              <a:rPr lang="en-US" sz="3600" dirty="0" smtClean="0"/>
            </a:br>
            <a:r>
              <a:rPr lang="en-US" sz="3600" dirty="0" smtClean="0"/>
              <a:t> COMP 5370/637* Lecture </a:t>
            </a:r>
            <a:r>
              <a:rPr lang="en-US" sz="3600" dirty="0" smtClean="0"/>
              <a:t>#4 </a:t>
            </a:r>
            <a:r>
              <a:rPr lang="en-US" sz="3600" dirty="0" smtClean="0"/>
              <a:t>August </a:t>
            </a:r>
            <a:r>
              <a:rPr lang="en-US" sz="3600" dirty="0" smtClean="0"/>
              <a:t>24, </a:t>
            </a:r>
            <a:r>
              <a:rPr lang="en-US" sz="3600" dirty="0" smtClean="0"/>
              <a:t>2015</a:t>
            </a:r>
            <a:endParaRPr lang="en-US" sz="3600" dirty="0"/>
          </a:p>
        </p:txBody>
      </p:sp>
      <p:sp>
        <p:nvSpPr>
          <p:cNvPr id="3" name="Subtitle 2"/>
          <p:cNvSpPr>
            <a:spLocks noGrp="1"/>
          </p:cNvSpPr>
          <p:nvPr>
            <p:ph type="subTitle" idx="1"/>
          </p:nvPr>
        </p:nvSpPr>
        <p:spPr/>
        <p:txBody>
          <a:bodyPr/>
          <a:lstStyle/>
          <a:p>
            <a:r>
              <a:rPr lang="en-US" dirty="0" smtClean="0"/>
              <a:t>Tony Skjellum</a:t>
            </a:r>
          </a:p>
          <a:p>
            <a:r>
              <a:rPr lang="en-US" dirty="0" err="1" smtClean="0"/>
              <a:t>skjellum@auburn.edu</a:t>
            </a:r>
            <a:endParaRPr lang="en-US" dirty="0"/>
          </a:p>
        </p:txBody>
      </p:sp>
      <p:pic>
        <p:nvPicPr>
          <p:cNvPr id="4" name="Picture 3"/>
          <p:cNvPicPr>
            <a:picLocks noChangeAspect="1"/>
          </p:cNvPicPr>
          <p:nvPr/>
        </p:nvPicPr>
        <p:blipFill>
          <a:blip r:embed="rId2"/>
          <a:stretch>
            <a:fillRect/>
          </a:stretch>
        </p:blipFill>
        <p:spPr>
          <a:xfrm>
            <a:off x="6556375" y="152959"/>
            <a:ext cx="2401350" cy="3003192"/>
          </a:xfrm>
          <a:prstGeom prst="rect">
            <a:avLst/>
          </a:prstGeom>
        </p:spPr>
      </p:pic>
    </p:spTree>
    <p:extLst>
      <p:ext uri="{BB962C8B-B14F-4D97-AF65-F5344CB8AC3E}">
        <p14:creationId xmlns:p14="http://schemas.microsoft.com/office/powerpoint/2010/main" val="14986121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smtClean="0">
                <a:ea typeface="ＭＳ Ｐゴシック" charset="-128"/>
                <a:cs typeface="ＭＳ Ｐゴシック" charset="-128"/>
              </a:rPr>
              <a:t>1. Physical</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fontScale="92500" lnSpcReduction="10000"/>
          </a:bodyPr>
          <a:lstStyle/>
          <a:p>
            <a:pPr>
              <a:buFont typeface="Wingdings" charset="2"/>
              <a:buChar char="u"/>
            </a:pPr>
            <a:r>
              <a:rPr lang="en-US" sz="2800" dirty="0" smtClean="0">
                <a:ea typeface="ＭＳ Ｐゴシック" charset="-128"/>
                <a:cs typeface="ＭＳ Ｐゴシック" charset="-128"/>
              </a:rPr>
              <a:t>The medium</a:t>
            </a:r>
          </a:p>
          <a:p>
            <a:pPr lvl="1">
              <a:buFont typeface="Wingdings" charset="2"/>
              <a:buChar char="u"/>
            </a:pPr>
            <a:r>
              <a:rPr lang="en-US" dirty="0" smtClean="0">
                <a:ea typeface="ＭＳ Ｐゴシック" charset="-128"/>
                <a:cs typeface="ＭＳ Ｐゴシック" charset="-128"/>
              </a:rPr>
              <a:t>String</a:t>
            </a:r>
          </a:p>
          <a:p>
            <a:pPr lvl="1">
              <a:buFont typeface="Wingdings" charset="2"/>
              <a:buChar char="u"/>
            </a:pPr>
            <a:r>
              <a:rPr lang="en-US" dirty="0" smtClean="0">
                <a:ea typeface="ＭＳ Ｐゴシック" charset="-128"/>
                <a:cs typeface="ＭＳ Ｐゴシック" charset="-128"/>
              </a:rPr>
              <a:t>Coax</a:t>
            </a:r>
          </a:p>
          <a:p>
            <a:pPr lvl="1">
              <a:buFont typeface="Wingdings" charset="2"/>
              <a:buChar char="u"/>
            </a:pPr>
            <a:r>
              <a:rPr lang="en-US" dirty="0" smtClean="0">
                <a:ea typeface="ＭＳ Ｐゴシック" charset="-128"/>
                <a:cs typeface="ＭＳ Ｐゴシック" charset="-128"/>
              </a:rPr>
              <a:t>Cat-6</a:t>
            </a:r>
          </a:p>
          <a:p>
            <a:pPr lvl="1">
              <a:buFont typeface="Wingdings" charset="2"/>
              <a:buChar char="u"/>
            </a:pPr>
            <a:r>
              <a:rPr lang="en-US" dirty="0" smtClean="0">
                <a:ea typeface="ＭＳ Ｐゴシック" charset="-128"/>
                <a:cs typeface="ＭＳ Ｐゴシック" charset="-128"/>
              </a:rPr>
              <a:t>The air (wireless)</a:t>
            </a:r>
          </a:p>
          <a:p>
            <a:pPr>
              <a:buFont typeface="Wingdings" charset="2"/>
              <a:buChar char="u"/>
            </a:pPr>
            <a:r>
              <a:rPr lang="en-US" dirty="0" smtClean="0">
                <a:ea typeface="ＭＳ Ｐゴシック" charset="-128"/>
                <a:cs typeface="ＭＳ Ｐゴシック" charset="-128"/>
              </a:rPr>
              <a:t>Electrical or electromagnetic</a:t>
            </a:r>
            <a:r>
              <a:rPr lang="en-US" dirty="0">
                <a:ea typeface="ＭＳ Ｐゴシック" charset="-128"/>
                <a:cs typeface="ＭＳ Ｐゴシック" charset="-128"/>
              </a:rPr>
              <a:t> </a:t>
            </a:r>
            <a:endParaRPr lang="en-US" dirty="0">
              <a:ea typeface="ＭＳ Ｐゴシック" charset="-128"/>
              <a:cs typeface="ＭＳ Ｐゴシック" charset="-128"/>
            </a:endParaRPr>
          </a:p>
          <a:p>
            <a:pPr>
              <a:buFont typeface="Wingdings" charset="2"/>
              <a:buChar char="u"/>
            </a:pPr>
            <a:r>
              <a:rPr lang="en-US" dirty="0" smtClean="0">
                <a:ea typeface="ＭＳ Ｐゴシック" charset="-128"/>
                <a:cs typeface="ＭＳ Ｐゴシック" charset="-128"/>
              </a:rPr>
              <a:t>No data semantics</a:t>
            </a:r>
          </a:p>
          <a:p>
            <a:pPr>
              <a:buFont typeface="Wingdings" charset="2"/>
              <a:buChar char="u"/>
            </a:pPr>
            <a:r>
              <a:rPr lang="en-US" dirty="0" smtClean="0">
                <a:ea typeface="ＭＳ Ｐゴシック" charset="-128"/>
                <a:cs typeface="ＭＳ Ｐゴシック" charset="-128"/>
              </a:rPr>
              <a:t>Examples: Wireless Ethernet, 1000 </a:t>
            </a:r>
            <a:r>
              <a:rPr lang="en-US" dirty="0" err="1" smtClean="0">
                <a:ea typeface="ＭＳ Ｐゴシック" charset="-128"/>
                <a:cs typeface="ＭＳ Ｐゴシック" charset="-128"/>
              </a:rPr>
              <a:t>BaseT</a:t>
            </a:r>
            <a:r>
              <a:rPr lang="en-US" dirty="0" smtClean="0">
                <a:ea typeface="ＭＳ Ｐゴシック" charset="-128"/>
                <a:cs typeface="ＭＳ Ｐゴシック" charset="-128"/>
              </a:rPr>
              <a:t> over </a:t>
            </a:r>
            <a:r>
              <a:rPr lang="en-US" dirty="0" err="1" smtClean="0">
                <a:ea typeface="ＭＳ Ｐゴシック" charset="-128"/>
                <a:cs typeface="ＭＳ Ｐゴシック" charset="-128"/>
              </a:rPr>
              <a:t>fibre</a:t>
            </a:r>
            <a:r>
              <a:rPr lang="en-US" dirty="0" smtClean="0">
                <a:ea typeface="ＭＳ Ｐゴシック" charset="-128"/>
                <a:cs typeface="ＭＳ Ｐゴシック" charset="-128"/>
              </a:rPr>
              <a:t> optics,</a:t>
            </a:r>
            <a:r>
              <a:rPr lang="en-US" dirty="0">
                <a:ea typeface="ＭＳ Ｐゴシック" charset="-128"/>
                <a:cs typeface="ＭＳ Ｐゴシック" charset="-128"/>
              </a:rPr>
              <a:t/>
            </a:r>
            <a:br>
              <a:rPr lang="en-US" dirty="0">
                <a:ea typeface="ＭＳ Ｐゴシック" charset="-128"/>
                <a:cs typeface="ＭＳ Ｐゴシック" charset="-128"/>
              </a:rPr>
            </a:br>
            <a:r>
              <a:rPr lang="en-US" dirty="0" smtClean="0">
                <a:ea typeface="ＭＳ Ｐゴシック" charset="-128"/>
                <a:cs typeface="ＭＳ Ｐゴシック" charset="-128"/>
              </a:rPr>
              <a:t>			</a:t>
            </a:r>
            <a:r>
              <a:rPr lang="en-US" dirty="0" err="1" smtClean="0">
                <a:ea typeface="ＭＳ Ｐゴシック" charset="-128"/>
                <a:cs typeface="ＭＳ Ｐゴシック" charset="-128"/>
              </a:rPr>
              <a:t>InfiniBand</a:t>
            </a:r>
            <a:r>
              <a:rPr lang="en-US" dirty="0" smtClean="0">
                <a:ea typeface="ＭＳ Ｐゴシック" charset="-128"/>
                <a:cs typeface="ＭＳ Ｐゴシック" charset="-128"/>
              </a:rPr>
              <a:t> over </a:t>
            </a:r>
            <a:r>
              <a:rPr lang="en-US" dirty="0" err="1" smtClean="0">
                <a:ea typeface="ＭＳ Ｐゴシック" charset="-128"/>
                <a:cs typeface="ＭＳ Ｐゴシック" charset="-128"/>
              </a:rPr>
              <a:t>fibre</a:t>
            </a:r>
            <a:r>
              <a:rPr lang="en-US" dirty="0" smtClean="0">
                <a:ea typeface="ＭＳ Ｐゴシック" charset="-128"/>
                <a:cs typeface="ＭＳ Ｐゴシック" charset="-128"/>
              </a:rPr>
              <a:t> optics, </a:t>
            </a:r>
            <a:br>
              <a:rPr lang="en-US" dirty="0" smtClean="0">
                <a:ea typeface="ＭＳ Ｐゴシック" charset="-128"/>
                <a:cs typeface="ＭＳ Ｐゴシック" charset="-128"/>
              </a:rPr>
            </a:br>
            <a:r>
              <a:rPr lang="en-US" dirty="0" smtClean="0">
                <a:ea typeface="ＭＳ Ｐゴシック" charset="-128"/>
                <a:cs typeface="ＭＳ Ｐゴシック" charset="-128"/>
              </a:rPr>
              <a:t>			Ethernet over Cable company Coax</a:t>
            </a:r>
          </a:p>
        </p:txBody>
      </p:sp>
    </p:spTree>
    <p:extLst>
      <p:ext uri="{BB962C8B-B14F-4D97-AF65-F5344CB8AC3E}">
        <p14:creationId xmlns:p14="http://schemas.microsoft.com/office/powerpoint/2010/main" val="787205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smtClean="0">
                <a:ea typeface="ＭＳ Ｐゴシック" charset="-128"/>
                <a:cs typeface="ＭＳ Ｐゴシック" charset="-128"/>
              </a:rPr>
              <a:t>2. Data Link</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fontScale="92500" lnSpcReduction="20000"/>
          </a:bodyPr>
          <a:lstStyle/>
          <a:p>
            <a:pPr>
              <a:buFont typeface="Wingdings" charset="2"/>
              <a:buChar char="u"/>
            </a:pPr>
            <a:r>
              <a:rPr lang="en-US" sz="2800" dirty="0" smtClean="0">
                <a:ea typeface="ＭＳ Ｐゴシック" charset="-128"/>
                <a:cs typeface="ＭＳ Ｐゴシック" charset="-128"/>
              </a:rPr>
              <a:t>Responsible for framing the data</a:t>
            </a:r>
          </a:p>
          <a:p>
            <a:pPr>
              <a:buFont typeface="Wingdings" charset="2"/>
              <a:buChar char="u"/>
            </a:pPr>
            <a:r>
              <a:rPr lang="en-US" sz="2800" dirty="0" smtClean="0">
                <a:ea typeface="ＭＳ Ｐゴシック" charset="-128"/>
                <a:cs typeface="ＭＳ Ｐゴシック" charset="-128"/>
              </a:rPr>
              <a:t>Rules for encoding and decoding units of transfer (packets or frames)</a:t>
            </a:r>
          </a:p>
          <a:p>
            <a:pPr>
              <a:buFont typeface="Wingdings" charset="2"/>
              <a:buChar char="u"/>
            </a:pPr>
            <a:r>
              <a:rPr lang="en-US" sz="2800" dirty="0" smtClean="0">
                <a:ea typeface="ＭＳ Ｐゴシック" charset="-128"/>
                <a:cs typeface="ＭＳ Ｐゴシック" charset="-128"/>
              </a:rPr>
              <a:t>May or may not have error detection</a:t>
            </a:r>
          </a:p>
          <a:p>
            <a:pPr>
              <a:buFont typeface="Wingdings" charset="2"/>
              <a:buChar char="u"/>
            </a:pPr>
            <a:r>
              <a:rPr lang="en-US" sz="2800" dirty="0" smtClean="0">
                <a:ea typeface="ＭＳ Ｐゴシック" charset="-128"/>
                <a:cs typeface="ＭＳ Ｐゴシック" charset="-128"/>
              </a:rPr>
              <a:t>Usually do not have…</a:t>
            </a:r>
          </a:p>
          <a:p>
            <a:pPr lvl="1">
              <a:buFont typeface="Wingdings" charset="2"/>
              <a:buChar char="u"/>
            </a:pPr>
            <a:r>
              <a:rPr lang="en-US" dirty="0" smtClean="0">
                <a:ea typeface="ＭＳ Ｐゴシック" charset="-128"/>
                <a:cs typeface="ＭＳ Ｐゴシック" charset="-128"/>
              </a:rPr>
              <a:t>Reliability of transmission</a:t>
            </a:r>
          </a:p>
          <a:p>
            <a:pPr lvl="1">
              <a:buFont typeface="Wingdings" charset="2"/>
              <a:buChar char="u"/>
            </a:pPr>
            <a:r>
              <a:rPr lang="en-US" dirty="0" smtClean="0">
                <a:ea typeface="ＭＳ Ｐゴシック" charset="-128"/>
                <a:cs typeface="ＭＳ Ｐゴシック" charset="-128"/>
              </a:rPr>
              <a:t>Reliability of delivery </a:t>
            </a:r>
          </a:p>
          <a:p>
            <a:pPr lvl="1">
              <a:buFont typeface="Wingdings" charset="2"/>
              <a:buChar char="u"/>
            </a:pPr>
            <a:r>
              <a:rPr lang="en-US" dirty="0" smtClean="0">
                <a:ea typeface="ＭＳ Ｐゴシック" charset="-128"/>
                <a:cs typeface="ＭＳ Ｐゴシック" charset="-128"/>
              </a:rPr>
              <a:t>confidentiality, or proof of where the data came from</a:t>
            </a:r>
          </a:p>
          <a:p>
            <a:pPr>
              <a:buFont typeface="Wingdings" charset="2"/>
              <a:buChar char="u"/>
            </a:pPr>
            <a:r>
              <a:rPr lang="en-US" dirty="0" smtClean="0">
                <a:ea typeface="ＭＳ Ｐゴシック" charset="-128"/>
                <a:cs typeface="ＭＳ Ｐゴシック" charset="-128"/>
              </a:rPr>
              <a:t>Ex: 1504-byte Ethernet frames over Cat-6 (802.11)</a:t>
            </a:r>
            <a:endParaRPr lang="en-US" dirty="0">
              <a:ea typeface="ＭＳ Ｐゴシック" charset="-128"/>
              <a:cs typeface="ＭＳ Ｐゴシック" charset="-128"/>
            </a:endParaRPr>
          </a:p>
        </p:txBody>
      </p:sp>
    </p:spTree>
    <p:extLst>
      <p:ext uri="{BB962C8B-B14F-4D97-AF65-F5344CB8AC3E}">
        <p14:creationId xmlns:p14="http://schemas.microsoft.com/office/powerpoint/2010/main" val="869979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smtClean="0">
                <a:ea typeface="ＭＳ Ｐゴシック" charset="-128"/>
                <a:cs typeface="ＭＳ Ｐゴシック" charset="-128"/>
              </a:rPr>
              <a:t>3. Network</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lnSpcReduction="10000"/>
          </a:bodyPr>
          <a:lstStyle/>
          <a:p>
            <a:pPr>
              <a:buFont typeface="Wingdings" charset="2"/>
              <a:buChar char="u"/>
            </a:pPr>
            <a:r>
              <a:rPr lang="en-US" sz="2800" dirty="0" smtClean="0">
                <a:ea typeface="ＭＳ Ｐゴシック" charset="-128"/>
                <a:cs typeface="ＭＳ Ｐゴシック" charset="-128"/>
              </a:rPr>
              <a:t>Generalizes the concepts of single networks into multiple networks</a:t>
            </a:r>
          </a:p>
          <a:p>
            <a:pPr>
              <a:buFont typeface="Wingdings" charset="2"/>
              <a:buChar char="u"/>
            </a:pPr>
            <a:r>
              <a:rPr lang="en-US" sz="2800" dirty="0" smtClean="0">
                <a:ea typeface="ＭＳ Ｐゴシック" charset="-128"/>
                <a:cs typeface="ＭＳ Ｐゴシック" charset="-128"/>
              </a:rPr>
              <a:t>Adds coarse-grain addressing, routing</a:t>
            </a:r>
          </a:p>
          <a:p>
            <a:pPr>
              <a:buFont typeface="Wingdings" charset="2"/>
              <a:buChar char="u"/>
            </a:pPr>
            <a:r>
              <a:rPr lang="en-US" sz="2800" dirty="0" smtClean="0">
                <a:ea typeface="ＭＳ Ｐゴシック" charset="-128"/>
                <a:cs typeface="ＭＳ Ｐゴシック" charset="-128"/>
              </a:rPr>
              <a:t>Does not have to add:</a:t>
            </a:r>
          </a:p>
          <a:p>
            <a:pPr lvl="1">
              <a:buFont typeface="Wingdings" charset="2"/>
              <a:buChar char="u"/>
            </a:pPr>
            <a:r>
              <a:rPr lang="en-US" dirty="0" smtClean="0">
                <a:ea typeface="ＭＳ Ｐゴシック" charset="-128"/>
                <a:cs typeface="ＭＳ Ｐゴシック" charset="-128"/>
              </a:rPr>
              <a:t>Reliability</a:t>
            </a:r>
          </a:p>
          <a:p>
            <a:pPr lvl="1">
              <a:buFont typeface="Wingdings" charset="2"/>
              <a:buChar char="u"/>
            </a:pPr>
            <a:r>
              <a:rPr lang="en-US" dirty="0" smtClean="0">
                <a:ea typeface="ＭＳ Ｐゴシック" charset="-128"/>
                <a:cs typeface="ＭＳ Ｐゴシック" charset="-128"/>
              </a:rPr>
              <a:t>Security</a:t>
            </a:r>
          </a:p>
          <a:p>
            <a:pPr>
              <a:buFont typeface="Wingdings" charset="2"/>
              <a:buChar char="u"/>
            </a:pPr>
            <a:r>
              <a:rPr lang="en-US" sz="2800" dirty="0" smtClean="0">
                <a:ea typeface="ＭＳ Ｐゴシック" charset="-128"/>
                <a:cs typeface="ＭＳ Ｐゴシック" charset="-128"/>
              </a:rPr>
              <a:t>Supports moving between different physical media</a:t>
            </a:r>
            <a:endParaRPr lang="en-US" sz="2800" dirty="0">
              <a:ea typeface="ＭＳ Ｐゴシック" charset="-128"/>
              <a:cs typeface="ＭＳ Ｐゴシック" charset="-128"/>
            </a:endParaRPr>
          </a:p>
          <a:p>
            <a:pPr>
              <a:buFont typeface="Wingdings" charset="2"/>
              <a:buChar char="u"/>
            </a:pPr>
            <a:endParaRPr lang="en-US" dirty="0" smtClean="0">
              <a:ea typeface="ＭＳ Ｐゴシック" charset="-128"/>
              <a:cs typeface="ＭＳ Ｐゴシック" charset="-128"/>
            </a:endParaRPr>
          </a:p>
        </p:txBody>
      </p:sp>
    </p:spTree>
    <p:extLst>
      <p:ext uri="{BB962C8B-B14F-4D97-AF65-F5344CB8AC3E}">
        <p14:creationId xmlns:p14="http://schemas.microsoft.com/office/powerpoint/2010/main" val="3267040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smtClean="0">
                <a:ea typeface="ＭＳ Ｐゴシック" charset="-128"/>
                <a:cs typeface="ＭＳ Ｐゴシック" charset="-128"/>
              </a:rPr>
              <a:t>4. Transport</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a:bodyPr>
          <a:lstStyle/>
          <a:p>
            <a:pPr>
              <a:buFont typeface="Wingdings" charset="2"/>
              <a:buChar char="u"/>
            </a:pPr>
            <a:r>
              <a:rPr lang="en-US" sz="2800" dirty="0" smtClean="0">
                <a:ea typeface="ＭＳ Ｐゴシック" charset="-128"/>
                <a:cs typeface="ＭＳ Ｐゴシック" charset="-128"/>
              </a:rPr>
              <a:t>Features</a:t>
            </a:r>
          </a:p>
          <a:p>
            <a:pPr lvl="1">
              <a:buFont typeface="Wingdings" charset="2"/>
              <a:buChar char="u"/>
            </a:pPr>
            <a:r>
              <a:rPr lang="en-US" dirty="0" smtClean="0">
                <a:ea typeface="ＭＳ Ｐゴシック" charset="-128"/>
                <a:cs typeface="ＭＳ Ｐゴシック" charset="-128"/>
              </a:rPr>
              <a:t>Additional addressing for multiplexing and </a:t>
            </a:r>
            <a:r>
              <a:rPr lang="en-US" dirty="0" err="1" smtClean="0">
                <a:ea typeface="ＭＳ Ｐゴシック" charset="-128"/>
                <a:cs typeface="ＭＳ Ｐゴシック" charset="-128"/>
              </a:rPr>
              <a:t>demultiplexing</a:t>
            </a:r>
            <a:endParaRPr lang="en-US" dirty="0" smtClean="0">
              <a:ea typeface="ＭＳ Ｐゴシック" charset="-128"/>
              <a:cs typeface="ＭＳ Ｐゴシック" charset="-128"/>
            </a:endParaRPr>
          </a:p>
          <a:p>
            <a:pPr lvl="1">
              <a:buFont typeface="Wingdings" charset="2"/>
              <a:buChar char="u"/>
            </a:pPr>
            <a:r>
              <a:rPr lang="en-US" dirty="0" smtClean="0">
                <a:ea typeface="ＭＳ Ｐゴシック" charset="-128"/>
                <a:cs typeface="ＭＳ Ｐゴシック" charset="-128"/>
              </a:rPr>
              <a:t>May provide reliability</a:t>
            </a:r>
          </a:p>
          <a:p>
            <a:pPr lvl="1">
              <a:buFont typeface="Wingdings" charset="2"/>
              <a:buChar char="u"/>
            </a:pPr>
            <a:r>
              <a:rPr lang="en-US" dirty="0" smtClean="0">
                <a:ea typeface="ＭＳ Ｐゴシック" charset="-128"/>
                <a:cs typeface="ＭＳ Ｐゴシック" charset="-128"/>
              </a:rPr>
              <a:t>Can provide security</a:t>
            </a:r>
          </a:p>
          <a:p>
            <a:pPr lvl="1">
              <a:buFont typeface="Wingdings" charset="2"/>
              <a:buChar char="u"/>
            </a:pPr>
            <a:r>
              <a:rPr lang="en-US" dirty="0" smtClean="0">
                <a:ea typeface="ＭＳ Ｐゴシック" charset="-128"/>
                <a:cs typeface="ＭＳ Ｐゴシック" charset="-128"/>
              </a:rPr>
              <a:t>May provide source authenticity</a:t>
            </a:r>
          </a:p>
          <a:p>
            <a:pPr>
              <a:buFont typeface="Wingdings" charset="2"/>
              <a:buChar char="u"/>
            </a:pPr>
            <a:r>
              <a:rPr lang="en-US" dirty="0" smtClean="0">
                <a:ea typeface="ＭＳ Ｐゴシック" charset="-128"/>
                <a:cs typeface="ＭＳ Ｐゴシック" charset="-128"/>
              </a:rPr>
              <a:t>Ex: Address to a port, instead of to a machine</a:t>
            </a:r>
          </a:p>
          <a:p>
            <a:pPr>
              <a:buFont typeface="Wingdings" charset="2"/>
              <a:buChar char="u"/>
            </a:pPr>
            <a:r>
              <a:rPr lang="en-US" dirty="0" smtClean="0">
                <a:ea typeface="ＭＳ Ｐゴシック" charset="-128"/>
                <a:cs typeface="ＭＳ Ｐゴシック" charset="-128"/>
              </a:rPr>
              <a:t>May add optional encryption (point-to-point)</a:t>
            </a:r>
          </a:p>
          <a:p>
            <a:pPr>
              <a:buFont typeface="Wingdings" charset="2"/>
              <a:buChar char="u"/>
            </a:pPr>
            <a:r>
              <a:rPr lang="en-US" dirty="0" smtClean="0">
                <a:ea typeface="ＭＳ Ｐゴシック" charset="-128"/>
                <a:cs typeface="ＭＳ Ｐゴシック" charset="-128"/>
              </a:rPr>
              <a:t>Traditionally no security</a:t>
            </a:r>
            <a:endParaRPr lang="en-US" dirty="0">
              <a:ea typeface="ＭＳ Ｐゴシック" charset="-128"/>
              <a:cs typeface="ＭＳ Ｐゴシック" charset="-128"/>
            </a:endParaRPr>
          </a:p>
        </p:txBody>
      </p:sp>
    </p:spTree>
    <p:extLst>
      <p:ext uri="{BB962C8B-B14F-4D97-AF65-F5344CB8AC3E}">
        <p14:creationId xmlns:p14="http://schemas.microsoft.com/office/powerpoint/2010/main" val="3267040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smtClean="0">
                <a:ea typeface="ＭＳ Ｐゴシック" charset="-128"/>
                <a:cs typeface="ＭＳ Ｐゴシック" charset="-128"/>
              </a:rPr>
              <a:t>5. Session</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fontScale="92500"/>
          </a:bodyPr>
          <a:lstStyle/>
          <a:p>
            <a:pPr>
              <a:buFont typeface="Wingdings" charset="2"/>
              <a:buChar char="u"/>
            </a:pPr>
            <a:r>
              <a:rPr lang="en-US" sz="2800" dirty="0" smtClean="0">
                <a:ea typeface="ＭＳ Ｐゴシック" charset="-128"/>
                <a:cs typeface="ＭＳ Ｐゴシック" charset="-128"/>
              </a:rPr>
              <a:t>Creates state between hosts to support transfers </a:t>
            </a:r>
          </a:p>
          <a:p>
            <a:pPr>
              <a:buFont typeface="Wingdings" charset="2"/>
              <a:buChar char="u"/>
            </a:pPr>
            <a:r>
              <a:rPr lang="en-US" sz="2800" dirty="0" smtClean="0">
                <a:ea typeface="ＭＳ Ｐゴシック" charset="-128"/>
                <a:cs typeface="ＭＳ Ｐゴシック" charset="-128"/>
              </a:rPr>
              <a:t>Addresses </a:t>
            </a:r>
          </a:p>
          <a:p>
            <a:pPr lvl="1">
              <a:buFont typeface="Wingdings" charset="2"/>
              <a:buChar char="u"/>
            </a:pPr>
            <a:r>
              <a:rPr lang="en-US" sz="2600" dirty="0" smtClean="0">
                <a:ea typeface="ＭＳ Ｐゴシック" charset="-128"/>
                <a:cs typeface="ＭＳ Ｐゴシック" charset="-128"/>
              </a:rPr>
              <a:t>Logical </a:t>
            </a:r>
            <a:r>
              <a:rPr lang="en-US" sz="2600" dirty="0" smtClean="0">
                <a:ea typeface="ＭＳ Ｐゴシック" charset="-128"/>
                <a:cs typeface="ＭＳ Ｐゴシック" charset="-128"/>
              </a:rPr>
              <a:t>“connection” for connection-oriented</a:t>
            </a:r>
          </a:p>
          <a:p>
            <a:pPr lvl="1">
              <a:buFont typeface="Wingdings" charset="2"/>
              <a:buChar char="u"/>
            </a:pPr>
            <a:r>
              <a:rPr lang="en-US" sz="2600" dirty="0" smtClean="0">
                <a:ea typeface="ＭＳ Ｐゴシック" charset="-128"/>
                <a:cs typeface="ＭＳ Ｐゴシック" charset="-128"/>
              </a:rPr>
              <a:t>Authentication</a:t>
            </a:r>
          </a:p>
          <a:p>
            <a:pPr>
              <a:buFont typeface="Wingdings" charset="2"/>
              <a:buChar char="u"/>
            </a:pPr>
            <a:r>
              <a:rPr lang="en-US" sz="2800" dirty="0" smtClean="0">
                <a:ea typeface="ＭＳ Ｐゴシック" charset="-128"/>
                <a:cs typeface="ＭＳ Ｐゴシック" charset="-128"/>
              </a:rPr>
              <a:t>Logical set of protocols built on the transport chosen </a:t>
            </a:r>
          </a:p>
          <a:p>
            <a:pPr>
              <a:buFont typeface="Wingdings" charset="2"/>
              <a:buChar char="u"/>
            </a:pPr>
            <a:r>
              <a:rPr lang="en-US" sz="2800" dirty="0" smtClean="0">
                <a:ea typeface="ＭＳ Ｐゴシック" charset="-128"/>
                <a:cs typeface="ＭＳ Ｐゴシック" charset="-128"/>
              </a:rPr>
              <a:t>Remember “A session is needed to present something via an application” </a:t>
            </a:r>
            <a:endParaRPr lang="en-US" dirty="0">
              <a:ea typeface="ＭＳ Ｐゴシック" charset="-128"/>
              <a:cs typeface="ＭＳ Ｐゴシック" charset="-128"/>
            </a:endParaRPr>
          </a:p>
        </p:txBody>
      </p:sp>
    </p:spTree>
    <p:extLst>
      <p:ext uri="{BB962C8B-B14F-4D97-AF65-F5344CB8AC3E}">
        <p14:creationId xmlns:p14="http://schemas.microsoft.com/office/powerpoint/2010/main" val="3267040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smtClean="0">
                <a:ea typeface="ＭＳ Ｐゴシック" charset="-128"/>
                <a:cs typeface="ＭＳ Ｐゴシック" charset="-128"/>
              </a:rPr>
              <a:t>6. Presentation</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a:bodyPr>
          <a:lstStyle/>
          <a:p>
            <a:pPr>
              <a:buFont typeface="Wingdings" charset="2"/>
              <a:buChar char="u"/>
            </a:pPr>
            <a:r>
              <a:rPr lang="en-US" sz="2800" dirty="0" smtClean="0">
                <a:ea typeface="ＭＳ Ｐゴシック" charset="-128"/>
                <a:cs typeface="ＭＳ Ｐゴシック" charset="-128"/>
              </a:rPr>
              <a:t>How data is formatted in a given session</a:t>
            </a:r>
          </a:p>
          <a:p>
            <a:pPr lvl="1">
              <a:buFont typeface="Wingdings" charset="2"/>
              <a:buChar char="u"/>
            </a:pPr>
            <a:r>
              <a:rPr lang="en-US" dirty="0" smtClean="0">
                <a:ea typeface="ＭＳ Ｐゴシック" charset="-128"/>
                <a:cs typeface="ＭＳ Ｐゴシック" charset="-128"/>
              </a:rPr>
              <a:t>ASCII, EBCDIC(?), ISO ?</a:t>
            </a:r>
          </a:p>
          <a:p>
            <a:pPr lvl="1">
              <a:buFont typeface="Wingdings" charset="2"/>
              <a:buChar char="u"/>
            </a:pPr>
            <a:r>
              <a:rPr lang="en-US" dirty="0" smtClean="0">
                <a:ea typeface="ＭＳ Ｐゴシック" charset="-128"/>
                <a:cs typeface="ＭＳ Ｐゴシック" charset="-128"/>
              </a:rPr>
              <a:t>Byte ordering (usually NBE but can be different!)</a:t>
            </a:r>
          </a:p>
          <a:p>
            <a:pPr lvl="1">
              <a:buFont typeface="Wingdings" charset="2"/>
              <a:buChar char="u"/>
            </a:pPr>
            <a:r>
              <a:rPr lang="en-US" dirty="0" smtClean="0">
                <a:ea typeface="ＭＳ Ｐゴシック" charset="-128"/>
                <a:cs typeface="ＭＳ Ｐゴシック" charset="-128"/>
              </a:rPr>
              <a:t>Data structures marshaled and </a:t>
            </a:r>
            <a:r>
              <a:rPr lang="en-US" dirty="0" err="1" smtClean="0">
                <a:ea typeface="ＭＳ Ｐゴシック" charset="-128"/>
                <a:cs typeface="ＭＳ Ｐゴシック" charset="-128"/>
              </a:rPr>
              <a:t>unmarshaled</a:t>
            </a:r>
            <a:r>
              <a:rPr lang="en-US" dirty="0" smtClean="0">
                <a:ea typeface="ＭＳ Ｐゴシック" charset="-128"/>
                <a:cs typeface="ＭＳ Ｐゴシック" charset="-128"/>
              </a:rPr>
              <a:t> across the network</a:t>
            </a:r>
          </a:p>
          <a:p>
            <a:pPr lvl="1">
              <a:buFont typeface="Wingdings" charset="2"/>
              <a:buChar char="u"/>
            </a:pPr>
            <a:r>
              <a:rPr lang="en-US" dirty="0" smtClean="0">
                <a:ea typeface="ＭＳ Ｐゴシック" charset="-128"/>
                <a:cs typeface="ＭＳ Ｐゴシック" charset="-128"/>
              </a:rPr>
              <a:t>Meaning of the data (semantics)</a:t>
            </a:r>
            <a:endParaRPr lang="en-US" dirty="0">
              <a:ea typeface="ＭＳ Ｐゴシック" charset="-128"/>
              <a:cs typeface="ＭＳ Ｐゴシック" charset="-128"/>
            </a:endParaRPr>
          </a:p>
          <a:p>
            <a:pPr lvl="1">
              <a:buFont typeface="Wingdings" charset="2"/>
              <a:buChar char="u"/>
            </a:pPr>
            <a:r>
              <a:rPr lang="en-US" dirty="0" smtClean="0">
                <a:ea typeface="ＭＳ Ｐゴシック" charset="-128"/>
                <a:cs typeface="ＭＳ Ｐゴシック" charset="-128"/>
              </a:rPr>
              <a:t>Protocol for interchanging information (e.g., client-server, peer)</a:t>
            </a:r>
          </a:p>
        </p:txBody>
      </p:sp>
    </p:spTree>
    <p:extLst>
      <p:ext uri="{BB962C8B-B14F-4D97-AF65-F5344CB8AC3E}">
        <p14:creationId xmlns:p14="http://schemas.microsoft.com/office/powerpoint/2010/main" val="3267040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a:ea typeface="ＭＳ Ｐゴシック" charset="-128"/>
                <a:cs typeface="ＭＳ Ｐゴシック" charset="-128"/>
              </a:rPr>
              <a:t>7</a:t>
            </a:r>
            <a:r>
              <a:rPr lang="en-US" dirty="0" smtClean="0">
                <a:ea typeface="ＭＳ Ｐゴシック" charset="-128"/>
                <a:cs typeface="ＭＳ Ｐゴシック" charset="-128"/>
              </a:rPr>
              <a:t>. Application</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a:bodyPr>
          <a:lstStyle/>
          <a:p>
            <a:pPr>
              <a:buFont typeface="Wingdings" charset="2"/>
              <a:buChar char="u"/>
            </a:pPr>
            <a:r>
              <a:rPr lang="en-US" sz="2800" dirty="0" smtClean="0">
                <a:ea typeface="ＭＳ Ｐゴシック" charset="-128"/>
                <a:cs typeface="ＭＳ Ｐゴシック" charset="-128"/>
              </a:rPr>
              <a:t>Application-to-application communication</a:t>
            </a:r>
          </a:p>
          <a:p>
            <a:pPr>
              <a:buFont typeface="Wingdings" charset="2"/>
              <a:buChar char="u"/>
            </a:pPr>
            <a:r>
              <a:rPr lang="en-US" sz="2800" dirty="0" smtClean="0">
                <a:ea typeface="ＭＳ Ｐゴシック" charset="-128"/>
                <a:cs typeface="ＭＳ Ｐゴシック" charset="-128"/>
              </a:rPr>
              <a:t>Client server</a:t>
            </a:r>
          </a:p>
          <a:p>
            <a:pPr lvl="1">
              <a:buFont typeface="Wingdings" charset="2"/>
              <a:buChar char="u"/>
            </a:pPr>
            <a:r>
              <a:rPr lang="en-US" dirty="0" smtClean="0">
                <a:ea typeface="ＭＳ Ｐゴシック" charset="-128"/>
                <a:cs typeface="ＭＳ Ｐゴシック" charset="-128"/>
              </a:rPr>
              <a:t>Web browser to web server</a:t>
            </a:r>
          </a:p>
          <a:p>
            <a:pPr lvl="1">
              <a:buFont typeface="Wingdings" charset="2"/>
              <a:buChar char="u"/>
            </a:pPr>
            <a:r>
              <a:rPr lang="en-US" dirty="0" smtClean="0">
                <a:ea typeface="ＭＳ Ｐゴシック" charset="-128"/>
                <a:cs typeface="ＭＳ Ｐゴシック" charset="-128"/>
              </a:rPr>
              <a:t>ftp client and ftp server</a:t>
            </a:r>
          </a:p>
          <a:p>
            <a:pPr lvl="1">
              <a:buFont typeface="Wingdings" charset="2"/>
              <a:buChar char="u"/>
            </a:pPr>
            <a:r>
              <a:rPr lang="en-US" dirty="0" smtClean="0">
                <a:ea typeface="ＭＳ Ｐゴシック" charset="-128"/>
                <a:cs typeface="ＭＳ Ｐゴシック" charset="-128"/>
              </a:rPr>
              <a:t>Rich clients for doing your taxes with online storage of forms</a:t>
            </a:r>
          </a:p>
          <a:p>
            <a:pPr lvl="1">
              <a:buFont typeface="Wingdings" charset="2"/>
              <a:buChar char="u"/>
            </a:pPr>
            <a:r>
              <a:rPr lang="en-US" dirty="0" smtClean="0">
                <a:ea typeface="ＭＳ Ｐゴシック" charset="-128"/>
                <a:cs typeface="ＭＳ Ｐゴシック" charset="-128"/>
              </a:rPr>
              <a:t>Peer protocols (Napster, Bit torrent) </a:t>
            </a:r>
          </a:p>
          <a:p>
            <a:pPr>
              <a:buFont typeface="Wingdings" charset="2"/>
              <a:buChar char="u"/>
            </a:pPr>
            <a:r>
              <a:rPr lang="en-US" dirty="0" smtClean="0">
                <a:ea typeface="ＭＳ Ｐゴシック" charset="-128"/>
                <a:cs typeface="ＭＳ Ｐゴシック" charset="-128"/>
              </a:rPr>
              <a:t>Provides the interfaces that provide services of value to user</a:t>
            </a:r>
          </a:p>
        </p:txBody>
      </p:sp>
    </p:spTree>
    <p:extLst>
      <p:ext uri="{BB962C8B-B14F-4D97-AF65-F5344CB8AC3E}">
        <p14:creationId xmlns:p14="http://schemas.microsoft.com/office/powerpoint/2010/main" val="3267040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smtClean="0">
                <a:ea typeface="ＭＳ Ｐゴシック" charset="-128"/>
                <a:cs typeface="ＭＳ Ｐゴシック" charset="-128"/>
              </a:rPr>
              <a:t>Internet Protocol Suite</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a:bodyPr>
          <a:lstStyle/>
          <a:p>
            <a:pPr>
              <a:buFont typeface="Wingdings" charset="2"/>
              <a:buChar char="u"/>
            </a:pPr>
            <a:r>
              <a:rPr lang="en-US" sz="2800" dirty="0">
                <a:ea typeface="ＭＳ Ｐゴシック" charset="-128"/>
                <a:cs typeface="ＭＳ Ｐゴシック" charset="-128"/>
              </a:rPr>
              <a:t> </a:t>
            </a:r>
            <a:r>
              <a:rPr lang="en-US" sz="2800" dirty="0" smtClean="0">
                <a:ea typeface="ＭＳ Ｐゴシック" charset="-128"/>
                <a:cs typeface="ＭＳ Ｐゴシック" charset="-128"/>
              </a:rPr>
              <a:t>Compresses the ISO OSI RM</a:t>
            </a:r>
          </a:p>
          <a:p>
            <a:pPr>
              <a:buFont typeface="Wingdings" charset="2"/>
              <a:buChar char="u"/>
            </a:pPr>
            <a:r>
              <a:rPr lang="en-US" sz="2400" dirty="0" smtClean="0">
                <a:ea typeface="ＭＳ Ｐゴシック" charset="-128"/>
                <a:cs typeface="ＭＳ Ｐゴシック" charset="-128"/>
              </a:rPr>
              <a:t>4 layers – Link, Internet, Transport, Application</a:t>
            </a:r>
          </a:p>
          <a:p>
            <a:pPr>
              <a:buFont typeface="Wingdings" charset="2"/>
              <a:buChar char="u"/>
            </a:pPr>
            <a:r>
              <a:rPr lang="en-US" sz="2400" dirty="0" smtClean="0">
                <a:ea typeface="ＭＳ Ｐゴシック" charset="-128"/>
                <a:cs typeface="ＭＳ Ｐゴシック" charset="-128"/>
              </a:rPr>
              <a:t>This is practically what is used, vs. theory</a:t>
            </a:r>
            <a:endParaRPr lang="en-US" sz="2400" dirty="0" smtClean="0">
              <a:ea typeface="ＭＳ Ｐゴシック" charset="-128"/>
              <a:cs typeface="ＭＳ Ｐゴシック" charset="-128"/>
            </a:endParaRPr>
          </a:p>
          <a:p>
            <a:pPr>
              <a:buFont typeface="Wingdings" charset="2"/>
              <a:buChar char="u"/>
            </a:pPr>
            <a:endParaRPr lang="en-US" sz="2400" dirty="0">
              <a:ea typeface="ＭＳ Ｐゴシック" charset="-128"/>
              <a:cs typeface="ＭＳ Ｐゴシック" charset="-128"/>
            </a:endParaRPr>
          </a:p>
        </p:txBody>
      </p:sp>
    </p:spTree>
    <p:extLst>
      <p:ext uri="{BB962C8B-B14F-4D97-AF65-F5344CB8AC3E}">
        <p14:creationId xmlns:p14="http://schemas.microsoft.com/office/powerpoint/2010/main" val="5524966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Contrasting OSI and TCP/IP Models</a:t>
            </a:r>
            <a:endParaRPr lang="en-US" dirty="0"/>
          </a:p>
        </p:txBody>
      </p:sp>
      <p:pic>
        <p:nvPicPr>
          <p:cNvPr id="5" name="Picture 4"/>
          <p:cNvPicPr>
            <a:picLocks noChangeAspect="1"/>
          </p:cNvPicPr>
          <p:nvPr/>
        </p:nvPicPr>
        <p:blipFill>
          <a:blip r:embed="rId2"/>
          <a:stretch>
            <a:fillRect/>
          </a:stretch>
        </p:blipFill>
        <p:spPr>
          <a:xfrm>
            <a:off x="1790700" y="1826783"/>
            <a:ext cx="5339146" cy="4942317"/>
          </a:xfrm>
          <a:prstGeom prst="rect">
            <a:avLst/>
          </a:prstGeom>
        </p:spPr>
      </p:pic>
    </p:spTree>
    <p:extLst>
      <p:ext uri="{BB962C8B-B14F-4D97-AF65-F5344CB8AC3E}">
        <p14:creationId xmlns:p14="http://schemas.microsoft.com/office/powerpoint/2010/main" val="224804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63" y="295833"/>
            <a:ext cx="7583488" cy="1143000"/>
          </a:xfrm>
        </p:spPr>
        <p:txBody>
          <a:bodyPr/>
          <a:lstStyle/>
          <a:p>
            <a:r>
              <a:rPr lang="en-US" dirty="0" smtClean="0"/>
              <a:t>Internetworking</a:t>
            </a:r>
            <a:endParaRPr lang="en-US" dirty="0"/>
          </a:p>
        </p:txBody>
      </p:sp>
      <p:pic>
        <p:nvPicPr>
          <p:cNvPr id="6" name="Picture 5"/>
          <p:cNvPicPr>
            <a:picLocks noChangeAspect="1"/>
          </p:cNvPicPr>
          <p:nvPr/>
        </p:nvPicPr>
        <p:blipFill>
          <a:blip r:embed="rId2"/>
          <a:stretch>
            <a:fillRect/>
          </a:stretch>
        </p:blipFill>
        <p:spPr>
          <a:xfrm>
            <a:off x="3693072" y="405882"/>
            <a:ext cx="5450928" cy="6452118"/>
          </a:xfrm>
          <a:prstGeom prst="rect">
            <a:avLst/>
          </a:prstGeom>
        </p:spPr>
      </p:pic>
    </p:spTree>
    <p:extLst>
      <p:ext uri="{BB962C8B-B14F-4D97-AF65-F5344CB8AC3E}">
        <p14:creationId xmlns:p14="http://schemas.microsoft.com/office/powerpoint/2010/main" val="368467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noAutofit/>
          </a:bodyPr>
          <a:lstStyle/>
          <a:p>
            <a:r>
              <a:rPr lang="en-US" sz="3600" dirty="0" smtClean="0"/>
              <a:t> Finish topic from last lecture</a:t>
            </a:r>
          </a:p>
          <a:p>
            <a:r>
              <a:rPr lang="en-US" sz="3600" dirty="0" smtClean="0"/>
              <a:t>Discuss Networking Basics</a:t>
            </a:r>
            <a:endParaRPr lang="en-US" sz="3600" dirty="0" smtClean="0"/>
          </a:p>
        </p:txBody>
      </p:sp>
    </p:spTree>
    <p:extLst>
      <p:ext uri="{BB962C8B-B14F-4D97-AF65-F5344CB8AC3E}">
        <p14:creationId xmlns:p14="http://schemas.microsoft.com/office/powerpoint/2010/main" val="39789668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63" y="295833"/>
            <a:ext cx="7583488" cy="1143000"/>
          </a:xfrm>
        </p:spPr>
        <p:txBody>
          <a:bodyPr/>
          <a:lstStyle/>
          <a:p>
            <a:r>
              <a:rPr lang="en-US" dirty="0" smtClean="0"/>
              <a:t>Internetworking</a:t>
            </a:r>
            <a:endParaRPr lang="en-US" dirty="0"/>
          </a:p>
        </p:txBody>
      </p:sp>
      <p:pic>
        <p:nvPicPr>
          <p:cNvPr id="3" name="Picture 2"/>
          <p:cNvPicPr>
            <a:picLocks noChangeAspect="1"/>
          </p:cNvPicPr>
          <p:nvPr/>
        </p:nvPicPr>
        <p:blipFill>
          <a:blip r:embed="rId2"/>
          <a:stretch>
            <a:fillRect/>
          </a:stretch>
        </p:blipFill>
        <p:spPr>
          <a:xfrm>
            <a:off x="1422400" y="1879600"/>
            <a:ext cx="6286500" cy="4483100"/>
          </a:xfrm>
          <a:prstGeom prst="rect">
            <a:avLst/>
          </a:prstGeom>
        </p:spPr>
      </p:pic>
    </p:spTree>
    <p:extLst>
      <p:ext uri="{BB962C8B-B14F-4D97-AF65-F5344CB8AC3E}">
        <p14:creationId xmlns:p14="http://schemas.microsoft.com/office/powerpoint/2010/main" val="632313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normAutofit/>
          </a:bodyPr>
          <a:lstStyle/>
          <a:p>
            <a:r>
              <a:rPr lang="en-US" dirty="0" smtClean="0">
                <a:ea typeface="ＭＳ Ｐゴシック" charset="-128"/>
                <a:cs typeface="ＭＳ Ｐゴシック" charset="-128"/>
              </a:rPr>
              <a:t>Where do</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a:bodyPr>
          <a:lstStyle/>
          <a:p>
            <a:pPr>
              <a:buFont typeface="Wingdings" charset="2"/>
              <a:buChar char="u"/>
            </a:pPr>
            <a:r>
              <a:rPr lang="en-US" sz="2800" dirty="0">
                <a:ea typeface="ＭＳ Ｐゴシック" charset="-128"/>
                <a:cs typeface="ＭＳ Ｐゴシック" charset="-128"/>
              </a:rPr>
              <a:t> </a:t>
            </a:r>
            <a:r>
              <a:rPr lang="en-US" sz="2800" dirty="0" smtClean="0">
                <a:ea typeface="ＭＳ Ｐゴシック" charset="-128"/>
                <a:cs typeface="ＭＳ Ｐゴシック" charset="-128"/>
              </a:rPr>
              <a:t>Confidentiality</a:t>
            </a:r>
          </a:p>
          <a:p>
            <a:pPr>
              <a:buFont typeface="Wingdings" charset="2"/>
              <a:buChar char="u"/>
            </a:pPr>
            <a:r>
              <a:rPr lang="en-US" sz="2800" dirty="0" smtClean="0">
                <a:ea typeface="ＭＳ Ｐゴシック" charset="-128"/>
                <a:cs typeface="ＭＳ Ｐゴシック" charset="-128"/>
              </a:rPr>
              <a:t>Integrity</a:t>
            </a:r>
          </a:p>
          <a:p>
            <a:pPr>
              <a:buFont typeface="Wingdings" charset="2"/>
              <a:buChar char="u"/>
            </a:pPr>
            <a:r>
              <a:rPr lang="en-US" sz="2800" dirty="0" smtClean="0">
                <a:ea typeface="ＭＳ Ｐゴシック" charset="-128"/>
                <a:cs typeface="ＭＳ Ｐゴシック" charset="-128"/>
              </a:rPr>
              <a:t>Availability</a:t>
            </a:r>
            <a:endParaRPr lang="en-US" sz="2800" dirty="0">
              <a:ea typeface="ＭＳ Ｐゴシック" charset="-128"/>
              <a:cs typeface="ＭＳ Ｐゴシック" charset="-128"/>
            </a:endParaRPr>
          </a:p>
          <a:p>
            <a:pPr marL="0" indent="0">
              <a:buNone/>
            </a:pPr>
            <a:r>
              <a:rPr lang="en-US" sz="2800" dirty="0" smtClean="0">
                <a:ea typeface="ＭＳ Ｐゴシック" charset="-128"/>
                <a:cs typeface="ＭＳ Ｐゴシック" charset="-128"/>
              </a:rPr>
              <a:t>come in?</a:t>
            </a:r>
            <a:br>
              <a:rPr lang="en-US" sz="2800" dirty="0" smtClean="0">
                <a:ea typeface="ＭＳ Ｐゴシック" charset="-128"/>
                <a:cs typeface="ＭＳ Ｐゴシック" charset="-128"/>
              </a:rPr>
            </a:br>
            <a:r>
              <a:rPr lang="en-US" sz="2800" dirty="0" smtClean="0">
                <a:ea typeface="ＭＳ Ｐゴシック" charset="-128"/>
                <a:cs typeface="ＭＳ Ｐゴシック" charset="-128"/>
              </a:rPr>
              <a:t/>
            </a:r>
            <a:br>
              <a:rPr lang="en-US" sz="2800" dirty="0" smtClean="0">
                <a:ea typeface="ＭＳ Ｐゴシック" charset="-128"/>
                <a:cs typeface="ＭＳ Ｐゴシック" charset="-128"/>
              </a:rPr>
            </a:br>
            <a:r>
              <a:rPr lang="en-US" sz="2800" dirty="0" smtClean="0">
                <a:ea typeface="ＭＳ Ｐゴシック" charset="-128"/>
                <a:cs typeface="ＭＳ Ｐゴシック" charset="-128"/>
              </a:rPr>
              <a:t>They don’t automatically!</a:t>
            </a:r>
            <a:endParaRPr lang="en-US" sz="2400" dirty="0">
              <a:ea typeface="ＭＳ Ｐゴシック" charset="-128"/>
              <a:cs typeface="ＭＳ Ｐゴシック" charset="-128"/>
            </a:endParaRPr>
          </a:p>
        </p:txBody>
      </p:sp>
    </p:spTree>
    <p:extLst>
      <p:ext uri="{BB962C8B-B14F-4D97-AF65-F5344CB8AC3E}">
        <p14:creationId xmlns:p14="http://schemas.microsoft.com/office/powerpoint/2010/main" val="28438992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security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have to layer a protocol on top of TCP/IP</a:t>
            </a:r>
          </a:p>
          <a:p>
            <a:r>
              <a:rPr lang="en-US" dirty="0" smtClean="0"/>
              <a:t>Must be connection-oriented!</a:t>
            </a:r>
          </a:p>
          <a:p>
            <a:r>
              <a:rPr lang="en-US" dirty="0" smtClean="0"/>
              <a:t>HTTP – web browser protocol (application-to-application)</a:t>
            </a:r>
          </a:p>
          <a:p>
            <a:r>
              <a:rPr lang="en-US" dirty="0" smtClean="0"/>
              <a:t>HTTPS – web browser secure protocol</a:t>
            </a:r>
          </a:p>
          <a:p>
            <a:r>
              <a:rPr lang="en-US" dirty="0" smtClean="0"/>
              <a:t>How implemented</a:t>
            </a:r>
          </a:p>
          <a:p>
            <a:pPr lvl="1"/>
            <a:r>
              <a:rPr lang="en-US" dirty="0" smtClean="0"/>
              <a:t>SSL – Secure Socket Layer</a:t>
            </a:r>
          </a:p>
          <a:p>
            <a:pPr lvl="1"/>
            <a:r>
              <a:rPr lang="en-US" dirty="0" smtClean="0"/>
              <a:t>TLS – Transport Layer Security</a:t>
            </a:r>
          </a:p>
          <a:p>
            <a:r>
              <a:rPr lang="en-US" dirty="0">
                <a:hlinkClick r:id="rId2"/>
              </a:rPr>
              <a:t>https://community.thawte.com/blog-posts/difference-between-ssl-and-</a:t>
            </a:r>
            <a:r>
              <a:rPr lang="en-US" dirty="0" smtClean="0">
                <a:hlinkClick r:id="rId2"/>
              </a:rPr>
              <a:t>tls</a:t>
            </a:r>
            <a:r>
              <a:rPr lang="en-US" dirty="0" smtClean="0"/>
              <a:t> </a:t>
            </a:r>
            <a:endParaRPr lang="en-US" dirty="0"/>
          </a:p>
        </p:txBody>
      </p:sp>
    </p:spTree>
    <p:extLst>
      <p:ext uri="{BB962C8B-B14F-4D97-AF65-F5344CB8AC3E}">
        <p14:creationId xmlns:p14="http://schemas.microsoft.com/office/powerpoint/2010/main" val="562438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6" name="Text Placeholder 5"/>
          <p:cNvSpPr>
            <a:spLocks noGrp="1"/>
          </p:cNvSpPr>
          <p:nvPr>
            <p:ph type="body" idx="1"/>
          </p:nvPr>
        </p:nvSpPr>
        <p:spPr/>
        <p:txBody>
          <a:bodyPr/>
          <a:lstStyle/>
          <a:p>
            <a:pPr algn="l"/>
            <a:r>
              <a:rPr lang="en-US" dirty="0" smtClean="0"/>
              <a:t>Bishop</a:t>
            </a:r>
            <a:endParaRPr lang="en-US" dirty="0"/>
          </a:p>
        </p:txBody>
      </p:sp>
      <p:sp>
        <p:nvSpPr>
          <p:cNvPr id="3" name="Content Placeholder 2"/>
          <p:cNvSpPr>
            <a:spLocks noGrp="1"/>
          </p:cNvSpPr>
          <p:nvPr>
            <p:ph sz="half" idx="2"/>
          </p:nvPr>
        </p:nvSpPr>
        <p:spPr/>
        <p:txBody>
          <a:bodyPr/>
          <a:lstStyle/>
          <a:p>
            <a:r>
              <a:rPr lang="en-US" dirty="0" smtClean="0"/>
              <a:t>Confidentiality</a:t>
            </a:r>
          </a:p>
          <a:p>
            <a:endParaRPr lang="en-US" dirty="0" smtClean="0"/>
          </a:p>
          <a:p>
            <a:r>
              <a:rPr lang="en-US" dirty="0" smtClean="0"/>
              <a:t>Integrity</a:t>
            </a:r>
          </a:p>
          <a:p>
            <a:endParaRPr lang="en-US" dirty="0" smtClean="0"/>
          </a:p>
          <a:p>
            <a:r>
              <a:rPr lang="en-US" dirty="0" smtClean="0"/>
              <a:t>Availability</a:t>
            </a:r>
            <a:endParaRPr lang="en-US" dirty="0"/>
          </a:p>
        </p:txBody>
      </p:sp>
      <p:sp>
        <p:nvSpPr>
          <p:cNvPr id="7" name="Text Placeholder 6"/>
          <p:cNvSpPr>
            <a:spLocks noGrp="1"/>
          </p:cNvSpPr>
          <p:nvPr>
            <p:ph type="body" sz="quarter" idx="3"/>
          </p:nvPr>
        </p:nvSpPr>
        <p:spPr/>
        <p:txBody>
          <a:bodyPr/>
          <a:lstStyle/>
          <a:p>
            <a:r>
              <a:rPr lang="en-US" dirty="0" smtClean="0"/>
              <a:t>Information Assurance</a:t>
            </a:r>
            <a:endParaRPr lang="en-US" dirty="0"/>
          </a:p>
        </p:txBody>
      </p:sp>
      <p:sp>
        <p:nvSpPr>
          <p:cNvPr id="5" name="Content Placeholder 4"/>
          <p:cNvSpPr>
            <a:spLocks noGrp="1"/>
          </p:cNvSpPr>
          <p:nvPr>
            <p:ph sz="quarter" idx="4"/>
          </p:nvPr>
        </p:nvSpPr>
        <p:spPr>
          <a:xfrm>
            <a:off x="4705350" y="2743199"/>
            <a:ext cx="3962399" cy="3749675"/>
          </a:xfrm>
        </p:spPr>
        <p:txBody>
          <a:bodyPr>
            <a:normAutofit fontScale="70000" lnSpcReduction="20000"/>
          </a:bodyPr>
          <a:lstStyle/>
          <a:p>
            <a:r>
              <a:rPr lang="en-US" sz="2600" dirty="0"/>
              <a:t>Only authorized parties can access information</a:t>
            </a:r>
          </a:p>
          <a:p>
            <a:r>
              <a:rPr lang="en-US" sz="2600" dirty="0"/>
              <a:t>Information transactions cannot take place without authorization or without detection</a:t>
            </a:r>
          </a:p>
          <a:p>
            <a:r>
              <a:rPr lang="en-US" sz="2600" dirty="0"/>
              <a:t>Information must be available when needed</a:t>
            </a:r>
          </a:p>
          <a:p>
            <a:r>
              <a:rPr lang="en-US" sz="2600" dirty="0"/>
              <a:t>Information transactions must be guaranteed to be authentic</a:t>
            </a:r>
          </a:p>
          <a:p>
            <a:r>
              <a:rPr lang="en-US" sz="2600" dirty="0"/>
              <a:t>No legitimate transaction can be renounced as illegitimate.    </a:t>
            </a:r>
          </a:p>
          <a:p>
            <a:endParaRPr lang="en-US" dirty="0"/>
          </a:p>
        </p:txBody>
      </p:sp>
    </p:spTree>
    <p:extLst>
      <p:ext uri="{BB962C8B-B14F-4D97-AF65-F5344CB8AC3E}">
        <p14:creationId xmlns:p14="http://schemas.microsoft.com/office/powerpoint/2010/main" val="41809458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Dilbert’s take </a:t>
            </a:r>
            <a:r>
              <a:rPr lang="en-US" dirty="0" smtClean="0"/>
              <a:t>on network security</a:t>
            </a:r>
            <a:endParaRPr lang="en-US" dirty="0"/>
          </a:p>
        </p:txBody>
      </p:sp>
      <p:sp>
        <p:nvSpPr>
          <p:cNvPr id="3" name="TextBox 2"/>
          <p:cNvSpPr txBox="1"/>
          <p:nvPr/>
        </p:nvSpPr>
        <p:spPr>
          <a:xfrm>
            <a:off x="2714625" y="6133584"/>
            <a:ext cx="5748539" cy="369332"/>
          </a:xfrm>
          <a:prstGeom prst="rect">
            <a:avLst/>
          </a:prstGeom>
          <a:noFill/>
        </p:spPr>
        <p:txBody>
          <a:bodyPr wrap="none" rtlCol="0">
            <a:spAutoFit/>
          </a:bodyPr>
          <a:lstStyle/>
          <a:p>
            <a:r>
              <a:rPr lang="en-US" dirty="0"/>
              <a:t>http://</a:t>
            </a:r>
            <a:r>
              <a:rPr lang="en-US" dirty="0" err="1"/>
              <a:t>dilbert.com</a:t>
            </a:r>
            <a:r>
              <a:rPr lang="en-US" dirty="0"/>
              <a:t>/</a:t>
            </a:r>
            <a:r>
              <a:rPr lang="en-US" dirty="0" err="1"/>
              <a:t>search_results?terms</a:t>
            </a:r>
            <a:r>
              <a:rPr lang="en-US" dirty="0" smtClean="0"/>
              <a:t>=</a:t>
            </a:r>
            <a:r>
              <a:rPr lang="en-US" dirty="0" err="1" smtClean="0"/>
              <a:t>network+</a:t>
            </a:r>
            <a:r>
              <a:rPr lang="en-US" dirty="0" err="1"/>
              <a:t>security</a:t>
            </a:r>
            <a:endParaRPr lang="en-US" dirty="0"/>
          </a:p>
        </p:txBody>
      </p:sp>
      <p:pic>
        <p:nvPicPr>
          <p:cNvPr id="10" name="Picture 9"/>
          <p:cNvPicPr>
            <a:picLocks noChangeAspect="1"/>
          </p:cNvPicPr>
          <p:nvPr/>
        </p:nvPicPr>
        <p:blipFill>
          <a:blip r:embed="rId2"/>
          <a:stretch>
            <a:fillRect/>
          </a:stretch>
        </p:blipFill>
        <p:spPr>
          <a:xfrm>
            <a:off x="1377951" y="2221718"/>
            <a:ext cx="6337300" cy="4281198"/>
          </a:xfrm>
          <a:prstGeom prst="rect">
            <a:avLst/>
          </a:prstGeom>
        </p:spPr>
      </p:pic>
    </p:spTree>
    <p:extLst>
      <p:ext uri="{BB962C8B-B14F-4D97-AF65-F5344CB8AC3E}">
        <p14:creationId xmlns:p14="http://schemas.microsoft.com/office/powerpoint/2010/main" val="10464661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a:ea typeface="ＭＳ Ｐゴシック" charset="-128"/>
                <a:cs typeface="ＭＳ Ｐゴシック" charset="-128"/>
              </a:rPr>
              <a:t>To </a:t>
            </a:r>
            <a:r>
              <a:rPr lang="en-US" dirty="0" smtClean="0">
                <a:ea typeface="ＭＳ Ｐゴシック" charset="-128"/>
                <a:cs typeface="ＭＳ Ｐゴシック" charset="-128"/>
              </a:rPr>
              <a:t>Do’s</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a:bodyPr>
          <a:lstStyle/>
          <a:p>
            <a:pPr marL="609600" indent="-609600">
              <a:buFontTx/>
              <a:buAutoNum type="arabicPeriod"/>
            </a:pPr>
            <a:r>
              <a:rPr lang="en-US" sz="2800" dirty="0" smtClean="0">
                <a:ea typeface="ＭＳ Ｐゴシック" charset="-128"/>
                <a:cs typeface="ＭＳ Ｐゴシック" charset="-128"/>
              </a:rPr>
              <a:t>Study ISO OSI RM (7-layer model)</a:t>
            </a:r>
          </a:p>
          <a:p>
            <a:pPr marL="952500" lvl="1" indent="-609600">
              <a:buFontTx/>
              <a:buAutoNum type="arabicPeriod"/>
            </a:pPr>
            <a:r>
              <a:rPr lang="en-US" sz="2400" dirty="0">
                <a:ea typeface="ＭＳ Ｐゴシック" charset="-128"/>
                <a:cs typeface="ＭＳ Ｐゴシック" charset="-128"/>
                <a:hlinkClick r:id="rId3"/>
              </a:rPr>
              <a:t>https://en.wikipedia.org/wiki/</a:t>
            </a:r>
            <a:r>
              <a:rPr lang="en-US" sz="2400" dirty="0" smtClean="0">
                <a:ea typeface="ＭＳ Ｐゴシック" charset="-128"/>
                <a:cs typeface="ＭＳ Ｐゴシック" charset="-128"/>
                <a:hlinkClick r:id="rId3"/>
              </a:rPr>
              <a:t>OSI_model</a:t>
            </a:r>
            <a:r>
              <a:rPr lang="en-US" sz="2400" dirty="0" smtClean="0">
                <a:ea typeface="ＭＳ Ｐゴシック" charset="-128"/>
                <a:cs typeface="ＭＳ Ｐゴシック" charset="-128"/>
              </a:rPr>
              <a:t> </a:t>
            </a:r>
            <a:endParaRPr lang="en-US" sz="2400" dirty="0">
              <a:ea typeface="ＭＳ Ｐゴシック" charset="-128"/>
              <a:cs typeface="ＭＳ Ｐゴシック" charset="-128"/>
            </a:endParaRPr>
          </a:p>
          <a:p>
            <a:pPr marL="609600" indent="-609600">
              <a:buFontTx/>
              <a:buAutoNum type="arabicPeriod"/>
            </a:pPr>
            <a:r>
              <a:rPr lang="en-US" sz="2600" dirty="0" smtClean="0">
                <a:ea typeface="ＭＳ Ｐゴシック" charset="-128"/>
                <a:cs typeface="ＭＳ Ｐゴシック" charset="-128"/>
              </a:rPr>
              <a:t>Compare: Internet Protocol Suite</a:t>
            </a:r>
          </a:p>
          <a:p>
            <a:pPr marL="952500" lvl="1" indent="-609600">
              <a:buFontTx/>
              <a:buAutoNum type="arabicPeriod"/>
            </a:pPr>
            <a:r>
              <a:rPr lang="en-US" sz="2400" dirty="0">
                <a:ea typeface="ＭＳ Ｐゴシック" charset="-128"/>
                <a:cs typeface="ＭＳ Ｐゴシック" charset="-128"/>
                <a:hlinkClick r:id="rId4"/>
              </a:rPr>
              <a:t>https://en.wikipedia.org/wiki/</a:t>
            </a:r>
            <a:r>
              <a:rPr lang="en-US" sz="2400" dirty="0" smtClean="0">
                <a:ea typeface="ＭＳ Ｐゴシック" charset="-128"/>
                <a:cs typeface="ＭＳ Ｐゴシック" charset="-128"/>
                <a:hlinkClick r:id="rId4"/>
              </a:rPr>
              <a:t>Internet_protocol_suite</a:t>
            </a:r>
            <a:r>
              <a:rPr lang="en-US" sz="2400" dirty="0" smtClean="0">
                <a:ea typeface="ＭＳ Ｐゴシック" charset="-128"/>
                <a:cs typeface="ＭＳ Ｐゴシック" charset="-128"/>
              </a:rPr>
              <a:t> </a:t>
            </a:r>
          </a:p>
          <a:p>
            <a:pPr marL="609600" indent="-609600">
              <a:buFontTx/>
              <a:buAutoNum type="arabicPeriod"/>
            </a:pPr>
            <a:r>
              <a:rPr lang="en-US" sz="2600" dirty="0" smtClean="0">
                <a:ea typeface="ＭＳ Ｐゴシック" charset="-128"/>
                <a:cs typeface="ＭＳ Ｐゴシック" charset="-128"/>
              </a:rPr>
              <a:t>Begin reading </a:t>
            </a:r>
            <a:r>
              <a:rPr lang="en-US" sz="2600" dirty="0" smtClean="0">
                <a:ea typeface="ＭＳ Ｐゴシック" charset="-128"/>
                <a:cs typeface="ＭＳ Ｐゴシック" charset="-128"/>
              </a:rPr>
              <a:t>article on HTTPS</a:t>
            </a:r>
          </a:p>
          <a:p>
            <a:pPr marL="952500" lvl="1" indent="-609600">
              <a:buFontTx/>
              <a:buAutoNum type="arabicPeriod"/>
            </a:pPr>
            <a:r>
              <a:rPr lang="en-US" sz="2400" dirty="0">
                <a:ea typeface="ＭＳ Ｐゴシック" charset="-128"/>
                <a:cs typeface="ＭＳ Ｐゴシック" charset="-128"/>
                <a:hlinkClick r:id="rId5"/>
              </a:rPr>
              <a:t>http://robertheaton.com/2014/03/27/how-does-https-actually-work</a:t>
            </a:r>
            <a:r>
              <a:rPr lang="en-US" sz="2400" dirty="0" smtClean="0">
                <a:ea typeface="ＭＳ Ｐゴシック" charset="-128"/>
                <a:cs typeface="ＭＳ Ｐゴシック" charset="-128"/>
                <a:hlinkClick r:id="rId5"/>
              </a:rPr>
              <a:t>/</a:t>
            </a:r>
            <a:r>
              <a:rPr lang="en-US" sz="2400" dirty="0" smtClean="0">
                <a:ea typeface="ＭＳ Ｐゴシック" charset="-128"/>
                <a:cs typeface="ＭＳ Ｐゴシック" charset="-128"/>
              </a:rPr>
              <a:t> </a:t>
            </a:r>
            <a:endParaRPr lang="en-US" sz="2400" dirty="0">
              <a:ea typeface="ＭＳ Ｐゴシック" charset="-128"/>
              <a:cs typeface="ＭＳ Ｐゴシック" charset="-128"/>
            </a:endParaRPr>
          </a:p>
        </p:txBody>
      </p:sp>
    </p:spTree>
    <p:extLst>
      <p:ext uri="{BB962C8B-B14F-4D97-AF65-F5344CB8AC3E}">
        <p14:creationId xmlns:p14="http://schemas.microsoft.com/office/powerpoint/2010/main" val="37844770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5051" y="3741266"/>
            <a:ext cx="6813549" cy="2119771"/>
          </a:xfrm>
          <a:prstGeom prst="rect">
            <a:avLst/>
          </a:prstGeom>
        </p:spPr>
      </p:pic>
    </p:spTree>
    <p:extLst>
      <p:ext uri="{BB962C8B-B14F-4D97-AF65-F5344CB8AC3E}">
        <p14:creationId xmlns:p14="http://schemas.microsoft.com/office/powerpoint/2010/main" val="56303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1999, TLS technology was designed to create a standard encryption for private communication. The object of TLS is to stop eavesdropping, message forgery and tampering. TLS (</a:t>
            </a:r>
            <a:r>
              <a:rPr lang="en-US" dirty="0">
                <a:hlinkClick r:id="rId2"/>
              </a:rPr>
              <a:t>Transport Layer Security</a:t>
            </a:r>
            <a:r>
              <a:rPr lang="en-US" dirty="0"/>
              <a:t>) is designed to provide a complete cryptographic security layer to the confidential information transmitting between servers. The TLS protocol is built on two layers.</a:t>
            </a:r>
          </a:p>
          <a:p>
            <a:r>
              <a:rPr lang="en-US" b="1" dirty="0"/>
              <a:t>The TLS Record Protocol: </a:t>
            </a:r>
            <a:r>
              <a:rPr lang="en-US" dirty="0"/>
              <a:t>The Record Protocol deals with private connection that established between the client and the server. It uses symmetric cryptographic keys to ensure a private connection. Such connection can be secured through the hash functions. MAC (Message Authentication Code) generates such hash functions.</a:t>
            </a:r>
          </a:p>
          <a:p>
            <a:r>
              <a:rPr lang="en-US" b="1" dirty="0"/>
              <a:t>The Handshake Protocol: </a:t>
            </a:r>
            <a:r>
              <a:rPr lang="en-US" dirty="0"/>
              <a:t>The Handshake Protocol allows legitimate communication between the server and client. This protocol assures that both server and client agree upon a same encryption and keys before sending data between them. It creates authenticity for the server and client</a:t>
            </a:r>
            <a:r>
              <a:rPr lang="en-US" dirty="0" smtClean="0"/>
              <a:t>.</a:t>
            </a:r>
          </a:p>
          <a:p>
            <a:r>
              <a:rPr lang="en-US" dirty="0" smtClean="0"/>
              <a:t>Ref</a:t>
            </a:r>
            <a:r>
              <a:rPr lang="en-US" dirty="0"/>
              <a:t>:  </a:t>
            </a:r>
            <a:r>
              <a:rPr lang="en-US" dirty="0">
                <a:hlinkClick r:id="rId3"/>
              </a:rPr>
              <a:t>https://community.thawte.com/blog-posts/difference-between-ssl-and-</a:t>
            </a:r>
            <a:r>
              <a:rPr lang="en-US" dirty="0" smtClean="0">
                <a:hlinkClick r:id="rId3"/>
              </a:rPr>
              <a:t>tls</a:t>
            </a:r>
            <a:r>
              <a:rPr lang="en-US" dirty="0" smtClean="0"/>
              <a:t> </a:t>
            </a:r>
            <a:endParaRPr lang="en-US" dirty="0"/>
          </a:p>
        </p:txBody>
      </p:sp>
    </p:spTree>
    <p:extLst>
      <p:ext uri="{BB962C8B-B14F-4D97-AF65-F5344CB8AC3E}">
        <p14:creationId xmlns:p14="http://schemas.microsoft.com/office/powerpoint/2010/main" val="1349799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SSL?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What is SSL?</a:t>
            </a:r>
            <a:endParaRPr lang="en-US" dirty="0"/>
          </a:p>
          <a:p>
            <a:r>
              <a:rPr lang="en-US" dirty="0"/>
              <a:t>SSL (</a:t>
            </a:r>
            <a:r>
              <a:rPr lang="en-US" dirty="0">
                <a:hlinkClick r:id="rId2"/>
              </a:rPr>
              <a:t>Secure Socket Layer</a:t>
            </a:r>
            <a:r>
              <a:rPr lang="en-US" dirty="0"/>
              <a:t>) is a secure communication protocol that provides privacy and reliability between two servers or applications. SSL version 3.0 is the current version used in the internet community. SSL provides a strong encryption to users so attacker cannot read the information travelling between </a:t>
            </a:r>
            <a:r>
              <a:rPr lang="en-US" dirty="0" err="1"/>
              <a:t>servers.SSL</a:t>
            </a:r>
            <a:r>
              <a:rPr lang="en-US" dirty="0"/>
              <a:t> works on private and public key that is used to encrypt and decrypt the information by users. SSL is built on four layers, which are as under.</a:t>
            </a:r>
          </a:p>
          <a:p>
            <a:r>
              <a:rPr lang="en-US" b="1" dirty="0"/>
              <a:t>Record Layer:</a:t>
            </a:r>
            <a:r>
              <a:rPr lang="en-US" dirty="0"/>
              <a:t> The Record layer provides a header for the message, a hash, and MAC (Message Authentication Code). In record layer, the application message is divided into blocks. The protocol message should not exceeded than 16.384 bytes. Then blocks are compressed whose content should not exceeded than 1024 bytes. After that, authenticated code is passed over compressed data with a private key. The final step is to add a header to record layer. The SSL record layer provides confidentiality and message integrity</a:t>
            </a:r>
            <a:r>
              <a:rPr lang="en-US" dirty="0" smtClean="0"/>
              <a:t>. The </a:t>
            </a:r>
            <a:r>
              <a:rPr lang="en-US" dirty="0"/>
              <a:t>compressed message and MAC are encrypted then with applying symmetric encryption</a:t>
            </a:r>
            <a:r>
              <a:rPr lang="en-US" dirty="0" smtClean="0"/>
              <a:t>.</a:t>
            </a:r>
            <a:endParaRPr lang="en-US" dirty="0"/>
          </a:p>
        </p:txBody>
      </p:sp>
    </p:spTree>
    <p:extLst>
      <p:ext uri="{BB962C8B-B14F-4D97-AF65-F5344CB8AC3E}">
        <p14:creationId xmlns:p14="http://schemas.microsoft.com/office/powerpoint/2010/main" val="90611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SSL?</a:t>
            </a:r>
            <a:endParaRPr lang="en-US" dirty="0"/>
          </a:p>
        </p:txBody>
      </p:sp>
      <p:sp>
        <p:nvSpPr>
          <p:cNvPr id="3" name="Content Placeholder 2"/>
          <p:cNvSpPr>
            <a:spLocks noGrp="1"/>
          </p:cNvSpPr>
          <p:nvPr>
            <p:ph idx="1"/>
          </p:nvPr>
        </p:nvSpPr>
        <p:spPr>
          <a:xfrm>
            <a:off x="779463" y="1949824"/>
            <a:ext cx="7583488" cy="4412876"/>
          </a:xfrm>
        </p:spPr>
        <p:txBody>
          <a:bodyPr>
            <a:normAutofit fontScale="85000" lnSpcReduction="20000"/>
          </a:bodyPr>
          <a:lstStyle/>
          <a:p>
            <a:r>
              <a:rPr lang="en-US" b="1" dirty="0"/>
              <a:t>Change Cipher Spec Protocol: </a:t>
            </a:r>
            <a:r>
              <a:rPr lang="en-US" dirty="0"/>
              <a:t>Change Cipher Spec Protocol consists of a single message that indicates the beginning of a communication between a client and server. The size of a Cipher Spec message is one byte with a value 1</a:t>
            </a:r>
            <a:r>
              <a:rPr lang="en-US" dirty="0" smtClean="0"/>
              <a:t>.</a:t>
            </a:r>
          </a:p>
          <a:p>
            <a:r>
              <a:rPr lang="en-US" dirty="0" smtClean="0"/>
              <a:t> </a:t>
            </a:r>
            <a:r>
              <a:rPr lang="en-US" b="1" dirty="0"/>
              <a:t>Alert Protocol: </a:t>
            </a:r>
            <a:r>
              <a:rPr lang="en-US" dirty="0"/>
              <a:t>This protocol sends any errors emerged between two servers. It consists of two bytes carries the value 1(warning) and 2(fatal).Value 1 indicates specific alert and value 2 indicates about the termination of connection. </a:t>
            </a:r>
            <a:endParaRPr lang="en-US" dirty="0" smtClean="0"/>
          </a:p>
          <a:p>
            <a:r>
              <a:rPr lang="en-US" b="1" dirty="0" smtClean="0"/>
              <a:t>Handshake </a:t>
            </a:r>
            <a:r>
              <a:rPr lang="en-US" b="1" dirty="0"/>
              <a:t>Protocol:</a:t>
            </a:r>
            <a:r>
              <a:rPr lang="en-US" dirty="0"/>
              <a:t> Handshake protocol allows the client and server to negotiate on encryption, MAC, and cryptographic </a:t>
            </a:r>
            <a:r>
              <a:rPr lang="en-US" dirty="0" err="1"/>
              <a:t>keys.It</a:t>
            </a:r>
            <a:r>
              <a:rPr lang="en-US" dirty="0"/>
              <a:t> consists of a message series used by the server and client. Handshake protocol comprises four steps Client Hello, Server Hello, Server Key Exchange, Server Hello Done, Client Key Exchange, Change Cipher Spec, Finished, Change Cipher Spec, and Finished. At the end of handshake process, the user will see a padlock in his web browser that indicates a secure protocol has been set.</a:t>
            </a:r>
          </a:p>
        </p:txBody>
      </p:sp>
    </p:spTree>
    <p:extLst>
      <p:ext uri="{BB962C8B-B14F-4D97-AF65-F5344CB8AC3E}">
        <p14:creationId xmlns:p14="http://schemas.microsoft.com/office/powerpoint/2010/main" val="390964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Dilbert’s take on network engineering</a:t>
            </a:r>
            <a:endParaRPr lang="en-US" dirty="0"/>
          </a:p>
        </p:txBody>
      </p:sp>
      <p:sp>
        <p:nvSpPr>
          <p:cNvPr id="5" name="Content Placeholder 4"/>
          <p:cNvSpPr>
            <a:spLocks noGrp="1"/>
          </p:cNvSpPr>
          <p:nvPr>
            <p:ph idx="1"/>
          </p:nvPr>
        </p:nvSpPr>
        <p:spPr>
          <a:xfrm>
            <a:off x="779463" y="1838699"/>
            <a:ext cx="7583488" cy="4007224"/>
          </a:xfrm>
        </p:spPr>
        <p:txBody>
          <a:bodyPr>
            <a:normAutofit/>
          </a:bodyPr>
          <a:lstStyle/>
          <a:p>
            <a:endParaRPr lang="en-US" sz="2800" dirty="0" smtClean="0"/>
          </a:p>
          <a:p>
            <a:endParaRPr lang="en-US" sz="2800" dirty="0"/>
          </a:p>
        </p:txBody>
      </p:sp>
      <p:sp>
        <p:nvSpPr>
          <p:cNvPr id="3" name="TextBox 2"/>
          <p:cNvSpPr txBox="1"/>
          <p:nvPr/>
        </p:nvSpPr>
        <p:spPr>
          <a:xfrm>
            <a:off x="2714625" y="6133584"/>
            <a:ext cx="4389693" cy="369332"/>
          </a:xfrm>
          <a:prstGeom prst="rect">
            <a:avLst/>
          </a:prstGeom>
          <a:noFill/>
        </p:spPr>
        <p:txBody>
          <a:bodyPr wrap="none" rtlCol="0">
            <a:spAutoFit/>
          </a:bodyPr>
          <a:lstStyle/>
          <a:p>
            <a:r>
              <a:rPr lang="en-US" dirty="0"/>
              <a:t>http://</a:t>
            </a:r>
            <a:r>
              <a:rPr lang="en-US" dirty="0" err="1"/>
              <a:t>dilbert.com</a:t>
            </a:r>
            <a:r>
              <a:rPr lang="en-US" dirty="0"/>
              <a:t>/</a:t>
            </a:r>
            <a:r>
              <a:rPr lang="en-US" dirty="0" err="1"/>
              <a:t>search_results?terms</a:t>
            </a:r>
            <a:r>
              <a:rPr lang="en-US" dirty="0" smtClean="0"/>
              <a:t>=</a:t>
            </a:r>
            <a:r>
              <a:rPr lang="en-US" dirty="0" err="1" smtClean="0"/>
              <a:t>tcp</a:t>
            </a:r>
            <a:endParaRPr lang="en-US" dirty="0"/>
          </a:p>
        </p:txBody>
      </p:sp>
      <p:pic>
        <p:nvPicPr>
          <p:cNvPr id="2" name="Picture 1"/>
          <p:cNvPicPr>
            <a:picLocks noChangeAspect="1"/>
          </p:cNvPicPr>
          <p:nvPr/>
        </p:nvPicPr>
        <p:blipFill>
          <a:blip r:embed="rId2"/>
          <a:stretch>
            <a:fillRect/>
          </a:stretch>
        </p:blipFill>
        <p:spPr>
          <a:xfrm>
            <a:off x="431800" y="1952999"/>
            <a:ext cx="8470900" cy="3755432"/>
          </a:xfrm>
          <a:prstGeom prst="rect">
            <a:avLst/>
          </a:prstGeom>
        </p:spPr>
      </p:pic>
    </p:spTree>
    <p:extLst>
      <p:ext uri="{BB962C8B-B14F-4D97-AF65-F5344CB8AC3E}">
        <p14:creationId xmlns:p14="http://schemas.microsoft.com/office/powerpoint/2010/main" val="45718217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TLS and SSL</a:t>
            </a:r>
            <a:endParaRPr lang="en-US" dirty="0"/>
          </a:p>
        </p:txBody>
      </p:sp>
      <p:sp>
        <p:nvSpPr>
          <p:cNvPr id="3" name="Content Placeholder 2"/>
          <p:cNvSpPr>
            <a:spLocks noGrp="1"/>
          </p:cNvSpPr>
          <p:nvPr>
            <p:ph idx="1"/>
          </p:nvPr>
        </p:nvSpPr>
        <p:spPr>
          <a:xfrm>
            <a:off x="546100" y="1949824"/>
            <a:ext cx="8166100" cy="4590676"/>
          </a:xfrm>
        </p:spPr>
        <p:txBody>
          <a:bodyPr>
            <a:normAutofit fontScale="77500" lnSpcReduction="20000"/>
          </a:bodyPr>
          <a:lstStyle/>
          <a:p>
            <a:r>
              <a:rPr lang="en-US" b="1" dirty="0"/>
              <a:t>Alert Message:</a:t>
            </a:r>
            <a:r>
              <a:rPr lang="en-US" dirty="0"/>
              <a:t> If a client has no certificate to use, he can pass a message “No Certificate” in TLS protocol. While in SSL, if a client has no certificate, there is no need for a separate message.</a:t>
            </a:r>
          </a:p>
          <a:p>
            <a:r>
              <a:rPr lang="en-US" b="1" dirty="0"/>
              <a:t>Message Authentication:</a:t>
            </a:r>
            <a:r>
              <a:rPr lang="en-US" dirty="0"/>
              <a:t> TLS applies MAC (H-MAC) in many implementations while SSL uses MD5 and SHA. The benefit for using H-MAC is it can be operated by any hash function.</a:t>
            </a:r>
          </a:p>
          <a:p>
            <a:r>
              <a:rPr lang="en-US" b="1" dirty="0"/>
              <a:t>Key Material Generation:</a:t>
            </a:r>
            <a:r>
              <a:rPr lang="en-US" dirty="0"/>
              <a:t> TLS applies the HMAC standard and PRF (pseudorandom function) to generate the key. SSL uses RSA, </a:t>
            </a:r>
            <a:r>
              <a:rPr lang="en-US" dirty="0" err="1"/>
              <a:t>Diffie</a:t>
            </a:r>
            <a:r>
              <a:rPr lang="en-US" dirty="0"/>
              <a:t>-Hellman, or </a:t>
            </a:r>
            <a:r>
              <a:rPr lang="en-US" dirty="0" err="1"/>
              <a:t>Fortezza</a:t>
            </a:r>
            <a:r>
              <a:rPr lang="en-US" dirty="0"/>
              <a:t>/DMS to generate key material.</a:t>
            </a:r>
          </a:p>
          <a:p>
            <a:r>
              <a:rPr lang="en-US" b="1" dirty="0"/>
              <a:t>Certificate Verify Message: </a:t>
            </a:r>
            <a:r>
              <a:rPr lang="en-US" dirty="0"/>
              <a:t>In TLS, certificate verification message is already contained in the handshake message, which is already exchanged in session. In SSL, it requires a tough procedure to pass a certificate verification message.</a:t>
            </a:r>
          </a:p>
          <a:p>
            <a:r>
              <a:rPr lang="en-US" b="1" dirty="0"/>
              <a:t>Finished: </a:t>
            </a:r>
            <a:r>
              <a:rPr lang="en-US" dirty="0"/>
              <a:t>In TLS, the finished message is created thorough PRF output with the help of “client finished” or “server finished” message. In SSL, the finished message is created in the same manner in which the key was generated. It uses cipher suite and parameter information.</a:t>
            </a:r>
          </a:p>
        </p:txBody>
      </p:sp>
    </p:spTree>
    <p:extLst>
      <p:ext uri="{BB962C8B-B14F-4D97-AF65-F5344CB8AC3E}">
        <p14:creationId xmlns:p14="http://schemas.microsoft.com/office/powerpoint/2010/main" val="200659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a:ea typeface="ＭＳ Ｐゴシック" charset="-128"/>
                <a:cs typeface="ＭＳ Ｐゴシック" charset="-128"/>
              </a:rPr>
              <a:t>To </a:t>
            </a:r>
            <a:r>
              <a:rPr lang="en-US" dirty="0" smtClean="0">
                <a:ea typeface="ＭＳ Ｐゴシック" charset="-128"/>
                <a:cs typeface="ＭＳ Ｐゴシック" charset="-128"/>
              </a:rPr>
              <a:t>Do’s from Last Time</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a:bodyPr>
          <a:lstStyle/>
          <a:p>
            <a:pPr marL="609600" indent="-609600">
              <a:buFontTx/>
              <a:buAutoNum type="arabicPeriod"/>
            </a:pPr>
            <a:r>
              <a:rPr lang="en-US" sz="2800" dirty="0" smtClean="0">
                <a:ea typeface="ＭＳ Ｐゴシック" charset="-128"/>
                <a:cs typeface="ＭＳ Ｐゴシック" charset="-128"/>
              </a:rPr>
              <a:t>Read Chapter 1 of Bishop</a:t>
            </a:r>
          </a:p>
          <a:p>
            <a:pPr marL="609600" indent="-609600">
              <a:buFontTx/>
              <a:buAutoNum type="arabicPeriod"/>
            </a:pPr>
            <a:r>
              <a:rPr lang="en-US" sz="2800" dirty="0" smtClean="0">
                <a:ea typeface="ＭＳ Ｐゴシック" charset="-128"/>
                <a:cs typeface="ＭＳ Ｐゴシック" charset="-128"/>
              </a:rPr>
              <a:t>Finish up last comments on levels &amp; lattices</a:t>
            </a:r>
            <a:endParaRPr lang="en-US" sz="2600" dirty="0">
              <a:ea typeface="ＭＳ Ｐゴシック" charset="-128"/>
              <a:cs typeface="ＭＳ Ｐゴシック" charset="-128"/>
            </a:endParaRPr>
          </a:p>
        </p:txBody>
      </p:sp>
    </p:spTree>
    <p:extLst>
      <p:ext uri="{BB962C8B-B14F-4D97-AF65-F5344CB8AC3E}">
        <p14:creationId xmlns:p14="http://schemas.microsoft.com/office/powerpoint/2010/main" val="19164964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dirty="0" smtClean="0"/>
              <a:t>Levels and Lattices</a:t>
            </a:r>
            <a:endParaRPr lang="en-US" dirty="0"/>
          </a:p>
        </p:txBody>
      </p:sp>
      <p:sp>
        <p:nvSpPr>
          <p:cNvPr id="167939" name="Rectangle 3"/>
          <p:cNvSpPr>
            <a:spLocks noGrp="1" noChangeArrowheads="1"/>
          </p:cNvSpPr>
          <p:nvPr>
            <p:ph idx="1"/>
          </p:nvPr>
        </p:nvSpPr>
        <p:spPr/>
        <p:txBody>
          <a:bodyPr/>
          <a:lstStyle/>
          <a:p>
            <a:r>
              <a:rPr lang="en-US" dirty="0" smtClean="0"/>
              <a:t>Domination</a:t>
            </a:r>
          </a:p>
          <a:p>
            <a:pPr lvl="1"/>
            <a:r>
              <a:rPr lang="en-US" dirty="0" smtClean="0"/>
              <a:t>implements "comparable"</a:t>
            </a:r>
          </a:p>
          <a:p>
            <a:pPr lvl="1"/>
            <a:r>
              <a:rPr lang="en-US" dirty="0" smtClean="0"/>
              <a:t>(A, C) </a:t>
            </a:r>
            <a:r>
              <a:rPr lang="en-US" i="1" dirty="0" err="1" smtClean="0"/>
              <a:t>dom</a:t>
            </a:r>
            <a:r>
              <a:rPr lang="en-US" dirty="0" smtClean="0"/>
              <a:t> (A</a:t>
            </a:r>
            <a:r>
              <a:rPr lang="en-US" dirty="0" smtClean="0">
                <a:sym typeface="Symbol" charset="0"/>
              </a:rPr>
              <a:t></a:t>
            </a:r>
            <a:r>
              <a:rPr lang="en-US" dirty="0" smtClean="0"/>
              <a:t>, C</a:t>
            </a:r>
            <a:r>
              <a:rPr lang="en-US" dirty="0" smtClean="0">
                <a:sym typeface="Symbol" charset="0"/>
              </a:rPr>
              <a:t></a:t>
            </a:r>
            <a:r>
              <a:rPr lang="en-US" dirty="0" smtClean="0"/>
              <a:t>) </a:t>
            </a:r>
            <a:r>
              <a:rPr lang="en-US" dirty="0" err="1" smtClean="0"/>
              <a:t>iff</a:t>
            </a:r>
            <a:r>
              <a:rPr lang="en-US" dirty="0" smtClean="0"/>
              <a:t> A</a:t>
            </a:r>
            <a:r>
              <a:rPr lang="en-US" dirty="0" smtClean="0">
                <a:sym typeface="Symbol" charset="0"/>
              </a:rPr>
              <a:t></a:t>
            </a:r>
            <a:r>
              <a:rPr lang="en-US" dirty="0" smtClean="0"/>
              <a:t> ≤ A and C</a:t>
            </a:r>
            <a:r>
              <a:rPr lang="en-US" dirty="0" smtClean="0">
                <a:sym typeface="Symbol" charset="0"/>
              </a:rPr>
              <a:t></a:t>
            </a:r>
            <a:r>
              <a:rPr lang="en-US" dirty="0" smtClean="0"/>
              <a:t> </a:t>
            </a:r>
            <a:r>
              <a:rPr lang="en-US" dirty="0" smtClean="0">
                <a:sym typeface="Symbol" charset="0"/>
              </a:rPr>
              <a:t></a:t>
            </a:r>
            <a:r>
              <a:rPr lang="en-US" dirty="0" smtClean="0"/>
              <a:t> C</a:t>
            </a:r>
          </a:p>
        </p:txBody>
      </p:sp>
      <p:graphicFrame>
        <p:nvGraphicFramePr>
          <p:cNvPr id="2" name="Table 1"/>
          <p:cNvGraphicFramePr>
            <a:graphicFrameLocks noGrp="1"/>
          </p:cNvGraphicFramePr>
          <p:nvPr>
            <p:extLst>
              <p:ext uri="{D42A27DB-BD31-4B8C-83A1-F6EECF244321}">
                <p14:modId xmlns:p14="http://schemas.microsoft.com/office/powerpoint/2010/main" val="1705473832"/>
              </p:ext>
            </p:extLst>
          </p:nvPr>
        </p:nvGraphicFramePr>
        <p:xfrm>
          <a:off x="381000" y="3210560"/>
          <a:ext cx="8458200" cy="1742440"/>
        </p:xfrm>
        <a:graphic>
          <a:graphicData uri="http://schemas.openxmlformats.org/drawingml/2006/table">
            <a:tbl>
              <a:tblPr firstRow="1" bandRow="1">
                <a:effectLst/>
                <a:tableStyleId>{69C7853C-536D-4A76-A0AE-DD22124D55A5}</a:tableStyleId>
              </a:tblPr>
              <a:tblGrid>
                <a:gridCol w="3886200"/>
                <a:gridCol w="533400"/>
                <a:gridCol w="4038600"/>
              </a:tblGrid>
              <a:tr h="370840">
                <a:tc>
                  <a:txBody>
                    <a:bodyPr/>
                    <a:lstStyle/>
                    <a:p>
                      <a:endParaRPr lang="en-US" dirty="0"/>
                    </a:p>
                  </a:txBody>
                  <a:tcPr/>
                </a:tc>
                <a:tc>
                  <a:txBody>
                    <a:bodyPr/>
                    <a:lstStyle/>
                    <a:p>
                      <a:endParaRPr lang="en-US" dirty="0">
                        <a:solidFill>
                          <a:srgbClr val="3366FF"/>
                        </a:solidFill>
                      </a:endParaRPr>
                    </a:p>
                  </a:txBody>
                  <a:tcPr/>
                </a:tc>
                <a:tc>
                  <a:txBody>
                    <a:bodyPr/>
                    <a:lstStyle/>
                    <a:p>
                      <a:endParaRPr lang="en-US" dirty="0"/>
                    </a:p>
                  </a:txBody>
                  <a:tcPr/>
                </a:tc>
              </a:tr>
              <a:tr h="370840">
                <a:tc>
                  <a:txBody>
                    <a:bodyPr/>
                    <a:lstStyle/>
                    <a:p>
                      <a:r>
                        <a:rPr lang="en-US" sz="2400" dirty="0" smtClean="0"/>
                        <a:t>(Top Secret, {NUC, ASI})</a:t>
                      </a:r>
                      <a:endParaRPr lang="en-US" sz="2400" dirty="0"/>
                    </a:p>
                  </a:txBody>
                  <a:tcPr/>
                </a:tc>
                <a:tc>
                  <a:txBody>
                    <a:bodyPr/>
                    <a:lstStyle/>
                    <a:p>
                      <a:endParaRPr lang="en-US" sz="2400" dirty="0"/>
                    </a:p>
                  </a:txBody>
                  <a:tcPr/>
                </a:tc>
                <a:tc>
                  <a:txBody>
                    <a:bodyPr/>
                    <a:lstStyle/>
                    <a:p>
                      <a:r>
                        <a:rPr lang="en-US" sz="2400" dirty="0" smtClean="0"/>
                        <a:t>(Secret, {NUC})</a:t>
                      </a:r>
                      <a:endParaRPr lang="en-US" sz="2400" dirty="0"/>
                    </a:p>
                  </a:txBody>
                  <a:tcPr/>
                </a:tc>
              </a:tr>
              <a:tr h="370840">
                <a:tc>
                  <a:txBody>
                    <a:bodyPr/>
                    <a:lstStyle/>
                    <a:p>
                      <a:r>
                        <a:rPr lang="en-US" sz="2400" dirty="0" smtClean="0"/>
                        <a:t>(Secret, {NUC, EUR}) </a:t>
                      </a:r>
                      <a:endParaRPr lang="en-US" sz="2400" dirty="0"/>
                    </a:p>
                  </a:txBody>
                  <a:tcPr/>
                </a:tc>
                <a:tc>
                  <a:txBody>
                    <a:bodyPr/>
                    <a:lstStyle/>
                    <a:p>
                      <a:endParaRPr lang="en-US" sz="2400" dirty="0"/>
                    </a:p>
                  </a:txBody>
                  <a:tcPr/>
                </a:tc>
                <a:tc>
                  <a:txBody>
                    <a:bodyPr/>
                    <a:lstStyle/>
                    <a:p>
                      <a:r>
                        <a:rPr lang="en-US" sz="2400" dirty="0" smtClean="0"/>
                        <a:t>(Confidential,{NUC, EUR})</a:t>
                      </a:r>
                      <a:endParaRPr lang="en-US" sz="2400" dirty="0"/>
                    </a:p>
                  </a:txBody>
                  <a:tcPr/>
                </a:tc>
              </a:tr>
              <a:tr h="0">
                <a:tc>
                  <a:txBody>
                    <a:bodyPr/>
                    <a:lstStyle/>
                    <a:p>
                      <a:r>
                        <a:rPr lang="en-US" sz="2400" dirty="0" smtClean="0"/>
                        <a:t>(Top Secret, {NUC})</a:t>
                      </a:r>
                      <a:endParaRPr lang="en-US" sz="2400" dirty="0"/>
                    </a:p>
                  </a:txBody>
                  <a:tcPr/>
                </a:tc>
                <a:tc>
                  <a:txBody>
                    <a:bodyPr/>
                    <a:lstStyle/>
                    <a:p>
                      <a:endParaRPr lang="en-US" sz="2400" dirty="0"/>
                    </a:p>
                  </a:txBody>
                  <a:tcPr/>
                </a:tc>
                <a:tc>
                  <a:txBody>
                    <a:bodyPr/>
                    <a:lstStyle/>
                    <a:p>
                      <a:r>
                        <a:rPr lang="en-US" sz="2400" dirty="0" smtClean="0"/>
                        <a:t>(Confidential, {EUR})</a:t>
                      </a:r>
                      <a:endParaRPr lang="en-US" sz="2400" dirty="0"/>
                    </a:p>
                  </a:txBody>
                  <a:tcPr/>
                </a:tc>
              </a:tr>
            </a:tbl>
          </a:graphicData>
        </a:graphic>
      </p:graphicFrame>
      <p:sp>
        <p:nvSpPr>
          <p:cNvPr id="8" name="TextBox 7"/>
          <p:cNvSpPr txBox="1"/>
          <p:nvPr/>
        </p:nvSpPr>
        <p:spPr>
          <a:xfrm>
            <a:off x="5899149" y="2688488"/>
            <a:ext cx="2940051" cy="369332"/>
          </a:xfrm>
          <a:prstGeom prst="rect">
            <a:avLst/>
          </a:prstGeom>
          <a:noFill/>
        </p:spPr>
        <p:txBody>
          <a:bodyPr wrap="square" rtlCol="0">
            <a:spAutoFit/>
          </a:bodyPr>
          <a:lstStyle/>
          <a:p>
            <a:pPr algn="ctr"/>
            <a:r>
              <a:rPr lang="en-US" dirty="0" smtClean="0"/>
              <a:t>Which Dominates?</a:t>
            </a:r>
            <a:endParaRPr lang="en-US" dirty="0"/>
          </a:p>
        </p:txBody>
      </p:sp>
    </p:spTree>
    <p:extLst>
      <p:ext uri="{BB962C8B-B14F-4D97-AF65-F5344CB8AC3E}">
        <p14:creationId xmlns:p14="http://schemas.microsoft.com/office/powerpoint/2010/main" val="1868764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smtClean="0"/>
              <a:t>Information Flow … again</a:t>
            </a:r>
            <a:endParaRPr lang="en-US" dirty="0"/>
          </a:p>
        </p:txBody>
      </p:sp>
      <p:sp>
        <p:nvSpPr>
          <p:cNvPr id="168963" name="Rectangle 3"/>
          <p:cNvSpPr>
            <a:spLocks noGrp="1" noChangeArrowheads="1"/>
          </p:cNvSpPr>
          <p:nvPr>
            <p:ph type="body" idx="1"/>
          </p:nvPr>
        </p:nvSpPr>
        <p:spPr/>
        <p:txBody>
          <a:bodyPr>
            <a:normAutofit lnSpcReduction="10000"/>
          </a:bodyPr>
          <a:lstStyle/>
          <a:p>
            <a:pPr>
              <a:lnSpc>
                <a:spcPct val="90000"/>
              </a:lnSpc>
            </a:pPr>
            <a:r>
              <a:rPr lang="en-US" dirty="0" smtClean="0"/>
              <a:t>Information </a:t>
            </a:r>
            <a:r>
              <a:rPr lang="en-US" dirty="0"/>
              <a:t>flows in one direction only</a:t>
            </a:r>
            <a:endParaRPr lang="en-US" i="1" dirty="0"/>
          </a:p>
          <a:p>
            <a:pPr lvl="1">
              <a:lnSpc>
                <a:spcPct val="90000"/>
              </a:lnSpc>
            </a:pPr>
            <a:r>
              <a:rPr lang="ja-JP" altLang="en-US" dirty="0"/>
              <a:t>“</a:t>
            </a:r>
            <a:r>
              <a:rPr lang="en-US" dirty="0"/>
              <a:t>Reads up</a:t>
            </a:r>
            <a:r>
              <a:rPr lang="ja-JP" altLang="en-US" dirty="0"/>
              <a:t>”</a:t>
            </a:r>
            <a:r>
              <a:rPr lang="en-US" dirty="0"/>
              <a:t> disallowed, </a:t>
            </a:r>
            <a:r>
              <a:rPr lang="ja-JP" altLang="en-US" dirty="0"/>
              <a:t>“</a:t>
            </a:r>
            <a:r>
              <a:rPr lang="en-US" dirty="0"/>
              <a:t>reads down</a:t>
            </a:r>
            <a:r>
              <a:rPr lang="ja-JP" altLang="en-US" dirty="0"/>
              <a:t>”</a:t>
            </a:r>
            <a:r>
              <a:rPr lang="en-US" dirty="0"/>
              <a:t> allowed</a:t>
            </a:r>
          </a:p>
          <a:p>
            <a:pPr lvl="2">
              <a:lnSpc>
                <a:spcPct val="90000"/>
              </a:lnSpc>
            </a:pPr>
            <a:r>
              <a:rPr lang="en-US" dirty="0" smtClean="0"/>
              <a:t>Subject </a:t>
            </a:r>
            <a:r>
              <a:rPr lang="en-US" i="1" dirty="0" smtClean="0"/>
              <a:t>s</a:t>
            </a:r>
            <a:r>
              <a:rPr lang="en-US" dirty="0" smtClean="0"/>
              <a:t> can read object </a:t>
            </a:r>
            <a:r>
              <a:rPr lang="en-US" i="1" dirty="0" smtClean="0"/>
              <a:t>o</a:t>
            </a:r>
            <a:r>
              <a:rPr lang="en-US" dirty="0" smtClean="0"/>
              <a:t> </a:t>
            </a:r>
            <a:r>
              <a:rPr lang="en-US" dirty="0" err="1" smtClean="0"/>
              <a:t>iff</a:t>
            </a:r>
            <a:r>
              <a:rPr lang="en-US" dirty="0" smtClean="0"/>
              <a:t> </a:t>
            </a:r>
            <a:r>
              <a:rPr lang="en-US" i="1" dirty="0" smtClean="0"/>
              <a:t>L</a:t>
            </a:r>
            <a:r>
              <a:rPr lang="en-US" dirty="0" smtClean="0"/>
              <a:t>(</a:t>
            </a:r>
            <a:r>
              <a:rPr lang="en-US" i="1" dirty="0" smtClean="0"/>
              <a:t>s</a:t>
            </a:r>
            <a:r>
              <a:rPr lang="en-US" dirty="0" smtClean="0"/>
              <a:t>) </a:t>
            </a:r>
            <a:r>
              <a:rPr lang="en-US" i="1" dirty="0" err="1" smtClean="0"/>
              <a:t>dom</a:t>
            </a:r>
            <a:r>
              <a:rPr lang="en-US" dirty="0" smtClean="0"/>
              <a:t> </a:t>
            </a:r>
            <a:r>
              <a:rPr lang="en-US" i="1" dirty="0" smtClean="0"/>
              <a:t>L</a:t>
            </a:r>
            <a:r>
              <a:rPr lang="en-US" dirty="0" smtClean="0"/>
              <a:t>(</a:t>
            </a:r>
            <a:r>
              <a:rPr lang="en-US" i="1" dirty="0" smtClean="0"/>
              <a:t>o</a:t>
            </a:r>
            <a:r>
              <a:rPr lang="en-US" dirty="0" smtClean="0"/>
              <a:t>) and </a:t>
            </a:r>
            <a:r>
              <a:rPr lang="en-US" i="1" dirty="0" smtClean="0"/>
              <a:t>s</a:t>
            </a:r>
            <a:r>
              <a:rPr lang="en-US" dirty="0" smtClean="0"/>
              <a:t> has permission to read </a:t>
            </a:r>
            <a:r>
              <a:rPr lang="en-US" i="1" dirty="0" smtClean="0"/>
              <a:t>o</a:t>
            </a:r>
            <a:endParaRPr lang="en-US" dirty="0" smtClean="0"/>
          </a:p>
          <a:p>
            <a:pPr lvl="1">
              <a:lnSpc>
                <a:spcPct val="90000"/>
              </a:lnSpc>
            </a:pPr>
            <a:r>
              <a:rPr lang="ja-JP" altLang="en-US" dirty="0" smtClean="0"/>
              <a:t>“</a:t>
            </a:r>
            <a:r>
              <a:rPr lang="en-US" dirty="0"/>
              <a:t>Writes up</a:t>
            </a:r>
            <a:r>
              <a:rPr lang="ja-JP" altLang="en-US" dirty="0"/>
              <a:t>”</a:t>
            </a:r>
            <a:r>
              <a:rPr lang="en-US" dirty="0"/>
              <a:t> allowed, </a:t>
            </a:r>
            <a:r>
              <a:rPr lang="ja-JP" altLang="en-US" dirty="0"/>
              <a:t>“</a:t>
            </a:r>
            <a:r>
              <a:rPr lang="en-US" dirty="0"/>
              <a:t>writes down</a:t>
            </a:r>
            <a:r>
              <a:rPr lang="ja-JP" altLang="en-US" dirty="0"/>
              <a:t>”</a:t>
            </a:r>
            <a:r>
              <a:rPr lang="en-US" dirty="0"/>
              <a:t> </a:t>
            </a:r>
            <a:r>
              <a:rPr lang="en-US" dirty="0" smtClean="0"/>
              <a:t>disallowed</a:t>
            </a:r>
          </a:p>
          <a:p>
            <a:pPr lvl="2">
              <a:lnSpc>
                <a:spcPct val="90000"/>
              </a:lnSpc>
            </a:pPr>
            <a:r>
              <a:rPr lang="en-US" dirty="0"/>
              <a:t>Subject </a:t>
            </a:r>
            <a:r>
              <a:rPr lang="en-US" i="1" dirty="0"/>
              <a:t>s</a:t>
            </a:r>
            <a:r>
              <a:rPr lang="en-US" dirty="0"/>
              <a:t> can write object </a:t>
            </a:r>
            <a:r>
              <a:rPr lang="en-US" i="1" dirty="0"/>
              <a:t>o</a:t>
            </a:r>
            <a:r>
              <a:rPr lang="en-US" dirty="0"/>
              <a:t> </a:t>
            </a:r>
            <a:r>
              <a:rPr lang="en-US" dirty="0" err="1"/>
              <a:t>iff</a:t>
            </a:r>
            <a:r>
              <a:rPr lang="en-US" dirty="0"/>
              <a:t> </a:t>
            </a:r>
            <a:r>
              <a:rPr lang="en-US" i="1" dirty="0"/>
              <a:t>L</a:t>
            </a:r>
            <a:r>
              <a:rPr lang="en-US" dirty="0"/>
              <a:t>(</a:t>
            </a:r>
            <a:r>
              <a:rPr lang="en-US" i="1" dirty="0"/>
              <a:t>o</a:t>
            </a:r>
            <a:r>
              <a:rPr lang="en-US" dirty="0"/>
              <a:t>) </a:t>
            </a:r>
            <a:r>
              <a:rPr lang="en-US" i="1" dirty="0" err="1"/>
              <a:t>dom</a:t>
            </a:r>
            <a:r>
              <a:rPr lang="en-US" dirty="0"/>
              <a:t> </a:t>
            </a:r>
            <a:r>
              <a:rPr lang="en-US" i="1" dirty="0"/>
              <a:t>L</a:t>
            </a:r>
            <a:r>
              <a:rPr lang="en-US" dirty="0"/>
              <a:t>(</a:t>
            </a:r>
            <a:r>
              <a:rPr lang="en-US" i="1" dirty="0"/>
              <a:t>s</a:t>
            </a:r>
            <a:r>
              <a:rPr lang="en-US" dirty="0"/>
              <a:t>) and </a:t>
            </a:r>
            <a:r>
              <a:rPr lang="en-US" i="1" dirty="0"/>
              <a:t>s</a:t>
            </a:r>
            <a:r>
              <a:rPr lang="en-US" dirty="0"/>
              <a:t> has permission to write </a:t>
            </a:r>
            <a:r>
              <a:rPr lang="en-US" i="1" dirty="0" smtClean="0"/>
              <a:t>o</a:t>
            </a:r>
            <a:endParaRPr lang="en-US" dirty="0"/>
          </a:p>
          <a:p>
            <a:pPr lvl="1">
              <a:lnSpc>
                <a:spcPct val="90000"/>
              </a:lnSpc>
            </a:pPr>
            <a:r>
              <a:rPr lang="en-US" dirty="0" smtClean="0"/>
              <a:t>Note </a:t>
            </a:r>
            <a:r>
              <a:rPr lang="en-US" dirty="0"/>
              <a:t>the combination of mandatory control (relationship of security levels) and discretionary control (the required permission</a:t>
            </a:r>
            <a:r>
              <a:rPr lang="en-US" dirty="0" smtClean="0"/>
              <a:t>)</a:t>
            </a:r>
          </a:p>
          <a:p>
            <a:pPr>
              <a:lnSpc>
                <a:spcPct val="90000"/>
              </a:lnSpc>
            </a:pPr>
            <a:r>
              <a:rPr lang="en-US" dirty="0"/>
              <a:t>If a system is initially in a secure state, and every transition of the system satisfies these conditions and the ★-property, then every state of the system is secure</a:t>
            </a:r>
          </a:p>
          <a:p>
            <a:pPr lvl="1">
              <a:lnSpc>
                <a:spcPct val="90000"/>
              </a:lnSpc>
            </a:pPr>
            <a:endParaRPr lang="en-US" dirty="0"/>
          </a:p>
          <a:p>
            <a:pPr lvl="1">
              <a:lnSpc>
                <a:spcPct val="90000"/>
              </a:lnSpc>
            </a:pPr>
            <a:endParaRPr lang="en-US" dirty="0"/>
          </a:p>
          <a:p>
            <a:pPr lvl="1">
              <a:lnSpc>
                <a:spcPct val="90000"/>
              </a:lnSpc>
            </a:pPr>
            <a:endParaRPr lang="en-US" dirty="0"/>
          </a:p>
          <a:p>
            <a:pPr>
              <a:lnSpc>
                <a:spcPct val="90000"/>
              </a:lnSpc>
            </a:pPr>
            <a:endParaRPr lang="en-US" dirty="0" smtClean="0"/>
          </a:p>
        </p:txBody>
      </p:sp>
    </p:spTree>
    <p:extLst>
      <p:ext uri="{BB962C8B-B14F-4D97-AF65-F5344CB8AC3E}">
        <p14:creationId xmlns:p14="http://schemas.microsoft.com/office/powerpoint/2010/main" val="387360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dirty="0" smtClean="0"/>
              <a:t>Adjustments</a:t>
            </a:r>
            <a:endParaRPr lang="en-US" dirty="0"/>
          </a:p>
        </p:txBody>
      </p:sp>
      <p:sp>
        <p:nvSpPr>
          <p:cNvPr id="167939" name="Rectangle 3"/>
          <p:cNvSpPr>
            <a:spLocks noGrp="1" noChangeArrowheads="1"/>
          </p:cNvSpPr>
          <p:nvPr>
            <p:ph idx="1"/>
          </p:nvPr>
        </p:nvSpPr>
        <p:spPr/>
        <p:txBody>
          <a:bodyPr>
            <a:normAutofit/>
          </a:bodyPr>
          <a:lstStyle/>
          <a:p>
            <a:r>
              <a:rPr lang="en-US" sz="2800" dirty="0" smtClean="0"/>
              <a:t>(</a:t>
            </a:r>
            <a:r>
              <a:rPr lang="en-US" sz="2800" dirty="0"/>
              <a:t>A, C) </a:t>
            </a:r>
            <a:r>
              <a:rPr lang="en-US" sz="2800" i="1" dirty="0" err="1"/>
              <a:t>dom</a:t>
            </a:r>
            <a:r>
              <a:rPr lang="en-US" sz="2800" dirty="0"/>
              <a:t> (A</a:t>
            </a:r>
            <a:r>
              <a:rPr lang="en-US" sz="2800" dirty="0">
                <a:sym typeface="Symbol" charset="0"/>
              </a:rPr>
              <a:t></a:t>
            </a:r>
            <a:r>
              <a:rPr lang="en-US" sz="2800" dirty="0"/>
              <a:t>, C</a:t>
            </a:r>
            <a:r>
              <a:rPr lang="en-US" sz="2800" dirty="0">
                <a:sym typeface="Symbol" charset="0"/>
              </a:rPr>
              <a:t></a:t>
            </a:r>
            <a:r>
              <a:rPr lang="en-US" sz="2800" dirty="0"/>
              <a:t>) </a:t>
            </a:r>
            <a:r>
              <a:rPr lang="en-US" sz="2800" dirty="0" err="1"/>
              <a:t>iff</a:t>
            </a:r>
            <a:r>
              <a:rPr lang="en-US" sz="2800" dirty="0"/>
              <a:t> A</a:t>
            </a:r>
            <a:r>
              <a:rPr lang="en-US" sz="2800" dirty="0">
                <a:sym typeface="Symbol" charset="0"/>
              </a:rPr>
              <a:t></a:t>
            </a:r>
            <a:r>
              <a:rPr lang="en-US" sz="2800" dirty="0"/>
              <a:t> ≤ A and C</a:t>
            </a:r>
            <a:r>
              <a:rPr lang="en-US" sz="2800" dirty="0">
                <a:sym typeface="Symbol" charset="0"/>
              </a:rPr>
              <a:t></a:t>
            </a:r>
            <a:r>
              <a:rPr lang="en-US" sz="2800" dirty="0"/>
              <a:t> </a:t>
            </a:r>
            <a:r>
              <a:rPr lang="en-US" sz="2800" dirty="0">
                <a:sym typeface="Symbol" charset="0"/>
              </a:rPr>
              <a:t></a:t>
            </a:r>
            <a:r>
              <a:rPr lang="en-US" sz="2800" dirty="0"/>
              <a:t> </a:t>
            </a:r>
            <a:r>
              <a:rPr lang="en-US" sz="2800" dirty="0" smtClean="0"/>
              <a:t>C</a:t>
            </a:r>
          </a:p>
          <a:p>
            <a:pPr lvl="1"/>
            <a:r>
              <a:rPr lang="en-US" sz="2800" dirty="0" smtClean="0"/>
              <a:t>then </a:t>
            </a:r>
            <a:r>
              <a:rPr lang="en-US" sz="2800" dirty="0"/>
              <a:t>(TS, {NUC}) </a:t>
            </a:r>
            <a:r>
              <a:rPr lang="en-US" sz="2800" dirty="0">
                <a:sym typeface="Symbol" charset="0"/>
              </a:rPr>
              <a:t></a:t>
            </a:r>
            <a:r>
              <a:rPr lang="en-US" sz="2800" i="1" dirty="0" err="1"/>
              <a:t>dom</a:t>
            </a:r>
            <a:r>
              <a:rPr lang="en-US" sz="2800" i="1" dirty="0"/>
              <a:t> </a:t>
            </a:r>
            <a:r>
              <a:rPr lang="en-US" sz="2800" dirty="0"/>
              <a:t>(Confidential, {EUR}</a:t>
            </a:r>
            <a:r>
              <a:rPr lang="en-US" sz="2800" dirty="0" smtClean="0"/>
              <a:t>)</a:t>
            </a:r>
          </a:p>
          <a:p>
            <a:pPr lvl="1"/>
            <a:r>
              <a:rPr lang="en-US" sz="2800" dirty="0" smtClean="0"/>
              <a:t>and (TS, {NUC, EUR}) </a:t>
            </a:r>
            <a:r>
              <a:rPr lang="en-US" sz="2800" dirty="0">
                <a:sym typeface="Symbol" charset="0"/>
              </a:rPr>
              <a:t></a:t>
            </a:r>
            <a:r>
              <a:rPr lang="en-US" sz="2800" i="1" dirty="0" err="1" smtClean="0"/>
              <a:t>dom</a:t>
            </a:r>
            <a:r>
              <a:rPr lang="en-US" sz="2800" i="1" dirty="0" smtClean="0"/>
              <a:t> (TS, {EUR})</a:t>
            </a:r>
          </a:p>
          <a:p>
            <a:pPr lvl="1"/>
            <a:r>
              <a:rPr lang="en-US" sz="2800" dirty="0" smtClean="0"/>
              <a:t>in general</a:t>
            </a:r>
          </a:p>
          <a:p>
            <a:pPr lvl="2"/>
            <a:r>
              <a:rPr lang="en-US" sz="2400" dirty="0" smtClean="0"/>
              <a:t>A </a:t>
            </a:r>
            <a:r>
              <a:rPr lang="en-US" sz="2400" dirty="0"/>
              <a:t>≥ A</a:t>
            </a:r>
            <a:r>
              <a:rPr lang="en-US" sz="2400" dirty="0" smtClean="0"/>
              <a:t>' and C'</a:t>
            </a:r>
            <a:r>
              <a:rPr lang="en-US" sz="2400" dirty="0" smtClean="0">
                <a:sym typeface="Symbol"/>
              </a:rPr>
              <a:t>C prevents read down and write up</a:t>
            </a:r>
          </a:p>
          <a:p>
            <a:pPr lvl="2"/>
            <a:r>
              <a:rPr lang="en-US" sz="2400" dirty="0" smtClean="0">
                <a:sym typeface="Symbol"/>
              </a:rPr>
              <a:t>does this make sense, especially with:</a:t>
            </a:r>
          </a:p>
          <a:p>
            <a:pPr lvl="3"/>
            <a:r>
              <a:rPr lang="en-US" sz="2400" dirty="0"/>
              <a:t>(TS, {NUC, EUR}) </a:t>
            </a:r>
            <a:r>
              <a:rPr lang="en-US" sz="2400" dirty="0">
                <a:sym typeface="Symbol" charset="0"/>
              </a:rPr>
              <a:t></a:t>
            </a:r>
            <a:r>
              <a:rPr lang="en-US" sz="2400" i="1" dirty="0" err="1"/>
              <a:t>dom</a:t>
            </a:r>
            <a:r>
              <a:rPr lang="en-US" sz="2400" i="1" dirty="0"/>
              <a:t> (TS, {EUR}</a:t>
            </a:r>
            <a:r>
              <a:rPr lang="en-US" sz="2400" i="1" dirty="0" smtClean="0"/>
              <a:t>)</a:t>
            </a:r>
            <a:endParaRPr lang="en-US" sz="2400" dirty="0" smtClean="0"/>
          </a:p>
        </p:txBody>
      </p:sp>
    </p:spTree>
    <p:extLst>
      <p:ext uri="{BB962C8B-B14F-4D97-AF65-F5344CB8AC3E}">
        <p14:creationId xmlns:p14="http://schemas.microsoft.com/office/powerpoint/2010/main" val="217373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smtClean="0"/>
              <a:t>Adjustments (</a:t>
            </a:r>
            <a:r>
              <a:rPr lang="en-US" dirty="0" err="1" smtClean="0"/>
              <a:t>con't</a:t>
            </a:r>
            <a:r>
              <a:rPr lang="en-US" dirty="0" smtClean="0"/>
              <a:t>)</a:t>
            </a:r>
            <a:endParaRPr lang="en-US" dirty="0"/>
          </a:p>
        </p:txBody>
      </p:sp>
      <p:sp>
        <p:nvSpPr>
          <p:cNvPr id="174083" name="Rectangle 3"/>
          <p:cNvSpPr>
            <a:spLocks noGrp="1" noChangeArrowheads="1"/>
          </p:cNvSpPr>
          <p:nvPr>
            <p:ph type="body" idx="1"/>
          </p:nvPr>
        </p:nvSpPr>
        <p:spPr>
          <a:xfrm>
            <a:off x="779463" y="1772024"/>
            <a:ext cx="7583488" cy="4007224"/>
          </a:xfrm>
        </p:spPr>
        <p:txBody>
          <a:bodyPr>
            <a:noAutofit/>
          </a:bodyPr>
          <a:lstStyle/>
          <a:p>
            <a:pPr>
              <a:lnSpc>
                <a:spcPct val="90000"/>
              </a:lnSpc>
            </a:pPr>
            <a:r>
              <a:rPr lang="en-US" sz="2800" dirty="0"/>
              <a:t>Define maximum, current levels for subjects</a:t>
            </a:r>
          </a:p>
          <a:p>
            <a:pPr lvl="1">
              <a:lnSpc>
                <a:spcPct val="90000"/>
              </a:lnSpc>
            </a:pPr>
            <a:r>
              <a:rPr lang="en-US" sz="2400" dirty="0" smtClean="0"/>
              <a:t>allow subject to downgrade within level as long as</a:t>
            </a:r>
          </a:p>
          <a:p>
            <a:pPr lvl="1">
              <a:lnSpc>
                <a:spcPct val="90000"/>
              </a:lnSpc>
            </a:pPr>
            <a:r>
              <a:rPr lang="en-US" sz="2400" i="1" dirty="0" err="1" smtClean="0"/>
              <a:t>maxlevel</a:t>
            </a:r>
            <a:r>
              <a:rPr lang="en-US" sz="2400" dirty="0" smtClean="0"/>
              <a:t> </a:t>
            </a:r>
            <a:r>
              <a:rPr lang="en-US" sz="2400" i="1" dirty="0" err="1"/>
              <a:t>dom</a:t>
            </a:r>
            <a:r>
              <a:rPr lang="en-US" sz="2400" dirty="0"/>
              <a:t> </a:t>
            </a:r>
            <a:r>
              <a:rPr lang="en-US" sz="2400" i="1" dirty="0" err="1" smtClean="0"/>
              <a:t>curlevel</a:t>
            </a:r>
            <a:endParaRPr lang="en-US" sz="2400" dirty="0" smtClean="0"/>
          </a:p>
          <a:p>
            <a:pPr>
              <a:lnSpc>
                <a:spcPct val="90000"/>
              </a:lnSpc>
            </a:pPr>
            <a:r>
              <a:rPr lang="en-US" sz="2800" dirty="0" smtClean="0"/>
              <a:t>Example</a:t>
            </a:r>
          </a:p>
          <a:p>
            <a:pPr lvl="1">
              <a:lnSpc>
                <a:spcPct val="90000"/>
              </a:lnSpc>
            </a:pPr>
            <a:r>
              <a:rPr lang="en-US" sz="2400" dirty="0" smtClean="0"/>
              <a:t>Let </a:t>
            </a:r>
          </a:p>
          <a:p>
            <a:pPr lvl="2">
              <a:lnSpc>
                <a:spcPct val="90000"/>
              </a:lnSpc>
            </a:pPr>
            <a:r>
              <a:rPr lang="en-US" dirty="0" smtClean="0"/>
              <a:t>Bob have </a:t>
            </a:r>
            <a:r>
              <a:rPr lang="en-US" i="1" dirty="0" err="1" smtClean="0"/>
              <a:t>maxlevel</a:t>
            </a:r>
            <a:r>
              <a:rPr lang="en-US" dirty="0"/>
              <a:t>(TS, {NUC, EUR}</a:t>
            </a:r>
            <a:r>
              <a:rPr lang="en-US" dirty="0" smtClean="0"/>
              <a:t>)</a:t>
            </a:r>
          </a:p>
          <a:p>
            <a:pPr lvl="2">
              <a:lnSpc>
                <a:spcPct val="90000"/>
              </a:lnSpc>
            </a:pPr>
            <a:r>
              <a:rPr lang="en-US" dirty="0" smtClean="0"/>
              <a:t>Sue have</a:t>
            </a:r>
            <a:r>
              <a:rPr lang="en-US" dirty="0" smtClean="0">
                <a:sym typeface="Symbol" charset="0"/>
              </a:rPr>
              <a:t> </a:t>
            </a:r>
            <a:r>
              <a:rPr lang="en-US" i="1" dirty="0" err="1" smtClean="0">
                <a:sym typeface="Symbol" charset="0"/>
              </a:rPr>
              <a:t>maxlevel</a:t>
            </a:r>
            <a:r>
              <a:rPr lang="en-US" i="1" dirty="0" smtClean="0"/>
              <a:t>(</a:t>
            </a:r>
            <a:r>
              <a:rPr lang="en-US" i="1" dirty="0"/>
              <a:t>TS, {EUR}</a:t>
            </a:r>
            <a:r>
              <a:rPr lang="en-US" i="1" dirty="0" smtClean="0"/>
              <a:t>)</a:t>
            </a:r>
          </a:p>
          <a:p>
            <a:pPr lvl="1">
              <a:lnSpc>
                <a:spcPct val="90000"/>
              </a:lnSpc>
            </a:pPr>
            <a:r>
              <a:rPr lang="en-US" sz="1800" dirty="0" smtClean="0"/>
              <a:t>Bob sets </a:t>
            </a:r>
            <a:r>
              <a:rPr lang="en-US" sz="1800" i="1" dirty="0" err="1" smtClean="0"/>
              <a:t>curlevel</a:t>
            </a:r>
            <a:r>
              <a:rPr lang="en-US" sz="1800" dirty="0"/>
              <a:t> </a:t>
            </a:r>
            <a:r>
              <a:rPr lang="en-US" sz="1800" dirty="0" smtClean="0"/>
              <a:t>to (TS, {EUR})</a:t>
            </a:r>
          </a:p>
          <a:p>
            <a:pPr lvl="1">
              <a:lnSpc>
                <a:spcPct val="90000"/>
              </a:lnSpc>
            </a:pPr>
            <a:r>
              <a:rPr lang="en-US" sz="1800" dirty="0" smtClean="0"/>
              <a:t>Now, L(Sue) </a:t>
            </a:r>
            <a:r>
              <a:rPr lang="en-US" sz="1800" i="1" dirty="0" err="1" smtClean="0"/>
              <a:t>dom</a:t>
            </a:r>
            <a:r>
              <a:rPr lang="en-US" sz="1800" i="1" dirty="0" smtClean="0"/>
              <a:t> L(Bob)</a:t>
            </a:r>
          </a:p>
          <a:p>
            <a:pPr lvl="2">
              <a:lnSpc>
                <a:spcPct val="90000"/>
              </a:lnSpc>
            </a:pPr>
            <a:r>
              <a:rPr lang="en-US" sz="1600" dirty="0" smtClean="0"/>
              <a:t>Bob can write to Sue without </a:t>
            </a:r>
            <a:br>
              <a:rPr lang="en-US" sz="1600" dirty="0" smtClean="0"/>
            </a:br>
            <a:r>
              <a:rPr lang="en-US" sz="1600" dirty="0" smtClean="0"/>
              <a:t>violating "no writes down"</a:t>
            </a:r>
          </a:p>
          <a:p>
            <a:pPr lvl="2">
              <a:lnSpc>
                <a:spcPct val="90000"/>
              </a:lnSpc>
            </a:pPr>
            <a:r>
              <a:rPr lang="en-US" sz="1600" dirty="0" smtClean="0"/>
              <a:t>but, Bob assumes responsibility </a:t>
            </a:r>
            <a:br>
              <a:rPr lang="en-US" sz="1600" dirty="0" smtClean="0"/>
            </a:br>
            <a:r>
              <a:rPr lang="en-US" sz="1600" dirty="0" smtClean="0"/>
              <a:t>for not leaking information to a </a:t>
            </a:r>
            <a:br>
              <a:rPr lang="en-US" sz="1600" dirty="0" smtClean="0"/>
            </a:br>
            <a:r>
              <a:rPr lang="en-US" sz="1600" dirty="0" smtClean="0"/>
              <a:t>different compartment</a:t>
            </a:r>
            <a:endParaRPr lang="en-US" sz="1600" dirty="0"/>
          </a:p>
        </p:txBody>
      </p:sp>
      <p:sp>
        <p:nvSpPr>
          <p:cNvPr id="2" name="TextBox 1"/>
          <p:cNvSpPr txBox="1"/>
          <p:nvPr/>
        </p:nvSpPr>
        <p:spPr>
          <a:xfrm>
            <a:off x="6108700" y="2730500"/>
            <a:ext cx="2743200" cy="3416320"/>
          </a:xfrm>
          <a:prstGeom prst="rect">
            <a:avLst/>
          </a:prstGeom>
          <a:noFill/>
        </p:spPr>
        <p:txBody>
          <a:bodyPr wrap="square" rtlCol="0">
            <a:spAutoFit/>
          </a:bodyPr>
          <a:lstStyle/>
          <a:p>
            <a:pPr algn="l"/>
            <a:r>
              <a:rPr lang="en-US" b="0" dirty="0" smtClean="0">
                <a:solidFill>
                  <a:srgbClr val="3366FF"/>
                </a:solidFill>
                <a:latin typeface="+mn-lt"/>
              </a:rPr>
              <a:t>Traditional approach in military:</a:t>
            </a:r>
          </a:p>
          <a:p>
            <a:pPr marL="342900" indent="-342900" algn="l">
              <a:buFont typeface="Arial"/>
              <a:buChar char="•"/>
            </a:pPr>
            <a:r>
              <a:rPr lang="en-US" b="0" dirty="0" smtClean="0">
                <a:solidFill>
                  <a:srgbClr val="3366FF"/>
                </a:solidFill>
                <a:latin typeface="+mn-lt"/>
              </a:rPr>
              <a:t>Linear model among levels levels</a:t>
            </a:r>
          </a:p>
          <a:p>
            <a:pPr marL="342900" indent="-342900" algn="l">
              <a:buFont typeface="Arial"/>
              <a:buChar char="•"/>
            </a:pPr>
            <a:r>
              <a:rPr lang="en-US" b="0" dirty="0" smtClean="0">
                <a:solidFill>
                  <a:srgbClr val="3366FF"/>
                </a:solidFill>
                <a:latin typeface="+mn-lt"/>
              </a:rPr>
              <a:t>Lattice model  within highest level</a:t>
            </a:r>
          </a:p>
        </p:txBody>
      </p:sp>
    </p:spTree>
    <p:extLst>
      <p:ext uri="{BB962C8B-B14F-4D97-AF65-F5344CB8AC3E}">
        <p14:creationId xmlns:p14="http://schemas.microsoft.com/office/powerpoint/2010/main" val="4120727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dirty="0" smtClean="0">
                <a:ea typeface="ＭＳ Ｐゴシック" charset="-128"/>
                <a:cs typeface="ＭＳ Ｐゴシック" charset="-128"/>
              </a:rPr>
              <a:t>Networking Basics – 7 layer model</a:t>
            </a:r>
            <a:endParaRPr lang="en-US" dirty="0">
              <a:ea typeface="ＭＳ Ｐゴシック" charset="-128"/>
              <a:cs typeface="ＭＳ Ｐゴシック" charset="-128"/>
            </a:endParaRP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fontScale="92500" lnSpcReduction="20000"/>
          </a:bodyPr>
          <a:lstStyle/>
          <a:p>
            <a:pPr>
              <a:buFont typeface="Wingdings" charset="2"/>
              <a:buChar char="u"/>
            </a:pPr>
            <a:r>
              <a:rPr lang="en-US" sz="2800" dirty="0" smtClean="0">
                <a:ea typeface="ＭＳ Ｐゴシック" charset="-128"/>
                <a:cs typeface="ＭＳ Ｐゴシック" charset="-128"/>
              </a:rPr>
              <a:t>7. Application</a:t>
            </a:r>
          </a:p>
          <a:p>
            <a:pPr>
              <a:buFont typeface="Wingdings" charset="2"/>
              <a:buChar char="u"/>
            </a:pPr>
            <a:r>
              <a:rPr lang="en-US" sz="2800" dirty="0" smtClean="0">
                <a:ea typeface="ＭＳ Ｐゴシック" charset="-128"/>
                <a:cs typeface="ＭＳ Ｐゴシック" charset="-128"/>
              </a:rPr>
              <a:t>6. Presentation</a:t>
            </a:r>
          </a:p>
          <a:p>
            <a:pPr>
              <a:buFont typeface="Wingdings" charset="2"/>
              <a:buChar char="u"/>
            </a:pPr>
            <a:r>
              <a:rPr lang="en-US" sz="2800" dirty="0" smtClean="0">
                <a:ea typeface="ＭＳ Ｐゴシック" charset="-128"/>
                <a:cs typeface="ＭＳ Ｐゴシック" charset="-128"/>
              </a:rPr>
              <a:t>5. Session</a:t>
            </a:r>
          </a:p>
          <a:p>
            <a:pPr>
              <a:buFont typeface="Wingdings" charset="2"/>
              <a:buChar char="u"/>
            </a:pPr>
            <a:r>
              <a:rPr lang="en-US" sz="2800" dirty="0" smtClean="0">
                <a:ea typeface="ＭＳ Ｐゴシック" charset="-128"/>
                <a:cs typeface="ＭＳ Ｐゴシック" charset="-128"/>
              </a:rPr>
              <a:t>4. Transport</a:t>
            </a:r>
          </a:p>
          <a:p>
            <a:pPr>
              <a:buFont typeface="Wingdings" charset="2"/>
              <a:buChar char="u"/>
            </a:pPr>
            <a:r>
              <a:rPr lang="en-US" sz="2800" dirty="0" smtClean="0">
                <a:ea typeface="ＭＳ Ｐゴシック" charset="-128"/>
                <a:cs typeface="ＭＳ Ｐゴシック" charset="-128"/>
              </a:rPr>
              <a:t>3. Network</a:t>
            </a:r>
          </a:p>
          <a:p>
            <a:pPr>
              <a:buFont typeface="Wingdings" charset="2"/>
              <a:buChar char="u"/>
            </a:pPr>
            <a:r>
              <a:rPr lang="en-US" sz="2800" dirty="0" smtClean="0">
                <a:ea typeface="ＭＳ Ｐゴシック" charset="-128"/>
                <a:cs typeface="ＭＳ Ｐゴシック" charset="-128"/>
              </a:rPr>
              <a:t>2. Data Link</a:t>
            </a:r>
          </a:p>
          <a:p>
            <a:pPr>
              <a:buFont typeface="Wingdings" charset="2"/>
              <a:buChar char="u"/>
            </a:pPr>
            <a:r>
              <a:rPr lang="en-US" sz="2800" dirty="0" smtClean="0">
                <a:ea typeface="ＭＳ Ｐゴシック" charset="-128"/>
                <a:cs typeface="ＭＳ Ｐゴシック" charset="-128"/>
              </a:rPr>
              <a:t>1. Physical</a:t>
            </a:r>
            <a:endParaRPr lang="en-US" sz="2400" dirty="0">
              <a:ea typeface="ＭＳ Ｐゴシック" charset="-128"/>
              <a:cs typeface="ＭＳ Ｐゴシック" charset="-128"/>
            </a:endParaRPr>
          </a:p>
        </p:txBody>
      </p:sp>
    </p:spTree>
    <p:extLst>
      <p:ext uri="{BB962C8B-B14F-4D97-AF65-F5344CB8AC3E}">
        <p14:creationId xmlns:p14="http://schemas.microsoft.com/office/powerpoint/2010/main" val="41199769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6680</TotalTime>
  <Words>1867</Words>
  <Application>Microsoft Macintosh PowerPoint</Application>
  <PresentationFormat>On-screen Show (4:3)</PresentationFormat>
  <Paragraphs>194</Paragraphs>
  <Slides>30</Slides>
  <Notes>12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Pixel</vt:lpstr>
      <vt:lpstr>Computer and Network Security  COMP 5370/637* Lecture #4 August 24, 2015</vt:lpstr>
      <vt:lpstr>Today’s Topics</vt:lpstr>
      <vt:lpstr>Dilbert’s take on network engineering</vt:lpstr>
      <vt:lpstr>To Do’s from Last Time</vt:lpstr>
      <vt:lpstr>Levels and Lattices</vt:lpstr>
      <vt:lpstr>Information Flow … again</vt:lpstr>
      <vt:lpstr>Adjustments</vt:lpstr>
      <vt:lpstr>Adjustments (con't)</vt:lpstr>
      <vt:lpstr>Networking Basics – 7 layer model</vt:lpstr>
      <vt:lpstr>1. Physical</vt:lpstr>
      <vt:lpstr>2. Data Link</vt:lpstr>
      <vt:lpstr>3. Network</vt:lpstr>
      <vt:lpstr>4. Transport</vt:lpstr>
      <vt:lpstr>5. Session</vt:lpstr>
      <vt:lpstr>6. Presentation</vt:lpstr>
      <vt:lpstr>7. Application</vt:lpstr>
      <vt:lpstr>Internet Protocol Suite</vt:lpstr>
      <vt:lpstr>Contrasting OSI and TCP/IP Models</vt:lpstr>
      <vt:lpstr>Internetworking</vt:lpstr>
      <vt:lpstr>Internetworking</vt:lpstr>
      <vt:lpstr>Where do</vt:lpstr>
      <vt:lpstr>How do we get security</vt:lpstr>
      <vt:lpstr>Reminder!</vt:lpstr>
      <vt:lpstr>Dilbert’s take on network security</vt:lpstr>
      <vt:lpstr>To Do’s</vt:lpstr>
      <vt:lpstr>BACKUP</vt:lpstr>
      <vt:lpstr>What is TLS?</vt:lpstr>
      <vt:lpstr>What is SSL?</vt:lpstr>
      <vt:lpstr>What is SSL?</vt:lpstr>
      <vt:lpstr>Differences between TLS and SSL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  COMP 5350/635* Lecture #2 January 20, 2015</dc:title>
  <dc:creator>Anthony Skjellum</dc:creator>
  <cp:lastModifiedBy>Anthony Skjellum</cp:lastModifiedBy>
  <cp:revision>340</cp:revision>
  <dcterms:created xsi:type="dcterms:W3CDTF">2015-01-20T12:15:20Z</dcterms:created>
  <dcterms:modified xsi:type="dcterms:W3CDTF">2015-08-24T16:05:36Z</dcterms:modified>
</cp:coreProperties>
</file>