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2" r:id="rId3"/>
    <p:sldId id="27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14" r:id="rId18"/>
    <p:sldId id="306" r:id="rId19"/>
    <p:sldId id="307" r:id="rId20"/>
    <p:sldId id="308" r:id="rId21"/>
    <p:sldId id="309" r:id="rId22"/>
    <p:sldId id="311" r:id="rId23"/>
    <p:sldId id="310" r:id="rId24"/>
    <p:sldId id="312" r:id="rId25"/>
    <p:sldId id="313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77" autoAdjust="0"/>
  </p:normalViewPr>
  <p:slideViewPr>
    <p:cSldViewPr snapToGrid="0" snapToObjects="1">
      <p:cViewPr>
        <p:scale>
          <a:sx n="80" d="100"/>
          <a:sy n="80" d="100"/>
        </p:scale>
        <p:origin x="-1328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0FCCF-936B-8141-84E2-D8149B849E66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FE6A-E985-AB4D-90C5-1AB5589C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5715000"/>
            <a:ext cx="1615307" cy="963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amming_co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rame_check_sequence" TargetMode="External"/><Relationship Id="rId3" Type="http://schemas.openxmlformats.org/officeDocument/2006/relationships/hyperlink" Target="https://en.wikipedia.org/wiki/Cyclic_redundancy_chec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aesar_ciph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commons.wikimedia.org/wiki/File:Caesar_cipher_left_shift_of_3.svg%23/media/File:Caesar_cipher_left_shift_of_3.sv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uffman_cod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D5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HA-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irthday_attac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cksum" TargetMode="External"/><Relationship Id="rId4" Type="http://schemas.openxmlformats.org/officeDocument/2006/relationships/hyperlink" Target="http://users.cis.fiu.edu/~downeyt/cop3402/hamming.html" TargetMode="External"/><Relationship Id="rId5" Type="http://schemas.openxmlformats.org/officeDocument/2006/relationships/hyperlink" Target="https://www.siggraph.org/education/materials/HyperGraph/video/mpeg/mpegfaq/huffman_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yclic_redundancy_check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25" y="3913281"/>
            <a:ext cx="6746875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Computer and Network Security</a:t>
            </a:r>
            <a:br>
              <a:rPr lang="en-US" sz="3600" dirty="0" smtClean="0"/>
            </a:br>
            <a:r>
              <a:rPr lang="en-US" sz="3600" dirty="0" smtClean="0"/>
              <a:t> COMP 5370/637* Lecture </a:t>
            </a:r>
            <a:r>
              <a:rPr lang="en-US" sz="3600" dirty="0" smtClean="0"/>
              <a:t>#6 </a:t>
            </a:r>
            <a:r>
              <a:rPr lang="en-US" sz="3600" dirty="0" smtClean="0"/>
              <a:t>August </a:t>
            </a:r>
            <a:r>
              <a:rPr lang="en-US" sz="3600" dirty="0" smtClean="0"/>
              <a:t>26</a:t>
            </a:r>
            <a:r>
              <a:rPr lang="en-US" sz="3600" dirty="0" smtClean="0"/>
              <a:t>, </a:t>
            </a:r>
            <a:r>
              <a:rPr lang="en-US" sz="3600" dirty="0" smtClean="0"/>
              <a:t>2015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Skjellum</a:t>
            </a:r>
          </a:p>
          <a:p>
            <a:r>
              <a:rPr lang="en-US" dirty="0" err="1" smtClean="0"/>
              <a:t>skjellum@auburn.edu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5" y="152959"/>
            <a:ext cx="2401350" cy="30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Hamming code : Example (Contn’d)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With that logic : r1 = 1, r2=0, r3=0, r4= 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So, resulting data that is transmitted is : 100</a:t>
            </a:r>
            <a:r>
              <a:rPr sz="3200" dirty="0">
                <a:solidFill>
                  <a:srgbClr val="D82D37"/>
                </a:solidFill>
              </a:rPr>
              <a:t>1</a:t>
            </a:r>
            <a:r>
              <a:rPr sz="3200" dirty="0">
                <a:solidFill>
                  <a:srgbClr val="0D2779"/>
                </a:solidFill>
              </a:rPr>
              <a:t>110</a:t>
            </a:r>
            <a:r>
              <a:rPr sz="3200" dirty="0">
                <a:solidFill>
                  <a:srgbClr val="D0433C"/>
                </a:solidFill>
              </a:rPr>
              <a:t>0</a:t>
            </a:r>
            <a:r>
              <a:rPr sz="3200" dirty="0">
                <a:solidFill>
                  <a:srgbClr val="0D2779"/>
                </a:solidFill>
              </a:rPr>
              <a:t>1</a:t>
            </a:r>
            <a:r>
              <a:rPr sz="3200" dirty="0">
                <a:solidFill>
                  <a:srgbClr val="D9342D"/>
                </a:solidFill>
              </a:rPr>
              <a:t>01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These parity bits are used for error detection and correction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Most precise with one bit </a:t>
            </a:r>
            <a:r>
              <a:rPr sz="3200" dirty="0" smtClean="0">
                <a:solidFill>
                  <a:srgbClr val="0D2779"/>
                </a:solidFill>
              </a:rPr>
              <a:t>errors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Hamming_code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  <a:endParaRPr sz="3200" dirty="0">
              <a:solidFill>
                <a:srgbClr val="0D2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7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174576"/>
                </a:solidFill>
              </a:rPr>
              <a:t>C</a:t>
            </a:r>
            <a:r>
              <a:rPr lang="en-US" sz="3800" dirty="0" smtClean="0">
                <a:solidFill>
                  <a:srgbClr val="174576"/>
                </a:solidFill>
              </a:rPr>
              <a:t>yclic Redundancy Check (CRC), 1</a:t>
            </a:r>
            <a:endParaRPr sz="3800" dirty="0">
              <a:solidFill>
                <a:srgbClr val="174576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42962" y="1987924"/>
            <a:ext cx="7761286" cy="40072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Better checksum!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1E236F"/>
                </a:solidFill>
              </a:rPr>
              <a:t>Good at detecting common errors caused by noise in transmission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1E236F"/>
                </a:solidFill>
              </a:rPr>
              <a:t>Short, fixed-length binary sequence, known as the </a:t>
            </a:r>
            <a:r>
              <a:rPr sz="3200" i="1" dirty="0">
                <a:solidFill>
                  <a:srgbClr val="1E236F"/>
                </a:solidFill>
              </a:rPr>
              <a:t>check value</a:t>
            </a:r>
            <a:r>
              <a:rPr sz="3200" dirty="0">
                <a:solidFill>
                  <a:srgbClr val="1E236F"/>
                </a:solidFill>
              </a:rPr>
              <a:t> or </a:t>
            </a:r>
            <a:r>
              <a:rPr sz="3200" i="1" dirty="0">
                <a:solidFill>
                  <a:srgbClr val="1E236F"/>
                </a:solidFill>
              </a:rPr>
              <a:t>CRC</a:t>
            </a:r>
            <a:r>
              <a:rPr sz="3200" dirty="0">
                <a:solidFill>
                  <a:srgbClr val="1E236F"/>
                </a:solidFill>
              </a:rPr>
              <a:t>, for each block of data to be sent or stored and appends it to the data, forming a </a:t>
            </a:r>
            <a:r>
              <a:rPr sz="3200" i="1" dirty="0">
                <a:solidFill>
                  <a:srgbClr val="CC6601"/>
                </a:solidFill>
              </a:rPr>
              <a:t>codeword</a:t>
            </a:r>
            <a:r>
              <a:rPr sz="3200" dirty="0">
                <a:solidFill>
                  <a:srgbClr val="1E236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7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174576"/>
                </a:solidFill>
              </a:rPr>
              <a:t>C</a:t>
            </a:r>
            <a:r>
              <a:rPr lang="en-US" sz="3800" dirty="0" smtClean="0">
                <a:solidFill>
                  <a:srgbClr val="174576"/>
                </a:solidFill>
              </a:rPr>
              <a:t>yclic Redundancy Check (CRC), 2</a:t>
            </a:r>
            <a:endParaRPr sz="3800" dirty="0">
              <a:solidFill>
                <a:srgbClr val="174576"/>
              </a:solid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31837" y="1949824"/>
            <a:ext cx="7761287" cy="400722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>
              <a:buSzPct val="100000"/>
              <a:buChar char="✴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 Protects only against errors on communication channels but not against intentional alteration of data</a:t>
            </a:r>
            <a:r>
              <a:rPr sz="3200" dirty="0" smtClean="0">
                <a:solidFill>
                  <a:srgbClr val="0D2779"/>
                </a:solidFill>
              </a:rPr>
              <a:t>.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1 in 2^N chance of missing single bit error </a:t>
            </a:r>
            <a:r>
              <a:rPr lang="en-US" sz="3200" dirty="0" smtClean="0">
                <a:solidFill>
                  <a:srgbClr val="0D2779"/>
                </a:solidFill>
              </a:rPr>
              <a:t>with N-bit CRC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High probability of catching N-bit burst errors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Computing CRCs must match the order of the bytes put on line to preserve burst property of codes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CRCs are used to protect Ethernet frames – frame </a:t>
            </a:r>
            <a:r>
              <a:rPr lang="en-US" sz="3200" dirty="0">
                <a:solidFill>
                  <a:srgbClr val="0D2779"/>
                </a:solidFill>
              </a:rPr>
              <a:t>check </a:t>
            </a:r>
            <a:r>
              <a:rPr lang="en-US" sz="3200" dirty="0" smtClean="0">
                <a:solidFill>
                  <a:srgbClr val="0D2779"/>
                </a:solidFill>
              </a:rPr>
              <a:t>sequence</a:t>
            </a:r>
            <a:br>
              <a:rPr lang="en-US" sz="3200" dirty="0" smtClean="0">
                <a:solidFill>
                  <a:srgbClr val="0D2779"/>
                </a:solidFill>
              </a:rPr>
            </a:br>
            <a:r>
              <a:rPr lang="en-US" sz="3200" dirty="0" smtClean="0">
                <a:solidFill>
                  <a:srgbClr val="0D2779"/>
                </a:solidFill>
              </a:rPr>
              <a:t/>
            </a:r>
            <a:br>
              <a:rPr lang="en-US" sz="3200" dirty="0" smtClean="0">
                <a:solidFill>
                  <a:srgbClr val="0D2779"/>
                </a:solidFill>
              </a:rPr>
            </a:br>
            <a:r>
              <a:rPr lang="en-US" sz="3200" dirty="0" smtClean="0">
                <a:solidFill>
                  <a:srgbClr val="0D2779"/>
                </a:solidFill>
              </a:rPr>
              <a:t> </a:t>
            </a:r>
            <a:r>
              <a:rPr lang="en-US" sz="3200" dirty="0">
                <a:solidFill>
                  <a:srgbClr val="0D2779"/>
                </a:solidFill>
              </a:rPr>
              <a:t>– see </a:t>
            </a: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Frame_check_sequence</a:t>
            </a:r>
            <a:r>
              <a:rPr lang="en-US" sz="3200" dirty="0" smtClean="0">
                <a:solidFill>
                  <a:srgbClr val="0D2779"/>
                </a:solidFill>
              </a:rPr>
              <a:t>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3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3"/>
              </a:rPr>
              <a:t>Cyclic_redundancy_check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0D2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9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Privacy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968146" y="1895113"/>
            <a:ext cx="7583489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Concealment of information and </a:t>
            </a:r>
            <a:r>
              <a:rPr sz="3200" dirty="0" smtClean="0">
                <a:solidFill>
                  <a:srgbClr val="0D2779"/>
                </a:solidFill>
              </a:rPr>
              <a:t>resources</a:t>
            </a:r>
            <a:r>
              <a:rPr lang="en-US" sz="3200" dirty="0" smtClean="0">
                <a:solidFill>
                  <a:srgbClr val="0D2779"/>
                </a:solidFill>
              </a:rPr>
              <a:t/>
            </a:r>
            <a:br>
              <a:rPr lang="en-US" sz="3200" dirty="0" smtClean="0">
                <a:solidFill>
                  <a:srgbClr val="0D2779"/>
                </a:solidFill>
              </a:rPr>
            </a:br>
            <a:endParaRPr sz="3200" dirty="0">
              <a:solidFill>
                <a:srgbClr val="0D2779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521740" y="3897803"/>
            <a:ext cx="66336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Msg A</a:t>
            </a:r>
          </a:p>
        </p:txBody>
      </p:sp>
      <p:sp>
        <p:nvSpPr>
          <p:cNvPr id="139" name="Shape 139"/>
          <p:cNvSpPr/>
          <p:nvPr/>
        </p:nvSpPr>
        <p:spPr>
          <a:xfrm>
            <a:off x="2275653" y="4117584"/>
            <a:ext cx="525759" cy="1"/>
          </a:xfrm>
          <a:prstGeom prst="line">
            <a:avLst/>
          </a:prstGeom>
          <a:ln w="25400">
            <a:solidFill>
              <a:srgbClr val="FF7F01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042048" y="3905250"/>
            <a:ext cx="500359" cy="424670"/>
          </a:xfrm>
          <a:prstGeom prst="rect">
            <a:avLst/>
          </a:prstGeom>
          <a:solidFill/>
          <a:ln w="25400">
            <a:solidFill>
              <a:srgbClr val="FF7F01"/>
            </a:solidFill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628849" y="4367529"/>
            <a:ext cx="96775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Black box</a:t>
            </a:r>
          </a:p>
        </p:txBody>
      </p:sp>
      <p:sp>
        <p:nvSpPr>
          <p:cNvPr id="142" name="Shape 142"/>
          <p:cNvSpPr/>
          <p:nvPr/>
        </p:nvSpPr>
        <p:spPr>
          <a:xfrm>
            <a:off x="3783043" y="4117584"/>
            <a:ext cx="755262" cy="1"/>
          </a:xfrm>
          <a:prstGeom prst="line">
            <a:avLst/>
          </a:prstGeom>
          <a:ln w="25400">
            <a:solidFill>
              <a:srgbClr val="FF7F01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16795" y="4298307"/>
            <a:ext cx="100548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Clear text</a:t>
            </a:r>
          </a:p>
        </p:txBody>
      </p:sp>
      <p:sp>
        <p:nvSpPr>
          <p:cNvPr id="144" name="Shape 144"/>
          <p:cNvSpPr/>
          <p:nvPr/>
        </p:nvSpPr>
        <p:spPr>
          <a:xfrm>
            <a:off x="4839489" y="3944864"/>
            <a:ext cx="66336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Msg B</a:t>
            </a:r>
          </a:p>
        </p:txBody>
      </p:sp>
      <p:sp>
        <p:nvSpPr>
          <p:cNvPr id="145" name="Shape 145"/>
          <p:cNvSpPr/>
          <p:nvPr/>
        </p:nvSpPr>
        <p:spPr>
          <a:xfrm>
            <a:off x="4602908" y="4300292"/>
            <a:ext cx="11365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Cipher text</a:t>
            </a:r>
          </a:p>
        </p:txBody>
      </p:sp>
      <p:sp>
        <p:nvSpPr>
          <p:cNvPr id="146" name="Shape 146"/>
          <p:cNvSpPr/>
          <p:nvPr/>
        </p:nvSpPr>
        <p:spPr>
          <a:xfrm>
            <a:off x="3178142" y="4737880"/>
            <a:ext cx="107546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Encryption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5636345" y="4117584"/>
            <a:ext cx="525759" cy="1"/>
          </a:xfrm>
          <a:prstGeom prst="line">
            <a:avLst/>
          </a:prstGeom>
          <a:ln w="25400">
            <a:solidFill>
              <a:srgbClr val="FF7F01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308299" y="3905250"/>
            <a:ext cx="500359" cy="424670"/>
          </a:xfrm>
          <a:prstGeom prst="rect">
            <a:avLst/>
          </a:prstGeom>
          <a:solidFill/>
          <a:ln w="25400">
            <a:solidFill>
              <a:srgbClr val="FF7F01"/>
            </a:solidFill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074602" y="4367529"/>
            <a:ext cx="96775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Black box</a:t>
            </a:r>
          </a:p>
        </p:txBody>
      </p:sp>
      <p:sp>
        <p:nvSpPr>
          <p:cNvPr id="150" name="Shape 150"/>
          <p:cNvSpPr/>
          <p:nvPr/>
        </p:nvSpPr>
        <p:spPr>
          <a:xfrm>
            <a:off x="6954852" y="4117584"/>
            <a:ext cx="525759" cy="1"/>
          </a:xfrm>
          <a:prstGeom prst="line">
            <a:avLst/>
          </a:prstGeom>
          <a:ln w="25400">
            <a:solidFill>
              <a:srgbClr val="FF7F01"/>
            </a:solidFill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614105" y="3944864"/>
            <a:ext cx="66336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Msg A</a:t>
            </a:r>
          </a:p>
        </p:txBody>
      </p:sp>
      <p:sp>
        <p:nvSpPr>
          <p:cNvPr id="152" name="Shape 152"/>
          <p:cNvSpPr/>
          <p:nvPr/>
        </p:nvSpPr>
        <p:spPr>
          <a:xfrm>
            <a:off x="7443045" y="4298307"/>
            <a:ext cx="10054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Clear text</a:t>
            </a:r>
          </a:p>
        </p:txBody>
      </p:sp>
      <p:sp>
        <p:nvSpPr>
          <p:cNvPr id="153" name="Shape 153"/>
          <p:cNvSpPr/>
          <p:nvPr/>
        </p:nvSpPr>
        <p:spPr>
          <a:xfrm flipV="1">
            <a:off x="3616986" y="4367529"/>
            <a:ext cx="1" cy="479915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V="1">
            <a:off x="7024577" y="4231070"/>
            <a:ext cx="1" cy="479915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326222" y="4737880"/>
            <a:ext cx="113005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3031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Cryptography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Two types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0D2779"/>
                </a:solidFill>
              </a:rPr>
              <a:t>Black </a:t>
            </a:r>
            <a:r>
              <a:rPr sz="3000" dirty="0" smtClean="0">
                <a:solidFill>
                  <a:srgbClr val="0D2779"/>
                </a:solidFill>
              </a:rPr>
              <a:t>box</a:t>
            </a:r>
            <a:r>
              <a:rPr lang="en-US" sz="3000" dirty="0" smtClean="0">
                <a:solidFill>
                  <a:srgbClr val="0D2779"/>
                </a:solidFill>
              </a:rPr>
              <a:t> </a:t>
            </a:r>
            <a:r>
              <a:rPr sz="3000" dirty="0" smtClean="0">
                <a:solidFill>
                  <a:srgbClr val="0D2779"/>
                </a:solidFill>
              </a:rPr>
              <a:t>(</a:t>
            </a:r>
            <a:r>
              <a:rPr sz="3000" dirty="0">
                <a:solidFill>
                  <a:srgbClr val="0D2779"/>
                </a:solidFill>
              </a:rPr>
              <a:t>Algorithm) is secret ( eg: one time pads)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0D2779"/>
                </a:solidFill>
              </a:rPr>
              <a:t>Algorithm is open, keys used are secret.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Zeroth principle of </a:t>
            </a:r>
            <a:r>
              <a:rPr sz="3200" dirty="0" smtClean="0">
                <a:solidFill>
                  <a:srgbClr val="0D2779"/>
                </a:solidFill>
              </a:rPr>
              <a:t>Cryptography</a:t>
            </a:r>
            <a:r>
              <a:rPr lang="en-US" sz="3200" dirty="0" smtClean="0">
                <a:solidFill>
                  <a:srgbClr val="0D2779"/>
                </a:solidFill>
              </a:rPr>
              <a:t>:</a:t>
            </a:r>
            <a:br>
              <a:rPr lang="en-US" sz="3200" dirty="0" smtClean="0">
                <a:solidFill>
                  <a:srgbClr val="0D2779"/>
                </a:solidFill>
              </a:rPr>
            </a:br>
            <a:r>
              <a:rPr lang="en-US" sz="3200" dirty="0" smtClean="0">
                <a:solidFill>
                  <a:srgbClr val="0D2779"/>
                </a:solidFill>
              </a:rPr>
              <a:t/>
            </a:r>
            <a:br>
              <a:rPr lang="en-US" sz="3200" dirty="0" smtClean="0">
                <a:solidFill>
                  <a:srgbClr val="0D2779"/>
                </a:solidFill>
              </a:rPr>
            </a:b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lang="en-US" sz="3200" dirty="0" smtClean="0">
                <a:solidFill>
                  <a:srgbClr val="0D2779"/>
                </a:solidFill>
              </a:rPr>
              <a:t>All </a:t>
            </a:r>
            <a:r>
              <a:rPr lang="en-US" sz="3200" dirty="0">
                <a:solidFill>
                  <a:srgbClr val="0D2779"/>
                </a:solidFill>
              </a:rPr>
              <a:t>s</a:t>
            </a:r>
            <a:r>
              <a:rPr sz="3200" dirty="0" smtClean="0">
                <a:solidFill>
                  <a:srgbClr val="0D2779"/>
                </a:solidFill>
              </a:rPr>
              <a:t>trength </a:t>
            </a:r>
            <a:r>
              <a:rPr sz="3200" dirty="0">
                <a:solidFill>
                  <a:srgbClr val="0D2779"/>
                </a:solidFill>
              </a:rPr>
              <a:t>of encryption lies in keys.</a:t>
            </a:r>
          </a:p>
        </p:txBody>
      </p:sp>
    </p:spTree>
    <p:extLst>
      <p:ext uri="{BB962C8B-B14F-4D97-AF65-F5344CB8AC3E}">
        <p14:creationId xmlns:p14="http://schemas.microsoft.com/office/powerpoint/2010/main" val="416058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Cryptography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61905" y="1651056"/>
            <a:ext cx="7583489" cy="49081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Substitution techniques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Caeser </a:t>
            </a:r>
            <a:r>
              <a:rPr sz="3200" dirty="0" smtClean="0">
                <a:solidFill>
                  <a:srgbClr val="0D2779"/>
                </a:solidFill>
              </a:rPr>
              <a:t>cipher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Plain text :    a b c d e 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Cipher text:  d e f g h i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 Eg : Plain text: </a:t>
            </a:r>
            <a:r>
              <a:rPr sz="3200" dirty="0">
                <a:solidFill>
                  <a:srgbClr val="CC6601"/>
                </a:solidFill>
              </a:rPr>
              <a:t>cab</a:t>
            </a:r>
            <a:r>
              <a:rPr sz="3200" dirty="0">
                <a:solidFill>
                  <a:srgbClr val="0D2779"/>
                </a:solidFill>
              </a:rPr>
              <a:t> encrypted: </a:t>
            </a:r>
            <a:r>
              <a:rPr sz="3200" dirty="0">
                <a:solidFill>
                  <a:srgbClr val="CC6601"/>
                </a:solidFill>
              </a:rPr>
              <a:t>fde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2F297D"/>
                </a:solidFill>
              </a:rPr>
              <a:t>Total of </a:t>
            </a:r>
            <a:r>
              <a:rPr sz="3200" dirty="0" smtClean="0">
                <a:solidFill>
                  <a:srgbClr val="2F297D"/>
                </a:solidFill>
              </a:rPr>
              <a:t>2</a:t>
            </a:r>
            <a:r>
              <a:rPr lang="en-US" sz="3200" dirty="0">
                <a:solidFill>
                  <a:srgbClr val="2F297D"/>
                </a:solidFill>
              </a:rPr>
              <a:t>5</a:t>
            </a:r>
            <a:r>
              <a:rPr sz="3200" dirty="0" smtClean="0">
                <a:solidFill>
                  <a:srgbClr val="2F297D"/>
                </a:solidFill>
              </a:rPr>
              <a:t> </a:t>
            </a:r>
            <a:r>
              <a:rPr sz="3200" dirty="0">
                <a:solidFill>
                  <a:srgbClr val="2F297D"/>
                </a:solidFill>
              </a:rPr>
              <a:t>keys are possible (set of </a:t>
            </a:r>
            <a:r>
              <a:rPr lang="en-US" sz="3200" dirty="0" smtClean="0">
                <a:solidFill>
                  <a:srgbClr val="2F297D"/>
                </a:solidFill>
              </a:rPr>
              <a:t>E</a:t>
            </a:r>
            <a:r>
              <a:rPr sz="3200" dirty="0" smtClean="0">
                <a:solidFill>
                  <a:srgbClr val="2F297D"/>
                </a:solidFill>
              </a:rPr>
              <a:t>nglish alphabet</a:t>
            </a:r>
            <a:r>
              <a:rPr lang="en-US" sz="3200" dirty="0" smtClean="0">
                <a:solidFill>
                  <a:srgbClr val="2F297D"/>
                </a:solidFill>
              </a:rPr>
              <a:t>; one less than # of letters</a:t>
            </a:r>
            <a:r>
              <a:rPr sz="3200" dirty="0" smtClean="0">
                <a:solidFill>
                  <a:srgbClr val="2F297D"/>
                </a:solidFill>
              </a:rPr>
              <a:t>)</a:t>
            </a:r>
            <a:endParaRPr sz="3200" dirty="0">
              <a:solidFill>
                <a:srgbClr val="2F297D"/>
              </a:solid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15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98763" indent="-498763">
              <a:spcBef>
                <a:spcPts val="2000"/>
              </a:spcBef>
              <a:buClr>
                <a:srgbClr val="FF7F01"/>
              </a:buClr>
              <a:buSzPct val="90000"/>
              <a:buFont typeface="Wingdings 2"/>
              <a:buChar char=""/>
              <a:defRPr sz="3200">
                <a:solidFill>
                  <a:srgbClr val="0D277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Caeser cipher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780255" y="1707775"/>
            <a:ext cx="7583490" cy="490817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Encyption algorithm: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0D2779"/>
                </a:solidFill>
              </a:rPr>
              <a:t>C = E(k,p) = (p+k)mod 26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0D2779"/>
                </a:solidFill>
              </a:rPr>
              <a:t>k: value in the range 1 to 25 p: plain text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Decryption algorithm: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0D2779"/>
                </a:solidFill>
              </a:rPr>
              <a:t>p=D(k,C)= (C-k)mod 26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0D2779"/>
                </a:solidFill>
              </a:rPr>
              <a:t>Brut</a:t>
            </a:r>
            <a:r>
              <a:rPr lang="en-US" sz="3200" dirty="0" smtClean="0">
                <a:solidFill>
                  <a:srgbClr val="0D2779"/>
                </a:solidFill>
              </a:rPr>
              <a:t>e</a:t>
            </a: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sz="3200" dirty="0">
                <a:solidFill>
                  <a:srgbClr val="0D2779"/>
                </a:solidFill>
              </a:rPr>
              <a:t>Force cryptanalysis can break this </a:t>
            </a:r>
            <a:r>
              <a:rPr sz="3200" dirty="0" smtClean="0">
                <a:solidFill>
                  <a:srgbClr val="0D2779"/>
                </a:solidFill>
              </a:rPr>
              <a:t>cipher</a:t>
            </a:r>
            <a:r>
              <a:rPr lang="en-US" sz="3200" dirty="0" smtClean="0">
                <a:solidFill>
                  <a:srgbClr val="0D2779"/>
                </a:solidFill>
              </a:rPr>
              <a:t> (e.g., try all keys)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Caesar_cipher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  <a:endParaRPr sz="3200" dirty="0">
              <a:solidFill>
                <a:srgbClr val="0D2779"/>
              </a:solidFill>
            </a:endParaRP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16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3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 with a shift of 3. Plaintext is at the top, </a:t>
            </a:r>
            <a:r>
              <a:rPr lang="en-US" dirty="0" err="1"/>
              <a:t>Ciphertext</a:t>
            </a:r>
            <a:r>
              <a:rPr lang="en-US" dirty="0"/>
              <a:t> is at the bottom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0091" r="10091"/>
          <a:stretch>
            <a:fillRect/>
          </a:stretch>
        </p:blipFill>
        <p:spPr>
          <a:xfrm>
            <a:off x="1158875" y="2108574"/>
            <a:ext cx="6918326" cy="3655743"/>
          </a:xfrm>
        </p:spPr>
      </p:pic>
      <p:sp>
        <p:nvSpPr>
          <p:cNvPr id="4" name="Rectangle 3"/>
          <p:cNvSpPr/>
          <p:nvPr/>
        </p:nvSpPr>
        <p:spPr>
          <a:xfrm>
            <a:off x="5651500" y="5937135"/>
            <a:ext cx="31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://commons.wikimedia.org/wiki/File:Caesar_cipher_left_shift_of_3.svg#/media/File:Caesar_cipher_left_shift_of_3.</a:t>
            </a:r>
            <a:r>
              <a:rPr lang="en-US" sz="1200" dirty="0" smtClean="0">
                <a:hlinkClick r:id="rId3"/>
              </a:rPr>
              <a:t>svg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476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780255" y="-4945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Huffman coding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780255" y="1707775"/>
            <a:ext cx="7583490" cy="49081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Lossless data compression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It takes in sequence of characters and calculates the percent frequency of each symbol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Suppose sequence is </a:t>
            </a:r>
            <a:r>
              <a:rPr sz="3200">
                <a:solidFill>
                  <a:srgbClr val="CC6601"/>
                </a:solidFill>
              </a:rPr>
              <a:t>aaaabbcd</a:t>
            </a:r>
            <a:endParaRPr sz="320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a has 50%, b has 25%, c has 12.5%, d has 12.5%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build a huffman tree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18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Huffman tree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780255" y="1949824"/>
            <a:ext cx="7583490" cy="4908176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  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0D2779"/>
              </a:solidFill>
            </a:endParaRP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0D2779"/>
              </a:solidFill>
            </a:endParaRP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0D2779"/>
              </a:solidFill>
            </a:endParaRP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combine c&amp;d yielding frequency of .25 and so on until frequency 1.00 is reached.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19</a:t>
            </a:fld>
            <a:endParaRPr sz="1100">
              <a:solidFill>
                <a:srgbClr val="A6A6A6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829962" y="1884679"/>
            <a:ext cx="64438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root 1.00</a:t>
            </a:r>
          </a:p>
        </p:txBody>
      </p:sp>
      <p:sp>
        <p:nvSpPr>
          <p:cNvPr id="176" name="Shape 176"/>
          <p:cNvSpPr/>
          <p:nvPr/>
        </p:nvSpPr>
        <p:spPr>
          <a:xfrm>
            <a:off x="2839362" y="2646679"/>
            <a:ext cx="73480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r’ : 0.50</a:t>
            </a:r>
          </a:p>
        </p:txBody>
      </p:sp>
      <p:sp>
        <p:nvSpPr>
          <p:cNvPr id="177" name="Shape 177"/>
          <p:cNvSpPr/>
          <p:nvPr/>
        </p:nvSpPr>
        <p:spPr>
          <a:xfrm>
            <a:off x="4452262" y="2646679"/>
            <a:ext cx="7341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a : 0.50</a:t>
            </a:r>
          </a:p>
        </p:txBody>
      </p:sp>
      <p:sp>
        <p:nvSpPr>
          <p:cNvPr id="178" name="Shape 178"/>
          <p:cNvSpPr/>
          <p:nvPr/>
        </p:nvSpPr>
        <p:spPr>
          <a:xfrm>
            <a:off x="1836062" y="3891279"/>
            <a:ext cx="78268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c: 0.125</a:t>
            </a:r>
          </a:p>
        </p:txBody>
      </p:sp>
      <p:sp>
        <p:nvSpPr>
          <p:cNvPr id="179" name="Shape 179"/>
          <p:cNvSpPr/>
          <p:nvPr/>
        </p:nvSpPr>
        <p:spPr>
          <a:xfrm>
            <a:off x="2509162" y="3268979"/>
            <a:ext cx="69283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r’’:0.25</a:t>
            </a:r>
          </a:p>
        </p:txBody>
      </p:sp>
      <p:sp>
        <p:nvSpPr>
          <p:cNvPr id="180" name="Shape 180"/>
          <p:cNvSpPr/>
          <p:nvPr/>
        </p:nvSpPr>
        <p:spPr>
          <a:xfrm>
            <a:off x="3512462" y="3256279"/>
            <a:ext cx="64438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b:0.25</a:t>
            </a:r>
          </a:p>
        </p:txBody>
      </p:sp>
      <p:sp>
        <p:nvSpPr>
          <p:cNvPr id="181" name="Shape 181"/>
          <p:cNvSpPr/>
          <p:nvPr/>
        </p:nvSpPr>
        <p:spPr>
          <a:xfrm>
            <a:off x="3067962" y="3891279"/>
            <a:ext cx="80389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d: 0.125</a:t>
            </a:r>
          </a:p>
        </p:txBody>
      </p:sp>
      <p:sp>
        <p:nvSpPr>
          <p:cNvPr id="182" name="Shape 182"/>
          <p:cNvSpPr/>
          <p:nvPr/>
        </p:nvSpPr>
        <p:spPr>
          <a:xfrm flipV="1">
            <a:off x="2537382" y="3573960"/>
            <a:ext cx="289870" cy="502740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H="1" flipV="1">
            <a:off x="2822042" y="3567610"/>
            <a:ext cx="257383" cy="515440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H="1" flipV="1">
            <a:off x="3228536" y="2907210"/>
            <a:ext cx="257383" cy="515440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2918382" y="2913560"/>
            <a:ext cx="289870" cy="502740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 flipV="1">
            <a:off x="4181036" y="2424610"/>
            <a:ext cx="257383" cy="515440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V="1">
            <a:off x="3690823" y="2413686"/>
            <a:ext cx="289871" cy="502741"/>
          </a:xfrm>
          <a:prstGeom prst="line">
            <a:avLst/>
          </a:prstGeom>
          <a:ln w="25400">
            <a:solidFill>
              <a:srgbClr val="FF7F01"/>
            </a:solidFill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9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Today’s Topics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D2779"/>
                </a:solidFill>
              </a:rPr>
              <a:t>Integrity</a:t>
            </a:r>
          </a:p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D2779"/>
                </a:solidFill>
              </a:rPr>
              <a:t>Privacy (Confidentiality)</a:t>
            </a:r>
          </a:p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D2779"/>
                </a:solidFill>
              </a:rPr>
              <a:t>Completeness (Subset of availability)</a:t>
            </a:r>
          </a:p>
          <a:p>
            <a:pPr marL="561109" lvl="0" indent="-561109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D2779"/>
                </a:solidFill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42781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Huffman binary codes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To generate binary codes of each node in tree, traverse tree outputting a </a:t>
            </a:r>
            <a:r>
              <a:rPr sz="3200" b="1" dirty="0">
                <a:solidFill>
                  <a:srgbClr val="0D2779"/>
                </a:solidFill>
              </a:rPr>
              <a:t>0</a:t>
            </a:r>
            <a:r>
              <a:rPr sz="3200" dirty="0">
                <a:solidFill>
                  <a:srgbClr val="0D2779"/>
                </a:solidFill>
              </a:rPr>
              <a:t> every time you take a lefthand branch, and a </a:t>
            </a:r>
            <a:r>
              <a:rPr sz="3200" b="1" dirty="0">
                <a:solidFill>
                  <a:srgbClr val="0D2779"/>
                </a:solidFill>
              </a:rPr>
              <a:t>1</a:t>
            </a:r>
            <a:r>
              <a:rPr sz="3200" dirty="0">
                <a:solidFill>
                  <a:srgbClr val="0D2779"/>
                </a:solidFill>
              </a:rPr>
              <a:t> every time you take a righthand branch.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That gives a : 1, b: 01, c: 000, d:00.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Use these codes to represent the data that is to be exchanged on communication </a:t>
            </a:r>
            <a:r>
              <a:rPr sz="3200" dirty="0" smtClean="0">
                <a:solidFill>
                  <a:srgbClr val="0D2779"/>
                </a:solidFill>
              </a:rPr>
              <a:t>channels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Huffman_coding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  <a:endParaRPr sz="3200" dirty="0">
              <a:solidFill>
                <a:srgbClr val="0D2779"/>
              </a:solidFill>
            </a:endParaRP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20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9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Availability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98462" y="1707775"/>
            <a:ext cx="7583490" cy="49081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Hash algorithms : Sha1, md5sum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Birthday attack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21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7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md5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35286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message digest algorithm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cryptographic hash function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used for verification </a:t>
            </a:r>
            <a:r>
              <a:rPr lang="en-US" sz="3200" dirty="0" smtClean="0">
                <a:solidFill>
                  <a:srgbClr val="0D2779"/>
                </a:solidFill>
              </a:rPr>
              <a:t>of </a:t>
            </a:r>
            <a:r>
              <a:rPr sz="3200" dirty="0" smtClean="0">
                <a:solidFill>
                  <a:srgbClr val="0D2779"/>
                </a:solidFill>
              </a:rPr>
              <a:t>data </a:t>
            </a:r>
            <a:r>
              <a:rPr sz="3200" dirty="0">
                <a:solidFill>
                  <a:srgbClr val="0D2779"/>
                </a:solidFill>
              </a:rPr>
              <a:t>integrity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It is a 128 bit hash </a:t>
            </a:r>
            <a:r>
              <a:rPr sz="3200" dirty="0" smtClean="0">
                <a:solidFill>
                  <a:srgbClr val="0D2779"/>
                </a:solidFill>
              </a:rPr>
              <a:t>value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Considered “cryptographically broken”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Still widely for checksum purposes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SHA-2, SHA-3 better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We will discuss cryptographic hashes in greater detail later!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MD5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  <a:endParaRPr sz="3200" dirty="0">
              <a:solidFill>
                <a:srgbClr val="0D2779"/>
              </a:solid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22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7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Sha1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Cryptographic hash </a:t>
            </a:r>
            <a:r>
              <a:rPr sz="3200" dirty="0" smtClean="0">
                <a:solidFill>
                  <a:srgbClr val="0D2779"/>
                </a:solidFill>
              </a:rPr>
              <a:t>function</a:t>
            </a:r>
            <a:r>
              <a:rPr lang="en-US" sz="3200" dirty="0" smtClean="0">
                <a:solidFill>
                  <a:srgbClr val="0D2779"/>
                </a:solidFill>
              </a:rPr>
              <a:t> (160 bits)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hash value known as message digest is used.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message digest </a:t>
            </a:r>
            <a:r>
              <a:rPr sz="3200" dirty="0" smtClean="0">
                <a:solidFill>
                  <a:srgbClr val="0D2779"/>
                </a:solidFill>
              </a:rPr>
              <a:t>is</a:t>
            </a:r>
            <a:r>
              <a:rPr lang="en-US" sz="3200" dirty="0" smtClean="0">
                <a:solidFill>
                  <a:srgbClr val="0D2779"/>
                </a:solidFill>
              </a:rPr>
              <a:t> presented</a:t>
            </a: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lang="en-US" sz="3200" dirty="0" smtClean="0">
                <a:solidFill>
                  <a:srgbClr val="0D2779"/>
                </a:solidFill>
              </a:rPr>
              <a:t>in a</a:t>
            </a: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sz="3200" dirty="0">
                <a:solidFill>
                  <a:srgbClr val="0D2779"/>
                </a:solidFill>
              </a:rPr>
              <a:t>hexadecimal </a:t>
            </a:r>
            <a:r>
              <a:rPr lang="en-US" sz="3200" dirty="0" smtClean="0">
                <a:solidFill>
                  <a:srgbClr val="0D2779"/>
                </a:solidFill>
              </a:rPr>
              <a:t>format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0D2779"/>
                </a:solidFill>
              </a:rPr>
              <a:t>Use</a:t>
            </a:r>
            <a:r>
              <a:rPr lang="en-US" sz="3200" dirty="0" smtClean="0">
                <a:solidFill>
                  <a:srgbClr val="0D2779"/>
                </a:solidFill>
              </a:rPr>
              <a:t>d</a:t>
            </a: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sz="3200" dirty="0">
                <a:solidFill>
                  <a:srgbClr val="0D2779"/>
                </a:solidFill>
              </a:rPr>
              <a:t>in Digital </a:t>
            </a:r>
            <a:r>
              <a:rPr sz="3200" dirty="0" smtClean="0">
                <a:solidFill>
                  <a:srgbClr val="0D2779"/>
                </a:solidFill>
              </a:rPr>
              <a:t>Signatures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Currently being deprecated (</a:t>
            </a:r>
            <a:r>
              <a:rPr lang="en-US" sz="3200" dirty="0" err="1" smtClean="0">
                <a:solidFill>
                  <a:srgbClr val="0D2779"/>
                </a:solidFill>
              </a:rPr>
              <a:t>cf</a:t>
            </a:r>
            <a:r>
              <a:rPr lang="en-US" sz="3200" dirty="0" smtClean="0">
                <a:solidFill>
                  <a:srgbClr val="0D2779"/>
                </a:solidFill>
              </a:rPr>
              <a:t>, SHA-2, SHA-3)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D2779"/>
                </a:solidFill>
                <a:hlinkClick r:id="rId2"/>
              </a:rPr>
              <a:t>https://en.wikipedia.org/wiki/SHA-</a:t>
            </a:r>
            <a:r>
              <a:rPr lang="en-US" sz="3200" dirty="0" smtClean="0">
                <a:solidFill>
                  <a:srgbClr val="0D2779"/>
                </a:solidFill>
                <a:hlinkClick r:id="rId2"/>
              </a:rPr>
              <a:t>1</a:t>
            </a:r>
            <a:r>
              <a:rPr lang="en-US" sz="3200" dirty="0" smtClean="0">
                <a:solidFill>
                  <a:srgbClr val="0D2779"/>
                </a:solidFill>
              </a:rPr>
              <a:t> 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0D2779"/>
              </a:solidFill>
            </a:endParaRP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23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4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Birthday attack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487361" y="1707775"/>
            <a:ext cx="8069263" cy="49081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Collision vulnerability : Two documents </a:t>
            </a:r>
            <a:r>
              <a:rPr lang="en-US" sz="3200" dirty="0" smtClean="0">
                <a:solidFill>
                  <a:srgbClr val="0D2779"/>
                </a:solidFill>
              </a:rPr>
              <a:t>have the </a:t>
            </a:r>
            <a:r>
              <a:rPr sz="3200" dirty="0" smtClean="0">
                <a:solidFill>
                  <a:srgbClr val="0D2779"/>
                </a:solidFill>
              </a:rPr>
              <a:t>same </a:t>
            </a:r>
            <a:r>
              <a:rPr sz="3200" dirty="0">
                <a:solidFill>
                  <a:srgbClr val="0D2779"/>
                </a:solidFill>
              </a:rPr>
              <a:t>hash value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When there is possibility of collision vulnerability, the digital signatures made using the md5 hashes are susceptible to birthday </a:t>
            </a:r>
            <a:r>
              <a:rPr sz="3200" dirty="0" smtClean="0">
                <a:solidFill>
                  <a:srgbClr val="0D2779"/>
                </a:solidFill>
              </a:rPr>
              <a:t>attacks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If you can modify document A by just a little, to make document A’ with same hash, you can do very bad things (like forge a contract)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u="sng" dirty="0" smtClean="0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2"/>
              </a:rPr>
              <a:t>https</a:t>
            </a:r>
            <a:r>
              <a:rPr sz="3200" u="sng" dirty="0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2"/>
              </a:rPr>
              <a:t>://en.wikipedia.org/wiki/Birthday_attack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24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174576"/>
                </a:solidFill>
              </a:rPr>
              <a:t>Additional </a:t>
            </a:r>
            <a:r>
              <a:rPr sz="3800" dirty="0" smtClean="0">
                <a:solidFill>
                  <a:srgbClr val="174576"/>
                </a:solidFill>
              </a:rPr>
              <a:t>References</a:t>
            </a:r>
            <a:endParaRPr sz="3800" dirty="0">
              <a:solidFill>
                <a:srgbClr val="174576"/>
              </a:solidFill>
            </a:endParaRP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2"/>
              </a:rPr>
              <a:t>https://en.wikipedia.org/wiki/Cyclic_redundancy_check</a:t>
            </a:r>
            <a:endParaRPr sz="320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3"/>
              </a:rPr>
              <a:t>https://en.wikipedia.org/wiki/Checksum</a:t>
            </a:r>
            <a:endParaRPr sz="320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4"/>
              </a:rPr>
              <a:t>http://users.cis.fiu.edu/~downeyt/cop3402/hamming.html</a:t>
            </a:r>
            <a:endParaRPr sz="320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1286C9"/>
                </a:solidFill>
                <a:uFill>
                  <a:solidFill>
                    <a:srgbClr val="1286C9"/>
                  </a:solidFill>
                </a:uFill>
                <a:hlinkClick r:id="rId5"/>
              </a:rPr>
              <a:t>https://www.siggraph.org/education/materials/HyperGraph/video/mpeg/mpegfaq/huffman_tutorial.html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4294967295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A6A6A6"/>
                </a:solidFill>
              </a:rPr>
              <a:t>25</a:t>
            </a:fld>
            <a:endParaRPr sz="110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6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2187575"/>
            <a:ext cx="4076700" cy="38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Dilbert Security!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3" y="1838699"/>
            <a:ext cx="7583488" cy="40072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Opinions?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14625" y="6133584"/>
            <a:ext cx="5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dilbert.com</a:t>
            </a:r>
            <a:r>
              <a:rPr lang="en-US" dirty="0"/>
              <a:t>/</a:t>
            </a:r>
            <a:r>
              <a:rPr lang="en-US" dirty="0" err="1"/>
              <a:t>search_results?terms</a:t>
            </a:r>
            <a:r>
              <a:rPr lang="en-US" dirty="0"/>
              <a:t>=</a:t>
            </a:r>
            <a:r>
              <a:rPr lang="en-US" dirty="0" err="1"/>
              <a:t>cyber+security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3" y="2775324"/>
            <a:ext cx="7889874" cy="25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8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Integrity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780255" y="1937124"/>
            <a:ext cx="7583490" cy="40072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Trustworthiness of data or resources</a:t>
            </a: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It includes correctness and trustworthiness</a:t>
            </a: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How to know data sent and received is not altered in between.</a:t>
            </a: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Trivial solution : Send it twice/thrice .. multiple times</a:t>
            </a: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What if it data received is differing each time it is received</a:t>
            </a:r>
            <a:r>
              <a:rPr sz="2496" dirty="0" smtClean="0">
                <a:solidFill>
                  <a:srgbClr val="0D2779"/>
                </a:solidFill>
              </a:rPr>
              <a:t>.</a:t>
            </a:r>
            <a:endParaRPr lang="en-US" sz="2496" dirty="0" smtClean="0">
              <a:solidFill>
                <a:srgbClr val="0D2779"/>
              </a:solidFill>
            </a:endParaRP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496" dirty="0" smtClean="0">
                <a:solidFill>
                  <a:srgbClr val="0D2779"/>
                </a:solidFill>
              </a:rPr>
              <a:t>Expensive (!)</a:t>
            </a:r>
            <a:endParaRPr sz="2496" dirty="0">
              <a:solidFill>
                <a:srgbClr val="0D2779"/>
              </a:solidFill>
            </a:endParaRPr>
          </a:p>
          <a:p>
            <a:pPr marL="389035" lvl="0" indent="-389035" defTabSz="713231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2496" dirty="0">
                <a:solidFill>
                  <a:srgbClr val="0D2779"/>
                </a:solidFill>
              </a:rPr>
              <a:t>Alternate solution : “</a:t>
            </a:r>
            <a:r>
              <a:rPr sz="2496" dirty="0" smtClean="0">
                <a:solidFill>
                  <a:srgbClr val="0D2779"/>
                </a:solidFill>
              </a:rPr>
              <a:t>Checksum</a:t>
            </a:r>
            <a:r>
              <a:rPr lang="en-US" sz="2496" dirty="0" smtClean="0">
                <a:solidFill>
                  <a:srgbClr val="0D2779"/>
                </a:solidFill>
              </a:rPr>
              <a:t>s</a:t>
            </a:r>
            <a:r>
              <a:rPr sz="2496" dirty="0" smtClean="0">
                <a:solidFill>
                  <a:srgbClr val="0D2779"/>
                </a:solidFill>
              </a:rPr>
              <a:t>”</a:t>
            </a:r>
            <a:endParaRPr sz="2496" dirty="0">
              <a:solidFill>
                <a:srgbClr val="0D2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4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Integrity : Checksum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76250" y="1949823"/>
            <a:ext cx="8175625" cy="419380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Checksum is a function </a:t>
            </a:r>
            <a:r>
              <a:rPr lang="en-US" sz="3200" dirty="0" smtClean="0">
                <a:solidFill>
                  <a:srgbClr val="0D2779"/>
                </a:solidFill>
              </a:rPr>
              <a:t>of the data that is smaller than the data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An 8-bit checksum </a:t>
            </a:r>
            <a:r>
              <a:rPr sz="3200" dirty="0" smtClean="0">
                <a:solidFill>
                  <a:srgbClr val="0D2779"/>
                </a:solidFill>
              </a:rPr>
              <a:t>sums </a:t>
            </a:r>
            <a:r>
              <a:rPr sz="3200" dirty="0">
                <a:solidFill>
                  <a:srgbClr val="0D2779"/>
                </a:solidFill>
              </a:rPr>
              <a:t>up the input data and keeps the bottom 8 bits (1 byte) as “checksum”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When data is altered, the checksum received </a:t>
            </a:r>
            <a:r>
              <a:rPr lang="en-US" sz="3200" dirty="0" smtClean="0">
                <a:solidFill>
                  <a:srgbClr val="0D2779"/>
                </a:solidFill>
              </a:rPr>
              <a:t>ideally also </a:t>
            </a:r>
            <a:r>
              <a:rPr sz="3200" dirty="0" smtClean="0">
                <a:solidFill>
                  <a:srgbClr val="0D2779"/>
                </a:solidFill>
              </a:rPr>
              <a:t>change</a:t>
            </a:r>
            <a:r>
              <a:rPr lang="en-US" sz="3200" dirty="0" smtClean="0">
                <a:solidFill>
                  <a:srgbClr val="0D2779"/>
                </a:solidFill>
              </a:rPr>
              <a:t>s</a:t>
            </a:r>
            <a:r>
              <a:rPr sz="3200" dirty="0" smtClean="0">
                <a:solidFill>
                  <a:srgbClr val="0D2779"/>
                </a:solidFill>
              </a:rPr>
              <a:t> </a:t>
            </a:r>
            <a:r>
              <a:rPr sz="3200" dirty="0">
                <a:solidFill>
                  <a:srgbClr val="0D2779"/>
                </a:solidFill>
              </a:rPr>
              <a:t>indicating data received is </a:t>
            </a:r>
            <a:r>
              <a:rPr sz="3200" dirty="0" smtClean="0">
                <a:solidFill>
                  <a:srgbClr val="0D2779"/>
                </a:solidFill>
              </a:rPr>
              <a:t>modified</a:t>
            </a:r>
            <a:endParaRPr lang="en-US" sz="3200" dirty="0" smtClean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0D2779"/>
                </a:solidFill>
              </a:rPr>
              <a:t>Not guaranteed to work if multiple errors occur</a:t>
            </a:r>
            <a:endParaRPr sz="3200" dirty="0">
              <a:solidFill>
                <a:srgbClr val="0D277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D2779"/>
                </a:solidFill>
              </a:rPr>
              <a:t>Unix has “chksum” utility</a:t>
            </a:r>
          </a:p>
        </p:txBody>
      </p:sp>
    </p:spTree>
    <p:extLst>
      <p:ext uri="{BB962C8B-B14F-4D97-AF65-F5344CB8AC3E}">
        <p14:creationId xmlns:p14="http://schemas.microsoft.com/office/powerpoint/2010/main" val="346021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Checksum : Pros &amp; Cons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84187" y="1949823"/>
            <a:ext cx="8175626" cy="4193802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buSzPct val="100000"/>
              <a:buFontTx/>
              <a:buChar char="✴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D2779"/>
                </a:solidFill>
              </a:rPr>
              <a:t> Works great for single bit errors</a:t>
            </a:r>
          </a:p>
          <a:p>
            <a:pPr marL="228600" lvl="0" indent="-228600">
              <a:buSzPct val="100000"/>
              <a:buFontTx/>
              <a:buChar char="✴"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D2779"/>
                </a:solidFill>
              </a:rPr>
              <a:t>Doesn’t help when data modifications have correlations involved</a:t>
            </a:r>
          </a:p>
          <a:p>
            <a:pPr marL="228600" lvl="0" indent="-228600">
              <a:buSzPct val="100000"/>
              <a:buFontTx/>
              <a:buChar char="✴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D2779"/>
                </a:solidFill>
              </a:rPr>
              <a:t>Additi</a:t>
            </a:r>
            <a:r>
              <a:rPr lang="en-US" sz="2800" dirty="0" smtClean="0">
                <a:solidFill>
                  <a:srgbClr val="0D2779"/>
                </a:solidFill>
              </a:rPr>
              <a:t>ve checksum</a:t>
            </a:r>
            <a:r>
              <a:rPr sz="2800" dirty="0" smtClean="0">
                <a:solidFill>
                  <a:srgbClr val="0D2779"/>
                </a:solidFill>
              </a:rPr>
              <a:t> </a:t>
            </a:r>
            <a:r>
              <a:rPr lang="en-US" sz="2800" dirty="0" smtClean="0">
                <a:solidFill>
                  <a:srgbClr val="0D2779"/>
                </a:solidFill>
              </a:rPr>
              <a:t>is used to protect</a:t>
            </a:r>
            <a:r>
              <a:rPr sz="2800" dirty="0" smtClean="0">
                <a:solidFill>
                  <a:srgbClr val="0D2779"/>
                </a:solidFill>
              </a:rPr>
              <a:t> </a:t>
            </a:r>
            <a:r>
              <a:rPr sz="2800" dirty="0">
                <a:solidFill>
                  <a:srgbClr val="0D2779"/>
                </a:solidFill>
              </a:rPr>
              <a:t>data </a:t>
            </a:r>
            <a:r>
              <a:rPr lang="en-US" sz="2800" dirty="0" smtClean="0">
                <a:solidFill>
                  <a:srgbClr val="0D2779"/>
                </a:solidFill>
              </a:rPr>
              <a:t>with the TCP/IP protocol</a:t>
            </a:r>
          </a:p>
        </p:txBody>
      </p:sp>
    </p:spTree>
    <p:extLst>
      <p:ext uri="{BB962C8B-B14F-4D97-AF65-F5344CB8AC3E}">
        <p14:creationId xmlns:p14="http://schemas.microsoft.com/office/powerpoint/2010/main" val="344771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Hamming codes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Works on the concept of parity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D2779"/>
                </a:solidFill>
              </a:rPr>
              <a:t>Parity bits are added to data to detect and locate error / modifications in transmitted data</a:t>
            </a:r>
          </a:p>
        </p:txBody>
      </p:sp>
    </p:spTree>
    <p:extLst>
      <p:ext uri="{BB962C8B-B14F-4D97-AF65-F5344CB8AC3E}">
        <p14:creationId xmlns:p14="http://schemas.microsoft.com/office/powerpoint/2010/main" val="1016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Hamming code : Example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761287" cy="40072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Example :</a:t>
            </a: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Data to be transmitted is : 1001101</a:t>
            </a: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Parity bits are placed at powers of 2</a:t>
            </a: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Since we have 7 bits , parity bits are placed at 2^0 , 2^1, 2^2, 2^3</a:t>
            </a: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Bits are placed at 1,2,4,8 positions</a:t>
            </a: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How it looks : 100 </a:t>
            </a:r>
            <a:r>
              <a:rPr sz="2368">
                <a:solidFill>
                  <a:srgbClr val="E74569"/>
                </a:solidFill>
              </a:rPr>
              <a:t>r4</a:t>
            </a:r>
            <a:r>
              <a:rPr sz="2368">
                <a:solidFill>
                  <a:srgbClr val="0D2779"/>
                </a:solidFill>
              </a:rPr>
              <a:t> 110 </a:t>
            </a:r>
            <a:r>
              <a:rPr sz="2368">
                <a:solidFill>
                  <a:srgbClr val="D43248"/>
                </a:solidFill>
              </a:rPr>
              <a:t>r3</a:t>
            </a:r>
            <a:r>
              <a:rPr sz="2368">
                <a:solidFill>
                  <a:srgbClr val="0D2779"/>
                </a:solidFill>
              </a:rPr>
              <a:t> 1 </a:t>
            </a:r>
            <a:r>
              <a:rPr sz="2368">
                <a:solidFill>
                  <a:srgbClr val="DC274F"/>
                </a:solidFill>
              </a:rPr>
              <a:t>r2 r1</a:t>
            </a:r>
            <a:endParaRPr sz="2368">
              <a:solidFill>
                <a:srgbClr val="0D2779"/>
              </a:solidFill>
            </a:endParaRPr>
          </a:p>
          <a:p>
            <a:pPr marL="369085" lvl="0" indent="-369085" defTabSz="676655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368">
                <a:solidFill>
                  <a:srgbClr val="0D2779"/>
                </a:solidFill>
              </a:rPr>
              <a:t>How are these bits calculated?</a:t>
            </a:r>
          </a:p>
        </p:txBody>
      </p:sp>
    </p:spTree>
    <p:extLst>
      <p:ext uri="{BB962C8B-B14F-4D97-AF65-F5344CB8AC3E}">
        <p14:creationId xmlns:p14="http://schemas.microsoft.com/office/powerpoint/2010/main" val="1436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780255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Hamming code : Example (Contn’d)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779462" y="1949824"/>
            <a:ext cx="7761287" cy="40072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8961" lvl="0" indent="-418961" defTabSz="877823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0D2779"/>
                </a:solidFill>
              </a:rPr>
              <a:t>First bit is calculated using all bits positions whose binary representation includes a 1 in the rightmost position.</a:t>
            </a:r>
          </a:p>
          <a:p>
            <a:pPr marL="418961" lvl="0" indent="-418961" defTabSz="877823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0D2779"/>
                </a:solidFill>
              </a:rPr>
              <a:t>Second bit is calculated using all the bit positions with a 1 in the second position and so on.</a:t>
            </a:r>
          </a:p>
          <a:p>
            <a:pPr marL="418961" lvl="0" indent="-418961" defTabSz="877823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688">
                <a:solidFill>
                  <a:srgbClr val="0D2779"/>
                </a:solidFill>
              </a:rPr>
              <a:t>Set a parity bit to 1 if the total number of ones in the positions it checks is odd. Set a parity bit to 0 if the total number of ones in the positions it checks is even.</a:t>
            </a:r>
          </a:p>
        </p:txBody>
      </p:sp>
    </p:spTree>
    <p:extLst>
      <p:ext uri="{BB962C8B-B14F-4D97-AF65-F5344CB8AC3E}">
        <p14:creationId xmlns:p14="http://schemas.microsoft.com/office/powerpoint/2010/main" val="60286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6287</TotalTime>
  <Words>1228</Words>
  <Application>Microsoft Macintosh PowerPoint</Application>
  <PresentationFormat>On-screen Show (4:3)</PresentationFormat>
  <Paragraphs>160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Pixel</vt:lpstr>
      <vt:lpstr>Computer and Network Security  COMP 5370/637* Lecture #6 August 26, 2015</vt:lpstr>
      <vt:lpstr>Today’s Topics</vt:lpstr>
      <vt:lpstr>More Dilbert Security!</vt:lpstr>
      <vt:lpstr>Integrity</vt:lpstr>
      <vt:lpstr>Integrity : Checksum</vt:lpstr>
      <vt:lpstr>Checksum : Pros &amp; Cons</vt:lpstr>
      <vt:lpstr>Hamming codes</vt:lpstr>
      <vt:lpstr>Hamming code : Example</vt:lpstr>
      <vt:lpstr>Hamming code : Example (Contn’d)</vt:lpstr>
      <vt:lpstr>Hamming code : Example (Contn’d)</vt:lpstr>
      <vt:lpstr>Cyclic Redundancy Check (CRC), 1</vt:lpstr>
      <vt:lpstr>Cyclic Redundancy Check (CRC), 2</vt:lpstr>
      <vt:lpstr>Privacy</vt:lpstr>
      <vt:lpstr>Cryptography</vt:lpstr>
      <vt:lpstr>Cryptography</vt:lpstr>
      <vt:lpstr>Caeser cipher</vt:lpstr>
      <vt:lpstr>Caesar cipher with a shift of 3. Plaintext is at the top, Ciphertext is at the bottom</vt:lpstr>
      <vt:lpstr>Huffman coding</vt:lpstr>
      <vt:lpstr>Huffman tree</vt:lpstr>
      <vt:lpstr>Huffman binary codes</vt:lpstr>
      <vt:lpstr>Availability</vt:lpstr>
      <vt:lpstr>md5</vt:lpstr>
      <vt:lpstr>Sha1</vt:lpstr>
      <vt:lpstr>Birthday attack</vt:lpstr>
      <vt:lpstr>Additional References</vt:lpstr>
      <vt:lpstr>BACKUP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 COMP 5350/635* Lecture #2 January 20, 2015</dc:title>
  <dc:creator>Anthony Skjellum</dc:creator>
  <cp:lastModifiedBy>Anthony Skjellum</cp:lastModifiedBy>
  <cp:revision>321</cp:revision>
  <dcterms:created xsi:type="dcterms:W3CDTF">2015-01-20T12:15:20Z</dcterms:created>
  <dcterms:modified xsi:type="dcterms:W3CDTF">2015-08-30T14:22:36Z</dcterms:modified>
</cp:coreProperties>
</file>