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60" r:id="rId6"/>
    <p:sldId id="268" r:id="rId7"/>
    <p:sldId id="281" r:id="rId8"/>
    <p:sldId id="262" r:id="rId9"/>
    <p:sldId id="267" r:id="rId10"/>
    <p:sldId id="282" r:id="rId11"/>
    <p:sldId id="264" r:id="rId12"/>
    <p:sldId id="265" r:id="rId13"/>
    <p:sldId id="274" r:id="rId14"/>
    <p:sldId id="275" r:id="rId15"/>
    <p:sldId id="263" r:id="rId16"/>
    <p:sldId id="266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84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77" autoAdjust="0"/>
  </p:normalViewPr>
  <p:slideViewPr>
    <p:cSldViewPr snapToGrid="0" snapToObjects="1"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0FCCF-936B-8141-84E2-D8149B849E6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FE6A-E985-AB4D-90C5-1AB5589C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5715000"/>
            <a:ext cx="1615307" cy="96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550/10au/other_for_site/tcpip.pdf" TargetMode="External"/><Relationship Id="rId2" Type="http://schemas.openxmlformats.org/officeDocument/2006/relationships/hyperlink" Target="http://www.ipprimer.com/#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ej.us/guide/bgnet/output/print/bgnet_A4.pdf" TargetMode="External"/><Relationship Id="rId5" Type="http://schemas.openxmlformats.org/officeDocument/2006/relationships/hyperlink" Target="http://www.erg.abdn.ac.uk/users/gorry/course/inet-pages/ip-packet.html" TargetMode="External"/><Relationship Id="rId4" Type="http://schemas.openxmlformats.org/officeDocument/2006/relationships/hyperlink" Target="https://en.wikipedia.org/wiki/Internet_protocol_suit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125" y="3913281"/>
            <a:ext cx="6746875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Computer and Network Security</a:t>
            </a:r>
            <a:br>
              <a:rPr lang="en-US" sz="3600" dirty="0" smtClean="0"/>
            </a:br>
            <a:r>
              <a:rPr lang="en-US" sz="3600" dirty="0" smtClean="0"/>
              <a:t>COMP 5370/637* Lecture #6 August 28, 2015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Skjellum</a:t>
            </a:r>
          </a:p>
          <a:p>
            <a:r>
              <a:rPr lang="en-US" dirty="0" err="1" smtClean="0"/>
              <a:t>skjellum@auburn.edu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0" y="2733472"/>
            <a:ext cx="9027074" cy="29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– User Datagram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Connectionless protocol</a:t>
            </a:r>
          </a:p>
          <a:p>
            <a:r>
              <a:rPr lang="en-US" sz="3200" dirty="0" smtClean="0"/>
              <a:t>Data is exchanged as packets</a:t>
            </a:r>
          </a:p>
          <a:p>
            <a:r>
              <a:rPr lang="en-US" sz="3200" dirty="0" smtClean="0"/>
              <a:t>Features error checking but no recovery</a:t>
            </a:r>
          </a:p>
          <a:p>
            <a:r>
              <a:rPr lang="en-US" sz="3200" dirty="0" smtClean="0"/>
              <a:t>No handshake</a:t>
            </a:r>
          </a:p>
          <a:p>
            <a:r>
              <a:rPr lang="en-US" sz="3200" dirty="0" smtClean="0"/>
              <a:t>No Flow control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91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An interface between application and network</a:t>
            </a:r>
          </a:p>
          <a:p>
            <a:pPr marL="342900" lvl="1" indent="-342900">
              <a:lnSpc>
                <a:spcPct val="90000"/>
              </a:lnSpc>
              <a:spcBef>
                <a:spcPts val="2000"/>
              </a:spcBef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application creates a socket to communicate</a:t>
            </a:r>
          </a:p>
          <a:p>
            <a:r>
              <a:rPr lang="en-US" sz="3200" dirty="0"/>
              <a:t>Components of a socket are as </a:t>
            </a:r>
            <a:r>
              <a:rPr lang="en-US" sz="3200" dirty="0" smtClean="0"/>
              <a:t>follows -Protocols</a:t>
            </a:r>
            <a:r>
              <a:rPr lang="en-US" sz="3200" dirty="0"/>
              <a:t>, Types and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</a:t>
            </a:r>
            <a:r>
              <a:rPr lang="en-US" altLang="en-US" dirty="0" smtClean="0"/>
              <a:t>Programming :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</a:t>
            </a:r>
            <a:r>
              <a:rPr lang="en-US" dirty="0"/>
              <a:t>: telephone</a:t>
            </a:r>
          </a:p>
          <a:p>
            <a:r>
              <a:rPr lang="en-US" dirty="0"/>
              <a:t>Bind: assign telephone number to a telephone</a:t>
            </a:r>
          </a:p>
          <a:p>
            <a:r>
              <a:rPr lang="en-US" dirty="0"/>
              <a:t>Listen: turn on the ringer so that you can hear the phone call</a:t>
            </a:r>
          </a:p>
          <a:p>
            <a:r>
              <a:rPr lang="en-US" dirty="0"/>
              <a:t>Connect: dial a phone number</a:t>
            </a:r>
          </a:p>
          <a:p>
            <a:r>
              <a:rPr lang="en-US" dirty="0"/>
              <a:t>Accept: answer the phone</a:t>
            </a:r>
          </a:p>
          <a:p>
            <a:r>
              <a:rPr lang="en-US" dirty="0"/>
              <a:t>Read/write: talking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</a:t>
            </a:r>
            <a:r>
              <a:rPr lang="en-US" altLang="en-US" dirty="0" smtClean="0"/>
              <a:t>Programming 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</a:rPr>
              <a:t>SOCK_STREAM</a:t>
            </a:r>
          </a:p>
          <a:p>
            <a:pPr lvl="1"/>
            <a:r>
              <a:rPr lang="en-US" altLang="en-US" dirty="0"/>
              <a:t>a.k.a. TCP</a:t>
            </a:r>
          </a:p>
          <a:p>
            <a:pPr lvl="1"/>
            <a:r>
              <a:rPr lang="en-US" altLang="en-US" dirty="0"/>
              <a:t>reliable delivery</a:t>
            </a:r>
          </a:p>
          <a:p>
            <a:pPr lvl="1"/>
            <a:r>
              <a:rPr lang="en-US" altLang="en-US" dirty="0"/>
              <a:t>in-order guaranteed</a:t>
            </a:r>
          </a:p>
          <a:p>
            <a:pPr lvl="1"/>
            <a:r>
              <a:rPr lang="en-US" altLang="en-US" dirty="0"/>
              <a:t>connection-oriented</a:t>
            </a:r>
          </a:p>
          <a:p>
            <a:pPr lvl="1"/>
            <a:r>
              <a:rPr lang="en-US" altLang="en-US" dirty="0"/>
              <a:t>bidirectional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</a:rPr>
              <a:t>SOCK_DGRAM</a:t>
            </a:r>
          </a:p>
          <a:p>
            <a:pPr lvl="1"/>
            <a:r>
              <a:rPr lang="en-US" altLang="en-US" dirty="0"/>
              <a:t>a.k.a. UDP</a:t>
            </a:r>
          </a:p>
          <a:p>
            <a:pPr lvl="1"/>
            <a:r>
              <a:rPr lang="en-US" altLang="en-US" dirty="0"/>
              <a:t>unreliable delivery</a:t>
            </a:r>
          </a:p>
          <a:p>
            <a:pPr lvl="1"/>
            <a:r>
              <a:rPr lang="en-US" altLang="en-US" dirty="0"/>
              <a:t>no order guarantees</a:t>
            </a:r>
          </a:p>
          <a:p>
            <a:pPr lvl="1"/>
            <a:r>
              <a:rPr lang="en-US" altLang="en-US" dirty="0"/>
              <a:t>no notion of “connection” – app indicates </a:t>
            </a:r>
            <a:r>
              <a:rPr lang="en-US" altLang="en-US" dirty="0" err="1"/>
              <a:t>dest</a:t>
            </a:r>
            <a:r>
              <a:rPr lang="en-US" altLang="en-US" dirty="0"/>
              <a:t>. for each packet</a:t>
            </a:r>
          </a:p>
          <a:p>
            <a:pPr lvl="1"/>
            <a:r>
              <a:rPr lang="en-US" altLang="en-US" dirty="0"/>
              <a:t>can send or receive</a:t>
            </a:r>
          </a:p>
          <a:p>
            <a:endParaRPr 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826093" y="4229100"/>
            <a:ext cx="4267200" cy="2060575"/>
            <a:chOff x="96" y="2352"/>
            <a:chExt cx="2688" cy="1298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21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Dest.</a:t>
                </a:r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85"/>
          <p:cNvGrpSpPr>
            <a:grpSpLocks/>
          </p:cNvGrpSpPr>
          <p:nvPr/>
        </p:nvGrpSpPr>
        <p:grpSpPr bwMode="auto">
          <a:xfrm>
            <a:off x="5267815" y="4838131"/>
            <a:ext cx="3962400" cy="2241550"/>
            <a:chOff x="2928" y="2784"/>
            <a:chExt cx="2496" cy="1412"/>
          </a:xfrm>
        </p:grpSpPr>
        <p:grpSp>
          <p:nvGrpSpPr>
            <p:cNvPr id="28" name="Group 55"/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53" name="Oval 5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30" name="Group 60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49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31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33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34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35" name="Rectangle 67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68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Rectangle 69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72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D1</a:t>
              </a:r>
            </a:p>
          </p:txBody>
        </p:sp>
        <p:sp>
          <p:nvSpPr>
            <p:cNvPr id="40" name="Text Box 76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D3</a:t>
              </a:r>
            </a:p>
          </p:txBody>
        </p:sp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D2</a:t>
              </a:r>
            </a:p>
          </p:txBody>
        </p:sp>
        <p:sp>
          <p:nvSpPr>
            <p:cNvPr id="42" name="Freeform 78"/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44" name="Group 82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47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46" name="Rectangle 84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Once </a:t>
            </a:r>
            <a:r>
              <a:rPr lang="en-US" altLang="en-US" dirty="0"/>
              <a:t>socket is configured the application can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pass </a:t>
            </a:r>
            <a:r>
              <a:rPr lang="en-US" altLang="en-US" dirty="0"/>
              <a:t>data to the socket for network transmission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receive </a:t>
            </a:r>
            <a:r>
              <a:rPr lang="en-US" altLang="en-US" sz="2200" dirty="0"/>
              <a:t>data from the socket (transmitted through the network by some other </a:t>
            </a:r>
            <a:r>
              <a:rPr lang="en-US" altLang="en-US" dirty="0" smtClean="0"/>
              <a:t>host)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socket type dictates the style of communication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en-US" sz="2200" dirty="0" smtClean="0"/>
              <a:t> &gt;reliable </a:t>
            </a:r>
            <a:r>
              <a:rPr lang="en-US" altLang="en-US" sz="2200" dirty="0"/>
              <a:t>vs. fast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en-US" sz="2200" dirty="0" smtClean="0"/>
              <a:t> &gt;connection-oriented </a:t>
            </a:r>
            <a:r>
              <a:rPr lang="en-US" altLang="en-US" sz="2200" dirty="0"/>
              <a:t>vs. connectionless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28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Creation in C: </a:t>
            </a:r>
            <a:r>
              <a:rPr lang="en-US" altLang="en-US" dirty="0">
                <a:latin typeface="Arial" panose="020B0604020202020204" pitchFamily="34" charset="0"/>
              </a:rPr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the interface / socket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#include &lt;sys/</a:t>
            </a:r>
            <a:r>
              <a:rPr lang="en-US" altLang="en-US" sz="2800" dirty="0" err="1"/>
              <a:t>socket.h</a:t>
            </a:r>
            <a:r>
              <a:rPr lang="en-US" altLang="en-US" sz="28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socket(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family,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type,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protocol);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Family: </a:t>
            </a:r>
            <a:r>
              <a:rPr lang="en-US" altLang="en-US" sz="2800" dirty="0" smtClean="0"/>
              <a:t>AF_INET &gt; internet domain</a:t>
            </a:r>
            <a:endParaRPr lang="en-US" altLang="en-US" sz="2800" dirty="0"/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Type</a:t>
            </a:r>
            <a:r>
              <a:rPr lang="en-US" altLang="en-US" sz="2800" dirty="0"/>
              <a:t>: SOCK_STREAM (TCP) SOCK_DGRAM (UDP)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Protocol: = 0 </a:t>
            </a:r>
            <a:r>
              <a:rPr lang="en-US" altLang="en-US" sz="2800" dirty="0" smtClean="0"/>
              <a:t>(OS decides protocol when this is zero)</a:t>
            </a:r>
            <a:endParaRPr lang="en-US" altLang="en-US" sz="2800" dirty="0"/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Return descriptor, -1 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95833"/>
            <a:ext cx="7583488" cy="1143000"/>
          </a:xfrm>
        </p:spPr>
        <p:txBody>
          <a:bodyPr/>
          <a:lstStyle/>
          <a:p>
            <a:r>
              <a:rPr lang="en-US" dirty="0" smtClean="0"/>
              <a:t>Socket Programming -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Each host has 65,536 ports</a:t>
            </a:r>
          </a:p>
          <a:p>
            <a:r>
              <a:rPr lang="en-US" altLang="en-US" sz="2800" dirty="0"/>
              <a:t>Some ports are reserved for specific apps</a:t>
            </a:r>
          </a:p>
          <a:p>
            <a:pPr lvl="1"/>
            <a:r>
              <a:rPr lang="en-US" altLang="en-US" sz="2800" dirty="0"/>
              <a:t>20,21: FTP</a:t>
            </a:r>
          </a:p>
          <a:p>
            <a:pPr lvl="1"/>
            <a:r>
              <a:rPr lang="en-US" altLang="en-US" sz="2800" dirty="0"/>
              <a:t>23: Telnet</a:t>
            </a:r>
          </a:p>
          <a:p>
            <a:pPr lvl="1"/>
            <a:r>
              <a:rPr lang="en-US" altLang="en-US" sz="2800" dirty="0"/>
              <a:t>80: HTTP</a:t>
            </a:r>
          </a:p>
          <a:p>
            <a:pPr lvl="1"/>
            <a:r>
              <a:rPr lang="en-US" altLang="en-US" sz="2800" dirty="0"/>
              <a:t>see RFC 1700 (about 2000 ports are reserved)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r>
              <a:rPr lang="en-US" altLang="en-US" sz="2800" dirty="0" err="1"/>
              <a:t>int</a:t>
            </a:r>
            <a:r>
              <a:rPr lang="en-US" altLang="en-US" sz="2800" dirty="0"/>
              <a:t> status = bind(</a:t>
            </a:r>
            <a:r>
              <a:rPr lang="en-US" altLang="en-US" sz="2800" dirty="0" err="1"/>
              <a:t>sockid</a:t>
            </a:r>
            <a:r>
              <a:rPr lang="en-US" altLang="en-US" sz="2800" dirty="0"/>
              <a:t>, &amp;</a:t>
            </a:r>
            <a:r>
              <a:rPr lang="en-US" altLang="en-US" sz="2800" dirty="0" err="1" smtClean="0"/>
              <a:t>addrport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size);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altLang="en-US" sz="2800" dirty="0"/>
              <a:t>status: error status, = -1 if bind failed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altLang="en-US" sz="2800" dirty="0" err="1"/>
              <a:t>sockid</a:t>
            </a:r>
            <a:r>
              <a:rPr lang="en-US" altLang="en-US" sz="2800" dirty="0"/>
              <a:t>: integer, socket descriptor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altLang="en-US" sz="2800" dirty="0" err="1" smtClean="0"/>
              <a:t>addrport</a:t>
            </a:r>
            <a:r>
              <a:rPr lang="en-US" altLang="en-US" sz="2800" dirty="0" smtClean="0"/>
              <a:t>: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sockaddr</a:t>
            </a:r>
            <a:r>
              <a:rPr lang="en-US" altLang="en-US" sz="2800" dirty="0"/>
              <a:t>, the (IP) address and port of the machine (address usually set to INADDR_ANY – chooses a local address)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altLang="en-US" sz="2800" dirty="0"/>
              <a:t>size: the size (in bytes) of the </a:t>
            </a:r>
            <a:r>
              <a:rPr lang="en-US" altLang="en-US" sz="2800" dirty="0" err="1"/>
              <a:t>addrport</a:t>
            </a:r>
            <a:r>
              <a:rPr lang="en-US" altLang="en-US" sz="2800" dirty="0"/>
              <a:t>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39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 and Accept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 err="1"/>
              <a:t>int</a:t>
            </a:r>
            <a:r>
              <a:rPr lang="en-US" altLang="en-US" sz="1600" dirty="0"/>
              <a:t> status = listen(sock, </a:t>
            </a:r>
            <a:r>
              <a:rPr lang="en-US" altLang="en-US" sz="1600" dirty="0" err="1"/>
              <a:t>queuelen</a:t>
            </a:r>
            <a:r>
              <a:rPr lang="en-US" altLang="en-US" sz="1600" dirty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status: 0 if listening, -1 if error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sock: integer, socket descriptor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/>
              <a:t>queuelen</a:t>
            </a:r>
            <a:r>
              <a:rPr lang="en-US" altLang="en-US" sz="1600" dirty="0"/>
              <a:t>: integer, # of active participants that can “wait” for a connection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listen is </a:t>
            </a:r>
            <a:r>
              <a:rPr lang="en-US" altLang="en-US" sz="1600" b="1" u="sng" dirty="0"/>
              <a:t>non-blocking</a:t>
            </a:r>
            <a:r>
              <a:rPr lang="en-US" altLang="en-US" sz="1600" dirty="0"/>
              <a:t>: returns immediately</a:t>
            </a:r>
          </a:p>
          <a:p>
            <a:pPr>
              <a:lnSpc>
                <a:spcPct val="90000"/>
              </a:lnSpc>
            </a:pPr>
            <a:r>
              <a:rPr lang="en-US" altLang="en-US" sz="1600" dirty="0" err="1"/>
              <a:t>int</a:t>
            </a:r>
            <a:r>
              <a:rPr lang="en-US" altLang="en-US" sz="1600" dirty="0"/>
              <a:t> s = accept(sock, &amp;name, &amp;</a:t>
            </a:r>
            <a:r>
              <a:rPr lang="en-US" altLang="en-US" sz="1600" dirty="0" err="1"/>
              <a:t>namelen</a:t>
            </a:r>
            <a:r>
              <a:rPr lang="en-US" altLang="en-US" sz="1600" dirty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s: integer, the new socket (used for data-transfer)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sock: integer, the orig. socket (being listened on)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name: </a:t>
            </a:r>
            <a:r>
              <a:rPr lang="en-US" altLang="en-US" sz="1600" dirty="0" err="1"/>
              <a:t>struct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sockaddr</a:t>
            </a:r>
            <a:r>
              <a:rPr lang="en-US" altLang="en-US" sz="1600" dirty="0"/>
              <a:t>, address of the active participant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/>
              <a:t>namelen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sizeof</a:t>
            </a:r>
            <a:r>
              <a:rPr lang="en-US" altLang="en-US" sz="1600" dirty="0"/>
              <a:t>(name): value/result parameter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must be set appropriately before call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adjusted by OS upon return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accept is </a:t>
            </a:r>
            <a:r>
              <a:rPr lang="en-US" altLang="en-US" sz="1600" b="1" u="sng" dirty="0"/>
              <a:t>blocking</a:t>
            </a:r>
            <a:r>
              <a:rPr lang="en-US" altLang="en-US" sz="1600" dirty="0"/>
              <a:t>: waits for connection before returning 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7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TCP/IP Primer</a:t>
            </a:r>
          </a:p>
          <a:p>
            <a:r>
              <a:rPr lang="en-US" sz="3600" dirty="0" smtClean="0"/>
              <a:t>Socket Programming</a:t>
            </a:r>
          </a:p>
          <a:p>
            <a:r>
              <a:rPr lang="en-US" sz="3600" dirty="0" smtClean="0"/>
              <a:t>Assignment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78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: connect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49824"/>
            <a:ext cx="8175625" cy="4007224"/>
          </a:xfrm>
        </p:spPr>
        <p:txBody>
          <a:bodyPr>
            <a:noAutofit/>
          </a:bodyPr>
          <a:lstStyle/>
          <a:p>
            <a:r>
              <a:rPr lang="en-US" altLang="en-US" dirty="0" err="1">
                <a:latin typeface="Arial" panose="020B0604020202020204" pitchFamily="34" charset="0"/>
              </a:rPr>
              <a:t>int</a:t>
            </a:r>
            <a:r>
              <a:rPr lang="en-US" altLang="en-US" dirty="0">
                <a:latin typeface="Arial" panose="020B0604020202020204" pitchFamily="34" charset="0"/>
              </a:rPr>
              <a:t> status = connect(sock, &amp;name, </a:t>
            </a:r>
            <a:r>
              <a:rPr lang="en-US" altLang="en-US" dirty="0" err="1">
                <a:latin typeface="Arial" panose="020B0604020202020204" pitchFamily="34" charset="0"/>
              </a:rPr>
              <a:t>namelen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status</a:t>
            </a:r>
            <a:r>
              <a:rPr lang="en-US" altLang="en-US" dirty="0"/>
              <a:t>: 0 if successful connect, -1 otherwise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sock</a:t>
            </a:r>
            <a:r>
              <a:rPr lang="en-US" altLang="en-US" dirty="0"/>
              <a:t>: integer, socket to be used in connection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name</a:t>
            </a:r>
            <a:r>
              <a:rPr lang="en-US" altLang="en-US" dirty="0"/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struct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sockaddr</a:t>
            </a:r>
            <a:r>
              <a:rPr lang="en-US" altLang="en-US" dirty="0"/>
              <a:t>: address of </a:t>
            </a:r>
            <a:r>
              <a:rPr lang="en-US" altLang="en-US" dirty="0" smtClean="0"/>
              <a:t>other machine</a:t>
            </a:r>
          </a:p>
          <a:p>
            <a:pPr lvl="1"/>
            <a:r>
              <a:rPr lang="en-US" altLang="en-US" dirty="0" err="1" smtClean="0">
                <a:latin typeface="Arial" panose="020B0604020202020204" pitchFamily="34" charset="0"/>
              </a:rPr>
              <a:t>namelen</a:t>
            </a:r>
            <a:r>
              <a:rPr lang="en-US" altLang="en-US" dirty="0"/>
              <a:t>: integer, </a:t>
            </a:r>
            <a:r>
              <a:rPr lang="en-US" altLang="en-US" dirty="0" err="1">
                <a:latin typeface="Arial" panose="020B0604020202020204" pitchFamily="34" charset="0"/>
              </a:rPr>
              <a:t>sizeof</a:t>
            </a:r>
            <a:r>
              <a:rPr lang="en-US" altLang="en-US" dirty="0">
                <a:latin typeface="Arial" panose="020B0604020202020204" pitchFamily="34" charset="0"/>
              </a:rPr>
              <a:t>(name)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connect </a:t>
            </a:r>
            <a:r>
              <a:rPr lang="en-US" altLang="en-US" dirty="0"/>
              <a:t>is </a:t>
            </a:r>
            <a:r>
              <a:rPr lang="en-US" altLang="en-US" b="1" u="sng" dirty="0"/>
              <a:t>blocking</a:t>
            </a:r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7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&amp;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With a  connection (</a:t>
            </a:r>
            <a:r>
              <a:rPr lang="en-US" altLang="en-US" dirty="0">
                <a:latin typeface="Arial" panose="020B0604020202020204" pitchFamily="34" charset="0"/>
              </a:rPr>
              <a:t>SOCK_STREAM</a:t>
            </a:r>
            <a:r>
              <a:rPr lang="en-US" altLang="en-US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</a:rPr>
              <a:t>int</a:t>
            </a:r>
            <a:r>
              <a:rPr lang="en-US" altLang="en-US" dirty="0">
                <a:latin typeface="Arial" panose="020B0604020202020204" pitchFamily="34" charset="0"/>
              </a:rPr>
              <a:t> count = send(sock, &amp;</a:t>
            </a:r>
            <a:r>
              <a:rPr lang="en-US" altLang="en-US" dirty="0" err="1">
                <a:latin typeface="Arial" panose="020B0604020202020204" pitchFamily="34" charset="0"/>
              </a:rPr>
              <a:t>buf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len</a:t>
            </a:r>
            <a:r>
              <a:rPr lang="en-US" altLang="en-US" dirty="0">
                <a:latin typeface="Arial" panose="020B0604020202020204" pitchFamily="34" charset="0"/>
              </a:rPr>
              <a:t>, flags);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count</a:t>
            </a:r>
            <a:r>
              <a:rPr lang="en-US" altLang="en-US" dirty="0"/>
              <a:t>: # bytes transmitted (-1 if error)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</a:rPr>
              <a:t>buf</a:t>
            </a:r>
            <a:r>
              <a:rPr lang="en-US" altLang="en-US" dirty="0"/>
              <a:t>: </a:t>
            </a:r>
            <a:r>
              <a:rPr lang="en-US" altLang="en-US" dirty="0">
                <a:latin typeface="Arial" panose="020B0604020202020204" pitchFamily="34" charset="0"/>
              </a:rPr>
              <a:t>char[],</a:t>
            </a:r>
            <a:r>
              <a:rPr lang="en-US" altLang="en-US" dirty="0"/>
              <a:t> buffer to be transmitted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</a:rPr>
              <a:t>len</a:t>
            </a:r>
            <a:r>
              <a:rPr lang="en-US" altLang="en-US" dirty="0"/>
              <a:t>: integer, length of buffer (in bytes) to transmit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flags</a:t>
            </a:r>
            <a:r>
              <a:rPr lang="en-US" altLang="en-US" dirty="0"/>
              <a:t>: integer, special options, usually just 0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</a:rPr>
              <a:t>int</a:t>
            </a:r>
            <a:r>
              <a:rPr lang="en-US" altLang="en-US" dirty="0">
                <a:latin typeface="Arial" panose="020B0604020202020204" pitchFamily="34" charset="0"/>
              </a:rPr>
              <a:t> count = </a:t>
            </a:r>
            <a:r>
              <a:rPr lang="en-US" altLang="en-US" dirty="0" err="1">
                <a:latin typeface="Arial" panose="020B0604020202020204" pitchFamily="34" charset="0"/>
              </a:rPr>
              <a:t>recv</a:t>
            </a:r>
            <a:r>
              <a:rPr lang="en-US" altLang="en-US" dirty="0">
                <a:latin typeface="Arial" panose="020B0604020202020204" pitchFamily="34" charset="0"/>
              </a:rPr>
              <a:t>(sock, &amp;</a:t>
            </a:r>
            <a:r>
              <a:rPr lang="en-US" altLang="en-US" dirty="0" err="1">
                <a:latin typeface="Arial" panose="020B0604020202020204" pitchFamily="34" charset="0"/>
              </a:rPr>
              <a:t>buf</a:t>
            </a:r>
            <a:r>
              <a:rPr lang="en-US" altLang="en-US" dirty="0">
                <a:latin typeface="Arial" panose="020B0604020202020204" pitchFamily="34" charset="0"/>
              </a:rPr>
              <a:t>,  </a:t>
            </a:r>
            <a:r>
              <a:rPr lang="en-US" altLang="en-US" dirty="0" err="1">
                <a:latin typeface="Arial" panose="020B0604020202020204" pitchFamily="34" charset="0"/>
              </a:rPr>
              <a:t>len</a:t>
            </a:r>
            <a:r>
              <a:rPr lang="en-US" altLang="en-US" dirty="0">
                <a:latin typeface="Arial" panose="020B0604020202020204" pitchFamily="34" charset="0"/>
              </a:rPr>
              <a:t>, flags);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count</a:t>
            </a:r>
            <a:r>
              <a:rPr lang="en-US" altLang="en-US" dirty="0"/>
              <a:t>: # bytes received (-1 if error)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</a:rPr>
              <a:t>buf</a:t>
            </a:r>
            <a:r>
              <a:rPr lang="en-US" altLang="en-US" dirty="0"/>
              <a:t>: </a:t>
            </a:r>
            <a:r>
              <a:rPr lang="en-US" altLang="en-US" dirty="0">
                <a:latin typeface="Arial" panose="020B0604020202020204" pitchFamily="34" charset="0"/>
              </a:rPr>
              <a:t>void[],</a:t>
            </a:r>
            <a:r>
              <a:rPr lang="en-US" altLang="en-US" dirty="0"/>
              <a:t> stores received bytes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</a:rPr>
              <a:t>len</a:t>
            </a:r>
            <a:r>
              <a:rPr lang="en-US" altLang="en-US" dirty="0"/>
              <a:t>: # bytes received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flags</a:t>
            </a:r>
            <a:r>
              <a:rPr lang="en-US" altLang="en-US" dirty="0"/>
              <a:t>: integer, special options, usually just 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Calls are </a:t>
            </a:r>
            <a:r>
              <a:rPr lang="en-US" altLang="en-US" b="1" u="sng" dirty="0"/>
              <a:t>blocking</a:t>
            </a:r>
            <a:r>
              <a:rPr lang="en-US" altLang="en-US" dirty="0"/>
              <a:t> [returns only after data is sent (to socket </a:t>
            </a:r>
            <a:r>
              <a:rPr lang="en-US" altLang="en-US" dirty="0" err="1"/>
              <a:t>buf</a:t>
            </a:r>
            <a:r>
              <a:rPr lang="en-US" altLang="en-US" dirty="0"/>
              <a:t>) / received]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: 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finished using a socket, the socket should be closed:</a:t>
            </a:r>
          </a:p>
          <a:p>
            <a:r>
              <a:rPr lang="en-US" altLang="en-US" dirty="0"/>
              <a:t>status = close(s);</a:t>
            </a:r>
          </a:p>
          <a:p>
            <a:pPr lvl="1"/>
            <a:r>
              <a:rPr lang="en-US" altLang="en-US" dirty="0"/>
              <a:t>status: 0 if successful, -1 if error</a:t>
            </a:r>
          </a:p>
          <a:p>
            <a:pPr lvl="1"/>
            <a:r>
              <a:rPr lang="en-US" altLang="en-US" dirty="0"/>
              <a:t>s: the file descriptor (socket being closed)</a:t>
            </a:r>
          </a:p>
          <a:p>
            <a:r>
              <a:rPr lang="en-US" altLang="en-US" dirty="0"/>
              <a:t>Closing a socket</a:t>
            </a:r>
          </a:p>
          <a:p>
            <a:pPr lvl="1"/>
            <a:r>
              <a:rPr lang="en-US" altLang="en-US" dirty="0"/>
              <a:t>closes a connection (for SOCK_STREAM)</a:t>
            </a:r>
          </a:p>
          <a:p>
            <a:pPr lvl="1"/>
            <a:r>
              <a:rPr lang="en-US" altLang="en-US" dirty="0"/>
              <a:t>frees up the port used by the socket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sockaddr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dirty="0"/>
              <a:t>The generic: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sockaddr</a:t>
            </a:r>
            <a:r>
              <a:rPr lang="en-US" altLang="en-US" dirty="0"/>
              <a:t>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 err="1"/>
              <a:t>u_short</a:t>
            </a:r>
            <a:r>
              <a:rPr lang="en-US" altLang="en-US" dirty="0"/>
              <a:t> </a:t>
            </a:r>
            <a:r>
              <a:rPr lang="en-US" altLang="en-US" dirty="0" err="1"/>
              <a:t>sa_family</a:t>
            </a:r>
            <a:r>
              <a:rPr lang="en-US" altLang="en-US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/>
              <a:t>char </a:t>
            </a:r>
            <a:r>
              <a:rPr lang="en-US" altLang="en-US" dirty="0" err="1"/>
              <a:t>sa_data</a:t>
            </a:r>
            <a:r>
              <a:rPr lang="en-US" altLang="en-US" dirty="0"/>
              <a:t>[14];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dirty="0"/>
              <a:t>};</a:t>
            </a:r>
          </a:p>
          <a:p>
            <a:pPr>
              <a:spcBef>
                <a:spcPct val="0"/>
              </a:spcBef>
            </a:pPr>
            <a:endParaRPr lang="en-US" altLang="en-US" sz="2400" dirty="0"/>
          </a:p>
          <a:p>
            <a:pPr lvl="1"/>
            <a:r>
              <a:rPr lang="en-US" altLang="en-US" dirty="0" err="1"/>
              <a:t>sa_family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specifies which address family is being used</a:t>
            </a:r>
          </a:p>
          <a:p>
            <a:pPr lvl="2"/>
            <a:r>
              <a:rPr lang="en-US" altLang="en-US" dirty="0"/>
              <a:t>determines how the remaining 14 bytes are used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400" dirty="0"/>
              <a:t>The Internet-specific: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sockaddr_in</a:t>
            </a:r>
            <a:r>
              <a:rPr lang="en-US" altLang="en-US" dirty="0"/>
              <a:t>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/>
              <a:t>short </a:t>
            </a:r>
            <a:r>
              <a:rPr lang="en-US" altLang="en-US" dirty="0" err="1"/>
              <a:t>sin_family</a:t>
            </a:r>
            <a:r>
              <a:rPr lang="en-US" altLang="en-US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 err="1"/>
              <a:t>u_short</a:t>
            </a:r>
            <a:r>
              <a:rPr lang="en-US" altLang="en-US" dirty="0"/>
              <a:t> </a:t>
            </a:r>
            <a:r>
              <a:rPr lang="en-US" altLang="en-US" dirty="0" err="1"/>
              <a:t>sin_port</a:t>
            </a:r>
            <a:r>
              <a:rPr lang="en-US" altLang="en-US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in_addr</a:t>
            </a:r>
            <a:r>
              <a:rPr lang="en-US" altLang="en-US" dirty="0"/>
              <a:t> </a:t>
            </a:r>
            <a:r>
              <a:rPr lang="en-US" altLang="en-US" dirty="0" err="1"/>
              <a:t>sin_addr</a:t>
            </a:r>
            <a:r>
              <a:rPr lang="en-US" altLang="en-US" dirty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dirty="0"/>
              <a:t>char </a:t>
            </a:r>
            <a:r>
              <a:rPr lang="en-US" altLang="en-US" dirty="0" err="1"/>
              <a:t>sin_zero</a:t>
            </a:r>
            <a:r>
              <a:rPr lang="en-US" altLang="en-US" dirty="0"/>
              <a:t>[8];</a:t>
            </a:r>
          </a:p>
          <a:p>
            <a:pPr lvl="1">
              <a:spcBef>
                <a:spcPct val="0"/>
              </a:spcBef>
              <a:buFont typeface="ZapfDingbats" pitchFamily="82" charset="2"/>
              <a:buNone/>
            </a:pPr>
            <a:r>
              <a:rPr lang="en-US" altLang="en-US" dirty="0"/>
              <a:t>};</a:t>
            </a:r>
          </a:p>
          <a:p>
            <a:pPr lvl="1"/>
            <a:r>
              <a:rPr lang="en-US" altLang="en-US" dirty="0" err="1"/>
              <a:t>sin_family</a:t>
            </a:r>
            <a:r>
              <a:rPr lang="en-US" altLang="en-US" dirty="0"/>
              <a:t> = AF_INET</a:t>
            </a:r>
          </a:p>
          <a:p>
            <a:pPr lvl="1"/>
            <a:r>
              <a:rPr lang="en-US" altLang="en-US" dirty="0" err="1"/>
              <a:t>sin_port</a:t>
            </a:r>
            <a:r>
              <a:rPr lang="en-US" altLang="en-US" dirty="0"/>
              <a:t>: port # (0-65535)</a:t>
            </a:r>
          </a:p>
          <a:p>
            <a:pPr lvl="1"/>
            <a:r>
              <a:rPr lang="en-US" altLang="en-US" dirty="0" err="1"/>
              <a:t>sin_addr</a:t>
            </a:r>
            <a:r>
              <a:rPr lang="en-US" altLang="en-US" dirty="0"/>
              <a:t>: IP-address</a:t>
            </a:r>
          </a:p>
          <a:p>
            <a:pPr lvl="1"/>
            <a:r>
              <a:rPr lang="en-US" altLang="en-US" dirty="0" err="1"/>
              <a:t>sin_zero</a:t>
            </a:r>
            <a:r>
              <a:rPr lang="en-US" altLang="en-US" dirty="0"/>
              <a:t>: unused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79177" y="1746913"/>
            <a:ext cx="4913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Sockets DEMO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4959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smtClean="0"/>
              <a:t>links &amp; 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TCP/IP primer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http://www.ipprimer.com/#/</a:t>
            </a:r>
            <a:r>
              <a:rPr lang="en-US" sz="1600" dirty="0" smtClean="0">
                <a:hlinkClick r:id="rId2"/>
              </a:rPr>
              <a:t>overview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courses.cs.washington.edu/courses/cse550/10au/other_for_site/tcpip.pdf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en.wikipedia.org/wiki/Internet_protocol_suite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http://www.erg.abdn.ac.uk/users/gorry/course/inet-pages/ip-packet.html</a:t>
            </a:r>
            <a:endParaRPr lang="en-US" sz="1600" dirty="0"/>
          </a:p>
          <a:p>
            <a:r>
              <a:rPr lang="en-US" sz="1600" dirty="0" smtClean="0"/>
              <a:t>Socket </a:t>
            </a:r>
            <a:r>
              <a:rPr lang="en-US" sz="1600" dirty="0" smtClean="0"/>
              <a:t>Programming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http://beej.us/guide/bgnet/output/print/bgnet_A4.pdf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02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Assignment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TCP/IP client-server socket programs such that when client sends two numbers, server replies with the sum in programming language of your choice. (C, C++, Java)</a:t>
            </a:r>
          </a:p>
          <a:p>
            <a:r>
              <a:rPr lang="en-US" dirty="0" smtClean="0"/>
              <a:t>Source </a:t>
            </a:r>
            <a:r>
              <a:rPr lang="en-US" dirty="0"/>
              <a:t>code must be submitted with build info </a:t>
            </a:r>
            <a:endParaRPr lang="en-US" dirty="0" smtClean="0"/>
          </a:p>
          <a:p>
            <a:r>
              <a:rPr lang="en-US" dirty="0" smtClean="0"/>
              <a:t>This is individual assignment.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Date of Submission –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September 2015 (next week -Wednesday)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What </a:t>
            </a:r>
            <a:r>
              <a:rPr lang="en-US" sz="2800" dirty="0" err="1" smtClean="0"/>
              <a:t>Dr.Skjellum</a:t>
            </a:r>
            <a:r>
              <a:rPr lang="en-US" sz="2800" dirty="0" smtClean="0"/>
              <a:t> discussed on Monday</a:t>
            </a:r>
            <a:endParaRPr lang="en-US" sz="2800" dirty="0"/>
          </a:p>
          <a:p>
            <a:r>
              <a:rPr lang="en-US" sz="2800" dirty="0" smtClean="0"/>
              <a:t>Contrasting OSI model and TCP/IP</a:t>
            </a:r>
          </a:p>
          <a:p>
            <a:r>
              <a:rPr lang="en-US" sz="2800" dirty="0" smtClean="0"/>
              <a:t>Network topology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– Protocols in each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9600" y="1949018"/>
            <a:ext cx="8077200" cy="4248150"/>
            <a:chOff x="192" y="960"/>
            <a:chExt cx="5088" cy="2676"/>
          </a:xfrm>
        </p:grpSpPr>
        <p:pic>
          <p:nvPicPr>
            <p:cNvPr id="6" name="Picture 5" descr="fig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OSI Model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TCP/IP Hierarchy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Protocols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7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Application Layer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6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Presentation Layer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5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Session Layer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4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Transport Layer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3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rd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Network Layer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2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nd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Link Layer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1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itchFamily="50" charset="-128"/>
                </a:rPr>
                <a:t>st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Physical Layer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Application Layer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Transport Layer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Network Layer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itchFamily="50" charset="-128"/>
                </a:rPr>
                <a:t>Link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2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–Role of each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949823"/>
            <a:ext cx="8175625" cy="4193801"/>
          </a:xfrm>
        </p:spPr>
        <p:txBody>
          <a:bodyPr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ja-JP" sz="18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Link Layer           : includes device driver and network interface card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ja-JP" sz="18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Network Layer     : handles the movement of packets, i.e. Routing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ja-JP" sz="18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Transport Layer   : provides a reliable flow of data between two hosts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ja-JP" sz="18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Application Layer : handles the </a:t>
            </a:r>
            <a:r>
              <a:rPr kumimoji="1" lang="en-US" altLang="ja-JP" sz="1800" dirty="0" smtClean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details </a:t>
            </a:r>
            <a:r>
              <a:rPr kumimoji="1" lang="en-US" altLang="ja-JP" sz="18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of the particular </a:t>
            </a:r>
            <a:r>
              <a:rPr kumimoji="1" lang="en-US" altLang="ja-JP" sz="1800" dirty="0" smtClean="0">
                <a:solidFill>
                  <a:srgbClr val="000000"/>
                </a:solidFill>
                <a:latin typeface="Tahoma" panose="020B0604030504040204" pitchFamily="34" charset="0"/>
                <a:ea typeface="ＭＳ Ｐゴシック" pitchFamily="50" charset="-128"/>
              </a:rPr>
              <a:t>application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en-US" altLang="ja-JP" sz="1800" dirty="0">
              <a:solidFill>
                <a:srgbClr val="000000"/>
              </a:solidFill>
              <a:latin typeface="Tahoma" panose="020B0604030504040204" pitchFamily="34" charset="0"/>
              <a:ea typeface="ＭＳ Ｐゴシック" pitchFamily="50" charset="-128"/>
            </a:endParaRPr>
          </a:p>
          <a:p>
            <a:r>
              <a:rPr lang="en-US" sz="1800" dirty="0" smtClean="0"/>
              <a:t>Link &amp; Network perform basic </a:t>
            </a:r>
            <a:r>
              <a:rPr lang="en-US" sz="1800" dirty="0"/>
              <a:t>mechanics of transferring </a:t>
            </a:r>
            <a:r>
              <a:rPr lang="en-US" sz="1800" dirty="0" smtClean="0"/>
              <a:t>blocks of </a:t>
            </a:r>
            <a:r>
              <a:rPr lang="en-US" sz="1800" dirty="0"/>
              <a:t>data across and between </a:t>
            </a:r>
            <a:r>
              <a:rPr lang="en-US" sz="1800" dirty="0" smtClean="0"/>
              <a:t>networks – They are foundation blocks.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Link &amp; Network layers are used only by protocol stack but not by applications that are run over TCP/IP.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1" lang="en-US" altLang="ja-JP" sz="1800" dirty="0">
              <a:solidFill>
                <a:srgbClr val="000000"/>
              </a:solidFill>
              <a:latin typeface="Tahoma" panose="020B0604030504040204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7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– Role of Internet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949823"/>
            <a:ext cx="8175625" cy="4193801"/>
          </a:xfrm>
        </p:spPr>
        <p:txBody>
          <a:bodyPr>
            <a:noAutofit/>
          </a:bodyPr>
          <a:lstStyle/>
          <a:p>
            <a:r>
              <a:rPr lang="en-US" sz="2800" dirty="0"/>
              <a:t>IP is the bedrock protocol </a:t>
            </a:r>
            <a:r>
              <a:rPr lang="en-US" sz="2800" dirty="0" smtClean="0"/>
              <a:t>of TCP/IP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Every </a:t>
            </a:r>
            <a:r>
              <a:rPr lang="en-US" sz="2800" dirty="0"/>
              <a:t>message and </a:t>
            </a:r>
            <a:r>
              <a:rPr lang="en-US" sz="2800" dirty="0" smtClean="0"/>
              <a:t>every piece </a:t>
            </a:r>
            <a:r>
              <a:rPr lang="en-US" sz="2800" dirty="0"/>
              <a:t>of data sent over any </a:t>
            </a:r>
            <a:r>
              <a:rPr lang="en-US" sz="2800" dirty="0" smtClean="0"/>
              <a:t>TCP/IP Network is sent as an </a:t>
            </a:r>
            <a:r>
              <a:rPr lang="en-US" sz="2800" dirty="0" err="1" smtClean="0"/>
              <a:t>Ippacket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Connectionless protocol</a:t>
            </a:r>
          </a:p>
          <a:p>
            <a:r>
              <a:rPr lang="en-US" sz="2800" dirty="0" smtClean="0"/>
              <a:t>IP packet has header and Data. </a:t>
            </a:r>
          </a:p>
          <a:p>
            <a:r>
              <a:rPr lang="en-US" sz="2800" dirty="0" smtClean="0"/>
              <a:t>Total 20 bytes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57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IP packet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30" y="2484247"/>
            <a:ext cx="8028754" cy="33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– TCP &amp; UDP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TCP - Transmission control protocol</a:t>
            </a:r>
          </a:p>
          <a:p>
            <a:pPr lvl="1"/>
            <a:r>
              <a:rPr lang="en-US" sz="2800" dirty="0" smtClean="0"/>
              <a:t>UDP -  User Datagram  protocol</a:t>
            </a:r>
          </a:p>
          <a:p>
            <a:pPr marL="34925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1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TCP</a:t>
            </a:r>
            <a:r>
              <a:rPr lang="en-US" sz="2800" dirty="0" smtClean="0"/>
              <a:t> - </a:t>
            </a:r>
            <a:r>
              <a:rPr lang="en-US" sz="3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Transmission</a:t>
            </a:r>
            <a:r>
              <a:rPr lang="en-US" sz="2800" dirty="0" smtClean="0"/>
              <a:t> </a:t>
            </a:r>
            <a:r>
              <a:rPr lang="en-US" sz="3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en-US" sz="2800" dirty="0" smtClean="0"/>
              <a:t> </a:t>
            </a:r>
            <a:r>
              <a:rPr lang="en-US" sz="3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761287" cy="400722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Connection oriented protocol</a:t>
            </a:r>
          </a:p>
          <a:p>
            <a:r>
              <a:rPr lang="en-US" sz="2800" dirty="0" smtClean="0"/>
              <a:t>Features Error Check and recovery</a:t>
            </a:r>
          </a:p>
          <a:p>
            <a:r>
              <a:rPr lang="en-US" sz="2800" dirty="0" smtClean="0"/>
              <a:t>Three way Handshake</a:t>
            </a:r>
          </a:p>
          <a:p>
            <a:r>
              <a:rPr lang="en-US" sz="2800" dirty="0" smtClean="0"/>
              <a:t>Data is exchanged as byte stream</a:t>
            </a:r>
          </a:p>
          <a:p>
            <a:r>
              <a:rPr lang="en-US" sz="2800" dirty="0" smtClean="0"/>
              <a:t>Data remains intact and arrives in the same order sent – Flow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6503</TotalTime>
  <Words>1116</Words>
  <Application>Microsoft Office PowerPoint</Application>
  <PresentationFormat>On-screen Show (4:3)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Corbel</vt:lpstr>
      <vt:lpstr>Tahoma</vt:lpstr>
      <vt:lpstr>Times New Roman</vt:lpstr>
      <vt:lpstr>Wingdings</vt:lpstr>
      <vt:lpstr>Wingdings 2</vt:lpstr>
      <vt:lpstr>ZapfDingbats</vt:lpstr>
      <vt:lpstr>Pixel</vt:lpstr>
      <vt:lpstr>Computer and Network Security COMP 5370/637* Lecture #6 August 28, 2015</vt:lpstr>
      <vt:lpstr>Today’s Topics</vt:lpstr>
      <vt:lpstr>Recap</vt:lpstr>
      <vt:lpstr>TCP/IP – Protocols in each layer</vt:lpstr>
      <vt:lpstr>TCP/IP –Role of each layer</vt:lpstr>
      <vt:lpstr>TCP/IP – Role of Internet Protocol</vt:lpstr>
      <vt:lpstr>Fields IP packet Header</vt:lpstr>
      <vt:lpstr>TCP/IP – TCP &amp; UDP </vt:lpstr>
      <vt:lpstr>TCP - Transmission control protocol</vt:lpstr>
      <vt:lpstr>TCP Header</vt:lpstr>
      <vt:lpstr>UDP – User Datagram Protocol</vt:lpstr>
      <vt:lpstr>Socket Programming</vt:lpstr>
      <vt:lpstr>Socket Programming : Analogy</vt:lpstr>
      <vt:lpstr>Socket Programming : Types</vt:lpstr>
      <vt:lpstr>Socket Programming</vt:lpstr>
      <vt:lpstr>Socket Creation in C: socket</vt:lpstr>
      <vt:lpstr>Socket Programming - Ports</vt:lpstr>
      <vt:lpstr>Socket binding</vt:lpstr>
      <vt:lpstr>Listen and Accept</vt:lpstr>
      <vt:lpstr>Socket : connect call</vt:lpstr>
      <vt:lpstr>Send &amp; Receive</vt:lpstr>
      <vt:lpstr>Socket : close()</vt:lpstr>
      <vt:lpstr>sockaddr</vt:lpstr>
      <vt:lpstr>PowerPoint Presentation</vt:lpstr>
      <vt:lpstr>Useful links &amp; References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 COMP 5350/635* Lecture #2 January 20, 2015</dc:title>
  <dc:creator>Anthony Skjellum</dc:creator>
  <cp:lastModifiedBy>Ananya Ravipati</cp:lastModifiedBy>
  <cp:revision>318</cp:revision>
  <dcterms:created xsi:type="dcterms:W3CDTF">2015-01-20T12:15:20Z</dcterms:created>
  <dcterms:modified xsi:type="dcterms:W3CDTF">2015-08-28T18:09:35Z</dcterms:modified>
</cp:coreProperties>
</file>