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9144000" cy="6858000"/>
  <p:notesSz cx="6858000" cy="9144000"/>
  <p:defaultTextStyle>
    <a:lvl1pPr>
      <a:defRPr>
        <a:solidFill>
          <a:srgbClr val="103154"/>
        </a:solidFill>
        <a:latin typeface="Corbel"/>
        <a:ea typeface="Corbel"/>
        <a:cs typeface="Corbel"/>
        <a:sym typeface="Corbel"/>
      </a:defRPr>
    </a:lvl1pPr>
    <a:lvl2pPr indent="457200">
      <a:defRPr>
        <a:solidFill>
          <a:srgbClr val="103154"/>
        </a:solidFill>
        <a:latin typeface="Corbel"/>
        <a:ea typeface="Corbel"/>
        <a:cs typeface="Corbel"/>
        <a:sym typeface="Corbel"/>
      </a:defRPr>
    </a:lvl2pPr>
    <a:lvl3pPr indent="914400">
      <a:defRPr>
        <a:solidFill>
          <a:srgbClr val="103154"/>
        </a:solidFill>
        <a:latin typeface="Corbel"/>
        <a:ea typeface="Corbel"/>
        <a:cs typeface="Corbel"/>
        <a:sym typeface="Corbel"/>
      </a:defRPr>
    </a:lvl3pPr>
    <a:lvl4pPr indent="1371600">
      <a:defRPr>
        <a:solidFill>
          <a:srgbClr val="103154"/>
        </a:solidFill>
        <a:latin typeface="Corbel"/>
        <a:ea typeface="Corbel"/>
        <a:cs typeface="Corbel"/>
        <a:sym typeface="Corbel"/>
      </a:defRPr>
    </a:lvl4pPr>
    <a:lvl5pPr indent="1828800">
      <a:defRPr>
        <a:solidFill>
          <a:srgbClr val="103154"/>
        </a:solidFill>
        <a:latin typeface="Corbel"/>
        <a:ea typeface="Corbel"/>
        <a:cs typeface="Corbel"/>
        <a:sym typeface="Corbel"/>
      </a:defRPr>
    </a:lvl5pPr>
    <a:lvl6pPr indent="2286000">
      <a:defRPr>
        <a:solidFill>
          <a:srgbClr val="103154"/>
        </a:solidFill>
        <a:latin typeface="Corbel"/>
        <a:ea typeface="Corbel"/>
        <a:cs typeface="Corbel"/>
        <a:sym typeface="Corbel"/>
      </a:defRPr>
    </a:lvl6pPr>
    <a:lvl7pPr indent="2743200">
      <a:defRPr>
        <a:solidFill>
          <a:srgbClr val="103154"/>
        </a:solidFill>
        <a:latin typeface="Corbel"/>
        <a:ea typeface="Corbel"/>
        <a:cs typeface="Corbel"/>
        <a:sym typeface="Corbel"/>
      </a:defRPr>
    </a:lvl7pPr>
    <a:lvl8pPr indent="3200400">
      <a:defRPr>
        <a:solidFill>
          <a:srgbClr val="103154"/>
        </a:solidFill>
        <a:latin typeface="Corbel"/>
        <a:ea typeface="Corbel"/>
        <a:cs typeface="Corbel"/>
        <a:sym typeface="Corbel"/>
      </a:defRPr>
    </a:lvl8pPr>
    <a:lvl9pPr indent="3657600">
      <a:defRPr>
        <a:solidFill>
          <a:srgbClr val="103154"/>
        </a:solidFill>
        <a:latin typeface="Corbel"/>
        <a:ea typeface="Corbel"/>
        <a:cs typeface="Corbel"/>
        <a:sym typeface="Corbe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orbel"/>
          <a:ea typeface="Corbel"/>
          <a:cs typeface="Corbel"/>
        </a:font>
        <a:srgbClr val="10315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7CA"/>
          </a:solidFill>
        </a:fill>
      </a:tcStyle>
    </a:wholeTbl>
    <a:band2H>
      <a:tcTxStyle b="def" i="def"/>
      <a:tcStyle>
        <a:tcBdr/>
        <a:fill>
          <a:solidFill>
            <a:srgbClr val="FFECE6"/>
          </a:solidFill>
        </a:fill>
      </a:tcStyle>
    </a:band2H>
    <a:firstCol>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F01"/>
          </a:solidFill>
        </a:fill>
      </a:tcStyle>
    </a:firstCol>
    <a:la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F01"/>
          </a:solidFill>
        </a:fill>
      </a:tcStyle>
    </a:lastRow>
    <a:fir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F01"/>
          </a:solidFill>
        </a:fill>
      </a:tcStyle>
    </a:firstRow>
  </a:tblStyle>
  <a:tblStyle styleId="{C7B018BB-80A7-4F77-B60F-C8B233D01FF8}" styleName="">
    <a:tblBg/>
    <a:wholeTbl>
      <a:tcTxStyle b="on" i="on">
        <a:font>
          <a:latin typeface="Corbel"/>
          <a:ea typeface="Corbel"/>
          <a:cs typeface="Corbel"/>
        </a:font>
        <a:srgbClr val="10315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DF8D8"/>
          </a:solidFill>
        </a:fill>
      </a:tcStyle>
    </a:wholeTbl>
    <a:band2H>
      <a:tcTxStyle b="def" i="def"/>
      <a:tcStyle>
        <a:tcBdr/>
        <a:fill>
          <a:solidFill>
            <a:srgbClr val="FEFBED"/>
          </a:solidFill>
        </a:fill>
      </a:tcStyle>
    </a:band2H>
    <a:firstCol>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BEC85"/>
          </a:solidFill>
        </a:fill>
      </a:tcStyle>
    </a:firstCol>
    <a:la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BEC85"/>
          </a:solidFill>
        </a:fill>
      </a:tcStyle>
    </a:lastRow>
    <a:fir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BEC85"/>
          </a:solidFill>
        </a:fill>
      </a:tcStyle>
    </a:firstRow>
  </a:tblStyle>
  <a:tblStyle styleId="{EEE7283C-3CF3-47DC-8721-378D4A62B228}" styleName="">
    <a:tblBg/>
    <a:wholeTbl>
      <a:tcTxStyle b="on" i="on">
        <a:font>
          <a:latin typeface="Corbel"/>
          <a:ea typeface="Corbel"/>
          <a:cs typeface="Corbel"/>
        </a:font>
        <a:srgbClr val="10315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CAEE"/>
          </a:solidFill>
        </a:fill>
      </a:tcStyle>
    </a:wholeTbl>
    <a:band2H>
      <a:tcTxStyle b="def" i="def"/>
      <a:tcStyle>
        <a:tcBdr/>
        <a:fill>
          <a:solidFill>
            <a:srgbClr val="EFE6F7"/>
          </a:solidFill>
        </a:fill>
      </a:tcStyle>
    </a:band2H>
    <a:firstCol>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D09D1"/>
          </a:solidFill>
        </a:fill>
      </a:tcStyle>
    </a:firstCol>
    <a:la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D09D1"/>
          </a:solidFill>
        </a:fill>
      </a:tcStyle>
    </a:lastRow>
    <a:fir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D09D1"/>
          </a:solidFill>
        </a:fill>
      </a:tcStyle>
    </a:firstRow>
  </a:tblStyle>
  <a:tblStyle styleId="{CF821DB8-F4EB-4A41-A1BA-3FCAFE7338EE}" styleName="">
    <a:tblBg/>
    <a:wholeTbl>
      <a:tcTxStyle b="on" i="on">
        <a:font>
          <a:latin typeface="Corbel"/>
          <a:ea typeface="Corbel"/>
          <a:cs typeface="Corbel"/>
        </a:font>
        <a:srgbClr val="10315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9"/>
          </a:solidFill>
        </a:fill>
      </a:tcStyle>
    </a:wholeTbl>
    <a:band2H>
      <a:tcTxStyle b="def" i="def"/>
      <a:tcStyle>
        <a:tcBdr/>
        <a:fill>
          <a:solidFill>
            <a:srgbClr val="FFFFFF"/>
          </a:solidFill>
        </a:fill>
      </a:tcStyle>
    </a:band2H>
    <a:firstCol>
      <a:tcTxStyle b="on" i="on">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7F01"/>
          </a:solidFill>
        </a:fill>
      </a:tcStyle>
    </a:firstCol>
    <a:lastRow>
      <a:tcTxStyle b="on" i="on">
        <a:font>
          <a:latin typeface="Corbel"/>
          <a:ea typeface="Corbel"/>
          <a:cs typeface="Corbel"/>
        </a:font>
        <a:srgbClr val="103154"/>
      </a:tcTxStyle>
      <a:tcStyle>
        <a:tcBdr>
          <a:left>
            <a:ln w="12700" cap="flat">
              <a:noFill/>
              <a:miter lim="400000"/>
            </a:ln>
          </a:left>
          <a:right>
            <a:ln w="12700" cap="flat">
              <a:noFill/>
              <a:miter lim="400000"/>
            </a:ln>
          </a:right>
          <a:top>
            <a:ln w="50800" cap="flat">
              <a:solidFill>
                <a:srgbClr val="103154"/>
              </a:solidFill>
              <a:prstDash val="solid"/>
              <a:bevel/>
            </a:ln>
          </a:top>
          <a:bottom>
            <a:ln w="25400" cap="flat">
              <a:solidFill>
                <a:srgbClr val="103154"/>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103154"/>
              </a:solidFill>
              <a:prstDash val="solid"/>
              <a:bevel/>
            </a:ln>
          </a:top>
          <a:bottom>
            <a:ln w="25400" cap="flat">
              <a:solidFill>
                <a:srgbClr val="103154"/>
              </a:solidFill>
              <a:prstDash val="solid"/>
              <a:bevel/>
            </a:ln>
          </a:bottom>
          <a:insideH>
            <a:ln w="12700" cap="flat">
              <a:noFill/>
              <a:miter lim="400000"/>
            </a:ln>
          </a:insideH>
          <a:insideV>
            <a:ln w="12700" cap="flat">
              <a:noFill/>
              <a:miter lim="400000"/>
            </a:ln>
          </a:insideV>
        </a:tcBdr>
        <a:fill>
          <a:solidFill>
            <a:srgbClr val="FF7F01"/>
          </a:solidFill>
        </a:fill>
      </a:tcStyle>
    </a:firstRow>
  </a:tblStyle>
  <a:tblStyle styleId="{33BA23B1-9221-436E-865A-0063620EA4FD}" styleName="">
    <a:tblBg/>
    <a:wholeTbl>
      <a:tcTxStyle b="on" i="on">
        <a:font>
          <a:latin typeface="Corbel"/>
          <a:ea typeface="Corbel"/>
          <a:cs typeface="Corbel"/>
        </a:font>
        <a:srgbClr val="10315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CCF"/>
          </a:solidFill>
        </a:fill>
      </a:tcStyle>
    </a:wholeTbl>
    <a:band2H>
      <a:tcTxStyle b="def" i="def"/>
      <a:tcStyle>
        <a:tcBdr/>
        <a:fill>
          <a:solidFill>
            <a:srgbClr val="E6E7E9"/>
          </a:solidFill>
        </a:fill>
      </a:tcStyle>
    </a:band2H>
    <a:firstCol>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03154"/>
          </a:solidFill>
        </a:fill>
      </a:tcStyle>
    </a:firstCol>
    <a:la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03154"/>
          </a:solidFill>
        </a:fill>
      </a:tcStyle>
    </a:lastRow>
    <a:firstRow>
      <a:tcTxStyle b="on" i="on">
        <a:font>
          <a:latin typeface="Corbel"/>
          <a:ea typeface="Corbel"/>
          <a:cs typeface="Corbe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03154"/>
          </a:solidFill>
        </a:fill>
      </a:tcStyle>
    </a:firstRow>
  </a:tblStyle>
  <a:tblStyle styleId="{2708684C-4D16-4618-839F-0558EEFCDFE6}" styleName="">
    <a:tblBg/>
    <a:wholeTbl>
      <a:tcTxStyle b="on" i="on">
        <a:font>
          <a:latin typeface="Corbel"/>
          <a:ea typeface="Corbel"/>
          <a:cs typeface="Corbel"/>
        </a:font>
        <a:srgbClr val="103154"/>
      </a:tcTxStyle>
      <a:tcStyle>
        <a:tcBdr>
          <a:left>
            <a:ln w="12700" cap="flat">
              <a:solidFill>
                <a:srgbClr val="103154"/>
              </a:solidFill>
              <a:prstDash val="solid"/>
              <a:bevel/>
            </a:ln>
          </a:left>
          <a:right>
            <a:ln w="12700" cap="flat">
              <a:solidFill>
                <a:srgbClr val="103154"/>
              </a:solidFill>
              <a:prstDash val="solid"/>
              <a:bevel/>
            </a:ln>
          </a:right>
          <a:top>
            <a:ln w="12700" cap="flat">
              <a:solidFill>
                <a:srgbClr val="103154"/>
              </a:solidFill>
              <a:prstDash val="solid"/>
              <a:bevel/>
            </a:ln>
          </a:top>
          <a:bottom>
            <a:ln w="12700" cap="flat">
              <a:solidFill>
                <a:srgbClr val="103154"/>
              </a:solidFill>
              <a:prstDash val="solid"/>
              <a:bevel/>
            </a:ln>
          </a:bottom>
          <a:insideH>
            <a:ln w="12700" cap="flat">
              <a:solidFill>
                <a:srgbClr val="103154"/>
              </a:solidFill>
              <a:prstDash val="solid"/>
              <a:bevel/>
            </a:ln>
          </a:insideH>
          <a:insideV>
            <a:ln w="12700" cap="flat">
              <a:solidFill>
                <a:srgbClr val="103154"/>
              </a:solidFill>
              <a:prstDash val="solid"/>
              <a:bevel/>
            </a:ln>
          </a:insideV>
        </a:tcBdr>
        <a:fill>
          <a:solidFill>
            <a:srgbClr val="103154">
              <a:alpha val="20000"/>
            </a:srgbClr>
          </a:solidFill>
        </a:fill>
      </a:tcStyle>
    </a:wholeTbl>
    <a:band2H>
      <a:tcTxStyle b="def" i="def"/>
      <a:tcStyle>
        <a:tcBdr/>
        <a:fill>
          <a:solidFill>
            <a:srgbClr val="FFFFFF"/>
          </a:solidFill>
        </a:fill>
      </a:tcStyle>
    </a:band2H>
    <a:firstCol>
      <a:tcTxStyle b="on" i="on">
        <a:font>
          <a:latin typeface="Corbel"/>
          <a:ea typeface="Corbel"/>
          <a:cs typeface="Corbel"/>
        </a:font>
        <a:srgbClr val="103154"/>
      </a:tcTxStyle>
      <a:tcStyle>
        <a:tcBdr>
          <a:left>
            <a:ln w="12700" cap="flat">
              <a:solidFill>
                <a:srgbClr val="103154"/>
              </a:solidFill>
              <a:prstDash val="solid"/>
              <a:bevel/>
            </a:ln>
          </a:left>
          <a:right>
            <a:ln w="12700" cap="flat">
              <a:solidFill>
                <a:srgbClr val="103154"/>
              </a:solidFill>
              <a:prstDash val="solid"/>
              <a:bevel/>
            </a:ln>
          </a:right>
          <a:top>
            <a:ln w="12700" cap="flat">
              <a:solidFill>
                <a:srgbClr val="103154"/>
              </a:solidFill>
              <a:prstDash val="solid"/>
              <a:bevel/>
            </a:ln>
          </a:top>
          <a:bottom>
            <a:ln w="12700" cap="flat">
              <a:solidFill>
                <a:srgbClr val="103154"/>
              </a:solidFill>
              <a:prstDash val="solid"/>
              <a:bevel/>
            </a:ln>
          </a:bottom>
          <a:insideH>
            <a:ln w="12700" cap="flat">
              <a:solidFill>
                <a:srgbClr val="103154"/>
              </a:solidFill>
              <a:prstDash val="solid"/>
              <a:bevel/>
            </a:ln>
          </a:insideH>
          <a:insideV>
            <a:ln w="12700" cap="flat">
              <a:solidFill>
                <a:srgbClr val="103154"/>
              </a:solidFill>
              <a:prstDash val="solid"/>
              <a:bevel/>
            </a:ln>
          </a:insideV>
        </a:tcBdr>
        <a:fill>
          <a:solidFill>
            <a:srgbClr val="103154">
              <a:alpha val="20000"/>
            </a:srgbClr>
          </a:solidFill>
        </a:fill>
      </a:tcStyle>
    </a:firstCol>
    <a:lastRow>
      <a:tcTxStyle b="on" i="on">
        <a:font>
          <a:latin typeface="Corbel"/>
          <a:ea typeface="Corbel"/>
          <a:cs typeface="Corbel"/>
        </a:font>
        <a:srgbClr val="103154"/>
      </a:tcTxStyle>
      <a:tcStyle>
        <a:tcBdr>
          <a:left>
            <a:ln w="12700" cap="flat">
              <a:solidFill>
                <a:srgbClr val="103154"/>
              </a:solidFill>
              <a:prstDash val="solid"/>
              <a:bevel/>
            </a:ln>
          </a:left>
          <a:right>
            <a:ln w="12700" cap="flat">
              <a:solidFill>
                <a:srgbClr val="103154"/>
              </a:solidFill>
              <a:prstDash val="solid"/>
              <a:bevel/>
            </a:ln>
          </a:right>
          <a:top>
            <a:ln w="50800" cap="flat">
              <a:solidFill>
                <a:srgbClr val="103154"/>
              </a:solidFill>
              <a:prstDash val="solid"/>
              <a:bevel/>
            </a:ln>
          </a:top>
          <a:bottom>
            <a:ln w="12700" cap="flat">
              <a:solidFill>
                <a:srgbClr val="103154"/>
              </a:solidFill>
              <a:prstDash val="solid"/>
              <a:bevel/>
            </a:ln>
          </a:bottom>
          <a:insideH>
            <a:ln w="12700" cap="flat">
              <a:solidFill>
                <a:srgbClr val="103154"/>
              </a:solidFill>
              <a:prstDash val="solid"/>
              <a:bevel/>
            </a:ln>
          </a:insideH>
          <a:insideV>
            <a:ln w="12700" cap="flat">
              <a:solidFill>
                <a:srgbClr val="103154"/>
              </a:solidFill>
              <a:prstDash val="solid"/>
              <a:bevel/>
            </a:ln>
          </a:insideV>
        </a:tcBdr>
        <a:fill>
          <a:noFill/>
        </a:fill>
      </a:tcStyle>
    </a:lastRow>
    <a:firstRow>
      <a:tcTxStyle b="on" i="on">
        <a:font>
          <a:latin typeface="Corbel"/>
          <a:ea typeface="Corbel"/>
          <a:cs typeface="Corbel"/>
        </a:font>
        <a:srgbClr val="103154"/>
      </a:tcTxStyle>
      <a:tcStyle>
        <a:tcBdr>
          <a:left>
            <a:ln w="12700" cap="flat">
              <a:solidFill>
                <a:srgbClr val="103154"/>
              </a:solidFill>
              <a:prstDash val="solid"/>
              <a:bevel/>
            </a:ln>
          </a:left>
          <a:right>
            <a:ln w="12700" cap="flat">
              <a:solidFill>
                <a:srgbClr val="103154"/>
              </a:solidFill>
              <a:prstDash val="solid"/>
              <a:bevel/>
            </a:ln>
          </a:right>
          <a:top>
            <a:ln w="12700" cap="flat">
              <a:solidFill>
                <a:srgbClr val="103154"/>
              </a:solidFill>
              <a:prstDash val="solid"/>
              <a:bevel/>
            </a:ln>
          </a:top>
          <a:bottom>
            <a:ln w="25400" cap="flat">
              <a:solidFill>
                <a:srgbClr val="103154"/>
              </a:solidFill>
              <a:prstDash val="solid"/>
              <a:bevel/>
            </a:ln>
          </a:bottom>
          <a:insideH>
            <a:ln w="12700" cap="flat">
              <a:solidFill>
                <a:srgbClr val="103154"/>
              </a:solidFill>
              <a:prstDash val="solid"/>
              <a:bevel/>
            </a:ln>
          </a:insideH>
          <a:insideV>
            <a:ln w="12700" cap="flat">
              <a:solidFill>
                <a:srgbClr val="103154"/>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lvl="0"/>
          </a:p>
        </p:txBody>
      </p:sp>
      <p:sp>
        <p:nvSpPr>
          <p:cNvPr id="101" name="Shape 10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lvl="0"/>
          </a:p>
        </p:txBody>
      </p:sp>
      <p:sp>
        <p:nvSpPr>
          <p:cNvPr id="196" name="Shape 196"/>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NSA link has moved to http://www.nsa.gov/public_info/declass/venona/</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All of the VENONA translations have been made public</a:t>
            </a:r>
            <a:endParaRPr sz="1200">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lvl="0"/>
          </a:p>
        </p:txBody>
      </p:sp>
      <p:sp>
        <p:nvSpPr>
          <p:cNvPr id="292" name="Shape 292"/>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Triple DEA effectively solves the problem of the short key by using three keys, effectively increasing key length to 128 bits.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RFC 3217 specifies a process for wrapping one triple DEA key in another. This is used to protect keys from exposure.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lvl="0"/>
          </a:p>
        </p:txBody>
      </p:sp>
      <p:sp>
        <p:nvSpPr>
          <p:cNvPr id="202" name="Shape 202"/>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NSA link has moved to http://www.nsa.gov/public_info/declass/venona/</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All of the VENONA translations have been made public</a:t>
            </a:r>
            <a:endParaRPr sz="1200">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lvl="0"/>
          </a:p>
        </p:txBody>
      </p:sp>
      <p:sp>
        <p:nvSpPr>
          <p:cNvPr id="209" name="Shape 209"/>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NSA link has moved to http://www.nsa.gov/public_info/declass/venona/</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All of the VENONA translations have been made public</a:t>
            </a:r>
            <a:endParaRPr sz="12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lvl="0"/>
          </a:p>
        </p:txBody>
      </p:sp>
      <p:sp>
        <p:nvSpPr>
          <p:cNvPr id="217" name="Shape 217"/>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Additional content from text:</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Classical (symmetric) cryptosystems:</a:t>
            </a:r>
            <a:endParaRPr sz="1200">
              <a:latin typeface="Calibri"/>
              <a:ea typeface="Calibri"/>
              <a:cs typeface="Calibri"/>
              <a:sym typeface="Calibri"/>
            </a:endParaRPr>
          </a:p>
          <a:p>
            <a:pPr lvl="0">
              <a:lnSpc>
                <a:spcPct val="100000"/>
              </a:lnSpc>
              <a:buSzPct val="100000"/>
              <a:buFont typeface="Trebuchet MS"/>
              <a:buChar char="•"/>
              <a:defRPr sz="1800"/>
            </a:pPr>
            <a:r>
              <a:rPr sz="1200">
                <a:latin typeface="Calibri"/>
                <a:ea typeface="Calibri"/>
                <a:cs typeface="Calibri"/>
                <a:sym typeface="Calibri"/>
              </a:rPr>
              <a:t>Transposition ciphers – rearranges characters from the plaintext in the ciphertext. The letters are not changed.</a:t>
            </a:r>
            <a:endParaRPr sz="1200">
              <a:latin typeface="Calibri"/>
              <a:ea typeface="Calibri"/>
              <a:cs typeface="Calibri"/>
              <a:sym typeface="Calibri"/>
            </a:endParaRPr>
          </a:p>
          <a:p>
            <a:pPr lvl="1" marL="628650" indent="-171450">
              <a:lnSpc>
                <a:spcPct val="100000"/>
              </a:lnSpc>
              <a:buSzPct val="100000"/>
              <a:buFont typeface="Trebuchet MS"/>
              <a:buChar char="•"/>
              <a:defRPr sz="1800"/>
            </a:pPr>
            <a:r>
              <a:rPr sz="1200">
                <a:latin typeface="Calibri"/>
                <a:ea typeface="Calibri"/>
                <a:cs typeface="Calibri"/>
                <a:sym typeface="Calibri"/>
              </a:rPr>
              <a:t>Vulnerable to 1-gram attacks since characters are unchanged. A 1-gram attack uses a model of the language to analyze character frequencies and compare them to that of the ciphertext.</a:t>
            </a:r>
            <a:endParaRPr sz="1200">
              <a:latin typeface="Calibri"/>
              <a:ea typeface="Calibri"/>
              <a:cs typeface="Calibri"/>
              <a:sym typeface="Calibri"/>
            </a:endParaRPr>
          </a:p>
          <a:p>
            <a:pPr lvl="0">
              <a:lnSpc>
                <a:spcPct val="100000"/>
              </a:lnSpc>
              <a:buSzPct val="100000"/>
              <a:buFont typeface="Trebuchet MS"/>
              <a:buChar char="•"/>
              <a:defRPr sz="1800"/>
            </a:pPr>
            <a:r>
              <a:rPr sz="1200">
                <a:latin typeface="Calibri"/>
                <a:ea typeface="Calibri"/>
                <a:cs typeface="Calibri"/>
                <a:sym typeface="Calibri"/>
              </a:rPr>
              <a:t>Substitution ciphers – characters in plaintext are changed to produce cipher text.</a:t>
            </a:r>
            <a:endParaRPr sz="1200">
              <a:latin typeface="Calibri"/>
              <a:ea typeface="Calibri"/>
              <a:cs typeface="Calibri"/>
              <a:sym typeface="Calibri"/>
            </a:endParaRPr>
          </a:p>
          <a:p>
            <a:pPr lvl="1" marL="628650" indent="-171450">
              <a:lnSpc>
                <a:spcPct val="100000"/>
              </a:lnSpc>
              <a:buSzPct val="100000"/>
              <a:buFont typeface="Trebuchet MS"/>
              <a:buChar char="•"/>
              <a:defRPr sz="1800"/>
            </a:pPr>
            <a:r>
              <a:rPr sz="1200">
                <a:latin typeface="Calibri"/>
                <a:ea typeface="Calibri"/>
                <a:cs typeface="Calibri"/>
                <a:sym typeface="Calibri"/>
              </a:rPr>
              <a:t>Caesar Cipher – Each character is implemented by a constant amount, wrapping around the alphabet. Susceptible to a statistical ciphertext-only attack using a model of the language.</a:t>
            </a:r>
            <a:endParaRPr sz="1200">
              <a:latin typeface="Calibri"/>
              <a:ea typeface="Calibri"/>
              <a:cs typeface="Calibri"/>
              <a:sym typeface="Calibri"/>
            </a:endParaRPr>
          </a:p>
          <a:p>
            <a:pPr lvl="1" marL="628650" indent="-171450">
              <a:lnSpc>
                <a:spcPct val="100000"/>
              </a:lnSpc>
              <a:buSzPct val="100000"/>
              <a:buFont typeface="Trebuchet MS"/>
              <a:buChar char="•"/>
              <a:defRPr sz="1800"/>
            </a:pPr>
            <a:r>
              <a:rPr sz="1200">
                <a:latin typeface="Calibri"/>
                <a:ea typeface="Calibri"/>
                <a:cs typeface="Calibri"/>
                <a:sym typeface="Calibri"/>
              </a:rPr>
              <a:t>Vignere Cipher – chooses a sequence of keys, represented by a string.  The keys are used in a lookup table to encrypt the text.  Also vulnerable to statistical ciphertext-only attacks.</a:t>
            </a:r>
            <a:endParaRPr sz="1200">
              <a:latin typeface="Calibri"/>
              <a:ea typeface="Calibri"/>
              <a:cs typeface="Calibri"/>
              <a:sym typeface="Calibri"/>
            </a:endParaRPr>
          </a:p>
          <a:p>
            <a:pPr lvl="2" marL="1085850" indent="-171450">
              <a:lnSpc>
                <a:spcPct val="100000"/>
              </a:lnSpc>
              <a:buSzPct val="100000"/>
              <a:buFont typeface="Trebuchet MS"/>
              <a:buChar char="•"/>
              <a:defRPr sz="1800"/>
            </a:pPr>
            <a:r>
              <a:rPr sz="1200">
                <a:latin typeface="Calibri"/>
                <a:ea typeface="Calibri"/>
                <a:cs typeface="Calibri"/>
                <a:sym typeface="Calibri"/>
              </a:rPr>
              <a:t>One-time pad is a variant, where the key is chosen at random.</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Feistel Cipher structure is used to construct block ciphers. Block ciphers encipher and decipher multiple bits at once, rather than one bit at a time. Feistel ciphers rely on multiple rounds of similar operations on data. Operations include bit-shuffling (P-boxes), simple non-linear functions (P-boxes), and linear mixing (XOR). [http://simple.wikipedia.org/wiki/Feistel_cipher]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lvl="0"/>
          </a:p>
        </p:txBody>
      </p:sp>
      <p:sp>
        <p:nvSpPr>
          <p:cNvPr id="223" name="Shape 223"/>
          <p:cNvSpPr/>
          <p:nvPr>
            <p:ph type="body" sz="quarter" idx="1"/>
          </p:nvPr>
        </p:nvSpPr>
        <p:spPr>
          <a:prstGeom prst="rect">
            <a:avLst/>
          </a:prstGeom>
        </p:spPr>
        <p:txBody>
          <a:bodyPr/>
          <a:lstStyle>
            <a:lvl1pPr>
              <a:lnSpc>
                <a:spcPct val="100000"/>
              </a:lnSpc>
              <a:defRPr sz="1200">
                <a:latin typeface="Calibri"/>
                <a:ea typeface="Calibri"/>
                <a:cs typeface="Calibri"/>
                <a:sym typeface="Calibri"/>
              </a:defRPr>
            </a:lvl1pPr>
          </a:lstStyle>
          <a:p>
            <a:pPr lvl="0">
              <a:defRPr sz="1800"/>
            </a:pPr>
            <a:r>
              <a:rPr sz="1200"/>
              <a:t>Larger keys make the algorithm less vulnerable to brute force attacks, but also increase the time needed for encryption.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lvl="0"/>
          </a:p>
        </p:txBody>
      </p:sp>
      <p:sp>
        <p:nvSpPr>
          <p:cNvPr id="228" name="Shape 228"/>
          <p:cNvSpPr/>
          <p:nvPr>
            <p:ph type="body" sz="quarter" idx="1"/>
          </p:nvPr>
        </p:nvSpPr>
        <p:spPr>
          <a:prstGeom prst="rect">
            <a:avLst/>
          </a:prstGeom>
        </p:spPr>
        <p:txBody>
          <a:bodyPr/>
          <a:lstStyle>
            <a:lvl1pPr>
              <a:lnSpc>
                <a:spcPct val="100000"/>
              </a:lnSpc>
              <a:defRPr sz="1200">
                <a:latin typeface="Calibri"/>
                <a:ea typeface="Calibri"/>
                <a:cs typeface="Calibri"/>
                <a:sym typeface="Calibri"/>
              </a:defRPr>
            </a:lvl1pPr>
          </a:lstStyle>
          <a:p>
            <a:pPr lvl="0">
              <a:defRPr sz="1800"/>
            </a:pPr>
            <a:r>
              <a:rPr sz="1200"/>
              <a:t>DES is also a symmetrical block cipher. Key is 56 bits because 8 bits are for parity. Consists of 16 rounds, each using a 48-bit key.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lvl="0"/>
          </a:p>
        </p:txBody>
      </p:sp>
      <p:sp>
        <p:nvSpPr>
          <p:cNvPr id="234" name="Shape 234"/>
          <p:cNvSpPr/>
          <p:nvPr>
            <p:ph type="body" sz="quarter" idx="1"/>
          </p:nvPr>
        </p:nvSpPr>
        <p:spPr>
          <a:prstGeom prst="rect">
            <a:avLst/>
          </a:prstGeom>
        </p:spPr>
        <p:txBody>
          <a:bodyPr/>
          <a:lstStyle>
            <a:lvl1pPr>
              <a:lnSpc>
                <a:spcPct val="100000"/>
              </a:lnSpc>
              <a:defRPr sz="1200">
                <a:latin typeface="Calibri"/>
                <a:ea typeface="Calibri"/>
                <a:cs typeface="Calibri"/>
                <a:sym typeface="Calibri"/>
              </a:defRPr>
            </a:lvl1pPr>
          </a:lstStyle>
          <a:p>
            <a:pPr lvl="0">
              <a:defRPr sz="1800"/>
            </a:pPr>
            <a:r>
              <a:rPr sz="1200"/>
              <a:t>DES is also a symmetrical block cipher. Key is 56 bits because 8 bits are for parity. Consists of 16 rounds, each using a 48-bit key.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lvl="0"/>
          </a:p>
        </p:txBody>
      </p:sp>
      <p:sp>
        <p:nvSpPr>
          <p:cNvPr id="242" name="Shape 242"/>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The algorithm's overall structure is shown in Figure 1: there are 16 identical stages of processing, termed rounds. There is also an initial and final permutation, termed IP and FP, which are inverses (IP "undoes" the action of FP, and vice versa). IP and FP have no cryptographic significance, but were included in order to facilitate loading blocks in and out of mid-1970s 8-bit based hardware.[21]</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Before the main rounds, the block is divided into two 32-bit halves and processed alternately; this criss-crossing is known as the Feistel scheme. The Feistel structure ensures that decryption and encryption are very similar processes — the only difference is that the subkeys are applied in the reverse order when decrypting. The rest of the algorithm is identical. This greatly simplifies implementation, particularly in hardware, as there is no need for separate encryption and decryption algorithms.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The ⊕ symbol denotes the exclusive-OR (XOR) operation. The F-function scrambles half a block together with some of the key. The output from the F-function is then combined with the other half of the block, and the halves are swapped before the next round. After the final round, the halves are swapped; this is a feature of the Feistel structure which makes encryption and decryption similar processes.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lvl="0"/>
          </a:p>
        </p:txBody>
      </p:sp>
      <p:sp>
        <p:nvSpPr>
          <p:cNvPr id="250" name="Shape 250"/>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The algorithm's overall structure is shown in Figure 1: there are 16 identical stages of processing, termed rounds. There is also an initial and final permutation, termed IP and FP, which are inverses (IP "undoes" the action of FP, and vice versa). IP and FP have no cryptographic significance, but were included in order to facilitate loading blocks in and out of mid-1970s 8-bit based hardware.[21]</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Before the main rounds, the block is divided into two 32-bit halves and processed alternately; this criss-crossing is known as the Feistel scheme. The Feistel structure ensures that decryption and encryption are very similar processes — the only difference is that the subkeys are applied in the reverse order when decrypting. The rest of the algorithm is identical. This greatly simplifies implementation, particularly in hardware, as there is no need for separate encryption and decryption algorithms.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The ⊕ symbol denotes the exclusive-OR (XOR) operation. The F-function scrambles half a block together with some of the key. The output from the F-function is then combined with the other half of the block, and the halves are swapped before the next round. After the final round, the halves are swapped; this is a feature of the Feistel structure which makes encryption and decryption similar processes.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8"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grpSp>
        <p:nvGrpSpPr>
          <p:cNvPr id="13" name="Group 13"/>
          <p:cNvGrpSpPr/>
          <p:nvPr/>
        </p:nvGrpSpPr>
        <p:grpSpPr>
          <a:xfrm>
            <a:off x="-1" y="3379694"/>
            <a:ext cx="7543801" cy="2604248"/>
            <a:chOff x="0" y="0"/>
            <a:chExt cx="7543800" cy="2604247"/>
          </a:xfrm>
        </p:grpSpPr>
        <p:grpSp>
          <p:nvGrpSpPr>
            <p:cNvPr id="11" name="Group 11"/>
            <p:cNvGrpSpPr/>
            <p:nvPr/>
          </p:nvGrpSpPr>
          <p:grpSpPr>
            <a:xfrm>
              <a:off x="-1" y="0"/>
              <a:ext cx="7543802" cy="2604248"/>
              <a:chOff x="0" y="0"/>
              <a:chExt cx="7543801" cy="2604247"/>
            </a:xfrm>
          </p:grpSpPr>
          <p:sp>
            <p:nvSpPr>
              <p:cNvPr id="9" name="Shape 9"/>
              <p:cNvSpPr/>
              <p:nvPr/>
            </p:nvSpPr>
            <p:spPr>
              <a:xfrm flipH="1" rot="10800000">
                <a:off x="-1" y="13446"/>
                <a:ext cx="7543801" cy="2590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53" y="0"/>
                    </a:lnTo>
                    <a:lnTo>
                      <a:pt x="21600" y="1594"/>
                    </a:lnTo>
                    <a:lnTo>
                      <a:pt x="21600" y="21600"/>
                    </a:lnTo>
                    <a:lnTo>
                      <a:pt x="0" y="21600"/>
                    </a:lnTo>
                    <a:close/>
                  </a:path>
                </a:pathLst>
              </a:custGeom>
              <a:solidFill>
                <a:srgbClr val="FFFFFF"/>
              </a:solidFill>
              <a:ln w="12700" cap="flat">
                <a:noFill/>
                <a:miter lim="400000"/>
              </a:ln>
              <a:effectLst>
                <a:outerShdw sx="100000" sy="100000" kx="0" ky="0" algn="b" rotWithShape="0" blurRad="50800" dist="63500" dir="2700000">
                  <a:srgbClr val="000000">
                    <a:alpha val="50000"/>
                  </a:srgbClr>
                </a:outerShdw>
              </a:effectLst>
            </p:spPr>
            <p:txBody>
              <a:bodyPr wrap="square" lIns="0" tIns="0" rIns="0" bIns="0" numCol="1" anchor="ctr">
                <a:noAutofit/>
              </a:bodyPr>
              <a:lstStyle/>
              <a:p>
                <a:pPr lvl="0" algn="ctr">
                  <a:defRPr>
                    <a:solidFill>
                      <a:srgbClr val="FFFFFF"/>
                    </a:solidFill>
                  </a:defRPr>
                </a:pPr>
              </a:p>
            </p:txBody>
          </p:sp>
          <p:sp>
            <p:nvSpPr>
              <p:cNvPr id="10" name="Shape 10"/>
              <p:cNvSpPr/>
              <p:nvPr/>
            </p:nvSpPr>
            <p:spPr>
              <a:xfrm>
                <a:off x="0" y="0"/>
                <a:ext cx="7543801" cy="2378"/>
              </a:xfrm>
              <a:prstGeom prst="line">
                <a:avLst/>
              </a:prstGeom>
              <a:noFill/>
              <a:ln w="28575" cap="flat">
                <a:solidFill>
                  <a:srgbClr val="FF7F01"/>
                </a:solidFill>
                <a:prstDash val="solid"/>
                <a:bevel/>
              </a:ln>
              <a:effectLst/>
            </p:spPr>
            <p:txBody>
              <a:bodyPr wrap="square" lIns="0" tIns="0" rIns="0" bIns="0" numCol="1" anchor="t">
                <a:noAutofit/>
              </a:bodyPr>
              <a:lstStyle/>
              <a:p>
                <a:pPr lvl="0" defTabSz="457200">
                  <a:defRPr sz="1200">
                    <a:solidFill>
                      <a:srgbClr val="000000"/>
                    </a:solidFill>
                    <a:latin typeface="+mn-lt"/>
                    <a:ea typeface="+mn-ea"/>
                    <a:cs typeface="+mn-cs"/>
                    <a:sym typeface="Helvetica"/>
                  </a:defRPr>
                </a:pPr>
              </a:p>
            </p:txBody>
          </p:sp>
        </p:grpSp>
        <p:sp>
          <p:nvSpPr>
            <p:cNvPr id="12" name="Shape 12"/>
            <p:cNvSpPr/>
            <p:nvPr/>
          </p:nvSpPr>
          <p:spPr>
            <a:xfrm>
              <a:off x="6817658" y="242047"/>
              <a:ext cx="394449" cy="394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F01"/>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14" name="Shape 14"/>
          <p:cNvSpPr/>
          <p:nvPr>
            <p:ph type="title"/>
          </p:nvPr>
        </p:nvSpPr>
        <p:spPr>
          <a:xfrm>
            <a:off x="1371600" y="2198780"/>
            <a:ext cx="5867400" cy="3184526"/>
          </a:xfrm>
          <a:prstGeom prst="rect">
            <a:avLst/>
          </a:prstGeom>
        </p:spPr>
        <p:txBody>
          <a:bodyPr/>
          <a:lstStyle>
            <a:lvl1pPr algn="r">
              <a:defRPr sz="4600"/>
            </a:lvl1pPr>
          </a:lstStyle>
          <a:p>
            <a:pPr lvl="0">
              <a:defRPr sz="1800">
                <a:solidFill>
                  <a:srgbClr val="000000"/>
                </a:solidFill>
              </a:defRPr>
            </a:pPr>
            <a:r>
              <a:rPr sz="4600">
                <a:solidFill>
                  <a:srgbClr val="174576"/>
                </a:solidFill>
              </a:rPr>
              <a:t>Click to edit Master title style</a:t>
            </a:r>
          </a:p>
        </p:txBody>
      </p:sp>
      <p:sp>
        <p:nvSpPr>
          <p:cNvPr id="15" name="Shape 15"/>
          <p:cNvSpPr/>
          <p:nvPr>
            <p:ph type="body" idx="1"/>
          </p:nvPr>
        </p:nvSpPr>
        <p:spPr>
          <a:xfrm>
            <a:off x="1371600" y="5396753"/>
            <a:ext cx="5867400" cy="1461248"/>
          </a:xfrm>
          <a:prstGeom prst="rect">
            <a:avLst/>
          </a:prstGeom>
        </p:spPr>
        <p:txBody>
          <a:bodyPr/>
          <a:lstStyle>
            <a:lvl1pPr marL="0" indent="0" algn="r">
              <a:spcBef>
                <a:spcPts val="0"/>
              </a:spcBef>
              <a:buClrTx/>
              <a:buSzTx/>
              <a:buFontTx/>
              <a:buNone/>
              <a:defRPr sz="1400"/>
            </a:lvl1pPr>
          </a:lstStyle>
          <a:p>
            <a:pPr lvl="0">
              <a:defRPr sz="1800">
                <a:solidFill>
                  <a:srgbClr val="000000"/>
                </a:solidFill>
              </a:defRPr>
            </a:pPr>
            <a:r>
              <a:rPr sz="1400">
                <a:solidFill>
                  <a:srgbClr val="174576"/>
                </a:solidFill>
              </a:rPr>
              <a:t>Click to edit Master subtitle style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73"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grpSp>
        <p:nvGrpSpPr>
          <p:cNvPr id="76" name="Group 76"/>
          <p:cNvGrpSpPr/>
          <p:nvPr/>
        </p:nvGrpSpPr>
        <p:grpSpPr>
          <a:xfrm>
            <a:off x="228599" y="228599"/>
            <a:ext cx="4251962" cy="6387354"/>
            <a:chOff x="0" y="0"/>
            <a:chExt cx="4251960" cy="6387352"/>
          </a:xfrm>
        </p:grpSpPr>
        <p:sp>
          <p:nvSpPr>
            <p:cNvPr id="74" name="Shape 74"/>
            <p:cNvSpPr/>
            <p:nvPr/>
          </p:nvSpPr>
          <p:spPr>
            <a:xfrm flipH="1" rot="10800000">
              <a:off x="0" y="-1"/>
              <a:ext cx="4251960" cy="6387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780" y="0"/>
                  </a:lnTo>
                  <a:lnTo>
                    <a:pt x="21600" y="546"/>
                  </a:lnTo>
                  <a:lnTo>
                    <a:pt x="21600" y="21600"/>
                  </a:lnTo>
                  <a:lnTo>
                    <a:pt x="820" y="21600"/>
                  </a:lnTo>
                  <a:lnTo>
                    <a:pt x="0" y="21054"/>
                  </a:lnTo>
                  <a:lnTo>
                    <a:pt x="0" y="0"/>
                  </a:lnTo>
                  <a:close/>
                </a:path>
              </a:pathLst>
            </a:custGeom>
            <a:solidFill>
              <a:srgbClr val="FFFFFF"/>
            </a:solidFill>
            <a:ln w="12700" cap="flat">
              <a:noFill/>
              <a:miter lim="400000"/>
            </a:ln>
            <a:effectLst>
              <a:outerShdw sx="100000" sy="100000" kx="0" ky="0" algn="b" rotWithShape="0" blurRad="50800" dist="63500" dir="2700000">
                <a:srgbClr val="000000">
                  <a:alpha val="50000"/>
                </a:srgbClr>
              </a:outerShdw>
            </a:effectLst>
          </p:spPr>
          <p:txBody>
            <a:bodyPr wrap="square" lIns="0" tIns="0" rIns="0" bIns="0" numCol="1" anchor="ctr">
              <a:noAutofit/>
            </a:bodyPr>
            <a:lstStyle/>
            <a:p>
              <a:pPr lvl="0" algn="ctr">
                <a:defRPr>
                  <a:solidFill>
                    <a:srgbClr val="FFFFFF"/>
                  </a:solidFill>
                </a:defRPr>
              </a:pPr>
            </a:p>
          </p:txBody>
        </p:sp>
        <p:sp>
          <p:nvSpPr>
            <p:cNvPr id="75" name="Shape 75"/>
            <p:cNvSpPr/>
            <p:nvPr/>
          </p:nvSpPr>
          <p:spPr>
            <a:xfrm>
              <a:off x="3657598" y="203947"/>
              <a:ext cx="355003" cy="355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F01"/>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77" name="Shape 77"/>
          <p:cNvSpPr/>
          <p:nvPr>
            <p:ph type="title"/>
          </p:nvPr>
        </p:nvSpPr>
        <p:spPr>
          <a:xfrm>
            <a:off x="530351" y="461772"/>
            <a:ext cx="3657601" cy="2875789"/>
          </a:xfrm>
          <a:prstGeom prst="rect">
            <a:avLst/>
          </a:prstGeom>
        </p:spPr>
        <p:txBody>
          <a:bodyPr/>
          <a:lstStyle>
            <a:lvl1pPr>
              <a:defRPr sz="3000">
                <a:solidFill>
                  <a:srgbClr val="FF7F01"/>
                </a:solidFill>
              </a:defRPr>
            </a:lvl1pPr>
          </a:lstStyle>
          <a:p>
            <a:pPr lvl="0">
              <a:defRPr sz="1800">
                <a:solidFill>
                  <a:srgbClr val="000000"/>
                </a:solidFill>
              </a:defRPr>
            </a:pPr>
            <a:r>
              <a:rPr sz="3000">
                <a:solidFill>
                  <a:srgbClr val="FF7F01"/>
                </a:solidFill>
              </a:rPr>
              <a:t>Click to edit Master title style</a:t>
            </a:r>
          </a:p>
        </p:txBody>
      </p:sp>
      <p:sp>
        <p:nvSpPr>
          <p:cNvPr id="78" name="Shape 78"/>
          <p:cNvSpPr/>
          <p:nvPr>
            <p:ph type="body" idx="1"/>
          </p:nvPr>
        </p:nvSpPr>
        <p:spPr>
          <a:xfrm>
            <a:off x="530351" y="3342401"/>
            <a:ext cx="3657601" cy="3515599"/>
          </a:xfrm>
          <a:prstGeom prst="rect">
            <a:avLst/>
          </a:prstGeom>
        </p:spPr>
        <p:txBody>
          <a:bodyPr/>
          <a:lstStyle>
            <a:lvl1pPr marL="0" indent="0">
              <a:lnSpc>
                <a:spcPct val="110000"/>
              </a:lnSpc>
              <a:spcBef>
                <a:spcPts val="600"/>
              </a:spcBef>
              <a:buClrTx/>
              <a:buSzTx/>
              <a:buFontTx/>
              <a:buNone/>
              <a:defRPr sz="1800"/>
            </a:lvl1pPr>
          </a:lstStyle>
          <a:p>
            <a:pPr lvl="0">
              <a:defRPr>
                <a:solidFill>
                  <a:srgbClr val="000000"/>
                </a:solidFill>
              </a:defRPr>
            </a:pPr>
            <a:r>
              <a:rPr>
                <a:solidFill>
                  <a:srgbClr val="174576"/>
                </a:solidFill>
              </a:rPr>
              <a:t>Click to edit Master text styles</a:t>
            </a:r>
          </a:p>
        </p:txBody>
      </p:sp>
      <p:sp>
        <p:nvSpPr>
          <p:cNvPr id="79" name="Shape 79"/>
          <p:cNvSpPr/>
          <p:nvPr>
            <p:ph type="sldNum" sz="quarter" idx="2"/>
          </p:nvPr>
        </p:nvSpPr>
        <p:spPr>
          <a:xfrm>
            <a:off x="301752" y="6354508"/>
            <a:ext cx="448056" cy="256541"/>
          </a:xfrm>
          <a:prstGeom prst="rect">
            <a:avLst/>
          </a:prstGeom>
        </p:spPr>
        <p:txBody>
          <a:bodyPr/>
          <a:lstStyle>
            <a:lvl1pPr algn="l"/>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icture above Caption">
    <p:spTree>
      <p:nvGrpSpPr>
        <p:cNvPr id="1" name=""/>
        <p:cNvGrpSpPr/>
        <p:nvPr/>
      </p:nvGrpSpPr>
      <p:grpSpPr>
        <a:xfrm>
          <a:off x="0" y="0"/>
          <a:ext cx="0" cy="0"/>
          <a:chOff x="0" y="0"/>
          <a:chExt cx="0" cy="0"/>
        </a:xfrm>
      </p:grpSpPr>
      <p:pic>
        <p:nvPicPr>
          <p:cNvPr id="81"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sp>
        <p:nvSpPr>
          <p:cNvPr id="82" name="Shape 82"/>
          <p:cNvSpPr/>
          <p:nvPr/>
        </p:nvSpPr>
        <p:spPr>
          <a:xfrm flipV="1">
            <a:off x="228600" y="4648200"/>
            <a:ext cx="8686801" cy="19632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42" y="0"/>
                </a:lnTo>
                <a:lnTo>
                  <a:pt x="21600" y="2025"/>
                </a:lnTo>
                <a:lnTo>
                  <a:pt x="21600" y="21600"/>
                </a:lnTo>
                <a:lnTo>
                  <a:pt x="458" y="21600"/>
                </a:lnTo>
                <a:lnTo>
                  <a:pt x="0" y="19575"/>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83" name="Shape 83"/>
          <p:cNvSpPr/>
          <p:nvPr>
            <p:ph type="title"/>
          </p:nvPr>
        </p:nvSpPr>
        <p:spPr>
          <a:xfrm>
            <a:off x="457200" y="4648200"/>
            <a:ext cx="8153400" cy="609600"/>
          </a:xfrm>
          <a:prstGeom prst="rect">
            <a:avLst/>
          </a:prstGeom>
        </p:spPr>
        <p:txBody>
          <a:bodyPr/>
          <a:lstStyle>
            <a:lvl1pPr>
              <a:defRPr sz="3000">
                <a:solidFill>
                  <a:srgbClr val="FF7F01"/>
                </a:solidFill>
              </a:defRPr>
            </a:lvl1pPr>
          </a:lstStyle>
          <a:p>
            <a:pPr lvl="0">
              <a:defRPr sz="1800">
                <a:solidFill>
                  <a:srgbClr val="000000"/>
                </a:solidFill>
              </a:defRPr>
            </a:pPr>
            <a:r>
              <a:rPr sz="3000">
                <a:solidFill>
                  <a:srgbClr val="FF7F01"/>
                </a:solidFill>
              </a:rPr>
              <a:t>Click to edit Master title style</a:t>
            </a:r>
          </a:p>
        </p:txBody>
      </p:sp>
      <p:sp>
        <p:nvSpPr>
          <p:cNvPr id="84" name="Shape 84"/>
          <p:cNvSpPr/>
          <p:nvPr>
            <p:ph type="sldNum" sz="quarter" idx="2"/>
          </p:nvPr>
        </p:nvSpPr>
        <p:spPr>
          <a:prstGeom prst="rect">
            <a:avLst/>
          </a:prstGeom>
        </p:spPr>
        <p:txBody>
          <a:bodyPr/>
          <a:lstStyle/>
          <a:p>
            <a:pPr lvl="0"/>
            <a:fld id="{86CB4B4D-7CA3-9044-876B-883B54F8677D}" type="slidenum"/>
          </a:p>
        </p:txBody>
      </p:sp>
      <p:sp>
        <p:nvSpPr>
          <p:cNvPr id="85" name="Shape 85"/>
          <p:cNvSpPr/>
          <p:nvPr>
            <p:ph type="body" idx="1"/>
          </p:nvPr>
        </p:nvSpPr>
        <p:spPr>
          <a:xfrm>
            <a:off x="457200" y="5257798"/>
            <a:ext cx="8156448" cy="820273"/>
          </a:xfrm>
          <a:prstGeom prst="rect">
            <a:avLst/>
          </a:prstGeom>
        </p:spPr>
        <p:txBody>
          <a:bodyPr/>
          <a:lstStyle>
            <a:lvl1pPr marL="0" indent="0">
              <a:lnSpc>
                <a:spcPct val="110000"/>
              </a:lnSpc>
              <a:spcBef>
                <a:spcPts val="0"/>
              </a:spcBef>
              <a:buClrTx/>
              <a:buSzTx/>
              <a:buFontTx/>
              <a:buNone/>
              <a:defRPr sz="1800"/>
            </a:lvl1pPr>
          </a:lstStyle>
          <a:p>
            <a:pPr lvl="0">
              <a:defRPr>
                <a:solidFill>
                  <a:srgbClr val="000000"/>
                </a:solidFill>
              </a:defRPr>
            </a:pPr>
            <a:r>
              <a:rPr>
                <a:solidFill>
                  <a:srgbClr val="174576"/>
                </a:solidFill>
              </a:rPr>
              <a:t>Click to edit Master text styles</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Closing">
    <p:spTree>
      <p:nvGrpSpPr>
        <p:cNvPr id="1" name=""/>
        <p:cNvGrpSpPr/>
        <p:nvPr/>
      </p:nvGrpSpPr>
      <p:grpSpPr>
        <a:xfrm>
          <a:off x="0" y="0"/>
          <a:ext cx="0" cy="0"/>
          <a:chOff x="0" y="0"/>
          <a:chExt cx="0" cy="0"/>
        </a:xfrm>
      </p:grpSpPr>
      <p:pic>
        <p:nvPicPr>
          <p:cNvPr id="87"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sp>
        <p:nvSpPr>
          <p:cNvPr id="88" name="Shape 8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pic>
        <p:nvPicPr>
          <p:cNvPr id="90"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sp>
        <p:nvSpPr>
          <p:cNvPr id="91" name="Shape 91"/>
          <p:cNvSpPr/>
          <p:nvPr/>
        </p:nvSpPr>
        <p:spPr>
          <a:xfrm flipV="1">
            <a:off x="228600" y="1707775"/>
            <a:ext cx="8686801" cy="49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11" y="0"/>
                </a:lnTo>
                <a:lnTo>
                  <a:pt x="21600" y="865"/>
                </a:lnTo>
                <a:lnTo>
                  <a:pt x="21600" y="21600"/>
                </a:lnTo>
                <a:lnTo>
                  <a:pt x="489" y="21600"/>
                </a:lnTo>
                <a:lnTo>
                  <a:pt x="0" y="20735"/>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92" name="Shape 92"/>
          <p:cNvSpPr/>
          <p:nvPr/>
        </p:nvSpPr>
        <p:spPr>
          <a:xfrm flipV="1">
            <a:off x="228600" y="228596"/>
            <a:ext cx="8686801" cy="12774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29" y="0"/>
                </a:lnTo>
                <a:lnTo>
                  <a:pt x="21600" y="2522"/>
                </a:lnTo>
                <a:lnTo>
                  <a:pt x="21600" y="21600"/>
                </a:lnTo>
                <a:lnTo>
                  <a:pt x="371" y="21600"/>
                </a:lnTo>
                <a:lnTo>
                  <a:pt x="0" y="19078"/>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93" name="Shape 93"/>
          <p:cNvSpPr/>
          <p:nvPr>
            <p:ph type="title"/>
          </p:nvPr>
        </p:nvSpPr>
        <p:spPr>
          <a:xfrm>
            <a:off x="779462" y="0"/>
            <a:ext cx="7583490" cy="1438834"/>
          </a:xfrm>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94" name="Shape 94"/>
          <p:cNvSpPr/>
          <p:nvPr>
            <p:ph type="body" idx="1"/>
          </p:nvPr>
        </p:nvSpPr>
        <p:spPr>
          <a:xfrm>
            <a:off x="779462" y="1949824"/>
            <a:ext cx="7583490" cy="4908176"/>
          </a:xfrm>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95" name="Shape 9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97" name="Shape 97"/>
          <p:cNvSpPr/>
          <p:nvPr>
            <p:ph type="title"/>
          </p:nvPr>
        </p:nvSpPr>
        <p:spPr>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98" name="Shape 98"/>
          <p:cNvSpPr/>
          <p:nvPr>
            <p:ph type="body" idx="1"/>
          </p:nvPr>
        </p:nvSpPr>
        <p:spPr>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99" name="Shape 9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7"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sp>
        <p:nvSpPr>
          <p:cNvPr id="18" name="Shape 18"/>
          <p:cNvSpPr/>
          <p:nvPr/>
        </p:nvSpPr>
        <p:spPr>
          <a:xfrm flipV="1">
            <a:off x="228600" y="1707775"/>
            <a:ext cx="8686801" cy="49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11" y="0"/>
                </a:lnTo>
                <a:lnTo>
                  <a:pt x="21600" y="865"/>
                </a:lnTo>
                <a:lnTo>
                  <a:pt x="21600" y="21600"/>
                </a:lnTo>
                <a:lnTo>
                  <a:pt x="489" y="21600"/>
                </a:lnTo>
                <a:lnTo>
                  <a:pt x="0" y="20735"/>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19" name="Shape 19"/>
          <p:cNvSpPr/>
          <p:nvPr/>
        </p:nvSpPr>
        <p:spPr>
          <a:xfrm flipV="1">
            <a:off x="228600" y="228596"/>
            <a:ext cx="8686801" cy="12774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29" y="0"/>
                </a:lnTo>
                <a:lnTo>
                  <a:pt x="21600" y="2522"/>
                </a:lnTo>
                <a:lnTo>
                  <a:pt x="21600" y="21600"/>
                </a:lnTo>
                <a:lnTo>
                  <a:pt x="371" y="21600"/>
                </a:lnTo>
                <a:lnTo>
                  <a:pt x="0" y="19078"/>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20" name="Shape 20"/>
          <p:cNvSpPr/>
          <p:nvPr>
            <p:ph type="title"/>
          </p:nvPr>
        </p:nvSpPr>
        <p:spPr>
          <a:xfrm>
            <a:off x="779462" y="0"/>
            <a:ext cx="7583490" cy="1438834"/>
          </a:xfrm>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21" name="Shape 21"/>
          <p:cNvSpPr/>
          <p:nvPr>
            <p:ph type="body" idx="1"/>
          </p:nvPr>
        </p:nvSpPr>
        <p:spPr>
          <a:xfrm>
            <a:off x="779462" y="1949824"/>
            <a:ext cx="7583490" cy="4908176"/>
          </a:xfrm>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22" name="Shape 2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Slide with Picture">
    <p:spTree>
      <p:nvGrpSpPr>
        <p:cNvPr id="1" name=""/>
        <p:cNvGrpSpPr/>
        <p:nvPr/>
      </p:nvGrpSpPr>
      <p:grpSpPr>
        <a:xfrm>
          <a:off x="0" y="0"/>
          <a:ext cx="0" cy="0"/>
          <a:chOff x="0" y="0"/>
          <a:chExt cx="0" cy="0"/>
        </a:xfrm>
      </p:grpSpPr>
      <p:pic>
        <p:nvPicPr>
          <p:cNvPr id="24"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grpSp>
        <p:nvGrpSpPr>
          <p:cNvPr id="29" name="Group 29"/>
          <p:cNvGrpSpPr/>
          <p:nvPr/>
        </p:nvGrpSpPr>
        <p:grpSpPr>
          <a:xfrm>
            <a:off x="-1" y="3379694"/>
            <a:ext cx="7543801" cy="2604248"/>
            <a:chOff x="0" y="0"/>
            <a:chExt cx="7543800" cy="2604247"/>
          </a:xfrm>
        </p:grpSpPr>
        <p:grpSp>
          <p:nvGrpSpPr>
            <p:cNvPr id="27" name="Group 27"/>
            <p:cNvGrpSpPr/>
            <p:nvPr/>
          </p:nvGrpSpPr>
          <p:grpSpPr>
            <a:xfrm>
              <a:off x="-1" y="0"/>
              <a:ext cx="7543802" cy="2604248"/>
              <a:chOff x="0" y="0"/>
              <a:chExt cx="7543801" cy="2604247"/>
            </a:xfrm>
          </p:grpSpPr>
          <p:sp>
            <p:nvSpPr>
              <p:cNvPr id="25" name="Shape 25"/>
              <p:cNvSpPr/>
              <p:nvPr/>
            </p:nvSpPr>
            <p:spPr>
              <a:xfrm flipH="1" rot="10800000">
                <a:off x="-1" y="13446"/>
                <a:ext cx="7543801" cy="2590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53" y="0"/>
                    </a:lnTo>
                    <a:lnTo>
                      <a:pt x="21600" y="1594"/>
                    </a:lnTo>
                    <a:lnTo>
                      <a:pt x="21600" y="21600"/>
                    </a:lnTo>
                    <a:lnTo>
                      <a:pt x="0" y="21600"/>
                    </a:lnTo>
                    <a:close/>
                  </a:path>
                </a:pathLst>
              </a:custGeom>
              <a:solidFill>
                <a:srgbClr val="FFFFFF"/>
              </a:solidFill>
              <a:ln w="12700" cap="flat">
                <a:noFill/>
                <a:miter lim="400000"/>
              </a:ln>
              <a:effectLst>
                <a:outerShdw sx="100000" sy="100000" kx="0" ky="0" algn="b" rotWithShape="0" blurRad="50800" dist="63500" dir="2700000">
                  <a:srgbClr val="000000">
                    <a:alpha val="50000"/>
                  </a:srgbClr>
                </a:outerShdw>
              </a:effectLst>
            </p:spPr>
            <p:txBody>
              <a:bodyPr wrap="square" lIns="0" tIns="0" rIns="0" bIns="0" numCol="1" anchor="ctr">
                <a:noAutofit/>
              </a:bodyPr>
              <a:lstStyle/>
              <a:p>
                <a:pPr lvl="0" algn="ctr">
                  <a:defRPr>
                    <a:solidFill>
                      <a:srgbClr val="FFFFFF"/>
                    </a:solidFill>
                  </a:defRPr>
                </a:pPr>
              </a:p>
            </p:txBody>
          </p:sp>
          <p:sp>
            <p:nvSpPr>
              <p:cNvPr id="26" name="Shape 26"/>
              <p:cNvSpPr/>
              <p:nvPr/>
            </p:nvSpPr>
            <p:spPr>
              <a:xfrm>
                <a:off x="0" y="0"/>
                <a:ext cx="7543801" cy="2378"/>
              </a:xfrm>
              <a:prstGeom prst="line">
                <a:avLst/>
              </a:prstGeom>
              <a:noFill/>
              <a:ln w="28575" cap="flat">
                <a:solidFill>
                  <a:srgbClr val="FF7F01"/>
                </a:solidFill>
                <a:prstDash val="solid"/>
                <a:bevel/>
              </a:ln>
              <a:effectLst/>
            </p:spPr>
            <p:txBody>
              <a:bodyPr wrap="square" lIns="0" tIns="0" rIns="0" bIns="0" numCol="1" anchor="t">
                <a:noAutofit/>
              </a:bodyPr>
              <a:lstStyle/>
              <a:p>
                <a:pPr lvl="0" defTabSz="457200">
                  <a:defRPr sz="1200">
                    <a:solidFill>
                      <a:srgbClr val="000000"/>
                    </a:solidFill>
                    <a:latin typeface="+mn-lt"/>
                    <a:ea typeface="+mn-ea"/>
                    <a:cs typeface="+mn-cs"/>
                    <a:sym typeface="Helvetica"/>
                  </a:defRPr>
                </a:pPr>
              </a:p>
            </p:txBody>
          </p:sp>
        </p:grpSp>
        <p:sp>
          <p:nvSpPr>
            <p:cNvPr id="28" name="Shape 28"/>
            <p:cNvSpPr/>
            <p:nvPr/>
          </p:nvSpPr>
          <p:spPr>
            <a:xfrm>
              <a:off x="6817658" y="242047"/>
              <a:ext cx="394449" cy="394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F01"/>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30" name="Shape 30"/>
          <p:cNvSpPr/>
          <p:nvPr>
            <p:ph type="title"/>
          </p:nvPr>
        </p:nvSpPr>
        <p:spPr>
          <a:xfrm>
            <a:off x="1371600" y="2198780"/>
            <a:ext cx="5867400" cy="3184526"/>
          </a:xfrm>
          <a:prstGeom prst="rect">
            <a:avLst/>
          </a:prstGeom>
        </p:spPr>
        <p:txBody>
          <a:bodyPr/>
          <a:lstStyle>
            <a:lvl1pPr algn="r">
              <a:defRPr sz="4600"/>
            </a:lvl1pPr>
          </a:lstStyle>
          <a:p>
            <a:pPr lvl="0">
              <a:defRPr sz="1800">
                <a:solidFill>
                  <a:srgbClr val="000000"/>
                </a:solidFill>
              </a:defRPr>
            </a:pPr>
            <a:r>
              <a:rPr sz="4600">
                <a:solidFill>
                  <a:srgbClr val="174576"/>
                </a:solidFill>
              </a:rPr>
              <a:t>Click to edit Master title style</a:t>
            </a:r>
          </a:p>
        </p:txBody>
      </p:sp>
      <p:sp>
        <p:nvSpPr>
          <p:cNvPr id="31" name="Shape 31"/>
          <p:cNvSpPr/>
          <p:nvPr>
            <p:ph type="body" idx="1"/>
          </p:nvPr>
        </p:nvSpPr>
        <p:spPr>
          <a:xfrm>
            <a:off x="1371600" y="5396753"/>
            <a:ext cx="5867400" cy="1461248"/>
          </a:xfrm>
          <a:prstGeom prst="rect">
            <a:avLst/>
          </a:prstGeom>
        </p:spPr>
        <p:txBody>
          <a:bodyPr/>
          <a:lstStyle>
            <a:lvl1pPr marL="0" indent="0" algn="r">
              <a:spcBef>
                <a:spcPts val="0"/>
              </a:spcBef>
              <a:buClrTx/>
              <a:buSzTx/>
              <a:buFontTx/>
              <a:buNone/>
              <a:defRPr sz="1400"/>
            </a:lvl1pPr>
          </a:lstStyle>
          <a:p>
            <a:pPr lvl="0">
              <a:defRPr sz="1800">
                <a:solidFill>
                  <a:srgbClr val="000000"/>
                </a:solidFill>
              </a:defRPr>
            </a:pPr>
            <a:r>
              <a:rPr sz="1400">
                <a:solidFill>
                  <a:srgbClr val="174576"/>
                </a:solidFill>
              </a:rPr>
              <a:t>Click to edit Master subtitle style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3"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grpSp>
        <p:nvGrpSpPr>
          <p:cNvPr id="38" name="Group 38"/>
          <p:cNvGrpSpPr/>
          <p:nvPr/>
        </p:nvGrpSpPr>
        <p:grpSpPr>
          <a:xfrm>
            <a:off x="1600198" y="2126876"/>
            <a:ext cx="7543802" cy="2604249"/>
            <a:chOff x="0" y="0"/>
            <a:chExt cx="7543800" cy="2604247"/>
          </a:xfrm>
        </p:grpSpPr>
        <p:grpSp>
          <p:nvGrpSpPr>
            <p:cNvPr id="36" name="Group 36"/>
            <p:cNvGrpSpPr/>
            <p:nvPr/>
          </p:nvGrpSpPr>
          <p:grpSpPr>
            <a:xfrm>
              <a:off x="0" y="0"/>
              <a:ext cx="7543802" cy="2604248"/>
              <a:chOff x="0" y="0"/>
              <a:chExt cx="7543801" cy="2604247"/>
            </a:xfrm>
          </p:grpSpPr>
          <p:sp>
            <p:nvSpPr>
              <p:cNvPr id="34" name="Shape 34"/>
              <p:cNvSpPr/>
              <p:nvPr/>
            </p:nvSpPr>
            <p:spPr>
              <a:xfrm rot="10800000">
                <a:off x="1" y="13446"/>
                <a:ext cx="7543801" cy="2590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53" y="0"/>
                    </a:lnTo>
                    <a:lnTo>
                      <a:pt x="21600" y="1594"/>
                    </a:lnTo>
                    <a:lnTo>
                      <a:pt x="21600" y="21600"/>
                    </a:lnTo>
                    <a:lnTo>
                      <a:pt x="0" y="21600"/>
                    </a:lnTo>
                    <a:close/>
                  </a:path>
                </a:pathLst>
              </a:custGeom>
              <a:solidFill>
                <a:srgbClr val="FFFFFF"/>
              </a:solidFill>
              <a:ln w="12700" cap="flat">
                <a:noFill/>
                <a:miter lim="400000"/>
              </a:ln>
              <a:effectLst>
                <a:outerShdw sx="100000" sy="100000" kx="0" ky="0" algn="b" rotWithShape="0" blurRad="50800" dist="63500" dir="2700000">
                  <a:srgbClr val="000000">
                    <a:alpha val="50000"/>
                  </a:srgbClr>
                </a:outerShdw>
              </a:effectLst>
            </p:spPr>
            <p:txBody>
              <a:bodyPr wrap="square" lIns="0" tIns="0" rIns="0" bIns="0" numCol="1" anchor="ctr">
                <a:noAutofit/>
              </a:bodyPr>
              <a:lstStyle/>
              <a:p>
                <a:pPr lvl="0" algn="ctr">
                  <a:defRPr>
                    <a:solidFill>
                      <a:srgbClr val="FFFFFF"/>
                    </a:solidFill>
                  </a:defRPr>
                </a:pPr>
              </a:p>
            </p:txBody>
          </p:sp>
          <p:sp>
            <p:nvSpPr>
              <p:cNvPr id="35" name="Shape 35"/>
              <p:cNvSpPr/>
              <p:nvPr/>
            </p:nvSpPr>
            <p:spPr>
              <a:xfrm flipH="1">
                <a:off x="0" y="0"/>
                <a:ext cx="7543801" cy="2378"/>
              </a:xfrm>
              <a:prstGeom prst="line">
                <a:avLst/>
              </a:prstGeom>
              <a:noFill/>
              <a:ln w="28575" cap="flat">
                <a:solidFill>
                  <a:srgbClr val="FF7F01"/>
                </a:solidFill>
                <a:prstDash val="solid"/>
                <a:bevel/>
              </a:ln>
              <a:effectLst/>
            </p:spPr>
            <p:txBody>
              <a:bodyPr wrap="square" lIns="0" tIns="0" rIns="0" bIns="0" numCol="1" anchor="t">
                <a:noAutofit/>
              </a:bodyPr>
              <a:lstStyle/>
              <a:p>
                <a:pPr lvl="0" defTabSz="457200">
                  <a:defRPr sz="1200">
                    <a:solidFill>
                      <a:srgbClr val="000000"/>
                    </a:solidFill>
                    <a:latin typeface="+mn-lt"/>
                    <a:ea typeface="+mn-ea"/>
                    <a:cs typeface="+mn-cs"/>
                    <a:sym typeface="Helvetica"/>
                  </a:defRPr>
                </a:pPr>
              </a:p>
            </p:txBody>
          </p:sp>
        </p:grpSp>
        <p:sp>
          <p:nvSpPr>
            <p:cNvPr id="37" name="Shape 37"/>
            <p:cNvSpPr/>
            <p:nvPr/>
          </p:nvSpPr>
          <p:spPr>
            <a:xfrm>
              <a:off x="6920753" y="242046"/>
              <a:ext cx="394449" cy="394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F01"/>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39" name="Shape 39"/>
          <p:cNvSpPr/>
          <p:nvPr>
            <p:ph type="title"/>
          </p:nvPr>
        </p:nvSpPr>
        <p:spPr>
          <a:xfrm>
            <a:off x="1736105" y="939052"/>
            <a:ext cx="5870448" cy="3186685"/>
          </a:xfrm>
          <a:prstGeom prst="rect">
            <a:avLst/>
          </a:prstGeom>
        </p:spPr>
        <p:txBody>
          <a:bodyPr/>
          <a:lstStyle>
            <a:lvl1pPr>
              <a:defRPr sz="4600"/>
            </a:lvl1pPr>
          </a:lstStyle>
          <a:p>
            <a:pPr lvl="0">
              <a:defRPr sz="1800">
                <a:solidFill>
                  <a:srgbClr val="000000"/>
                </a:solidFill>
              </a:defRPr>
            </a:pPr>
            <a:r>
              <a:rPr sz="4600">
                <a:solidFill>
                  <a:srgbClr val="174576"/>
                </a:solidFill>
              </a:rPr>
              <a:t>Click to edit Master title style</a:t>
            </a:r>
          </a:p>
        </p:txBody>
      </p:sp>
      <p:sp>
        <p:nvSpPr>
          <p:cNvPr id="40" name="Shape 40"/>
          <p:cNvSpPr/>
          <p:nvPr>
            <p:ph type="body" idx="1"/>
          </p:nvPr>
        </p:nvSpPr>
        <p:spPr>
          <a:xfrm>
            <a:off x="1736105" y="4134880"/>
            <a:ext cx="5870448" cy="2290573"/>
          </a:xfrm>
          <a:prstGeom prst="rect">
            <a:avLst/>
          </a:prstGeom>
        </p:spPr>
        <p:txBody>
          <a:bodyPr/>
          <a:lstStyle>
            <a:lvl1pPr marL="0" indent="0">
              <a:spcBef>
                <a:spcPts val="0"/>
              </a:spcBef>
              <a:buClrTx/>
              <a:buSzTx/>
              <a:buFontTx/>
              <a:buNone/>
              <a:defRPr sz="1400"/>
            </a:lvl1pPr>
          </a:lstStyle>
          <a:p>
            <a:pPr lvl="0">
              <a:defRPr sz="1800">
                <a:solidFill>
                  <a:srgbClr val="000000"/>
                </a:solidFill>
              </a:defRPr>
            </a:pPr>
            <a:r>
              <a:rPr sz="1400">
                <a:solidFill>
                  <a:srgbClr val="174576"/>
                </a:solidFill>
              </a:rPr>
              <a:t>Click to edit Master text styles</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2"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sp>
        <p:nvSpPr>
          <p:cNvPr id="43" name="Shape 43"/>
          <p:cNvSpPr/>
          <p:nvPr/>
        </p:nvSpPr>
        <p:spPr>
          <a:xfrm flipV="1">
            <a:off x="228600" y="1707775"/>
            <a:ext cx="8686801" cy="49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11" y="0"/>
                </a:lnTo>
                <a:lnTo>
                  <a:pt x="21600" y="865"/>
                </a:lnTo>
                <a:lnTo>
                  <a:pt x="21600" y="21600"/>
                </a:lnTo>
                <a:lnTo>
                  <a:pt x="489" y="21600"/>
                </a:lnTo>
                <a:lnTo>
                  <a:pt x="0" y="20735"/>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44" name="Shape 44"/>
          <p:cNvSpPr/>
          <p:nvPr/>
        </p:nvSpPr>
        <p:spPr>
          <a:xfrm flipV="1">
            <a:off x="228600" y="228596"/>
            <a:ext cx="8686801" cy="12774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29" y="0"/>
                </a:lnTo>
                <a:lnTo>
                  <a:pt x="21600" y="2522"/>
                </a:lnTo>
                <a:lnTo>
                  <a:pt x="21600" y="21600"/>
                </a:lnTo>
                <a:lnTo>
                  <a:pt x="371" y="21600"/>
                </a:lnTo>
                <a:lnTo>
                  <a:pt x="0" y="19078"/>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45" name="Shape 45"/>
          <p:cNvSpPr/>
          <p:nvPr>
            <p:ph type="title"/>
          </p:nvPr>
        </p:nvSpPr>
        <p:spPr>
          <a:xfrm>
            <a:off x="779462" y="0"/>
            <a:ext cx="7583490" cy="1438834"/>
          </a:xfrm>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46" name="Shape 46"/>
          <p:cNvSpPr/>
          <p:nvPr>
            <p:ph type="body" idx="1"/>
          </p:nvPr>
        </p:nvSpPr>
        <p:spPr>
          <a:xfrm>
            <a:off x="779460" y="1981200"/>
            <a:ext cx="3657601" cy="4876801"/>
          </a:xfrm>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47" name="Shape 4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pic>
        <p:nvPicPr>
          <p:cNvPr id="49"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sp>
        <p:nvSpPr>
          <p:cNvPr id="50" name="Shape 50"/>
          <p:cNvSpPr/>
          <p:nvPr/>
        </p:nvSpPr>
        <p:spPr>
          <a:xfrm flipV="1">
            <a:off x="228600" y="1707775"/>
            <a:ext cx="8686801" cy="49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11" y="0"/>
                </a:lnTo>
                <a:lnTo>
                  <a:pt x="21600" y="865"/>
                </a:lnTo>
                <a:lnTo>
                  <a:pt x="21600" y="21600"/>
                </a:lnTo>
                <a:lnTo>
                  <a:pt x="489" y="21600"/>
                </a:lnTo>
                <a:lnTo>
                  <a:pt x="0" y="20735"/>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51" name="Shape 51"/>
          <p:cNvSpPr/>
          <p:nvPr/>
        </p:nvSpPr>
        <p:spPr>
          <a:xfrm flipV="1">
            <a:off x="228600" y="228596"/>
            <a:ext cx="8686801" cy="12774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29" y="0"/>
                </a:lnTo>
                <a:lnTo>
                  <a:pt x="21600" y="2522"/>
                </a:lnTo>
                <a:lnTo>
                  <a:pt x="21600" y="21600"/>
                </a:lnTo>
                <a:lnTo>
                  <a:pt x="371" y="21600"/>
                </a:lnTo>
                <a:lnTo>
                  <a:pt x="0" y="19078"/>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52" name="Shape 52"/>
          <p:cNvSpPr/>
          <p:nvPr>
            <p:ph type="title"/>
          </p:nvPr>
        </p:nvSpPr>
        <p:spPr>
          <a:xfrm>
            <a:off x="779462" y="0"/>
            <a:ext cx="7583490" cy="1438834"/>
          </a:xfrm>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53" name="Shape 53"/>
          <p:cNvSpPr/>
          <p:nvPr>
            <p:ph type="body" idx="1"/>
          </p:nvPr>
        </p:nvSpPr>
        <p:spPr>
          <a:xfrm>
            <a:off x="779462" y="1438833"/>
            <a:ext cx="3657601" cy="1695549"/>
          </a:xfrm>
          <a:prstGeom prst="rect">
            <a:avLst/>
          </a:prstGeom>
        </p:spPr>
        <p:txBody>
          <a:bodyPr anchor="ctr">
            <a:noAutofit/>
          </a:bodyPr>
          <a:lstStyle>
            <a:lvl1pPr marL="0" indent="0" algn="ctr">
              <a:spcBef>
                <a:spcPts val="0"/>
              </a:spcBef>
              <a:buClrTx/>
              <a:buSzTx/>
              <a:buFontTx/>
              <a:buNone/>
              <a:defRPr sz="2600">
                <a:solidFill>
                  <a:srgbClr val="FF7F01"/>
                </a:solidFill>
              </a:defRPr>
            </a:lvl1pPr>
          </a:lstStyle>
          <a:p>
            <a:pPr lvl="0">
              <a:defRPr sz="1800">
                <a:solidFill>
                  <a:srgbClr val="000000"/>
                </a:solidFill>
              </a:defRPr>
            </a:pPr>
            <a:r>
              <a:rPr sz="2600">
                <a:solidFill>
                  <a:srgbClr val="FF7F01"/>
                </a:solidFill>
              </a:rPr>
              <a:t>Click to edit Master text styles</a:t>
            </a:r>
          </a:p>
        </p:txBody>
      </p:sp>
      <p:sp>
        <p:nvSpPr>
          <p:cNvPr id="54" name="Shape 5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56"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sp>
        <p:nvSpPr>
          <p:cNvPr id="57" name="Shape 57"/>
          <p:cNvSpPr/>
          <p:nvPr/>
        </p:nvSpPr>
        <p:spPr>
          <a:xfrm flipV="1">
            <a:off x="228600" y="1707775"/>
            <a:ext cx="8686801" cy="4908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11" y="0"/>
                </a:lnTo>
                <a:lnTo>
                  <a:pt x="21600" y="865"/>
                </a:lnTo>
                <a:lnTo>
                  <a:pt x="21600" y="21600"/>
                </a:lnTo>
                <a:lnTo>
                  <a:pt x="489" y="21600"/>
                </a:lnTo>
                <a:lnTo>
                  <a:pt x="0" y="20735"/>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58" name="Shape 58"/>
          <p:cNvSpPr/>
          <p:nvPr/>
        </p:nvSpPr>
        <p:spPr>
          <a:xfrm flipV="1">
            <a:off x="228600" y="228596"/>
            <a:ext cx="8686801" cy="12774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29" y="0"/>
                </a:lnTo>
                <a:lnTo>
                  <a:pt x="21600" y="2522"/>
                </a:lnTo>
                <a:lnTo>
                  <a:pt x="21600" y="21600"/>
                </a:lnTo>
                <a:lnTo>
                  <a:pt x="371" y="21600"/>
                </a:lnTo>
                <a:lnTo>
                  <a:pt x="0" y="19078"/>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59" name="Shape 59"/>
          <p:cNvSpPr/>
          <p:nvPr>
            <p:ph type="title"/>
          </p:nvPr>
        </p:nvSpPr>
        <p:spPr>
          <a:xfrm>
            <a:off x="779462" y="0"/>
            <a:ext cx="7583490" cy="1438834"/>
          </a:xfrm>
          <a:prstGeom prst="rect">
            <a:avLst/>
          </a:prstGeom>
        </p:spPr>
        <p:txBody>
          <a:bodyPr/>
          <a:lstStyle/>
          <a:p>
            <a:pPr lvl="0">
              <a:defRPr sz="1800">
                <a:solidFill>
                  <a:srgbClr val="000000"/>
                </a:solidFill>
              </a:defRPr>
            </a:pPr>
            <a:r>
              <a:rPr sz="3800">
                <a:solidFill>
                  <a:srgbClr val="174576"/>
                </a:solidFill>
              </a:rPr>
              <a:t>Click to edit Master title style</a:t>
            </a:r>
          </a:p>
        </p:txBody>
      </p:sp>
      <p:sp>
        <p:nvSpPr>
          <p:cNvPr id="60" name="Shape 6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2" name="Shape 6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64" name="image2.png" descr="Picture1.png"/>
          <p:cNvPicPr/>
          <p:nvPr/>
        </p:nvPicPr>
        <p:blipFill>
          <a:blip r:embed="rId2">
            <a:extLst/>
          </a:blip>
          <a:stretch>
            <a:fillRect/>
          </a:stretch>
        </p:blipFill>
        <p:spPr>
          <a:xfrm>
            <a:off x="7086600" y="5715000"/>
            <a:ext cx="1615308" cy="963089"/>
          </a:xfrm>
          <a:prstGeom prst="rect">
            <a:avLst/>
          </a:prstGeom>
          <a:ln w="12700">
            <a:miter lim="400000"/>
          </a:ln>
        </p:spPr>
      </p:pic>
      <p:grpSp>
        <p:nvGrpSpPr>
          <p:cNvPr id="67" name="Group 67"/>
          <p:cNvGrpSpPr/>
          <p:nvPr/>
        </p:nvGrpSpPr>
        <p:grpSpPr>
          <a:xfrm>
            <a:off x="228599" y="228599"/>
            <a:ext cx="4251962" cy="6387354"/>
            <a:chOff x="0" y="0"/>
            <a:chExt cx="4251960" cy="6387352"/>
          </a:xfrm>
        </p:grpSpPr>
        <p:sp>
          <p:nvSpPr>
            <p:cNvPr id="65" name="Shape 65"/>
            <p:cNvSpPr/>
            <p:nvPr/>
          </p:nvSpPr>
          <p:spPr>
            <a:xfrm flipH="1" rot="10800000">
              <a:off x="0" y="-1"/>
              <a:ext cx="4251960" cy="6387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780" y="0"/>
                  </a:lnTo>
                  <a:lnTo>
                    <a:pt x="21600" y="546"/>
                  </a:lnTo>
                  <a:lnTo>
                    <a:pt x="21600" y="21600"/>
                  </a:lnTo>
                  <a:lnTo>
                    <a:pt x="820" y="21600"/>
                  </a:lnTo>
                  <a:lnTo>
                    <a:pt x="0" y="21054"/>
                  </a:lnTo>
                  <a:lnTo>
                    <a:pt x="0" y="0"/>
                  </a:lnTo>
                  <a:close/>
                </a:path>
              </a:pathLst>
            </a:custGeom>
            <a:solidFill>
              <a:srgbClr val="FFFFFF"/>
            </a:solidFill>
            <a:ln w="12700" cap="flat">
              <a:noFill/>
              <a:miter lim="400000"/>
            </a:ln>
            <a:effectLst>
              <a:outerShdw sx="100000" sy="100000" kx="0" ky="0" algn="b" rotWithShape="0" blurRad="50800" dist="63500" dir="2700000">
                <a:srgbClr val="000000">
                  <a:alpha val="50000"/>
                </a:srgbClr>
              </a:outerShdw>
            </a:effectLst>
          </p:spPr>
          <p:txBody>
            <a:bodyPr wrap="square" lIns="0" tIns="0" rIns="0" bIns="0" numCol="1" anchor="ctr">
              <a:noAutofit/>
            </a:bodyPr>
            <a:lstStyle/>
            <a:p>
              <a:pPr lvl="0" algn="ctr">
                <a:defRPr>
                  <a:solidFill>
                    <a:srgbClr val="FFFFFF"/>
                  </a:solidFill>
                </a:defRPr>
              </a:pPr>
            </a:p>
          </p:txBody>
        </p:sp>
        <p:sp>
          <p:nvSpPr>
            <p:cNvPr id="66" name="Shape 66"/>
            <p:cNvSpPr/>
            <p:nvPr/>
          </p:nvSpPr>
          <p:spPr>
            <a:xfrm>
              <a:off x="3657598" y="203947"/>
              <a:ext cx="355003" cy="355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F01"/>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68" name="Shape 68"/>
          <p:cNvSpPr/>
          <p:nvPr/>
        </p:nvSpPr>
        <p:spPr>
          <a:xfrm flipV="1">
            <a:off x="4648200" y="228599"/>
            <a:ext cx="4251960" cy="6387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780" y="0"/>
                </a:lnTo>
                <a:lnTo>
                  <a:pt x="21600" y="546"/>
                </a:lnTo>
                <a:lnTo>
                  <a:pt x="21600" y="21600"/>
                </a:lnTo>
                <a:lnTo>
                  <a:pt x="820" y="21600"/>
                </a:lnTo>
                <a:lnTo>
                  <a:pt x="0" y="21054"/>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69" name="Shape 69"/>
          <p:cNvSpPr/>
          <p:nvPr>
            <p:ph type="title"/>
          </p:nvPr>
        </p:nvSpPr>
        <p:spPr>
          <a:xfrm>
            <a:off x="525780" y="462802"/>
            <a:ext cx="3657601" cy="2876551"/>
          </a:xfrm>
          <a:prstGeom prst="rect">
            <a:avLst/>
          </a:prstGeom>
        </p:spPr>
        <p:txBody>
          <a:bodyPr/>
          <a:lstStyle>
            <a:lvl1pPr>
              <a:defRPr sz="3000">
                <a:solidFill>
                  <a:srgbClr val="FF7F01"/>
                </a:solidFill>
              </a:defRPr>
            </a:lvl1pPr>
          </a:lstStyle>
          <a:p>
            <a:pPr lvl="0">
              <a:defRPr sz="1800">
                <a:solidFill>
                  <a:srgbClr val="000000"/>
                </a:solidFill>
              </a:defRPr>
            </a:pPr>
            <a:r>
              <a:rPr sz="3000">
                <a:solidFill>
                  <a:srgbClr val="FF7F01"/>
                </a:solidFill>
              </a:rPr>
              <a:t>Click to edit Master title style</a:t>
            </a:r>
          </a:p>
        </p:txBody>
      </p:sp>
      <p:sp>
        <p:nvSpPr>
          <p:cNvPr id="70" name="Shape 70"/>
          <p:cNvSpPr/>
          <p:nvPr>
            <p:ph type="body" idx="1"/>
          </p:nvPr>
        </p:nvSpPr>
        <p:spPr>
          <a:xfrm>
            <a:off x="4945379" y="609600"/>
            <a:ext cx="3657601" cy="6248400"/>
          </a:xfrm>
          <a:prstGeom prst="rect">
            <a:avLst/>
          </a:prstGeom>
        </p:spPr>
        <p:txBody>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71" name="Shape 71"/>
          <p:cNvSpPr/>
          <p:nvPr>
            <p:ph type="sldNum" sz="quarter" idx="2"/>
          </p:nvPr>
        </p:nvSpPr>
        <p:spPr>
          <a:xfrm>
            <a:off x="304800" y="6351998"/>
            <a:ext cx="443754" cy="256541"/>
          </a:xfrm>
          <a:prstGeom prst="rect">
            <a:avLst/>
          </a:prstGeom>
        </p:spPr>
        <p:txBody>
          <a:bodyPr/>
          <a:lstStyle>
            <a:lvl1pPr algn="l"/>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image2.png" descr="Picture1.png"/>
          <p:cNvPicPr/>
          <p:nvPr/>
        </p:nvPicPr>
        <p:blipFill>
          <a:blip r:embed="rId3">
            <a:extLst/>
          </a:blip>
          <a:stretch>
            <a:fillRect/>
          </a:stretch>
        </p:blipFill>
        <p:spPr>
          <a:xfrm>
            <a:off x="7086600" y="5715000"/>
            <a:ext cx="1615308" cy="963089"/>
          </a:xfrm>
          <a:prstGeom prst="rect">
            <a:avLst/>
          </a:prstGeom>
          <a:ln w="12700">
            <a:miter lim="400000"/>
          </a:ln>
        </p:spPr>
      </p:pic>
      <p:sp>
        <p:nvSpPr>
          <p:cNvPr id="3" name="Shape 3"/>
          <p:cNvSpPr/>
          <p:nvPr/>
        </p:nvSpPr>
        <p:spPr>
          <a:xfrm flipV="1">
            <a:off x="228600" y="228599"/>
            <a:ext cx="8686801" cy="6387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98" y="0"/>
                </a:lnTo>
                <a:lnTo>
                  <a:pt x="21600" y="546"/>
                </a:lnTo>
                <a:lnTo>
                  <a:pt x="21600" y="21600"/>
                </a:lnTo>
                <a:lnTo>
                  <a:pt x="402" y="21600"/>
                </a:lnTo>
                <a:lnTo>
                  <a:pt x="0" y="21054"/>
                </a:lnTo>
                <a:lnTo>
                  <a:pt x="0" y="0"/>
                </a:lnTo>
                <a:close/>
              </a:path>
            </a:pathLst>
          </a:custGeom>
          <a:solidFill>
            <a:srgbClr val="FFFFFF"/>
          </a:solidFill>
          <a:ln w="12700">
            <a:miter lim="400000"/>
          </a:ln>
          <a:effectLst>
            <a:outerShdw sx="100000" sy="100000" kx="0" ky="0" algn="b" rotWithShape="0" blurRad="50800" dist="63500" dir="2700000">
              <a:srgbClr val="000000">
                <a:alpha val="50000"/>
              </a:srgbClr>
            </a:outerShdw>
          </a:effectLst>
        </p:spPr>
        <p:txBody>
          <a:bodyPr lIns="0" tIns="0" rIns="0" bIns="0" anchor="ctr"/>
          <a:lstStyle/>
          <a:p>
            <a:pPr lvl="0" algn="ctr">
              <a:defRPr>
                <a:solidFill>
                  <a:srgbClr val="FFFFFF"/>
                </a:solidFill>
              </a:defRPr>
            </a:pPr>
          </a:p>
        </p:txBody>
      </p:sp>
      <p:sp>
        <p:nvSpPr>
          <p:cNvPr id="4" name="Shape 4"/>
          <p:cNvSpPr/>
          <p:nvPr>
            <p:ph type="title"/>
          </p:nvPr>
        </p:nvSpPr>
        <p:spPr>
          <a:xfrm>
            <a:off x="7467600" y="0"/>
            <a:ext cx="1219200" cy="59436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lvl="0">
              <a:defRPr sz="1800">
                <a:solidFill>
                  <a:srgbClr val="000000"/>
                </a:solidFill>
              </a:defRPr>
            </a:pPr>
            <a:r>
              <a:rPr sz="3800">
                <a:solidFill>
                  <a:srgbClr val="174576"/>
                </a:solidFill>
              </a:rPr>
              <a:t>Click to edit Master title style</a:t>
            </a:r>
          </a:p>
        </p:txBody>
      </p:sp>
      <p:sp>
        <p:nvSpPr>
          <p:cNvPr id="5" name="Shape 5"/>
          <p:cNvSpPr/>
          <p:nvPr>
            <p:ph type="body" idx="1"/>
          </p:nvPr>
        </p:nvSpPr>
        <p:spPr>
          <a:xfrm>
            <a:off x="779462" y="838200"/>
            <a:ext cx="6307138" cy="60198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solidFill>
                  <a:srgbClr val="000000"/>
                </a:solidFill>
              </a:defRPr>
            </a:pPr>
            <a:r>
              <a:rPr sz="2200">
                <a:solidFill>
                  <a:srgbClr val="174576"/>
                </a:solidFill>
              </a:rPr>
              <a:t>Click to edit Master text styles</a:t>
            </a:r>
            <a:endParaRPr sz="2200">
              <a:solidFill>
                <a:srgbClr val="174576"/>
              </a:solidFill>
            </a:endParaRPr>
          </a:p>
          <a:p>
            <a:pPr lvl="1">
              <a:defRPr sz="1800">
                <a:solidFill>
                  <a:srgbClr val="000000"/>
                </a:solidFill>
              </a:defRPr>
            </a:pPr>
            <a:r>
              <a:rPr sz="2200">
                <a:solidFill>
                  <a:srgbClr val="174576"/>
                </a:solidFill>
              </a:rPr>
              <a:t>Second level</a:t>
            </a:r>
            <a:endParaRPr sz="2200">
              <a:solidFill>
                <a:srgbClr val="174576"/>
              </a:solidFill>
            </a:endParaRPr>
          </a:p>
          <a:p>
            <a:pPr lvl="2">
              <a:defRPr sz="1800">
                <a:solidFill>
                  <a:srgbClr val="000000"/>
                </a:solidFill>
              </a:defRPr>
            </a:pPr>
            <a:r>
              <a:rPr sz="2200">
                <a:solidFill>
                  <a:srgbClr val="174576"/>
                </a:solidFill>
              </a:rPr>
              <a:t>Third level</a:t>
            </a:r>
            <a:endParaRPr sz="2200">
              <a:solidFill>
                <a:srgbClr val="174576"/>
              </a:solidFill>
            </a:endParaRPr>
          </a:p>
          <a:p>
            <a:pPr lvl="3">
              <a:defRPr sz="1800">
                <a:solidFill>
                  <a:srgbClr val="000000"/>
                </a:solidFill>
              </a:defRPr>
            </a:pPr>
            <a:r>
              <a:rPr sz="2200">
                <a:solidFill>
                  <a:srgbClr val="174576"/>
                </a:solidFill>
              </a:rPr>
              <a:t>Fourth level</a:t>
            </a:r>
            <a:endParaRPr sz="2200">
              <a:solidFill>
                <a:srgbClr val="174576"/>
              </a:solidFill>
            </a:endParaRPr>
          </a:p>
          <a:p>
            <a:pPr lvl="4">
              <a:defRPr sz="1800">
                <a:solidFill>
                  <a:srgbClr val="000000"/>
                </a:solidFill>
              </a:defRPr>
            </a:pPr>
            <a:r>
              <a:rPr sz="2200">
                <a:solidFill>
                  <a:srgbClr val="174576"/>
                </a:solidFill>
              </a:rPr>
              <a:t>Fifth level</a:t>
            </a:r>
          </a:p>
        </p:txBody>
      </p:sp>
      <p:sp>
        <p:nvSpPr>
          <p:cNvPr id="6" name="Shape 6"/>
          <p:cNvSpPr/>
          <p:nvPr>
            <p:ph type="sldNum" sz="quarter" idx="2"/>
          </p:nvPr>
        </p:nvSpPr>
        <p:spPr>
          <a:xfrm>
            <a:off x="4305300" y="6302692"/>
            <a:ext cx="533400" cy="256541"/>
          </a:xfrm>
          <a:prstGeom prst="rect">
            <a:avLst/>
          </a:prstGeom>
          <a:ln w="12700">
            <a:miter lim="400000"/>
          </a:ln>
        </p:spPr>
        <p:txBody>
          <a:bodyPr lIns="45719" rIns="45719" anchor="ctr">
            <a:spAutoFit/>
          </a:bodyPr>
          <a:lstStyle>
            <a:lvl1pPr algn="ctr">
              <a:defRPr sz="1100">
                <a:solidFill>
                  <a:srgbClr val="A6A6A6"/>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transition spd="med" advClick="1"/>
  <p:txStyles>
    <p:titleStyle>
      <a:lvl1pPr>
        <a:defRPr sz="3800">
          <a:solidFill>
            <a:srgbClr val="174576"/>
          </a:solidFill>
          <a:latin typeface="Corbel"/>
          <a:ea typeface="Corbel"/>
          <a:cs typeface="Corbel"/>
          <a:sym typeface="Corbel"/>
        </a:defRPr>
      </a:lvl1pPr>
      <a:lvl2pPr>
        <a:defRPr sz="3800">
          <a:solidFill>
            <a:srgbClr val="174576"/>
          </a:solidFill>
          <a:latin typeface="Corbel"/>
          <a:ea typeface="Corbel"/>
          <a:cs typeface="Corbel"/>
          <a:sym typeface="Corbel"/>
        </a:defRPr>
      </a:lvl2pPr>
      <a:lvl3pPr>
        <a:defRPr sz="3800">
          <a:solidFill>
            <a:srgbClr val="174576"/>
          </a:solidFill>
          <a:latin typeface="Corbel"/>
          <a:ea typeface="Corbel"/>
          <a:cs typeface="Corbel"/>
          <a:sym typeface="Corbel"/>
        </a:defRPr>
      </a:lvl3pPr>
      <a:lvl4pPr>
        <a:defRPr sz="3800">
          <a:solidFill>
            <a:srgbClr val="174576"/>
          </a:solidFill>
          <a:latin typeface="Corbel"/>
          <a:ea typeface="Corbel"/>
          <a:cs typeface="Corbel"/>
          <a:sym typeface="Corbel"/>
        </a:defRPr>
      </a:lvl4pPr>
      <a:lvl5pPr>
        <a:defRPr sz="3800">
          <a:solidFill>
            <a:srgbClr val="174576"/>
          </a:solidFill>
          <a:latin typeface="Corbel"/>
          <a:ea typeface="Corbel"/>
          <a:cs typeface="Corbel"/>
          <a:sym typeface="Corbel"/>
        </a:defRPr>
      </a:lvl5pPr>
      <a:lvl6pPr>
        <a:defRPr sz="3800">
          <a:solidFill>
            <a:srgbClr val="174576"/>
          </a:solidFill>
          <a:latin typeface="Corbel"/>
          <a:ea typeface="Corbel"/>
          <a:cs typeface="Corbel"/>
          <a:sym typeface="Corbel"/>
        </a:defRPr>
      </a:lvl6pPr>
      <a:lvl7pPr>
        <a:defRPr sz="3800">
          <a:solidFill>
            <a:srgbClr val="174576"/>
          </a:solidFill>
          <a:latin typeface="Corbel"/>
          <a:ea typeface="Corbel"/>
          <a:cs typeface="Corbel"/>
          <a:sym typeface="Corbel"/>
        </a:defRPr>
      </a:lvl7pPr>
      <a:lvl8pPr>
        <a:defRPr sz="3800">
          <a:solidFill>
            <a:srgbClr val="174576"/>
          </a:solidFill>
          <a:latin typeface="Corbel"/>
          <a:ea typeface="Corbel"/>
          <a:cs typeface="Corbel"/>
          <a:sym typeface="Corbel"/>
        </a:defRPr>
      </a:lvl8pPr>
      <a:lvl9pPr>
        <a:defRPr sz="3800">
          <a:solidFill>
            <a:srgbClr val="174576"/>
          </a:solidFill>
          <a:latin typeface="Corbel"/>
          <a:ea typeface="Corbel"/>
          <a:cs typeface="Corbel"/>
          <a:sym typeface="Corbel"/>
        </a:defRPr>
      </a:lvl9pPr>
    </p:titleStyle>
    <p:bodyStyle>
      <a:lvl1pPr marL="342900" indent="-342900">
        <a:spcBef>
          <a:spcPts val="2000"/>
        </a:spcBef>
        <a:buClr>
          <a:srgbClr val="FF7F01"/>
        </a:buClr>
        <a:buSzPct val="90000"/>
        <a:buFont typeface="Wingdings 2"/>
        <a:buChar char=""/>
        <a:defRPr sz="2200">
          <a:solidFill>
            <a:srgbClr val="174576"/>
          </a:solidFill>
          <a:latin typeface="Corbel"/>
          <a:ea typeface="Corbel"/>
          <a:cs typeface="Corbel"/>
          <a:sym typeface="Corbel"/>
        </a:defRPr>
      </a:lvl1pPr>
      <a:lvl2pPr marL="719455" indent="-370205">
        <a:spcBef>
          <a:spcPts val="2000"/>
        </a:spcBef>
        <a:buClr>
          <a:srgbClr val="FF7F01"/>
        </a:buClr>
        <a:buSzPct val="90000"/>
        <a:buFont typeface="Wingdings 2"/>
        <a:buChar char=""/>
        <a:defRPr sz="2200">
          <a:solidFill>
            <a:srgbClr val="174576"/>
          </a:solidFill>
          <a:latin typeface="Corbel"/>
          <a:ea typeface="Corbel"/>
          <a:cs typeface="Corbel"/>
          <a:sym typeface="Corbel"/>
        </a:defRPr>
      </a:lvl2pPr>
      <a:lvl3pPr marL="1112661" indent="-426861">
        <a:spcBef>
          <a:spcPts val="2000"/>
        </a:spcBef>
        <a:buClr>
          <a:srgbClr val="FF7F01"/>
        </a:buClr>
        <a:buSzPct val="90000"/>
        <a:buFont typeface="Wingdings 2"/>
        <a:buChar char=""/>
        <a:defRPr sz="2200">
          <a:solidFill>
            <a:srgbClr val="174576"/>
          </a:solidFill>
          <a:latin typeface="Corbel"/>
          <a:ea typeface="Corbel"/>
          <a:cs typeface="Corbel"/>
          <a:sym typeface="Corbel"/>
        </a:defRPr>
      </a:lvl3pPr>
      <a:lvl4pPr marL="1446388" indent="-411338">
        <a:spcBef>
          <a:spcPts val="2000"/>
        </a:spcBef>
        <a:buClr>
          <a:srgbClr val="FF7F01"/>
        </a:buClr>
        <a:buSzPct val="90000"/>
        <a:buFont typeface="Wingdings 2"/>
        <a:buChar char=""/>
        <a:defRPr sz="2200">
          <a:solidFill>
            <a:srgbClr val="174576"/>
          </a:solidFill>
          <a:latin typeface="Corbel"/>
          <a:ea typeface="Corbel"/>
          <a:cs typeface="Corbel"/>
          <a:sym typeface="Corbel"/>
        </a:defRPr>
      </a:lvl4pPr>
      <a:lvl5pPr marL="1798461" indent="-426861">
        <a:spcBef>
          <a:spcPts val="2000"/>
        </a:spcBef>
        <a:buClr>
          <a:srgbClr val="FF7F01"/>
        </a:buClr>
        <a:buSzPct val="90000"/>
        <a:buFont typeface="Wingdings 2"/>
        <a:buChar char=""/>
        <a:defRPr sz="2200">
          <a:solidFill>
            <a:srgbClr val="174576"/>
          </a:solidFill>
          <a:latin typeface="Corbel"/>
          <a:ea typeface="Corbel"/>
          <a:cs typeface="Corbel"/>
          <a:sym typeface="Corbel"/>
        </a:defRPr>
      </a:lvl5pPr>
      <a:lvl6pPr marL="2132365" indent="-421040">
        <a:spcBef>
          <a:spcPts val="2000"/>
        </a:spcBef>
        <a:buClr>
          <a:srgbClr val="FF7F01"/>
        </a:buClr>
        <a:buSzPct val="90000"/>
        <a:buFont typeface="Wingdings 2"/>
        <a:buChar char=""/>
        <a:defRPr sz="2200">
          <a:solidFill>
            <a:srgbClr val="174576"/>
          </a:solidFill>
          <a:latin typeface="Corbel"/>
          <a:ea typeface="Corbel"/>
          <a:cs typeface="Corbel"/>
          <a:sym typeface="Corbel"/>
        </a:defRPr>
      </a:lvl6pPr>
      <a:lvl7pPr marL="2475265" indent="-421040">
        <a:spcBef>
          <a:spcPts val="2000"/>
        </a:spcBef>
        <a:buClr>
          <a:srgbClr val="FF7F01"/>
        </a:buClr>
        <a:buSzPct val="90000"/>
        <a:buFont typeface="Wingdings 2"/>
        <a:buChar char=""/>
        <a:defRPr sz="2200">
          <a:solidFill>
            <a:srgbClr val="174576"/>
          </a:solidFill>
          <a:latin typeface="Corbel"/>
          <a:ea typeface="Corbel"/>
          <a:cs typeface="Corbel"/>
          <a:sym typeface="Corbel"/>
        </a:defRPr>
      </a:lvl7pPr>
      <a:lvl8pPr marL="2819752" indent="-421040">
        <a:spcBef>
          <a:spcPts val="2000"/>
        </a:spcBef>
        <a:buClr>
          <a:srgbClr val="FF7F01"/>
        </a:buClr>
        <a:buSzPct val="90000"/>
        <a:buFont typeface="Wingdings 2"/>
        <a:buChar char=""/>
        <a:defRPr sz="2200">
          <a:solidFill>
            <a:srgbClr val="174576"/>
          </a:solidFill>
          <a:latin typeface="Corbel"/>
          <a:ea typeface="Corbel"/>
          <a:cs typeface="Corbel"/>
          <a:sym typeface="Corbel"/>
        </a:defRPr>
      </a:lvl8pPr>
      <a:lvl9pPr marL="3164240" indent="-421040">
        <a:spcBef>
          <a:spcPts val="2000"/>
        </a:spcBef>
        <a:buClr>
          <a:srgbClr val="FF7F01"/>
        </a:buClr>
        <a:buSzPct val="90000"/>
        <a:buFont typeface="Wingdings 2"/>
        <a:buChar char=""/>
        <a:defRPr sz="2200">
          <a:solidFill>
            <a:srgbClr val="174576"/>
          </a:solidFill>
          <a:latin typeface="Corbel"/>
          <a:ea typeface="Corbel"/>
          <a:cs typeface="Corbel"/>
          <a:sym typeface="Corbel"/>
        </a:defRPr>
      </a:lvl9pPr>
    </p:bodyStyle>
    <p:otherStyle>
      <a:lvl1pPr algn="ctr">
        <a:defRPr sz="1100">
          <a:solidFill>
            <a:schemeClr val="tx1"/>
          </a:solidFill>
          <a:latin typeface="+mn-lt"/>
          <a:ea typeface="+mn-ea"/>
          <a:cs typeface="+mn-cs"/>
          <a:sym typeface="Corbel"/>
        </a:defRPr>
      </a:lvl1pPr>
      <a:lvl2pPr indent="457200" algn="ctr">
        <a:defRPr sz="1100">
          <a:solidFill>
            <a:schemeClr val="tx1"/>
          </a:solidFill>
          <a:latin typeface="+mn-lt"/>
          <a:ea typeface="+mn-ea"/>
          <a:cs typeface="+mn-cs"/>
          <a:sym typeface="Corbel"/>
        </a:defRPr>
      </a:lvl2pPr>
      <a:lvl3pPr indent="914400" algn="ctr">
        <a:defRPr sz="1100">
          <a:solidFill>
            <a:schemeClr val="tx1"/>
          </a:solidFill>
          <a:latin typeface="+mn-lt"/>
          <a:ea typeface="+mn-ea"/>
          <a:cs typeface="+mn-cs"/>
          <a:sym typeface="Corbel"/>
        </a:defRPr>
      </a:lvl3pPr>
      <a:lvl4pPr indent="1371600" algn="ctr">
        <a:defRPr sz="1100">
          <a:solidFill>
            <a:schemeClr val="tx1"/>
          </a:solidFill>
          <a:latin typeface="+mn-lt"/>
          <a:ea typeface="+mn-ea"/>
          <a:cs typeface="+mn-cs"/>
          <a:sym typeface="Corbel"/>
        </a:defRPr>
      </a:lvl4pPr>
      <a:lvl5pPr indent="1828800" algn="ctr">
        <a:defRPr sz="1100">
          <a:solidFill>
            <a:schemeClr val="tx1"/>
          </a:solidFill>
          <a:latin typeface="+mn-lt"/>
          <a:ea typeface="+mn-ea"/>
          <a:cs typeface="+mn-cs"/>
          <a:sym typeface="Corbel"/>
        </a:defRPr>
      </a:lvl5pPr>
      <a:lvl6pPr indent="2286000" algn="ctr">
        <a:defRPr sz="1100">
          <a:solidFill>
            <a:schemeClr val="tx1"/>
          </a:solidFill>
          <a:latin typeface="+mn-lt"/>
          <a:ea typeface="+mn-ea"/>
          <a:cs typeface="+mn-cs"/>
          <a:sym typeface="Corbel"/>
        </a:defRPr>
      </a:lvl6pPr>
      <a:lvl7pPr indent="2743200" algn="ctr">
        <a:defRPr sz="1100">
          <a:solidFill>
            <a:schemeClr val="tx1"/>
          </a:solidFill>
          <a:latin typeface="+mn-lt"/>
          <a:ea typeface="+mn-ea"/>
          <a:cs typeface="+mn-cs"/>
          <a:sym typeface="Corbel"/>
        </a:defRPr>
      </a:lvl7pPr>
      <a:lvl8pPr indent="3200400" algn="ctr">
        <a:defRPr sz="1100">
          <a:solidFill>
            <a:schemeClr val="tx1"/>
          </a:solidFill>
          <a:latin typeface="+mn-lt"/>
          <a:ea typeface="+mn-ea"/>
          <a:cs typeface="+mn-cs"/>
          <a:sym typeface="Corbel"/>
        </a:defRPr>
      </a:lvl8pPr>
      <a:lvl9pPr indent="3657600" algn="ctr">
        <a:defRPr sz="1100">
          <a:solidFill>
            <a:schemeClr val="tx1"/>
          </a:solidFill>
          <a:latin typeface="+mn-lt"/>
          <a:ea typeface="+mn-ea"/>
          <a:cs typeface="+mn-cs"/>
          <a:sym typeface="Corbe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S-box%23CITEREFCoppersmith1994" TargetMode="External"/><Relationship Id="rId3" Type="http://schemas.openxmlformats.org/officeDocument/2006/relationships/hyperlink" Target="https://en.wikipedia.org/wiki/Differential_cryptanalysis" TargetMode="Externa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492125" y="3913280"/>
            <a:ext cx="6746875" cy="1470026"/>
          </a:xfrm>
          <a:prstGeom prst="rect">
            <a:avLst/>
          </a:prstGeom>
        </p:spPr>
        <p:txBody>
          <a:bodyPr/>
          <a:lstStyle/>
          <a:p>
            <a:pPr lvl="0" defTabSz="804672">
              <a:defRPr sz="1800">
                <a:solidFill>
                  <a:srgbClr val="000000"/>
                </a:solidFill>
              </a:defRPr>
            </a:pPr>
            <a:r>
              <a:rPr sz="3168">
                <a:solidFill>
                  <a:srgbClr val="174576"/>
                </a:solidFill>
              </a:rPr>
              <a:t>Computer and Network Security</a:t>
            </a:r>
            <a:br>
              <a:rPr sz="3168">
                <a:solidFill>
                  <a:srgbClr val="174576"/>
                </a:solidFill>
              </a:rPr>
            </a:br>
            <a:r>
              <a:rPr sz="3168">
                <a:solidFill>
                  <a:srgbClr val="174576"/>
                </a:solidFill>
              </a:rPr>
              <a:t> COMP 5370/637* Lecture #7 August 31, 2015</a:t>
            </a:r>
          </a:p>
        </p:txBody>
      </p:sp>
      <p:sp>
        <p:nvSpPr>
          <p:cNvPr id="104" name="Shape 104"/>
          <p:cNvSpPr/>
          <p:nvPr>
            <p:ph type="body" idx="1"/>
          </p:nvPr>
        </p:nvSpPr>
        <p:spPr>
          <a:xfrm>
            <a:off x="1371600" y="5396753"/>
            <a:ext cx="5867400" cy="573742"/>
          </a:xfrm>
          <a:prstGeom prst="rect">
            <a:avLst/>
          </a:prstGeom>
        </p:spPr>
        <p:txBody>
          <a:bodyPr/>
          <a:lstStyle/>
          <a:p>
            <a:pPr lvl="0">
              <a:defRPr sz="1800">
                <a:solidFill>
                  <a:srgbClr val="000000"/>
                </a:solidFill>
              </a:defRPr>
            </a:pPr>
            <a:r>
              <a:rPr sz="1400">
                <a:solidFill>
                  <a:srgbClr val="174576"/>
                </a:solidFill>
              </a:rPr>
              <a:t>Tony Skjellum</a:t>
            </a:r>
            <a:endParaRPr sz="1400">
              <a:solidFill>
                <a:srgbClr val="174576"/>
              </a:solidFill>
            </a:endParaRPr>
          </a:p>
          <a:p>
            <a:pPr lvl="0">
              <a:defRPr sz="1800">
                <a:solidFill>
                  <a:srgbClr val="000000"/>
                </a:solidFill>
              </a:defRPr>
            </a:pPr>
            <a:r>
              <a:rPr sz="1400">
                <a:solidFill>
                  <a:srgbClr val="174576"/>
                </a:solidFill>
              </a:rPr>
              <a:t>skjellum@auburn.edu</a:t>
            </a:r>
          </a:p>
        </p:txBody>
      </p:sp>
      <p:pic>
        <p:nvPicPr>
          <p:cNvPr id="105" name="image3.png"/>
          <p:cNvPicPr/>
          <p:nvPr/>
        </p:nvPicPr>
        <p:blipFill>
          <a:blip r:embed="rId2">
            <a:extLst/>
          </a:blip>
          <a:stretch>
            <a:fillRect/>
          </a:stretch>
        </p:blipFill>
        <p:spPr>
          <a:xfrm>
            <a:off x="6556375" y="152959"/>
            <a:ext cx="2401350" cy="3003193"/>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Attacking the Cipher</a:t>
            </a:r>
          </a:p>
        </p:txBody>
      </p:sp>
      <p:sp>
        <p:nvSpPr>
          <p:cNvPr id="133" name="Shape 133"/>
          <p:cNvSpPr/>
          <p:nvPr>
            <p:ph type="body" idx="1"/>
          </p:nvPr>
        </p:nvSpPr>
        <p:spPr>
          <a:xfrm>
            <a:off x="779460" y="1774825"/>
            <a:ext cx="3657601" cy="3975101"/>
          </a:xfrm>
          <a:prstGeom prst="rect">
            <a:avLst/>
          </a:prstGeom>
        </p:spPr>
        <p:txBody>
          <a:bodyPr/>
          <a:lstStyle/>
          <a:p>
            <a:pPr lvl="0" marL="277749" indent="-277749" defTabSz="905255">
              <a:spcBef>
                <a:spcPts val="1900"/>
              </a:spcBef>
              <a:defRPr sz="1800">
                <a:solidFill>
                  <a:srgbClr val="000000"/>
                </a:solidFill>
              </a:defRPr>
            </a:pPr>
            <a:r>
              <a:rPr sz="1782">
                <a:solidFill>
                  <a:srgbClr val="174576"/>
                </a:solidFill>
              </a:rPr>
              <a:t>Anagramming</a:t>
            </a:r>
            <a:endParaRPr sz="1782">
              <a:solidFill>
                <a:srgbClr val="174576"/>
              </a:solidFill>
            </a:endParaRPr>
          </a:p>
          <a:p>
            <a:pPr lvl="1" marL="645623" indent="-299866" defTabSz="905255">
              <a:spcBef>
                <a:spcPts val="500"/>
              </a:spcBef>
              <a:defRPr sz="1800">
                <a:solidFill>
                  <a:srgbClr val="000000"/>
                </a:solidFill>
              </a:defRPr>
            </a:pPr>
            <a:r>
              <a:rPr sz="1782">
                <a:solidFill>
                  <a:srgbClr val="174576"/>
                </a:solidFill>
              </a:rPr>
              <a:t>Consider "gram-ness"</a:t>
            </a:r>
            <a:endParaRPr sz="1979">
              <a:solidFill>
                <a:srgbClr val="174576"/>
              </a:solidFill>
            </a:endParaRPr>
          </a:p>
          <a:p>
            <a:pPr lvl="2" marL="986281" indent="-307339" defTabSz="905255">
              <a:spcBef>
                <a:spcPts val="500"/>
              </a:spcBef>
              <a:defRPr sz="1800">
                <a:solidFill>
                  <a:srgbClr val="000000"/>
                </a:solidFill>
              </a:defRPr>
            </a:pPr>
            <a:r>
              <a:rPr sz="1584">
                <a:solidFill>
                  <a:srgbClr val="174576"/>
                </a:solidFill>
              </a:rPr>
              <a:t>1-gram = frequency of individual letters in a vocabulary</a:t>
            </a:r>
            <a:endParaRPr sz="1782">
              <a:solidFill>
                <a:srgbClr val="174576"/>
              </a:solidFill>
            </a:endParaRPr>
          </a:p>
          <a:p>
            <a:pPr lvl="2" marL="986281" indent="-307339" defTabSz="905255">
              <a:spcBef>
                <a:spcPts val="500"/>
              </a:spcBef>
              <a:defRPr sz="1800">
                <a:solidFill>
                  <a:srgbClr val="000000"/>
                </a:solidFill>
              </a:defRPr>
            </a:pPr>
            <a:r>
              <a:rPr sz="1584">
                <a:solidFill>
                  <a:srgbClr val="174576"/>
                </a:solidFill>
              </a:rPr>
              <a:t>2-gram = frequency of letter pairs in a vocabulary</a:t>
            </a:r>
            <a:endParaRPr sz="1782">
              <a:solidFill>
                <a:srgbClr val="174576"/>
              </a:solidFill>
            </a:endParaRPr>
          </a:p>
          <a:p>
            <a:pPr lvl="2" marL="986281" indent="-307339" defTabSz="905255">
              <a:spcBef>
                <a:spcPts val="500"/>
              </a:spcBef>
              <a:defRPr sz="1800">
                <a:solidFill>
                  <a:srgbClr val="000000"/>
                </a:solidFill>
              </a:defRPr>
            </a:pPr>
            <a:r>
              <a:rPr sz="1584">
                <a:solidFill>
                  <a:srgbClr val="174576"/>
                </a:solidFill>
              </a:rPr>
              <a:t>n-gram = frequency of n-letter sequences</a:t>
            </a:r>
            <a:endParaRPr sz="1782">
              <a:solidFill>
                <a:srgbClr val="174576"/>
              </a:solidFill>
            </a:endParaRPr>
          </a:p>
          <a:p>
            <a:pPr lvl="1" marL="645623" indent="-299866" defTabSz="905255">
              <a:spcBef>
                <a:spcPts val="500"/>
              </a:spcBef>
              <a:defRPr sz="1800">
                <a:solidFill>
                  <a:srgbClr val="000000"/>
                </a:solidFill>
              </a:defRPr>
            </a:pPr>
            <a:r>
              <a:rPr sz="1782">
                <a:solidFill>
                  <a:srgbClr val="174576"/>
                </a:solidFill>
              </a:rPr>
              <a:t>If 1-gram frequencies match English frequencies, but other </a:t>
            </a:r>
            <a:r>
              <a:rPr i="1" sz="1782">
                <a:solidFill>
                  <a:srgbClr val="174576"/>
                </a:solidFill>
              </a:rPr>
              <a:t>n</a:t>
            </a:r>
            <a:r>
              <a:rPr sz="1782">
                <a:solidFill>
                  <a:srgbClr val="174576"/>
                </a:solidFill>
              </a:rPr>
              <a:t>-gram frequencies do not, probably transposition</a:t>
            </a:r>
            <a:endParaRPr sz="1979">
              <a:solidFill>
                <a:srgbClr val="174576"/>
              </a:solidFill>
            </a:endParaRPr>
          </a:p>
          <a:p>
            <a:pPr lvl="1" marL="645623" indent="-299866" defTabSz="905255">
              <a:spcBef>
                <a:spcPts val="500"/>
              </a:spcBef>
              <a:defRPr sz="1800">
                <a:solidFill>
                  <a:srgbClr val="000000"/>
                </a:solidFill>
              </a:defRPr>
            </a:pPr>
            <a:r>
              <a:rPr sz="1782">
                <a:solidFill>
                  <a:srgbClr val="174576"/>
                </a:solidFill>
              </a:rPr>
              <a:t>Rearrange letters to form </a:t>
            </a:r>
            <a:r>
              <a:rPr i="1" sz="1782">
                <a:solidFill>
                  <a:srgbClr val="174576"/>
                </a:solidFill>
              </a:rPr>
              <a:t>n</a:t>
            </a:r>
            <a:r>
              <a:rPr sz="1782">
                <a:solidFill>
                  <a:srgbClr val="174576"/>
                </a:solidFill>
              </a:rPr>
              <a:t>-grams with highest frequencies</a:t>
            </a:r>
          </a:p>
        </p:txBody>
      </p:sp>
      <p:sp>
        <p:nvSpPr>
          <p:cNvPr id="134" name="Shape 134"/>
          <p:cNvSpPr/>
          <p:nvPr/>
        </p:nvSpPr>
        <p:spPr>
          <a:xfrm>
            <a:off x="4705351" y="1981201"/>
            <a:ext cx="3914774" cy="428942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lnSpc>
                <a:spcPct val="80000"/>
              </a:lnSpc>
              <a:spcBef>
                <a:spcPts val="2000"/>
              </a:spcBef>
              <a:buClr>
                <a:srgbClr val="FF7F01"/>
              </a:buClr>
              <a:buSzPct val="90000"/>
              <a:buFont typeface="Wingdings 2"/>
              <a:buChar char=""/>
              <a:defRPr>
                <a:solidFill>
                  <a:srgbClr val="000000"/>
                </a:solidFill>
              </a:defRPr>
            </a:pPr>
            <a:r>
              <a:rPr>
                <a:solidFill>
                  <a:srgbClr val="174576"/>
                </a:solidFill>
              </a:rPr>
              <a:t>Given</a:t>
            </a:r>
            <a:endParaRPr>
              <a:solidFill>
                <a:srgbClr val="174576"/>
              </a:solidFill>
            </a:endParaRPr>
          </a:p>
          <a:p>
            <a:pPr lvl="1" marL="685800" indent="-336550">
              <a:lnSpc>
                <a:spcPct val="80000"/>
              </a:lnSpc>
              <a:spcBef>
                <a:spcPts val="600"/>
              </a:spcBef>
              <a:buClr>
                <a:srgbClr val="FF7F01"/>
              </a:buClr>
              <a:buSzPct val="90000"/>
              <a:buFont typeface="Wingdings 2"/>
              <a:buChar char=""/>
              <a:defRPr>
                <a:solidFill>
                  <a:srgbClr val="000000"/>
                </a:solidFill>
              </a:defRPr>
            </a:pPr>
            <a:r>
              <a:rPr sz="1700">
                <a:solidFill>
                  <a:srgbClr val="174576"/>
                </a:solidFill>
              </a:rPr>
              <a:t>C = HLOOLELWRD</a:t>
            </a:r>
            <a:endParaRPr sz="1700">
              <a:solidFill>
                <a:srgbClr val="174576"/>
              </a:solidFill>
            </a:endParaRPr>
          </a:p>
          <a:p>
            <a:pPr lvl="1" marL="685800" indent="-336550">
              <a:lnSpc>
                <a:spcPct val="80000"/>
              </a:lnSpc>
              <a:spcBef>
                <a:spcPts val="600"/>
              </a:spcBef>
              <a:buClr>
                <a:srgbClr val="FF7F01"/>
              </a:buClr>
              <a:buSzPct val="90000"/>
              <a:buFont typeface="Wingdings 2"/>
              <a:buChar char=""/>
              <a:defRPr>
                <a:solidFill>
                  <a:srgbClr val="000000"/>
                </a:solidFill>
              </a:defRPr>
            </a:pPr>
            <a:r>
              <a:rPr sz="1700">
                <a:solidFill>
                  <a:srgbClr val="174576"/>
                </a:solidFill>
              </a:rPr>
              <a:t>2-gram analysis</a:t>
            </a:r>
            <a:endParaRPr sz="1700">
              <a:solidFill>
                <a:srgbClr val="174576"/>
              </a:solidFill>
            </a:endParaRPr>
          </a:p>
          <a:p>
            <a:pPr lvl="2" marL="1035050" indent="-349250">
              <a:lnSpc>
                <a:spcPct val="80000"/>
              </a:lnSpc>
              <a:spcBef>
                <a:spcPts val="600"/>
              </a:spcBef>
              <a:buClr>
                <a:srgbClr val="FF7F01"/>
              </a:buClr>
              <a:buSzPct val="90000"/>
              <a:buFont typeface="Wingdings 2"/>
              <a:buChar char=""/>
              <a:defRPr>
                <a:solidFill>
                  <a:srgbClr val="000000"/>
                </a:solidFill>
              </a:defRPr>
            </a:pPr>
            <a:r>
              <a:rPr sz="1500">
                <a:solidFill>
                  <a:srgbClr val="174576"/>
                </a:solidFill>
              </a:rPr>
              <a:t>freq("HE") = .0305</a:t>
            </a:r>
            <a:endParaRPr sz="1500">
              <a:solidFill>
                <a:srgbClr val="174576"/>
              </a:solidFill>
            </a:endParaRPr>
          </a:p>
          <a:p>
            <a:pPr lvl="2" marL="1035050" indent="-349250">
              <a:lnSpc>
                <a:spcPct val="80000"/>
              </a:lnSpc>
              <a:spcBef>
                <a:spcPts val="600"/>
              </a:spcBef>
              <a:buClr>
                <a:srgbClr val="FF7F01"/>
              </a:buClr>
              <a:buSzPct val="90000"/>
              <a:buFont typeface="Wingdings 2"/>
              <a:buChar char=""/>
              <a:defRPr>
                <a:solidFill>
                  <a:srgbClr val="000000"/>
                </a:solidFill>
              </a:defRPr>
            </a:pPr>
            <a:r>
              <a:rPr sz="1500">
                <a:solidFill>
                  <a:srgbClr val="174576"/>
                </a:solidFill>
              </a:rPr>
              <a:t>freq("HO") = .0043</a:t>
            </a:r>
            <a:endParaRPr sz="1500">
              <a:solidFill>
                <a:srgbClr val="174576"/>
              </a:solidFill>
            </a:endParaRPr>
          </a:p>
          <a:p>
            <a:pPr lvl="2" marL="1035050" indent="-349250">
              <a:lnSpc>
                <a:spcPct val="80000"/>
              </a:lnSpc>
              <a:spcBef>
                <a:spcPts val="600"/>
              </a:spcBef>
              <a:buClr>
                <a:srgbClr val="FF7F01"/>
              </a:buClr>
              <a:buSzPct val="90000"/>
              <a:buFont typeface="Wingdings 2"/>
              <a:buChar char=""/>
              <a:defRPr>
                <a:solidFill>
                  <a:srgbClr val="000000"/>
                </a:solidFill>
              </a:defRPr>
            </a:pPr>
            <a:r>
              <a:rPr sz="1500">
                <a:solidFill>
                  <a:srgbClr val="174576"/>
                </a:solidFill>
              </a:rPr>
              <a:t>freq("Hx") &lt; .0010</a:t>
            </a:r>
            <a:endParaRPr sz="1500">
              <a:solidFill>
                <a:srgbClr val="174576"/>
              </a:solidFill>
            </a:endParaRPr>
          </a:p>
          <a:p>
            <a:pPr lvl="2" marL="1035050" indent="-349250">
              <a:lnSpc>
                <a:spcPct val="80000"/>
              </a:lnSpc>
              <a:spcBef>
                <a:spcPts val="600"/>
              </a:spcBef>
              <a:buClr>
                <a:srgbClr val="FF7F01"/>
              </a:buClr>
              <a:buSzPct val="90000"/>
              <a:buFont typeface="Wingdings 2"/>
              <a:buChar char=""/>
              <a:defRPr>
                <a:solidFill>
                  <a:srgbClr val="000000"/>
                </a:solidFill>
              </a:defRPr>
            </a:pPr>
            <a:r>
              <a:rPr sz="1500">
                <a:solidFill>
                  <a:srgbClr val="174576"/>
                </a:solidFill>
              </a:rPr>
              <a:t>freq("Ex") &lt; .0002</a:t>
            </a:r>
            <a:endParaRPr sz="1500">
              <a:solidFill>
                <a:srgbClr val="174576"/>
              </a:solidFill>
            </a:endParaRPr>
          </a:p>
          <a:p>
            <a:pPr lvl="2" marL="1035050" indent="-349250">
              <a:lnSpc>
                <a:spcPct val="80000"/>
              </a:lnSpc>
              <a:spcBef>
                <a:spcPts val="600"/>
              </a:spcBef>
              <a:buClr>
                <a:srgbClr val="FF7F01"/>
              </a:buClr>
              <a:buSzPct val="90000"/>
              <a:buFont typeface="Wingdings 2"/>
              <a:buChar char=""/>
              <a:defRPr>
                <a:solidFill>
                  <a:srgbClr val="000000"/>
                </a:solidFill>
              </a:defRPr>
            </a:pPr>
            <a:r>
              <a:rPr sz="1500">
                <a:solidFill>
                  <a:srgbClr val="174576"/>
                </a:solidFill>
              </a:rPr>
              <a:t>so, "HE" is probable juxtaposition</a:t>
            </a:r>
            <a:endParaRPr sz="1500">
              <a:solidFill>
                <a:srgbClr val="174576"/>
              </a:solidFill>
            </a:endParaRPr>
          </a:p>
          <a:p>
            <a:pPr lvl="1" marL="685800" indent="-336550">
              <a:lnSpc>
                <a:spcPct val="80000"/>
              </a:lnSpc>
              <a:spcBef>
                <a:spcPts val="600"/>
              </a:spcBef>
              <a:buClr>
                <a:srgbClr val="FF7F01"/>
              </a:buClr>
              <a:buSzPct val="90000"/>
              <a:buFont typeface="Wingdings 2"/>
              <a:buChar char=""/>
              <a:defRPr>
                <a:solidFill>
                  <a:srgbClr val="000000"/>
                </a:solidFill>
              </a:defRPr>
            </a:pPr>
            <a:r>
              <a:rPr sz="1700">
                <a:solidFill>
                  <a:srgbClr val="174576"/>
                </a:solidFill>
              </a:rPr>
              <a:t>Make "HE" an "anchor point", write letters in rows below or above:</a:t>
            </a:r>
            <a:endParaRPr sz="1700">
              <a:solidFill>
                <a:srgbClr val="174576"/>
              </a:solidFill>
            </a:endParaRPr>
          </a:p>
          <a:p>
            <a:pPr lvl="2" marL="1035050" indent="-349250">
              <a:lnSpc>
                <a:spcPct val="80000"/>
              </a:lnSpc>
              <a:spcBef>
                <a:spcPts val="600"/>
              </a:spcBef>
              <a:buClr>
                <a:srgbClr val="FF7F01"/>
              </a:buClr>
              <a:buSzPct val="90000"/>
              <a:buFont typeface="Wingdings 2"/>
              <a:buChar char=""/>
              <a:defRPr>
                <a:solidFill>
                  <a:srgbClr val="000000"/>
                </a:solidFill>
              </a:defRPr>
            </a:pPr>
            <a:r>
              <a:rPr sz="1500">
                <a:solidFill>
                  <a:srgbClr val="174576"/>
                </a:solidFill>
              </a:rPr>
              <a:t>HE</a:t>
            </a:r>
            <a:endParaRPr sz="1500">
              <a:solidFill>
                <a:srgbClr val="174576"/>
              </a:solidFill>
            </a:endParaRPr>
          </a:p>
          <a:p>
            <a:pPr lvl="2" marL="1035050" indent="-349250">
              <a:lnSpc>
                <a:spcPct val="80000"/>
              </a:lnSpc>
              <a:spcBef>
                <a:spcPts val="600"/>
              </a:spcBef>
              <a:buClr>
                <a:srgbClr val="FF7F01"/>
              </a:buClr>
              <a:buSzPct val="90000"/>
              <a:buFont typeface="Wingdings 2"/>
              <a:buChar char=""/>
              <a:defRPr>
                <a:solidFill>
                  <a:srgbClr val="000000"/>
                </a:solidFill>
              </a:defRPr>
            </a:pPr>
            <a:r>
              <a:rPr sz="1500">
                <a:solidFill>
                  <a:srgbClr val="174576"/>
                </a:solidFill>
              </a:rPr>
              <a:t>LL</a:t>
            </a:r>
            <a:endParaRPr sz="1500">
              <a:solidFill>
                <a:srgbClr val="174576"/>
              </a:solidFill>
            </a:endParaRPr>
          </a:p>
          <a:p>
            <a:pPr lvl="2" marL="1035050" indent="-349250">
              <a:lnSpc>
                <a:spcPct val="80000"/>
              </a:lnSpc>
              <a:spcBef>
                <a:spcPts val="600"/>
              </a:spcBef>
              <a:buClr>
                <a:srgbClr val="FF7F01"/>
              </a:buClr>
              <a:buSzPct val="90000"/>
              <a:buFont typeface="Wingdings 2"/>
              <a:buChar char=""/>
              <a:defRPr>
                <a:solidFill>
                  <a:srgbClr val="000000"/>
                </a:solidFill>
              </a:defRPr>
            </a:pPr>
            <a:r>
              <a:rPr sz="1500">
                <a:solidFill>
                  <a:srgbClr val="174576"/>
                </a:solidFill>
              </a:rPr>
              <a:t>OW</a:t>
            </a:r>
            <a:endParaRPr sz="1500">
              <a:solidFill>
                <a:srgbClr val="174576"/>
              </a:solidFill>
            </a:endParaRPr>
          </a:p>
          <a:p>
            <a:pPr lvl="2" marL="1035050" indent="-349250">
              <a:lnSpc>
                <a:spcPct val="80000"/>
              </a:lnSpc>
              <a:spcBef>
                <a:spcPts val="600"/>
              </a:spcBef>
              <a:buClr>
                <a:srgbClr val="FF7F01"/>
              </a:buClr>
              <a:buSzPct val="90000"/>
              <a:buFont typeface="Wingdings 2"/>
              <a:buChar char=""/>
              <a:defRPr>
                <a:solidFill>
                  <a:srgbClr val="000000"/>
                </a:solidFill>
              </a:defRPr>
            </a:pPr>
            <a:r>
              <a:rPr sz="1500">
                <a:solidFill>
                  <a:srgbClr val="174576"/>
                </a:solidFill>
              </a:rPr>
              <a:t>OR</a:t>
            </a:r>
            <a:endParaRPr sz="1500">
              <a:solidFill>
                <a:srgbClr val="174576"/>
              </a:solidFill>
            </a:endParaRPr>
          </a:p>
          <a:p>
            <a:pPr lvl="2" marL="1035050" indent="-349250">
              <a:lnSpc>
                <a:spcPct val="80000"/>
              </a:lnSpc>
              <a:spcBef>
                <a:spcPts val="600"/>
              </a:spcBef>
              <a:buClr>
                <a:srgbClr val="FF7F01"/>
              </a:buClr>
              <a:buSzPct val="90000"/>
              <a:buFont typeface="Wingdings 2"/>
              <a:buChar char=""/>
              <a:defRPr>
                <a:solidFill>
                  <a:srgbClr val="000000"/>
                </a:solidFill>
              </a:defRPr>
            </a:pPr>
            <a:r>
              <a:rPr sz="1500">
                <a:solidFill>
                  <a:srgbClr val="174576"/>
                </a:solidFill>
              </a:rPr>
              <a:t>LD</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Substitution Ciphers</a:t>
            </a:r>
          </a:p>
        </p:txBody>
      </p:sp>
      <p:sp>
        <p:nvSpPr>
          <p:cNvPr id="137" name="Shape 137"/>
          <p:cNvSpPr/>
          <p:nvPr>
            <p:ph type="body" idx="1"/>
          </p:nvPr>
        </p:nvSpPr>
        <p:spPr>
          <a:xfrm>
            <a:off x="779462" y="1949824"/>
            <a:ext cx="7583490" cy="4007225"/>
          </a:xfrm>
          <a:prstGeom prst="rect">
            <a:avLst/>
          </a:prstGeom>
        </p:spPr>
        <p:txBody>
          <a:bodyPr/>
          <a:lstStyle/>
          <a:p>
            <a:pPr lvl="0" marL="370331" indent="-370331" defTabSz="905255">
              <a:spcBef>
                <a:spcPts val="1900"/>
              </a:spcBef>
              <a:defRPr sz="1800">
                <a:solidFill>
                  <a:srgbClr val="000000"/>
                </a:solidFill>
              </a:defRPr>
            </a:pPr>
            <a:r>
              <a:rPr sz="2376">
                <a:solidFill>
                  <a:srgbClr val="174576"/>
                </a:solidFill>
              </a:rPr>
              <a:t>Change characters in plaintext to produce ciphertext</a:t>
            </a:r>
            <a:endParaRPr sz="2376">
              <a:solidFill>
                <a:srgbClr val="174576"/>
              </a:solidFill>
            </a:endParaRPr>
          </a:p>
          <a:p>
            <a:pPr lvl="0" marL="370331" indent="-370331" defTabSz="905255">
              <a:spcBef>
                <a:spcPts val="1900"/>
              </a:spcBef>
              <a:defRPr sz="1800">
                <a:solidFill>
                  <a:srgbClr val="000000"/>
                </a:solidFill>
              </a:defRPr>
            </a:pPr>
            <a:r>
              <a:rPr sz="2376">
                <a:solidFill>
                  <a:srgbClr val="174576"/>
                </a:solidFill>
              </a:rPr>
              <a:t>Example (Cæsar cipher)</a:t>
            </a:r>
            <a:endParaRPr sz="2376">
              <a:solidFill>
                <a:srgbClr val="174576"/>
              </a:solidFill>
            </a:endParaRPr>
          </a:p>
          <a:p>
            <a:pPr lvl="1" marL="745578" indent="-399821" defTabSz="905255">
              <a:spcBef>
                <a:spcPts val="500"/>
              </a:spcBef>
              <a:defRPr sz="1800">
                <a:solidFill>
                  <a:srgbClr val="000000"/>
                </a:solidFill>
              </a:defRPr>
            </a:pPr>
            <a:r>
              <a:rPr sz="2376">
                <a:solidFill>
                  <a:srgbClr val="174576"/>
                </a:solidFill>
              </a:rPr>
              <a:t>Plaintext is HELLO WORLD</a:t>
            </a:r>
            <a:endParaRPr sz="1979">
              <a:solidFill>
                <a:srgbClr val="174576"/>
              </a:solidFill>
            </a:endParaRPr>
          </a:p>
          <a:p>
            <a:pPr lvl="1" marL="745578" indent="-399821" defTabSz="905255">
              <a:spcBef>
                <a:spcPts val="500"/>
              </a:spcBef>
              <a:defRPr sz="1800">
                <a:solidFill>
                  <a:srgbClr val="000000"/>
                </a:solidFill>
              </a:defRPr>
            </a:pPr>
            <a:r>
              <a:rPr sz="2376">
                <a:solidFill>
                  <a:srgbClr val="174576"/>
                </a:solidFill>
              </a:rPr>
              <a:t>If key=3, change each letter to the third letter following it</a:t>
            </a:r>
            <a:endParaRPr sz="1979">
              <a:solidFill>
                <a:srgbClr val="174576"/>
              </a:solidFill>
            </a:endParaRPr>
          </a:p>
          <a:p>
            <a:pPr lvl="2" marL="1063116" indent="-384175" defTabSz="905255">
              <a:spcBef>
                <a:spcPts val="500"/>
              </a:spcBef>
              <a:defRPr sz="1800">
                <a:solidFill>
                  <a:srgbClr val="000000"/>
                </a:solidFill>
              </a:defRPr>
            </a:pPr>
            <a:r>
              <a:rPr sz="1979">
                <a:solidFill>
                  <a:srgbClr val="174576"/>
                </a:solidFill>
              </a:rPr>
              <a:t>A becomes D</a:t>
            </a:r>
            <a:endParaRPr sz="1782">
              <a:solidFill>
                <a:srgbClr val="174576"/>
              </a:solidFill>
            </a:endParaRPr>
          </a:p>
          <a:p>
            <a:pPr lvl="2" marL="1063116" indent="-384175" defTabSz="905255">
              <a:spcBef>
                <a:spcPts val="500"/>
              </a:spcBef>
              <a:defRPr sz="1800">
                <a:solidFill>
                  <a:srgbClr val="000000"/>
                </a:solidFill>
              </a:defRPr>
            </a:pPr>
            <a:r>
              <a:rPr sz="1979">
                <a:solidFill>
                  <a:srgbClr val="174576"/>
                </a:solidFill>
              </a:rPr>
              <a:t>B becomes E</a:t>
            </a:r>
            <a:endParaRPr sz="1782">
              <a:solidFill>
                <a:srgbClr val="174576"/>
              </a:solidFill>
            </a:endParaRPr>
          </a:p>
          <a:p>
            <a:pPr lvl="2" marL="1063116" indent="-384175" defTabSz="905255">
              <a:spcBef>
                <a:spcPts val="500"/>
              </a:spcBef>
              <a:defRPr sz="1800">
                <a:solidFill>
                  <a:srgbClr val="000000"/>
                </a:solidFill>
              </a:defRPr>
            </a:pPr>
            <a:r>
              <a:rPr sz="1979">
                <a:solidFill>
                  <a:srgbClr val="174576"/>
                </a:solidFill>
              </a:rPr>
              <a:t>X becomes A </a:t>
            </a:r>
            <a:endParaRPr sz="1782">
              <a:solidFill>
                <a:srgbClr val="174576"/>
              </a:solidFill>
            </a:endParaRPr>
          </a:p>
          <a:p>
            <a:pPr lvl="2" marL="1063116" indent="-384175" defTabSz="905255">
              <a:spcBef>
                <a:spcPts val="500"/>
              </a:spcBef>
              <a:defRPr sz="1800">
                <a:solidFill>
                  <a:srgbClr val="000000"/>
                </a:solidFill>
              </a:defRPr>
            </a:pPr>
            <a:r>
              <a:rPr sz="1979">
                <a:solidFill>
                  <a:srgbClr val="174576"/>
                </a:solidFill>
              </a:rPr>
              <a:t>Z becomes C, etc.</a:t>
            </a:r>
            <a:endParaRPr sz="1782">
              <a:solidFill>
                <a:srgbClr val="174576"/>
              </a:solidFill>
            </a:endParaRPr>
          </a:p>
          <a:p>
            <a:pPr lvl="1" marL="745578" indent="-399821" defTabSz="905255">
              <a:spcBef>
                <a:spcPts val="500"/>
              </a:spcBef>
              <a:defRPr sz="1800">
                <a:solidFill>
                  <a:srgbClr val="000000"/>
                </a:solidFill>
              </a:defRPr>
            </a:pPr>
            <a:r>
              <a:rPr sz="2376">
                <a:solidFill>
                  <a:srgbClr val="174576"/>
                </a:solidFill>
              </a:rPr>
              <a:t>Ciphertext is KHOOR ZRUOG</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Attacking the Cipher</a:t>
            </a:r>
          </a:p>
        </p:txBody>
      </p:sp>
      <p:sp>
        <p:nvSpPr>
          <p:cNvPr id="140" name="Shape 140"/>
          <p:cNvSpPr/>
          <p:nvPr>
            <p:ph type="body" idx="1"/>
          </p:nvPr>
        </p:nvSpPr>
        <p:spPr>
          <a:xfrm>
            <a:off x="779462" y="1949824"/>
            <a:ext cx="7583490" cy="4007225"/>
          </a:xfrm>
          <a:prstGeom prst="rect">
            <a:avLst/>
          </a:prstGeom>
        </p:spPr>
        <p:txBody>
          <a:bodyPr/>
          <a:lstStyle/>
          <a:p>
            <a:pPr lvl="0" marL="498763" indent="-498763">
              <a:defRPr sz="1800">
                <a:solidFill>
                  <a:srgbClr val="000000"/>
                </a:solidFill>
              </a:defRPr>
            </a:pPr>
            <a:r>
              <a:rPr sz="3200">
                <a:solidFill>
                  <a:srgbClr val="174576"/>
                </a:solidFill>
              </a:rPr>
              <a:t>Exhaustive search</a:t>
            </a:r>
            <a:endParaRPr sz="3200">
              <a:solidFill>
                <a:srgbClr val="174576"/>
              </a:solidFill>
            </a:endParaRPr>
          </a:p>
          <a:p>
            <a:pPr lvl="1" marL="887730" indent="-538480">
              <a:spcBef>
                <a:spcPts val="600"/>
              </a:spcBef>
              <a:defRPr sz="1800">
                <a:solidFill>
                  <a:srgbClr val="000000"/>
                </a:solidFill>
              </a:defRPr>
            </a:pPr>
            <a:r>
              <a:rPr sz="3200">
                <a:solidFill>
                  <a:srgbClr val="174576"/>
                </a:solidFill>
              </a:rPr>
              <a:t>If the key space is small enough, try all possible keys until you find the right one</a:t>
            </a:r>
            <a:endParaRPr sz="2000">
              <a:solidFill>
                <a:srgbClr val="174576"/>
              </a:solidFill>
            </a:endParaRPr>
          </a:p>
          <a:p>
            <a:pPr lvl="1" marL="887730" indent="-538480">
              <a:spcBef>
                <a:spcPts val="600"/>
              </a:spcBef>
              <a:defRPr sz="1800">
                <a:solidFill>
                  <a:srgbClr val="000000"/>
                </a:solidFill>
              </a:defRPr>
            </a:pPr>
            <a:r>
              <a:rPr sz="3200">
                <a:solidFill>
                  <a:srgbClr val="174576"/>
                </a:solidFill>
              </a:rPr>
              <a:t>Cæsar cipher has 26 possible keys</a:t>
            </a:r>
            <a:endParaRPr sz="2000">
              <a:solidFill>
                <a:srgbClr val="174576"/>
              </a:solidFill>
            </a:endParaRPr>
          </a:p>
          <a:p>
            <a:pPr lvl="0" marL="498763" indent="-498763">
              <a:defRPr sz="1800">
                <a:solidFill>
                  <a:srgbClr val="000000"/>
                </a:solidFill>
              </a:defRPr>
            </a:pPr>
            <a:r>
              <a:rPr sz="3200">
                <a:solidFill>
                  <a:srgbClr val="174576"/>
                </a:solidFill>
              </a:rPr>
              <a:t>Statistical analysis</a:t>
            </a:r>
            <a:endParaRPr sz="3200">
              <a:solidFill>
                <a:srgbClr val="174576"/>
              </a:solidFill>
            </a:endParaRPr>
          </a:p>
          <a:p>
            <a:pPr lvl="1" marL="887730" indent="-538480">
              <a:spcBef>
                <a:spcPts val="600"/>
              </a:spcBef>
              <a:defRPr sz="1800">
                <a:solidFill>
                  <a:srgbClr val="000000"/>
                </a:solidFill>
              </a:defRPr>
            </a:pPr>
            <a:r>
              <a:rPr sz="3200">
                <a:solidFill>
                  <a:srgbClr val="174576"/>
                </a:solidFill>
              </a:rPr>
              <a:t>try key and compare result to 1-gram model of English</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Example Statistical Attack</a:t>
            </a:r>
          </a:p>
        </p:txBody>
      </p:sp>
      <p:sp>
        <p:nvSpPr>
          <p:cNvPr id="143" name="Shape 143"/>
          <p:cNvSpPr/>
          <p:nvPr>
            <p:ph type="body" idx="1"/>
          </p:nvPr>
        </p:nvSpPr>
        <p:spPr>
          <a:xfrm>
            <a:off x="779462" y="1949824"/>
            <a:ext cx="7583490" cy="4007225"/>
          </a:xfrm>
          <a:prstGeom prst="rect">
            <a:avLst/>
          </a:prstGeom>
        </p:spPr>
        <p:txBody>
          <a:bodyPr/>
          <a:lstStyle/>
          <a:p>
            <a:pPr lvl="0">
              <a:tabLst>
                <a:tab pos="914400" algn="l"/>
                <a:tab pos="1371600" algn="l"/>
                <a:tab pos="2286000" algn="l"/>
                <a:tab pos="2743200" algn="l"/>
                <a:tab pos="3644900" algn="l"/>
                <a:tab pos="4102100" algn="l"/>
                <a:tab pos="5016500" algn="l"/>
                <a:tab pos="5486400" algn="l"/>
              </a:tabLst>
              <a:defRPr sz="1800">
                <a:solidFill>
                  <a:srgbClr val="000000"/>
                </a:solidFill>
              </a:defRPr>
            </a:pPr>
            <a:r>
              <a:rPr sz="2200">
                <a:solidFill>
                  <a:srgbClr val="174576"/>
                </a:solidFill>
              </a:rPr>
              <a:t>Compute frequency of each letter in ciphertext:</a:t>
            </a:r>
            <a:endParaRPr sz="2200">
              <a:solidFill>
                <a:srgbClr val="174576"/>
              </a:solidFill>
            </a:endParaRPr>
          </a:p>
          <a:p>
            <a:pPr lvl="1" marL="685800" indent="-336550">
              <a:spcBef>
                <a:spcPts val="600"/>
              </a:spcBef>
              <a:tabLst>
                <a:tab pos="914400" algn="l"/>
                <a:tab pos="1371600" algn="l"/>
                <a:tab pos="2286000" algn="l"/>
                <a:tab pos="2743200" algn="l"/>
                <a:tab pos="3644900" algn="l"/>
                <a:tab pos="4102100" algn="l"/>
                <a:tab pos="5016500" algn="l"/>
                <a:tab pos="5486400" algn="l"/>
              </a:tabLst>
              <a:defRPr sz="1800">
                <a:solidFill>
                  <a:srgbClr val="000000"/>
                </a:solidFill>
              </a:defRPr>
            </a:pPr>
            <a:r>
              <a:rPr sz="2000">
                <a:solidFill>
                  <a:srgbClr val="174576"/>
                </a:solidFill>
              </a:rPr>
              <a:t>Given KHOOR ZRUOG,</a:t>
            </a:r>
            <a:endParaRPr sz="2000">
              <a:solidFill>
                <a:srgbClr val="174576"/>
              </a:solidFill>
            </a:endParaRPr>
          </a:p>
          <a:p>
            <a:pPr lvl="1" marL="685800" indent="-336550">
              <a:spcBef>
                <a:spcPts val="600"/>
              </a:spcBef>
              <a:tabLst>
                <a:tab pos="914400" algn="l"/>
                <a:tab pos="1371600" algn="l"/>
                <a:tab pos="2286000" algn="l"/>
                <a:tab pos="2743200" algn="l"/>
                <a:tab pos="3644900" algn="l"/>
                <a:tab pos="4102100" algn="l"/>
                <a:tab pos="5016500" algn="l"/>
                <a:tab pos="5486400" algn="l"/>
              </a:tabLst>
              <a:defRPr sz="1800">
                <a:solidFill>
                  <a:srgbClr val="000000"/>
                </a:solidFill>
              </a:defRPr>
            </a:pPr>
            <a:r>
              <a:rPr sz="2000">
                <a:solidFill>
                  <a:srgbClr val="174576"/>
                </a:solidFill>
              </a:rPr>
              <a:t>Frequencies of individual letters are:</a:t>
            </a:r>
            <a:endParaRPr sz="2000">
              <a:solidFill>
                <a:srgbClr val="174576"/>
              </a:solidFill>
            </a:endParaRPr>
          </a:p>
          <a:p>
            <a:pPr lvl="1" marL="336550" indent="12700">
              <a:spcBef>
                <a:spcPts val="600"/>
              </a:spcBef>
              <a:buSzTx/>
              <a:buNone/>
              <a:tabLst>
                <a:tab pos="914400" algn="l"/>
                <a:tab pos="1371600" algn="l"/>
                <a:tab pos="2286000" algn="l"/>
                <a:tab pos="2743200" algn="l"/>
                <a:tab pos="3644900" algn="l"/>
                <a:tab pos="4102100" algn="l"/>
                <a:tab pos="5016500" algn="l"/>
                <a:tab pos="5486400" algn="l"/>
              </a:tabLst>
              <a:defRPr sz="1800">
                <a:solidFill>
                  <a:srgbClr val="000000"/>
                </a:solidFill>
              </a:defRPr>
            </a:pPr>
            <a:r>
              <a:rPr sz="2000">
                <a:solidFill>
                  <a:srgbClr val="174576"/>
                </a:solidFill>
              </a:rPr>
              <a:t>		G	0.1	H	0.1	K	0.1	O	0.3</a:t>
            </a:r>
            <a:endParaRPr sz="2000">
              <a:solidFill>
                <a:srgbClr val="174576"/>
              </a:solidFill>
            </a:endParaRPr>
          </a:p>
          <a:p>
            <a:pPr lvl="1" marL="336550" indent="12700">
              <a:spcBef>
                <a:spcPts val="600"/>
              </a:spcBef>
              <a:buSzTx/>
              <a:buNone/>
              <a:tabLst>
                <a:tab pos="914400" algn="l"/>
                <a:tab pos="1371600" algn="l"/>
                <a:tab pos="2286000" algn="l"/>
                <a:tab pos="2743200" algn="l"/>
                <a:tab pos="3644900" algn="l"/>
                <a:tab pos="4102100" algn="l"/>
                <a:tab pos="5016500" algn="l"/>
                <a:tab pos="5486400" algn="l"/>
              </a:tabLst>
              <a:defRPr sz="1800">
                <a:solidFill>
                  <a:srgbClr val="000000"/>
                </a:solidFill>
              </a:defRPr>
            </a:pPr>
            <a:r>
              <a:rPr sz="2000">
                <a:solidFill>
                  <a:srgbClr val="174576"/>
                </a:solidFill>
              </a:rPr>
              <a:t>		R	0.2	U	0.1	Z	0.1</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1-Gram Character Frequencies</a:t>
            </a:r>
          </a:p>
        </p:txBody>
      </p:sp>
      <p:graphicFrame>
        <p:nvGraphicFramePr>
          <p:cNvPr id="146" name="Table 146"/>
          <p:cNvGraphicFramePr/>
          <p:nvPr/>
        </p:nvGraphicFramePr>
        <p:xfrm>
          <a:off x="828675" y="2155825"/>
          <a:ext cx="7534276" cy="362711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90924"/>
                <a:gridCol w="1292645"/>
                <a:gridCol w="627856"/>
                <a:gridCol w="1255713"/>
                <a:gridCol w="590924"/>
                <a:gridCol w="1292645"/>
                <a:gridCol w="553991"/>
                <a:gridCol w="1329578"/>
              </a:tblGrid>
              <a:tr h="386742">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a</a:t>
                      </a:r>
                    </a:p>
                  </a:txBody>
                  <a:tcPr marL="45720" marR="45720" marT="45720" marB="45720" anchor="t" anchorCtr="0" horzOverflow="overflow">
                    <a:lnL w="28575">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0.080</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h</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0.060</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n</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0.070</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t</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0.090</a:t>
                      </a:r>
                    </a:p>
                  </a:txBody>
                  <a:tcPr marL="45720" marR="45720" marT="45720" marB="45720" anchor="t" anchorCtr="0" horzOverflow="overflow">
                    <a:lnL w="12700">
                      <a:solidFill>
                        <a:srgbClr val="103154"/>
                      </a:solidFill>
                      <a:round/>
                    </a:lnL>
                    <a:lnR w="28575">
                      <a:solidFill>
                        <a:srgbClr val="103154"/>
                      </a:solidFill>
                      <a:round/>
                    </a:lnR>
                    <a:lnT w="28575">
                      <a:solidFill>
                        <a:srgbClr val="103154"/>
                      </a:solidFill>
                      <a:round/>
                    </a:lnT>
                    <a:lnB w="12700">
                      <a:solidFill>
                        <a:srgbClr val="103154"/>
                      </a:solidFill>
                      <a:round/>
                    </a:lnB>
                    <a:noFill/>
                  </a:tcPr>
                </a:tc>
              </a:tr>
              <a:tr h="455356">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b</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0.015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i</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0.065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o</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0.080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u</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0.030</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454128">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c</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j</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0.005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p</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0.020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v</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0.010</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454128">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d</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0.040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k</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0.005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q</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0.002</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w</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0.015</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454128">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e</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0.130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l</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r</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0.065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x</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0.005</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455356">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f</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0.020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m</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s</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0.060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y</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0.020</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454128">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g</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0.015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400"/>
                        </a:spcBef>
                        <a:defRPr b="0" i="0" sz="1800">
                          <a:solidFill>
                            <a:srgbClr val="000000"/>
                          </a:solidFill>
                        </a:defRPr>
                      </a:pPr>
                      <a:r>
                        <a:rPr sz="2800">
                          <a:solidFill>
                            <a:srgbClr val="103154"/>
                          </a:solidFill>
                          <a:latin typeface="Times"/>
                          <a:ea typeface="Times"/>
                          <a:cs typeface="Times"/>
                          <a:sym typeface="Times"/>
                        </a:rPr>
                        <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400"/>
                        </a:spcBef>
                        <a:defRPr b="0" i="0" sz="1800">
                          <a:solidFill>
                            <a:srgbClr val="000000"/>
                          </a:solidFill>
                        </a:defRPr>
                      </a:pPr>
                      <a:r>
                        <a:rPr sz="2800">
                          <a:solidFill>
                            <a:srgbClr val="103154"/>
                          </a:solidFill>
                          <a:latin typeface="Times"/>
                          <a:ea typeface="Times"/>
                          <a:cs typeface="Times"/>
                          <a:sym typeface="Times"/>
                        </a:rPr>
                        <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400"/>
                        </a:spcBef>
                        <a:defRPr b="0" i="0" sz="1800">
                          <a:solidFill>
                            <a:srgbClr val="000000"/>
                          </a:solidFill>
                        </a:defRPr>
                      </a:pPr>
                      <a:r>
                        <a:rPr sz="2800">
                          <a:solidFill>
                            <a:srgbClr val="103154"/>
                          </a:solidFill>
                          <a:latin typeface="Times"/>
                          <a:ea typeface="Times"/>
                          <a:cs typeface="Times"/>
                          <a:sym typeface="Times"/>
                        </a:rPr>
                        <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400"/>
                        </a:spcBef>
                        <a:defRPr b="0" i="0" sz="1800">
                          <a:solidFill>
                            <a:srgbClr val="000000"/>
                          </a:solidFill>
                        </a:defRPr>
                      </a:pPr>
                      <a:r>
                        <a:rPr sz="2800">
                          <a:solidFill>
                            <a:srgbClr val="103154"/>
                          </a:solidFill>
                          <a:latin typeface="Times"/>
                          <a:ea typeface="Times"/>
                          <a:cs typeface="Times"/>
                          <a:sym typeface="Times"/>
                        </a:rPr>
                        <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z</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0.002</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28575">
                      <a:solidFill>
                        <a:srgbClr val="103154"/>
                      </a:solidFill>
                      <a:round/>
                    </a:lnB>
                    <a:noFill/>
                  </a:tcPr>
                </a:tc>
              </a:tr>
            </a:tbl>
          </a:graphicData>
        </a:graphic>
      </p:graphicFrame>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Statistical Analysis</a:t>
            </a:r>
          </a:p>
        </p:txBody>
      </p:sp>
      <p:sp>
        <p:nvSpPr>
          <p:cNvPr id="149" name="Shape 149"/>
          <p:cNvSpPr/>
          <p:nvPr>
            <p:ph type="body" idx="1"/>
          </p:nvPr>
        </p:nvSpPr>
        <p:spPr>
          <a:xfrm>
            <a:off x="779462" y="1949824"/>
            <a:ext cx="7583490" cy="4007225"/>
          </a:xfrm>
          <a:prstGeom prst="rect">
            <a:avLst/>
          </a:prstGeom>
        </p:spPr>
        <p:txBody>
          <a:bodyPr/>
          <a:lstStyle/>
          <a:p>
            <a:pPr lvl="0">
              <a:lnSpc>
                <a:spcPct val="90000"/>
              </a:lnSpc>
              <a:defRPr sz="1800">
                <a:solidFill>
                  <a:srgbClr val="000000"/>
                </a:solidFill>
              </a:defRPr>
            </a:pPr>
            <a:r>
              <a:rPr i="1" sz="2200">
                <a:solidFill>
                  <a:srgbClr val="174576"/>
                </a:solidFill>
              </a:rPr>
              <a:t>f</a:t>
            </a:r>
            <a:r>
              <a:rPr sz="2200">
                <a:solidFill>
                  <a:srgbClr val="174576"/>
                </a:solidFill>
              </a:rPr>
              <a:t>(</a:t>
            </a:r>
            <a:r>
              <a:rPr i="1" sz="2200">
                <a:solidFill>
                  <a:srgbClr val="174576"/>
                </a:solidFill>
              </a:rPr>
              <a:t>c</a:t>
            </a:r>
            <a:r>
              <a:rPr sz="2200">
                <a:solidFill>
                  <a:srgbClr val="174576"/>
                </a:solidFill>
              </a:rPr>
              <a:t>) frequency of character </a:t>
            </a:r>
            <a:r>
              <a:rPr i="1" sz="2200">
                <a:solidFill>
                  <a:srgbClr val="174576"/>
                </a:solidFill>
              </a:rPr>
              <a:t>c</a:t>
            </a:r>
            <a:r>
              <a:rPr sz="2200">
                <a:solidFill>
                  <a:srgbClr val="174576"/>
                </a:solidFill>
              </a:rPr>
              <a:t> in ciphertext</a:t>
            </a:r>
            <a:endParaRPr sz="2200">
              <a:solidFill>
                <a:srgbClr val="174576"/>
              </a:solidFill>
            </a:endParaRPr>
          </a:p>
          <a:p>
            <a:pPr lvl="0">
              <a:lnSpc>
                <a:spcPct val="90000"/>
              </a:lnSpc>
              <a:defRPr sz="1800">
                <a:solidFill>
                  <a:srgbClr val="000000"/>
                </a:solidFill>
              </a:defRPr>
            </a:pPr>
            <a:r>
              <a:rPr sz="2200">
                <a:solidFill>
                  <a:srgbClr val="174576"/>
                </a:solidFill>
                <a:latin typeface="Symbol"/>
                <a:ea typeface="Symbol"/>
                <a:cs typeface="Symbol"/>
                <a:sym typeface="Symbol"/>
              </a:rPr>
              <a:t>ϕ</a:t>
            </a:r>
            <a:r>
              <a:rPr sz="2200">
                <a:solidFill>
                  <a:srgbClr val="174576"/>
                </a:solidFill>
              </a:rPr>
              <a:t>(</a:t>
            </a:r>
            <a:r>
              <a:rPr i="1" sz="2200">
                <a:solidFill>
                  <a:srgbClr val="174576"/>
                </a:solidFill>
              </a:rPr>
              <a:t>i</a:t>
            </a:r>
            <a:r>
              <a:rPr sz="2200">
                <a:solidFill>
                  <a:srgbClr val="174576"/>
                </a:solidFill>
              </a:rPr>
              <a:t>) correlation of frequency of letters in ciphertext with corresponding letters in English, assuming key is </a:t>
            </a:r>
            <a:r>
              <a:rPr i="1" sz="2200">
                <a:solidFill>
                  <a:srgbClr val="174576"/>
                </a:solidFill>
              </a:rPr>
              <a:t>i</a:t>
            </a:r>
            <a:endParaRPr i="1" sz="2200">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latin typeface="Symbol"/>
                <a:ea typeface="Symbol"/>
                <a:cs typeface="Symbol"/>
                <a:sym typeface="Symbol"/>
              </a:rPr>
              <a:t>ϕ</a:t>
            </a:r>
            <a:r>
              <a:rPr sz="2000">
                <a:solidFill>
                  <a:srgbClr val="174576"/>
                </a:solidFill>
              </a:rPr>
              <a:t>(</a:t>
            </a:r>
            <a:r>
              <a:rPr i="1" sz="2000">
                <a:solidFill>
                  <a:srgbClr val="174576"/>
                </a:solidFill>
              </a:rPr>
              <a:t>i</a:t>
            </a:r>
            <a:r>
              <a:rPr sz="2000">
                <a:solidFill>
                  <a:srgbClr val="174576"/>
                </a:solidFill>
              </a:rPr>
              <a:t>) = </a:t>
            </a:r>
            <a:r>
              <a:rPr sz="2000">
                <a:solidFill>
                  <a:srgbClr val="174576"/>
                </a:solidFill>
                <a:latin typeface="Symbol"/>
                <a:ea typeface="Symbol"/>
                <a:cs typeface="Symbol"/>
                <a:sym typeface="Symbol"/>
              </a:rPr>
              <a:t>Σ</a:t>
            </a:r>
            <a:r>
              <a:rPr baseline="-25000" sz="2000">
                <a:solidFill>
                  <a:srgbClr val="174576"/>
                </a:solidFill>
              </a:rPr>
              <a:t>0 ≤ </a:t>
            </a:r>
            <a:r>
              <a:rPr baseline="-25000" i="1" sz="2000">
                <a:solidFill>
                  <a:srgbClr val="174576"/>
                </a:solidFill>
              </a:rPr>
              <a:t>c</a:t>
            </a:r>
            <a:r>
              <a:rPr baseline="-25000" sz="2000">
                <a:solidFill>
                  <a:srgbClr val="174576"/>
                </a:solidFill>
              </a:rPr>
              <a:t> ≤ 25</a:t>
            </a:r>
            <a:r>
              <a:rPr sz="2000">
                <a:solidFill>
                  <a:srgbClr val="174576"/>
                </a:solidFill>
              </a:rPr>
              <a:t> </a:t>
            </a:r>
            <a:r>
              <a:rPr i="1" sz="2000">
                <a:solidFill>
                  <a:srgbClr val="174576"/>
                </a:solidFill>
              </a:rPr>
              <a:t>f</a:t>
            </a:r>
            <a:r>
              <a:rPr sz="2000">
                <a:solidFill>
                  <a:srgbClr val="174576"/>
                </a:solidFill>
              </a:rPr>
              <a:t>(</a:t>
            </a:r>
            <a:r>
              <a:rPr i="1" sz="2000">
                <a:solidFill>
                  <a:srgbClr val="174576"/>
                </a:solidFill>
              </a:rPr>
              <a:t>c</a:t>
            </a:r>
            <a:r>
              <a:rPr sz="2000">
                <a:solidFill>
                  <a:srgbClr val="174576"/>
                </a:solidFill>
              </a:rPr>
              <a:t>)</a:t>
            </a:r>
            <a:r>
              <a:rPr i="1" sz="2000">
                <a:solidFill>
                  <a:srgbClr val="174576"/>
                </a:solidFill>
              </a:rPr>
              <a:t>p</a:t>
            </a:r>
            <a:r>
              <a:rPr sz="2000">
                <a:solidFill>
                  <a:srgbClr val="174576"/>
                </a:solidFill>
              </a:rPr>
              <a:t>(</a:t>
            </a:r>
            <a:r>
              <a:rPr i="1" sz="2000">
                <a:solidFill>
                  <a:srgbClr val="174576"/>
                </a:solidFill>
              </a:rPr>
              <a:t>c</a:t>
            </a:r>
            <a:r>
              <a:rPr sz="2000">
                <a:solidFill>
                  <a:srgbClr val="174576"/>
                </a:solidFill>
              </a:rPr>
              <a:t> – </a:t>
            </a:r>
            <a:r>
              <a:rPr i="1" sz="2000">
                <a:solidFill>
                  <a:srgbClr val="174576"/>
                </a:solidFill>
              </a:rPr>
              <a:t>i</a:t>
            </a:r>
            <a:r>
              <a:rPr sz="2000">
                <a:solidFill>
                  <a:srgbClr val="174576"/>
                </a:solidFill>
              </a:rPr>
              <a:t>), where</a:t>
            </a:r>
            <a:endParaRPr sz="2000">
              <a:solidFill>
                <a:srgbClr val="174576"/>
              </a:solidFill>
            </a:endParaRPr>
          </a:p>
          <a:p>
            <a:pPr lvl="2" marL="1035050" indent="-349250">
              <a:lnSpc>
                <a:spcPct val="90000"/>
              </a:lnSpc>
              <a:spcBef>
                <a:spcPts val="600"/>
              </a:spcBef>
              <a:defRPr sz="1800">
                <a:solidFill>
                  <a:srgbClr val="000000"/>
                </a:solidFill>
              </a:defRPr>
            </a:pPr>
            <a:r>
              <a:rPr>
                <a:solidFill>
                  <a:srgbClr val="174576"/>
                </a:solidFill>
              </a:rPr>
              <a:t>p(x) is the frequency of x in English</a:t>
            </a:r>
            <a:endParaRPr>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for "KHOOR ZRUOG" -&gt; G H K O R U Z</a:t>
            </a:r>
            <a:endParaRPr sz="2000">
              <a:solidFill>
                <a:srgbClr val="174576"/>
              </a:solidFill>
            </a:endParaRPr>
          </a:p>
          <a:p>
            <a:pPr lvl="1" marL="685800" indent="-336550">
              <a:lnSpc>
                <a:spcPct val="90000"/>
              </a:lnSpc>
              <a:spcBef>
                <a:spcPts val="600"/>
              </a:spcBef>
              <a:defRPr sz="1800">
                <a:solidFill>
                  <a:srgbClr val="000000"/>
                </a:solidFill>
              </a:defRPr>
            </a:pPr>
            <a:endParaRPr sz="2000">
              <a:solidFill>
                <a:srgbClr val="174576"/>
              </a:solidFill>
            </a:endParaRPr>
          </a:p>
          <a:p>
            <a:pPr lvl="1" marL="908050" indent="-161925">
              <a:lnSpc>
                <a:spcPct val="90000"/>
              </a:lnSpc>
              <a:spcBef>
                <a:spcPts val="600"/>
              </a:spcBef>
              <a:buSzTx/>
              <a:buNone/>
              <a:defRPr sz="1800">
                <a:solidFill>
                  <a:srgbClr val="000000"/>
                </a:solidFill>
              </a:defRPr>
            </a:pPr>
            <a:r>
              <a:rPr sz="2000">
                <a:solidFill>
                  <a:srgbClr val="174576"/>
                </a:solidFill>
                <a:latin typeface="Symbol"/>
                <a:ea typeface="Symbol"/>
                <a:cs typeface="Symbol"/>
                <a:sym typeface="Symbol"/>
              </a:rPr>
              <a:t>ϕ</a:t>
            </a:r>
            <a:r>
              <a:rPr sz="2000">
                <a:solidFill>
                  <a:srgbClr val="174576"/>
                </a:solidFill>
              </a:rPr>
              <a:t>(</a:t>
            </a:r>
            <a:r>
              <a:rPr i="1" sz="2000">
                <a:solidFill>
                  <a:srgbClr val="174576"/>
                </a:solidFill>
              </a:rPr>
              <a:t>i</a:t>
            </a:r>
            <a:r>
              <a:rPr sz="2000">
                <a:solidFill>
                  <a:srgbClr val="174576"/>
                </a:solidFill>
              </a:rPr>
              <a:t>) = 0.1</a:t>
            </a:r>
            <a:r>
              <a:rPr i="1" sz="2000">
                <a:solidFill>
                  <a:srgbClr val="174576"/>
                </a:solidFill>
              </a:rPr>
              <a:t>p</a:t>
            </a:r>
            <a:r>
              <a:rPr sz="2000">
                <a:solidFill>
                  <a:srgbClr val="174576"/>
                </a:solidFill>
              </a:rPr>
              <a:t>(6 – </a:t>
            </a:r>
            <a:r>
              <a:rPr i="1" sz="2000">
                <a:solidFill>
                  <a:srgbClr val="174576"/>
                </a:solidFill>
              </a:rPr>
              <a:t>i</a:t>
            </a:r>
            <a:r>
              <a:rPr sz="2000">
                <a:solidFill>
                  <a:srgbClr val="174576"/>
                </a:solidFill>
              </a:rPr>
              <a:t>) + 0.1</a:t>
            </a:r>
            <a:r>
              <a:rPr i="1" sz="2000">
                <a:solidFill>
                  <a:srgbClr val="174576"/>
                </a:solidFill>
              </a:rPr>
              <a:t>p</a:t>
            </a:r>
            <a:r>
              <a:rPr sz="2000">
                <a:solidFill>
                  <a:srgbClr val="174576"/>
                </a:solidFill>
              </a:rPr>
              <a:t>(7 – </a:t>
            </a:r>
            <a:r>
              <a:rPr i="1" sz="2000">
                <a:solidFill>
                  <a:srgbClr val="174576"/>
                </a:solidFill>
              </a:rPr>
              <a:t>i</a:t>
            </a:r>
            <a:r>
              <a:rPr sz="2000">
                <a:solidFill>
                  <a:srgbClr val="174576"/>
                </a:solidFill>
              </a:rPr>
              <a:t>) + 0.1</a:t>
            </a:r>
            <a:r>
              <a:rPr i="1" sz="2000">
                <a:solidFill>
                  <a:srgbClr val="174576"/>
                </a:solidFill>
              </a:rPr>
              <a:t>p</a:t>
            </a:r>
            <a:r>
              <a:rPr sz="2000">
                <a:solidFill>
                  <a:srgbClr val="174576"/>
                </a:solidFill>
              </a:rPr>
              <a:t>(10 – </a:t>
            </a:r>
            <a:r>
              <a:rPr i="1" sz="2000">
                <a:solidFill>
                  <a:srgbClr val="174576"/>
                </a:solidFill>
              </a:rPr>
              <a:t>i</a:t>
            </a:r>
            <a:r>
              <a:rPr sz="2000">
                <a:solidFill>
                  <a:srgbClr val="174576"/>
                </a:solidFill>
              </a:rPr>
              <a:t>) + 0.3</a:t>
            </a:r>
            <a:r>
              <a:rPr i="1" sz="2000">
                <a:solidFill>
                  <a:srgbClr val="174576"/>
                </a:solidFill>
              </a:rPr>
              <a:t>p</a:t>
            </a:r>
            <a:r>
              <a:rPr sz="2000">
                <a:solidFill>
                  <a:srgbClr val="174576"/>
                </a:solidFill>
              </a:rPr>
              <a:t>(14 – </a:t>
            </a:r>
            <a:r>
              <a:rPr i="1" sz="2000">
                <a:solidFill>
                  <a:srgbClr val="174576"/>
                </a:solidFill>
              </a:rPr>
              <a:t>i</a:t>
            </a:r>
            <a:r>
              <a:rPr sz="2000">
                <a:solidFill>
                  <a:srgbClr val="174576"/>
                </a:solidFill>
              </a:rPr>
              <a:t>) + 0.2</a:t>
            </a:r>
            <a:r>
              <a:rPr i="1" sz="2000">
                <a:solidFill>
                  <a:srgbClr val="174576"/>
                </a:solidFill>
              </a:rPr>
              <a:t>p</a:t>
            </a:r>
            <a:r>
              <a:rPr sz="2000">
                <a:solidFill>
                  <a:srgbClr val="174576"/>
                </a:solidFill>
              </a:rPr>
              <a:t>(17 – </a:t>
            </a:r>
            <a:r>
              <a:rPr i="1" sz="2000">
                <a:solidFill>
                  <a:srgbClr val="174576"/>
                </a:solidFill>
              </a:rPr>
              <a:t>i</a:t>
            </a:r>
            <a:r>
              <a:rPr sz="2000">
                <a:solidFill>
                  <a:srgbClr val="174576"/>
                </a:solidFill>
              </a:rPr>
              <a:t>) + 0.1</a:t>
            </a:r>
            <a:r>
              <a:rPr i="1" sz="2000">
                <a:solidFill>
                  <a:srgbClr val="174576"/>
                </a:solidFill>
              </a:rPr>
              <a:t>p</a:t>
            </a:r>
            <a:r>
              <a:rPr sz="2000">
                <a:solidFill>
                  <a:srgbClr val="174576"/>
                </a:solidFill>
              </a:rPr>
              <a:t>(20 – </a:t>
            </a:r>
            <a:r>
              <a:rPr i="1" sz="2000">
                <a:solidFill>
                  <a:srgbClr val="174576"/>
                </a:solidFill>
              </a:rPr>
              <a:t>i</a:t>
            </a:r>
            <a:r>
              <a:rPr sz="2000">
                <a:solidFill>
                  <a:srgbClr val="174576"/>
                </a:solidFill>
              </a:rPr>
              <a:t>) + 0.1</a:t>
            </a:r>
            <a:r>
              <a:rPr i="1" sz="2000">
                <a:solidFill>
                  <a:srgbClr val="174576"/>
                </a:solidFill>
              </a:rPr>
              <a:t>p</a:t>
            </a:r>
            <a:r>
              <a:rPr sz="2000">
                <a:solidFill>
                  <a:srgbClr val="174576"/>
                </a:solidFill>
              </a:rPr>
              <a:t>(25 – </a:t>
            </a:r>
            <a:r>
              <a:rPr i="1" sz="2000">
                <a:solidFill>
                  <a:srgbClr val="174576"/>
                </a:solidFill>
              </a:rPr>
              <a:t>i</a:t>
            </a:r>
            <a:r>
              <a:rPr sz="2000">
                <a:solidFill>
                  <a:srgbClr val="174576"/>
                </a:solidFill>
              </a:rPr>
              <a:t>)</a:t>
            </a:r>
          </a:p>
        </p:txBody>
      </p:sp>
      <p:sp>
        <p:nvSpPr>
          <p:cNvPr id="150" name="Shape 150"/>
          <p:cNvSpPr/>
          <p:nvPr/>
        </p:nvSpPr>
        <p:spPr>
          <a:xfrm flipH="1">
            <a:off x="2882899" y="4267200"/>
            <a:ext cx="1228726" cy="342901"/>
          </a:xfrm>
          <a:prstGeom prst="line">
            <a:avLst/>
          </a:prstGeom>
          <a:ln>
            <a:solidFill>
              <a:srgbClr val="4F81BD"/>
            </a:solidFill>
            <a:round/>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51" name="Shape 151"/>
          <p:cNvSpPr/>
          <p:nvPr/>
        </p:nvSpPr>
        <p:spPr>
          <a:xfrm flipH="1">
            <a:off x="4111624" y="4122439"/>
            <a:ext cx="381001" cy="533401"/>
          </a:xfrm>
          <a:prstGeom prst="line">
            <a:avLst/>
          </a:prstGeom>
          <a:ln>
            <a:solidFill>
              <a:srgbClr val="4F81BD"/>
            </a:solidFill>
            <a:round/>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52" name="Shape 152"/>
          <p:cNvSpPr/>
          <p:nvPr/>
        </p:nvSpPr>
        <p:spPr>
          <a:xfrm>
            <a:off x="4724400" y="4122439"/>
            <a:ext cx="688976" cy="533401"/>
          </a:xfrm>
          <a:prstGeom prst="line">
            <a:avLst/>
          </a:prstGeom>
          <a:ln>
            <a:solidFill>
              <a:srgbClr val="4F81BD"/>
            </a:solidFill>
            <a:round/>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53" name="Shape 153"/>
          <p:cNvSpPr/>
          <p:nvPr/>
        </p:nvSpPr>
        <p:spPr>
          <a:xfrm>
            <a:off x="6629400" y="4267200"/>
            <a:ext cx="838200"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262699"/>
                </a:solidFill>
              </a:defRPr>
            </a:lvl1pPr>
          </a:lstStyle>
          <a:p>
            <a:pPr lvl="0">
              <a:defRPr>
                <a:solidFill>
                  <a:srgbClr val="000000"/>
                </a:solidFill>
              </a:defRPr>
            </a:pPr>
            <a:r>
              <a:rPr>
                <a:solidFill>
                  <a:srgbClr val="262699"/>
                </a:solidFill>
              </a:rPr>
              <a:t>…</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Correlation: </a:t>
            </a:r>
            <a:r>
              <a:rPr sz="3800">
                <a:solidFill>
                  <a:srgbClr val="174576"/>
                </a:solidFill>
                <a:latin typeface="Symbol"/>
                <a:ea typeface="Symbol"/>
                <a:cs typeface="Symbol"/>
                <a:sym typeface="Symbol"/>
              </a:rPr>
              <a:t>ϕ</a:t>
            </a:r>
            <a:r>
              <a:rPr sz="3800">
                <a:solidFill>
                  <a:srgbClr val="174576"/>
                </a:solidFill>
              </a:rPr>
              <a:t>(</a:t>
            </a:r>
            <a:r>
              <a:rPr i="1" sz="3800">
                <a:solidFill>
                  <a:srgbClr val="174576"/>
                </a:solidFill>
              </a:rPr>
              <a:t>i</a:t>
            </a:r>
            <a:r>
              <a:rPr sz="3800">
                <a:solidFill>
                  <a:srgbClr val="174576"/>
                </a:solidFill>
              </a:rPr>
              <a:t>) for 0 ≤ </a:t>
            </a:r>
            <a:r>
              <a:rPr i="1" sz="3800">
                <a:solidFill>
                  <a:srgbClr val="174576"/>
                </a:solidFill>
              </a:rPr>
              <a:t>i</a:t>
            </a:r>
            <a:r>
              <a:rPr sz="3800">
                <a:solidFill>
                  <a:srgbClr val="174576"/>
                </a:solidFill>
              </a:rPr>
              <a:t> ≤ 25</a:t>
            </a:r>
          </a:p>
        </p:txBody>
      </p:sp>
      <p:graphicFrame>
        <p:nvGraphicFramePr>
          <p:cNvPr id="156" name="Table 156"/>
          <p:cNvGraphicFramePr/>
          <p:nvPr/>
        </p:nvGraphicFramePr>
        <p:xfrm>
          <a:off x="968374" y="2163336"/>
          <a:ext cx="7566025" cy="414528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19237"/>
                <a:gridCol w="1372269"/>
                <a:gridCol w="556325"/>
                <a:gridCol w="1335181"/>
                <a:gridCol w="667590"/>
                <a:gridCol w="1223916"/>
                <a:gridCol w="630502"/>
                <a:gridCol w="1261004"/>
              </a:tblGrid>
              <a:tr h="518159">
                <a:tc>
                  <a:txBody>
                    <a:bodyPr/>
                    <a:lstStyle/>
                    <a:p>
                      <a:pPr lvl="0">
                        <a:spcBef>
                          <a:spcPts val="600"/>
                        </a:spcBef>
                        <a:defRPr b="0" i="0" sz="1800">
                          <a:solidFill>
                            <a:srgbClr val="000000"/>
                          </a:solidFill>
                        </a:defRPr>
                      </a:pPr>
                      <a:r>
                        <a:rPr b="1" i="1" sz="2800">
                          <a:solidFill>
                            <a:srgbClr val="103154"/>
                          </a:solidFill>
                          <a:latin typeface="Times"/>
                          <a:ea typeface="Times"/>
                          <a:cs typeface="Times"/>
                          <a:sym typeface="Times"/>
                        </a:rPr>
                        <a:t>i</a:t>
                      </a:r>
                    </a:p>
                  </a:txBody>
                  <a:tcPr marL="45720" marR="45720" marT="45720" marB="45720" anchor="t" anchorCtr="0" horzOverflow="overflow">
                    <a:lnL w="28575">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spcBef>
                          <a:spcPts val="600"/>
                        </a:spcBef>
                        <a:defRPr b="0" i="0" sz="1800">
                          <a:solidFill>
                            <a:srgbClr val="000000"/>
                          </a:solidFill>
                        </a:defRPr>
                      </a:pPr>
                      <a:r>
                        <a:rPr sz="2800">
                          <a:solidFill>
                            <a:srgbClr val="103154"/>
                          </a:solidFill>
                          <a:latin typeface="Symbol"/>
                          <a:ea typeface="Symbol"/>
                          <a:cs typeface="Symbol"/>
                          <a:sym typeface="Symbol"/>
                        </a:rPr>
                        <a:t>ϕ</a:t>
                      </a:r>
                      <a:r>
                        <a:rPr b="1" sz="2800">
                          <a:solidFill>
                            <a:srgbClr val="103154"/>
                          </a:solidFill>
                          <a:latin typeface="Times"/>
                          <a:ea typeface="Times"/>
                          <a:cs typeface="Times"/>
                          <a:sym typeface="Times"/>
                        </a:rPr>
                        <a:t>(</a:t>
                      </a:r>
                      <a:r>
                        <a:rPr b="1" i="1" sz="2800">
                          <a:solidFill>
                            <a:srgbClr val="103154"/>
                          </a:solidFill>
                          <a:latin typeface="Times"/>
                          <a:ea typeface="Times"/>
                          <a:cs typeface="Times"/>
                          <a:sym typeface="Times"/>
                        </a:rPr>
                        <a:t>i</a:t>
                      </a:r>
                      <a:r>
                        <a:rPr b="1" sz="2800">
                          <a:solidFill>
                            <a:srgbClr val="103154"/>
                          </a:solidFill>
                          <a:latin typeface="Times"/>
                          <a:ea typeface="Times"/>
                          <a:cs typeface="Times"/>
                          <a:sym typeface="Times"/>
                        </a:rPr>
                        <a:t>)</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spcBef>
                          <a:spcPts val="600"/>
                        </a:spcBef>
                        <a:defRPr b="0" i="0" sz="1800">
                          <a:solidFill>
                            <a:srgbClr val="000000"/>
                          </a:solidFill>
                        </a:defRPr>
                      </a:pPr>
                      <a:r>
                        <a:rPr b="1" i="1" sz="2800">
                          <a:solidFill>
                            <a:srgbClr val="103154"/>
                          </a:solidFill>
                          <a:latin typeface="Times"/>
                          <a:ea typeface="Times"/>
                          <a:cs typeface="Times"/>
                          <a:sym typeface="Times"/>
                        </a:rPr>
                        <a:t>i</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spcBef>
                          <a:spcPts val="600"/>
                        </a:spcBef>
                        <a:defRPr b="0" i="0" sz="1800">
                          <a:solidFill>
                            <a:srgbClr val="000000"/>
                          </a:solidFill>
                        </a:defRPr>
                      </a:pPr>
                      <a:r>
                        <a:rPr sz="2800">
                          <a:solidFill>
                            <a:srgbClr val="103154"/>
                          </a:solidFill>
                          <a:latin typeface="Symbol"/>
                          <a:ea typeface="Symbol"/>
                          <a:cs typeface="Symbol"/>
                          <a:sym typeface="Symbol"/>
                        </a:rPr>
                        <a:t>ϕ</a:t>
                      </a:r>
                      <a:r>
                        <a:rPr b="1" sz="2800">
                          <a:solidFill>
                            <a:srgbClr val="103154"/>
                          </a:solidFill>
                          <a:latin typeface="Times"/>
                          <a:ea typeface="Times"/>
                          <a:cs typeface="Times"/>
                          <a:sym typeface="Times"/>
                        </a:rPr>
                        <a:t>(</a:t>
                      </a:r>
                      <a:r>
                        <a:rPr b="1" i="1" sz="2800">
                          <a:solidFill>
                            <a:srgbClr val="103154"/>
                          </a:solidFill>
                          <a:latin typeface="Times"/>
                          <a:ea typeface="Times"/>
                          <a:cs typeface="Times"/>
                          <a:sym typeface="Times"/>
                        </a:rPr>
                        <a:t>i</a:t>
                      </a:r>
                      <a:r>
                        <a:rPr b="1" sz="2800">
                          <a:solidFill>
                            <a:srgbClr val="103154"/>
                          </a:solidFill>
                          <a:latin typeface="Times"/>
                          <a:ea typeface="Times"/>
                          <a:cs typeface="Times"/>
                          <a:sym typeface="Times"/>
                        </a:rPr>
                        <a:t>)</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spcBef>
                          <a:spcPts val="600"/>
                        </a:spcBef>
                        <a:defRPr b="0" i="0" sz="1800">
                          <a:solidFill>
                            <a:srgbClr val="000000"/>
                          </a:solidFill>
                        </a:defRPr>
                      </a:pPr>
                      <a:r>
                        <a:rPr b="1" i="1" sz="2800">
                          <a:solidFill>
                            <a:srgbClr val="103154"/>
                          </a:solidFill>
                          <a:latin typeface="Times"/>
                          <a:ea typeface="Times"/>
                          <a:cs typeface="Times"/>
                          <a:sym typeface="Times"/>
                        </a:rPr>
                        <a:t>i</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spcBef>
                          <a:spcPts val="600"/>
                        </a:spcBef>
                        <a:defRPr b="0" i="0" sz="1800">
                          <a:solidFill>
                            <a:srgbClr val="000000"/>
                          </a:solidFill>
                        </a:defRPr>
                      </a:pPr>
                      <a:r>
                        <a:rPr sz="2800">
                          <a:solidFill>
                            <a:srgbClr val="103154"/>
                          </a:solidFill>
                          <a:latin typeface="Symbol"/>
                          <a:ea typeface="Symbol"/>
                          <a:cs typeface="Symbol"/>
                          <a:sym typeface="Symbol"/>
                        </a:rPr>
                        <a:t>ϕ</a:t>
                      </a:r>
                      <a:r>
                        <a:rPr b="1" sz="2800">
                          <a:solidFill>
                            <a:srgbClr val="103154"/>
                          </a:solidFill>
                          <a:latin typeface="Times"/>
                          <a:ea typeface="Times"/>
                          <a:cs typeface="Times"/>
                          <a:sym typeface="Times"/>
                        </a:rPr>
                        <a:t>(</a:t>
                      </a:r>
                      <a:r>
                        <a:rPr b="1" i="1" sz="2800">
                          <a:solidFill>
                            <a:srgbClr val="103154"/>
                          </a:solidFill>
                          <a:latin typeface="Times"/>
                          <a:ea typeface="Times"/>
                          <a:cs typeface="Times"/>
                          <a:sym typeface="Times"/>
                        </a:rPr>
                        <a:t>i</a:t>
                      </a:r>
                      <a:r>
                        <a:rPr b="1" sz="2800">
                          <a:solidFill>
                            <a:srgbClr val="103154"/>
                          </a:solidFill>
                          <a:latin typeface="Times"/>
                          <a:ea typeface="Times"/>
                          <a:cs typeface="Times"/>
                          <a:sym typeface="Times"/>
                        </a:rPr>
                        <a:t>)</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spcBef>
                          <a:spcPts val="600"/>
                        </a:spcBef>
                        <a:defRPr b="0" i="0" sz="1800">
                          <a:solidFill>
                            <a:srgbClr val="000000"/>
                          </a:solidFill>
                        </a:defRPr>
                      </a:pPr>
                      <a:r>
                        <a:rPr b="1" i="1" sz="2800">
                          <a:solidFill>
                            <a:srgbClr val="103154"/>
                          </a:solidFill>
                          <a:latin typeface="Times"/>
                          <a:ea typeface="Times"/>
                          <a:cs typeface="Times"/>
                          <a:sym typeface="Times"/>
                        </a:rPr>
                        <a:t>i</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spcBef>
                          <a:spcPts val="600"/>
                        </a:spcBef>
                        <a:defRPr b="0" i="0" sz="1800">
                          <a:solidFill>
                            <a:srgbClr val="000000"/>
                          </a:solidFill>
                        </a:defRPr>
                      </a:pPr>
                      <a:r>
                        <a:rPr sz="2800">
                          <a:solidFill>
                            <a:srgbClr val="103154"/>
                          </a:solidFill>
                          <a:latin typeface="Symbol"/>
                          <a:ea typeface="Symbol"/>
                          <a:cs typeface="Symbol"/>
                          <a:sym typeface="Symbol"/>
                        </a:rPr>
                        <a:t>ϕ</a:t>
                      </a:r>
                      <a:r>
                        <a:rPr b="1" sz="2800">
                          <a:solidFill>
                            <a:srgbClr val="103154"/>
                          </a:solidFill>
                          <a:latin typeface="Times"/>
                          <a:ea typeface="Times"/>
                          <a:cs typeface="Times"/>
                          <a:sym typeface="Times"/>
                        </a:rPr>
                        <a:t>(</a:t>
                      </a:r>
                      <a:r>
                        <a:rPr b="1" i="1" sz="2800">
                          <a:solidFill>
                            <a:srgbClr val="103154"/>
                          </a:solidFill>
                          <a:latin typeface="Times"/>
                          <a:ea typeface="Times"/>
                          <a:cs typeface="Times"/>
                          <a:sym typeface="Times"/>
                        </a:rPr>
                        <a:t>i</a:t>
                      </a:r>
                      <a:r>
                        <a:rPr b="1" sz="2800">
                          <a:solidFill>
                            <a:srgbClr val="103154"/>
                          </a:solidFill>
                          <a:latin typeface="Times"/>
                          <a:ea typeface="Times"/>
                          <a:cs typeface="Times"/>
                          <a:sym typeface="Times"/>
                        </a:rPr>
                        <a:t>)</a:t>
                      </a:r>
                    </a:p>
                  </a:txBody>
                  <a:tcPr marL="45720" marR="45720" marT="45720" marB="45720" anchor="t" anchorCtr="0" horzOverflow="overflow">
                    <a:lnL w="12700">
                      <a:solidFill>
                        <a:srgbClr val="103154"/>
                      </a:solidFill>
                      <a:round/>
                    </a:lnL>
                    <a:lnR w="28575">
                      <a:solidFill>
                        <a:srgbClr val="103154"/>
                      </a:solidFill>
                      <a:round/>
                    </a:lnR>
                    <a:lnT w="28575">
                      <a:solidFill>
                        <a:srgbClr val="103154"/>
                      </a:solidFill>
                      <a:round/>
                    </a:lnT>
                    <a:lnB w="12700">
                      <a:solidFill>
                        <a:srgbClr val="103154"/>
                      </a:solidFill>
                      <a:round/>
                    </a:lnB>
                    <a:noFill/>
                  </a:tcPr>
                </a:tc>
              </a:tr>
              <a:tr h="518159">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0</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0.0482</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7</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0.0442</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13</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0.0520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19</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0.0315</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518159">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0.0364</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8</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0.0202</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14</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0.0535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20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0.0302</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518159">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2</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0.0410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9</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0.0267</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0.0226</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21</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0.0517</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518159">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3</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0.0575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0.0635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16</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0.0322</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22</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0.0380</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518159">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4</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0.0252</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11</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0.0262</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17</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0.0392</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23</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0.0370</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518159">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5</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0.0190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12</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0.0325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18</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0.0299</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24</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0.0316</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518159">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6</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0.0660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r">
                        <a:spcBef>
                          <a:spcPts val="400"/>
                        </a:spcBef>
                        <a:defRPr b="0" i="0" sz="1800">
                          <a:solidFill>
                            <a:srgbClr val="000000"/>
                          </a:solidFill>
                        </a:defRPr>
                      </a:pPr>
                      <a:r>
                        <a:rPr sz="2800">
                          <a:solidFill>
                            <a:srgbClr val="103154"/>
                          </a:solidFill>
                          <a:latin typeface="Times"/>
                          <a:ea typeface="Times"/>
                          <a:cs typeface="Times"/>
                          <a:sym typeface="Times"/>
                        </a:rPr>
                        <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400"/>
                        </a:spcBef>
                        <a:defRPr b="0" i="0" sz="1800">
                          <a:solidFill>
                            <a:srgbClr val="000000"/>
                          </a:solidFill>
                        </a:defRPr>
                      </a:pPr>
                      <a:r>
                        <a:rPr sz="2800">
                          <a:solidFill>
                            <a:srgbClr val="103154"/>
                          </a:solidFill>
                          <a:latin typeface="Times"/>
                          <a:ea typeface="Times"/>
                          <a:cs typeface="Times"/>
                          <a:sym typeface="Times"/>
                        </a:rPr>
                        <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r">
                        <a:spcBef>
                          <a:spcPts val="400"/>
                        </a:spcBef>
                        <a:defRPr b="0" i="0" sz="1800">
                          <a:solidFill>
                            <a:srgbClr val="000000"/>
                          </a:solidFill>
                        </a:defRPr>
                      </a:pPr>
                      <a:r>
                        <a:rPr sz="2800">
                          <a:solidFill>
                            <a:srgbClr val="103154"/>
                          </a:solidFill>
                          <a:latin typeface="Times"/>
                          <a:ea typeface="Times"/>
                          <a:cs typeface="Times"/>
                          <a:sym typeface="Times"/>
                        </a:rPr>
                        <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400"/>
                        </a:spcBef>
                        <a:defRPr b="0" i="0" sz="1800">
                          <a:solidFill>
                            <a:srgbClr val="000000"/>
                          </a:solidFill>
                        </a:defRPr>
                      </a:pPr>
                      <a:r>
                        <a:rPr sz="2800">
                          <a:solidFill>
                            <a:srgbClr val="103154"/>
                          </a:solidFill>
                          <a:latin typeface="Times"/>
                          <a:ea typeface="Times"/>
                          <a:cs typeface="Times"/>
                          <a:sym typeface="Times"/>
                        </a:rPr>
                        <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r">
                        <a:spcBef>
                          <a:spcPts val="600"/>
                        </a:spcBef>
                        <a:defRPr b="0" i="0" sz="1800">
                          <a:solidFill>
                            <a:srgbClr val="000000"/>
                          </a:solidFill>
                        </a:defRPr>
                      </a:pPr>
                      <a:r>
                        <a:rPr sz="2800">
                          <a:solidFill>
                            <a:srgbClr val="103154"/>
                          </a:solidFill>
                          <a:latin typeface="Times"/>
                          <a:ea typeface="Times"/>
                          <a:cs typeface="Times"/>
                          <a:sym typeface="Times"/>
                        </a:rPr>
                        <a:t>25</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600"/>
                        </a:spcBef>
                        <a:defRPr b="0" i="0" sz="1800">
                          <a:solidFill>
                            <a:srgbClr val="000000"/>
                          </a:solidFill>
                        </a:defRPr>
                      </a:pPr>
                      <a:r>
                        <a:rPr sz="2800">
                          <a:solidFill>
                            <a:srgbClr val="103154"/>
                          </a:solidFill>
                          <a:latin typeface="Times"/>
                          <a:ea typeface="Times"/>
                          <a:cs typeface="Times"/>
                          <a:sym typeface="Times"/>
                        </a:rPr>
                        <a:t>0.0430</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28575">
                      <a:solidFill>
                        <a:srgbClr val="103154"/>
                      </a:solidFill>
                      <a:round/>
                    </a:lnB>
                    <a:noFill/>
                  </a:tcPr>
                </a:tc>
              </a:tr>
            </a:tbl>
          </a:graphicData>
        </a:graphic>
      </p:graphicFrame>
      <p:sp>
        <p:nvSpPr>
          <p:cNvPr id="157" name="Shape 157"/>
          <p:cNvSpPr/>
          <p:nvPr/>
        </p:nvSpPr>
        <p:spPr>
          <a:xfrm>
            <a:off x="968374" y="5836177"/>
            <a:ext cx="1873252" cy="499853"/>
          </a:xfrm>
          <a:prstGeom prst="rect">
            <a:avLst/>
          </a:prstGeom>
          <a:ln w="57150">
            <a:solidFill>
              <a:srgbClr val="0000FF"/>
            </a:solidFill>
            <a:round/>
          </a:ln>
        </p:spPr>
        <p:txBody>
          <a:bodyPr lIns="0" tIns="0" rIns="0" bIns="0"/>
          <a:lstStyle/>
          <a:p>
            <a:pPr lvl="0" algn="r">
              <a:defRPr b="1" sz="2400">
                <a:latin typeface="Verdana"/>
                <a:ea typeface="Verdana"/>
                <a:cs typeface="Verdana"/>
                <a:sym typeface="Verdana"/>
              </a:defRPr>
            </a:pPr>
          </a:p>
        </p:txBody>
      </p:sp>
      <p:sp>
        <p:nvSpPr>
          <p:cNvPr id="158" name="Shape 158"/>
          <p:cNvSpPr/>
          <p:nvPr/>
        </p:nvSpPr>
        <p:spPr>
          <a:xfrm>
            <a:off x="2936875" y="4235977"/>
            <a:ext cx="1933575" cy="499853"/>
          </a:xfrm>
          <a:prstGeom prst="rect">
            <a:avLst/>
          </a:prstGeom>
          <a:ln w="57150">
            <a:solidFill>
              <a:srgbClr val="0000FF"/>
            </a:solidFill>
            <a:round/>
          </a:ln>
        </p:spPr>
        <p:txBody>
          <a:bodyPr lIns="0" tIns="0" rIns="0" bIns="0"/>
          <a:lstStyle/>
          <a:p>
            <a:pPr lvl="0" algn="r">
              <a:defRPr b="1" sz="2400">
                <a:latin typeface="Verdana"/>
                <a:ea typeface="Verdana"/>
                <a:cs typeface="Verdana"/>
                <a:sym typeface="Verdana"/>
              </a:defRPr>
            </a:pPr>
          </a:p>
        </p:txBody>
      </p:sp>
      <p:sp>
        <p:nvSpPr>
          <p:cNvPr id="159" name="Shape 159"/>
          <p:cNvSpPr/>
          <p:nvPr/>
        </p:nvSpPr>
        <p:spPr>
          <a:xfrm>
            <a:off x="968374" y="4235977"/>
            <a:ext cx="1873252" cy="499853"/>
          </a:xfrm>
          <a:prstGeom prst="rect">
            <a:avLst/>
          </a:prstGeom>
          <a:ln w="57150">
            <a:solidFill>
              <a:srgbClr val="0000FF"/>
            </a:solidFill>
            <a:round/>
          </a:ln>
        </p:spPr>
        <p:txBody>
          <a:bodyPr lIns="0" tIns="0" rIns="0" bIns="0"/>
          <a:lstStyle/>
          <a:p>
            <a:pPr lvl="0" algn="r">
              <a:defRPr b="1" sz="2400">
                <a:latin typeface="Verdana"/>
                <a:ea typeface="Verdana"/>
                <a:cs typeface="Verdana"/>
                <a:sym typeface="Verdana"/>
              </a:defRPr>
            </a:p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57"/>
                                        </p:tgtEl>
                                        <p:attrNameLst>
                                          <p:attrName>style.visibility</p:attrName>
                                        </p:attrNameLst>
                                      </p:cBhvr>
                                      <p:to>
                                        <p:strVal val="visible"/>
                                      </p:to>
                                    </p:set>
                                    <p:animEffect filter="fade" transition="in">
                                      <p:cBhvr>
                                        <p:cTn id="7" dur="5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158"/>
                                        </p:tgtEl>
                                        <p:attrNameLst>
                                          <p:attrName>style.visibility</p:attrName>
                                        </p:attrNameLst>
                                      </p:cBhvr>
                                      <p:to>
                                        <p:strVal val="visible"/>
                                      </p:to>
                                    </p:set>
                                    <p:animEffect filter="fade" transition="in">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0" grpId="3" fill="hold">
                                  <p:stCondLst>
                                    <p:cond delay="0"/>
                                  </p:stCondLst>
                                  <p:iterate type="el" backwards="0">
                                    <p:tmAbs val="0"/>
                                  </p:iterate>
                                  <p:childTnLst>
                                    <p:set>
                                      <p:cBhvr>
                                        <p:cTn id="16" fill="hold"/>
                                        <p:tgtEl>
                                          <p:spTgt spid="159"/>
                                        </p:tgtEl>
                                        <p:attrNameLst>
                                          <p:attrName>style.visibility</p:attrName>
                                        </p:attrNameLst>
                                      </p:cBhvr>
                                      <p:to>
                                        <p:strVal val="visible"/>
                                      </p:to>
                                    </p:set>
                                    <p:animEffect filter="fade" transition="in">
                                      <p:cBhvr>
                                        <p:cTn id="17"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7" grpId="1"/>
      <p:bldP build="whole" bldLvl="1" animBg="1" rev="0" advAuto="0" spid="159" grpId="3"/>
      <p:bldP build="whole" bldLvl="1" animBg="1" rev="0" advAuto="0" spid="158" grpId="2"/>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The Result</a:t>
            </a:r>
          </a:p>
        </p:txBody>
      </p:sp>
      <p:sp>
        <p:nvSpPr>
          <p:cNvPr id="162" name="Shape 162"/>
          <p:cNvSpPr/>
          <p:nvPr>
            <p:ph type="body" idx="1"/>
          </p:nvPr>
        </p:nvSpPr>
        <p:spPr>
          <a:xfrm>
            <a:off x="779462" y="1949824"/>
            <a:ext cx="7583490" cy="4007225"/>
          </a:xfrm>
          <a:prstGeom prst="rect">
            <a:avLst/>
          </a:prstGeom>
        </p:spPr>
        <p:txBody>
          <a:bodyPr/>
          <a:lstStyle/>
          <a:p>
            <a:pPr lvl="0" marL="428625" indent="-428625">
              <a:lnSpc>
                <a:spcPct val="81000"/>
              </a:lnSpc>
              <a:defRPr sz="1800">
                <a:solidFill>
                  <a:srgbClr val="000000"/>
                </a:solidFill>
              </a:defRPr>
            </a:pPr>
            <a:r>
              <a:rPr sz="2500">
                <a:solidFill>
                  <a:srgbClr val="174576"/>
                </a:solidFill>
              </a:rPr>
              <a:t>Most probable keys, based on </a:t>
            </a:r>
            <a:r>
              <a:rPr sz="2500">
                <a:solidFill>
                  <a:srgbClr val="174576"/>
                </a:solidFill>
                <a:latin typeface="Symbol"/>
                <a:ea typeface="Symbol"/>
                <a:cs typeface="Symbol"/>
                <a:sym typeface="Symbol"/>
              </a:rPr>
              <a:t>ϕ</a:t>
            </a:r>
            <a:r>
              <a:rPr sz="2500">
                <a:solidFill>
                  <a:srgbClr val="174576"/>
                </a:solidFill>
              </a:rPr>
              <a:t>:</a:t>
            </a:r>
            <a:endParaRPr sz="2000">
              <a:solidFill>
                <a:srgbClr val="174576"/>
              </a:solidFill>
            </a:endParaRPr>
          </a:p>
          <a:p>
            <a:pPr lvl="1" marL="760588" indent="-411338">
              <a:lnSpc>
                <a:spcPct val="81000"/>
              </a:lnSpc>
              <a:spcBef>
                <a:spcPts val="600"/>
              </a:spcBef>
              <a:defRPr sz="1800">
                <a:solidFill>
                  <a:srgbClr val="000000"/>
                </a:solidFill>
              </a:defRPr>
            </a:pPr>
            <a:r>
              <a:rPr i="1" sz="2200">
                <a:solidFill>
                  <a:srgbClr val="174576"/>
                </a:solidFill>
              </a:rPr>
              <a:t>i</a:t>
            </a:r>
            <a:r>
              <a:rPr sz="2200">
                <a:solidFill>
                  <a:srgbClr val="174576"/>
                </a:solidFill>
              </a:rPr>
              <a:t> = 6, </a:t>
            </a:r>
            <a:r>
              <a:rPr sz="2200">
                <a:solidFill>
                  <a:srgbClr val="174576"/>
                </a:solidFill>
                <a:latin typeface="Symbol"/>
                <a:ea typeface="Symbol"/>
                <a:cs typeface="Symbol"/>
                <a:sym typeface="Symbol"/>
              </a:rPr>
              <a:t>ϕ</a:t>
            </a:r>
            <a:r>
              <a:rPr sz="2200">
                <a:solidFill>
                  <a:srgbClr val="174576"/>
                </a:solidFill>
              </a:rPr>
              <a:t>(</a:t>
            </a:r>
            <a:r>
              <a:rPr i="1" sz="2200">
                <a:solidFill>
                  <a:srgbClr val="174576"/>
                </a:solidFill>
              </a:rPr>
              <a:t>i</a:t>
            </a:r>
            <a:r>
              <a:rPr sz="2200">
                <a:solidFill>
                  <a:srgbClr val="174576"/>
                </a:solidFill>
              </a:rPr>
              <a:t>) = 0.0660</a:t>
            </a:r>
            <a:endParaRPr>
              <a:solidFill>
                <a:srgbClr val="174576"/>
              </a:solidFill>
            </a:endParaRPr>
          </a:p>
          <a:p>
            <a:pPr lvl="2" marL="1078706" indent="-392906">
              <a:lnSpc>
                <a:spcPct val="81000"/>
              </a:lnSpc>
              <a:spcBef>
                <a:spcPts val="600"/>
              </a:spcBef>
              <a:defRPr sz="1800">
                <a:solidFill>
                  <a:srgbClr val="000000"/>
                </a:solidFill>
              </a:defRPr>
            </a:pPr>
            <a:r>
              <a:rPr>
                <a:solidFill>
                  <a:srgbClr val="174576"/>
                </a:solidFill>
              </a:rPr>
              <a:t>plaintext </a:t>
            </a:r>
            <a:r>
              <a:rPr>
                <a:solidFill>
                  <a:srgbClr val="174576"/>
                </a:solidFill>
                <a:latin typeface="Courier"/>
                <a:ea typeface="Courier"/>
                <a:cs typeface="Courier"/>
                <a:sym typeface="Courier"/>
              </a:rPr>
              <a:t>EBIIL TLOLA</a:t>
            </a:r>
            <a:endParaRPr sz="2000">
              <a:solidFill>
                <a:srgbClr val="174576"/>
              </a:solidFill>
            </a:endParaRPr>
          </a:p>
          <a:p>
            <a:pPr lvl="1" marL="760588" indent="-411338">
              <a:lnSpc>
                <a:spcPct val="81000"/>
              </a:lnSpc>
              <a:spcBef>
                <a:spcPts val="600"/>
              </a:spcBef>
              <a:defRPr sz="1800">
                <a:solidFill>
                  <a:srgbClr val="000000"/>
                </a:solidFill>
              </a:defRPr>
            </a:pPr>
            <a:r>
              <a:rPr i="1" sz="2200">
                <a:solidFill>
                  <a:srgbClr val="174576"/>
                </a:solidFill>
              </a:rPr>
              <a:t>i</a:t>
            </a:r>
            <a:r>
              <a:rPr sz="2200">
                <a:solidFill>
                  <a:srgbClr val="174576"/>
                </a:solidFill>
              </a:rPr>
              <a:t> = 10, </a:t>
            </a:r>
            <a:r>
              <a:rPr sz="2200">
                <a:solidFill>
                  <a:srgbClr val="174576"/>
                </a:solidFill>
                <a:latin typeface="Symbol"/>
                <a:ea typeface="Symbol"/>
                <a:cs typeface="Symbol"/>
                <a:sym typeface="Symbol"/>
              </a:rPr>
              <a:t>ϕ</a:t>
            </a:r>
            <a:r>
              <a:rPr sz="2200">
                <a:solidFill>
                  <a:srgbClr val="174576"/>
                </a:solidFill>
              </a:rPr>
              <a:t>(</a:t>
            </a:r>
            <a:r>
              <a:rPr i="1" sz="2200">
                <a:solidFill>
                  <a:srgbClr val="174576"/>
                </a:solidFill>
              </a:rPr>
              <a:t>i</a:t>
            </a:r>
            <a:r>
              <a:rPr sz="2200">
                <a:solidFill>
                  <a:srgbClr val="174576"/>
                </a:solidFill>
              </a:rPr>
              <a:t>) = 0.0635</a:t>
            </a:r>
            <a:endParaRPr>
              <a:solidFill>
                <a:srgbClr val="174576"/>
              </a:solidFill>
            </a:endParaRPr>
          </a:p>
          <a:p>
            <a:pPr lvl="2" marL="1078706" indent="-392906">
              <a:lnSpc>
                <a:spcPct val="81000"/>
              </a:lnSpc>
              <a:spcBef>
                <a:spcPts val="600"/>
              </a:spcBef>
              <a:defRPr sz="1800">
                <a:solidFill>
                  <a:srgbClr val="000000"/>
                </a:solidFill>
              </a:defRPr>
            </a:pPr>
            <a:r>
              <a:rPr>
                <a:solidFill>
                  <a:srgbClr val="174576"/>
                </a:solidFill>
              </a:rPr>
              <a:t>plaintext </a:t>
            </a:r>
            <a:r>
              <a:rPr>
                <a:solidFill>
                  <a:srgbClr val="174576"/>
                </a:solidFill>
                <a:latin typeface="Courier"/>
                <a:ea typeface="Courier"/>
                <a:cs typeface="Courier"/>
                <a:sym typeface="Courier"/>
              </a:rPr>
              <a:t>AXEEH PHKEW</a:t>
            </a:r>
            <a:endParaRPr sz="2000">
              <a:solidFill>
                <a:srgbClr val="174576"/>
              </a:solidFill>
            </a:endParaRPr>
          </a:p>
          <a:p>
            <a:pPr lvl="1" marL="760588" indent="-411338">
              <a:lnSpc>
                <a:spcPct val="81000"/>
              </a:lnSpc>
              <a:spcBef>
                <a:spcPts val="600"/>
              </a:spcBef>
              <a:defRPr sz="1800">
                <a:solidFill>
                  <a:srgbClr val="000000"/>
                </a:solidFill>
              </a:defRPr>
            </a:pPr>
            <a:r>
              <a:rPr i="1" sz="2200">
                <a:solidFill>
                  <a:srgbClr val="174576"/>
                </a:solidFill>
              </a:rPr>
              <a:t>i</a:t>
            </a:r>
            <a:r>
              <a:rPr sz="2200">
                <a:solidFill>
                  <a:srgbClr val="174576"/>
                </a:solidFill>
              </a:rPr>
              <a:t> = 3, </a:t>
            </a:r>
            <a:r>
              <a:rPr sz="2200">
                <a:solidFill>
                  <a:srgbClr val="174576"/>
                </a:solidFill>
                <a:latin typeface="Symbol"/>
                <a:ea typeface="Symbol"/>
                <a:cs typeface="Symbol"/>
                <a:sym typeface="Symbol"/>
              </a:rPr>
              <a:t>ϕ</a:t>
            </a:r>
            <a:r>
              <a:rPr sz="2200">
                <a:solidFill>
                  <a:srgbClr val="174576"/>
                </a:solidFill>
              </a:rPr>
              <a:t>(</a:t>
            </a:r>
            <a:r>
              <a:rPr i="1" sz="2200">
                <a:solidFill>
                  <a:srgbClr val="174576"/>
                </a:solidFill>
              </a:rPr>
              <a:t>i</a:t>
            </a:r>
            <a:r>
              <a:rPr sz="2200">
                <a:solidFill>
                  <a:srgbClr val="174576"/>
                </a:solidFill>
              </a:rPr>
              <a:t>) = 0.0575</a:t>
            </a:r>
            <a:endParaRPr>
              <a:solidFill>
                <a:srgbClr val="174576"/>
              </a:solidFill>
            </a:endParaRPr>
          </a:p>
          <a:p>
            <a:pPr lvl="2" marL="1078706" indent="-392906">
              <a:lnSpc>
                <a:spcPct val="81000"/>
              </a:lnSpc>
              <a:spcBef>
                <a:spcPts val="600"/>
              </a:spcBef>
              <a:defRPr sz="1800">
                <a:solidFill>
                  <a:srgbClr val="000000"/>
                </a:solidFill>
              </a:defRPr>
            </a:pPr>
            <a:r>
              <a:rPr>
                <a:solidFill>
                  <a:srgbClr val="174576"/>
                </a:solidFill>
              </a:rPr>
              <a:t>plaintext </a:t>
            </a:r>
            <a:r>
              <a:rPr>
                <a:solidFill>
                  <a:srgbClr val="174576"/>
                </a:solidFill>
                <a:latin typeface="Courier"/>
                <a:ea typeface="Courier"/>
                <a:cs typeface="Courier"/>
                <a:sym typeface="Courier"/>
              </a:rPr>
              <a:t>HELLO WORLD</a:t>
            </a:r>
            <a:endParaRPr sz="2000">
              <a:solidFill>
                <a:srgbClr val="174576"/>
              </a:solidFill>
            </a:endParaRPr>
          </a:p>
          <a:p>
            <a:pPr lvl="1" marL="760588" indent="-411338">
              <a:lnSpc>
                <a:spcPct val="81000"/>
              </a:lnSpc>
              <a:spcBef>
                <a:spcPts val="600"/>
              </a:spcBef>
              <a:defRPr sz="1800">
                <a:solidFill>
                  <a:srgbClr val="000000"/>
                </a:solidFill>
              </a:defRPr>
            </a:pPr>
            <a:r>
              <a:rPr i="1" sz="2200">
                <a:solidFill>
                  <a:srgbClr val="174576"/>
                </a:solidFill>
              </a:rPr>
              <a:t>i</a:t>
            </a:r>
            <a:r>
              <a:rPr sz="2200">
                <a:solidFill>
                  <a:srgbClr val="174576"/>
                </a:solidFill>
              </a:rPr>
              <a:t> = 14, </a:t>
            </a:r>
            <a:r>
              <a:rPr sz="2200">
                <a:solidFill>
                  <a:srgbClr val="174576"/>
                </a:solidFill>
                <a:latin typeface="Symbol"/>
                <a:ea typeface="Symbol"/>
                <a:cs typeface="Symbol"/>
                <a:sym typeface="Symbol"/>
              </a:rPr>
              <a:t>ϕ</a:t>
            </a:r>
            <a:r>
              <a:rPr sz="2200">
                <a:solidFill>
                  <a:srgbClr val="174576"/>
                </a:solidFill>
              </a:rPr>
              <a:t>(</a:t>
            </a:r>
            <a:r>
              <a:rPr i="1" sz="2200">
                <a:solidFill>
                  <a:srgbClr val="174576"/>
                </a:solidFill>
              </a:rPr>
              <a:t>i</a:t>
            </a:r>
            <a:r>
              <a:rPr sz="2200">
                <a:solidFill>
                  <a:srgbClr val="174576"/>
                </a:solidFill>
              </a:rPr>
              <a:t>) = 0.0535</a:t>
            </a:r>
            <a:endParaRPr>
              <a:solidFill>
                <a:srgbClr val="174576"/>
              </a:solidFill>
            </a:endParaRPr>
          </a:p>
          <a:p>
            <a:pPr lvl="2" marL="1078706" indent="-392906">
              <a:lnSpc>
                <a:spcPct val="81000"/>
              </a:lnSpc>
              <a:spcBef>
                <a:spcPts val="600"/>
              </a:spcBef>
              <a:defRPr sz="1800">
                <a:solidFill>
                  <a:srgbClr val="000000"/>
                </a:solidFill>
              </a:defRPr>
            </a:pPr>
            <a:r>
              <a:rPr>
                <a:solidFill>
                  <a:srgbClr val="174576"/>
                </a:solidFill>
              </a:rPr>
              <a:t>plaintext </a:t>
            </a:r>
            <a:r>
              <a:rPr>
                <a:solidFill>
                  <a:srgbClr val="174576"/>
                </a:solidFill>
                <a:latin typeface="Courier"/>
                <a:ea typeface="Courier"/>
                <a:cs typeface="Courier"/>
                <a:sym typeface="Courier"/>
              </a:rPr>
              <a:t>WTAAD LDGAS</a:t>
            </a:r>
            <a:endParaRPr sz="1600">
              <a:solidFill>
                <a:srgbClr val="174576"/>
              </a:solidFill>
            </a:endParaRPr>
          </a:p>
          <a:p>
            <a:pPr lvl="0" marL="428625" indent="-428625">
              <a:lnSpc>
                <a:spcPct val="81000"/>
              </a:lnSpc>
              <a:defRPr sz="1800">
                <a:solidFill>
                  <a:srgbClr val="000000"/>
                </a:solidFill>
              </a:defRPr>
            </a:pPr>
            <a:r>
              <a:rPr sz="2500">
                <a:solidFill>
                  <a:srgbClr val="174576"/>
                </a:solidFill>
              </a:rPr>
              <a:t>Only English phrase is for </a:t>
            </a:r>
            <a:r>
              <a:rPr i="1" sz="2500">
                <a:solidFill>
                  <a:srgbClr val="174576"/>
                </a:solidFill>
              </a:rPr>
              <a:t>i</a:t>
            </a:r>
            <a:r>
              <a:rPr sz="2500">
                <a:solidFill>
                  <a:srgbClr val="174576"/>
                </a:solidFill>
              </a:rPr>
              <a:t> = 3</a:t>
            </a:r>
            <a:endParaRPr sz="2000">
              <a:solidFill>
                <a:srgbClr val="174576"/>
              </a:solidFill>
            </a:endParaRPr>
          </a:p>
          <a:p>
            <a:pPr lvl="1" marL="760588" indent="-411338">
              <a:lnSpc>
                <a:spcPct val="81000"/>
              </a:lnSpc>
              <a:spcBef>
                <a:spcPts val="600"/>
              </a:spcBef>
              <a:defRPr sz="1800">
                <a:solidFill>
                  <a:srgbClr val="000000"/>
                </a:solidFill>
              </a:defRPr>
            </a:pPr>
            <a:r>
              <a:rPr sz="2200">
                <a:solidFill>
                  <a:srgbClr val="174576"/>
                </a:solidFill>
              </a:rPr>
              <a:t>so, key = 3</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Weakness</a:t>
            </a:r>
          </a:p>
        </p:txBody>
      </p:sp>
      <p:sp>
        <p:nvSpPr>
          <p:cNvPr id="165" name="Shape 165"/>
          <p:cNvSpPr/>
          <p:nvPr>
            <p:ph type="body" idx="1"/>
          </p:nvPr>
        </p:nvSpPr>
        <p:spPr>
          <a:xfrm>
            <a:off x="779462" y="1949824"/>
            <a:ext cx="7583490" cy="4007225"/>
          </a:xfrm>
          <a:prstGeom prst="rect">
            <a:avLst/>
          </a:prstGeom>
        </p:spPr>
        <p:txBody>
          <a:bodyPr/>
          <a:lstStyle/>
          <a:p>
            <a:pPr lvl="0" marL="436418" indent="-436418">
              <a:defRPr sz="1800">
                <a:solidFill>
                  <a:srgbClr val="000000"/>
                </a:solidFill>
              </a:defRPr>
            </a:pPr>
            <a:r>
              <a:rPr sz="2800">
                <a:solidFill>
                  <a:srgbClr val="174576"/>
                </a:solidFill>
              </a:rPr>
              <a:t>If key is too short</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Can be found by exhaustive search</a:t>
            </a:r>
            <a:endParaRPr sz="2000">
              <a:solidFill>
                <a:srgbClr val="174576"/>
              </a:solidFill>
            </a:endParaRPr>
          </a:p>
          <a:p>
            <a:pPr lvl="1" marL="820420" indent="-471170">
              <a:spcBef>
                <a:spcPts val="600"/>
              </a:spcBef>
              <a:defRPr sz="1800">
                <a:solidFill>
                  <a:srgbClr val="000000"/>
                </a:solidFill>
              </a:defRPr>
            </a:pPr>
            <a:r>
              <a:rPr sz="2800">
                <a:solidFill>
                  <a:srgbClr val="174576"/>
                </a:solidFill>
              </a:rPr>
              <a:t>Statistical frequencies not concealed well</a:t>
            </a:r>
            <a:endParaRPr sz="2000">
              <a:solidFill>
                <a:srgbClr val="174576"/>
              </a:solidFill>
            </a:endParaRPr>
          </a:p>
          <a:p>
            <a:pPr lvl="0" marL="436418" indent="-436418">
              <a:defRPr sz="1800">
                <a:solidFill>
                  <a:srgbClr val="000000"/>
                </a:solidFill>
              </a:defRPr>
            </a:pPr>
            <a:r>
              <a:rPr sz="2800">
                <a:solidFill>
                  <a:srgbClr val="174576"/>
                </a:solidFill>
              </a:rPr>
              <a:t>Solution:  make it longer</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Multiple letters in key</a:t>
            </a:r>
            <a:endParaRPr sz="2000">
              <a:solidFill>
                <a:srgbClr val="174576"/>
              </a:solidFill>
            </a:endParaRPr>
          </a:p>
          <a:p>
            <a:pPr lvl="1" marL="820420" indent="-471170">
              <a:spcBef>
                <a:spcPts val="600"/>
              </a:spcBef>
              <a:defRPr sz="1800">
                <a:solidFill>
                  <a:srgbClr val="000000"/>
                </a:solidFill>
              </a:defRPr>
            </a:pPr>
            <a:r>
              <a:rPr sz="2800">
                <a:solidFill>
                  <a:srgbClr val="174576"/>
                </a:solidFill>
              </a:rPr>
              <a:t>Idea is to smooth the statistical frequencies to make cryptanalysis harder</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Vigènere Cipher</a:t>
            </a:r>
          </a:p>
        </p:txBody>
      </p:sp>
      <p:sp>
        <p:nvSpPr>
          <p:cNvPr id="168" name="Shape 168"/>
          <p:cNvSpPr/>
          <p:nvPr>
            <p:ph type="body" idx="1"/>
          </p:nvPr>
        </p:nvSpPr>
        <p:spPr>
          <a:xfrm>
            <a:off x="604837" y="1882587"/>
            <a:ext cx="7583490" cy="4007225"/>
          </a:xfrm>
          <a:prstGeom prst="rect">
            <a:avLst/>
          </a:prstGeom>
        </p:spPr>
        <p:txBody>
          <a:bodyPr/>
          <a:lstStyle/>
          <a:p>
            <a:pPr lvl="0">
              <a:lnSpc>
                <a:spcPct val="90000"/>
              </a:lnSpc>
              <a:defRPr sz="1800">
                <a:solidFill>
                  <a:srgbClr val="000000"/>
                </a:solidFill>
              </a:defRPr>
            </a:pPr>
            <a:r>
              <a:rPr sz="2200">
                <a:solidFill>
                  <a:srgbClr val="174576"/>
                </a:solidFill>
              </a:rPr>
              <a:t>Like Cæsar cipher, but with a phrase</a:t>
            </a:r>
            <a:endParaRPr sz="2200">
              <a:solidFill>
                <a:srgbClr val="174576"/>
              </a:solidFill>
            </a:endParaRPr>
          </a:p>
          <a:p>
            <a:pPr lvl="0">
              <a:lnSpc>
                <a:spcPct val="90000"/>
              </a:lnSpc>
              <a:defRPr sz="1800">
                <a:solidFill>
                  <a:srgbClr val="000000"/>
                </a:solidFill>
              </a:defRPr>
            </a:pPr>
            <a:r>
              <a:rPr sz="2200">
                <a:solidFill>
                  <a:srgbClr val="174576"/>
                </a:solidFill>
              </a:rPr>
              <a:t>Example</a:t>
            </a:r>
            <a:endParaRPr sz="2200">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Message </a:t>
            </a:r>
            <a:r>
              <a:rPr sz="2000">
                <a:solidFill>
                  <a:srgbClr val="174576"/>
                </a:solidFill>
                <a:latin typeface="Courier"/>
                <a:ea typeface="Courier"/>
                <a:cs typeface="Courier"/>
                <a:sym typeface="Courier"/>
              </a:rPr>
              <a:t>THE BOY HAS THE BALL</a:t>
            </a:r>
            <a:endParaRPr sz="2000">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Key </a:t>
            </a:r>
            <a:r>
              <a:rPr sz="2000">
                <a:solidFill>
                  <a:srgbClr val="174576"/>
                </a:solidFill>
                <a:latin typeface="Courier"/>
                <a:ea typeface="Courier"/>
                <a:cs typeface="Courier"/>
                <a:sym typeface="Courier"/>
              </a:rPr>
              <a:t>VIG</a:t>
            </a:r>
            <a:endParaRPr sz="2000">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Encipher using Cæsar cipher for each letter:</a:t>
            </a:r>
            <a:endParaRPr sz="2000">
              <a:solidFill>
                <a:srgbClr val="174576"/>
              </a:solidFill>
            </a:endParaRPr>
          </a:p>
          <a:p>
            <a:pPr lvl="2" marL="0" indent="914400">
              <a:lnSpc>
                <a:spcPct val="90000"/>
              </a:lnSpc>
              <a:spcBef>
                <a:spcPts val="600"/>
              </a:spcBef>
              <a:buSzTx/>
              <a:buNone/>
              <a:tabLst>
                <a:tab pos="2616200" algn="r"/>
              </a:tabLst>
              <a:defRPr sz="1800">
                <a:solidFill>
                  <a:srgbClr val="000000"/>
                </a:solidFill>
              </a:defRPr>
            </a:pPr>
            <a:r>
              <a:rPr>
                <a:solidFill>
                  <a:srgbClr val="174576"/>
                </a:solidFill>
                <a:latin typeface="Courier"/>
                <a:ea typeface="Courier"/>
                <a:cs typeface="Courier"/>
                <a:sym typeface="Courier"/>
              </a:rPr>
              <a:t>key		</a:t>
            </a:r>
            <a:r>
              <a:rPr spc="1000">
                <a:solidFill>
                  <a:srgbClr val="174576"/>
                </a:solidFill>
                <a:latin typeface="Courier"/>
                <a:ea typeface="Courier"/>
                <a:cs typeface="Courier"/>
                <a:sym typeface="Courier"/>
              </a:rPr>
              <a:t>VIGVIGVIGVIGVIGV</a:t>
            </a:r>
            <a:endParaRPr>
              <a:solidFill>
                <a:srgbClr val="174576"/>
              </a:solidFill>
            </a:endParaRPr>
          </a:p>
          <a:p>
            <a:pPr lvl="2" marL="0" indent="914400">
              <a:lnSpc>
                <a:spcPct val="90000"/>
              </a:lnSpc>
              <a:spcBef>
                <a:spcPts val="600"/>
              </a:spcBef>
              <a:buSzTx/>
              <a:buNone/>
              <a:tabLst>
                <a:tab pos="2616200" algn="r"/>
              </a:tabLst>
              <a:defRPr sz="1800">
                <a:solidFill>
                  <a:srgbClr val="000000"/>
                </a:solidFill>
              </a:defRPr>
            </a:pPr>
            <a:r>
              <a:rPr>
                <a:solidFill>
                  <a:srgbClr val="174576"/>
                </a:solidFill>
                <a:latin typeface="Courier"/>
                <a:ea typeface="Courier"/>
                <a:cs typeface="Courier"/>
                <a:sym typeface="Courier"/>
              </a:rPr>
              <a:t>plain		</a:t>
            </a:r>
            <a:r>
              <a:rPr spc="1000">
                <a:solidFill>
                  <a:srgbClr val="174576"/>
                </a:solidFill>
                <a:latin typeface="Courier"/>
                <a:ea typeface="Courier"/>
                <a:cs typeface="Courier"/>
                <a:sym typeface="Courier"/>
              </a:rPr>
              <a:t>THEBOYHASTHEBALL</a:t>
            </a:r>
            <a:endParaRPr>
              <a:solidFill>
                <a:srgbClr val="174576"/>
              </a:solidFill>
            </a:endParaRPr>
          </a:p>
          <a:p>
            <a:pPr lvl="2" marL="0" indent="914400">
              <a:lnSpc>
                <a:spcPct val="90000"/>
              </a:lnSpc>
              <a:spcBef>
                <a:spcPts val="600"/>
              </a:spcBef>
              <a:buSzTx/>
              <a:buNone/>
              <a:tabLst>
                <a:tab pos="2616200" algn="r"/>
              </a:tabLst>
              <a:defRPr sz="1800">
                <a:solidFill>
                  <a:srgbClr val="000000"/>
                </a:solidFill>
              </a:defRPr>
            </a:pPr>
            <a:r>
              <a:rPr>
                <a:solidFill>
                  <a:srgbClr val="174576"/>
                </a:solidFill>
                <a:latin typeface="Courier"/>
                <a:ea typeface="Courier"/>
                <a:cs typeface="Courier"/>
                <a:sym typeface="Courier"/>
              </a:rPr>
              <a:t>cipher		</a:t>
            </a:r>
            <a:r>
              <a:rPr spc="1000">
                <a:solidFill>
                  <a:srgbClr val="174576"/>
                </a:solidFill>
                <a:latin typeface="Courier"/>
                <a:ea typeface="Courier"/>
                <a:cs typeface="Courier"/>
                <a:sym typeface="Courier"/>
              </a:rPr>
              <a:t>OPKWWECIYOPKWIRG</a:t>
            </a:r>
          </a:p>
        </p:txBody>
      </p:sp>
      <p:grpSp>
        <p:nvGrpSpPr>
          <p:cNvPr id="173" name="Group 173"/>
          <p:cNvGrpSpPr/>
          <p:nvPr/>
        </p:nvGrpSpPr>
        <p:grpSpPr>
          <a:xfrm>
            <a:off x="3625849" y="4140199"/>
            <a:ext cx="5334002" cy="2209801"/>
            <a:chOff x="0" y="0"/>
            <a:chExt cx="5334000" cy="2209800"/>
          </a:xfrm>
        </p:grpSpPr>
        <p:sp>
          <p:nvSpPr>
            <p:cNvPr id="169" name="Shape 169"/>
            <p:cNvSpPr/>
            <p:nvPr/>
          </p:nvSpPr>
          <p:spPr>
            <a:xfrm>
              <a:off x="2133600" y="914400"/>
              <a:ext cx="3200401" cy="1107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defRPr>
                  <a:solidFill>
                    <a:srgbClr val="000000"/>
                  </a:solidFill>
                </a:defRPr>
              </a:pPr>
              <a:r>
                <a:rPr>
                  <a:solidFill>
                    <a:srgbClr val="103154"/>
                  </a:solidFill>
                </a:rPr>
                <a:t>V is 21</a:t>
              </a:r>
              <a:endParaRPr>
                <a:solidFill>
                  <a:srgbClr val="103154"/>
                </a:solidFill>
              </a:endParaRPr>
            </a:p>
            <a:p>
              <a:pPr lvl="0">
                <a:defRPr>
                  <a:solidFill>
                    <a:srgbClr val="000000"/>
                  </a:solidFill>
                </a:defRPr>
              </a:pPr>
              <a:r>
                <a:rPr>
                  <a:solidFill>
                    <a:srgbClr val="103154"/>
                  </a:solidFill>
                </a:rPr>
                <a:t>T is 19</a:t>
              </a:r>
              <a:endParaRPr>
                <a:solidFill>
                  <a:srgbClr val="103154"/>
                </a:solidFill>
              </a:endParaRPr>
            </a:p>
            <a:p>
              <a:pPr lvl="0">
                <a:defRPr>
                  <a:solidFill>
                    <a:srgbClr val="000000"/>
                  </a:solidFill>
                </a:defRPr>
              </a:pPr>
              <a:r>
                <a:rPr>
                  <a:solidFill>
                    <a:srgbClr val="103154"/>
                  </a:solidFill>
                </a:rPr>
                <a:t>(19+21)mod26 = 14</a:t>
              </a:r>
              <a:endParaRPr>
                <a:solidFill>
                  <a:srgbClr val="103154"/>
                </a:solidFill>
              </a:endParaRPr>
            </a:p>
            <a:p>
              <a:pPr lvl="0">
                <a:defRPr>
                  <a:solidFill>
                    <a:srgbClr val="000000"/>
                  </a:solidFill>
                </a:defRPr>
              </a:pPr>
              <a:r>
                <a:rPr>
                  <a:solidFill>
                    <a:srgbClr val="103154"/>
                  </a:solidFill>
                </a:rPr>
                <a:t>O is 14 </a:t>
              </a:r>
            </a:p>
          </p:txBody>
        </p:sp>
        <p:sp>
          <p:nvSpPr>
            <p:cNvPr id="170" name="Shape 170"/>
            <p:cNvSpPr/>
            <p:nvPr/>
          </p:nvSpPr>
          <p:spPr>
            <a:xfrm flipH="1" flipV="1">
              <a:off x="0" y="-1"/>
              <a:ext cx="2209801" cy="1143002"/>
            </a:xfrm>
            <a:prstGeom prst="line">
              <a:avLst/>
            </a:prstGeom>
            <a:noFill/>
            <a:ln w="9525" cap="flat">
              <a:solidFill>
                <a:srgbClr val="4F81BD"/>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n-lt"/>
                  <a:ea typeface="+mn-ea"/>
                  <a:cs typeface="+mn-cs"/>
                  <a:sym typeface="Helvetica"/>
                </a:defRPr>
              </a:pPr>
            </a:p>
          </p:txBody>
        </p:sp>
        <p:sp>
          <p:nvSpPr>
            <p:cNvPr id="171" name="Shape 171"/>
            <p:cNvSpPr/>
            <p:nvPr/>
          </p:nvSpPr>
          <p:spPr>
            <a:xfrm flipH="1" flipV="1">
              <a:off x="0" y="228600"/>
              <a:ext cx="2286001" cy="1295401"/>
            </a:xfrm>
            <a:prstGeom prst="line">
              <a:avLst/>
            </a:prstGeom>
            <a:noFill/>
            <a:ln w="9525" cap="flat">
              <a:solidFill>
                <a:srgbClr val="4F81BD"/>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n-lt"/>
                  <a:ea typeface="+mn-ea"/>
                  <a:cs typeface="+mn-cs"/>
                  <a:sym typeface="Helvetica"/>
                </a:defRPr>
              </a:pPr>
            </a:p>
          </p:txBody>
        </p:sp>
        <p:sp>
          <p:nvSpPr>
            <p:cNvPr id="172" name="Shape 172"/>
            <p:cNvSpPr/>
            <p:nvPr/>
          </p:nvSpPr>
          <p:spPr>
            <a:xfrm flipH="1" flipV="1">
              <a:off x="0" y="762000"/>
              <a:ext cx="2209801" cy="1447801"/>
            </a:xfrm>
            <a:prstGeom prst="line">
              <a:avLst/>
            </a:prstGeom>
            <a:noFill/>
            <a:ln w="9525" cap="flat">
              <a:solidFill>
                <a:srgbClr val="4F81BD"/>
              </a:solidFill>
              <a:prstDash val="solid"/>
              <a:round/>
              <a:tailEnd type="triangle" w="med" len="med"/>
            </a:ln>
            <a:effectLst/>
          </p:spPr>
          <p:txBody>
            <a:bodyPr wrap="square" lIns="0" tIns="0" rIns="0" bIns="0" numCol="1" anchor="t">
              <a:noAutofit/>
            </a:bodyPr>
            <a:lstStyle/>
            <a:p>
              <a:pPr lvl="0" defTabSz="457200">
                <a:defRPr sz="1200">
                  <a:solidFill>
                    <a:srgbClr val="000000"/>
                  </a:solidFill>
                  <a:latin typeface="+mn-lt"/>
                  <a:ea typeface="+mn-ea"/>
                  <a:cs typeface="+mn-cs"/>
                  <a:sym typeface="Helvetica"/>
                </a:defRPr>
              </a:pPr>
            </a:p>
          </p:txBody>
        </p:sp>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73"/>
                                        </p:tgtEl>
                                        <p:attrNameLst>
                                          <p:attrName>style.visibility</p:attrName>
                                        </p:attrNameLst>
                                      </p:cBhvr>
                                      <p:to>
                                        <p:strVal val="visible"/>
                                      </p:to>
                                    </p:set>
                                    <p:animEffect filter="fade" transition="in">
                                      <p:cBhvr>
                                        <p:cTn id="7"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3"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Today’s Topics</a:t>
            </a:r>
          </a:p>
        </p:txBody>
      </p:sp>
      <p:sp>
        <p:nvSpPr>
          <p:cNvPr id="108" name="Shape 108"/>
          <p:cNvSpPr/>
          <p:nvPr>
            <p:ph type="body" idx="1"/>
          </p:nvPr>
        </p:nvSpPr>
        <p:spPr>
          <a:xfrm>
            <a:off x="779462" y="1949823"/>
            <a:ext cx="7583490" cy="4007227"/>
          </a:xfrm>
          <a:prstGeom prst="rect">
            <a:avLst/>
          </a:prstGeom>
        </p:spPr>
        <p:txBody>
          <a:bodyPr/>
          <a:lstStyle/>
          <a:p>
            <a:pPr lvl="0" marL="1157287" indent="-1157287">
              <a:lnSpc>
                <a:spcPct val="90000"/>
              </a:lnSpc>
              <a:defRPr sz="1800">
                <a:solidFill>
                  <a:srgbClr val="000000"/>
                </a:solidFill>
              </a:defRPr>
            </a:pPr>
            <a:r>
              <a:rPr sz="3300">
                <a:solidFill>
                  <a:srgbClr val="0D2779"/>
                </a:solidFill>
              </a:rPr>
              <a:t>Classic Cryptography</a:t>
            </a:r>
          </a:p>
          <a:p>
            <a:pPr lvl="1" marL="806450" indent="-349250">
              <a:lnSpc>
                <a:spcPct val="81000"/>
              </a:lnSpc>
              <a:spcBef>
                <a:spcPts val="600"/>
              </a:spcBef>
              <a:buFont typeface="Lucida Grande"/>
              <a:buChar char="-"/>
              <a:defRPr sz="1800">
                <a:solidFill>
                  <a:srgbClr val="000000"/>
                </a:solidFill>
              </a:defRPr>
            </a:pPr>
            <a:r>
              <a:rPr sz="2200">
                <a:solidFill>
                  <a:srgbClr val="174576"/>
                </a:solidFill>
              </a:rPr>
              <a:t>Cæsar cipher</a:t>
            </a:r>
            <a:endParaRPr>
              <a:solidFill>
                <a:srgbClr val="174576"/>
              </a:solidFill>
            </a:endParaRPr>
          </a:p>
          <a:p>
            <a:pPr lvl="1" marL="806450" indent="-349250">
              <a:lnSpc>
                <a:spcPct val="81000"/>
              </a:lnSpc>
              <a:spcBef>
                <a:spcPts val="600"/>
              </a:spcBef>
              <a:buFont typeface="Lucida Grande"/>
              <a:buChar char="-"/>
              <a:defRPr sz="1800">
                <a:solidFill>
                  <a:srgbClr val="000000"/>
                </a:solidFill>
              </a:defRPr>
            </a:pPr>
            <a:r>
              <a:rPr sz="2200">
                <a:solidFill>
                  <a:srgbClr val="174576"/>
                </a:solidFill>
              </a:rPr>
              <a:t>Vigènere cipher</a:t>
            </a:r>
            <a:endParaRPr>
              <a:solidFill>
                <a:srgbClr val="174576"/>
              </a:solidFill>
            </a:endParaRPr>
          </a:p>
          <a:p>
            <a:pPr lvl="1" marL="806450" indent="-349250">
              <a:lnSpc>
                <a:spcPct val="81000"/>
              </a:lnSpc>
              <a:spcBef>
                <a:spcPts val="600"/>
              </a:spcBef>
              <a:buFont typeface="Lucida Grande"/>
              <a:buChar char="-"/>
              <a:defRPr sz="1800">
                <a:solidFill>
                  <a:srgbClr val="000000"/>
                </a:solidFill>
              </a:defRPr>
            </a:pPr>
            <a:r>
              <a:rPr sz="2200">
                <a:solidFill>
                  <a:srgbClr val="174576"/>
                </a:solidFill>
              </a:rPr>
              <a:t>DES</a:t>
            </a:r>
            <a:endParaRPr>
              <a:solidFill>
                <a:srgbClr val="174576"/>
              </a:solidFill>
            </a:endParaRPr>
          </a:p>
          <a:p>
            <a:pPr lvl="0" marL="471487" indent="-471487">
              <a:lnSpc>
                <a:spcPct val="81000"/>
              </a:lnSpc>
              <a:buFont typeface="Arial"/>
              <a:buChar char="•"/>
              <a:defRPr sz="1800">
                <a:solidFill>
                  <a:srgbClr val="000000"/>
                </a:solidFill>
              </a:defRPr>
            </a:pPr>
            <a:r>
              <a:rPr sz="3300">
                <a:solidFill>
                  <a:srgbClr val="174576"/>
                </a:solidFill>
              </a:rPr>
              <a:t>Public Key Cryptography</a:t>
            </a:r>
            <a:endParaRPr sz="2000">
              <a:solidFill>
                <a:srgbClr val="174576"/>
              </a:solidFill>
            </a:endParaRPr>
          </a:p>
          <a:p>
            <a:pPr lvl="1" marL="806450" indent="-349250">
              <a:lnSpc>
                <a:spcPct val="81000"/>
              </a:lnSpc>
              <a:spcBef>
                <a:spcPts val="600"/>
              </a:spcBef>
              <a:buFont typeface="Lucida Grande"/>
              <a:buChar char="-"/>
              <a:defRPr sz="1800">
                <a:solidFill>
                  <a:srgbClr val="000000"/>
                </a:solidFill>
              </a:defRPr>
            </a:pPr>
            <a:r>
              <a:rPr sz="2200">
                <a:solidFill>
                  <a:srgbClr val="174576"/>
                </a:solidFill>
              </a:rPr>
              <a:t>Diffie-Hellman</a:t>
            </a:r>
            <a:endParaRPr>
              <a:solidFill>
                <a:srgbClr val="174576"/>
              </a:solidFill>
            </a:endParaRPr>
          </a:p>
          <a:p>
            <a:pPr lvl="1" marL="806450" indent="-349250">
              <a:lnSpc>
                <a:spcPct val="81000"/>
              </a:lnSpc>
              <a:spcBef>
                <a:spcPts val="600"/>
              </a:spcBef>
              <a:buFont typeface="Lucida Grande"/>
              <a:buChar char="-"/>
              <a:defRPr sz="1800">
                <a:solidFill>
                  <a:srgbClr val="000000"/>
                </a:solidFill>
              </a:defRPr>
            </a:pPr>
            <a:r>
              <a:rPr sz="2200">
                <a:solidFill>
                  <a:srgbClr val="174576"/>
                </a:solidFill>
              </a:rPr>
              <a:t>RSA</a:t>
            </a:r>
            <a:endParaRPr>
              <a:solidFill>
                <a:srgbClr val="174576"/>
              </a:solidFill>
            </a:endParaRPr>
          </a:p>
          <a:p>
            <a:pPr lvl="0" marL="471487" indent="-471487">
              <a:lnSpc>
                <a:spcPct val="81000"/>
              </a:lnSpc>
              <a:buFont typeface="Arial"/>
              <a:buChar char="•"/>
              <a:defRPr sz="1800">
                <a:solidFill>
                  <a:srgbClr val="000000"/>
                </a:solidFill>
              </a:defRPr>
            </a:pPr>
            <a:r>
              <a:rPr sz="3300">
                <a:solidFill>
                  <a:srgbClr val="174576"/>
                </a:solidFill>
              </a:rPr>
              <a:t>Cryptographic Checksums</a:t>
            </a:r>
            <a:endParaRPr sz="2000">
              <a:solidFill>
                <a:srgbClr val="174576"/>
              </a:solidFill>
            </a:endParaRPr>
          </a:p>
          <a:p>
            <a:pPr lvl="1" marL="838200" indent="-381000">
              <a:lnSpc>
                <a:spcPct val="81000"/>
              </a:lnSpc>
              <a:spcBef>
                <a:spcPts val="600"/>
              </a:spcBef>
              <a:buFont typeface="Lucida Grande"/>
              <a:buChar char="-"/>
              <a:defRPr sz="1800">
                <a:solidFill>
                  <a:srgbClr val="000000"/>
                </a:solidFill>
              </a:defRPr>
            </a:pPr>
            <a:r>
              <a:rPr sz="2400">
                <a:solidFill>
                  <a:srgbClr val="174576"/>
                </a:solidFill>
              </a:rPr>
              <a:t>HMAC</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Useful Terms</a:t>
            </a:r>
          </a:p>
        </p:txBody>
      </p:sp>
      <p:sp>
        <p:nvSpPr>
          <p:cNvPr id="176" name="Shape 176"/>
          <p:cNvSpPr/>
          <p:nvPr>
            <p:ph type="body" idx="1"/>
          </p:nvPr>
        </p:nvSpPr>
        <p:spPr>
          <a:xfrm>
            <a:off x="779462" y="1949824"/>
            <a:ext cx="7583490" cy="4007225"/>
          </a:xfrm>
          <a:prstGeom prst="rect">
            <a:avLst/>
          </a:prstGeom>
        </p:spPr>
        <p:txBody>
          <a:bodyPr/>
          <a:lstStyle/>
          <a:p>
            <a:pPr lvl="0" marL="436418" indent="-436418">
              <a:lnSpc>
                <a:spcPct val="90000"/>
              </a:lnSpc>
              <a:defRPr sz="1800">
                <a:solidFill>
                  <a:srgbClr val="000000"/>
                </a:solidFill>
              </a:defRPr>
            </a:pPr>
            <a:r>
              <a:rPr i="1" sz="2800">
                <a:solidFill>
                  <a:srgbClr val="174576"/>
                </a:solidFill>
              </a:rPr>
              <a:t>period</a:t>
            </a:r>
            <a:r>
              <a:rPr sz="2800">
                <a:solidFill>
                  <a:srgbClr val="174576"/>
                </a:solidFill>
              </a:rPr>
              <a:t>: length of a key</a:t>
            </a:r>
            <a:endParaRPr sz="28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rPr>
              <a:t>Key "VIG" has period = 3</a:t>
            </a:r>
            <a:endParaRPr sz="2000">
              <a:solidFill>
                <a:srgbClr val="174576"/>
              </a:solidFill>
            </a:endParaRPr>
          </a:p>
          <a:p>
            <a:pPr lvl="0" marL="436418" indent="-436418">
              <a:lnSpc>
                <a:spcPct val="90000"/>
              </a:lnSpc>
              <a:defRPr sz="1800">
                <a:solidFill>
                  <a:srgbClr val="000000"/>
                </a:solidFill>
              </a:defRPr>
            </a:pPr>
            <a:r>
              <a:rPr i="1" sz="2800">
                <a:solidFill>
                  <a:srgbClr val="174576"/>
                </a:solidFill>
              </a:rPr>
              <a:t>tableau</a:t>
            </a:r>
            <a:r>
              <a:rPr sz="2800">
                <a:solidFill>
                  <a:srgbClr val="174576"/>
                </a:solidFill>
              </a:rPr>
              <a:t>: table used to encipher and decipher</a:t>
            </a:r>
            <a:endParaRPr sz="28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rPr>
              <a:t>Vigènere cipher has key letters on top, plaintext letters on the left</a:t>
            </a:r>
            <a:endParaRPr sz="2000">
              <a:solidFill>
                <a:srgbClr val="174576"/>
              </a:solidFill>
            </a:endParaRPr>
          </a:p>
          <a:p>
            <a:pPr lvl="0" marL="436418" indent="-436418">
              <a:lnSpc>
                <a:spcPct val="90000"/>
              </a:lnSpc>
              <a:defRPr sz="1800">
                <a:solidFill>
                  <a:srgbClr val="000000"/>
                </a:solidFill>
              </a:defRPr>
            </a:pPr>
            <a:r>
              <a:rPr i="1" sz="2800">
                <a:solidFill>
                  <a:srgbClr val="174576"/>
                </a:solidFill>
              </a:rPr>
              <a:t>polyalphabetic</a:t>
            </a:r>
            <a:r>
              <a:rPr sz="2800">
                <a:solidFill>
                  <a:srgbClr val="174576"/>
                </a:solidFill>
              </a:rPr>
              <a:t>: a key that has several different letters</a:t>
            </a:r>
            <a:endParaRPr sz="28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rPr>
              <a:t>Cæsar cipher is monoalphabetic</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Relevant Parts of Tableau</a:t>
            </a:r>
          </a:p>
        </p:txBody>
      </p:sp>
      <p:sp>
        <p:nvSpPr>
          <p:cNvPr id="179" name="Shape 179"/>
          <p:cNvSpPr/>
          <p:nvPr>
            <p:ph type="body" idx="1"/>
          </p:nvPr>
        </p:nvSpPr>
        <p:spPr>
          <a:xfrm>
            <a:off x="987425" y="2012950"/>
            <a:ext cx="4267200" cy="4419600"/>
          </a:xfrm>
          <a:prstGeom prst="rect">
            <a:avLst/>
          </a:prstGeom>
        </p:spPr>
        <p:txBody>
          <a:bodyPr/>
          <a:lstStyle/>
          <a:p>
            <a:pPr lvl="0" marL="0" indent="0">
              <a:lnSpc>
                <a:spcPct val="90000"/>
              </a:lnSpc>
              <a:buSzTx/>
              <a:buNone/>
              <a:defRPr sz="1800">
                <a:solidFill>
                  <a:srgbClr val="000000"/>
                </a:solidFill>
              </a:defRPr>
            </a:pPr>
            <a:r>
              <a:rPr sz="2000">
                <a:solidFill>
                  <a:srgbClr val="174576"/>
                </a:solidFill>
                <a:latin typeface="Courier New"/>
                <a:ea typeface="Courier New"/>
                <a:cs typeface="Courier New"/>
                <a:sym typeface="Courier New"/>
              </a:rPr>
              <a:t>	 </a:t>
            </a:r>
            <a:r>
              <a:rPr i="1" sz="2000">
                <a:solidFill>
                  <a:srgbClr val="174576"/>
                </a:solidFill>
                <a:latin typeface="Courier New"/>
                <a:ea typeface="Courier New"/>
                <a:cs typeface="Courier New"/>
                <a:sym typeface="Courier New"/>
              </a:rPr>
              <a:t> G	</a:t>
            </a:r>
            <a:r>
              <a:rPr sz="2000">
                <a:solidFill>
                  <a:srgbClr val="174576"/>
                </a:solidFill>
                <a:latin typeface="Courier New"/>
                <a:ea typeface="Courier New"/>
                <a:cs typeface="Courier New"/>
                <a:sym typeface="Courier New"/>
              </a:rPr>
              <a:t>  </a:t>
            </a:r>
            <a:r>
              <a:rPr i="1" sz="2000">
                <a:solidFill>
                  <a:srgbClr val="174576"/>
                </a:solidFill>
                <a:latin typeface="Courier New"/>
                <a:ea typeface="Courier New"/>
                <a:cs typeface="Courier New"/>
                <a:sym typeface="Courier New"/>
              </a:rPr>
              <a:t>I	</a:t>
            </a:r>
            <a:r>
              <a:rPr sz="2000">
                <a:solidFill>
                  <a:srgbClr val="174576"/>
                </a:solidFill>
                <a:latin typeface="Courier New"/>
                <a:ea typeface="Courier New"/>
                <a:cs typeface="Courier New"/>
                <a:sym typeface="Courier New"/>
              </a:rPr>
              <a:t>  </a:t>
            </a:r>
            <a:r>
              <a:rPr i="1" sz="2000">
                <a:solidFill>
                  <a:srgbClr val="174576"/>
                </a:solidFill>
                <a:latin typeface="Courier New"/>
                <a:ea typeface="Courier New"/>
                <a:cs typeface="Courier New"/>
                <a:sym typeface="Courier New"/>
              </a:rPr>
              <a:t>V</a:t>
            </a:r>
            <a:endParaRPr sz="2000">
              <a:solidFill>
                <a:srgbClr val="174576"/>
              </a:solidFill>
            </a:endParaRPr>
          </a:p>
          <a:p>
            <a:pPr lvl="0" marL="0" indent="0">
              <a:lnSpc>
                <a:spcPct val="63000"/>
              </a:lnSpc>
              <a:buSzTx/>
              <a:buNone/>
              <a:defRPr sz="1800">
                <a:solidFill>
                  <a:srgbClr val="000000"/>
                </a:solidFill>
              </a:defRPr>
            </a:pPr>
            <a:r>
              <a:rPr i="1" sz="2000">
                <a:solidFill>
                  <a:srgbClr val="174576"/>
                </a:solidFill>
                <a:latin typeface="Courier New"/>
                <a:ea typeface="Courier New"/>
                <a:cs typeface="Courier New"/>
                <a:sym typeface="Courier New"/>
              </a:rPr>
              <a:t>A</a:t>
            </a:r>
            <a:r>
              <a:rPr sz="2000">
                <a:solidFill>
                  <a:srgbClr val="174576"/>
                </a:solidFill>
                <a:latin typeface="Courier New"/>
                <a:ea typeface="Courier New"/>
                <a:cs typeface="Courier New"/>
                <a:sym typeface="Courier New"/>
              </a:rPr>
              <a:t>	  G	  I	  V</a:t>
            </a:r>
            <a:endParaRPr sz="2000">
              <a:solidFill>
                <a:srgbClr val="174576"/>
              </a:solidFill>
            </a:endParaRPr>
          </a:p>
          <a:p>
            <a:pPr lvl="0" marL="0" indent="0">
              <a:lnSpc>
                <a:spcPct val="63000"/>
              </a:lnSpc>
              <a:buSzTx/>
              <a:buNone/>
              <a:defRPr sz="1800">
                <a:solidFill>
                  <a:srgbClr val="000000"/>
                </a:solidFill>
              </a:defRPr>
            </a:pPr>
            <a:r>
              <a:rPr i="1" sz="2000">
                <a:solidFill>
                  <a:srgbClr val="174576"/>
                </a:solidFill>
                <a:latin typeface="Courier New"/>
                <a:ea typeface="Courier New"/>
                <a:cs typeface="Courier New"/>
                <a:sym typeface="Courier New"/>
              </a:rPr>
              <a:t>B</a:t>
            </a:r>
            <a:r>
              <a:rPr sz="2000">
                <a:solidFill>
                  <a:srgbClr val="174576"/>
                </a:solidFill>
                <a:latin typeface="Courier New"/>
                <a:ea typeface="Courier New"/>
                <a:cs typeface="Courier New"/>
                <a:sym typeface="Courier New"/>
              </a:rPr>
              <a:t>	  H	  J	  W</a:t>
            </a:r>
            <a:endParaRPr sz="2000">
              <a:solidFill>
                <a:srgbClr val="174576"/>
              </a:solidFill>
            </a:endParaRPr>
          </a:p>
          <a:p>
            <a:pPr lvl="0" marL="0" indent="0">
              <a:lnSpc>
                <a:spcPct val="63000"/>
              </a:lnSpc>
              <a:buSzTx/>
              <a:buNone/>
              <a:defRPr sz="1800">
                <a:solidFill>
                  <a:srgbClr val="000000"/>
                </a:solidFill>
              </a:defRPr>
            </a:pPr>
            <a:r>
              <a:rPr i="1" sz="2000">
                <a:solidFill>
                  <a:srgbClr val="174576"/>
                </a:solidFill>
                <a:latin typeface="Courier New"/>
                <a:ea typeface="Courier New"/>
                <a:cs typeface="Courier New"/>
                <a:sym typeface="Courier New"/>
              </a:rPr>
              <a:t>E</a:t>
            </a:r>
            <a:r>
              <a:rPr sz="2000">
                <a:solidFill>
                  <a:srgbClr val="174576"/>
                </a:solidFill>
                <a:latin typeface="Courier New"/>
                <a:ea typeface="Courier New"/>
                <a:cs typeface="Courier New"/>
                <a:sym typeface="Courier New"/>
              </a:rPr>
              <a:t>	  L	  M	  Z</a:t>
            </a:r>
            <a:endParaRPr sz="2000">
              <a:solidFill>
                <a:srgbClr val="174576"/>
              </a:solidFill>
            </a:endParaRPr>
          </a:p>
          <a:p>
            <a:pPr lvl="0" marL="0" indent="0">
              <a:lnSpc>
                <a:spcPct val="63000"/>
              </a:lnSpc>
              <a:buSzTx/>
              <a:buNone/>
              <a:defRPr sz="1800">
                <a:solidFill>
                  <a:srgbClr val="000000"/>
                </a:solidFill>
              </a:defRPr>
            </a:pPr>
            <a:r>
              <a:rPr i="1" sz="2000">
                <a:solidFill>
                  <a:srgbClr val="174576"/>
                </a:solidFill>
                <a:latin typeface="Courier New"/>
                <a:ea typeface="Courier New"/>
                <a:cs typeface="Courier New"/>
                <a:sym typeface="Courier New"/>
              </a:rPr>
              <a:t>H</a:t>
            </a:r>
            <a:r>
              <a:rPr sz="2000">
                <a:solidFill>
                  <a:srgbClr val="174576"/>
                </a:solidFill>
                <a:latin typeface="Courier New"/>
                <a:ea typeface="Courier New"/>
                <a:cs typeface="Courier New"/>
                <a:sym typeface="Courier New"/>
              </a:rPr>
              <a:t>	  N	  P	  C</a:t>
            </a:r>
            <a:endParaRPr sz="2000">
              <a:solidFill>
                <a:srgbClr val="174576"/>
              </a:solidFill>
            </a:endParaRPr>
          </a:p>
          <a:p>
            <a:pPr lvl="0" marL="0" indent="0">
              <a:lnSpc>
                <a:spcPct val="63000"/>
              </a:lnSpc>
              <a:buSzTx/>
              <a:buNone/>
              <a:defRPr sz="1800">
                <a:solidFill>
                  <a:srgbClr val="000000"/>
                </a:solidFill>
              </a:defRPr>
            </a:pPr>
            <a:r>
              <a:rPr i="1" sz="2000">
                <a:solidFill>
                  <a:srgbClr val="174576"/>
                </a:solidFill>
                <a:latin typeface="Courier New"/>
                <a:ea typeface="Courier New"/>
                <a:cs typeface="Courier New"/>
                <a:sym typeface="Courier New"/>
              </a:rPr>
              <a:t>L</a:t>
            </a:r>
            <a:r>
              <a:rPr sz="2000">
                <a:solidFill>
                  <a:srgbClr val="174576"/>
                </a:solidFill>
                <a:latin typeface="Courier New"/>
                <a:ea typeface="Courier New"/>
                <a:cs typeface="Courier New"/>
                <a:sym typeface="Courier New"/>
              </a:rPr>
              <a:t>	  R	  T	  G</a:t>
            </a:r>
            <a:endParaRPr sz="2000">
              <a:solidFill>
                <a:srgbClr val="174576"/>
              </a:solidFill>
            </a:endParaRPr>
          </a:p>
          <a:p>
            <a:pPr lvl="0" marL="0" indent="0">
              <a:lnSpc>
                <a:spcPct val="63000"/>
              </a:lnSpc>
              <a:buSzTx/>
              <a:buNone/>
              <a:defRPr sz="1800">
                <a:solidFill>
                  <a:srgbClr val="000000"/>
                </a:solidFill>
              </a:defRPr>
            </a:pPr>
            <a:r>
              <a:rPr i="1" sz="2000">
                <a:solidFill>
                  <a:srgbClr val="174576"/>
                </a:solidFill>
                <a:latin typeface="Courier New"/>
                <a:ea typeface="Courier New"/>
                <a:cs typeface="Courier New"/>
                <a:sym typeface="Courier New"/>
              </a:rPr>
              <a:t>O</a:t>
            </a:r>
            <a:r>
              <a:rPr sz="2000">
                <a:solidFill>
                  <a:srgbClr val="174576"/>
                </a:solidFill>
                <a:latin typeface="Courier New"/>
                <a:ea typeface="Courier New"/>
                <a:cs typeface="Courier New"/>
                <a:sym typeface="Courier New"/>
              </a:rPr>
              <a:t>	  U	  W	  J</a:t>
            </a:r>
            <a:endParaRPr sz="2000">
              <a:solidFill>
                <a:srgbClr val="174576"/>
              </a:solidFill>
            </a:endParaRPr>
          </a:p>
          <a:p>
            <a:pPr lvl="0" marL="0" indent="0">
              <a:lnSpc>
                <a:spcPct val="63000"/>
              </a:lnSpc>
              <a:buSzTx/>
              <a:buNone/>
              <a:defRPr sz="1800">
                <a:solidFill>
                  <a:srgbClr val="000000"/>
                </a:solidFill>
              </a:defRPr>
            </a:pPr>
            <a:r>
              <a:rPr i="1" sz="2000">
                <a:solidFill>
                  <a:srgbClr val="174576"/>
                </a:solidFill>
                <a:latin typeface="Courier New"/>
                <a:ea typeface="Courier New"/>
                <a:cs typeface="Courier New"/>
                <a:sym typeface="Courier New"/>
              </a:rPr>
              <a:t>S</a:t>
            </a:r>
            <a:r>
              <a:rPr sz="2000">
                <a:solidFill>
                  <a:srgbClr val="174576"/>
                </a:solidFill>
                <a:latin typeface="Courier New"/>
                <a:ea typeface="Courier New"/>
                <a:cs typeface="Courier New"/>
                <a:sym typeface="Courier New"/>
              </a:rPr>
              <a:t>	  Y	  A	  N</a:t>
            </a:r>
            <a:endParaRPr sz="2000">
              <a:solidFill>
                <a:srgbClr val="174576"/>
              </a:solidFill>
            </a:endParaRPr>
          </a:p>
          <a:p>
            <a:pPr lvl="0" marL="0" indent="0">
              <a:lnSpc>
                <a:spcPct val="63000"/>
              </a:lnSpc>
              <a:buSzTx/>
              <a:buNone/>
              <a:defRPr sz="1800">
                <a:solidFill>
                  <a:srgbClr val="000000"/>
                </a:solidFill>
              </a:defRPr>
            </a:pPr>
            <a:r>
              <a:rPr i="1" sz="2000">
                <a:solidFill>
                  <a:srgbClr val="174576"/>
                </a:solidFill>
                <a:latin typeface="Courier New"/>
                <a:ea typeface="Courier New"/>
                <a:cs typeface="Courier New"/>
                <a:sym typeface="Courier New"/>
              </a:rPr>
              <a:t>T</a:t>
            </a:r>
            <a:r>
              <a:rPr sz="2000">
                <a:solidFill>
                  <a:srgbClr val="174576"/>
                </a:solidFill>
                <a:latin typeface="Courier New"/>
                <a:ea typeface="Courier New"/>
                <a:cs typeface="Courier New"/>
                <a:sym typeface="Courier New"/>
              </a:rPr>
              <a:t>	  Z	  B	  O</a:t>
            </a:r>
            <a:endParaRPr sz="2000">
              <a:solidFill>
                <a:srgbClr val="174576"/>
              </a:solidFill>
            </a:endParaRPr>
          </a:p>
          <a:p>
            <a:pPr lvl="0" marL="0" indent="0">
              <a:lnSpc>
                <a:spcPct val="63000"/>
              </a:lnSpc>
              <a:buSzTx/>
              <a:buNone/>
              <a:defRPr sz="1800">
                <a:solidFill>
                  <a:srgbClr val="000000"/>
                </a:solidFill>
              </a:defRPr>
            </a:pPr>
            <a:r>
              <a:rPr i="1" sz="2000">
                <a:solidFill>
                  <a:srgbClr val="174576"/>
                </a:solidFill>
                <a:latin typeface="Courier New"/>
                <a:ea typeface="Courier New"/>
                <a:cs typeface="Courier New"/>
                <a:sym typeface="Courier New"/>
              </a:rPr>
              <a:t>Y</a:t>
            </a:r>
            <a:r>
              <a:rPr sz="2000">
                <a:solidFill>
                  <a:srgbClr val="174576"/>
                </a:solidFill>
                <a:latin typeface="Courier New"/>
                <a:ea typeface="Courier New"/>
                <a:cs typeface="Courier New"/>
                <a:sym typeface="Courier New"/>
              </a:rPr>
              <a:t>	  E	  H	  T</a:t>
            </a:r>
          </a:p>
        </p:txBody>
      </p:sp>
      <p:sp>
        <p:nvSpPr>
          <p:cNvPr id="180" name="Shape 180"/>
          <p:cNvSpPr/>
          <p:nvPr/>
        </p:nvSpPr>
        <p:spPr>
          <a:xfrm>
            <a:off x="5006976" y="2393950"/>
            <a:ext cx="3657601" cy="39751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74072" indent="-374072">
              <a:spcBef>
                <a:spcPts val="2000"/>
              </a:spcBef>
              <a:buClr>
                <a:srgbClr val="FF7F01"/>
              </a:buClr>
              <a:buSzPct val="90000"/>
              <a:buFont typeface="Wingdings 2"/>
              <a:buChar char=""/>
              <a:defRPr>
                <a:solidFill>
                  <a:srgbClr val="000000"/>
                </a:solidFill>
              </a:defRPr>
            </a:pPr>
            <a:r>
              <a:rPr sz="2400">
                <a:solidFill>
                  <a:srgbClr val="174576"/>
                </a:solidFill>
              </a:rPr>
              <a:t>Note:  only relevant rows, columns shown</a:t>
            </a:r>
            <a:endParaRPr sz="2400">
              <a:solidFill>
                <a:srgbClr val="174576"/>
              </a:solidFill>
            </a:endParaRPr>
          </a:p>
          <a:p>
            <a:pPr lvl="0" marL="374072" indent="-374072">
              <a:spcBef>
                <a:spcPts val="2000"/>
              </a:spcBef>
              <a:buClr>
                <a:srgbClr val="FF7F01"/>
              </a:buClr>
              <a:buSzPct val="90000"/>
              <a:buFont typeface="Wingdings 2"/>
              <a:buChar char=""/>
              <a:defRPr>
                <a:solidFill>
                  <a:srgbClr val="000000"/>
                </a:solidFill>
              </a:defRPr>
            </a:pPr>
            <a:r>
              <a:rPr sz="2400">
                <a:solidFill>
                  <a:srgbClr val="174576"/>
                </a:solidFill>
              </a:rPr>
              <a:t>Example encipherments:</a:t>
            </a:r>
            <a:endParaRPr sz="2400">
              <a:solidFill>
                <a:srgbClr val="174576"/>
              </a:solidFill>
            </a:endParaRPr>
          </a:p>
          <a:p>
            <a:pPr lvl="1" marL="685800" indent="-336550">
              <a:spcBef>
                <a:spcPts val="600"/>
              </a:spcBef>
              <a:buClr>
                <a:srgbClr val="FF7F01"/>
              </a:buClr>
              <a:buSzPct val="90000"/>
              <a:buFont typeface="Wingdings 2"/>
              <a:buChar char=""/>
              <a:defRPr>
                <a:solidFill>
                  <a:srgbClr val="000000"/>
                </a:solidFill>
              </a:defRPr>
            </a:pPr>
            <a:r>
              <a:rPr sz="2000">
                <a:solidFill>
                  <a:srgbClr val="174576"/>
                </a:solidFill>
              </a:rPr>
              <a:t>key V, letter T: follow V column down to T row (giving </a:t>
            </a:r>
            <a:r>
              <a:rPr sz="2000">
                <a:solidFill>
                  <a:srgbClr val="174576"/>
                </a:solidFill>
                <a:latin typeface="Arial"/>
                <a:ea typeface="Arial"/>
                <a:cs typeface="Arial"/>
                <a:sym typeface="Arial"/>
              </a:rPr>
              <a:t>“</a:t>
            </a:r>
            <a:r>
              <a:rPr sz="2000">
                <a:solidFill>
                  <a:srgbClr val="174576"/>
                </a:solidFill>
              </a:rPr>
              <a:t>O</a:t>
            </a:r>
            <a:r>
              <a:rPr sz="2000">
                <a:solidFill>
                  <a:srgbClr val="174576"/>
                </a:solidFill>
                <a:latin typeface="Arial"/>
                <a:ea typeface="Arial"/>
                <a:cs typeface="Arial"/>
                <a:sym typeface="Arial"/>
              </a:rPr>
              <a:t>”</a:t>
            </a:r>
            <a:r>
              <a:rPr sz="2000">
                <a:solidFill>
                  <a:srgbClr val="174576"/>
                </a:solidFill>
              </a:rPr>
              <a:t>)</a:t>
            </a:r>
            <a:endParaRPr sz="2000">
              <a:solidFill>
                <a:srgbClr val="174576"/>
              </a:solidFill>
            </a:endParaRPr>
          </a:p>
          <a:p>
            <a:pPr lvl="1" marL="685800" indent="-336550">
              <a:spcBef>
                <a:spcPts val="600"/>
              </a:spcBef>
              <a:buClr>
                <a:srgbClr val="FF7F01"/>
              </a:buClr>
              <a:buSzPct val="90000"/>
              <a:buFont typeface="Wingdings 2"/>
              <a:buChar char=""/>
              <a:defRPr>
                <a:solidFill>
                  <a:srgbClr val="000000"/>
                </a:solidFill>
              </a:defRPr>
            </a:pPr>
            <a:r>
              <a:rPr sz="2000">
                <a:solidFill>
                  <a:srgbClr val="174576"/>
                </a:solidFill>
              </a:rPr>
              <a:t>Key I, letter H: follow I column down to H row (giving </a:t>
            </a:r>
            <a:r>
              <a:rPr sz="2000">
                <a:solidFill>
                  <a:srgbClr val="174576"/>
                </a:solidFill>
                <a:latin typeface="Arial"/>
                <a:ea typeface="Arial"/>
                <a:cs typeface="Arial"/>
                <a:sym typeface="Arial"/>
              </a:rPr>
              <a:t>“</a:t>
            </a:r>
            <a:r>
              <a:rPr sz="2000">
                <a:solidFill>
                  <a:srgbClr val="174576"/>
                </a:solidFill>
              </a:rPr>
              <a:t>P</a:t>
            </a:r>
            <a:r>
              <a:rPr sz="2000">
                <a:solidFill>
                  <a:srgbClr val="174576"/>
                </a:solidFill>
                <a:latin typeface="Arial"/>
                <a:ea typeface="Arial"/>
                <a:cs typeface="Arial"/>
                <a:sym typeface="Arial"/>
              </a:rPr>
              <a:t>”</a:t>
            </a:r>
            <a:r>
              <a:rPr sz="2000">
                <a:solidFill>
                  <a:srgbClr val="174576"/>
                </a:solidFill>
              </a:rPr>
              <a:t>)</a:t>
            </a:r>
          </a:p>
        </p:txBody>
      </p:sp>
      <p:sp>
        <p:nvSpPr>
          <p:cNvPr id="181" name="Shape 181"/>
          <p:cNvSpPr/>
          <p:nvPr/>
        </p:nvSpPr>
        <p:spPr>
          <a:xfrm flipH="1">
            <a:off x="1825624" y="2482849"/>
            <a:ext cx="2" cy="3886202"/>
          </a:xfrm>
          <a:prstGeom prst="line">
            <a:avLst/>
          </a:prstGeom>
          <a:ln w="38100">
            <a:solidFill>
              <a:srgbClr val="4F81BD"/>
            </a:solidFill>
            <a:round/>
          </a:ln>
        </p:spPr>
        <p:txBody>
          <a:bodyPr lIns="0" tIns="0" rIns="0" bIns="0"/>
          <a:lstStyle/>
          <a:p>
            <a:pPr lvl="0" defTabSz="457200">
              <a:defRPr sz="1200">
                <a:solidFill>
                  <a:srgbClr val="000000"/>
                </a:solidFill>
                <a:latin typeface="+mn-lt"/>
                <a:ea typeface="+mn-ea"/>
                <a:cs typeface="+mn-cs"/>
                <a:sym typeface="Helvetica"/>
              </a:defRPr>
            </a:pPr>
          </a:p>
        </p:txBody>
      </p:sp>
      <p:sp>
        <p:nvSpPr>
          <p:cNvPr id="182" name="Shape 182"/>
          <p:cNvSpPr/>
          <p:nvPr/>
        </p:nvSpPr>
        <p:spPr>
          <a:xfrm>
            <a:off x="1825625" y="2482849"/>
            <a:ext cx="3048001" cy="1"/>
          </a:xfrm>
          <a:prstGeom prst="line">
            <a:avLst/>
          </a:prstGeom>
          <a:ln w="38100">
            <a:solidFill>
              <a:srgbClr val="4F81BD"/>
            </a:solidFill>
            <a:round/>
          </a:ln>
        </p:spPr>
        <p:txBody>
          <a:bodyPr lIns="0" tIns="0" rIns="0" bIns="0"/>
          <a:lstStyle/>
          <a:p>
            <a:pPr lvl="0" defTabSz="457200">
              <a:defRPr sz="1200">
                <a:solidFill>
                  <a:srgbClr val="000000"/>
                </a:solidFill>
                <a:latin typeface="+mn-lt"/>
                <a:ea typeface="+mn-ea"/>
                <a:cs typeface="+mn-cs"/>
                <a:sym typeface="Helvetica"/>
              </a:defRPr>
            </a:pPr>
          </a:p>
        </p:txBody>
      </p:sp>
      <p:sp>
        <p:nvSpPr>
          <p:cNvPr id="183" name="Shape 183"/>
          <p:cNvSpPr/>
          <p:nvPr/>
        </p:nvSpPr>
        <p:spPr>
          <a:xfrm>
            <a:off x="1673225" y="1631950"/>
            <a:ext cx="3429000"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lvl="0">
              <a:defRPr>
                <a:solidFill>
                  <a:srgbClr val="000000"/>
                </a:solidFill>
              </a:defRPr>
            </a:pPr>
            <a:r>
              <a:rPr>
                <a:solidFill>
                  <a:srgbClr val="103154"/>
                </a:solidFill>
              </a:rPr>
              <a:t>Key Letters</a:t>
            </a:r>
          </a:p>
        </p:txBody>
      </p:sp>
      <p:sp>
        <p:nvSpPr>
          <p:cNvPr id="184" name="Shape 184"/>
          <p:cNvSpPr/>
          <p:nvPr/>
        </p:nvSpPr>
        <p:spPr>
          <a:xfrm rot="16200000">
            <a:off x="-1087756" y="4088129"/>
            <a:ext cx="342900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lvl="0">
              <a:defRPr>
                <a:solidFill>
                  <a:srgbClr val="000000"/>
                </a:solidFill>
              </a:defRPr>
            </a:pPr>
            <a:r>
              <a:rPr>
                <a:solidFill>
                  <a:srgbClr val="103154"/>
                </a:solidFill>
              </a:rPr>
              <a:t>Plain Text Letters</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Attacking the Cipher </a:t>
            </a:r>
          </a:p>
        </p:txBody>
      </p:sp>
      <p:sp>
        <p:nvSpPr>
          <p:cNvPr id="187" name="Shape 187"/>
          <p:cNvSpPr/>
          <p:nvPr>
            <p:ph type="body" idx="1"/>
          </p:nvPr>
        </p:nvSpPr>
        <p:spPr>
          <a:xfrm>
            <a:off x="779462" y="1949824"/>
            <a:ext cx="7583490" cy="4007225"/>
          </a:xfrm>
          <a:prstGeom prst="rect">
            <a:avLst/>
          </a:prstGeom>
        </p:spPr>
        <p:txBody>
          <a:bodyPr/>
          <a:lstStyle/>
          <a:p>
            <a:pPr lvl="0" marL="498763" indent="-498763">
              <a:defRPr sz="1800">
                <a:solidFill>
                  <a:srgbClr val="000000"/>
                </a:solidFill>
              </a:defRPr>
            </a:pPr>
            <a:r>
              <a:rPr sz="3200">
                <a:solidFill>
                  <a:srgbClr val="174576"/>
                </a:solidFill>
              </a:rPr>
              <a:t>Approach</a:t>
            </a:r>
            <a:endParaRPr sz="3200">
              <a:solidFill>
                <a:srgbClr val="174576"/>
              </a:solidFill>
            </a:endParaRPr>
          </a:p>
          <a:p>
            <a:pPr lvl="1" marL="887730" indent="-538480">
              <a:spcBef>
                <a:spcPts val="600"/>
              </a:spcBef>
              <a:defRPr sz="1800">
                <a:solidFill>
                  <a:srgbClr val="000000"/>
                </a:solidFill>
              </a:defRPr>
            </a:pPr>
            <a:r>
              <a:rPr sz="3200">
                <a:solidFill>
                  <a:srgbClr val="174576"/>
                </a:solidFill>
              </a:rPr>
              <a:t>Establish period; call it </a:t>
            </a:r>
            <a:r>
              <a:rPr i="1" sz="3200">
                <a:solidFill>
                  <a:srgbClr val="174576"/>
                </a:solidFill>
              </a:rPr>
              <a:t>n</a:t>
            </a:r>
            <a:endParaRPr sz="3200">
              <a:solidFill>
                <a:srgbClr val="174576"/>
              </a:solidFill>
            </a:endParaRPr>
          </a:p>
          <a:p>
            <a:pPr lvl="1" marL="887730" indent="-538480">
              <a:spcBef>
                <a:spcPts val="600"/>
              </a:spcBef>
              <a:defRPr sz="1800">
                <a:solidFill>
                  <a:srgbClr val="000000"/>
                </a:solidFill>
              </a:defRPr>
            </a:pPr>
            <a:r>
              <a:rPr sz="3200">
                <a:solidFill>
                  <a:srgbClr val="174576"/>
                </a:solidFill>
              </a:rPr>
              <a:t>Break message into </a:t>
            </a:r>
            <a:r>
              <a:rPr i="1" sz="3200">
                <a:solidFill>
                  <a:srgbClr val="174576"/>
                </a:solidFill>
              </a:rPr>
              <a:t>n</a:t>
            </a:r>
            <a:r>
              <a:rPr sz="3200">
                <a:solidFill>
                  <a:srgbClr val="174576"/>
                </a:solidFill>
              </a:rPr>
              <a:t> parts, each part being enciphered using the same key letter</a:t>
            </a:r>
            <a:endParaRPr sz="2000">
              <a:solidFill>
                <a:srgbClr val="174576"/>
              </a:solidFill>
            </a:endParaRPr>
          </a:p>
          <a:p>
            <a:pPr lvl="1" marL="887730" indent="-538480">
              <a:spcBef>
                <a:spcPts val="600"/>
              </a:spcBef>
              <a:defRPr sz="1800">
                <a:solidFill>
                  <a:srgbClr val="000000"/>
                </a:solidFill>
              </a:defRPr>
            </a:pPr>
            <a:r>
              <a:rPr sz="3200">
                <a:solidFill>
                  <a:srgbClr val="174576"/>
                </a:solidFill>
              </a:rPr>
              <a:t>Solve each part</a:t>
            </a:r>
            <a:endParaRPr sz="2000">
              <a:solidFill>
                <a:srgbClr val="174576"/>
              </a:solidFill>
            </a:endParaRPr>
          </a:p>
          <a:p>
            <a:pPr lvl="2" marL="1229077" indent="-543277">
              <a:spcBef>
                <a:spcPts val="600"/>
              </a:spcBef>
              <a:defRPr sz="1800">
                <a:solidFill>
                  <a:srgbClr val="000000"/>
                </a:solidFill>
              </a:defRPr>
            </a:pPr>
            <a:r>
              <a:rPr sz="2800">
                <a:solidFill>
                  <a:srgbClr val="174576"/>
                </a:solidFill>
              </a:rPr>
              <a:t>You can leverage one part from another</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One-Time Pad</a:t>
            </a:r>
          </a:p>
        </p:txBody>
      </p:sp>
      <p:sp>
        <p:nvSpPr>
          <p:cNvPr id="190" name="Shape 190"/>
          <p:cNvSpPr/>
          <p:nvPr>
            <p:ph type="body" idx="1"/>
          </p:nvPr>
        </p:nvSpPr>
        <p:spPr>
          <a:xfrm>
            <a:off x="779462" y="1949824"/>
            <a:ext cx="7583490" cy="4007225"/>
          </a:xfrm>
          <a:prstGeom prst="rect">
            <a:avLst/>
          </a:prstGeom>
        </p:spPr>
        <p:txBody>
          <a:bodyPr/>
          <a:lstStyle/>
          <a:p>
            <a:pPr lvl="0" marL="436418" indent="-436418">
              <a:defRPr sz="1800">
                <a:solidFill>
                  <a:srgbClr val="000000"/>
                </a:solidFill>
              </a:defRPr>
            </a:pPr>
            <a:r>
              <a:rPr sz="2800">
                <a:solidFill>
                  <a:srgbClr val="174576"/>
                </a:solidFill>
              </a:rPr>
              <a:t>A Vigenère cipher with a random key at least as long as the message</a:t>
            </a:r>
            <a:endParaRPr sz="2800">
              <a:solidFill>
                <a:srgbClr val="174576"/>
              </a:solidFill>
            </a:endParaRPr>
          </a:p>
          <a:p>
            <a:pPr lvl="1" marL="753110" indent="-403860">
              <a:spcBef>
                <a:spcPts val="600"/>
              </a:spcBef>
              <a:defRPr sz="1800">
                <a:solidFill>
                  <a:srgbClr val="000000"/>
                </a:solidFill>
              </a:defRPr>
            </a:pPr>
            <a:r>
              <a:rPr sz="2400">
                <a:solidFill>
                  <a:srgbClr val="174576"/>
                </a:solidFill>
              </a:rPr>
              <a:t>Provably unbreakable</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Plaintext + random value = random value, thus presenting no statistical patterns</a:t>
            </a:r>
            <a:endParaRPr>
              <a:solidFill>
                <a:srgbClr val="174576"/>
              </a:solidFill>
            </a:endParaRPr>
          </a:p>
          <a:p>
            <a:pPr lvl="1" marL="753110" indent="-403860">
              <a:spcBef>
                <a:spcPts val="600"/>
              </a:spcBef>
              <a:defRPr sz="1800">
                <a:solidFill>
                  <a:srgbClr val="000000"/>
                </a:solidFill>
              </a:defRPr>
            </a:pPr>
            <a:r>
              <a:rPr sz="2400">
                <a:solidFill>
                  <a:srgbClr val="174576"/>
                </a:solidFill>
              </a:rPr>
              <a:t>Warning: keys </a:t>
            </a:r>
            <a:r>
              <a:rPr i="1" sz="2400">
                <a:solidFill>
                  <a:srgbClr val="174576"/>
                </a:solidFill>
              </a:rPr>
              <a:t>must</a:t>
            </a:r>
            <a:r>
              <a:rPr sz="2400">
                <a:solidFill>
                  <a:srgbClr val="174576"/>
                </a:solidFill>
              </a:rPr>
              <a:t> be random, or you can attack the cipher by trying to regenerate the key</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Approximations, such as using pseudorandom number generators to generate keys, are </a:t>
            </a:r>
            <a:r>
              <a:rPr i="1" sz="2000">
                <a:solidFill>
                  <a:srgbClr val="174576"/>
                </a:solidFill>
              </a:rPr>
              <a:t>not</a:t>
            </a:r>
            <a:r>
              <a:rPr sz="2000">
                <a:solidFill>
                  <a:srgbClr val="174576"/>
                </a:solidFill>
              </a:rPr>
              <a:t> random</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VENONA, 1</a:t>
            </a:r>
          </a:p>
        </p:txBody>
      </p:sp>
      <p:sp>
        <p:nvSpPr>
          <p:cNvPr id="193" name="Shape 193"/>
          <p:cNvSpPr/>
          <p:nvPr>
            <p:ph type="body" idx="1"/>
          </p:nvPr>
        </p:nvSpPr>
        <p:spPr>
          <a:xfrm>
            <a:off x="779462" y="1949824"/>
            <a:ext cx="7583490" cy="4007225"/>
          </a:xfrm>
          <a:prstGeom prst="rect">
            <a:avLst/>
          </a:prstGeom>
        </p:spPr>
        <p:txBody>
          <a:bodyPr/>
          <a:lstStyle/>
          <a:p>
            <a:pPr lvl="0" marL="436418" indent="-436418">
              <a:defRPr sz="1800">
                <a:solidFill>
                  <a:srgbClr val="000000"/>
                </a:solidFill>
              </a:defRPr>
            </a:pPr>
            <a:r>
              <a:rPr sz="2800">
                <a:solidFill>
                  <a:srgbClr val="174576"/>
                </a:solidFill>
              </a:rPr>
              <a:t>Codename used for the U.S. Signals Intelligence effort to collect and decrypt the text of Soviet messages from 1942-46. </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The Soviet company that manufactured the one-time pads produced around 35,000 pages of duplicate key numbers</a:t>
            </a:r>
            <a:endParaRPr sz="2000">
              <a:solidFill>
                <a:srgbClr val="174576"/>
              </a:solidFill>
            </a:endParaRPr>
          </a:p>
          <a:p>
            <a:pPr lvl="2" marL="1151466" indent="-465666">
              <a:spcBef>
                <a:spcPts val="600"/>
              </a:spcBef>
              <a:defRPr sz="1800">
                <a:solidFill>
                  <a:srgbClr val="000000"/>
                </a:solidFill>
              </a:defRPr>
            </a:pPr>
            <a:r>
              <a:rPr sz="2400">
                <a:solidFill>
                  <a:srgbClr val="174576"/>
                </a:solidFill>
              </a:rPr>
              <a:t>Duplicates discovered, but not removed.</a:t>
            </a:r>
            <a:endParaRPr>
              <a:solidFill>
                <a:srgbClr val="174576"/>
              </a:solidFill>
            </a:endParaRPr>
          </a:p>
          <a:p>
            <a:pPr lvl="2" marL="1151466" indent="-465666">
              <a:spcBef>
                <a:spcPts val="600"/>
              </a:spcBef>
              <a:defRPr sz="1800">
                <a:solidFill>
                  <a:srgbClr val="000000"/>
                </a:solidFill>
              </a:defRPr>
            </a:pPr>
            <a:r>
              <a:rPr sz="2400">
                <a:solidFill>
                  <a:srgbClr val="174576"/>
                </a:solidFill>
              </a:rPr>
              <a:t>Mitigation was to distribute duplicates as widely as possible</a:t>
            </a:r>
          </a:p>
        </p:txBody>
      </p:sp>
      <p:sp>
        <p:nvSpPr>
          <p:cNvPr id="194" name="Shape 194"/>
          <p:cNvSpPr/>
          <p:nvPr/>
        </p:nvSpPr>
        <p:spPr>
          <a:xfrm>
            <a:off x="6050784" y="6095999"/>
            <a:ext cx="2984561"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Arial"/>
                <a:ea typeface="Arial"/>
                <a:cs typeface="Arial"/>
                <a:sym typeface="Arial"/>
              </a:defRPr>
            </a:lvl1pPr>
          </a:lstStyle>
          <a:p>
            <a:pPr lvl="0">
              <a:defRPr sz="1800">
                <a:solidFill>
                  <a:srgbClr val="000000"/>
                </a:solidFill>
              </a:defRPr>
            </a:pPr>
            <a:r>
              <a:rPr sz="1200">
                <a:solidFill>
                  <a:srgbClr val="103154"/>
                </a:solidFill>
              </a:rPr>
              <a:t>http://en.wikipedia.org/wiki/Venona_project</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VENONA,2 </a:t>
            </a:r>
          </a:p>
        </p:txBody>
      </p:sp>
      <p:sp>
        <p:nvSpPr>
          <p:cNvPr id="199" name="Shape 199"/>
          <p:cNvSpPr/>
          <p:nvPr>
            <p:ph type="body" idx="1"/>
          </p:nvPr>
        </p:nvSpPr>
        <p:spPr>
          <a:xfrm>
            <a:off x="779462" y="1949824"/>
            <a:ext cx="7583490" cy="4007225"/>
          </a:xfrm>
          <a:prstGeom prst="rect">
            <a:avLst/>
          </a:prstGeom>
        </p:spPr>
        <p:txBody>
          <a:bodyPr/>
          <a:lstStyle/>
          <a:p>
            <a:pPr lvl="1" marL="820420" indent="-471170">
              <a:spcBef>
                <a:spcPts val="600"/>
              </a:spcBef>
              <a:defRPr sz="1800">
                <a:solidFill>
                  <a:srgbClr val="000000"/>
                </a:solidFill>
              </a:defRPr>
            </a:pPr>
            <a:r>
              <a:rPr sz="2800">
                <a:solidFill>
                  <a:srgbClr val="174576"/>
                </a:solidFill>
              </a:rPr>
              <a:t>But, patterns appeared, yielding to cryptographic analysis</a:t>
            </a:r>
            <a:endParaRPr sz="2000">
              <a:solidFill>
                <a:srgbClr val="174576"/>
              </a:solidFill>
            </a:endParaRPr>
          </a:p>
          <a:p>
            <a:pPr lvl="2" marL="1151466" indent="-465666">
              <a:spcBef>
                <a:spcPts val="600"/>
              </a:spcBef>
              <a:defRPr sz="1800">
                <a:solidFill>
                  <a:srgbClr val="000000"/>
                </a:solidFill>
              </a:defRPr>
            </a:pPr>
            <a:r>
              <a:rPr sz="2400">
                <a:solidFill>
                  <a:srgbClr val="174576"/>
                </a:solidFill>
              </a:rPr>
              <a:t>Agonizingly slow and difficult process which yielded one or two words</a:t>
            </a:r>
            <a:endParaRPr>
              <a:solidFill>
                <a:srgbClr val="174576"/>
              </a:solidFill>
            </a:endParaRPr>
          </a:p>
          <a:p>
            <a:pPr lvl="3" marL="1483783" indent="-448733">
              <a:spcBef>
                <a:spcPts val="600"/>
              </a:spcBef>
              <a:defRPr sz="1800">
                <a:solidFill>
                  <a:srgbClr val="000000"/>
                </a:solidFill>
              </a:defRPr>
            </a:pPr>
            <a:r>
              <a:rPr sz="2400">
                <a:solidFill>
                  <a:srgbClr val="174576"/>
                </a:solidFill>
              </a:rPr>
              <a:t>1942	1.8%	</a:t>
            </a:r>
            <a:r>
              <a:rPr sz="2400">
                <a:solidFill>
                  <a:srgbClr val="174576"/>
                </a:solidFill>
                <a:latin typeface="Wingdings"/>
                <a:ea typeface="Wingdings"/>
                <a:cs typeface="Wingdings"/>
                <a:sym typeface="Wingdings"/>
              </a:rPr>
              <a:t> </a:t>
            </a:r>
            <a:r>
              <a:rPr sz="2400">
                <a:solidFill>
                  <a:srgbClr val="174576"/>
                </a:solidFill>
              </a:rPr>
              <a:t>duplicate keys produced</a:t>
            </a:r>
            <a:endParaRPr sz="2400">
              <a:solidFill>
                <a:srgbClr val="174576"/>
              </a:solidFill>
            </a:endParaRPr>
          </a:p>
          <a:p>
            <a:pPr lvl="3" marL="1483783" indent="-448733">
              <a:spcBef>
                <a:spcPts val="600"/>
              </a:spcBef>
              <a:defRPr sz="1800">
                <a:solidFill>
                  <a:srgbClr val="000000"/>
                </a:solidFill>
              </a:defRPr>
            </a:pPr>
            <a:r>
              <a:rPr sz="2400">
                <a:solidFill>
                  <a:srgbClr val="174576"/>
                </a:solidFill>
              </a:rPr>
              <a:t>1943	15.0%</a:t>
            </a:r>
            <a:endParaRPr>
              <a:solidFill>
                <a:srgbClr val="174576"/>
              </a:solidFill>
            </a:endParaRPr>
          </a:p>
          <a:p>
            <a:pPr lvl="3" marL="1483783" indent="-448733">
              <a:spcBef>
                <a:spcPts val="600"/>
              </a:spcBef>
              <a:defRPr sz="1800">
                <a:solidFill>
                  <a:srgbClr val="000000"/>
                </a:solidFill>
              </a:defRPr>
            </a:pPr>
            <a:r>
              <a:rPr sz="2400">
                <a:solidFill>
                  <a:srgbClr val="174576"/>
                </a:solidFill>
              </a:rPr>
              <a:t>1944	49.0%</a:t>
            </a:r>
            <a:endParaRPr>
              <a:solidFill>
                <a:srgbClr val="174576"/>
              </a:solidFill>
            </a:endParaRPr>
          </a:p>
          <a:p>
            <a:pPr lvl="3" marL="1483783" indent="-448733">
              <a:spcBef>
                <a:spcPts val="600"/>
              </a:spcBef>
              <a:defRPr sz="1800">
                <a:solidFill>
                  <a:srgbClr val="000000"/>
                </a:solidFill>
              </a:defRPr>
            </a:pPr>
            <a:r>
              <a:rPr sz="2400">
                <a:solidFill>
                  <a:srgbClr val="174576"/>
                </a:solidFill>
              </a:rPr>
              <a:t>1945	1.5%	</a:t>
            </a:r>
            <a:r>
              <a:rPr sz="2400">
                <a:solidFill>
                  <a:srgbClr val="174576"/>
                </a:solidFill>
                <a:latin typeface="Wingdings"/>
                <a:ea typeface="Wingdings"/>
                <a:cs typeface="Wingdings"/>
                <a:sym typeface="Wingdings"/>
              </a:rPr>
              <a:t> </a:t>
            </a:r>
            <a:r>
              <a:rPr sz="2400">
                <a:solidFill>
                  <a:srgbClr val="174576"/>
                </a:solidFill>
              </a:rPr>
              <a:t>duplicate keys exhausted</a:t>
            </a:r>
          </a:p>
        </p:txBody>
      </p:sp>
      <p:sp>
        <p:nvSpPr>
          <p:cNvPr id="200" name="Shape 200"/>
          <p:cNvSpPr/>
          <p:nvPr/>
        </p:nvSpPr>
        <p:spPr>
          <a:xfrm>
            <a:off x="6050784" y="6095999"/>
            <a:ext cx="2984561"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Arial"/>
                <a:ea typeface="Arial"/>
                <a:cs typeface="Arial"/>
                <a:sym typeface="Arial"/>
              </a:defRPr>
            </a:lvl1pPr>
          </a:lstStyle>
          <a:p>
            <a:pPr lvl="0">
              <a:defRPr sz="1800">
                <a:solidFill>
                  <a:srgbClr val="000000"/>
                </a:solidFill>
              </a:defRPr>
            </a:pPr>
            <a:r>
              <a:rPr sz="1200">
                <a:solidFill>
                  <a:srgbClr val="103154"/>
                </a:solidFill>
              </a:rPr>
              <a:t>http://en.wikipedia.org/wiki/Venona_project</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VENONA,3 </a:t>
            </a:r>
          </a:p>
        </p:txBody>
      </p:sp>
      <p:sp>
        <p:nvSpPr>
          <p:cNvPr id="205" name="Shape 205"/>
          <p:cNvSpPr/>
          <p:nvPr>
            <p:ph type="body" idx="1"/>
          </p:nvPr>
        </p:nvSpPr>
        <p:spPr>
          <a:xfrm>
            <a:off x="779462" y="1949824"/>
            <a:ext cx="7583490" cy="4007225"/>
          </a:xfrm>
          <a:prstGeom prst="rect">
            <a:avLst/>
          </a:prstGeom>
        </p:spPr>
        <p:txBody>
          <a:bodyPr/>
          <a:lstStyle/>
          <a:p>
            <a:pPr lvl="1" marL="820420" indent="-471170">
              <a:spcBef>
                <a:spcPts val="600"/>
              </a:spcBef>
              <a:defRPr sz="1800">
                <a:solidFill>
                  <a:srgbClr val="000000"/>
                </a:solidFill>
              </a:defRPr>
            </a:pPr>
            <a:r>
              <a:rPr sz="2800">
                <a:solidFill>
                  <a:srgbClr val="174576"/>
                </a:solidFill>
              </a:rPr>
              <a:t>These messages provided extraordinary insight into Soviet attempts to infiltrate the highest levels of the United States Government.</a:t>
            </a:r>
            <a:endParaRPr sz="2000">
              <a:solidFill>
                <a:srgbClr val="174576"/>
              </a:solidFill>
            </a:endParaRPr>
          </a:p>
          <a:p>
            <a:pPr lvl="2" marL="1151466" indent="-465666">
              <a:spcBef>
                <a:spcPts val="600"/>
              </a:spcBef>
              <a:defRPr sz="1800">
                <a:solidFill>
                  <a:srgbClr val="000000"/>
                </a:solidFill>
              </a:defRPr>
            </a:pPr>
            <a:r>
              <a:rPr sz="2400">
                <a:solidFill>
                  <a:srgbClr val="174576"/>
                </a:solidFill>
              </a:rPr>
              <a:t>In 1953, a photocopy of a partially burned codebook (recovered by U.S. Military Intelligence in 1945) was discovered to be related to the VENONA cryptographic systems.  This confirmed decrypted information.</a:t>
            </a:r>
          </a:p>
        </p:txBody>
      </p:sp>
      <p:sp>
        <p:nvSpPr>
          <p:cNvPr id="206" name="Shape 206"/>
          <p:cNvSpPr/>
          <p:nvPr/>
        </p:nvSpPr>
        <p:spPr>
          <a:xfrm>
            <a:off x="6050784" y="6095999"/>
            <a:ext cx="2984561"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Arial"/>
                <a:ea typeface="Arial"/>
                <a:cs typeface="Arial"/>
                <a:sym typeface="Arial"/>
              </a:defRPr>
            </a:lvl1pPr>
          </a:lstStyle>
          <a:p>
            <a:pPr lvl="0">
              <a:defRPr sz="1800">
                <a:solidFill>
                  <a:srgbClr val="000000"/>
                </a:solidFill>
              </a:defRPr>
            </a:pPr>
            <a:r>
              <a:rPr sz="1200">
                <a:solidFill>
                  <a:srgbClr val="103154"/>
                </a:solidFill>
              </a:rPr>
              <a:t>http://en.wikipedia.org/wiki/Venona_project</a:t>
            </a:r>
          </a:p>
        </p:txBody>
      </p:sp>
      <p:sp>
        <p:nvSpPr>
          <p:cNvPr id="207" name="Shape 207"/>
          <p:cNvSpPr/>
          <p:nvPr/>
        </p:nvSpPr>
        <p:spPr>
          <a:xfrm>
            <a:off x="390525" y="5865167"/>
            <a:ext cx="6553200"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a:solidFill>
                  <a:srgbClr val="000000"/>
                </a:solidFill>
              </a:defRPr>
            </a:pPr>
            <a:r>
              <a:rPr>
                <a:solidFill>
                  <a:srgbClr val="103154"/>
                </a:solidFill>
              </a:rPr>
              <a:t>Now … on to more sophisticated schemes</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Product Ciphers</a:t>
            </a:r>
          </a:p>
        </p:txBody>
      </p:sp>
      <p:sp>
        <p:nvSpPr>
          <p:cNvPr id="212" name="Shape 212"/>
          <p:cNvSpPr/>
          <p:nvPr>
            <p:ph type="body" idx="1"/>
          </p:nvPr>
        </p:nvSpPr>
        <p:spPr>
          <a:xfrm>
            <a:off x="779462" y="1949824"/>
            <a:ext cx="7583490" cy="4007225"/>
          </a:xfrm>
          <a:prstGeom prst="rect">
            <a:avLst/>
          </a:prstGeom>
        </p:spPr>
        <p:txBody>
          <a:bodyPr/>
          <a:lstStyle/>
          <a:p>
            <a:pPr lvl="0" marL="498763" indent="-498763">
              <a:lnSpc>
                <a:spcPct val="90000"/>
              </a:lnSpc>
              <a:defRPr sz="1800">
                <a:solidFill>
                  <a:srgbClr val="000000"/>
                </a:solidFill>
              </a:defRPr>
            </a:pPr>
            <a:r>
              <a:rPr sz="3200">
                <a:solidFill>
                  <a:srgbClr val="174576"/>
                </a:solidFill>
              </a:rPr>
              <a:t>Recall:  two basic types</a:t>
            </a:r>
            <a:endParaRPr sz="3200">
              <a:solidFill>
                <a:srgbClr val="174576"/>
              </a:solidFill>
            </a:endParaRPr>
          </a:p>
          <a:p>
            <a:pPr lvl="1" marL="887730" indent="-538480">
              <a:lnSpc>
                <a:spcPct val="90000"/>
              </a:lnSpc>
              <a:spcBef>
                <a:spcPts val="600"/>
              </a:spcBef>
              <a:defRPr sz="1800">
                <a:solidFill>
                  <a:srgbClr val="000000"/>
                </a:solidFill>
              </a:defRPr>
            </a:pPr>
            <a:r>
              <a:rPr sz="3200">
                <a:solidFill>
                  <a:srgbClr val="174576"/>
                </a:solidFill>
              </a:rPr>
              <a:t>Transposition ciphers</a:t>
            </a:r>
            <a:endParaRPr sz="2000">
              <a:solidFill>
                <a:srgbClr val="174576"/>
              </a:solidFill>
            </a:endParaRPr>
          </a:p>
          <a:p>
            <a:pPr lvl="1" marL="887730" indent="-538480">
              <a:lnSpc>
                <a:spcPct val="90000"/>
              </a:lnSpc>
              <a:spcBef>
                <a:spcPts val="600"/>
              </a:spcBef>
              <a:defRPr sz="1800">
                <a:solidFill>
                  <a:srgbClr val="000000"/>
                </a:solidFill>
              </a:defRPr>
            </a:pPr>
            <a:r>
              <a:rPr sz="3200">
                <a:solidFill>
                  <a:srgbClr val="174576"/>
                </a:solidFill>
              </a:rPr>
              <a:t>Substitution ciphers</a:t>
            </a:r>
            <a:endParaRPr sz="2000">
              <a:solidFill>
                <a:srgbClr val="174576"/>
              </a:solidFill>
            </a:endParaRPr>
          </a:p>
          <a:p>
            <a:pPr lvl="0" marL="498763" indent="-498763">
              <a:lnSpc>
                <a:spcPct val="90000"/>
              </a:lnSpc>
              <a:defRPr sz="1800">
                <a:solidFill>
                  <a:srgbClr val="000000"/>
                </a:solidFill>
              </a:defRPr>
            </a:pPr>
            <a:r>
              <a:rPr sz="3200">
                <a:solidFill>
                  <a:srgbClr val="174576"/>
                </a:solidFill>
              </a:rPr>
              <a:t>Combining the two results in a product cipher</a:t>
            </a:r>
            <a:endParaRPr sz="3200">
              <a:solidFill>
                <a:srgbClr val="174576"/>
              </a:solidFill>
            </a:endParaRPr>
          </a:p>
          <a:p>
            <a:pPr lvl="0" marL="498763" indent="-498763">
              <a:lnSpc>
                <a:spcPct val="90000"/>
              </a:lnSpc>
              <a:defRPr sz="1800">
                <a:solidFill>
                  <a:srgbClr val="000000"/>
                </a:solidFill>
              </a:defRPr>
            </a:pPr>
            <a:r>
              <a:rPr sz="3200">
                <a:solidFill>
                  <a:srgbClr val="174576"/>
                </a:solidFill>
              </a:rPr>
              <a:t>Modern product ciphers operate on blocks instead of individual characters</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Feistel Cipher Structure</a:t>
            </a:r>
          </a:p>
        </p:txBody>
      </p:sp>
      <p:sp>
        <p:nvSpPr>
          <p:cNvPr id="215" name="Shape 215"/>
          <p:cNvSpPr/>
          <p:nvPr>
            <p:ph type="body" idx="1"/>
          </p:nvPr>
        </p:nvSpPr>
        <p:spPr>
          <a:xfrm>
            <a:off x="779462" y="1949824"/>
            <a:ext cx="7583490" cy="4007225"/>
          </a:xfrm>
          <a:prstGeom prst="rect">
            <a:avLst/>
          </a:prstGeom>
        </p:spPr>
        <p:txBody>
          <a:bodyPr/>
          <a:lstStyle/>
          <a:p>
            <a:pPr lvl="0">
              <a:defRPr sz="1800">
                <a:solidFill>
                  <a:srgbClr val="000000"/>
                </a:solidFill>
              </a:defRPr>
            </a:pPr>
            <a:r>
              <a:rPr sz="2200">
                <a:solidFill>
                  <a:srgbClr val="174576"/>
                </a:solidFill>
              </a:rPr>
              <a:t>Virtually all conventional block encryption algorithms have a structure first described by Horst Feistel of IBM in 1973.  </a:t>
            </a:r>
            <a:endParaRPr sz="2200">
              <a:solidFill>
                <a:srgbClr val="174576"/>
              </a:solidFill>
            </a:endParaRPr>
          </a:p>
          <a:p>
            <a:pPr lvl="0">
              <a:defRPr sz="1800">
                <a:solidFill>
                  <a:srgbClr val="000000"/>
                </a:solidFill>
              </a:defRPr>
            </a:pPr>
            <a:r>
              <a:rPr sz="2200">
                <a:solidFill>
                  <a:srgbClr val="174576"/>
                </a:solidFill>
              </a:rPr>
              <a:t>Feistel parameters</a:t>
            </a:r>
            <a:r>
              <a:rPr sz="2200">
                <a:solidFill>
                  <a:srgbClr val="174576"/>
                </a:solidFill>
              </a:rPr>
              <a:t>:</a:t>
            </a:r>
            <a:endParaRPr sz="2200">
              <a:solidFill>
                <a:srgbClr val="174576"/>
              </a:solidFill>
            </a:endParaRPr>
          </a:p>
          <a:p>
            <a:pPr lvl="1" marL="685800" indent="-336550">
              <a:spcBef>
                <a:spcPts val="600"/>
              </a:spcBef>
              <a:defRPr sz="1800">
                <a:solidFill>
                  <a:srgbClr val="000000"/>
                </a:solidFill>
              </a:defRPr>
            </a:pPr>
            <a:r>
              <a:rPr sz="2000">
                <a:solidFill>
                  <a:srgbClr val="174576"/>
                </a:solidFill>
              </a:rPr>
              <a:t>Block size</a:t>
            </a:r>
            <a:r>
              <a:rPr sz="2000">
                <a:solidFill>
                  <a:srgbClr val="174576"/>
                </a:solidFill>
              </a:rPr>
              <a:t>:  larger block sizes mean greater security</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Key Size</a:t>
            </a:r>
            <a:r>
              <a:rPr sz="2000">
                <a:solidFill>
                  <a:srgbClr val="174576"/>
                </a:solidFill>
              </a:rPr>
              <a:t>: larger key size means</a:t>
            </a:r>
            <a:r>
              <a:rPr sz="2000">
                <a:solidFill>
                  <a:srgbClr val="174576"/>
                </a:solidFill>
              </a:rPr>
              <a:t> greater security</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Number of rounds</a:t>
            </a:r>
            <a:r>
              <a:rPr sz="2000">
                <a:solidFill>
                  <a:srgbClr val="174576"/>
                </a:solidFill>
              </a:rPr>
              <a:t>:  multiple rounds offer increasing security</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Subkey generation</a:t>
            </a:r>
            <a:r>
              <a:rPr sz="2000">
                <a:solidFill>
                  <a:srgbClr val="174576"/>
                </a:solidFill>
              </a:rPr>
              <a:t>: greater complexity will lead to greater difficulty of cryptanalysis.</a:t>
            </a:r>
            <a:endParaRPr sz="2000">
              <a:solidFill>
                <a:srgbClr val="174576"/>
              </a:solidFill>
            </a:endParaRPr>
          </a:p>
          <a:p>
            <a:pPr lvl="1" marL="685800" indent="-336550">
              <a:spcBef>
                <a:spcPts val="600"/>
              </a:spcBef>
              <a:defRPr sz="1800">
                <a:solidFill>
                  <a:srgbClr val="000000"/>
                </a:solidFill>
              </a:defRPr>
            </a:pPr>
            <a:r>
              <a:rPr sz="2000">
                <a:solidFill>
                  <a:srgbClr val="174576"/>
                </a:solidFill>
              </a:rPr>
              <a:t>Speed</a:t>
            </a:r>
            <a:r>
              <a:rPr sz="2000">
                <a:solidFill>
                  <a:srgbClr val="174576"/>
                </a:solidFill>
              </a:rPr>
              <a:t>: the rate at which information is encrypted/decrypted is of concern</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xfrm>
            <a:off x="685800" y="304800"/>
            <a:ext cx="7772400" cy="990600"/>
          </a:xfrm>
          <a:prstGeom prst="rect">
            <a:avLst/>
          </a:prstGeom>
        </p:spPr>
        <p:txBody>
          <a:bodyPr/>
          <a:lstStyle/>
          <a:p>
            <a:pPr lvl="0" defTabSz="822959">
              <a:defRPr sz="1800">
                <a:solidFill>
                  <a:srgbClr val="000000"/>
                </a:solidFill>
              </a:defRPr>
            </a:pPr>
            <a:r>
              <a:rPr sz="3059">
                <a:solidFill>
                  <a:srgbClr val="174576"/>
                </a:solidFill>
                <a:latin typeface="Arial"/>
                <a:ea typeface="Arial"/>
                <a:cs typeface="Arial"/>
                <a:sym typeface="Arial"/>
              </a:rPr>
              <a:t>Average time required for exhaustive</a:t>
            </a:r>
            <a:r>
              <a:rPr sz="3059">
                <a:solidFill>
                  <a:srgbClr val="174576"/>
                </a:solidFill>
                <a:latin typeface="Arial"/>
                <a:ea typeface="Arial"/>
                <a:cs typeface="Arial"/>
                <a:sym typeface="Arial"/>
              </a:rPr>
              <a:t> key search </a:t>
            </a:r>
          </a:p>
        </p:txBody>
      </p:sp>
      <p:graphicFrame>
        <p:nvGraphicFramePr>
          <p:cNvPr id="220" name="Table 220"/>
          <p:cNvGraphicFramePr/>
          <p:nvPr/>
        </p:nvGraphicFramePr>
        <p:xfrm>
          <a:off x="457200" y="1981200"/>
          <a:ext cx="8305800" cy="37988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52600"/>
                <a:gridCol w="3124200"/>
                <a:gridCol w="3429000"/>
              </a:tblGrid>
              <a:tr h="1016000">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Key Size (bits)</a:t>
                      </a:r>
                    </a:p>
                  </a:txBody>
                  <a:tcPr marL="45720" marR="45720" marT="45720" marB="45720" anchor="t" anchorCtr="0" horzOverflow="overflow">
                    <a:lnL w="28575">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Number of Alternative Keys</a:t>
                      </a:r>
                    </a:p>
                  </a:txBody>
                  <a:tcPr marL="45720" marR="45720" marT="45720" marB="45720" anchor="t" anchorCtr="0" horzOverflow="overflow">
                    <a:lnL w="12700">
                      <a:solidFill>
                        <a:srgbClr val="103154"/>
                      </a:solidFill>
                      <a:round/>
                    </a:lnL>
                    <a:lnR w="12700">
                      <a:solidFill>
                        <a:srgbClr val="103154"/>
                      </a:solidFill>
                      <a:round/>
                    </a:lnR>
                    <a:lnT w="28575">
                      <a:solidFill>
                        <a:srgbClr val="103154"/>
                      </a:solidFill>
                      <a:round/>
                    </a:lnT>
                    <a:lnB w="12700">
                      <a:solidFill>
                        <a:srgbClr val="103154"/>
                      </a:solidFill>
                      <a:round/>
                    </a:lnB>
                    <a:noFill/>
                  </a:tcPr>
                </a:tc>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Time required at 10</a:t>
                      </a:r>
                      <a:r>
                        <a:rPr b="1" baseline="30000" sz="2000">
                          <a:solidFill>
                            <a:srgbClr val="000066"/>
                          </a:solidFill>
                          <a:latin typeface="Arial"/>
                          <a:ea typeface="Arial"/>
                          <a:cs typeface="Arial"/>
                          <a:sym typeface="Arial"/>
                        </a:rPr>
                        <a:t>6</a:t>
                      </a:r>
                      <a:r>
                        <a:rPr b="1" sz="2000">
                          <a:solidFill>
                            <a:srgbClr val="000066"/>
                          </a:solidFill>
                          <a:latin typeface="Arial"/>
                          <a:ea typeface="Arial"/>
                          <a:cs typeface="Arial"/>
                          <a:sym typeface="Arial"/>
                        </a:rPr>
                        <a:t> Decryption/µs</a:t>
                      </a:r>
                    </a:p>
                  </a:txBody>
                  <a:tcPr marL="45720" marR="45720" marT="45720" marB="45720" anchor="t" anchorCtr="0" horzOverflow="overflow">
                    <a:lnL w="12700">
                      <a:solidFill>
                        <a:srgbClr val="103154"/>
                      </a:solidFill>
                      <a:round/>
                    </a:lnL>
                    <a:lnR w="28575">
                      <a:solidFill>
                        <a:srgbClr val="103154"/>
                      </a:solidFill>
                      <a:round/>
                    </a:lnR>
                    <a:lnT w="28575">
                      <a:solidFill>
                        <a:srgbClr val="103154"/>
                      </a:solidFill>
                      <a:round/>
                    </a:lnT>
                    <a:lnB w="12700">
                      <a:solidFill>
                        <a:srgbClr val="103154"/>
                      </a:solidFill>
                      <a:round/>
                    </a:lnB>
                    <a:noFill/>
                  </a:tcPr>
                </a:tc>
              </a:tr>
              <a:tr h="698500">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32</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2</a:t>
                      </a:r>
                      <a:r>
                        <a:rPr b="1" baseline="30000" sz="2000">
                          <a:solidFill>
                            <a:srgbClr val="000066"/>
                          </a:solidFill>
                          <a:latin typeface="Arial"/>
                          <a:ea typeface="Arial"/>
                          <a:cs typeface="Arial"/>
                          <a:sym typeface="Arial"/>
                        </a:rPr>
                        <a:t>32</a:t>
                      </a:r>
                      <a:r>
                        <a:rPr b="1" sz="2000">
                          <a:solidFill>
                            <a:srgbClr val="000066"/>
                          </a:solidFill>
                          <a:latin typeface="Arial"/>
                          <a:ea typeface="Arial"/>
                          <a:cs typeface="Arial"/>
                          <a:sym typeface="Arial"/>
                        </a:rPr>
                        <a:t> = 4.3 x 10</a:t>
                      </a:r>
                      <a:r>
                        <a:rPr b="1" baseline="30000" sz="2000">
                          <a:solidFill>
                            <a:srgbClr val="000066"/>
                          </a:solidFill>
                          <a:latin typeface="Arial"/>
                          <a:ea typeface="Arial"/>
                          <a:cs typeface="Arial"/>
                          <a:sym typeface="Arial"/>
                        </a:rPr>
                        <a:t>9</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2.15 milliseconds</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693738">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56</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2</a:t>
                      </a:r>
                      <a:r>
                        <a:rPr b="1" baseline="30000" sz="2000">
                          <a:solidFill>
                            <a:srgbClr val="000066"/>
                          </a:solidFill>
                          <a:latin typeface="Arial"/>
                          <a:ea typeface="Arial"/>
                          <a:cs typeface="Arial"/>
                          <a:sym typeface="Arial"/>
                        </a:rPr>
                        <a:t>56</a:t>
                      </a:r>
                      <a:r>
                        <a:rPr b="1" sz="2000">
                          <a:solidFill>
                            <a:srgbClr val="000066"/>
                          </a:solidFill>
                          <a:latin typeface="Arial"/>
                          <a:ea typeface="Arial"/>
                          <a:cs typeface="Arial"/>
                          <a:sym typeface="Arial"/>
                        </a:rPr>
                        <a:t> = 7.2 x 10</a:t>
                      </a:r>
                      <a:r>
                        <a:rPr b="1" baseline="30000" sz="2000">
                          <a:solidFill>
                            <a:srgbClr val="000066"/>
                          </a:solidFill>
                          <a:latin typeface="Arial"/>
                          <a:ea typeface="Arial"/>
                          <a:cs typeface="Arial"/>
                          <a:sym typeface="Arial"/>
                        </a:rPr>
                        <a:t>16</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10 hours</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695325">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128</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2</a:t>
                      </a:r>
                      <a:r>
                        <a:rPr b="1" baseline="30000" sz="2000">
                          <a:solidFill>
                            <a:srgbClr val="000066"/>
                          </a:solidFill>
                          <a:latin typeface="Arial"/>
                          <a:ea typeface="Arial"/>
                          <a:cs typeface="Arial"/>
                          <a:sym typeface="Arial"/>
                        </a:rPr>
                        <a:t>128 </a:t>
                      </a:r>
                      <a:r>
                        <a:rPr b="1" sz="2000">
                          <a:solidFill>
                            <a:srgbClr val="000066"/>
                          </a:solidFill>
                          <a:latin typeface="Arial"/>
                          <a:ea typeface="Arial"/>
                          <a:cs typeface="Arial"/>
                          <a:sym typeface="Arial"/>
                        </a:rPr>
                        <a:t>= 3.4 x 10</a:t>
                      </a:r>
                      <a:r>
                        <a:rPr b="1" baseline="30000" sz="2000">
                          <a:solidFill>
                            <a:srgbClr val="000066"/>
                          </a:solidFill>
                          <a:latin typeface="Arial"/>
                          <a:ea typeface="Arial"/>
                          <a:cs typeface="Arial"/>
                          <a:sym typeface="Arial"/>
                        </a:rPr>
                        <a:t>38</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12700">
                      <a:solidFill>
                        <a:srgbClr val="103154"/>
                      </a:solidFill>
                      <a:round/>
                    </a:lnB>
                    <a:noFill/>
                  </a:tcPr>
                </a:tc>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5.4 x 10</a:t>
                      </a:r>
                      <a:r>
                        <a:rPr b="1" baseline="30000" sz="2000">
                          <a:solidFill>
                            <a:srgbClr val="000066"/>
                          </a:solidFill>
                          <a:latin typeface="Arial"/>
                          <a:ea typeface="Arial"/>
                          <a:cs typeface="Arial"/>
                          <a:sym typeface="Arial"/>
                        </a:rPr>
                        <a:t>18</a:t>
                      </a:r>
                      <a:r>
                        <a:rPr b="1" baseline="30000" sz="2000">
                          <a:solidFill>
                            <a:srgbClr val="000066"/>
                          </a:solidFill>
                          <a:latin typeface="Arial"/>
                          <a:ea typeface="Arial"/>
                          <a:cs typeface="Arial"/>
                          <a:sym typeface="Arial"/>
                        </a:rPr>
                        <a:t> </a:t>
                      </a:r>
                      <a:r>
                        <a:rPr b="1" sz="2000">
                          <a:solidFill>
                            <a:srgbClr val="000066"/>
                          </a:solidFill>
                          <a:latin typeface="Arial"/>
                          <a:ea typeface="Arial"/>
                          <a:cs typeface="Arial"/>
                          <a:sym typeface="Arial"/>
                        </a:rPr>
                        <a:t>years</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12700">
                      <a:solidFill>
                        <a:srgbClr val="103154"/>
                      </a:solidFill>
                      <a:round/>
                    </a:lnB>
                    <a:noFill/>
                  </a:tcPr>
                </a:tc>
              </a:tr>
              <a:tr h="695325">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168</a:t>
                      </a:r>
                    </a:p>
                  </a:txBody>
                  <a:tcPr marL="45720" marR="45720" marT="45720" marB="45720" anchor="t" anchorCtr="0" horzOverflow="overflow">
                    <a:lnL w="28575">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2</a:t>
                      </a:r>
                      <a:r>
                        <a:rPr b="1" baseline="30000" sz="2000">
                          <a:solidFill>
                            <a:srgbClr val="000066"/>
                          </a:solidFill>
                          <a:latin typeface="Arial"/>
                          <a:ea typeface="Arial"/>
                          <a:cs typeface="Arial"/>
                          <a:sym typeface="Arial"/>
                        </a:rPr>
                        <a:t>168 </a:t>
                      </a:r>
                      <a:r>
                        <a:rPr b="1" sz="2000">
                          <a:solidFill>
                            <a:srgbClr val="000066"/>
                          </a:solidFill>
                          <a:latin typeface="Arial"/>
                          <a:ea typeface="Arial"/>
                          <a:cs typeface="Arial"/>
                          <a:sym typeface="Arial"/>
                        </a:rPr>
                        <a:t>= 3.7 x 10</a:t>
                      </a:r>
                      <a:r>
                        <a:rPr b="1" baseline="30000" sz="2000">
                          <a:solidFill>
                            <a:srgbClr val="000066"/>
                          </a:solidFill>
                          <a:latin typeface="Arial"/>
                          <a:ea typeface="Arial"/>
                          <a:cs typeface="Arial"/>
                          <a:sym typeface="Arial"/>
                        </a:rPr>
                        <a:t>50</a:t>
                      </a:r>
                    </a:p>
                  </a:txBody>
                  <a:tcPr marL="45720" marR="45720" marT="45720" marB="45720" anchor="t" anchorCtr="0" horzOverflow="overflow">
                    <a:lnL w="12700">
                      <a:solidFill>
                        <a:srgbClr val="103154"/>
                      </a:solidFill>
                      <a:round/>
                    </a:lnL>
                    <a:lnR w="12700">
                      <a:solidFill>
                        <a:srgbClr val="103154"/>
                      </a:solidFill>
                      <a:round/>
                    </a:lnR>
                    <a:lnT w="12700">
                      <a:solidFill>
                        <a:srgbClr val="103154"/>
                      </a:solidFill>
                      <a:round/>
                    </a:lnT>
                    <a:lnB w="28575">
                      <a:solidFill>
                        <a:srgbClr val="103154"/>
                      </a:solidFill>
                      <a:round/>
                    </a:lnB>
                    <a:noFill/>
                  </a:tcPr>
                </a:tc>
                <a:tc>
                  <a:txBody>
                    <a:bodyPr/>
                    <a:lstStyle/>
                    <a:p>
                      <a:pPr lvl="0" algn="l">
                        <a:spcBef>
                          <a:spcPts val="400"/>
                        </a:spcBef>
                        <a:defRPr b="0" i="0" sz="1800">
                          <a:solidFill>
                            <a:srgbClr val="000000"/>
                          </a:solidFill>
                        </a:defRPr>
                      </a:pPr>
                      <a:r>
                        <a:rPr b="1" sz="2000">
                          <a:solidFill>
                            <a:srgbClr val="000066"/>
                          </a:solidFill>
                          <a:latin typeface="Arial"/>
                          <a:ea typeface="Arial"/>
                          <a:cs typeface="Arial"/>
                          <a:sym typeface="Arial"/>
                        </a:rPr>
                        <a:t>5.9 </a:t>
                      </a:r>
                      <a:r>
                        <a:rPr b="1" sz="2000">
                          <a:solidFill>
                            <a:srgbClr val="000066"/>
                          </a:solidFill>
                          <a:latin typeface="Arial"/>
                          <a:ea typeface="Arial"/>
                          <a:cs typeface="Arial"/>
                          <a:sym typeface="Arial"/>
                        </a:rPr>
                        <a:t>x</a:t>
                      </a:r>
                      <a:r>
                        <a:rPr b="1" sz="2000">
                          <a:solidFill>
                            <a:srgbClr val="000066"/>
                          </a:solidFill>
                          <a:latin typeface="Arial"/>
                          <a:ea typeface="Arial"/>
                          <a:cs typeface="Arial"/>
                          <a:sym typeface="Arial"/>
                        </a:rPr>
                        <a:t> 10</a:t>
                      </a:r>
                      <a:r>
                        <a:rPr b="1" baseline="30000" sz="2000">
                          <a:solidFill>
                            <a:srgbClr val="000066"/>
                          </a:solidFill>
                          <a:latin typeface="Arial"/>
                          <a:ea typeface="Arial"/>
                          <a:cs typeface="Arial"/>
                          <a:sym typeface="Arial"/>
                        </a:rPr>
                        <a:t>30</a:t>
                      </a:r>
                      <a:r>
                        <a:rPr b="1" baseline="30000" sz="2000">
                          <a:solidFill>
                            <a:srgbClr val="000066"/>
                          </a:solidFill>
                          <a:latin typeface="Arial"/>
                          <a:ea typeface="Arial"/>
                          <a:cs typeface="Arial"/>
                          <a:sym typeface="Arial"/>
                        </a:rPr>
                        <a:t> </a:t>
                      </a:r>
                      <a:r>
                        <a:rPr b="1" sz="2000">
                          <a:solidFill>
                            <a:srgbClr val="000066"/>
                          </a:solidFill>
                          <a:latin typeface="Arial"/>
                          <a:ea typeface="Arial"/>
                          <a:cs typeface="Arial"/>
                          <a:sym typeface="Arial"/>
                        </a:rPr>
                        <a:t>years</a:t>
                      </a:r>
                    </a:p>
                  </a:txBody>
                  <a:tcPr marL="45720" marR="45720" marT="45720" marB="45720" anchor="t" anchorCtr="0" horzOverflow="overflow">
                    <a:lnL w="12700">
                      <a:solidFill>
                        <a:srgbClr val="103154"/>
                      </a:solidFill>
                      <a:round/>
                    </a:lnL>
                    <a:lnR w="28575">
                      <a:solidFill>
                        <a:srgbClr val="103154"/>
                      </a:solidFill>
                      <a:round/>
                    </a:lnR>
                    <a:lnT w="12700">
                      <a:solidFill>
                        <a:srgbClr val="103154"/>
                      </a:solidFill>
                      <a:round/>
                    </a:lnT>
                    <a:lnB w="28575">
                      <a:solidFill>
                        <a:srgbClr val="103154"/>
                      </a:solidFill>
                      <a:round/>
                    </a:lnB>
                    <a:noFill/>
                  </a:tcPr>
                </a:tc>
              </a:tr>
            </a:tbl>
          </a:graphicData>
        </a:graphic>
      </p:graphicFrame>
      <p:sp>
        <p:nvSpPr>
          <p:cNvPr id="221" name="Shape 221"/>
          <p:cNvSpPr/>
          <p:nvPr/>
        </p:nvSpPr>
        <p:spPr>
          <a:xfrm>
            <a:off x="685799" y="6070084"/>
            <a:ext cx="7930008"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Approximate age of the Universe in seconds: 4.32 × 10^17 =~ 13,689,546,313 years  </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More Dilbert Security!</a:t>
            </a:r>
          </a:p>
        </p:txBody>
      </p:sp>
      <p:sp>
        <p:nvSpPr>
          <p:cNvPr id="111" name="Shape 111"/>
          <p:cNvSpPr/>
          <p:nvPr/>
        </p:nvSpPr>
        <p:spPr>
          <a:xfrm>
            <a:off x="3301999" y="317541"/>
            <a:ext cx="5051970"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http://dilbert.com/search_results?terms=cyber+security</a:t>
            </a:r>
          </a:p>
        </p:txBody>
      </p:sp>
      <p:pic>
        <p:nvPicPr>
          <p:cNvPr id="112" name="image4.png"/>
          <p:cNvPicPr/>
          <p:nvPr/>
        </p:nvPicPr>
        <p:blipFill>
          <a:blip r:embed="rId2">
            <a:extLst/>
          </a:blip>
          <a:stretch>
            <a:fillRect/>
          </a:stretch>
        </p:blipFill>
        <p:spPr>
          <a:xfrm>
            <a:off x="1111250" y="1734489"/>
            <a:ext cx="7080250" cy="4783104"/>
          </a:xfrm>
          <a:prstGeom prst="rect">
            <a:avLst/>
          </a:prstGeom>
          <a:ln w="12700">
            <a:miter lim="400000"/>
          </a:ln>
        </p:spPr>
      </p:pic>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DES, 1</a:t>
            </a:r>
          </a:p>
        </p:txBody>
      </p:sp>
      <p:sp>
        <p:nvSpPr>
          <p:cNvPr id="226" name="Shape 226"/>
          <p:cNvSpPr/>
          <p:nvPr>
            <p:ph type="body" idx="1"/>
          </p:nvPr>
        </p:nvSpPr>
        <p:spPr>
          <a:xfrm>
            <a:off x="779462" y="1949824"/>
            <a:ext cx="7583490" cy="4007225"/>
          </a:xfrm>
          <a:prstGeom prst="rect">
            <a:avLst/>
          </a:prstGeom>
        </p:spPr>
        <p:txBody>
          <a:bodyPr/>
          <a:lstStyle/>
          <a:p>
            <a:pPr lvl="0" marL="436418" indent="-436418">
              <a:defRPr sz="1800">
                <a:solidFill>
                  <a:srgbClr val="000000"/>
                </a:solidFill>
              </a:defRPr>
            </a:pPr>
            <a:r>
              <a:rPr sz="2800">
                <a:solidFill>
                  <a:srgbClr val="174576"/>
                </a:solidFill>
              </a:rPr>
              <a:t>Data Encryption Standard (DES)</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Widely used encryption scheme</a:t>
            </a:r>
            <a:endParaRPr sz="2000">
              <a:solidFill>
                <a:srgbClr val="174576"/>
              </a:solidFill>
            </a:endParaRPr>
          </a:p>
          <a:p>
            <a:pPr lvl="1" marL="820420" indent="-471170">
              <a:spcBef>
                <a:spcPts val="600"/>
              </a:spcBef>
              <a:defRPr sz="1800">
                <a:solidFill>
                  <a:srgbClr val="000000"/>
                </a:solidFill>
              </a:defRPr>
            </a:pPr>
            <a:r>
              <a:rPr sz="2800">
                <a:solidFill>
                  <a:srgbClr val="174576"/>
                </a:solidFill>
              </a:rPr>
              <a:t>The algorithm referred to is the Data Encryption Algorithm (DEA)</a:t>
            </a:r>
            <a:endParaRPr sz="2000">
              <a:solidFill>
                <a:srgbClr val="174576"/>
              </a:solidFill>
            </a:endParaRPr>
          </a:p>
          <a:p>
            <a:pPr lvl="1" marL="820420" indent="-471170">
              <a:spcBef>
                <a:spcPts val="600"/>
              </a:spcBef>
              <a:defRPr sz="1800">
                <a:solidFill>
                  <a:srgbClr val="000000"/>
                </a:solidFill>
              </a:defRPr>
            </a:pPr>
            <a:r>
              <a:rPr sz="2800">
                <a:solidFill>
                  <a:srgbClr val="174576"/>
                </a:solidFill>
              </a:rPr>
              <a:t>DES is a block cipher</a:t>
            </a:r>
            <a:endParaRPr sz="2000">
              <a:solidFill>
                <a:srgbClr val="174576"/>
              </a:solidFill>
            </a:endParaRPr>
          </a:p>
          <a:p>
            <a:pPr lvl="1" marL="820420" indent="-471170">
              <a:spcBef>
                <a:spcPts val="600"/>
              </a:spcBef>
              <a:defRPr sz="1800">
                <a:solidFill>
                  <a:srgbClr val="000000"/>
                </a:solidFill>
              </a:defRPr>
            </a:pPr>
            <a:r>
              <a:rPr sz="2800">
                <a:solidFill>
                  <a:srgbClr val="174576"/>
                </a:solidFill>
              </a:rPr>
              <a:t>The plaintext is processed in 64-bit blocks</a:t>
            </a:r>
            <a:endParaRPr sz="2000">
              <a:solidFill>
                <a:srgbClr val="174576"/>
              </a:solidFill>
            </a:endParaRPr>
          </a:p>
          <a:p>
            <a:pPr lvl="1" marL="820420" indent="-471170">
              <a:spcBef>
                <a:spcPts val="600"/>
              </a:spcBef>
              <a:defRPr sz="1800">
                <a:solidFill>
                  <a:srgbClr val="000000"/>
                </a:solidFill>
              </a:defRPr>
            </a:pPr>
            <a:r>
              <a:rPr sz="2800">
                <a:solidFill>
                  <a:srgbClr val="174576"/>
                </a:solidFill>
              </a:rPr>
              <a:t>The key is 56-bits in length</a:t>
            </a:r>
            <a:endParaRPr sz="2000">
              <a:solidFill>
                <a:srgbClr val="174576"/>
              </a:solidFill>
            </a:endParaRPr>
          </a:p>
          <a:p>
            <a:pPr lvl="2" marL="1190272" indent="-504472">
              <a:spcBef>
                <a:spcPts val="600"/>
              </a:spcBef>
              <a:defRPr sz="1800">
                <a:solidFill>
                  <a:srgbClr val="000000"/>
                </a:solidFill>
              </a:defRPr>
            </a:pPr>
            <a:r>
              <a:rPr sz="2600">
                <a:solidFill>
                  <a:srgbClr val="174576"/>
                </a:solidFill>
              </a:rPr>
              <a:t>8-bits for parity; 16 rounds, each use 48-bit key</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DES, 2</a:t>
            </a:r>
          </a:p>
        </p:txBody>
      </p:sp>
      <p:sp>
        <p:nvSpPr>
          <p:cNvPr id="231" name="Shape 231"/>
          <p:cNvSpPr/>
          <p:nvPr>
            <p:ph type="body" idx="1"/>
          </p:nvPr>
        </p:nvSpPr>
        <p:spPr>
          <a:xfrm>
            <a:off x="779462" y="1949824"/>
            <a:ext cx="7583490" cy="4007225"/>
          </a:xfrm>
          <a:prstGeom prst="rect">
            <a:avLst/>
          </a:prstGeom>
        </p:spPr>
        <p:txBody>
          <a:bodyPr/>
          <a:lstStyle>
            <a:lvl1pPr marL="374072" indent="-374072">
              <a:defRPr sz="2400"/>
            </a:lvl1pPr>
            <a:lvl2pPr marL="753110" indent="-403860">
              <a:spcBef>
                <a:spcPts val="600"/>
              </a:spcBef>
              <a:defRPr sz="2400"/>
            </a:lvl2pPr>
          </a:lstStyle>
          <a:p>
            <a:pPr lvl="0">
              <a:defRPr sz="1800">
                <a:solidFill>
                  <a:srgbClr val="000000"/>
                </a:solidFill>
              </a:defRPr>
            </a:pPr>
            <a:r>
              <a:rPr sz="2400">
                <a:solidFill>
                  <a:srgbClr val="174576"/>
                </a:solidFill>
              </a:rPr>
              <a:t>A note from Stallings on DEA, DES, TDEA and 3DES:  </a:t>
            </a:r>
            <a:endParaRPr sz="2400">
              <a:solidFill>
                <a:srgbClr val="174576"/>
              </a:solidFill>
            </a:endParaRPr>
          </a:p>
          <a:p>
            <a:pPr lvl="1">
              <a:defRPr sz="1800">
                <a:solidFill>
                  <a:srgbClr val="000000"/>
                </a:solidFill>
              </a:defRPr>
            </a:pPr>
            <a:r>
              <a:rPr sz="2400">
                <a:solidFill>
                  <a:srgbClr val="174576"/>
                </a:solidFill>
              </a:rPr>
              <a:t>The terminology is a bit confusing.  Until recently, the terms DES and DEA could be used interchangeably.  However, the most recent edition of the DES document includes a specification of the DEA described here plus the triple DEA (TDEA).  Both DEA and TDEA are part of the data encryption standard.  Further, until the recent adoption of the official term TDEA, the triple DEA algorithm was typically referred to as triple DES and written as 3DES.</a:t>
            </a:r>
          </a:p>
        </p:txBody>
      </p:sp>
      <p:sp>
        <p:nvSpPr>
          <p:cNvPr id="232" name="Shape 232"/>
          <p:cNvSpPr/>
          <p:nvPr/>
        </p:nvSpPr>
        <p:spPr>
          <a:xfrm>
            <a:off x="1752600" y="6248400"/>
            <a:ext cx="7391400"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a:solidFill>
                  <a:srgbClr val="000000"/>
                </a:solidFill>
              </a:defRPr>
            </a:pPr>
            <a:r>
              <a:rPr sz="1000">
                <a:solidFill>
                  <a:srgbClr val="103154"/>
                </a:solidFill>
              </a:rPr>
              <a:t>Stallings, W. </a:t>
            </a:r>
            <a:r>
              <a:rPr i="1" sz="1000">
                <a:solidFill>
                  <a:srgbClr val="103154"/>
                </a:solidFill>
              </a:rPr>
              <a:t>Cryptography and Network Security: Principles and Practice, 2</a:t>
            </a:r>
            <a:r>
              <a:rPr baseline="30000" i="1" sz="1000">
                <a:solidFill>
                  <a:srgbClr val="103154"/>
                </a:solidFill>
              </a:rPr>
              <a:t>nd</a:t>
            </a:r>
            <a:r>
              <a:rPr i="1" sz="1000">
                <a:solidFill>
                  <a:srgbClr val="103154"/>
                </a:solidFill>
              </a:rPr>
              <a:t> edition</a:t>
            </a:r>
            <a:r>
              <a:rPr sz="1000">
                <a:solidFill>
                  <a:srgbClr val="103154"/>
                </a:solidFill>
              </a:rPr>
              <a:t>. Prentice Hall, 1999</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DES Overview, 1</a:t>
            </a:r>
          </a:p>
        </p:txBody>
      </p:sp>
      <p:sp>
        <p:nvSpPr>
          <p:cNvPr id="237" name="Shape 237"/>
          <p:cNvSpPr/>
          <p:nvPr>
            <p:ph type="body" idx="1"/>
          </p:nvPr>
        </p:nvSpPr>
        <p:spPr>
          <a:xfrm>
            <a:off x="476250" y="1708149"/>
            <a:ext cx="6381750" cy="4556126"/>
          </a:xfrm>
          <a:prstGeom prst="rect">
            <a:avLst/>
          </a:prstGeom>
        </p:spPr>
        <p:txBody>
          <a:bodyPr/>
          <a:lstStyle/>
          <a:p>
            <a:pPr lvl="0" marL="374072" indent="-374072">
              <a:spcBef>
                <a:spcPts val="600"/>
              </a:spcBef>
              <a:defRPr sz="1800">
                <a:solidFill>
                  <a:srgbClr val="000000"/>
                </a:solidFill>
              </a:defRPr>
            </a:pPr>
            <a:r>
              <a:rPr sz="2400">
                <a:solidFill>
                  <a:srgbClr val="174576"/>
                </a:solidFill>
              </a:rPr>
              <a:t>16 identical stages of processing, termed rounds. </a:t>
            </a:r>
            <a:endParaRPr sz="2400">
              <a:solidFill>
                <a:srgbClr val="174576"/>
              </a:solidFill>
            </a:endParaRPr>
          </a:p>
          <a:p>
            <a:pPr lvl="0" marL="374072" indent="-374072">
              <a:spcBef>
                <a:spcPts val="600"/>
              </a:spcBef>
              <a:defRPr sz="1800">
                <a:solidFill>
                  <a:srgbClr val="000000"/>
                </a:solidFill>
              </a:defRPr>
            </a:pPr>
            <a:r>
              <a:rPr sz="2400">
                <a:solidFill>
                  <a:srgbClr val="174576"/>
                </a:solidFill>
              </a:rPr>
              <a:t>Initial and final permutation (IP and FP) which are inverses</a:t>
            </a:r>
            <a:endParaRPr sz="2400">
              <a:solidFill>
                <a:srgbClr val="174576"/>
              </a:solidFill>
            </a:endParaRPr>
          </a:p>
          <a:p>
            <a:pPr lvl="0" marL="374072" indent="-374072">
              <a:spcBef>
                <a:spcPts val="600"/>
              </a:spcBef>
              <a:defRPr sz="1800">
                <a:solidFill>
                  <a:srgbClr val="000000"/>
                </a:solidFill>
              </a:defRPr>
            </a:pPr>
            <a:r>
              <a:rPr sz="2400">
                <a:solidFill>
                  <a:srgbClr val="174576"/>
                </a:solidFill>
              </a:rPr>
              <a:t>Initially, block is divided into two 32-bit halves and processed alternately</a:t>
            </a:r>
            <a:endParaRPr sz="2400">
              <a:solidFill>
                <a:srgbClr val="174576"/>
              </a:solidFill>
            </a:endParaRPr>
          </a:p>
          <a:p>
            <a:pPr lvl="1" marL="753110" indent="-403860">
              <a:spcBef>
                <a:spcPts val="600"/>
              </a:spcBef>
              <a:defRPr sz="1800">
                <a:solidFill>
                  <a:srgbClr val="000000"/>
                </a:solidFill>
              </a:defRPr>
            </a:pPr>
            <a:r>
              <a:rPr sz="2400">
                <a:solidFill>
                  <a:srgbClr val="174576"/>
                </a:solidFill>
              </a:rPr>
              <a:t>Criss-crossing is known as the Feistel scheme. </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Ensures that decryption and encryption are very similar processes</a:t>
            </a:r>
            <a:endParaRPr>
              <a:solidFill>
                <a:srgbClr val="174576"/>
              </a:solidFill>
            </a:endParaRPr>
          </a:p>
          <a:p>
            <a:pPr lvl="2" marL="1073855" indent="-388055">
              <a:spcBef>
                <a:spcPts val="600"/>
              </a:spcBef>
              <a:defRPr sz="1800">
                <a:solidFill>
                  <a:srgbClr val="000000"/>
                </a:solidFill>
              </a:defRPr>
            </a:pPr>
            <a:r>
              <a:rPr sz="2000">
                <a:solidFill>
                  <a:srgbClr val="174576"/>
                </a:solidFill>
              </a:rPr>
              <a:t>No need for separate encryption and decryption algorithms.</a:t>
            </a:r>
          </a:p>
        </p:txBody>
      </p:sp>
      <p:pic>
        <p:nvPicPr>
          <p:cNvPr id="238" name="image5.png"/>
          <p:cNvPicPr/>
          <p:nvPr/>
        </p:nvPicPr>
        <p:blipFill>
          <a:blip r:embed="rId3">
            <a:extLst/>
          </a:blip>
          <a:stretch>
            <a:fillRect/>
          </a:stretch>
        </p:blipFill>
        <p:spPr>
          <a:xfrm>
            <a:off x="6934200" y="1066800"/>
            <a:ext cx="1979030" cy="5334000"/>
          </a:xfrm>
          <a:prstGeom prst="rect">
            <a:avLst/>
          </a:prstGeom>
          <a:ln w="12700">
            <a:miter lim="400000"/>
          </a:ln>
        </p:spPr>
      </p:pic>
      <p:sp>
        <p:nvSpPr>
          <p:cNvPr id="239" name="Shape 239"/>
          <p:cNvSpPr/>
          <p:nvPr/>
        </p:nvSpPr>
        <p:spPr>
          <a:xfrm>
            <a:off x="2706104" y="6277688"/>
            <a:ext cx="4572001"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lvl="0">
              <a:defRPr sz="1800">
                <a:solidFill>
                  <a:srgbClr val="000000"/>
                </a:solidFill>
              </a:defRPr>
            </a:pPr>
            <a:r>
              <a:rPr sz="1000">
                <a:solidFill>
                  <a:srgbClr val="103154"/>
                </a:solidFill>
              </a:rPr>
              <a:t>http://en.wikipedia.org/wiki/Data_Encryption_Standard</a:t>
            </a:r>
          </a:p>
        </p:txBody>
      </p:sp>
      <p:sp>
        <p:nvSpPr>
          <p:cNvPr id="240" name="Shape 24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A6A6A6"/>
                </a:solidFill>
              </a:rPr>
            </a:fld>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DES Overview, 2</a:t>
            </a:r>
          </a:p>
        </p:txBody>
      </p:sp>
      <p:sp>
        <p:nvSpPr>
          <p:cNvPr id="245" name="Shape 245"/>
          <p:cNvSpPr/>
          <p:nvPr>
            <p:ph type="body" idx="1"/>
          </p:nvPr>
        </p:nvSpPr>
        <p:spPr>
          <a:xfrm>
            <a:off x="476250" y="1708149"/>
            <a:ext cx="6381750" cy="4556126"/>
          </a:xfrm>
          <a:prstGeom prst="rect">
            <a:avLst/>
          </a:prstGeom>
        </p:spPr>
        <p:txBody>
          <a:bodyPr/>
          <a:lstStyle/>
          <a:p>
            <a:pPr lvl="0" marL="436418" indent="-436418">
              <a:defRPr sz="1800">
                <a:solidFill>
                  <a:srgbClr val="000000"/>
                </a:solidFill>
              </a:defRPr>
            </a:pPr>
            <a:r>
              <a:rPr sz="2800">
                <a:solidFill>
                  <a:srgbClr val="174576"/>
                </a:solidFill>
              </a:rPr>
              <a:t>F-function scrambles half a block together with some of the key. </a:t>
            </a:r>
            <a:endParaRPr sz="2800">
              <a:solidFill>
                <a:srgbClr val="174576"/>
              </a:solidFill>
            </a:endParaRPr>
          </a:p>
          <a:p>
            <a:pPr lvl="0" marL="436418" indent="-436418">
              <a:defRPr sz="1800">
                <a:solidFill>
                  <a:srgbClr val="000000"/>
                </a:solidFill>
              </a:defRPr>
            </a:pPr>
            <a:r>
              <a:rPr sz="2800">
                <a:solidFill>
                  <a:srgbClr val="174576"/>
                </a:solidFill>
              </a:rPr>
              <a:t>Output of F-function is XOR'ed with the other half of the block, and the halves are swapped before the next round.</a:t>
            </a:r>
            <a:endParaRPr sz="2800">
              <a:solidFill>
                <a:srgbClr val="174576"/>
              </a:solidFill>
            </a:endParaRPr>
          </a:p>
          <a:p>
            <a:pPr lvl="0" marL="436418" indent="-436418">
              <a:defRPr sz="1800">
                <a:solidFill>
                  <a:srgbClr val="000000"/>
                </a:solidFill>
              </a:defRPr>
            </a:pPr>
            <a:r>
              <a:rPr sz="2800">
                <a:solidFill>
                  <a:srgbClr val="174576"/>
                </a:solidFill>
              </a:rPr>
              <a:t>After the final round, the halves are swapped</a:t>
            </a:r>
            <a:endParaRPr sz="2800">
              <a:solidFill>
                <a:srgbClr val="174576"/>
              </a:solidFill>
            </a:endParaRPr>
          </a:p>
          <a:p>
            <a:pPr lvl="1" marL="820420" indent="-471170">
              <a:spcBef>
                <a:spcPts val="600"/>
              </a:spcBef>
              <a:defRPr sz="1800">
                <a:solidFill>
                  <a:srgbClr val="000000"/>
                </a:solidFill>
              </a:defRPr>
            </a:pPr>
            <a:r>
              <a:rPr sz="2800">
                <a:solidFill>
                  <a:srgbClr val="174576"/>
                </a:solidFill>
              </a:rPr>
              <a:t>Done to make encryption and decryption processes similar</a:t>
            </a:r>
          </a:p>
        </p:txBody>
      </p:sp>
      <p:pic>
        <p:nvPicPr>
          <p:cNvPr id="246" name="image5.png"/>
          <p:cNvPicPr/>
          <p:nvPr/>
        </p:nvPicPr>
        <p:blipFill>
          <a:blip r:embed="rId3">
            <a:extLst/>
          </a:blip>
          <a:stretch>
            <a:fillRect/>
          </a:stretch>
        </p:blipFill>
        <p:spPr>
          <a:xfrm>
            <a:off x="6934200" y="1066800"/>
            <a:ext cx="1979030" cy="5334000"/>
          </a:xfrm>
          <a:prstGeom prst="rect">
            <a:avLst/>
          </a:prstGeom>
          <a:ln w="12700">
            <a:miter lim="400000"/>
          </a:ln>
        </p:spPr>
      </p:pic>
      <p:sp>
        <p:nvSpPr>
          <p:cNvPr id="247" name="Shape 247"/>
          <p:cNvSpPr/>
          <p:nvPr/>
        </p:nvSpPr>
        <p:spPr>
          <a:xfrm>
            <a:off x="2362200" y="6248400"/>
            <a:ext cx="4572000"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lvl="0">
              <a:defRPr sz="1800">
                <a:solidFill>
                  <a:srgbClr val="000000"/>
                </a:solidFill>
              </a:defRPr>
            </a:pPr>
            <a:r>
              <a:rPr sz="1000">
                <a:solidFill>
                  <a:srgbClr val="103154"/>
                </a:solidFill>
              </a:rPr>
              <a:t>http://en.wikipedia.org/wiki/Data_Encryption_Standard</a:t>
            </a:r>
          </a:p>
        </p:txBody>
      </p:sp>
      <p:sp>
        <p:nvSpPr>
          <p:cNvPr id="248" name="Shape 24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A6A6A6"/>
                </a:solidFill>
              </a:rPr>
            </a:fld>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Feistel Function</a:t>
            </a:r>
          </a:p>
        </p:txBody>
      </p:sp>
      <p:pic>
        <p:nvPicPr>
          <p:cNvPr id="253" name="image6.png"/>
          <p:cNvPicPr/>
          <p:nvPr/>
        </p:nvPicPr>
        <p:blipFill>
          <a:blip r:embed="rId2">
            <a:extLst/>
          </a:blip>
          <a:stretch>
            <a:fillRect/>
          </a:stretch>
        </p:blipFill>
        <p:spPr>
          <a:xfrm>
            <a:off x="2274412" y="2028825"/>
            <a:ext cx="3996213" cy="3846354"/>
          </a:xfrm>
          <a:prstGeom prst="rect">
            <a:avLst/>
          </a:prstGeom>
          <a:ln w="12700">
            <a:miter lim="400000"/>
          </a:ln>
        </p:spPr>
      </p:pic>
      <p:sp>
        <p:nvSpPr>
          <p:cNvPr id="254" name="Shape 254"/>
          <p:cNvSpPr/>
          <p:nvPr/>
        </p:nvSpPr>
        <p:spPr>
          <a:xfrm>
            <a:off x="4572000" y="6172200"/>
            <a:ext cx="4572000"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lvl="0">
              <a:defRPr sz="1800">
                <a:solidFill>
                  <a:srgbClr val="000000"/>
                </a:solidFill>
              </a:defRPr>
            </a:pPr>
            <a:r>
              <a:rPr sz="1000">
                <a:solidFill>
                  <a:srgbClr val="103154"/>
                </a:solidFill>
              </a:rPr>
              <a:t>http://en.wikipedia.org/wiki/Data_Encryption_Standard</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Feistel Function,2 </a:t>
            </a:r>
          </a:p>
        </p:txBody>
      </p:sp>
      <p:sp>
        <p:nvSpPr>
          <p:cNvPr id="257" name="Shape 257"/>
          <p:cNvSpPr/>
          <p:nvPr>
            <p:ph type="body" idx="1"/>
          </p:nvPr>
        </p:nvSpPr>
        <p:spPr>
          <a:xfrm>
            <a:off x="672627" y="1973421"/>
            <a:ext cx="7690323" cy="4445001"/>
          </a:xfrm>
          <a:prstGeom prst="rect">
            <a:avLst/>
          </a:prstGeom>
        </p:spPr>
        <p:txBody>
          <a:bodyPr/>
          <a:lstStyle/>
          <a:p>
            <a:pPr lvl="0" marL="654627" indent="-654627">
              <a:spcBef>
                <a:spcPts val="400"/>
              </a:spcBef>
              <a:buFontTx/>
              <a:buAutoNum type="arabicPeriod" startAt="1"/>
              <a:defRPr sz="1800">
                <a:solidFill>
                  <a:srgbClr val="000000"/>
                </a:solidFill>
              </a:defRPr>
            </a:pPr>
            <a:r>
              <a:rPr sz="2800">
                <a:solidFill>
                  <a:srgbClr val="174576"/>
                </a:solidFill>
              </a:rPr>
              <a:t>Expansion</a:t>
            </a:r>
            <a:endParaRPr sz="2800">
              <a:solidFill>
                <a:srgbClr val="174576"/>
              </a:solidFill>
            </a:endParaRPr>
          </a:p>
          <a:p>
            <a:pPr lvl="1" marL="1017270" indent="-617220">
              <a:spcBef>
                <a:spcPts val="400"/>
              </a:spcBef>
              <a:defRPr sz="1800">
                <a:solidFill>
                  <a:srgbClr val="000000"/>
                </a:solidFill>
              </a:defRPr>
            </a:pPr>
            <a:r>
              <a:rPr sz="2400">
                <a:solidFill>
                  <a:srgbClr val="174576"/>
                </a:solidFill>
              </a:rPr>
              <a:t>the 32-bit half-block is expanded to 48 bits by duplicating half of the bits.</a:t>
            </a:r>
            <a:endParaRPr sz="2000">
              <a:solidFill>
                <a:srgbClr val="174576"/>
              </a:solidFill>
            </a:endParaRPr>
          </a:p>
          <a:p>
            <a:pPr lvl="1" marL="1017270" indent="-617220">
              <a:spcBef>
                <a:spcPts val="400"/>
              </a:spcBef>
              <a:defRPr sz="1800">
                <a:solidFill>
                  <a:srgbClr val="000000"/>
                </a:solidFill>
              </a:defRPr>
            </a:pPr>
            <a:r>
              <a:rPr sz="2400">
                <a:solidFill>
                  <a:srgbClr val="174576"/>
                </a:solidFill>
              </a:rPr>
              <a:t>The output consists of eight 6-bit (8 * 6 = 48 bits) pieces</a:t>
            </a:r>
            <a:endParaRPr sz="2400">
              <a:solidFill>
                <a:srgbClr val="174576"/>
              </a:solidFill>
            </a:endParaRPr>
          </a:p>
          <a:p>
            <a:pPr lvl="2" marL="1371600" indent="-571500">
              <a:spcBef>
                <a:spcPts val="400"/>
              </a:spcBef>
              <a:defRPr sz="1800">
                <a:solidFill>
                  <a:srgbClr val="000000"/>
                </a:solidFill>
              </a:defRPr>
            </a:pPr>
            <a:r>
              <a:rPr sz="2000">
                <a:solidFill>
                  <a:srgbClr val="174576"/>
                </a:solidFill>
              </a:rPr>
              <a:t>each contains a copy of 4 corresponding input bits, plus a copy of the immediately adjacent bit from each of the input pieces to either side.</a:t>
            </a:r>
            <a:endParaRPr>
              <a:solidFill>
                <a:srgbClr val="174576"/>
              </a:solidFill>
            </a:endParaRPr>
          </a:p>
          <a:p>
            <a:pPr lvl="0" marL="654627" indent="-654627">
              <a:spcBef>
                <a:spcPts val="400"/>
              </a:spcBef>
              <a:buFontTx/>
              <a:buAutoNum type="arabicPeriod" startAt="2"/>
              <a:defRPr sz="1800">
                <a:solidFill>
                  <a:srgbClr val="000000"/>
                </a:solidFill>
              </a:defRPr>
            </a:pPr>
            <a:r>
              <a:rPr sz="2800">
                <a:solidFill>
                  <a:srgbClr val="174576"/>
                </a:solidFill>
              </a:rPr>
              <a:t>Key mixing</a:t>
            </a:r>
            <a:endParaRPr sz="2800">
              <a:solidFill>
                <a:srgbClr val="174576"/>
              </a:solidFill>
            </a:endParaRPr>
          </a:p>
          <a:p>
            <a:pPr lvl="1" marL="1017270" indent="-617220">
              <a:spcBef>
                <a:spcPts val="400"/>
              </a:spcBef>
              <a:defRPr sz="1800">
                <a:solidFill>
                  <a:srgbClr val="000000"/>
                </a:solidFill>
              </a:defRPr>
            </a:pPr>
            <a:r>
              <a:rPr sz="2400">
                <a:solidFill>
                  <a:srgbClr val="174576"/>
                </a:solidFill>
              </a:rPr>
              <a:t>Expansion is XOR'ed with a subkey using an XOR operation. </a:t>
            </a:r>
          </a:p>
        </p:txBody>
      </p:sp>
      <p:pic>
        <p:nvPicPr>
          <p:cNvPr id="258" name="image6.png"/>
          <p:cNvPicPr/>
          <p:nvPr/>
        </p:nvPicPr>
        <p:blipFill>
          <a:blip r:embed="rId2">
            <a:extLst/>
          </a:blip>
          <a:stretch>
            <a:fillRect/>
          </a:stretch>
        </p:blipFill>
        <p:spPr>
          <a:xfrm>
            <a:off x="6635750" y="537331"/>
            <a:ext cx="1873250" cy="1803003"/>
          </a:xfrm>
          <a:prstGeom prst="rect">
            <a:avLst/>
          </a:prstGeom>
          <a:ln w="12700">
            <a:miter lim="400000"/>
          </a:ln>
        </p:spPr>
      </p:pic>
      <p:sp>
        <p:nvSpPr>
          <p:cNvPr id="259" name="Shape 259"/>
          <p:cNvSpPr/>
          <p:nvPr/>
        </p:nvSpPr>
        <p:spPr>
          <a:xfrm>
            <a:off x="4572000" y="6172200"/>
            <a:ext cx="4572000"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lvl="0">
              <a:defRPr sz="1800">
                <a:solidFill>
                  <a:srgbClr val="000000"/>
                </a:solidFill>
              </a:defRPr>
            </a:pPr>
            <a:r>
              <a:rPr sz="1000">
                <a:solidFill>
                  <a:srgbClr val="103154"/>
                </a:solidFill>
              </a:rPr>
              <a:t>http://en.wikipedia.org/wiki/Data_Encryption_Standard</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Feistel Function,3 </a:t>
            </a:r>
          </a:p>
        </p:txBody>
      </p:sp>
      <p:sp>
        <p:nvSpPr>
          <p:cNvPr id="262" name="Shape 262"/>
          <p:cNvSpPr/>
          <p:nvPr>
            <p:ph type="body" idx="1"/>
          </p:nvPr>
        </p:nvSpPr>
        <p:spPr>
          <a:xfrm>
            <a:off x="672626" y="1779745"/>
            <a:ext cx="7836373" cy="4638676"/>
          </a:xfrm>
          <a:prstGeom prst="rect">
            <a:avLst/>
          </a:prstGeom>
        </p:spPr>
        <p:txBody>
          <a:bodyPr/>
          <a:lstStyle/>
          <a:p>
            <a:pPr lvl="0" marL="561109" indent="-561109">
              <a:spcBef>
                <a:spcPts val="400"/>
              </a:spcBef>
              <a:buFontTx/>
              <a:buAutoNum type="arabicPeriod" startAt="3"/>
              <a:defRPr sz="1800">
                <a:solidFill>
                  <a:srgbClr val="000000"/>
                </a:solidFill>
              </a:defRPr>
            </a:pPr>
            <a:r>
              <a:rPr sz="2400">
                <a:solidFill>
                  <a:srgbClr val="174576"/>
                </a:solidFill>
              </a:rPr>
              <a:t>Substitution</a:t>
            </a:r>
            <a:endParaRPr sz="2400">
              <a:solidFill>
                <a:srgbClr val="174576"/>
              </a:solidFill>
            </a:endParaRPr>
          </a:p>
          <a:p>
            <a:pPr lvl="1" marL="914400" indent="-514350">
              <a:spcBef>
                <a:spcPts val="400"/>
              </a:spcBef>
              <a:defRPr sz="1800">
                <a:solidFill>
                  <a:srgbClr val="000000"/>
                </a:solidFill>
              </a:defRPr>
            </a:pPr>
            <a:r>
              <a:rPr sz="2000">
                <a:solidFill>
                  <a:srgbClr val="174576"/>
                </a:solidFill>
              </a:rPr>
              <a:t>The block is divided into eight 6-bit pieces.</a:t>
            </a:r>
            <a:endParaRPr sz="2000">
              <a:solidFill>
                <a:srgbClr val="174576"/>
              </a:solidFill>
            </a:endParaRPr>
          </a:p>
          <a:p>
            <a:pPr lvl="1" marL="914400" indent="-514350">
              <a:spcBef>
                <a:spcPts val="400"/>
              </a:spcBef>
              <a:defRPr sz="1800">
                <a:solidFill>
                  <a:srgbClr val="000000"/>
                </a:solidFill>
              </a:defRPr>
            </a:pPr>
            <a:r>
              <a:rPr sz="2000">
                <a:solidFill>
                  <a:srgbClr val="174576"/>
                </a:solidFill>
              </a:rPr>
              <a:t>Each 6-bit piece is processed by an S-box (substitution boxes)</a:t>
            </a:r>
            <a:endParaRPr sz="2000">
              <a:solidFill>
                <a:srgbClr val="174576"/>
              </a:solidFill>
            </a:endParaRPr>
          </a:p>
          <a:p>
            <a:pPr lvl="2" marL="1314450" indent="-514350">
              <a:spcBef>
                <a:spcPts val="400"/>
              </a:spcBef>
              <a:defRPr sz="1800">
                <a:solidFill>
                  <a:srgbClr val="000000"/>
                </a:solidFill>
              </a:defRPr>
            </a:pPr>
            <a:r>
              <a:rPr>
                <a:solidFill>
                  <a:srgbClr val="174576"/>
                </a:solidFill>
              </a:rPr>
              <a:t>S-boxes replace six input bits with four output bits according to a non-linear transformation, provided in the form of a lookup table. </a:t>
            </a:r>
            <a:endParaRPr>
              <a:solidFill>
                <a:srgbClr val="174576"/>
              </a:solidFill>
            </a:endParaRPr>
          </a:p>
          <a:p>
            <a:pPr lvl="2" marL="1314450" indent="-514350">
              <a:spcBef>
                <a:spcPts val="400"/>
              </a:spcBef>
              <a:defRPr sz="1800">
                <a:solidFill>
                  <a:srgbClr val="000000"/>
                </a:solidFill>
              </a:defRPr>
            </a:pPr>
            <a:r>
              <a:rPr>
                <a:solidFill>
                  <a:srgbClr val="174576"/>
                </a:solidFill>
              </a:rPr>
              <a:t>The S-boxes provide the core of the security of DES — without them, the cipher would be linear, and trivially breakable.</a:t>
            </a:r>
            <a:endParaRPr>
              <a:solidFill>
                <a:srgbClr val="174576"/>
              </a:solidFill>
            </a:endParaRPr>
          </a:p>
          <a:p>
            <a:pPr lvl="0" marL="561109" indent="-561109">
              <a:spcBef>
                <a:spcPts val="400"/>
              </a:spcBef>
              <a:buFontTx/>
              <a:buAutoNum type="arabicPeriod" startAt="4"/>
              <a:defRPr sz="1800">
                <a:solidFill>
                  <a:srgbClr val="000000"/>
                </a:solidFill>
              </a:defRPr>
            </a:pPr>
            <a:r>
              <a:rPr sz="2400">
                <a:solidFill>
                  <a:srgbClr val="174576"/>
                </a:solidFill>
              </a:rPr>
              <a:t>Permutation </a:t>
            </a:r>
            <a:endParaRPr sz="2400">
              <a:solidFill>
                <a:srgbClr val="174576"/>
              </a:solidFill>
            </a:endParaRPr>
          </a:p>
          <a:p>
            <a:pPr lvl="1" marL="914400" indent="-514350">
              <a:spcBef>
                <a:spcPts val="400"/>
              </a:spcBef>
              <a:defRPr sz="1800">
                <a:solidFill>
                  <a:srgbClr val="000000"/>
                </a:solidFill>
              </a:defRPr>
            </a:pPr>
            <a:r>
              <a:rPr sz="2000">
                <a:solidFill>
                  <a:srgbClr val="174576"/>
                </a:solidFill>
              </a:rPr>
              <a:t>Outputs from the S-boxes are rearranged according to a fixed permutation, the P-box. </a:t>
            </a:r>
            <a:endParaRPr sz="2000">
              <a:solidFill>
                <a:srgbClr val="174576"/>
              </a:solidFill>
            </a:endParaRPr>
          </a:p>
          <a:p>
            <a:pPr lvl="2" marL="1314450" indent="-514350">
              <a:spcBef>
                <a:spcPts val="400"/>
              </a:spcBef>
              <a:defRPr sz="1800">
                <a:solidFill>
                  <a:srgbClr val="000000"/>
                </a:solidFill>
              </a:defRPr>
            </a:pPr>
            <a:r>
              <a:rPr>
                <a:solidFill>
                  <a:srgbClr val="174576"/>
                </a:solidFill>
              </a:rPr>
              <a:t>Done to spread across different S boxes in the next round.</a:t>
            </a:r>
          </a:p>
        </p:txBody>
      </p:sp>
      <p:pic>
        <p:nvPicPr>
          <p:cNvPr id="263" name="image6.png"/>
          <p:cNvPicPr/>
          <p:nvPr/>
        </p:nvPicPr>
        <p:blipFill>
          <a:blip r:embed="rId2">
            <a:extLst/>
          </a:blip>
          <a:stretch>
            <a:fillRect/>
          </a:stretch>
        </p:blipFill>
        <p:spPr>
          <a:xfrm>
            <a:off x="6635750" y="537331"/>
            <a:ext cx="1873250" cy="1803003"/>
          </a:xfrm>
          <a:prstGeom prst="rect">
            <a:avLst/>
          </a:prstGeom>
          <a:ln w="12700">
            <a:miter lim="400000"/>
          </a:ln>
        </p:spPr>
      </p:pic>
      <p:sp>
        <p:nvSpPr>
          <p:cNvPr id="264" name="Shape 264"/>
          <p:cNvSpPr/>
          <p:nvPr/>
        </p:nvSpPr>
        <p:spPr>
          <a:xfrm>
            <a:off x="4572000" y="6172200"/>
            <a:ext cx="4572000"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lvl="0">
              <a:defRPr sz="1800">
                <a:solidFill>
                  <a:srgbClr val="000000"/>
                </a:solidFill>
              </a:defRPr>
            </a:pPr>
            <a:r>
              <a:rPr sz="1000">
                <a:solidFill>
                  <a:srgbClr val="103154"/>
                </a:solidFill>
              </a:rPr>
              <a:t>http://en.wikipedia.org/wiki/Data_Encryption_Standard</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Subkeys, 1</a:t>
            </a:r>
          </a:p>
        </p:txBody>
      </p:sp>
      <p:sp>
        <p:nvSpPr>
          <p:cNvPr id="267" name="Shape 267"/>
          <p:cNvSpPr/>
          <p:nvPr>
            <p:ph type="body" idx="1"/>
          </p:nvPr>
        </p:nvSpPr>
        <p:spPr>
          <a:xfrm>
            <a:off x="557212" y="1787525"/>
            <a:ext cx="4527551" cy="4460875"/>
          </a:xfrm>
          <a:prstGeom prst="rect">
            <a:avLst/>
          </a:prstGeom>
        </p:spPr>
        <p:txBody>
          <a:bodyPr/>
          <a:lstStyle/>
          <a:p>
            <a:pPr lvl="0">
              <a:lnSpc>
                <a:spcPct val="80000"/>
              </a:lnSpc>
              <a:defRPr sz="1800">
                <a:solidFill>
                  <a:srgbClr val="000000"/>
                </a:solidFill>
              </a:defRPr>
            </a:pPr>
            <a:r>
              <a:rPr sz="2000">
                <a:solidFill>
                  <a:srgbClr val="174576"/>
                </a:solidFill>
              </a:rPr>
              <a:t>56 bits of the key are selected from the initial 64 (PC1)</a:t>
            </a:r>
            <a:endParaRPr sz="2000">
              <a:solidFill>
                <a:srgbClr val="174576"/>
              </a:solidFill>
            </a:endParaRPr>
          </a:p>
          <a:p>
            <a:pPr lvl="1" marL="685800" indent="-336550">
              <a:lnSpc>
                <a:spcPct val="80000"/>
              </a:lnSpc>
              <a:spcBef>
                <a:spcPts val="600"/>
              </a:spcBef>
              <a:defRPr sz="1800">
                <a:solidFill>
                  <a:srgbClr val="000000"/>
                </a:solidFill>
              </a:defRPr>
            </a:pPr>
            <a:r>
              <a:rPr>
                <a:solidFill>
                  <a:srgbClr val="174576"/>
                </a:solidFill>
              </a:rPr>
              <a:t>remaining eight bits are either discarded or used as parity check bits. </a:t>
            </a:r>
            <a:endParaRPr>
              <a:solidFill>
                <a:srgbClr val="174576"/>
              </a:solidFill>
            </a:endParaRPr>
          </a:p>
          <a:p>
            <a:pPr lvl="0">
              <a:lnSpc>
                <a:spcPct val="80000"/>
              </a:lnSpc>
              <a:defRPr sz="1800">
                <a:solidFill>
                  <a:srgbClr val="000000"/>
                </a:solidFill>
              </a:defRPr>
            </a:pPr>
            <a:r>
              <a:rPr sz="2000">
                <a:solidFill>
                  <a:srgbClr val="174576"/>
                </a:solidFill>
              </a:rPr>
              <a:t>56 bits are then divided into two 28-bit halves</a:t>
            </a:r>
            <a:endParaRPr sz="2000">
              <a:solidFill>
                <a:srgbClr val="174576"/>
              </a:solidFill>
            </a:endParaRPr>
          </a:p>
          <a:p>
            <a:pPr lvl="1" marL="685800" indent="-336550">
              <a:lnSpc>
                <a:spcPct val="80000"/>
              </a:lnSpc>
              <a:spcBef>
                <a:spcPts val="600"/>
              </a:spcBef>
              <a:defRPr sz="1800">
                <a:solidFill>
                  <a:srgbClr val="000000"/>
                </a:solidFill>
              </a:defRPr>
            </a:pPr>
            <a:r>
              <a:rPr>
                <a:solidFill>
                  <a:srgbClr val="174576"/>
                </a:solidFill>
              </a:rPr>
              <a:t>each half is thereafter treated separately. </a:t>
            </a:r>
            <a:endParaRPr>
              <a:solidFill>
                <a:srgbClr val="174576"/>
              </a:solidFill>
            </a:endParaRPr>
          </a:p>
          <a:p>
            <a:pPr lvl="1" marL="685800" indent="-336550">
              <a:lnSpc>
                <a:spcPct val="80000"/>
              </a:lnSpc>
              <a:spcBef>
                <a:spcPts val="600"/>
              </a:spcBef>
              <a:defRPr sz="1800">
                <a:solidFill>
                  <a:srgbClr val="000000"/>
                </a:solidFill>
              </a:defRPr>
            </a:pPr>
            <a:r>
              <a:rPr>
                <a:solidFill>
                  <a:srgbClr val="174576"/>
                </a:solidFill>
              </a:rPr>
              <a:t>both halves are rotated left in successive rounds.</a:t>
            </a:r>
            <a:endParaRPr>
              <a:solidFill>
                <a:srgbClr val="174576"/>
              </a:solidFill>
            </a:endParaRPr>
          </a:p>
          <a:p>
            <a:pPr lvl="2" marL="1035050" indent="-349250">
              <a:lnSpc>
                <a:spcPct val="80000"/>
              </a:lnSpc>
              <a:spcBef>
                <a:spcPts val="600"/>
              </a:spcBef>
              <a:defRPr sz="1800">
                <a:solidFill>
                  <a:srgbClr val="000000"/>
                </a:solidFill>
              </a:defRPr>
            </a:pPr>
            <a:r>
              <a:rPr sz="1600">
                <a:solidFill>
                  <a:srgbClr val="174576"/>
                </a:solidFill>
              </a:rPr>
              <a:t>done to ensure different sets of bits are used in each subkey</a:t>
            </a:r>
            <a:endParaRPr sz="1600">
              <a:solidFill>
                <a:srgbClr val="174576"/>
              </a:solidFill>
            </a:endParaRPr>
          </a:p>
          <a:p>
            <a:pPr lvl="1" marL="685800" indent="-336550">
              <a:lnSpc>
                <a:spcPct val="80000"/>
              </a:lnSpc>
              <a:spcBef>
                <a:spcPts val="600"/>
              </a:spcBef>
              <a:defRPr sz="1800">
                <a:solidFill>
                  <a:srgbClr val="000000"/>
                </a:solidFill>
              </a:defRPr>
            </a:pPr>
            <a:r>
              <a:rPr>
                <a:solidFill>
                  <a:srgbClr val="174576"/>
                </a:solidFill>
              </a:rPr>
              <a:t>48 subkey bits are selected (PC2)</a:t>
            </a:r>
            <a:endParaRPr>
              <a:solidFill>
                <a:srgbClr val="174576"/>
              </a:solidFill>
            </a:endParaRPr>
          </a:p>
          <a:p>
            <a:pPr lvl="2" marL="1035050" indent="-349250">
              <a:lnSpc>
                <a:spcPct val="80000"/>
              </a:lnSpc>
              <a:spcBef>
                <a:spcPts val="600"/>
              </a:spcBef>
              <a:defRPr sz="1800">
                <a:solidFill>
                  <a:srgbClr val="000000"/>
                </a:solidFill>
              </a:defRPr>
            </a:pPr>
            <a:r>
              <a:rPr sz="1600">
                <a:solidFill>
                  <a:srgbClr val="174576"/>
                </a:solidFill>
              </a:rPr>
              <a:t> 24 bits from the left half, and 24 from the right. </a:t>
            </a:r>
          </a:p>
        </p:txBody>
      </p:sp>
      <p:pic>
        <p:nvPicPr>
          <p:cNvPr id="268" name="image7.png"/>
          <p:cNvPicPr/>
          <p:nvPr/>
        </p:nvPicPr>
        <p:blipFill>
          <a:blip r:embed="rId2">
            <a:extLst/>
          </a:blip>
          <a:stretch>
            <a:fillRect/>
          </a:stretch>
        </p:blipFill>
        <p:spPr>
          <a:xfrm>
            <a:off x="5638800" y="1066800"/>
            <a:ext cx="3204746" cy="5245100"/>
          </a:xfrm>
          <a:prstGeom prst="rect">
            <a:avLst/>
          </a:prstGeom>
          <a:ln w="12700">
            <a:miter lim="400000"/>
          </a:ln>
        </p:spPr>
      </p:pic>
      <p:sp>
        <p:nvSpPr>
          <p:cNvPr id="269" name="Shape 269"/>
          <p:cNvSpPr/>
          <p:nvPr/>
        </p:nvSpPr>
        <p:spPr>
          <a:xfrm>
            <a:off x="31750" y="6248400"/>
            <a:ext cx="4572000"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lvl="0">
              <a:defRPr sz="1800">
                <a:solidFill>
                  <a:srgbClr val="000000"/>
                </a:solidFill>
              </a:defRPr>
            </a:pPr>
            <a:r>
              <a:rPr sz="1000">
                <a:solidFill>
                  <a:srgbClr val="103154"/>
                </a:solidFill>
              </a:rPr>
              <a:t>http://en.wikipedia.org/wiki/Data_Encryption_Standard</a:t>
            </a: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Subkeys, 2</a:t>
            </a:r>
          </a:p>
        </p:txBody>
      </p:sp>
      <p:sp>
        <p:nvSpPr>
          <p:cNvPr id="272" name="Shape 272"/>
          <p:cNvSpPr/>
          <p:nvPr>
            <p:ph type="body" idx="1"/>
          </p:nvPr>
        </p:nvSpPr>
        <p:spPr>
          <a:xfrm>
            <a:off x="557212" y="1787525"/>
            <a:ext cx="4527551" cy="4460875"/>
          </a:xfrm>
          <a:prstGeom prst="rect">
            <a:avLst/>
          </a:prstGeom>
        </p:spPr>
        <p:txBody>
          <a:bodyPr/>
          <a:lstStyle>
            <a:lvl2pPr marL="685800" indent="-336550">
              <a:spcBef>
                <a:spcPts val="600"/>
              </a:spcBef>
              <a:defRPr sz="2000"/>
            </a:lvl2pPr>
          </a:lstStyle>
          <a:p>
            <a:pPr lvl="0">
              <a:defRPr sz="1800">
                <a:solidFill>
                  <a:srgbClr val="000000"/>
                </a:solidFill>
              </a:defRPr>
            </a:pPr>
            <a:r>
              <a:rPr sz="2200">
                <a:solidFill>
                  <a:srgbClr val="174576"/>
                </a:solidFill>
              </a:rPr>
              <a:t>Decryption is similar</a:t>
            </a:r>
            <a:endParaRPr sz="2200">
              <a:solidFill>
                <a:srgbClr val="174576"/>
              </a:solidFill>
            </a:endParaRPr>
          </a:p>
          <a:p>
            <a:pPr lvl="1">
              <a:defRPr sz="1800">
                <a:solidFill>
                  <a:srgbClr val="000000"/>
                </a:solidFill>
              </a:defRPr>
            </a:pPr>
            <a:r>
              <a:rPr sz="2000">
                <a:solidFill>
                  <a:srgbClr val="174576"/>
                </a:solidFill>
              </a:rPr>
              <a:t>subkeys are in reverse order compared to encryption. </a:t>
            </a:r>
          </a:p>
        </p:txBody>
      </p:sp>
      <p:pic>
        <p:nvPicPr>
          <p:cNvPr id="273" name="image7.png"/>
          <p:cNvPicPr/>
          <p:nvPr/>
        </p:nvPicPr>
        <p:blipFill>
          <a:blip r:embed="rId2">
            <a:extLst/>
          </a:blip>
          <a:stretch>
            <a:fillRect/>
          </a:stretch>
        </p:blipFill>
        <p:spPr>
          <a:xfrm>
            <a:off x="5638800" y="1066800"/>
            <a:ext cx="3204746" cy="5245100"/>
          </a:xfrm>
          <a:prstGeom prst="rect">
            <a:avLst/>
          </a:prstGeom>
          <a:ln w="12700">
            <a:miter lim="400000"/>
          </a:ln>
        </p:spPr>
      </p:pic>
      <p:sp>
        <p:nvSpPr>
          <p:cNvPr id="274" name="Shape 274"/>
          <p:cNvSpPr/>
          <p:nvPr/>
        </p:nvSpPr>
        <p:spPr>
          <a:xfrm>
            <a:off x="31750" y="6248400"/>
            <a:ext cx="4572000"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lvl="0">
              <a:defRPr sz="1800">
                <a:solidFill>
                  <a:srgbClr val="000000"/>
                </a:solidFill>
              </a:defRPr>
            </a:pPr>
            <a:r>
              <a:rPr sz="1000">
                <a:solidFill>
                  <a:srgbClr val="103154"/>
                </a:solidFill>
              </a:rPr>
              <a:t>http://en.wikipedia.org/wiki/Data_Encryption_Standard</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S-box (DES has 8 of these)</a:t>
            </a:r>
          </a:p>
        </p:txBody>
      </p:sp>
      <p:sp>
        <p:nvSpPr>
          <p:cNvPr id="277" name="Shape 277"/>
          <p:cNvSpPr/>
          <p:nvPr>
            <p:ph type="body" idx="1"/>
          </p:nvPr>
        </p:nvSpPr>
        <p:spPr>
          <a:xfrm>
            <a:off x="779462" y="1949824"/>
            <a:ext cx="7583490" cy="4007225"/>
          </a:xfrm>
          <a:prstGeom prst="rect">
            <a:avLst/>
          </a:prstGeom>
        </p:spPr>
        <p:txBody>
          <a:bodyPr/>
          <a:lstStyle/>
          <a:p>
            <a:pPr lvl="0">
              <a:spcBef>
                <a:spcPts val="1000"/>
              </a:spcBef>
              <a:defRPr sz="1800">
                <a:solidFill>
                  <a:srgbClr val="000000"/>
                </a:solidFill>
              </a:defRPr>
            </a:pPr>
            <a:r>
              <a:rPr sz="2200">
                <a:solidFill>
                  <a:srgbClr val="174576"/>
                </a:solidFill>
              </a:rPr>
              <a:t>Substitution box</a:t>
            </a:r>
            <a:endParaRPr sz="2200">
              <a:solidFill>
                <a:srgbClr val="174576"/>
              </a:solidFill>
            </a:endParaRPr>
          </a:p>
          <a:p>
            <a:pPr lvl="0">
              <a:spcBef>
                <a:spcPts val="1000"/>
              </a:spcBef>
              <a:defRPr sz="1800">
                <a:solidFill>
                  <a:srgbClr val="000000"/>
                </a:solidFill>
              </a:defRPr>
            </a:pPr>
            <a:r>
              <a:rPr sz="2200">
                <a:solidFill>
                  <a:srgbClr val="174576"/>
                </a:solidFill>
              </a:rPr>
              <a:t>Basic component of symmetric cryptography</a:t>
            </a:r>
            <a:endParaRPr sz="2200">
              <a:solidFill>
                <a:srgbClr val="174576"/>
              </a:solidFill>
            </a:endParaRPr>
          </a:p>
          <a:p>
            <a:pPr lvl="0">
              <a:spcBef>
                <a:spcPts val="1000"/>
              </a:spcBef>
              <a:defRPr sz="1800">
                <a:solidFill>
                  <a:srgbClr val="000000"/>
                </a:solidFill>
              </a:defRPr>
            </a:pPr>
            <a:r>
              <a:rPr sz="2200">
                <a:solidFill>
                  <a:srgbClr val="174576"/>
                </a:solidFill>
              </a:rPr>
              <a:t>In block ciphers, used to obscure relationship of key and ciphertext</a:t>
            </a:r>
            <a:endParaRPr sz="2200">
              <a:solidFill>
                <a:srgbClr val="174576"/>
              </a:solidFill>
            </a:endParaRPr>
          </a:p>
          <a:p>
            <a:pPr lvl="0">
              <a:spcBef>
                <a:spcPts val="1000"/>
              </a:spcBef>
              <a:defRPr sz="1800">
                <a:solidFill>
                  <a:srgbClr val="000000"/>
                </a:solidFill>
              </a:defRPr>
            </a:pPr>
            <a:r>
              <a:rPr sz="2200">
                <a:solidFill>
                  <a:srgbClr val="174576"/>
                </a:solidFill>
              </a:rPr>
              <a:t>6-bit input, 4-bit output</a:t>
            </a:r>
          </a:p>
        </p:txBody>
      </p:sp>
      <p:sp>
        <p:nvSpPr>
          <p:cNvPr id="278" name="Shape 278"/>
          <p:cNvSpPr/>
          <p:nvPr/>
        </p:nvSpPr>
        <p:spPr>
          <a:xfrm>
            <a:off x="4953032" y="6195173"/>
            <a:ext cx="3152401"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defRPr>
            </a:pPr>
            <a:r>
              <a:rPr>
                <a:solidFill>
                  <a:srgbClr val="103154"/>
                </a:solidFill>
              </a:rPr>
              <a:t>https://en.wikipedia.org/wiki/S-box</a:t>
            </a:r>
          </a:p>
        </p:txBody>
      </p:sp>
      <p:pic>
        <p:nvPicPr>
          <p:cNvPr id="279" name="image8.png" descr="Screenshot 2015-08-31 12.58.16.png"/>
          <p:cNvPicPr/>
          <p:nvPr/>
        </p:nvPicPr>
        <p:blipFill>
          <a:blip r:embed="rId2">
            <a:extLst/>
          </a:blip>
          <a:stretch>
            <a:fillRect/>
          </a:stretch>
        </p:blipFill>
        <p:spPr>
          <a:xfrm>
            <a:off x="539750" y="4256651"/>
            <a:ext cx="8191500" cy="1938523"/>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Cryptosystem</a:t>
            </a:r>
          </a:p>
        </p:txBody>
      </p:sp>
      <p:sp>
        <p:nvSpPr>
          <p:cNvPr id="115" name="Shape 115"/>
          <p:cNvSpPr/>
          <p:nvPr>
            <p:ph type="body" idx="1"/>
          </p:nvPr>
        </p:nvSpPr>
        <p:spPr>
          <a:xfrm>
            <a:off x="779462" y="1949824"/>
            <a:ext cx="7583490" cy="4007225"/>
          </a:xfrm>
          <a:prstGeom prst="rect">
            <a:avLst/>
          </a:prstGeom>
        </p:spPr>
        <p:txBody>
          <a:bodyPr/>
          <a:lstStyle/>
          <a:p>
            <a:pPr lvl="0" marL="436418" indent="-436418">
              <a:lnSpc>
                <a:spcPct val="90000"/>
              </a:lnSpc>
              <a:defRPr sz="1800">
                <a:solidFill>
                  <a:srgbClr val="000000"/>
                </a:solidFill>
              </a:defRPr>
            </a:pPr>
            <a:r>
              <a:rPr sz="2800">
                <a:solidFill>
                  <a:srgbClr val="174576"/>
                </a:solidFill>
              </a:rPr>
              <a:t>Quintuple (</a:t>
            </a:r>
            <a:r>
              <a:rPr sz="2800">
                <a:solidFill>
                  <a:srgbClr val="174576"/>
                </a:solidFill>
                <a:latin typeface="Lucida Calligraphy"/>
                <a:ea typeface="Lucida Calligraphy"/>
                <a:cs typeface="Lucida Calligraphy"/>
                <a:sym typeface="Lucida Calligraphy"/>
              </a:rPr>
              <a:t>E</a:t>
            </a:r>
            <a:r>
              <a:rPr sz="2800">
                <a:solidFill>
                  <a:srgbClr val="174576"/>
                </a:solidFill>
              </a:rPr>
              <a:t>, </a:t>
            </a:r>
            <a:r>
              <a:rPr sz="2800">
                <a:solidFill>
                  <a:srgbClr val="174576"/>
                </a:solidFill>
                <a:latin typeface="Lucida Calligraphy"/>
                <a:ea typeface="Lucida Calligraphy"/>
                <a:cs typeface="Lucida Calligraphy"/>
                <a:sym typeface="Lucida Calligraphy"/>
              </a:rPr>
              <a:t>D</a:t>
            </a:r>
            <a:r>
              <a:rPr sz="2800">
                <a:solidFill>
                  <a:srgbClr val="174576"/>
                </a:solidFill>
              </a:rPr>
              <a:t>, </a:t>
            </a:r>
            <a:r>
              <a:rPr sz="2800">
                <a:solidFill>
                  <a:srgbClr val="174576"/>
                </a:solidFill>
                <a:latin typeface="Lucida Calligraphy"/>
                <a:ea typeface="Lucida Calligraphy"/>
                <a:cs typeface="Lucida Calligraphy"/>
                <a:sym typeface="Lucida Calligraphy"/>
              </a:rPr>
              <a:t>M</a:t>
            </a:r>
            <a:r>
              <a:rPr sz="2800">
                <a:solidFill>
                  <a:srgbClr val="174576"/>
                </a:solidFill>
              </a:rPr>
              <a:t>, </a:t>
            </a:r>
            <a:r>
              <a:rPr sz="2800">
                <a:solidFill>
                  <a:srgbClr val="174576"/>
                </a:solidFill>
                <a:latin typeface="Lucida Calligraphy"/>
                <a:ea typeface="Lucida Calligraphy"/>
                <a:cs typeface="Lucida Calligraphy"/>
                <a:sym typeface="Lucida Calligraphy"/>
              </a:rPr>
              <a:t>K</a:t>
            </a:r>
            <a:r>
              <a:rPr sz="2800">
                <a:solidFill>
                  <a:srgbClr val="174576"/>
                </a:solidFill>
              </a:rPr>
              <a:t>, </a:t>
            </a:r>
            <a:r>
              <a:rPr sz="2800">
                <a:solidFill>
                  <a:srgbClr val="174576"/>
                </a:solidFill>
                <a:latin typeface="Lucida Calligraphy"/>
                <a:ea typeface="Lucida Calligraphy"/>
                <a:cs typeface="Lucida Calligraphy"/>
                <a:sym typeface="Lucida Calligraphy"/>
              </a:rPr>
              <a:t>C</a:t>
            </a:r>
            <a:r>
              <a:rPr sz="2800">
                <a:solidFill>
                  <a:srgbClr val="174576"/>
                </a:solidFill>
              </a:rPr>
              <a:t>)</a:t>
            </a:r>
            <a:endParaRPr sz="28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latin typeface="Lucida Calligraphy"/>
                <a:ea typeface="Lucida Calligraphy"/>
                <a:cs typeface="Lucida Calligraphy"/>
                <a:sym typeface="Lucida Calligraphy"/>
              </a:rPr>
              <a:t>M</a:t>
            </a:r>
            <a:r>
              <a:rPr sz="2800">
                <a:solidFill>
                  <a:srgbClr val="174576"/>
                </a:solidFill>
              </a:rPr>
              <a:t> set of plaintexts</a:t>
            </a:r>
            <a:endParaRPr sz="20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latin typeface="Lucida Calligraphy"/>
                <a:ea typeface="Lucida Calligraphy"/>
                <a:cs typeface="Lucida Calligraphy"/>
                <a:sym typeface="Lucida Calligraphy"/>
              </a:rPr>
              <a:t>K</a:t>
            </a:r>
            <a:r>
              <a:rPr sz="2800">
                <a:solidFill>
                  <a:srgbClr val="174576"/>
                </a:solidFill>
              </a:rPr>
              <a:t> set of keys</a:t>
            </a:r>
            <a:endParaRPr sz="20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latin typeface="Lucida Calligraphy"/>
                <a:ea typeface="Lucida Calligraphy"/>
                <a:cs typeface="Lucida Calligraphy"/>
                <a:sym typeface="Lucida Calligraphy"/>
              </a:rPr>
              <a:t>C</a:t>
            </a:r>
            <a:r>
              <a:rPr sz="2800">
                <a:solidFill>
                  <a:srgbClr val="174576"/>
                </a:solidFill>
              </a:rPr>
              <a:t> set of ciphertexts</a:t>
            </a:r>
            <a:endParaRPr sz="28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latin typeface="Lucida Calligraphy"/>
                <a:ea typeface="Lucida Calligraphy"/>
                <a:cs typeface="Lucida Calligraphy"/>
                <a:sym typeface="Lucida Calligraphy"/>
              </a:rPr>
              <a:t>E</a:t>
            </a:r>
            <a:r>
              <a:rPr sz="2800">
                <a:solidFill>
                  <a:srgbClr val="174576"/>
                </a:solidFill>
              </a:rPr>
              <a:t> set of encryption functions </a:t>
            </a:r>
            <a:r>
              <a:rPr i="1" sz="2800">
                <a:solidFill>
                  <a:srgbClr val="174576"/>
                </a:solidFill>
              </a:rPr>
              <a:t>e</a:t>
            </a:r>
            <a:r>
              <a:rPr sz="2800">
                <a:solidFill>
                  <a:srgbClr val="174576"/>
                </a:solidFill>
              </a:rPr>
              <a:t>: </a:t>
            </a:r>
            <a:r>
              <a:rPr sz="2800">
                <a:solidFill>
                  <a:srgbClr val="174576"/>
                </a:solidFill>
                <a:latin typeface="Lucida Calligraphy"/>
                <a:ea typeface="Lucida Calligraphy"/>
                <a:cs typeface="Lucida Calligraphy"/>
                <a:sym typeface="Lucida Calligraphy"/>
              </a:rPr>
              <a:t>M</a:t>
            </a:r>
            <a:r>
              <a:rPr sz="2800">
                <a:solidFill>
                  <a:srgbClr val="174576"/>
                </a:solidFill>
              </a:rPr>
              <a:t> </a:t>
            </a:r>
            <a:r>
              <a:rPr sz="2800">
                <a:solidFill>
                  <a:srgbClr val="174576"/>
                </a:solidFill>
                <a:latin typeface="Symbol"/>
                <a:ea typeface="Symbol"/>
                <a:cs typeface="Symbol"/>
                <a:sym typeface="Symbol"/>
              </a:rPr>
              <a:t>× </a:t>
            </a:r>
            <a:r>
              <a:rPr sz="2800">
                <a:solidFill>
                  <a:srgbClr val="174576"/>
                </a:solidFill>
                <a:latin typeface="Lucida Calligraphy"/>
                <a:ea typeface="Lucida Calligraphy"/>
                <a:cs typeface="Lucida Calligraphy"/>
                <a:sym typeface="Lucida Calligraphy"/>
              </a:rPr>
              <a:t>K</a:t>
            </a:r>
            <a:r>
              <a:rPr sz="2800">
                <a:solidFill>
                  <a:srgbClr val="174576"/>
                </a:solidFill>
              </a:rPr>
              <a:t> </a:t>
            </a:r>
            <a:r>
              <a:rPr sz="2800">
                <a:solidFill>
                  <a:srgbClr val="174576"/>
                </a:solidFill>
                <a:latin typeface="Symbol"/>
                <a:ea typeface="Symbol"/>
                <a:cs typeface="Symbol"/>
                <a:sym typeface="Symbol"/>
              </a:rPr>
              <a:t>→</a:t>
            </a:r>
            <a:r>
              <a:rPr sz="2800">
                <a:solidFill>
                  <a:srgbClr val="174576"/>
                </a:solidFill>
              </a:rPr>
              <a:t> </a:t>
            </a:r>
            <a:r>
              <a:rPr sz="2800">
                <a:solidFill>
                  <a:srgbClr val="174576"/>
                </a:solidFill>
                <a:latin typeface="Lucida Calligraphy"/>
                <a:ea typeface="Lucida Calligraphy"/>
                <a:cs typeface="Lucida Calligraphy"/>
                <a:sym typeface="Lucida Calligraphy"/>
              </a:rPr>
              <a:t>C</a:t>
            </a:r>
            <a:endParaRPr sz="28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latin typeface="Lucida Calligraphy"/>
                <a:ea typeface="Lucida Calligraphy"/>
                <a:cs typeface="Lucida Calligraphy"/>
                <a:sym typeface="Lucida Calligraphy"/>
              </a:rPr>
              <a:t>D</a:t>
            </a:r>
            <a:r>
              <a:rPr sz="2800">
                <a:solidFill>
                  <a:srgbClr val="174576"/>
                </a:solidFill>
              </a:rPr>
              <a:t> set of decryption functions </a:t>
            </a:r>
            <a:r>
              <a:rPr i="1" sz="2800">
                <a:solidFill>
                  <a:srgbClr val="174576"/>
                </a:solidFill>
              </a:rPr>
              <a:t>d</a:t>
            </a:r>
            <a:r>
              <a:rPr sz="2800">
                <a:solidFill>
                  <a:srgbClr val="174576"/>
                </a:solidFill>
              </a:rPr>
              <a:t>: </a:t>
            </a:r>
            <a:r>
              <a:rPr sz="2800">
                <a:solidFill>
                  <a:srgbClr val="174576"/>
                </a:solidFill>
                <a:latin typeface="Lucida Calligraphy"/>
                <a:ea typeface="Lucida Calligraphy"/>
                <a:cs typeface="Lucida Calligraphy"/>
                <a:sym typeface="Lucida Calligraphy"/>
              </a:rPr>
              <a:t>C</a:t>
            </a:r>
            <a:r>
              <a:rPr sz="2800">
                <a:solidFill>
                  <a:srgbClr val="174576"/>
                </a:solidFill>
              </a:rPr>
              <a:t> </a:t>
            </a:r>
            <a:r>
              <a:rPr sz="2800">
                <a:solidFill>
                  <a:srgbClr val="174576"/>
                </a:solidFill>
                <a:latin typeface="Symbol"/>
                <a:ea typeface="Symbol"/>
                <a:cs typeface="Symbol"/>
                <a:sym typeface="Symbol"/>
              </a:rPr>
              <a:t>× </a:t>
            </a:r>
            <a:r>
              <a:rPr sz="2800">
                <a:solidFill>
                  <a:srgbClr val="174576"/>
                </a:solidFill>
                <a:latin typeface="Lucida Calligraphy"/>
                <a:ea typeface="Lucida Calligraphy"/>
                <a:cs typeface="Lucida Calligraphy"/>
                <a:sym typeface="Lucida Calligraphy"/>
              </a:rPr>
              <a:t>K</a:t>
            </a:r>
            <a:r>
              <a:rPr sz="2800">
                <a:solidFill>
                  <a:srgbClr val="174576"/>
                </a:solidFill>
              </a:rPr>
              <a:t> </a:t>
            </a:r>
            <a:r>
              <a:rPr sz="2800">
                <a:solidFill>
                  <a:srgbClr val="174576"/>
                </a:solidFill>
                <a:latin typeface="Symbol"/>
                <a:ea typeface="Symbol"/>
                <a:cs typeface="Symbol"/>
                <a:sym typeface="Symbol"/>
              </a:rPr>
              <a:t>→</a:t>
            </a:r>
            <a:r>
              <a:rPr sz="2800">
                <a:solidFill>
                  <a:srgbClr val="174576"/>
                </a:solidFill>
              </a:rPr>
              <a:t> </a:t>
            </a:r>
            <a:r>
              <a:rPr sz="2800">
                <a:solidFill>
                  <a:srgbClr val="174576"/>
                </a:solidFill>
                <a:latin typeface="Lucida Calligraphy"/>
                <a:ea typeface="Lucida Calligraphy"/>
                <a:cs typeface="Lucida Calligraphy"/>
                <a:sym typeface="Lucida Calligraphy"/>
              </a:rPr>
              <a:t>M</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Controversy</a:t>
            </a:r>
          </a:p>
        </p:txBody>
      </p:sp>
      <p:sp>
        <p:nvSpPr>
          <p:cNvPr id="282" name="Shape 282"/>
          <p:cNvSpPr/>
          <p:nvPr>
            <p:ph type="body" idx="1"/>
          </p:nvPr>
        </p:nvSpPr>
        <p:spPr>
          <a:xfrm>
            <a:off x="779462" y="1949824"/>
            <a:ext cx="7583490" cy="4007225"/>
          </a:xfrm>
          <a:prstGeom prst="rect">
            <a:avLst/>
          </a:prstGeom>
        </p:spPr>
        <p:txBody>
          <a:bodyPr/>
          <a:lstStyle/>
          <a:p>
            <a:pPr lvl="0" marL="436418" indent="-436418">
              <a:lnSpc>
                <a:spcPct val="90000"/>
              </a:lnSpc>
              <a:defRPr sz="1800">
                <a:solidFill>
                  <a:srgbClr val="000000"/>
                </a:solidFill>
              </a:defRPr>
            </a:pPr>
            <a:r>
              <a:rPr sz="2800">
                <a:solidFill>
                  <a:srgbClr val="174576"/>
                </a:solidFill>
              </a:rPr>
              <a:t>Complementation property</a:t>
            </a:r>
            <a:endParaRPr sz="28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DES</a:t>
            </a:r>
            <a:r>
              <a:rPr baseline="-25000" i="1" sz="2400">
                <a:solidFill>
                  <a:srgbClr val="174576"/>
                </a:solidFill>
              </a:rPr>
              <a:t>k</a:t>
            </a:r>
            <a:r>
              <a:rPr sz="2400">
                <a:solidFill>
                  <a:srgbClr val="174576"/>
                </a:solidFill>
              </a:rPr>
              <a:t>(</a:t>
            </a:r>
            <a:r>
              <a:rPr i="1" sz="2400">
                <a:solidFill>
                  <a:srgbClr val="174576"/>
                </a:solidFill>
              </a:rPr>
              <a:t>m</a:t>
            </a:r>
            <a:r>
              <a:rPr sz="2400">
                <a:solidFill>
                  <a:srgbClr val="174576"/>
                </a:solidFill>
              </a:rPr>
              <a:t>) = </a:t>
            </a:r>
            <a:r>
              <a:rPr i="1" sz="2400">
                <a:solidFill>
                  <a:srgbClr val="174576"/>
                </a:solidFill>
              </a:rPr>
              <a:t>c</a:t>
            </a:r>
            <a:r>
              <a:rPr sz="2400">
                <a:solidFill>
                  <a:srgbClr val="174576"/>
                </a:solidFill>
              </a:rPr>
              <a:t> </a:t>
            </a:r>
            <a:r>
              <a:rPr sz="2400">
                <a:solidFill>
                  <a:srgbClr val="174576"/>
                </a:solidFill>
                <a:latin typeface="Symbol"/>
                <a:ea typeface="Symbol"/>
                <a:cs typeface="Symbol"/>
                <a:sym typeface="Symbol"/>
              </a:rPr>
              <a:t>⇒</a:t>
            </a:r>
            <a:r>
              <a:rPr sz="2400">
                <a:solidFill>
                  <a:srgbClr val="174576"/>
                </a:solidFill>
              </a:rPr>
              <a:t> DES</a:t>
            </a:r>
            <a:r>
              <a:rPr baseline="-25000" i="1" sz="2400">
                <a:solidFill>
                  <a:srgbClr val="174576"/>
                </a:solidFill>
              </a:rPr>
              <a:t>k</a:t>
            </a:r>
            <a:r>
              <a:rPr baseline="-25000" sz="2400">
                <a:solidFill>
                  <a:srgbClr val="174576"/>
                </a:solidFill>
                <a:latin typeface="Symbol"/>
                <a:ea typeface="Symbol"/>
                <a:cs typeface="Symbol"/>
                <a:sym typeface="Symbol"/>
              </a:rPr>
              <a:t>′</a:t>
            </a:r>
            <a:r>
              <a:rPr sz="2400">
                <a:solidFill>
                  <a:srgbClr val="174576"/>
                </a:solidFill>
              </a:rPr>
              <a:t>(</a:t>
            </a:r>
            <a:r>
              <a:rPr i="1" sz="2400">
                <a:solidFill>
                  <a:srgbClr val="174576"/>
                </a:solidFill>
              </a:rPr>
              <a:t>m</a:t>
            </a:r>
            <a:r>
              <a:rPr sz="2400">
                <a:solidFill>
                  <a:srgbClr val="174576"/>
                </a:solidFill>
                <a:latin typeface="Symbol"/>
                <a:ea typeface="Symbol"/>
                <a:cs typeface="Symbol"/>
                <a:sym typeface="Symbol"/>
              </a:rPr>
              <a:t>′</a:t>
            </a:r>
            <a:r>
              <a:rPr sz="2400">
                <a:solidFill>
                  <a:srgbClr val="174576"/>
                </a:solidFill>
              </a:rPr>
              <a:t>) = </a:t>
            </a:r>
            <a:r>
              <a:rPr i="1" sz="2400">
                <a:solidFill>
                  <a:srgbClr val="174576"/>
                </a:solidFill>
              </a:rPr>
              <a:t>c</a:t>
            </a:r>
            <a:r>
              <a:rPr sz="2400">
                <a:solidFill>
                  <a:srgbClr val="174576"/>
                </a:solidFill>
                <a:latin typeface="Symbol"/>
                <a:ea typeface="Symbol"/>
                <a:cs typeface="Symbol"/>
                <a:sym typeface="Symbol"/>
              </a:rPr>
              <a:t>′</a:t>
            </a:r>
            <a:endParaRPr sz="2000">
              <a:solidFill>
                <a:srgbClr val="174576"/>
              </a:solidFill>
            </a:endParaRPr>
          </a:p>
          <a:p>
            <a:pPr lvl="2" marL="1073855" indent="-388055">
              <a:lnSpc>
                <a:spcPct val="90000"/>
              </a:lnSpc>
              <a:spcBef>
                <a:spcPts val="600"/>
              </a:spcBef>
              <a:defRPr sz="1800">
                <a:solidFill>
                  <a:srgbClr val="000000"/>
                </a:solidFill>
              </a:defRPr>
            </a:pPr>
            <a:r>
              <a:rPr i="1" sz="2000">
                <a:solidFill>
                  <a:srgbClr val="174576"/>
                </a:solidFill>
              </a:rPr>
              <a:t>where k', m', and c' are the complements of k, m, and c</a:t>
            </a:r>
            <a:endParaRPr sz="2000">
              <a:solidFill>
                <a:srgbClr val="174576"/>
              </a:solidFill>
            </a:endParaRPr>
          </a:p>
          <a:p>
            <a:pPr lvl="0" marL="436418" indent="-436418">
              <a:lnSpc>
                <a:spcPct val="90000"/>
              </a:lnSpc>
              <a:defRPr sz="1800">
                <a:solidFill>
                  <a:srgbClr val="000000"/>
                </a:solidFill>
              </a:defRPr>
            </a:pPr>
            <a:r>
              <a:rPr sz="2800">
                <a:solidFill>
                  <a:srgbClr val="174576"/>
                </a:solidFill>
              </a:rPr>
              <a:t>S-boxes exhibit irregular properties</a:t>
            </a:r>
            <a:endParaRPr sz="28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Distribution of odd, even numbers non-random</a:t>
            </a:r>
            <a:endParaRPr sz="20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Outputs of fourth box depends on input to third box</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Controversy</a:t>
            </a:r>
          </a:p>
        </p:txBody>
      </p:sp>
      <p:sp>
        <p:nvSpPr>
          <p:cNvPr id="285" name="Shape 285"/>
          <p:cNvSpPr/>
          <p:nvPr>
            <p:ph type="body" idx="1"/>
          </p:nvPr>
        </p:nvSpPr>
        <p:spPr>
          <a:xfrm>
            <a:off x="779462" y="1949824"/>
            <a:ext cx="7583490" cy="4007225"/>
          </a:xfrm>
          <a:prstGeom prst="rect">
            <a:avLst/>
          </a:prstGeom>
        </p:spPr>
        <p:txBody>
          <a:bodyPr/>
          <a:lstStyle/>
          <a:p>
            <a:pPr lvl="0">
              <a:lnSpc>
                <a:spcPct val="90000"/>
              </a:lnSpc>
              <a:defRPr sz="1800">
                <a:solidFill>
                  <a:srgbClr val="000000"/>
                </a:solidFill>
              </a:defRPr>
            </a:pPr>
            <a:r>
              <a:rPr sz="2200">
                <a:solidFill>
                  <a:srgbClr val="174576"/>
                </a:solidFill>
              </a:rPr>
              <a:t>Considered too weak</a:t>
            </a:r>
            <a:endParaRPr sz="2200">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Diffie, Hellman said in a few years technology would allow DES to be broken in days</a:t>
            </a:r>
            <a:endParaRPr sz="2000">
              <a:solidFill>
                <a:srgbClr val="174576"/>
              </a:solidFill>
            </a:endParaRPr>
          </a:p>
          <a:p>
            <a:pPr lvl="2" marL="1035050" indent="-349250">
              <a:lnSpc>
                <a:spcPct val="90000"/>
              </a:lnSpc>
              <a:spcBef>
                <a:spcPts val="600"/>
              </a:spcBef>
              <a:defRPr sz="1800">
                <a:solidFill>
                  <a:srgbClr val="000000"/>
                </a:solidFill>
              </a:defRPr>
            </a:pPr>
            <a:r>
              <a:rPr>
                <a:solidFill>
                  <a:srgbClr val="174576"/>
                </a:solidFill>
              </a:rPr>
              <a:t>Design using 1999 technology published</a:t>
            </a:r>
            <a:endParaRPr>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Design decisions not public [until much later]</a:t>
            </a:r>
            <a:endParaRPr sz="2000">
              <a:solidFill>
                <a:srgbClr val="174576"/>
              </a:solidFill>
            </a:endParaRPr>
          </a:p>
          <a:p>
            <a:pPr lvl="2" marL="1035050" indent="-349250">
              <a:lnSpc>
                <a:spcPct val="90000"/>
              </a:lnSpc>
              <a:spcBef>
                <a:spcPts val="600"/>
              </a:spcBef>
              <a:defRPr sz="1800">
                <a:solidFill>
                  <a:srgbClr val="000000"/>
                </a:solidFill>
              </a:defRPr>
            </a:pPr>
            <a:r>
              <a:rPr>
                <a:solidFill>
                  <a:srgbClr val="174576"/>
                </a:solidFill>
              </a:rPr>
              <a:t>S-boxes may have backdoors</a:t>
            </a:r>
            <a:endParaRPr>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The S-box design criteria were eventually published (in </a:t>
            </a:r>
            <a:r>
              <a:rPr sz="2000" u="sng">
                <a:solidFill>
                  <a:srgbClr val="1286C9"/>
                </a:solidFill>
                <a:uFill>
                  <a:solidFill>
                    <a:srgbClr val="1286C9"/>
                  </a:solidFill>
                </a:uFill>
                <a:hlinkClick r:id="rId2" invalidUrl="" action="" tgtFrame="" tooltip="" history="1" highlightClick="0" endSnd="0"/>
              </a:rPr>
              <a:t>Coppersmith 1994</a:t>
            </a:r>
            <a:r>
              <a:rPr sz="2000">
                <a:solidFill>
                  <a:srgbClr val="174576"/>
                </a:solidFill>
              </a:rPr>
              <a:t>) after the public rediscovery of </a:t>
            </a:r>
            <a:r>
              <a:rPr sz="2000" u="sng">
                <a:solidFill>
                  <a:srgbClr val="1286C9"/>
                </a:solidFill>
                <a:uFill>
                  <a:solidFill>
                    <a:srgbClr val="1286C9"/>
                  </a:solidFill>
                </a:uFill>
                <a:hlinkClick r:id="rId3" invalidUrl="" action="" tgtFrame="" tooltip="" history="1" highlightClick="0" endSnd="0"/>
              </a:rPr>
              <a:t>differential cryptanalysis</a:t>
            </a:r>
            <a:r>
              <a:rPr sz="2000">
                <a:solidFill>
                  <a:srgbClr val="174576"/>
                </a:solidFill>
              </a:rPr>
              <a:t>, showing that they had been carefully tuned to increase resistance against this specific attack. </a:t>
            </a:r>
            <a:endParaRPr sz="2000">
              <a:solidFill>
                <a:srgbClr val="174576"/>
              </a:solidFill>
            </a:endParaRPr>
          </a:p>
          <a:p>
            <a:pPr lvl="1" marL="685800" indent="-336550">
              <a:lnSpc>
                <a:spcPct val="90000"/>
              </a:lnSpc>
              <a:spcBef>
                <a:spcPts val="600"/>
              </a:spcBef>
              <a:defRPr sz="1800">
                <a:solidFill>
                  <a:srgbClr val="000000"/>
                </a:solidFill>
              </a:defRPr>
            </a:pPr>
            <a:r>
              <a:rPr sz="2000">
                <a:solidFill>
                  <a:srgbClr val="174576"/>
                </a:solidFill>
              </a:rPr>
              <a:t>Biham and Shamir found that even small modifications to an S-box could significantly weaken DES.</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Triple DES</a:t>
            </a:r>
          </a:p>
        </p:txBody>
      </p:sp>
      <p:sp>
        <p:nvSpPr>
          <p:cNvPr id="288" name="Shape 288"/>
          <p:cNvSpPr/>
          <p:nvPr>
            <p:ph type="body" idx="1"/>
          </p:nvPr>
        </p:nvSpPr>
        <p:spPr>
          <a:xfrm>
            <a:off x="304800" y="1968500"/>
            <a:ext cx="4800600" cy="3571874"/>
          </a:xfrm>
          <a:prstGeom prst="rect">
            <a:avLst/>
          </a:prstGeom>
        </p:spPr>
        <p:txBody>
          <a:bodyPr/>
          <a:lstStyle/>
          <a:p>
            <a:pPr lvl="0" marL="374072" indent="-374072">
              <a:defRPr sz="1800">
                <a:solidFill>
                  <a:srgbClr val="000000"/>
                </a:solidFill>
              </a:defRPr>
            </a:pPr>
            <a:r>
              <a:rPr sz="2400">
                <a:solidFill>
                  <a:srgbClr val="174576"/>
                </a:solidFill>
              </a:rPr>
              <a:t>Use three keys and three executions of the DES algorithm (encrypt-decrypt-encrypt)</a:t>
            </a:r>
            <a:endParaRPr sz="2400">
              <a:solidFill>
                <a:srgbClr val="174576"/>
              </a:solidFill>
            </a:endParaRPr>
          </a:p>
          <a:p>
            <a:pPr lvl="2" marL="1073855" indent="-388055">
              <a:spcBef>
                <a:spcPts val="600"/>
              </a:spcBef>
              <a:defRPr sz="1800">
                <a:solidFill>
                  <a:srgbClr val="000000"/>
                </a:solidFill>
              </a:defRPr>
            </a:pPr>
            <a:r>
              <a:rPr sz="2000">
                <a:solidFill>
                  <a:srgbClr val="174576"/>
                </a:solidFill>
              </a:rPr>
              <a:t>C = ciphertext</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P = Plaintext</a:t>
            </a:r>
            <a:endParaRPr sz="2000">
              <a:solidFill>
                <a:srgbClr val="174576"/>
              </a:solidFill>
            </a:endParaRPr>
          </a:p>
          <a:p>
            <a:pPr lvl="2" marL="1073855" indent="-388055">
              <a:spcBef>
                <a:spcPts val="600"/>
              </a:spcBef>
              <a:defRPr sz="1800">
                <a:solidFill>
                  <a:srgbClr val="000000"/>
                </a:solidFill>
              </a:defRPr>
            </a:pPr>
            <a:r>
              <a:rPr sz="2000">
                <a:solidFill>
                  <a:srgbClr val="174576"/>
                </a:solidFill>
              </a:rPr>
              <a:t>EK[X] = encryption of X using key K</a:t>
            </a:r>
            <a:endParaRPr>
              <a:solidFill>
                <a:srgbClr val="174576"/>
              </a:solidFill>
            </a:endParaRPr>
          </a:p>
          <a:p>
            <a:pPr lvl="2" marL="1073855" indent="-388055">
              <a:spcBef>
                <a:spcPts val="600"/>
              </a:spcBef>
              <a:defRPr sz="1800">
                <a:solidFill>
                  <a:srgbClr val="000000"/>
                </a:solidFill>
              </a:defRPr>
            </a:pPr>
            <a:r>
              <a:rPr sz="2000">
                <a:solidFill>
                  <a:srgbClr val="174576"/>
                </a:solidFill>
              </a:rPr>
              <a:t>DK[Y] = decryption of Y using key K</a:t>
            </a:r>
            <a:endParaRPr>
              <a:solidFill>
                <a:srgbClr val="174576"/>
              </a:solidFill>
            </a:endParaRPr>
          </a:p>
          <a:p>
            <a:pPr lvl="0" marL="374072" indent="-374072">
              <a:defRPr sz="1800">
                <a:solidFill>
                  <a:srgbClr val="000000"/>
                </a:solidFill>
              </a:defRPr>
            </a:pPr>
            <a:r>
              <a:rPr sz="2400">
                <a:solidFill>
                  <a:srgbClr val="174576"/>
                </a:solidFill>
              </a:rPr>
              <a:t>Effective key length of 168 bits</a:t>
            </a:r>
          </a:p>
        </p:txBody>
      </p:sp>
      <p:pic>
        <p:nvPicPr>
          <p:cNvPr id="289" name="image9.png"/>
          <p:cNvPicPr/>
          <p:nvPr/>
        </p:nvPicPr>
        <p:blipFill>
          <a:blip r:embed="rId3">
            <a:extLst/>
          </a:blip>
          <a:stretch>
            <a:fillRect/>
          </a:stretch>
        </p:blipFill>
        <p:spPr>
          <a:xfrm>
            <a:off x="4876800" y="1900238"/>
            <a:ext cx="4086225" cy="4781551"/>
          </a:xfrm>
          <a:prstGeom prst="rect">
            <a:avLst/>
          </a:prstGeom>
          <a:ln w="12700">
            <a:miter lim="400000"/>
          </a:ln>
        </p:spPr>
      </p:pic>
      <p:sp>
        <p:nvSpPr>
          <p:cNvPr id="290" name="Shape 290"/>
          <p:cNvSpPr/>
          <p:nvPr/>
        </p:nvSpPr>
        <p:spPr>
          <a:xfrm>
            <a:off x="5105400" y="2133600"/>
            <a:ext cx="3657600" cy="495732"/>
          </a:xfrm>
          <a:prstGeom prst="rect">
            <a:avLst/>
          </a:prstGeom>
          <a:solidFill>
            <a:srgbClr val="A8C2E7">
              <a:alpha val="50195"/>
            </a:srgbClr>
          </a:solidFill>
          <a:ln>
            <a:solidFill>
              <a:srgbClr val="103154"/>
            </a:solidFill>
            <a:miter/>
          </a:ln>
          <a:extLst>
            <a:ext uri="{C572A759-6A51-4108-AA02-DFA0A04FC94B}">
              <ma14:wrappingTextBoxFlag xmlns:ma14="http://schemas.microsoft.com/office/mac/drawingml/2011/main" val="1"/>
            </a:ext>
          </a:extLst>
        </p:spPr>
        <p:txBody>
          <a:bodyPr lIns="0" tIns="0" rIns="0" bIns="0">
            <a:spAutoFit/>
          </a:bodyPr>
          <a:lstStyle/>
          <a:p>
            <a:pPr lvl="0">
              <a:spcBef>
                <a:spcPts val="1600"/>
              </a:spcBef>
              <a:defRPr>
                <a:solidFill>
                  <a:srgbClr val="000000"/>
                </a:solidFill>
              </a:defRPr>
            </a:pPr>
            <a:r>
              <a:rPr b="1" sz="2800">
                <a:solidFill>
                  <a:srgbClr val="103154"/>
                </a:solidFill>
                <a:latin typeface="Arial"/>
                <a:ea typeface="Arial"/>
                <a:cs typeface="Arial"/>
                <a:sym typeface="Arial"/>
              </a:rPr>
              <a:t>C = E</a:t>
            </a:r>
            <a:r>
              <a:rPr b="1">
                <a:solidFill>
                  <a:srgbClr val="103154"/>
                </a:solidFill>
                <a:latin typeface="Arial"/>
                <a:ea typeface="Arial"/>
                <a:cs typeface="Arial"/>
                <a:sym typeface="Arial"/>
              </a:rPr>
              <a:t>K3</a:t>
            </a:r>
            <a:r>
              <a:rPr b="1" sz="2800">
                <a:solidFill>
                  <a:srgbClr val="103154"/>
                </a:solidFill>
                <a:latin typeface="Arial"/>
                <a:ea typeface="Arial"/>
                <a:cs typeface="Arial"/>
                <a:sym typeface="Arial"/>
              </a:rPr>
              <a:t>[D</a:t>
            </a:r>
            <a:r>
              <a:rPr b="1">
                <a:solidFill>
                  <a:srgbClr val="103154"/>
                </a:solidFill>
                <a:latin typeface="Arial"/>
                <a:ea typeface="Arial"/>
                <a:cs typeface="Arial"/>
                <a:sym typeface="Arial"/>
              </a:rPr>
              <a:t>K2</a:t>
            </a:r>
            <a:r>
              <a:rPr b="1" sz="2800">
                <a:solidFill>
                  <a:srgbClr val="103154"/>
                </a:solidFill>
                <a:latin typeface="Arial"/>
                <a:ea typeface="Arial"/>
                <a:cs typeface="Arial"/>
                <a:sym typeface="Arial"/>
              </a:rPr>
              <a:t>[E</a:t>
            </a:r>
            <a:r>
              <a:rPr b="1">
                <a:solidFill>
                  <a:srgbClr val="103154"/>
                </a:solidFill>
                <a:latin typeface="Arial"/>
                <a:ea typeface="Arial"/>
                <a:cs typeface="Arial"/>
                <a:sym typeface="Arial"/>
              </a:rPr>
              <a:t>K1</a:t>
            </a:r>
            <a:r>
              <a:rPr b="1" sz="2800">
                <a:solidFill>
                  <a:srgbClr val="103154"/>
                </a:solidFill>
                <a:latin typeface="Arial"/>
                <a:ea typeface="Arial"/>
                <a:cs typeface="Arial"/>
                <a:sym typeface="Arial"/>
              </a:rPr>
              <a:t>[P]]]</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Final thoughts for today</a:t>
            </a:r>
          </a:p>
        </p:txBody>
      </p:sp>
      <p:pic>
        <p:nvPicPr>
          <p:cNvPr id="295" name="image10.png"/>
          <p:cNvPicPr/>
          <p:nvPr/>
        </p:nvPicPr>
        <p:blipFill>
          <a:blip r:embed="rId2">
            <a:extLst/>
          </a:blip>
          <a:stretch>
            <a:fillRect/>
          </a:stretch>
        </p:blipFill>
        <p:spPr>
          <a:xfrm>
            <a:off x="305281" y="2114549"/>
            <a:ext cx="8427558" cy="2584451"/>
          </a:xfrm>
          <a:prstGeom prst="rect">
            <a:avLst/>
          </a:prstGeom>
          <a:ln w="12700">
            <a:miter lim="400000"/>
          </a:ln>
        </p:spPr>
      </p:pic>
      <p:sp>
        <p:nvSpPr>
          <p:cNvPr id="296" name="Shape 296"/>
          <p:cNvSpPr/>
          <p:nvPr/>
        </p:nvSpPr>
        <p:spPr>
          <a:xfrm>
            <a:off x="4000500" y="5725209"/>
            <a:ext cx="4572000"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a:solidFill>
                  <a:srgbClr val="000000"/>
                </a:solidFill>
              </a:defRPr>
            </a:pPr>
            <a:r>
              <a:rPr>
                <a:solidFill>
                  <a:srgbClr val="103154"/>
                </a:solidFill>
              </a:rPr>
              <a:t>http://dilbert.com/search_results?terms=Encryption</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Example</a:t>
            </a:r>
          </a:p>
        </p:txBody>
      </p:sp>
      <p:sp>
        <p:nvSpPr>
          <p:cNvPr id="118" name="Shape 118"/>
          <p:cNvSpPr/>
          <p:nvPr>
            <p:ph type="body" idx="1"/>
          </p:nvPr>
        </p:nvSpPr>
        <p:spPr>
          <a:xfrm>
            <a:off x="779462" y="1949824"/>
            <a:ext cx="7583490" cy="4007225"/>
          </a:xfrm>
          <a:prstGeom prst="rect">
            <a:avLst/>
          </a:prstGeom>
        </p:spPr>
        <p:txBody>
          <a:bodyPr/>
          <a:lstStyle/>
          <a:p>
            <a:pPr lvl="0" marL="394023" indent="-394023" defTabSz="722376">
              <a:spcBef>
                <a:spcPts val="1500"/>
              </a:spcBef>
              <a:defRPr sz="1800">
                <a:solidFill>
                  <a:srgbClr val="000000"/>
                </a:solidFill>
              </a:defRPr>
            </a:pPr>
            <a:r>
              <a:rPr sz="2528">
                <a:solidFill>
                  <a:srgbClr val="174576"/>
                </a:solidFill>
              </a:rPr>
              <a:t>Example: Cæsar cipher</a:t>
            </a:r>
            <a:endParaRPr sz="2528">
              <a:solidFill>
                <a:srgbClr val="174576"/>
              </a:solidFill>
            </a:endParaRPr>
          </a:p>
          <a:p>
            <a:pPr lvl="1" marL="648131" indent="-372224" defTabSz="722376">
              <a:spcBef>
                <a:spcPts val="400"/>
              </a:spcBef>
              <a:defRPr sz="1800">
                <a:solidFill>
                  <a:srgbClr val="000000"/>
                </a:solidFill>
              </a:defRPr>
            </a:pPr>
            <a:r>
              <a:rPr sz="2212">
                <a:solidFill>
                  <a:srgbClr val="174576"/>
                </a:solidFill>
                <a:latin typeface="Lucida Calligraphy"/>
                <a:ea typeface="Lucida Calligraphy"/>
                <a:cs typeface="Lucida Calligraphy"/>
                <a:sym typeface="Lucida Calligraphy"/>
              </a:rPr>
              <a:t>M</a:t>
            </a:r>
            <a:r>
              <a:rPr sz="2212">
                <a:solidFill>
                  <a:srgbClr val="174576"/>
                </a:solidFill>
              </a:rPr>
              <a:t> = { sequences of letters }</a:t>
            </a:r>
            <a:endParaRPr sz="2212">
              <a:solidFill>
                <a:srgbClr val="174576"/>
              </a:solidFill>
            </a:endParaRPr>
          </a:p>
          <a:p>
            <a:pPr lvl="1" marL="648131" indent="-372224" defTabSz="722376">
              <a:spcBef>
                <a:spcPts val="400"/>
              </a:spcBef>
              <a:defRPr sz="1800">
                <a:solidFill>
                  <a:srgbClr val="000000"/>
                </a:solidFill>
              </a:defRPr>
            </a:pPr>
            <a:r>
              <a:rPr sz="2212">
                <a:solidFill>
                  <a:srgbClr val="174576"/>
                </a:solidFill>
                <a:latin typeface="Lucida Calligraphy"/>
                <a:ea typeface="Lucida Calligraphy"/>
                <a:cs typeface="Lucida Calligraphy"/>
                <a:sym typeface="Lucida Calligraphy"/>
              </a:rPr>
              <a:t>K</a:t>
            </a:r>
            <a:r>
              <a:rPr sz="2212">
                <a:solidFill>
                  <a:srgbClr val="174576"/>
                </a:solidFill>
              </a:rPr>
              <a:t> = { </a:t>
            </a:r>
            <a:r>
              <a:rPr i="1" sz="2212">
                <a:solidFill>
                  <a:srgbClr val="174576"/>
                </a:solidFill>
              </a:rPr>
              <a:t>i</a:t>
            </a:r>
            <a:r>
              <a:rPr sz="2212">
                <a:solidFill>
                  <a:srgbClr val="174576"/>
                </a:solidFill>
              </a:rPr>
              <a:t> | </a:t>
            </a:r>
            <a:r>
              <a:rPr i="1" sz="2212">
                <a:solidFill>
                  <a:srgbClr val="174576"/>
                </a:solidFill>
              </a:rPr>
              <a:t>i</a:t>
            </a:r>
            <a:r>
              <a:rPr sz="2212">
                <a:solidFill>
                  <a:srgbClr val="174576"/>
                </a:solidFill>
              </a:rPr>
              <a:t> is an integer and 0 ≤ </a:t>
            </a:r>
            <a:r>
              <a:rPr i="1" sz="2212">
                <a:solidFill>
                  <a:srgbClr val="174576"/>
                </a:solidFill>
              </a:rPr>
              <a:t>i</a:t>
            </a:r>
            <a:r>
              <a:rPr sz="2212">
                <a:solidFill>
                  <a:srgbClr val="174576"/>
                </a:solidFill>
              </a:rPr>
              <a:t> ≤ 25 }</a:t>
            </a:r>
            <a:endParaRPr sz="1580">
              <a:solidFill>
                <a:srgbClr val="174576"/>
              </a:solidFill>
            </a:endParaRPr>
          </a:p>
          <a:p>
            <a:pPr lvl="1" marL="648131" indent="-372224" defTabSz="722376">
              <a:spcBef>
                <a:spcPts val="400"/>
              </a:spcBef>
              <a:defRPr sz="1800">
                <a:solidFill>
                  <a:srgbClr val="000000"/>
                </a:solidFill>
              </a:defRPr>
            </a:pPr>
            <a:r>
              <a:rPr sz="2212">
                <a:solidFill>
                  <a:srgbClr val="174576"/>
                </a:solidFill>
                <a:latin typeface="Lucida Calligraphy"/>
                <a:ea typeface="Lucida Calligraphy"/>
                <a:cs typeface="Lucida Calligraphy"/>
                <a:sym typeface="Lucida Calligraphy"/>
              </a:rPr>
              <a:t>E</a:t>
            </a:r>
            <a:r>
              <a:rPr sz="2212">
                <a:solidFill>
                  <a:srgbClr val="174576"/>
                </a:solidFill>
              </a:rPr>
              <a:t> = { </a:t>
            </a:r>
            <a:r>
              <a:rPr i="1" sz="2212">
                <a:solidFill>
                  <a:srgbClr val="174576"/>
                </a:solidFill>
              </a:rPr>
              <a:t>E</a:t>
            </a:r>
            <a:r>
              <a:rPr baseline="-30050" i="1" sz="2212">
                <a:solidFill>
                  <a:srgbClr val="174576"/>
                </a:solidFill>
              </a:rPr>
              <a:t>k</a:t>
            </a:r>
            <a:r>
              <a:rPr sz="2212">
                <a:solidFill>
                  <a:srgbClr val="174576"/>
                </a:solidFill>
              </a:rPr>
              <a:t> | </a:t>
            </a:r>
            <a:r>
              <a:rPr i="1" sz="2212">
                <a:solidFill>
                  <a:srgbClr val="174576"/>
                </a:solidFill>
              </a:rPr>
              <a:t>k</a:t>
            </a:r>
            <a:r>
              <a:rPr sz="2212">
                <a:solidFill>
                  <a:srgbClr val="174576"/>
                </a:solidFill>
              </a:rPr>
              <a:t> </a:t>
            </a:r>
            <a:r>
              <a:rPr sz="2212">
                <a:solidFill>
                  <a:srgbClr val="174576"/>
                </a:solidFill>
                <a:latin typeface="Symbol"/>
                <a:ea typeface="Symbol"/>
                <a:cs typeface="Symbol"/>
                <a:sym typeface="Symbol"/>
              </a:rPr>
              <a:t>∈</a:t>
            </a:r>
            <a:r>
              <a:rPr sz="2212">
                <a:solidFill>
                  <a:srgbClr val="174576"/>
                </a:solidFill>
              </a:rPr>
              <a:t> </a:t>
            </a:r>
            <a:r>
              <a:rPr sz="2212">
                <a:solidFill>
                  <a:srgbClr val="174576"/>
                </a:solidFill>
                <a:latin typeface="Lucida Calligraphy"/>
                <a:ea typeface="Lucida Calligraphy"/>
                <a:cs typeface="Lucida Calligraphy"/>
                <a:sym typeface="Lucida Calligraphy"/>
              </a:rPr>
              <a:t>K</a:t>
            </a:r>
            <a:r>
              <a:rPr sz="2212">
                <a:solidFill>
                  <a:srgbClr val="174576"/>
                </a:solidFill>
              </a:rPr>
              <a:t> and for all letters </a:t>
            </a:r>
            <a:r>
              <a:rPr i="1" sz="2212">
                <a:solidFill>
                  <a:srgbClr val="174576"/>
                </a:solidFill>
              </a:rPr>
              <a:t>m</a:t>
            </a:r>
            <a:r>
              <a:rPr sz="2212">
                <a:solidFill>
                  <a:srgbClr val="174576"/>
                </a:solidFill>
              </a:rPr>
              <a:t>,</a:t>
            </a:r>
            <a:endParaRPr sz="1580">
              <a:solidFill>
                <a:srgbClr val="174576"/>
              </a:solidFill>
            </a:endParaRPr>
          </a:p>
          <a:p>
            <a:pPr lvl="1" marL="265874" indent="10033" defTabSz="722376">
              <a:spcBef>
                <a:spcPts val="400"/>
              </a:spcBef>
              <a:buSzTx/>
              <a:buNone/>
              <a:defRPr sz="1800">
                <a:solidFill>
                  <a:srgbClr val="000000"/>
                </a:solidFill>
              </a:defRPr>
            </a:pPr>
            <a:r>
              <a:rPr i="1" sz="2212">
                <a:solidFill>
                  <a:srgbClr val="174576"/>
                </a:solidFill>
              </a:rPr>
              <a:t>			E</a:t>
            </a:r>
            <a:r>
              <a:rPr baseline="-30050" i="1" sz="2212">
                <a:solidFill>
                  <a:srgbClr val="174576"/>
                </a:solidFill>
              </a:rPr>
              <a:t>k</a:t>
            </a:r>
            <a:r>
              <a:rPr sz="2212">
                <a:solidFill>
                  <a:srgbClr val="174576"/>
                </a:solidFill>
              </a:rPr>
              <a:t>(</a:t>
            </a:r>
            <a:r>
              <a:rPr i="1" sz="2212">
                <a:solidFill>
                  <a:srgbClr val="174576"/>
                </a:solidFill>
              </a:rPr>
              <a:t>m</a:t>
            </a:r>
            <a:r>
              <a:rPr sz="2212">
                <a:solidFill>
                  <a:srgbClr val="174576"/>
                </a:solidFill>
              </a:rPr>
              <a:t>) = (</a:t>
            </a:r>
            <a:r>
              <a:rPr i="1" sz="2212">
                <a:solidFill>
                  <a:srgbClr val="174576"/>
                </a:solidFill>
              </a:rPr>
              <a:t>m</a:t>
            </a:r>
            <a:r>
              <a:rPr sz="2212">
                <a:solidFill>
                  <a:srgbClr val="174576"/>
                </a:solidFill>
              </a:rPr>
              <a:t> + </a:t>
            </a:r>
            <a:r>
              <a:rPr i="1" sz="2212">
                <a:solidFill>
                  <a:srgbClr val="174576"/>
                </a:solidFill>
              </a:rPr>
              <a:t>k</a:t>
            </a:r>
            <a:r>
              <a:rPr sz="2212">
                <a:solidFill>
                  <a:srgbClr val="174576"/>
                </a:solidFill>
              </a:rPr>
              <a:t>) mod 26 }</a:t>
            </a:r>
            <a:endParaRPr sz="1580">
              <a:solidFill>
                <a:srgbClr val="174576"/>
              </a:solidFill>
            </a:endParaRPr>
          </a:p>
          <a:p>
            <a:pPr lvl="1" marL="648131" indent="-372224" defTabSz="722376">
              <a:spcBef>
                <a:spcPts val="400"/>
              </a:spcBef>
              <a:defRPr sz="1800">
                <a:solidFill>
                  <a:srgbClr val="000000"/>
                </a:solidFill>
              </a:defRPr>
            </a:pPr>
            <a:r>
              <a:rPr sz="2212">
                <a:solidFill>
                  <a:srgbClr val="174576"/>
                </a:solidFill>
                <a:latin typeface="Lucida Calligraphy"/>
                <a:ea typeface="Lucida Calligraphy"/>
                <a:cs typeface="Lucida Calligraphy"/>
                <a:sym typeface="Lucida Calligraphy"/>
              </a:rPr>
              <a:t>D</a:t>
            </a:r>
            <a:r>
              <a:rPr sz="2212">
                <a:solidFill>
                  <a:srgbClr val="174576"/>
                </a:solidFill>
              </a:rPr>
              <a:t> = { </a:t>
            </a:r>
            <a:r>
              <a:rPr i="1" sz="2212">
                <a:solidFill>
                  <a:srgbClr val="174576"/>
                </a:solidFill>
              </a:rPr>
              <a:t>D</a:t>
            </a:r>
            <a:r>
              <a:rPr baseline="-30050" i="1" sz="2212">
                <a:solidFill>
                  <a:srgbClr val="174576"/>
                </a:solidFill>
              </a:rPr>
              <a:t>k</a:t>
            </a:r>
            <a:r>
              <a:rPr sz="2212">
                <a:solidFill>
                  <a:srgbClr val="174576"/>
                </a:solidFill>
              </a:rPr>
              <a:t> | </a:t>
            </a:r>
            <a:r>
              <a:rPr i="1" sz="2212">
                <a:solidFill>
                  <a:srgbClr val="174576"/>
                </a:solidFill>
              </a:rPr>
              <a:t>k</a:t>
            </a:r>
            <a:r>
              <a:rPr sz="2212">
                <a:solidFill>
                  <a:srgbClr val="174576"/>
                </a:solidFill>
              </a:rPr>
              <a:t> </a:t>
            </a:r>
            <a:r>
              <a:rPr sz="2212">
                <a:solidFill>
                  <a:srgbClr val="174576"/>
                </a:solidFill>
                <a:latin typeface="Symbol"/>
                <a:ea typeface="Symbol"/>
                <a:cs typeface="Symbol"/>
                <a:sym typeface="Symbol"/>
              </a:rPr>
              <a:t>∈</a:t>
            </a:r>
            <a:r>
              <a:rPr sz="2212">
                <a:solidFill>
                  <a:srgbClr val="174576"/>
                </a:solidFill>
              </a:rPr>
              <a:t> </a:t>
            </a:r>
            <a:r>
              <a:rPr sz="2212">
                <a:solidFill>
                  <a:srgbClr val="174576"/>
                </a:solidFill>
                <a:latin typeface="Lucida Calligraphy"/>
                <a:ea typeface="Lucida Calligraphy"/>
                <a:cs typeface="Lucida Calligraphy"/>
                <a:sym typeface="Lucida Calligraphy"/>
              </a:rPr>
              <a:t>K</a:t>
            </a:r>
            <a:r>
              <a:rPr sz="2212">
                <a:solidFill>
                  <a:srgbClr val="174576"/>
                </a:solidFill>
              </a:rPr>
              <a:t> and for all letters </a:t>
            </a:r>
            <a:r>
              <a:rPr i="1" sz="2212">
                <a:solidFill>
                  <a:srgbClr val="174576"/>
                </a:solidFill>
              </a:rPr>
              <a:t>c</a:t>
            </a:r>
            <a:r>
              <a:rPr sz="2212">
                <a:solidFill>
                  <a:srgbClr val="174576"/>
                </a:solidFill>
              </a:rPr>
              <a:t>,</a:t>
            </a:r>
            <a:endParaRPr sz="1580">
              <a:solidFill>
                <a:srgbClr val="174576"/>
              </a:solidFill>
            </a:endParaRPr>
          </a:p>
          <a:p>
            <a:pPr lvl="1" marL="265874" indent="10033" defTabSz="722376">
              <a:spcBef>
                <a:spcPts val="400"/>
              </a:spcBef>
              <a:buSzTx/>
              <a:buNone/>
              <a:defRPr sz="1800">
                <a:solidFill>
                  <a:srgbClr val="000000"/>
                </a:solidFill>
              </a:defRPr>
            </a:pPr>
            <a:r>
              <a:rPr i="1" sz="2212">
                <a:solidFill>
                  <a:srgbClr val="174576"/>
                </a:solidFill>
              </a:rPr>
              <a:t>			D</a:t>
            </a:r>
            <a:r>
              <a:rPr baseline="-30050" i="1" sz="2212">
                <a:solidFill>
                  <a:srgbClr val="174576"/>
                </a:solidFill>
              </a:rPr>
              <a:t>k</a:t>
            </a:r>
            <a:r>
              <a:rPr sz="2212">
                <a:solidFill>
                  <a:srgbClr val="174576"/>
                </a:solidFill>
              </a:rPr>
              <a:t>(</a:t>
            </a:r>
            <a:r>
              <a:rPr i="1" sz="2212">
                <a:solidFill>
                  <a:srgbClr val="174576"/>
                </a:solidFill>
              </a:rPr>
              <a:t>c</a:t>
            </a:r>
            <a:r>
              <a:rPr sz="2212">
                <a:solidFill>
                  <a:srgbClr val="174576"/>
                </a:solidFill>
              </a:rPr>
              <a:t>) = (26 + </a:t>
            </a:r>
            <a:r>
              <a:rPr i="1" sz="2212">
                <a:solidFill>
                  <a:srgbClr val="174576"/>
                </a:solidFill>
              </a:rPr>
              <a:t>c</a:t>
            </a:r>
            <a:r>
              <a:rPr sz="2212">
                <a:solidFill>
                  <a:srgbClr val="174576"/>
                </a:solidFill>
              </a:rPr>
              <a:t> – </a:t>
            </a:r>
            <a:r>
              <a:rPr i="1" sz="2212">
                <a:solidFill>
                  <a:srgbClr val="174576"/>
                </a:solidFill>
              </a:rPr>
              <a:t>k</a:t>
            </a:r>
            <a:r>
              <a:rPr sz="2212">
                <a:solidFill>
                  <a:srgbClr val="174576"/>
                </a:solidFill>
              </a:rPr>
              <a:t>) mod 26 }</a:t>
            </a:r>
            <a:endParaRPr sz="1580">
              <a:solidFill>
                <a:srgbClr val="174576"/>
              </a:solidFill>
            </a:endParaRPr>
          </a:p>
          <a:p>
            <a:pPr lvl="1" marL="648131" indent="-372224" defTabSz="722376">
              <a:spcBef>
                <a:spcPts val="400"/>
              </a:spcBef>
              <a:defRPr sz="1800">
                <a:solidFill>
                  <a:srgbClr val="000000"/>
                </a:solidFill>
              </a:defRPr>
            </a:pPr>
            <a:r>
              <a:rPr sz="2212">
                <a:solidFill>
                  <a:srgbClr val="174576"/>
                </a:solidFill>
                <a:latin typeface="Lucida Calligraphy"/>
                <a:ea typeface="Lucida Calligraphy"/>
                <a:cs typeface="Lucida Calligraphy"/>
                <a:sym typeface="Lucida Calligraphy"/>
              </a:rPr>
              <a:t>C</a:t>
            </a:r>
            <a:r>
              <a:rPr sz="2212">
                <a:solidFill>
                  <a:srgbClr val="174576"/>
                </a:solidFill>
              </a:rPr>
              <a:t> = </a:t>
            </a:r>
            <a:r>
              <a:rPr sz="2212">
                <a:solidFill>
                  <a:srgbClr val="174576"/>
                </a:solidFill>
                <a:latin typeface="Lucida Calligraphy"/>
                <a:ea typeface="Lucida Calligraphy"/>
                <a:cs typeface="Lucida Calligraphy"/>
                <a:sym typeface="Lucida Calligraphy"/>
              </a:rPr>
              <a:t>M</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Attacks</a:t>
            </a:r>
          </a:p>
        </p:txBody>
      </p:sp>
      <p:sp>
        <p:nvSpPr>
          <p:cNvPr id="121" name="Shape 121"/>
          <p:cNvSpPr/>
          <p:nvPr>
            <p:ph type="body" idx="1"/>
          </p:nvPr>
        </p:nvSpPr>
        <p:spPr>
          <a:xfrm>
            <a:off x="779462" y="1949824"/>
            <a:ext cx="7583490" cy="4007225"/>
          </a:xfrm>
          <a:prstGeom prst="rect">
            <a:avLst/>
          </a:prstGeom>
        </p:spPr>
        <p:txBody>
          <a:bodyPr/>
          <a:lstStyle/>
          <a:p>
            <a:pPr lvl="0" marL="436418" indent="-436418">
              <a:lnSpc>
                <a:spcPct val="81000"/>
              </a:lnSpc>
              <a:defRPr sz="1800">
                <a:solidFill>
                  <a:srgbClr val="000000"/>
                </a:solidFill>
              </a:defRPr>
            </a:pPr>
            <a:r>
              <a:rPr sz="2800">
                <a:solidFill>
                  <a:srgbClr val="174576"/>
                </a:solidFill>
              </a:rPr>
              <a:t>Opponent whose goal is to break cryptosystem is the </a:t>
            </a:r>
            <a:r>
              <a:rPr i="1" sz="2800">
                <a:solidFill>
                  <a:srgbClr val="174576"/>
                </a:solidFill>
              </a:rPr>
              <a:t>adversary</a:t>
            </a:r>
            <a:endParaRPr i="1" sz="2800">
              <a:solidFill>
                <a:srgbClr val="174576"/>
              </a:solidFill>
            </a:endParaRPr>
          </a:p>
          <a:p>
            <a:pPr lvl="1" marL="753110" indent="-403860">
              <a:lnSpc>
                <a:spcPct val="81000"/>
              </a:lnSpc>
              <a:spcBef>
                <a:spcPts val="600"/>
              </a:spcBef>
              <a:defRPr sz="1800">
                <a:solidFill>
                  <a:srgbClr val="000000"/>
                </a:solidFill>
              </a:defRPr>
            </a:pPr>
            <a:r>
              <a:rPr sz="2400">
                <a:solidFill>
                  <a:srgbClr val="174576"/>
                </a:solidFill>
              </a:rPr>
              <a:t>Assume adversary knows algorithm used, but not key</a:t>
            </a:r>
            <a:endParaRPr sz="2000">
              <a:solidFill>
                <a:srgbClr val="174576"/>
              </a:solidFill>
            </a:endParaRPr>
          </a:p>
          <a:p>
            <a:pPr lvl="0" marL="436418" indent="-436418">
              <a:lnSpc>
                <a:spcPct val="81000"/>
              </a:lnSpc>
              <a:defRPr sz="1800">
                <a:solidFill>
                  <a:srgbClr val="000000"/>
                </a:solidFill>
              </a:defRPr>
            </a:pPr>
            <a:r>
              <a:rPr sz="2800">
                <a:solidFill>
                  <a:srgbClr val="174576"/>
                </a:solidFill>
              </a:rPr>
              <a:t>Three types of attacks:</a:t>
            </a:r>
            <a:endParaRPr i="1" sz="2800">
              <a:solidFill>
                <a:srgbClr val="174576"/>
              </a:solidFill>
            </a:endParaRPr>
          </a:p>
          <a:p>
            <a:pPr lvl="1" marL="753110" indent="-403860">
              <a:lnSpc>
                <a:spcPct val="81000"/>
              </a:lnSpc>
              <a:spcBef>
                <a:spcPts val="600"/>
              </a:spcBef>
              <a:defRPr sz="1800">
                <a:solidFill>
                  <a:srgbClr val="000000"/>
                </a:solidFill>
              </a:defRPr>
            </a:pPr>
            <a:r>
              <a:rPr i="1" sz="2400">
                <a:solidFill>
                  <a:srgbClr val="174576"/>
                </a:solidFill>
              </a:rPr>
              <a:t>ciphertext only</a:t>
            </a:r>
            <a:r>
              <a:rPr sz="2400">
                <a:solidFill>
                  <a:srgbClr val="174576"/>
                </a:solidFill>
              </a:rPr>
              <a:t>: adversary has only ciphertext; goal is to find plaintext, possibly key</a:t>
            </a:r>
            <a:endParaRPr sz="2000">
              <a:solidFill>
                <a:srgbClr val="174576"/>
              </a:solidFill>
            </a:endParaRPr>
          </a:p>
          <a:p>
            <a:pPr lvl="1" marL="753110" indent="-403860">
              <a:lnSpc>
                <a:spcPct val="81000"/>
              </a:lnSpc>
              <a:spcBef>
                <a:spcPts val="600"/>
              </a:spcBef>
              <a:defRPr sz="1800">
                <a:solidFill>
                  <a:srgbClr val="000000"/>
                </a:solidFill>
              </a:defRPr>
            </a:pPr>
            <a:r>
              <a:rPr i="1" sz="2400">
                <a:solidFill>
                  <a:srgbClr val="174576"/>
                </a:solidFill>
              </a:rPr>
              <a:t>known plaintext</a:t>
            </a:r>
            <a:r>
              <a:rPr sz="2400">
                <a:solidFill>
                  <a:srgbClr val="174576"/>
                </a:solidFill>
              </a:rPr>
              <a:t>: adversary has ciphertext, corresponding plaintext; goal is to find key</a:t>
            </a:r>
            <a:endParaRPr sz="2000">
              <a:solidFill>
                <a:srgbClr val="174576"/>
              </a:solidFill>
            </a:endParaRPr>
          </a:p>
          <a:p>
            <a:pPr lvl="1" marL="753110" indent="-403860">
              <a:lnSpc>
                <a:spcPct val="81000"/>
              </a:lnSpc>
              <a:spcBef>
                <a:spcPts val="600"/>
              </a:spcBef>
              <a:defRPr sz="1800">
                <a:solidFill>
                  <a:srgbClr val="000000"/>
                </a:solidFill>
              </a:defRPr>
            </a:pPr>
            <a:r>
              <a:rPr i="1" sz="2400">
                <a:solidFill>
                  <a:srgbClr val="174576"/>
                </a:solidFill>
              </a:rPr>
              <a:t>chosen plaintext</a:t>
            </a:r>
            <a:r>
              <a:rPr sz="2400">
                <a:solidFill>
                  <a:srgbClr val="174576"/>
                </a:solidFill>
              </a:rPr>
              <a:t>: adversary may supply plaintexts and obtain corresponding ciphertext; goal is to find key</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Basis for Attacks</a:t>
            </a:r>
          </a:p>
        </p:txBody>
      </p:sp>
      <p:sp>
        <p:nvSpPr>
          <p:cNvPr id="124" name="Shape 124"/>
          <p:cNvSpPr/>
          <p:nvPr>
            <p:ph type="body" idx="1"/>
          </p:nvPr>
        </p:nvSpPr>
        <p:spPr>
          <a:xfrm>
            <a:off x="779462" y="1949824"/>
            <a:ext cx="7583490" cy="4007225"/>
          </a:xfrm>
          <a:prstGeom prst="rect">
            <a:avLst/>
          </a:prstGeom>
        </p:spPr>
        <p:txBody>
          <a:bodyPr/>
          <a:lstStyle/>
          <a:p>
            <a:pPr lvl="0" marL="436418" indent="-436418">
              <a:lnSpc>
                <a:spcPct val="90000"/>
              </a:lnSpc>
              <a:defRPr sz="1800">
                <a:solidFill>
                  <a:srgbClr val="000000"/>
                </a:solidFill>
              </a:defRPr>
            </a:pPr>
            <a:r>
              <a:rPr sz="2800">
                <a:solidFill>
                  <a:srgbClr val="174576"/>
                </a:solidFill>
              </a:rPr>
              <a:t>Mathematical attacks</a:t>
            </a:r>
            <a:endParaRPr sz="28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rPr>
              <a:t>Based on analysis of underlying mathematics</a:t>
            </a:r>
            <a:endParaRPr sz="2000">
              <a:solidFill>
                <a:srgbClr val="174576"/>
              </a:solidFill>
            </a:endParaRPr>
          </a:p>
          <a:p>
            <a:pPr lvl="0" marL="436418" indent="-436418">
              <a:lnSpc>
                <a:spcPct val="90000"/>
              </a:lnSpc>
              <a:defRPr sz="1800">
                <a:solidFill>
                  <a:srgbClr val="000000"/>
                </a:solidFill>
              </a:defRPr>
            </a:pPr>
            <a:r>
              <a:rPr sz="2800">
                <a:solidFill>
                  <a:srgbClr val="174576"/>
                </a:solidFill>
              </a:rPr>
              <a:t>Statistical attacks</a:t>
            </a:r>
            <a:endParaRPr sz="28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rPr>
              <a:t>Make assumptions about the distribution of letters, pairs of letters (digrams), triplets of letters (trigrams), </a:t>
            </a:r>
            <a:r>
              <a:rPr i="1" sz="2800">
                <a:solidFill>
                  <a:srgbClr val="174576"/>
                </a:solidFill>
              </a:rPr>
              <a:t>etc.</a:t>
            </a:r>
            <a:endParaRPr sz="2800">
              <a:solidFill>
                <a:srgbClr val="174576"/>
              </a:solidFill>
            </a:endParaRPr>
          </a:p>
          <a:p>
            <a:pPr lvl="1" marL="820420" indent="-471170">
              <a:lnSpc>
                <a:spcPct val="90000"/>
              </a:lnSpc>
              <a:spcBef>
                <a:spcPts val="600"/>
              </a:spcBef>
              <a:defRPr sz="1800">
                <a:solidFill>
                  <a:srgbClr val="000000"/>
                </a:solidFill>
              </a:defRPr>
            </a:pPr>
            <a:r>
              <a:rPr sz="2800">
                <a:solidFill>
                  <a:srgbClr val="174576"/>
                </a:solidFill>
              </a:rPr>
              <a:t>Examine ciphertext, correlate properties with the assumptions.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Classical Cryptography</a:t>
            </a:r>
          </a:p>
        </p:txBody>
      </p:sp>
      <p:sp>
        <p:nvSpPr>
          <p:cNvPr id="127" name="Shape 127"/>
          <p:cNvSpPr/>
          <p:nvPr>
            <p:ph type="body" idx="1"/>
          </p:nvPr>
        </p:nvSpPr>
        <p:spPr>
          <a:xfrm>
            <a:off x="779462" y="1949824"/>
            <a:ext cx="7583490" cy="4007225"/>
          </a:xfrm>
          <a:prstGeom prst="rect">
            <a:avLst/>
          </a:prstGeom>
        </p:spPr>
        <p:txBody>
          <a:bodyPr/>
          <a:lstStyle/>
          <a:p>
            <a:pPr lvl="0" marL="374072" indent="-374072">
              <a:lnSpc>
                <a:spcPct val="90000"/>
              </a:lnSpc>
              <a:defRPr sz="1800">
                <a:solidFill>
                  <a:srgbClr val="000000"/>
                </a:solidFill>
              </a:defRPr>
            </a:pPr>
            <a:r>
              <a:rPr sz="2400">
                <a:solidFill>
                  <a:srgbClr val="174576"/>
                </a:solidFill>
              </a:rPr>
              <a:t>Sender, receiver share common key</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Keys may be the same, or trivial to derive from one another</a:t>
            </a:r>
            <a:endParaRPr sz="20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Sometimes called </a:t>
            </a:r>
            <a:r>
              <a:rPr i="1" sz="2400">
                <a:solidFill>
                  <a:srgbClr val="174576"/>
                </a:solidFill>
              </a:rPr>
              <a:t>symmetric cryptography</a:t>
            </a:r>
            <a:endParaRPr sz="2400">
              <a:solidFill>
                <a:srgbClr val="174576"/>
              </a:solidFill>
            </a:endParaRPr>
          </a:p>
          <a:p>
            <a:pPr lvl="0" marL="374072" indent="-374072">
              <a:lnSpc>
                <a:spcPct val="90000"/>
              </a:lnSpc>
              <a:defRPr sz="1800">
                <a:solidFill>
                  <a:srgbClr val="000000"/>
                </a:solidFill>
              </a:defRPr>
            </a:pPr>
            <a:r>
              <a:rPr sz="2400">
                <a:solidFill>
                  <a:srgbClr val="174576"/>
                </a:solidFill>
              </a:rPr>
              <a:t>Two basic types</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Transposition ciphers</a:t>
            </a:r>
            <a:endParaRPr sz="20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Substitution ciphers</a:t>
            </a:r>
            <a:endParaRPr sz="2000">
              <a:solidFill>
                <a:srgbClr val="174576"/>
              </a:solidFill>
            </a:endParaRPr>
          </a:p>
          <a:p>
            <a:pPr lvl="1" marL="685800" indent="-336550">
              <a:lnSpc>
                <a:spcPct val="90000"/>
              </a:lnSpc>
              <a:spcBef>
                <a:spcPts val="600"/>
              </a:spcBef>
              <a:defRPr sz="1800">
                <a:solidFill>
                  <a:srgbClr val="000000"/>
                </a:solidFill>
              </a:defRPr>
            </a:pP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Combinations are called </a:t>
            </a:r>
            <a:r>
              <a:rPr i="1" sz="2400">
                <a:solidFill>
                  <a:srgbClr val="174576"/>
                </a:solidFill>
              </a:rPr>
              <a:t>product ciphers</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Transposition Cipher</a:t>
            </a:r>
          </a:p>
        </p:txBody>
      </p:sp>
      <p:sp>
        <p:nvSpPr>
          <p:cNvPr id="130" name="Shape 130"/>
          <p:cNvSpPr/>
          <p:nvPr>
            <p:ph type="body" idx="1"/>
          </p:nvPr>
        </p:nvSpPr>
        <p:spPr>
          <a:xfrm>
            <a:off x="779462" y="1949824"/>
            <a:ext cx="7583490" cy="4007225"/>
          </a:xfrm>
          <a:prstGeom prst="rect">
            <a:avLst/>
          </a:prstGeom>
        </p:spPr>
        <p:txBody>
          <a:bodyPr/>
          <a:lstStyle/>
          <a:p>
            <a:pPr lvl="0" marL="374072" indent="-374072">
              <a:lnSpc>
                <a:spcPct val="90000"/>
              </a:lnSpc>
              <a:defRPr sz="1800">
                <a:solidFill>
                  <a:srgbClr val="000000"/>
                </a:solidFill>
              </a:defRPr>
            </a:pPr>
            <a:r>
              <a:rPr sz="2400">
                <a:solidFill>
                  <a:srgbClr val="174576"/>
                </a:solidFill>
              </a:rPr>
              <a:t>Rearrange letters in plaintext to produce ciphertext</a:t>
            </a:r>
            <a:endParaRPr sz="2400">
              <a:solidFill>
                <a:srgbClr val="174576"/>
              </a:solidFill>
            </a:endParaRPr>
          </a:p>
          <a:p>
            <a:pPr lvl="0" marL="374072" indent="-374072">
              <a:lnSpc>
                <a:spcPct val="90000"/>
              </a:lnSpc>
              <a:defRPr sz="1800">
                <a:solidFill>
                  <a:srgbClr val="000000"/>
                </a:solidFill>
              </a:defRPr>
            </a:pPr>
            <a:r>
              <a:rPr sz="2400">
                <a:solidFill>
                  <a:srgbClr val="174576"/>
                </a:solidFill>
              </a:rPr>
              <a:t>Example (Rail-Fence Cipher)</a:t>
            </a:r>
            <a:endParaRPr sz="24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Plaintext is </a:t>
            </a:r>
            <a:r>
              <a:rPr sz="2400">
                <a:solidFill>
                  <a:srgbClr val="174576"/>
                </a:solidFill>
                <a:latin typeface="Courier"/>
                <a:ea typeface="Courier"/>
                <a:cs typeface="Courier"/>
                <a:sym typeface="Courier"/>
              </a:rPr>
              <a:t>HELLO WORLD</a:t>
            </a:r>
            <a:endParaRPr sz="20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Rewrite characters in successive rows, top to bottom, one character per row (hence rail fence)</a:t>
            </a:r>
            <a:endParaRPr sz="2400">
              <a:solidFill>
                <a:srgbClr val="174576"/>
              </a:solidFill>
            </a:endParaRPr>
          </a:p>
          <a:p>
            <a:pPr lvl="1" marL="336550" indent="12700">
              <a:lnSpc>
                <a:spcPct val="90000"/>
              </a:lnSpc>
              <a:spcBef>
                <a:spcPts val="600"/>
              </a:spcBef>
              <a:buSzTx/>
              <a:buNone/>
              <a:defRPr sz="1800">
                <a:solidFill>
                  <a:srgbClr val="000000"/>
                </a:solidFill>
              </a:defRPr>
            </a:pPr>
            <a:r>
              <a:rPr sz="2400">
                <a:solidFill>
                  <a:srgbClr val="174576"/>
                </a:solidFill>
                <a:latin typeface="Courier"/>
                <a:ea typeface="Courier"/>
                <a:cs typeface="Courier"/>
                <a:sym typeface="Courier"/>
              </a:rPr>
              <a:t>				HLOOL</a:t>
            </a:r>
            <a:endParaRPr sz="2000">
              <a:solidFill>
                <a:srgbClr val="174576"/>
              </a:solidFill>
            </a:endParaRPr>
          </a:p>
          <a:p>
            <a:pPr lvl="1" marL="336550" indent="12700">
              <a:lnSpc>
                <a:spcPct val="90000"/>
              </a:lnSpc>
              <a:spcBef>
                <a:spcPts val="600"/>
              </a:spcBef>
              <a:buSzTx/>
              <a:buNone/>
              <a:defRPr sz="1800">
                <a:solidFill>
                  <a:srgbClr val="000000"/>
                </a:solidFill>
              </a:defRPr>
            </a:pPr>
            <a:r>
              <a:rPr sz="2400">
                <a:solidFill>
                  <a:srgbClr val="174576"/>
                </a:solidFill>
                <a:latin typeface="Courier"/>
                <a:ea typeface="Courier"/>
                <a:cs typeface="Courier"/>
                <a:sym typeface="Courier"/>
              </a:rPr>
              <a:t>				ELWRD</a:t>
            </a:r>
            <a:endParaRPr sz="2000">
              <a:solidFill>
                <a:srgbClr val="174576"/>
              </a:solidFill>
            </a:endParaRPr>
          </a:p>
          <a:p>
            <a:pPr lvl="1" marL="753110" indent="-403860">
              <a:lnSpc>
                <a:spcPct val="90000"/>
              </a:lnSpc>
              <a:spcBef>
                <a:spcPts val="600"/>
              </a:spcBef>
              <a:defRPr sz="1800">
                <a:solidFill>
                  <a:srgbClr val="000000"/>
                </a:solidFill>
              </a:defRPr>
            </a:pPr>
            <a:r>
              <a:rPr sz="2400">
                <a:solidFill>
                  <a:srgbClr val="174576"/>
                </a:solidFill>
              </a:rPr>
              <a:t>Ciphertext is </a:t>
            </a:r>
            <a:r>
              <a:rPr sz="2400">
                <a:solidFill>
                  <a:srgbClr val="174576"/>
                </a:solidFill>
                <a:latin typeface="Courier"/>
                <a:ea typeface="Courier"/>
                <a:cs typeface="Courier"/>
                <a:sym typeface="Courier"/>
              </a:rPr>
              <a:t>HLOOL ELWRD</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103154"/>
      </a:dk1>
      <a:lt1>
        <a:srgbClr val="544C44"/>
      </a:lt1>
      <a:dk2>
        <a:srgbClr val="A7A7A7"/>
      </a:dk2>
      <a:lt2>
        <a:srgbClr val="535353"/>
      </a:lt2>
      <a:accent1>
        <a:srgbClr val="FF7F01"/>
      </a:accent1>
      <a:accent2>
        <a:srgbClr val="F1B015"/>
      </a:accent2>
      <a:accent3>
        <a:srgbClr val="FBEC85"/>
      </a:accent3>
      <a:accent4>
        <a:srgbClr val="D2C2F1"/>
      </a:accent4>
      <a:accent5>
        <a:srgbClr val="DA5AF4"/>
      </a:accent5>
      <a:accent6>
        <a:srgbClr val="9D09D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63500" dir="2700000">
              <a:srgbClr val="000000">
                <a:alpha val="50000"/>
              </a:srgbClr>
            </a:outerShdw>
          </a:effectLst>
        </a:effectStyle>
        <a:effectStyle>
          <a:effectLst>
            <a:outerShdw sx="100000" sy="100000" kx="0" ky="0" algn="b" rotWithShape="0" blurRad="50800" dist="63500" dir="27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7F01"/>
          </a:solidFill>
          <a:prstDash val="solid"/>
          <a:bevel/>
        </a:ln>
        <a:effectLst>
          <a:outerShdw sx="100000" sy="100000" kx="0" ky="0" algn="b" rotWithShape="0" blurRad="50800" dist="63500" dir="2700000">
            <a:srgbClr val="000000">
              <a:alpha val="50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103154"/>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7F01"/>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103154"/>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FF7F01"/>
      </a:accent1>
      <a:accent2>
        <a:srgbClr val="F1B015"/>
      </a:accent2>
      <a:accent3>
        <a:srgbClr val="FBEC85"/>
      </a:accent3>
      <a:accent4>
        <a:srgbClr val="D2C2F1"/>
      </a:accent4>
      <a:accent5>
        <a:srgbClr val="DA5AF4"/>
      </a:accent5>
      <a:accent6>
        <a:srgbClr val="9D09D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63500" dir="2700000">
              <a:srgbClr val="000000">
                <a:alpha val="50000"/>
              </a:srgbClr>
            </a:outerShdw>
          </a:effectLst>
        </a:effectStyle>
        <a:effectStyle>
          <a:effectLst>
            <a:outerShdw sx="100000" sy="100000" kx="0" ky="0" algn="b" rotWithShape="0" blurRad="50800" dist="63500" dir="27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7F01"/>
          </a:solidFill>
          <a:prstDash val="solid"/>
          <a:bevel/>
        </a:ln>
        <a:effectLst>
          <a:outerShdw sx="100000" sy="100000" kx="0" ky="0" algn="b" rotWithShape="0" blurRad="50800" dist="63500" dir="2700000">
            <a:srgbClr val="000000">
              <a:alpha val="50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103154"/>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7F01"/>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103154"/>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