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2" r:id="rId3"/>
    <p:sldId id="278" r:id="rId4"/>
    <p:sldId id="395" r:id="rId5"/>
    <p:sldId id="365" r:id="rId6"/>
    <p:sldId id="366" r:id="rId7"/>
    <p:sldId id="39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677" autoAdjust="0"/>
  </p:normalViewPr>
  <p:slideViewPr>
    <p:cSldViewPr snapToGrid="0" snapToObjects="1">
      <p:cViewPr varScale="1">
        <p:scale>
          <a:sx n="70" d="100"/>
          <a:sy n="70" d="100"/>
        </p:scale>
        <p:origin x="12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0FCCF-936B-8141-84E2-D8149B849E66}" type="datetimeFigureOut">
              <a:rPr lang="en-US" smtClean="0"/>
              <a:t>9/2/2015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FFE6A-E985-AB4D-90C5-1AB5589C2F45}" type="slidenum">
              <a:rPr lang="en-US" smtClean="0"/>
              <a:t>‹#›</a:t>
            </a:fld>
            <a:endParaRPr lang="en-US"/>
          </a:p>
        </p:txBody>
      </p:sp>
    </p:spTree>
    <p:extLst>
      <p:ext uri="{BB962C8B-B14F-4D97-AF65-F5344CB8AC3E}">
        <p14:creationId xmlns:p14="http://schemas.microsoft.com/office/powerpoint/2010/main" val="3392385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http://</a:t>
            </a:r>
            <a:r>
              <a:rPr lang="en-US" dirty="0" err="1" smtClean="0">
                <a:latin typeface="Calibri" charset="0"/>
              </a:rPr>
              <a:t>www.quadibloc.com</a:t>
            </a:r>
            <a:r>
              <a:rPr lang="en-US" dirty="0" smtClean="0">
                <a:latin typeface="Calibri" charset="0"/>
              </a:rPr>
              <a:t>/crypto/co040302.htm</a:t>
            </a:r>
            <a:endParaRPr lang="en-US"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23F5580-D743-A64E-80C9-10793AB19BE8}" type="slidenum">
              <a:rPr lang="en-US" sz="1200"/>
              <a:pPr/>
              <a:t>4</a:t>
            </a:fld>
            <a:endParaRPr lang="en-US" sz="1200"/>
          </a:p>
        </p:txBody>
      </p:sp>
    </p:spTree>
    <p:extLst>
      <p:ext uri="{BB962C8B-B14F-4D97-AF65-F5344CB8AC3E}">
        <p14:creationId xmlns:p14="http://schemas.microsoft.com/office/powerpoint/2010/main" val="209893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Blowfish keys can range from 32 to 448 bits. Preprocessing (producing subkeys) is costly, but actual encryption is fast and has a low memory footprint.</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23F5580-D743-A64E-80C9-10793AB19BE8}" type="slidenum">
              <a:rPr lang="en-US" sz="1200"/>
              <a:pPr/>
              <a:t>5</a:t>
            </a:fld>
            <a:endParaRPr lang="en-US" sz="1200"/>
          </a:p>
        </p:txBody>
      </p:sp>
    </p:spTree>
    <p:extLst>
      <p:ext uri="{BB962C8B-B14F-4D97-AF65-F5344CB8AC3E}">
        <p14:creationId xmlns:p14="http://schemas.microsoft.com/office/powerpoint/2010/main" val="406293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rPr>
              <a:t>Blowfish keys can range from 32 to 448 bits. Preprocessing (producing </a:t>
            </a:r>
            <a:r>
              <a:rPr lang="en-US" dirty="0" err="1" smtClean="0">
                <a:latin typeface="Calibri" charset="0"/>
              </a:rPr>
              <a:t>subkeys</a:t>
            </a:r>
            <a:r>
              <a:rPr lang="en-US" dirty="0" smtClean="0">
                <a:latin typeface="Calibri" charset="0"/>
              </a:rPr>
              <a:t>) is costly, but actual encryption is fast and has a low memory footprint.</a:t>
            </a:r>
          </a:p>
          <a:p>
            <a:endParaRPr lang="en-US" dirty="0"/>
          </a:p>
        </p:txBody>
      </p:sp>
      <p:sp>
        <p:nvSpPr>
          <p:cNvPr id="4" name="Slide Number Placeholder 3"/>
          <p:cNvSpPr>
            <a:spLocks noGrp="1"/>
          </p:cNvSpPr>
          <p:nvPr>
            <p:ph type="sldNum" sz="quarter" idx="10"/>
          </p:nvPr>
        </p:nvSpPr>
        <p:spPr/>
        <p:txBody>
          <a:bodyPr/>
          <a:lstStyle/>
          <a:p>
            <a:fld id="{BB2FFE6A-E985-AB4D-90C5-1AB5589C2F45}" type="slidenum">
              <a:rPr lang="en-US" smtClean="0"/>
              <a:t>6</a:t>
            </a:fld>
            <a:endParaRPr lang="en-US"/>
          </a:p>
        </p:txBody>
      </p:sp>
    </p:spTree>
    <p:extLst>
      <p:ext uri="{BB962C8B-B14F-4D97-AF65-F5344CB8AC3E}">
        <p14:creationId xmlns:p14="http://schemas.microsoft.com/office/powerpoint/2010/main" val="1385391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rPr>
              <a:t>Blowfish keys can range from 32 to 448 bits. Preprocessing (producing </a:t>
            </a:r>
            <a:r>
              <a:rPr lang="en-US" dirty="0" err="1" smtClean="0">
                <a:latin typeface="Calibri" charset="0"/>
              </a:rPr>
              <a:t>subkeys</a:t>
            </a:r>
            <a:r>
              <a:rPr lang="en-US" dirty="0" smtClean="0">
                <a:latin typeface="Calibri" charset="0"/>
              </a:rPr>
              <a:t>) is costly, but actual encryption is fast and has a low memory footprint.</a:t>
            </a:r>
          </a:p>
          <a:p>
            <a:endParaRPr lang="en-US" dirty="0"/>
          </a:p>
        </p:txBody>
      </p:sp>
      <p:sp>
        <p:nvSpPr>
          <p:cNvPr id="4" name="Slide Number Placeholder 3"/>
          <p:cNvSpPr>
            <a:spLocks noGrp="1"/>
          </p:cNvSpPr>
          <p:nvPr>
            <p:ph type="sldNum" sz="quarter" idx="10"/>
          </p:nvPr>
        </p:nvSpPr>
        <p:spPr/>
        <p:txBody>
          <a:bodyPr/>
          <a:lstStyle/>
          <a:p>
            <a:fld id="{BB2FFE6A-E985-AB4D-90C5-1AB5589C2F45}" type="slidenum">
              <a:rPr lang="en-US" smtClean="0"/>
              <a:t>7</a:t>
            </a:fld>
            <a:endParaRPr lang="en-US"/>
          </a:p>
        </p:txBody>
      </p:sp>
    </p:spTree>
    <p:extLst>
      <p:ext uri="{BB962C8B-B14F-4D97-AF65-F5344CB8AC3E}">
        <p14:creationId xmlns:p14="http://schemas.microsoft.com/office/powerpoint/2010/main" val="181735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87BAC20-5448-CF40-A60A-1DF5D1C8FC41}" type="slidenum">
              <a:rPr lang="en-US" sz="1200"/>
              <a:pPr/>
              <a:t>8</a:t>
            </a:fld>
            <a:endParaRPr lang="en-US" sz="1200"/>
          </a:p>
        </p:txBody>
      </p:sp>
    </p:spTree>
    <p:extLst>
      <p:ext uri="{BB962C8B-B14F-4D97-AF65-F5344CB8AC3E}">
        <p14:creationId xmlns:p14="http://schemas.microsoft.com/office/powerpoint/2010/main" val="14838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Triple DES can have a key length 0f 56, 112, or 168 bits, because all 3 keys can be independent or identical.</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51C35CE-D2A0-734A-A985-F85902D02B21}" type="slidenum">
              <a:rPr lang="en-US" sz="1200"/>
              <a:pPr/>
              <a:t>13</a:t>
            </a:fld>
            <a:endParaRPr lang="en-US" sz="1200"/>
          </a:p>
        </p:txBody>
      </p:sp>
    </p:spTree>
    <p:extLst>
      <p:ext uri="{BB962C8B-B14F-4D97-AF65-F5344CB8AC3E}">
        <p14:creationId xmlns:p14="http://schemas.microsoft.com/office/powerpoint/2010/main" val="329363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1"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Additional Content from text:</a:t>
            </a:r>
          </a:p>
          <a:p>
            <a:pPr eaLnBrk="1" hangingPunct="1">
              <a:spcBef>
                <a:spcPct val="0"/>
              </a:spcBef>
            </a:pPr>
            <a:r>
              <a:rPr lang="en-US" dirty="0">
                <a:latin typeface="Calibri" charset="0"/>
              </a:rPr>
              <a:t>Public Key Cryptography</a:t>
            </a:r>
          </a:p>
          <a:p>
            <a:pPr eaLnBrk="1" hangingPunct="1">
              <a:spcBef>
                <a:spcPct val="0"/>
              </a:spcBef>
              <a:buFontTx/>
              <a:buChar char="•"/>
            </a:pPr>
            <a:r>
              <a:rPr lang="en-US" dirty="0">
                <a:latin typeface="Calibri" charset="0"/>
              </a:rPr>
              <a:t>Uses two keys – public and private. This removes the requirement that the sender and recipient share a common key.</a:t>
            </a:r>
          </a:p>
          <a:p>
            <a:pPr eaLnBrk="1" hangingPunct="1">
              <a:spcBef>
                <a:spcPct val="0"/>
              </a:spcBef>
              <a:buFontTx/>
              <a:buChar char="•"/>
            </a:pPr>
            <a:r>
              <a:rPr lang="en-US" dirty="0">
                <a:latin typeface="Calibri" charset="0"/>
              </a:rPr>
              <a:t>RSA is an example of an encryption technique that uses public keys</a:t>
            </a:r>
          </a:p>
          <a:p>
            <a:pPr eaLnBrk="1" hangingPunct="1">
              <a:spcBef>
                <a:spcPct val="0"/>
              </a:spcBef>
              <a:buFontTx/>
              <a:buChar char="•"/>
            </a:pPr>
            <a:r>
              <a:rPr lang="en-US" dirty="0">
                <a:latin typeface="Calibri" charset="0"/>
              </a:rPr>
              <a:t>Steps of RSA encryption</a:t>
            </a:r>
          </a:p>
          <a:p>
            <a:pPr marL="628650" lvl="1" indent="-171450" eaLnBrk="1" hangingPunct="1">
              <a:spcBef>
                <a:spcPct val="0"/>
              </a:spcBef>
              <a:buFontTx/>
              <a:buChar char="•"/>
            </a:pPr>
            <a:r>
              <a:rPr lang="en-US" dirty="0">
                <a:latin typeface="Calibri" charset="0"/>
              </a:rPr>
              <a:t>Find </a:t>
            </a:r>
            <a:r>
              <a:rPr lang="en-US" dirty="0" err="1">
                <a:latin typeface="Calibri" charset="0"/>
              </a:rPr>
              <a:t>Totient</a:t>
            </a:r>
            <a:r>
              <a:rPr lang="en-US" dirty="0">
                <a:latin typeface="Calibri" charset="0"/>
              </a:rPr>
              <a:t> – choose two large prime numbers p and q, and let n = </a:t>
            </a:r>
            <a:r>
              <a:rPr lang="en-US" dirty="0" err="1">
                <a:latin typeface="Calibri" charset="0"/>
              </a:rPr>
              <a:t>pq</a:t>
            </a:r>
            <a:r>
              <a:rPr lang="en-US" dirty="0">
                <a:latin typeface="Calibri" charset="0"/>
              </a:rPr>
              <a:t>. The </a:t>
            </a:r>
            <a:r>
              <a:rPr lang="en-US" dirty="0" err="1">
                <a:latin typeface="Calibri" charset="0"/>
              </a:rPr>
              <a:t>totient</a:t>
            </a:r>
            <a:r>
              <a:rPr lang="en-US" dirty="0">
                <a:latin typeface="Calibri" charset="0"/>
              </a:rPr>
              <a:t> </a:t>
            </a:r>
            <a:r>
              <a:rPr lang="el-GR" dirty="0">
                <a:latin typeface="Calibri" charset="0"/>
              </a:rPr>
              <a:t>φ</a:t>
            </a:r>
            <a:r>
              <a:rPr lang="en-US" dirty="0">
                <a:latin typeface="Calibri" charset="0"/>
              </a:rPr>
              <a:t>(n) of n is the number of numbers less than n with no factors in common with n.</a:t>
            </a:r>
          </a:p>
          <a:p>
            <a:pPr marL="1085850" lvl="2" indent="-171450" eaLnBrk="1" hangingPunct="1">
              <a:spcBef>
                <a:spcPct val="0"/>
              </a:spcBef>
              <a:buFontTx/>
              <a:buChar char="•"/>
            </a:pPr>
            <a:r>
              <a:rPr lang="en-US" dirty="0">
                <a:latin typeface="Calibri" charset="0"/>
              </a:rPr>
              <a:t>Ex if p = 5 and q = 3, then n = 15 and </a:t>
            </a:r>
            <a:r>
              <a:rPr lang="el-GR" dirty="0">
                <a:latin typeface="Calibri" charset="0"/>
              </a:rPr>
              <a:t>φ</a:t>
            </a:r>
            <a:r>
              <a:rPr lang="en-US" dirty="0">
                <a:latin typeface="Calibri" charset="0"/>
              </a:rPr>
              <a:t>(n) = 8 (1, 2, 4, 7, 8, 11, 13, 14)</a:t>
            </a:r>
          </a:p>
          <a:p>
            <a:pPr marL="628650" lvl="1" indent="-171450" eaLnBrk="1" hangingPunct="1">
              <a:spcBef>
                <a:spcPct val="0"/>
              </a:spcBef>
              <a:buFontTx/>
              <a:buChar char="•"/>
            </a:pPr>
            <a:r>
              <a:rPr lang="en-US" dirty="0">
                <a:latin typeface="Calibri" charset="0"/>
              </a:rPr>
              <a:t>Choose an integer e &lt; n that is relatively prime to </a:t>
            </a:r>
            <a:r>
              <a:rPr lang="el-GR" dirty="0">
                <a:latin typeface="Calibri" charset="0"/>
              </a:rPr>
              <a:t>φ</a:t>
            </a:r>
            <a:r>
              <a:rPr lang="en-US" dirty="0">
                <a:latin typeface="Calibri" charset="0"/>
              </a:rPr>
              <a:t>(n). Find a second integer d such that </a:t>
            </a:r>
            <a:r>
              <a:rPr lang="en-US" dirty="0" err="1">
                <a:latin typeface="Calibri" charset="0"/>
              </a:rPr>
              <a:t>ed</a:t>
            </a:r>
            <a:r>
              <a:rPr lang="en-US" dirty="0">
                <a:latin typeface="Calibri" charset="0"/>
              </a:rPr>
              <a:t> % </a:t>
            </a:r>
            <a:r>
              <a:rPr lang="el-GR" dirty="0">
                <a:latin typeface="Calibri" charset="0"/>
              </a:rPr>
              <a:t>φ</a:t>
            </a:r>
            <a:r>
              <a:rPr lang="en-US" dirty="0">
                <a:latin typeface="Calibri" charset="0"/>
              </a:rPr>
              <a:t>(n)  = 1. Then the public key is (e, d) and the private key is d.</a:t>
            </a:r>
          </a:p>
          <a:p>
            <a:pPr marL="628650" lvl="1" indent="-171450" eaLnBrk="1" hangingPunct="1">
              <a:spcBef>
                <a:spcPct val="0"/>
              </a:spcBef>
              <a:buFontTx/>
              <a:buChar char="•"/>
            </a:pPr>
            <a:r>
              <a:rPr lang="en-US" dirty="0">
                <a:latin typeface="Calibri" charset="0"/>
              </a:rPr>
              <a:t>To encrypt/decrypt a message m</a:t>
            </a:r>
          </a:p>
          <a:p>
            <a:pPr marL="1085850" lvl="2" indent="-171450" eaLnBrk="1" hangingPunct="1">
              <a:spcBef>
                <a:spcPct val="0"/>
              </a:spcBef>
              <a:buFontTx/>
              <a:buChar char="•"/>
            </a:pPr>
            <a:r>
              <a:rPr lang="en-US" dirty="0">
                <a:latin typeface="Calibri" charset="0"/>
              </a:rPr>
              <a:t>c = m</a:t>
            </a:r>
            <a:r>
              <a:rPr lang="en-US" sz="1100" baseline="30000" dirty="0">
                <a:latin typeface="Calibri" charset="0"/>
              </a:rPr>
              <a:t>e</a:t>
            </a:r>
            <a:r>
              <a:rPr lang="en-US" dirty="0">
                <a:latin typeface="Calibri" charset="0"/>
              </a:rPr>
              <a:t> % n</a:t>
            </a:r>
          </a:p>
          <a:p>
            <a:pPr marL="1085850" lvl="2" indent="-171450" eaLnBrk="1" hangingPunct="1">
              <a:spcBef>
                <a:spcPct val="0"/>
              </a:spcBef>
              <a:buFontTx/>
              <a:buChar char="•"/>
            </a:pPr>
            <a:r>
              <a:rPr lang="en-US" dirty="0">
                <a:latin typeface="Calibri" charset="0"/>
              </a:rPr>
              <a:t>m = c</a:t>
            </a:r>
            <a:r>
              <a:rPr lang="en-US" baseline="30000" dirty="0">
                <a:latin typeface="Calibri" charset="0"/>
              </a:rPr>
              <a:t>d</a:t>
            </a:r>
            <a:r>
              <a:rPr lang="en-US" dirty="0">
                <a:latin typeface="Calibri" charset="0"/>
              </a:rPr>
              <a:t> % n</a:t>
            </a:r>
          </a:p>
          <a:p>
            <a:pPr marL="1085850" lvl="2" indent="-171450" eaLnBrk="1" hangingPunct="1">
              <a:spcBef>
                <a:spcPct val="0"/>
              </a:spcBef>
              <a:buFontTx/>
              <a:buChar char="•"/>
            </a:pPr>
            <a:r>
              <a:rPr lang="en-US" dirty="0">
                <a:latin typeface="Calibri" charset="0"/>
              </a:rPr>
              <a:t>Continuing above example, to encrypt the message </a:t>
            </a:r>
            <a:r>
              <a:rPr lang="ja-JP" altLang="en-US" dirty="0">
                <a:latin typeface="Calibri" charset="0"/>
              </a:rPr>
              <a:t>“</a:t>
            </a:r>
            <a:r>
              <a:rPr lang="en-US" dirty="0">
                <a:latin typeface="Calibri" charset="0"/>
              </a:rPr>
              <a:t>HI</a:t>
            </a:r>
            <a:r>
              <a:rPr lang="ja-JP" altLang="en-US" dirty="0">
                <a:latin typeface="Calibri" charset="0"/>
              </a:rPr>
              <a:t>”</a:t>
            </a:r>
            <a:endParaRPr lang="en-US" dirty="0">
              <a:latin typeface="Calibri" charset="0"/>
            </a:endParaRPr>
          </a:p>
          <a:p>
            <a:pPr marL="1543050" lvl="3" indent="-171450" eaLnBrk="1" hangingPunct="1">
              <a:spcBef>
                <a:spcPct val="0"/>
              </a:spcBef>
              <a:buFontTx/>
              <a:buChar char="•"/>
            </a:pPr>
            <a:r>
              <a:rPr lang="en-US" dirty="0">
                <a:latin typeface="Calibri" charset="0"/>
              </a:rPr>
              <a:t>Choose e = 3, d = 3</a:t>
            </a:r>
          </a:p>
          <a:p>
            <a:pPr marL="1543050" lvl="3" indent="-171450" eaLnBrk="1" hangingPunct="1">
              <a:spcBef>
                <a:spcPct val="0"/>
              </a:spcBef>
              <a:buFontTx/>
              <a:buChar char="•"/>
            </a:pPr>
            <a:r>
              <a:rPr lang="ja-JP" altLang="en-US" dirty="0">
                <a:latin typeface="Calibri" charset="0"/>
              </a:rPr>
              <a:t>“</a:t>
            </a:r>
            <a:r>
              <a:rPr lang="en-US" dirty="0">
                <a:latin typeface="Calibri" charset="0"/>
              </a:rPr>
              <a:t>H</a:t>
            </a:r>
            <a:r>
              <a:rPr lang="ja-JP" altLang="en-US" dirty="0">
                <a:latin typeface="Calibri" charset="0"/>
              </a:rPr>
              <a:t>”</a:t>
            </a:r>
            <a:r>
              <a:rPr lang="en-US" dirty="0">
                <a:latin typeface="Calibri" charset="0"/>
              </a:rPr>
              <a:t> is the 8</a:t>
            </a:r>
            <a:r>
              <a:rPr lang="en-US" baseline="30000" dirty="0">
                <a:latin typeface="Calibri" charset="0"/>
              </a:rPr>
              <a:t>th</a:t>
            </a:r>
            <a:r>
              <a:rPr lang="en-US" dirty="0">
                <a:latin typeface="Calibri" charset="0"/>
              </a:rPr>
              <a:t> letter of the alphabet, </a:t>
            </a:r>
            <a:r>
              <a:rPr lang="ja-JP" altLang="en-US" dirty="0">
                <a:latin typeface="Calibri" charset="0"/>
              </a:rPr>
              <a:t>“</a:t>
            </a:r>
            <a:r>
              <a:rPr lang="en-US" dirty="0">
                <a:latin typeface="Calibri" charset="0"/>
              </a:rPr>
              <a:t>I</a:t>
            </a:r>
            <a:r>
              <a:rPr lang="ja-JP" altLang="en-US" dirty="0">
                <a:latin typeface="Calibri" charset="0"/>
              </a:rPr>
              <a:t>”</a:t>
            </a:r>
            <a:r>
              <a:rPr lang="en-US" dirty="0">
                <a:latin typeface="Calibri" charset="0"/>
              </a:rPr>
              <a:t> is the 9</a:t>
            </a:r>
            <a:r>
              <a:rPr lang="en-US" baseline="30000" dirty="0">
                <a:latin typeface="Calibri" charset="0"/>
              </a:rPr>
              <a:t>th</a:t>
            </a:r>
            <a:endParaRPr lang="en-US" dirty="0">
              <a:latin typeface="Calibri" charset="0"/>
            </a:endParaRPr>
          </a:p>
          <a:p>
            <a:pPr marL="1543050" lvl="3" indent="-171450" eaLnBrk="1" hangingPunct="1">
              <a:spcBef>
                <a:spcPct val="0"/>
              </a:spcBef>
              <a:buFontTx/>
              <a:buChar char="•"/>
            </a:pPr>
            <a:r>
              <a:rPr lang="en-US" dirty="0">
                <a:latin typeface="Calibri" charset="0"/>
              </a:rPr>
              <a:t>c</a:t>
            </a:r>
            <a:r>
              <a:rPr lang="en-US" baseline="-25000" dirty="0">
                <a:latin typeface="Calibri" charset="0"/>
              </a:rPr>
              <a:t>1</a:t>
            </a:r>
            <a:r>
              <a:rPr lang="en-US" dirty="0">
                <a:latin typeface="Calibri" charset="0"/>
              </a:rPr>
              <a:t> = 8</a:t>
            </a:r>
            <a:r>
              <a:rPr lang="en-US" baseline="30000" dirty="0">
                <a:latin typeface="Calibri" charset="0"/>
              </a:rPr>
              <a:t>3</a:t>
            </a:r>
            <a:r>
              <a:rPr lang="en-US" dirty="0">
                <a:latin typeface="Calibri" charset="0"/>
              </a:rPr>
              <a:t> % 15 = 2</a:t>
            </a:r>
          </a:p>
          <a:p>
            <a:pPr marL="1543050" lvl="3" indent="-171450" eaLnBrk="1" hangingPunct="1">
              <a:spcBef>
                <a:spcPct val="0"/>
              </a:spcBef>
              <a:buFontTx/>
              <a:buChar char="•"/>
            </a:pPr>
            <a:r>
              <a:rPr lang="en-US" dirty="0">
                <a:latin typeface="Calibri" charset="0"/>
              </a:rPr>
              <a:t>c</a:t>
            </a:r>
            <a:r>
              <a:rPr lang="en-US" baseline="-25000" dirty="0">
                <a:latin typeface="Calibri" charset="0"/>
              </a:rPr>
              <a:t>2</a:t>
            </a:r>
            <a:r>
              <a:rPr lang="en-US" dirty="0">
                <a:latin typeface="Calibri" charset="0"/>
              </a:rPr>
              <a:t> = 9</a:t>
            </a:r>
            <a:r>
              <a:rPr lang="en-US" baseline="30000" dirty="0">
                <a:latin typeface="Calibri" charset="0"/>
              </a:rPr>
              <a:t>3</a:t>
            </a:r>
            <a:r>
              <a:rPr lang="en-US" dirty="0">
                <a:latin typeface="Calibri" charset="0"/>
              </a:rPr>
              <a:t> %  15 = 9</a:t>
            </a:r>
          </a:p>
          <a:p>
            <a:pPr marL="1543050" lvl="3" indent="-171450" eaLnBrk="1" hangingPunct="1">
              <a:spcBef>
                <a:spcPct val="0"/>
              </a:spcBef>
              <a:buFontTx/>
              <a:buChar char="•"/>
            </a:pPr>
            <a:r>
              <a:rPr lang="en-US" dirty="0">
                <a:latin typeface="Calibri" charset="0"/>
              </a:rPr>
              <a:t>So the message is encrypted as </a:t>
            </a:r>
            <a:r>
              <a:rPr lang="ja-JP" altLang="en-US" dirty="0">
                <a:latin typeface="Calibri" charset="0"/>
              </a:rPr>
              <a:t>“</a:t>
            </a:r>
            <a:r>
              <a:rPr lang="en-US" dirty="0">
                <a:latin typeface="Calibri" charset="0"/>
              </a:rPr>
              <a:t>02 09</a:t>
            </a:r>
            <a:r>
              <a:rPr lang="ja-JP" altLang="en-US" dirty="0">
                <a:latin typeface="Calibri" charset="0"/>
              </a:rPr>
              <a:t>”</a:t>
            </a:r>
            <a:endParaRPr lang="en-US" dirty="0">
              <a:latin typeface="Calibri" charset="0"/>
            </a:endParaRPr>
          </a:p>
          <a:p>
            <a:pPr marL="1543050" lvl="3" indent="-171450" eaLnBrk="1" hangingPunct="1">
              <a:spcBef>
                <a:spcPct val="0"/>
              </a:spcBef>
              <a:buFontTx/>
              <a:buChar char="•"/>
            </a:pPr>
            <a:r>
              <a:rPr lang="en-US" dirty="0">
                <a:latin typeface="Calibri" charset="0"/>
              </a:rPr>
              <a:t>m</a:t>
            </a:r>
            <a:r>
              <a:rPr lang="en-US" baseline="-25000" dirty="0">
                <a:latin typeface="Calibri" charset="0"/>
              </a:rPr>
              <a:t>1</a:t>
            </a:r>
            <a:r>
              <a:rPr lang="en-US" dirty="0">
                <a:latin typeface="Calibri" charset="0"/>
              </a:rPr>
              <a:t> = 2</a:t>
            </a:r>
            <a:r>
              <a:rPr lang="en-US" baseline="30000" dirty="0">
                <a:latin typeface="Calibri" charset="0"/>
              </a:rPr>
              <a:t>3</a:t>
            </a:r>
            <a:r>
              <a:rPr lang="en-US" dirty="0">
                <a:latin typeface="Calibri" charset="0"/>
              </a:rPr>
              <a:t> % 15 = 08 = </a:t>
            </a:r>
            <a:r>
              <a:rPr lang="ja-JP" altLang="en-US" dirty="0">
                <a:latin typeface="Calibri" charset="0"/>
              </a:rPr>
              <a:t>“</a:t>
            </a:r>
            <a:r>
              <a:rPr lang="en-US" dirty="0">
                <a:latin typeface="Calibri" charset="0"/>
              </a:rPr>
              <a:t>H</a:t>
            </a:r>
            <a:r>
              <a:rPr lang="ja-JP" altLang="en-US" dirty="0">
                <a:latin typeface="Calibri" charset="0"/>
              </a:rPr>
              <a:t>”</a:t>
            </a:r>
            <a:endParaRPr lang="en-US" dirty="0">
              <a:latin typeface="Calibri" charset="0"/>
            </a:endParaRPr>
          </a:p>
          <a:p>
            <a:pPr marL="1543050" lvl="3" indent="-171450" eaLnBrk="1" hangingPunct="1">
              <a:spcBef>
                <a:spcPct val="0"/>
              </a:spcBef>
              <a:buFontTx/>
              <a:buChar char="•"/>
            </a:pPr>
            <a:r>
              <a:rPr lang="en-US" dirty="0">
                <a:latin typeface="Calibri" charset="0"/>
              </a:rPr>
              <a:t>m</a:t>
            </a:r>
            <a:r>
              <a:rPr lang="en-US" baseline="-25000" dirty="0">
                <a:latin typeface="Calibri" charset="0"/>
              </a:rPr>
              <a:t>2</a:t>
            </a:r>
            <a:r>
              <a:rPr lang="en-US" dirty="0">
                <a:latin typeface="Calibri" charset="0"/>
              </a:rPr>
              <a:t> = 9</a:t>
            </a:r>
            <a:r>
              <a:rPr lang="en-US" baseline="30000" dirty="0">
                <a:latin typeface="Calibri" charset="0"/>
              </a:rPr>
              <a:t>3</a:t>
            </a:r>
            <a:r>
              <a:rPr lang="en-US" dirty="0">
                <a:latin typeface="Calibri" charset="0"/>
              </a:rPr>
              <a:t> % 15 = 09 = </a:t>
            </a:r>
            <a:r>
              <a:rPr lang="ja-JP" altLang="en-US" dirty="0">
                <a:latin typeface="Calibri" charset="0"/>
              </a:rPr>
              <a:t>“</a:t>
            </a:r>
            <a:r>
              <a:rPr lang="en-US" dirty="0">
                <a:latin typeface="Calibri" charset="0"/>
              </a:rPr>
              <a:t>I</a:t>
            </a:r>
            <a:r>
              <a:rPr lang="ja-JP" altLang="en-US" dirty="0">
                <a:latin typeface="Calibri" charset="0"/>
              </a:rPr>
              <a:t>”</a:t>
            </a:r>
            <a:endParaRPr lang="en-US" dirty="0">
              <a:latin typeface="Calibri" charset="0"/>
            </a:endParaRPr>
          </a:p>
          <a:p>
            <a:pPr marL="1543050" lvl="3" indent="-171450" eaLnBrk="1" hangingPunct="1">
              <a:spcBef>
                <a:spcPct val="0"/>
              </a:spcBef>
              <a:buFontTx/>
              <a:buChar char="•"/>
            </a:pPr>
            <a:r>
              <a:rPr lang="en-US" dirty="0">
                <a:latin typeface="Calibri" charset="0"/>
              </a:rPr>
              <a:t>In practice, larger numbers should be chosen, so as to increase the range of encrypted values.</a:t>
            </a:r>
          </a:p>
          <a:p>
            <a:pPr marL="628650" lvl="1" indent="-171450" eaLnBrk="1" hangingPunct="1">
              <a:spcBef>
                <a:spcPct val="0"/>
              </a:spcBef>
              <a:buFontTx/>
              <a:buChar char="•"/>
            </a:pPr>
            <a:endParaRPr lang="en-US" dirty="0">
              <a:latin typeface="Calibri" charset="0"/>
            </a:endParaRPr>
          </a:p>
          <a:p>
            <a:pPr eaLnBrk="1" hangingPunct="1">
              <a:spcBef>
                <a:spcPct val="0"/>
              </a:spcBef>
            </a:pPr>
            <a:r>
              <a:rPr lang="en-US" dirty="0">
                <a:latin typeface="Calibri" charset="0"/>
              </a:rPr>
              <a:t>Cryptographic Checksums:</a:t>
            </a:r>
          </a:p>
          <a:p>
            <a:pPr eaLnBrk="1" hangingPunct="1">
              <a:spcBef>
                <a:spcPct val="0"/>
              </a:spcBef>
              <a:buFontTx/>
              <a:buChar char="•"/>
            </a:pPr>
            <a:r>
              <a:rPr lang="en-US" dirty="0">
                <a:latin typeface="Calibri" charset="0"/>
              </a:rPr>
              <a:t>Used to verify the integrity of a message</a:t>
            </a:r>
          </a:p>
          <a:p>
            <a:pPr eaLnBrk="1" hangingPunct="1">
              <a:spcBef>
                <a:spcPct val="0"/>
              </a:spcBef>
              <a:buFontTx/>
              <a:buChar char="•"/>
            </a:pPr>
            <a:r>
              <a:rPr lang="en-US" dirty="0">
                <a:latin typeface="Calibri" charset="0"/>
              </a:rPr>
              <a:t>When recipient gets message and checksum, he re-computes checksum and compares</a:t>
            </a:r>
          </a:p>
          <a:p>
            <a:pPr eaLnBrk="1" hangingPunct="1">
              <a:spcBef>
                <a:spcPct val="0"/>
              </a:spcBef>
              <a:buFontTx/>
              <a:buChar char="•"/>
            </a:pPr>
            <a:r>
              <a:rPr lang="en-US" dirty="0">
                <a:latin typeface="Calibri" charset="0"/>
              </a:rPr>
              <a:t>A simple checksum can be computed with parity bits</a:t>
            </a:r>
          </a:p>
          <a:p>
            <a:pPr eaLnBrk="1" hangingPunct="1">
              <a:spcBef>
                <a:spcPct val="0"/>
              </a:spcBef>
              <a:buFontTx/>
              <a:buChar char="•"/>
            </a:pPr>
            <a:r>
              <a:rPr lang="en-US" dirty="0">
                <a:latin typeface="Calibri" charset="0"/>
              </a:rPr>
              <a:t>Many checksums use hashes. Examples include MD5, SHA, and HMAC. These can be keyed or keyless hash functions.</a:t>
            </a:r>
          </a:p>
          <a:p>
            <a:pPr eaLnBrk="1" hangingPunct="1">
              <a:spcBef>
                <a:spcPct val="0"/>
              </a:spcBef>
              <a:buFontTx/>
              <a:buChar char="•"/>
            </a:pPr>
            <a:endParaRPr lang="en-US" dirty="0">
              <a:latin typeface="Calibri" charset="0"/>
            </a:endParaRPr>
          </a:p>
          <a:p>
            <a:pPr eaLnBrk="1" hangingPunct="1">
              <a:spcBef>
                <a:spcPct val="0"/>
              </a:spcBef>
            </a:pPr>
            <a:endParaRPr lang="en-US" dirty="0">
              <a:latin typeface="Calibri" charset="0"/>
            </a:endParaRPr>
          </a:p>
          <a:p>
            <a:pPr eaLnBrk="1" hangingPunct="1">
              <a:spcBef>
                <a:spcPct val="0"/>
              </a:spcBef>
            </a:pPr>
            <a:r>
              <a:rPr lang="en-US" dirty="0">
                <a:latin typeface="Calibri" charset="0"/>
              </a:rPr>
              <a:t>Link encryption is implemented in the lowest network layer. It involves encrypting header and payload information, but is vulnerable at each node because it is unencrypted. It is also expensive computationally, requiring each switch to implement encryption and decryption. End-to-end encryption involves payload for the entirety of the transfer, but unencrypted header information such as source and address leave it vulnerable to passive attacks. </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D0C70C3-ACDB-6C42-95CA-F05171B73AA4}" type="slidenum">
              <a:rPr lang="en-US" sz="1200"/>
              <a:pPr/>
              <a:t>33</a:t>
            </a:fld>
            <a:endParaRPr lang="en-US" sz="1200"/>
          </a:p>
        </p:txBody>
      </p:sp>
    </p:spTree>
    <p:extLst>
      <p:ext uri="{BB962C8B-B14F-4D97-AF65-F5344CB8AC3E}">
        <p14:creationId xmlns:p14="http://schemas.microsoft.com/office/powerpoint/2010/main" val="55501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9/2/2015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9/2/2015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9/2/2015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9/2/2015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9/2/2015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9/2/2015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9/2/2015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pic>
        <p:nvPicPr>
          <p:cNvPr id="7" name="Picture 6" descr="Picture1.png"/>
          <p:cNvPicPr>
            <a:picLocks noChangeAspect="1"/>
          </p:cNvPicPr>
          <p:nvPr userDrawn="1"/>
        </p:nvPicPr>
        <p:blipFill>
          <a:blip r:embed="rId16" cstate="print"/>
          <a:stretch>
            <a:fillRect/>
          </a:stretch>
        </p:blipFill>
        <p:spPr>
          <a:xfrm>
            <a:off x="7086600" y="5715000"/>
            <a:ext cx="1615307" cy="9630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ey_(cryptograph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25" y="3913281"/>
            <a:ext cx="6746875" cy="1470025"/>
          </a:xfrm>
        </p:spPr>
        <p:txBody>
          <a:bodyPr>
            <a:noAutofit/>
          </a:bodyPr>
          <a:lstStyle/>
          <a:p>
            <a:r>
              <a:rPr lang="en-US" sz="3600" dirty="0" smtClean="0"/>
              <a:t>Computer and Network Security</a:t>
            </a:r>
            <a:br>
              <a:rPr lang="en-US" sz="3600" dirty="0" smtClean="0"/>
            </a:br>
            <a:r>
              <a:rPr lang="en-US" sz="3600" dirty="0" smtClean="0"/>
              <a:t> COMP 5370/637* Lecture #8 September 2, 2015</a:t>
            </a:r>
            <a:endParaRPr lang="en-US" sz="3600" dirty="0"/>
          </a:p>
        </p:txBody>
      </p:sp>
      <p:sp>
        <p:nvSpPr>
          <p:cNvPr id="3" name="Subtitle 2"/>
          <p:cNvSpPr>
            <a:spLocks noGrp="1"/>
          </p:cNvSpPr>
          <p:nvPr>
            <p:ph type="subTitle" idx="1"/>
          </p:nvPr>
        </p:nvSpPr>
        <p:spPr/>
        <p:txBody>
          <a:bodyPr/>
          <a:lstStyle/>
          <a:p>
            <a:r>
              <a:rPr lang="en-US" dirty="0" smtClean="0"/>
              <a:t>Tony Skjellum</a:t>
            </a:r>
          </a:p>
          <a:p>
            <a:r>
              <a:rPr lang="en-US" dirty="0" err="1" smtClean="0"/>
              <a:t>skjellum@auburn.edu</a:t>
            </a:r>
            <a:endParaRPr lang="en-US" dirty="0"/>
          </a:p>
        </p:txBody>
      </p:sp>
      <p:pic>
        <p:nvPicPr>
          <p:cNvPr id="4" name="Picture 3"/>
          <p:cNvPicPr>
            <a:picLocks noChangeAspect="1"/>
          </p:cNvPicPr>
          <p:nvPr/>
        </p:nvPicPr>
        <p:blipFill>
          <a:blip r:embed="rId2"/>
          <a:stretch>
            <a:fillRect/>
          </a:stretch>
        </p:blipFill>
        <p:spPr>
          <a:xfrm>
            <a:off x="6556375" y="152959"/>
            <a:ext cx="2401350" cy="3003192"/>
          </a:xfrm>
          <a:prstGeom prst="rect">
            <a:avLst/>
          </a:prstGeom>
        </p:spPr>
      </p:pic>
    </p:spTree>
    <p:extLst>
      <p:ext uri="{BB962C8B-B14F-4D97-AF65-F5344CB8AC3E}">
        <p14:creationId xmlns:p14="http://schemas.microsoft.com/office/powerpoint/2010/main" val="1498612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sv-SE" dirty="0" err="1">
                <a:latin typeface="Arial" charset="0"/>
              </a:rPr>
              <a:t>Other</a:t>
            </a:r>
            <a:r>
              <a:rPr lang="sv-SE" dirty="0">
                <a:latin typeface="Arial" charset="0"/>
              </a:rPr>
              <a:t> </a:t>
            </a:r>
            <a:r>
              <a:rPr lang="sv-SE" dirty="0" err="1">
                <a:latin typeface="Arial" charset="0"/>
              </a:rPr>
              <a:t>Symmetric</a:t>
            </a:r>
            <a:r>
              <a:rPr lang="sv-SE" dirty="0">
                <a:latin typeface="Arial" charset="0"/>
              </a:rPr>
              <a:t> Block </a:t>
            </a:r>
            <a:r>
              <a:rPr lang="sv-SE" dirty="0" err="1">
                <a:latin typeface="Arial" charset="0"/>
              </a:rPr>
              <a:t>Ciphers</a:t>
            </a:r>
            <a:endParaRPr lang="en-US" dirty="0"/>
          </a:p>
        </p:txBody>
      </p:sp>
      <p:sp>
        <p:nvSpPr>
          <p:cNvPr id="40963" name="Rectangle 3"/>
          <p:cNvSpPr>
            <a:spLocks noGrp="1" noChangeArrowheads="1"/>
          </p:cNvSpPr>
          <p:nvPr>
            <p:ph idx="1"/>
          </p:nvPr>
        </p:nvSpPr>
        <p:spPr/>
        <p:txBody>
          <a:bodyPr>
            <a:normAutofit/>
          </a:bodyPr>
          <a:lstStyle/>
          <a:p>
            <a:r>
              <a:rPr lang="en-US" sz="2800" dirty="0" smtClean="0"/>
              <a:t>AES</a:t>
            </a:r>
          </a:p>
          <a:p>
            <a:pPr lvl="1"/>
            <a:r>
              <a:rPr lang="en-US" sz="2800" dirty="0" smtClean="0"/>
              <a:t>Background</a:t>
            </a:r>
          </a:p>
          <a:p>
            <a:pPr lvl="2"/>
            <a:r>
              <a:rPr lang="en-US" sz="2400" dirty="0" smtClean="0"/>
              <a:t>DES approved </a:t>
            </a:r>
            <a:r>
              <a:rPr lang="en-US" sz="2400" dirty="0"/>
              <a:t>as a federal standard in </a:t>
            </a:r>
            <a:r>
              <a:rPr lang="en-US" sz="2400" dirty="0" smtClean="0"/>
              <a:t>1976, authorized </a:t>
            </a:r>
            <a:r>
              <a:rPr lang="en-US" sz="2400" dirty="0"/>
              <a:t>for use on all unclassified </a:t>
            </a:r>
            <a:r>
              <a:rPr lang="en-US" sz="2400" dirty="0" smtClean="0"/>
              <a:t>data</a:t>
            </a:r>
          </a:p>
          <a:p>
            <a:pPr lvl="2"/>
            <a:r>
              <a:rPr lang="en-US" sz="2400" dirty="0"/>
              <a:t>R</a:t>
            </a:r>
            <a:r>
              <a:rPr lang="en-US" sz="2400" dirty="0" smtClean="0"/>
              <a:t>eaffirmed </a:t>
            </a:r>
            <a:r>
              <a:rPr lang="en-US" sz="2400" dirty="0"/>
              <a:t>as the standard in 1983, </a:t>
            </a:r>
            <a:r>
              <a:rPr lang="en-US" sz="2400" dirty="0" smtClean="0"/>
              <a:t>1988, 1993</a:t>
            </a:r>
          </a:p>
          <a:p>
            <a:pPr lvl="2"/>
            <a:r>
              <a:rPr lang="en-US" sz="2400" dirty="0" smtClean="0"/>
              <a:t>Standard revised in 1999 to prescribe "Triple DES"</a:t>
            </a:r>
          </a:p>
          <a:p>
            <a:pPr lvl="2"/>
            <a:r>
              <a:rPr lang="en-US" sz="2400" dirty="0" smtClean="0"/>
              <a:t>AES superseded DES in 2002</a:t>
            </a:r>
          </a:p>
          <a:p>
            <a:pPr lvl="2"/>
            <a:r>
              <a:rPr lang="en-US" sz="2400" dirty="0" smtClean="0"/>
              <a:t>Triple </a:t>
            </a:r>
            <a:r>
              <a:rPr lang="en-US" sz="2400" dirty="0"/>
              <a:t>DES </a:t>
            </a:r>
            <a:r>
              <a:rPr lang="en-US" sz="2400" dirty="0" smtClean="0"/>
              <a:t>is approved through 2030 </a:t>
            </a:r>
            <a:r>
              <a:rPr lang="en-US" sz="2400" dirty="0"/>
              <a:t>for sensitive government information</a:t>
            </a:r>
            <a:r>
              <a:rPr lang="en-US" sz="2400" dirty="0" smtClean="0"/>
              <a:t>.	</a:t>
            </a:r>
          </a:p>
          <a:p>
            <a:endParaRPr lang="en-US" sz="2800" dirty="0"/>
          </a:p>
        </p:txBody>
      </p:sp>
      <p:sp>
        <p:nvSpPr>
          <p:cNvPr id="2" name="Rectangle 1"/>
          <p:cNvSpPr/>
          <p:nvPr/>
        </p:nvSpPr>
        <p:spPr>
          <a:xfrm>
            <a:off x="4572000" y="6096000"/>
            <a:ext cx="4572000" cy="276999"/>
          </a:xfrm>
          <a:prstGeom prst="rect">
            <a:avLst/>
          </a:prstGeom>
        </p:spPr>
        <p:txBody>
          <a:bodyPr>
            <a:spAutoFit/>
          </a:bodyPr>
          <a:lstStyle/>
          <a:p>
            <a:pPr algn="l"/>
            <a:r>
              <a:rPr lang="en-US" sz="1200" b="0" dirty="0">
                <a:latin typeface="+mj-lt"/>
              </a:rPr>
              <a:t>http://</a:t>
            </a:r>
            <a:r>
              <a:rPr lang="en-US" sz="1200" b="0" dirty="0" err="1">
                <a:latin typeface="+mj-lt"/>
              </a:rPr>
              <a:t>en.wikipedia.org</a:t>
            </a:r>
            <a:r>
              <a:rPr lang="en-US" sz="1200" b="0" dirty="0">
                <a:latin typeface="+mj-lt"/>
              </a:rPr>
              <a:t>/wiki/</a:t>
            </a:r>
            <a:r>
              <a:rPr lang="en-US" sz="1200" b="0" dirty="0" err="1">
                <a:latin typeface="+mj-lt"/>
              </a:rPr>
              <a:t>Advanced_Encryption_Standard</a:t>
            </a:r>
            <a:endParaRPr lang="en-US" sz="1200" b="0" dirty="0">
              <a:latin typeface="+mj-lt"/>
            </a:endParaRPr>
          </a:p>
        </p:txBody>
      </p:sp>
    </p:spTree>
    <p:extLst>
      <p:ext uri="{BB962C8B-B14F-4D97-AF65-F5344CB8AC3E}">
        <p14:creationId xmlns:p14="http://schemas.microsoft.com/office/powerpoint/2010/main" val="3474921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sv-SE" smtClean="0"/>
              <a:t>Other Symmetric Block Ciphers</a:t>
            </a:r>
            <a:endParaRPr lang="en-US" dirty="0"/>
          </a:p>
        </p:txBody>
      </p:sp>
      <p:sp>
        <p:nvSpPr>
          <p:cNvPr id="40963" name="Rectangle 3"/>
          <p:cNvSpPr>
            <a:spLocks noGrp="1" noChangeArrowheads="1"/>
          </p:cNvSpPr>
          <p:nvPr>
            <p:ph idx="1"/>
          </p:nvPr>
        </p:nvSpPr>
        <p:spPr>
          <a:xfrm>
            <a:off x="779463" y="1949823"/>
            <a:ext cx="7808912" cy="4423175"/>
          </a:xfrm>
        </p:spPr>
        <p:txBody>
          <a:bodyPr>
            <a:normAutofit fontScale="92500" lnSpcReduction="20000"/>
          </a:bodyPr>
          <a:lstStyle/>
          <a:p>
            <a:r>
              <a:rPr lang="en-US" dirty="0" smtClean="0"/>
              <a:t>AES:  </a:t>
            </a:r>
            <a:r>
              <a:rPr lang="en-US" dirty="0" err="1" smtClean="0"/>
              <a:t>Rijndael</a:t>
            </a:r>
            <a:r>
              <a:rPr lang="en-US" dirty="0" smtClean="0"/>
              <a:t> cipher</a:t>
            </a:r>
          </a:p>
          <a:p>
            <a:pPr lvl="1"/>
            <a:r>
              <a:rPr lang="en-US" dirty="0" smtClean="0"/>
              <a:t>Selected through competitive process as AES</a:t>
            </a:r>
          </a:p>
          <a:p>
            <a:pPr lvl="2"/>
            <a:r>
              <a:rPr lang="en-US" dirty="0"/>
              <a:t>A</a:t>
            </a:r>
            <a:r>
              <a:rPr lang="en-US" dirty="0" smtClean="0"/>
              <a:t>pproved by NSA for top secret information</a:t>
            </a:r>
          </a:p>
          <a:p>
            <a:pPr lvl="1"/>
            <a:r>
              <a:rPr lang="en-US" dirty="0" smtClean="0"/>
              <a:t>Features</a:t>
            </a:r>
          </a:p>
          <a:p>
            <a:pPr lvl="2"/>
            <a:r>
              <a:rPr lang="en-US" dirty="0" smtClean="0"/>
              <a:t>Symmetric key</a:t>
            </a:r>
          </a:p>
          <a:p>
            <a:pPr lvl="2"/>
            <a:r>
              <a:rPr lang="en-US" dirty="0"/>
              <a:t>B</a:t>
            </a:r>
            <a:r>
              <a:rPr lang="en-US" dirty="0" smtClean="0"/>
              <a:t>lock size 128 bits; key length 128, 192, or 256</a:t>
            </a:r>
          </a:p>
          <a:p>
            <a:pPr lvl="2"/>
            <a:r>
              <a:rPr lang="en-US" dirty="0" smtClean="0"/>
              <a:t>Based on substitution-permutation network</a:t>
            </a:r>
          </a:p>
          <a:p>
            <a:pPr lvl="3"/>
            <a:r>
              <a:rPr lang="en-US" dirty="0" smtClean="0"/>
              <a:t>departure from </a:t>
            </a:r>
            <a:r>
              <a:rPr lang="en-US" dirty="0" err="1" smtClean="0"/>
              <a:t>Feistel</a:t>
            </a:r>
            <a:r>
              <a:rPr lang="en-US" dirty="0" smtClean="0"/>
              <a:t> networks</a:t>
            </a:r>
          </a:p>
          <a:p>
            <a:pPr lvl="2"/>
            <a:r>
              <a:rPr lang="en-US" dirty="0"/>
              <a:t>O</a:t>
            </a:r>
            <a:r>
              <a:rPr lang="en-US" dirty="0" smtClean="0"/>
              <a:t>perates on a 4x4 matrix of bytes, termed the "state"</a:t>
            </a:r>
          </a:p>
          <a:p>
            <a:pPr lvl="3"/>
            <a:r>
              <a:rPr lang="en-US" dirty="0" smtClean="0"/>
              <a:t>Repetitions of transformations rounds differ by key</a:t>
            </a:r>
          </a:p>
          <a:p>
            <a:pPr lvl="4"/>
            <a:r>
              <a:rPr lang="en-US" dirty="0" smtClean="0"/>
              <a:t>10 cycles of repetition for 128-bit keys.</a:t>
            </a:r>
          </a:p>
          <a:p>
            <a:pPr lvl="4"/>
            <a:r>
              <a:rPr lang="en-US" dirty="0" smtClean="0"/>
              <a:t>12 cycles of repetition for 192-bit keys.</a:t>
            </a:r>
          </a:p>
          <a:p>
            <a:pPr lvl="4"/>
            <a:r>
              <a:rPr lang="en-US" dirty="0" smtClean="0"/>
              <a:t>14 cycles of repetition for 256-bit keys</a:t>
            </a:r>
          </a:p>
          <a:p>
            <a:pPr lvl="3"/>
            <a:r>
              <a:rPr lang="en-US" dirty="0" smtClean="0"/>
              <a:t>each round consists of four steps</a:t>
            </a:r>
          </a:p>
        </p:txBody>
      </p:sp>
      <p:sp>
        <p:nvSpPr>
          <p:cNvPr id="6" name="Rectangle 5"/>
          <p:cNvSpPr/>
          <p:nvPr/>
        </p:nvSpPr>
        <p:spPr>
          <a:xfrm>
            <a:off x="4572000" y="6096000"/>
            <a:ext cx="4572000" cy="276999"/>
          </a:xfrm>
          <a:prstGeom prst="rect">
            <a:avLst/>
          </a:prstGeom>
        </p:spPr>
        <p:txBody>
          <a:bodyPr>
            <a:spAutoFit/>
          </a:bodyPr>
          <a:lstStyle/>
          <a:p>
            <a:pPr algn="l"/>
            <a:r>
              <a:rPr lang="en-US" sz="1200" b="0" dirty="0">
                <a:latin typeface="+mj-lt"/>
              </a:rPr>
              <a:t>http://</a:t>
            </a:r>
            <a:r>
              <a:rPr lang="en-US" sz="1200" b="0" dirty="0" err="1">
                <a:latin typeface="+mj-lt"/>
              </a:rPr>
              <a:t>en.wikipedia.org</a:t>
            </a:r>
            <a:r>
              <a:rPr lang="en-US" sz="1200" b="0" dirty="0">
                <a:latin typeface="+mj-lt"/>
              </a:rPr>
              <a:t>/wiki/</a:t>
            </a:r>
            <a:r>
              <a:rPr lang="en-US" sz="1200" b="0" dirty="0" err="1">
                <a:latin typeface="+mj-lt"/>
              </a:rPr>
              <a:t>Advanced_Encryption_Standard</a:t>
            </a:r>
            <a:endParaRPr lang="en-US" sz="1200" b="0" dirty="0">
              <a:latin typeface="+mj-lt"/>
            </a:endParaRPr>
          </a:p>
        </p:txBody>
      </p:sp>
    </p:spTree>
    <p:extLst>
      <p:ext uri="{BB962C8B-B14F-4D97-AF65-F5344CB8AC3E}">
        <p14:creationId xmlns:p14="http://schemas.microsoft.com/office/powerpoint/2010/main" val="733211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a:xfrm>
            <a:off x="650874" y="1857375"/>
            <a:ext cx="4911725" cy="4619624"/>
          </a:xfrm>
        </p:spPr>
        <p:txBody>
          <a:bodyPr>
            <a:normAutofit fontScale="70000" lnSpcReduction="20000"/>
          </a:bodyPr>
          <a:lstStyle/>
          <a:p>
            <a:pPr marL="514350" indent="-514350">
              <a:buFont typeface="+mj-lt"/>
              <a:buAutoNum type="arabicPeriod"/>
            </a:pPr>
            <a:r>
              <a:rPr lang="en-US" dirty="0" err="1" smtClean="0"/>
              <a:t>KeyExpansion</a:t>
            </a:r>
            <a:endParaRPr lang="en-US" dirty="0" smtClean="0"/>
          </a:p>
          <a:p>
            <a:pPr marL="914400" lvl="1" indent="-514350"/>
            <a:r>
              <a:rPr lang="en-US" dirty="0" smtClean="0"/>
              <a:t>Round </a:t>
            </a:r>
            <a:r>
              <a:rPr lang="en-US" dirty="0"/>
              <a:t>keys are derived from the cipher key using </a:t>
            </a:r>
            <a:r>
              <a:rPr lang="en-US" dirty="0" err="1"/>
              <a:t>Rijndael's</a:t>
            </a:r>
            <a:r>
              <a:rPr lang="en-US" dirty="0"/>
              <a:t> key </a:t>
            </a:r>
            <a:r>
              <a:rPr lang="en-US" dirty="0" smtClean="0"/>
              <a:t>schedule</a:t>
            </a:r>
            <a:endParaRPr lang="en-US" dirty="0"/>
          </a:p>
          <a:p>
            <a:pPr marL="514350" indent="-514350">
              <a:buFont typeface="+mj-lt"/>
              <a:buAutoNum type="arabicPeriod"/>
            </a:pPr>
            <a:r>
              <a:rPr lang="en-US" dirty="0" err="1"/>
              <a:t>InitialRound</a:t>
            </a:r>
            <a:endParaRPr lang="en-US" dirty="0"/>
          </a:p>
          <a:p>
            <a:pPr marL="914400" lvl="1" indent="-514350"/>
            <a:r>
              <a:rPr lang="en-US" dirty="0" err="1" smtClean="0"/>
              <a:t>AddRoundKey</a:t>
            </a:r>
            <a:r>
              <a:rPr lang="en-US" dirty="0" smtClean="0"/>
              <a:t>: state </a:t>
            </a:r>
            <a:r>
              <a:rPr lang="en-US" dirty="0"/>
              <a:t>is </a:t>
            </a:r>
            <a:r>
              <a:rPr lang="en-US" dirty="0" err="1" smtClean="0"/>
              <a:t>XOR'ed</a:t>
            </a:r>
            <a:r>
              <a:rPr lang="en-US" dirty="0" smtClean="0"/>
              <a:t> with </a:t>
            </a:r>
            <a:r>
              <a:rPr lang="en-US" dirty="0"/>
              <a:t>the round </a:t>
            </a:r>
            <a:r>
              <a:rPr lang="en-US" dirty="0" smtClean="0"/>
              <a:t>key</a:t>
            </a:r>
            <a:endParaRPr lang="en-US" dirty="0"/>
          </a:p>
          <a:p>
            <a:pPr marL="514350" indent="-514350">
              <a:buFont typeface="+mj-lt"/>
              <a:buAutoNum type="arabicPeriod"/>
            </a:pPr>
            <a:r>
              <a:rPr lang="en-US" dirty="0"/>
              <a:t>Rounds</a:t>
            </a:r>
          </a:p>
          <a:p>
            <a:pPr marL="914400" lvl="1" indent="-514350"/>
            <a:r>
              <a:rPr lang="en-US" dirty="0" err="1" smtClean="0"/>
              <a:t>SubBytes</a:t>
            </a:r>
            <a:r>
              <a:rPr lang="en-US" dirty="0" smtClean="0"/>
              <a:t>: each </a:t>
            </a:r>
            <a:r>
              <a:rPr lang="en-US" dirty="0"/>
              <a:t>byte is replaced with another according to a lookup </a:t>
            </a:r>
            <a:r>
              <a:rPr lang="en-US" dirty="0" smtClean="0"/>
              <a:t>table</a:t>
            </a:r>
            <a:endParaRPr lang="en-US" dirty="0"/>
          </a:p>
          <a:p>
            <a:pPr marL="914400" lvl="1" indent="-514350"/>
            <a:r>
              <a:rPr lang="en-US" dirty="0" err="1" smtClean="0"/>
              <a:t>ShiftRows</a:t>
            </a:r>
            <a:r>
              <a:rPr lang="en-US" dirty="0" smtClean="0"/>
              <a:t>: last </a:t>
            </a:r>
            <a:r>
              <a:rPr lang="en-US" dirty="0"/>
              <a:t>three rows of the state are shifted </a:t>
            </a:r>
            <a:r>
              <a:rPr lang="en-US" dirty="0" smtClean="0"/>
              <a:t>cyclically</a:t>
            </a:r>
            <a:endParaRPr lang="en-US" dirty="0"/>
          </a:p>
          <a:p>
            <a:pPr marL="914400" lvl="1" indent="-514350"/>
            <a:r>
              <a:rPr lang="en-US" dirty="0" err="1" smtClean="0"/>
              <a:t>MixColumns</a:t>
            </a:r>
            <a:r>
              <a:rPr lang="en-US" dirty="0" smtClean="0"/>
              <a:t>:  columns are combined using an invertible linear transformation</a:t>
            </a:r>
            <a:endParaRPr lang="en-US" dirty="0"/>
          </a:p>
          <a:p>
            <a:pPr marL="914400" lvl="1" indent="-514350"/>
            <a:r>
              <a:rPr lang="en-US" dirty="0" err="1"/>
              <a:t>AddRoundKey</a:t>
            </a:r>
            <a:endParaRPr lang="en-US" dirty="0"/>
          </a:p>
          <a:p>
            <a:pPr marL="514350" indent="-514350">
              <a:buFont typeface="+mj-lt"/>
              <a:buAutoNum type="arabicPeriod"/>
            </a:pPr>
            <a:r>
              <a:rPr lang="en-US" dirty="0"/>
              <a:t>Final </a:t>
            </a:r>
            <a:r>
              <a:rPr lang="en-US" dirty="0" smtClean="0"/>
              <a:t>Round</a:t>
            </a:r>
            <a:endParaRPr lang="en-US" dirty="0"/>
          </a:p>
          <a:p>
            <a:pPr marL="914400" lvl="1" indent="-514350"/>
            <a:r>
              <a:rPr lang="en-US" dirty="0" err="1"/>
              <a:t>SubBytes</a:t>
            </a:r>
            <a:endParaRPr lang="en-US" dirty="0"/>
          </a:p>
          <a:p>
            <a:pPr marL="914400" lvl="1" indent="-514350"/>
            <a:r>
              <a:rPr lang="en-US" dirty="0" err="1"/>
              <a:t>ShiftRows</a:t>
            </a:r>
            <a:endParaRPr lang="en-US" dirty="0"/>
          </a:p>
          <a:p>
            <a:pPr marL="914400" lvl="1" indent="-514350"/>
            <a:r>
              <a:rPr lang="en-US" dirty="0" err="1" smtClean="0"/>
              <a:t>AddRoundKey</a:t>
            </a:r>
            <a:endParaRPr lang="en-US" dirty="0"/>
          </a:p>
        </p:txBody>
      </p:sp>
      <p:grpSp>
        <p:nvGrpSpPr>
          <p:cNvPr id="13" name="Group 12"/>
          <p:cNvGrpSpPr/>
          <p:nvPr/>
        </p:nvGrpSpPr>
        <p:grpSpPr>
          <a:xfrm>
            <a:off x="5715000" y="228600"/>
            <a:ext cx="3352800" cy="2133600"/>
            <a:chOff x="5638800" y="4267200"/>
            <a:chExt cx="3352800" cy="2133600"/>
          </a:xfrm>
        </p:grpSpPr>
        <p:pic>
          <p:nvPicPr>
            <p:cNvPr id="8" name="Picture 7"/>
            <p:cNvPicPr>
              <a:picLocks noChangeAspect="1"/>
            </p:cNvPicPr>
            <p:nvPr/>
          </p:nvPicPr>
          <p:blipFill>
            <a:blip r:embed="rId2"/>
            <a:stretch>
              <a:fillRect/>
            </a:stretch>
          </p:blipFill>
          <p:spPr>
            <a:xfrm>
              <a:off x="6248400" y="4267200"/>
              <a:ext cx="2743200" cy="2133600"/>
            </a:xfrm>
            <a:prstGeom prst="rect">
              <a:avLst/>
            </a:prstGeom>
          </p:spPr>
        </p:pic>
        <p:sp>
          <p:nvSpPr>
            <p:cNvPr id="9" name="TextBox 8"/>
            <p:cNvSpPr txBox="1"/>
            <p:nvPr/>
          </p:nvSpPr>
          <p:spPr>
            <a:xfrm rot="16200000">
              <a:off x="5046077" y="5088523"/>
              <a:ext cx="1524000" cy="338554"/>
            </a:xfrm>
            <a:prstGeom prst="rect">
              <a:avLst/>
            </a:prstGeom>
            <a:noFill/>
          </p:spPr>
          <p:txBody>
            <a:bodyPr wrap="square" rtlCol="0">
              <a:spAutoFit/>
            </a:bodyPr>
            <a:lstStyle/>
            <a:p>
              <a:pPr algn="l"/>
              <a:r>
                <a:rPr lang="en-US" sz="1600" b="0" dirty="0" err="1" smtClean="0">
                  <a:latin typeface="+mj-lt"/>
                </a:rPr>
                <a:t>AddRoundKey</a:t>
              </a:r>
              <a:endParaRPr lang="en-US" sz="1600" b="0" dirty="0">
                <a:latin typeface="+mj-lt"/>
              </a:endParaRPr>
            </a:p>
          </p:txBody>
        </p:sp>
      </p:grpSp>
      <p:grpSp>
        <p:nvGrpSpPr>
          <p:cNvPr id="17" name="Group 16"/>
          <p:cNvGrpSpPr/>
          <p:nvPr/>
        </p:nvGrpSpPr>
        <p:grpSpPr>
          <a:xfrm>
            <a:off x="5638800" y="2438400"/>
            <a:ext cx="3352800" cy="4038600"/>
            <a:chOff x="5638800" y="152400"/>
            <a:chExt cx="3352800" cy="4038600"/>
          </a:xfrm>
        </p:grpSpPr>
        <p:grpSp>
          <p:nvGrpSpPr>
            <p:cNvPr id="14" name="Group 13"/>
            <p:cNvGrpSpPr/>
            <p:nvPr/>
          </p:nvGrpSpPr>
          <p:grpSpPr>
            <a:xfrm>
              <a:off x="5638800" y="2743200"/>
              <a:ext cx="3352800" cy="1447800"/>
              <a:chOff x="5638800" y="2743200"/>
              <a:chExt cx="3352800" cy="1447800"/>
            </a:xfrm>
          </p:grpSpPr>
          <p:pic>
            <p:nvPicPr>
              <p:cNvPr id="7" name="Picture 6"/>
              <p:cNvPicPr>
                <a:picLocks noChangeAspect="1"/>
              </p:cNvPicPr>
              <p:nvPr/>
            </p:nvPicPr>
            <p:blipFill>
              <a:blip r:embed="rId3"/>
              <a:stretch>
                <a:fillRect/>
              </a:stretch>
            </p:blipFill>
            <p:spPr>
              <a:xfrm>
                <a:off x="6324600" y="2775185"/>
                <a:ext cx="2667000" cy="1415815"/>
              </a:xfrm>
              <a:prstGeom prst="rect">
                <a:avLst/>
              </a:prstGeom>
            </p:spPr>
          </p:pic>
          <p:sp>
            <p:nvSpPr>
              <p:cNvPr id="10" name="TextBox 9"/>
              <p:cNvSpPr txBox="1"/>
              <p:nvPr/>
            </p:nvSpPr>
            <p:spPr>
              <a:xfrm rot="16200000">
                <a:off x="5084177" y="3297823"/>
                <a:ext cx="1447800" cy="338554"/>
              </a:xfrm>
              <a:prstGeom prst="rect">
                <a:avLst/>
              </a:prstGeom>
              <a:noFill/>
            </p:spPr>
            <p:txBody>
              <a:bodyPr wrap="square" rtlCol="0">
                <a:spAutoFit/>
              </a:bodyPr>
              <a:lstStyle/>
              <a:p>
                <a:pPr algn="l"/>
                <a:r>
                  <a:rPr lang="en-US" sz="1600" b="0" dirty="0" err="1" smtClean="0">
                    <a:latin typeface="+mj-lt"/>
                  </a:rPr>
                  <a:t>Mixcolumns</a:t>
                </a:r>
                <a:endParaRPr lang="en-US" sz="1600" b="0" dirty="0">
                  <a:latin typeface="+mj-lt"/>
                </a:endParaRPr>
              </a:p>
            </p:txBody>
          </p:sp>
        </p:grpSp>
        <p:grpSp>
          <p:nvGrpSpPr>
            <p:cNvPr id="15" name="Group 14"/>
            <p:cNvGrpSpPr/>
            <p:nvPr/>
          </p:nvGrpSpPr>
          <p:grpSpPr>
            <a:xfrm>
              <a:off x="5638800" y="1066800"/>
              <a:ext cx="3314700" cy="1515533"/>
              <a:chOff x="5638800" y="1066800"/>
              <a:chExt cx="3314700" cy="1515533"/>
            </a:xfrm>
          </p:grpSpPr>
          <p:pic>
            <p:nvPicPr>
              <p:cNvPr id="6" name="Picture 5"/>
              <p:cNvPicPr>
                <a:picLocks noChangeAspect="1"/>
              </p:cNvPicPr>
              <p:nvPr/>
            </p:nvPicPr>
            <p:blipFill>
              <a:blip r:embed="rId4"/>
              <a:stretch>
                <a:fillRect/>
              </a:stretch>
            </p:blipFill>
            <p:spPr>
              <a:xfrm>
                <a:off x="6096000" y="1524000"/>
                <a:ext cx="2857500" cy="1058333"/>
              </a:xfrm>
              <a:prstGeom prst="rect">
                <a:avLst/>
              </a:prstGeom>
            </p:spPr>
          </p:pic>
          <p:sp>
            <p:nvSpPr>
              <p:cNvPr id="11" name="TextBox 10"/>
              <p:cNvSpPr txBox="1"/>
              <p:nvPr/>
            </p:nvSpPr>
            <p:spPr>
              <a:xfrm rot="16200000">
                <a:off x="5084177" y="1621423"/>
                <a:ext cx="1447800" cy="338554"/>
              </a:xfrm>
              <a:prstGeom prst="rect">
                <a:avLst/>
              </a:prstGeom>
              <a:noFill/>
            </p:spPr>
            <p:txBody>
              <a:bodyPr wrap="square" rtlCol="0">
                <a:spAutoFit/>
              </a:bodyPr>
              <a:lstStyle/>
              <a:p>
                <a:pPr algn="l"/>
                <a:r>
                  <a:rPr lang="en-US" sz="1600" b="0" dirty="0" err="1" smtClean="0">
                    <a:latin typeface="+mj-lt"/>
                  </a:rPr>
                  <a:t>ShiftRows</a:t>
                </a:r>
                <a:endParaRPr lang="en-US" sz="1600" b="0" dirty="0">
                  <a:latin typeface="+mj-lt"/>
                </a:endParaRPr>
              </a:p>
            </p:txBody>
          </p:sp>
        </p:grpSp>
        <p:grpSp>
          <p:nvGrpSpPr>
            <p:cNvPr id="16" name="Group 15"/>
            <p:cNvGrpSpPr/>
            <p:nvPr/>
          </p:nvGrpSpPr>
          <p:grpSpPr>
            <a:xfrm>
              <a:off x="5638801" y="152400"/>
              <a:ext cx="3331029" cy="1371600"/>
              <a:chOff x="5638801" y="152400"/>
              <a:chExt cx="3331029" cy="1371600"/>
            </a:xfrm>
          </p:grpSpPr>
          <p:pic>
            <p:nvPicPr>
              <p:cNvPr id="5" name="Picture 4"/>
              <p:cNvPicPr>
                <a:picLocks noChangeAspect="1"/>
              </p:cNvPicPr>
              <p:nvPr/>
            </p:nvPicPr>
            <p:blipFill>
              <a:blip r:embed="rId5"/>
              <a:stretch>
                <a:fillRect/>
              </a:stretch>
            </p:blipFill>
            <p:spPr>
              <a:xfrm>
                <a:off x="6324600" y="152400"/>
                <a:ext cx="2645230" cy="1371600"/>
              </a:xfrm>
              <a:prstGeom prst="rect">
                <a:avLst/>
              </a:prstGeom>
            </p:spPr>
          </p:pic>
          <p:sp>
            <p:nvSpPr>
              <p:cNvPr id="12" name="TextBox 11"/>
              <p:cNvSpPr txBox="1"/>
              <p:nvPr/>
            </p:nvSpPr>
            <p:spPr>
              <a:xfrm rot="16200000">
                <a:off x="5247189" y="620212"/>
                <a:ext cx="1121777" cy="338554"/>
              </a:xfrm>
              <a:prstGeom prst="rect">
                <a:avLst/>
              </a:prstGeom>
              <a:noFill/>
            </p:spPr>
            <p:txBody>
              <a:bodyPr wrap="square" rtlCol="0">
                <a:spAutoFit/>
              </a:bodyPr>
              <a:lstStyle/>
              <a:p>
                <a:pPr algn="l"/>
                <a:r>
                  <a:rPr lang="en-US" sz="1600" b="0" dirty="0" err="1" smtClean="0">
                    <a:latin typeface="+mj-lt"/>
                  </a:rPr>
                  <a:t>SubBytes</a:t>
                </a:r>
                <a:endParaRPr lang="en-US" sz="1600" b="0" dirty="0">
                  <a:latin typeface="+mj-lt"/>
                </a:endParaRPr>
              </a:p>
            </p:txBody>
          </p:sp>
        </p:grpSp>
      </p:grpSp>
      <p:sp>
        <p:nvSpPr>
          <p:cNvPr id="18" name="Rectangle 17"/>
          <p:cNvSpPr/>
          <p:nvPr/>
        </p:nvSpPr>
        <p:spPr>
          <a:xfrm>
            <a:off x="958848" y="498475"/>
            <a:ext cx="4572000" cy="276999"/>
          </a:xfrm>
          <a:prstGeom prst="rect">
            <a:avLst/>
          </a:prstGeom>
        </p:spPr>
        <p:txBody>
          <a:bodyPr>
            <a:spAutoFit/>
          </a:bodyPr>
          <a:lstStyle/>
          <a:p>
            <a:pPr algn="l"/>
            <a:r>
              <a:rPr lang="en-US" sz="1200" b="0" dirty="0">
                <a:latin typeface="+mj-lt"/>
              </a:rPr>
              <a:t>http://</a:t>
            </a:r>
            <a:r>
              <a:rPr lang="en-US" sz="1200" b="0" dirty="0" err="1">
                <a:latin typeface="+mj-lt"/>
              </a:rPr>
              <a:t>en.wikipedia.org</a:t>
            </a:r>
            <a:r>
              <a:rPr lang="en-US" sz="1200" b="0" dirty="0">
                <a:latin typeface="+mj-lt"/>
              </a:rPr>
              <a:t>/wiki/</a:t>
            </a:r>
            <a:r>
              <a:rPr lang="en-US" sz="1200" b="0" dirty="0" err="1">
                <a:latin typeface="+mj-lt"/>
              </a:rPr>
              <a:t>Advanced_Encryption_Standard</a:t>
            </a:r>
            <a:endParaRPr lang="en-US" sz="1200" b="0" dirty="0">
              <a:latin typeface="+mj-lt"/>
            </a:endParaRPr>
          </a:p>
        </p:txBody>
      </p:sp>
    </p:spTree>
    <p:extLst>
      <p:ext uri="{BB962C8B-B14F-4D97-AF65-F5344CB8AC3E}">
        <p14:creationId xmlns:p14="http://schemas.microsoft.com/office/powerpoint/2010/main" val="354537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r>
              <a:rPr lang="en-US">
                <a:latin typeface="Arial" charset="0"/>
              </a:rPr>
              <a:t>Conventional Encryption Algorithms</a:t>
            </a:r>
          </a:p>
        </p:txBody>
      </p:sp>
      <p:graphicFrame>
        <p:nvGraphicFramePr>
          <p:cNvPr id="43110" name="Group 102"/>
          <p:cNvGraphicFramePr>
            <a:graphicFrameLocks noGrp="1"/>
          </p:cNvGraphicFramePr>
          <p:nvPr>
            <p:extLst>
              <p:ext uri="{D42A27DB-BD31-4B8C-83A1-F6EECF244321}">
                <p14:modId xmlns:p14="http://schemas.microsoft.com/office/powerpoint/2010/main" val="581769382"/>
              </p:ext>
            </p:extLst>
          </p:nvPr>
        </p:nvGraphicFramePr>
        <p:xfrm>
          <a:off x="1001713" y="1904623"/>
          <a:ext cx="7173913" cy="4350894"/>
        </p:xfrm>
        <a:graphic>
          <a:graphicData uri="http://schemas.openxmlformats.org/drawingml/2006/table">
            <a:tbl>
              <a:tblPr/>
              <a:tblGrid>
                <a:gridCol w="1229932"/>
                <a:gridCol w="1139434"/>
                <a:gridCol w="1316314"/>
                <a:gridCol w="1777024"/>
                <a:gridCol w="1711209"/>
              </a:tblGrid>
              <a:tr h="180975">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800000"/>
                          </a:solidFill>
                          <a:effectLst/>
                          <a:latin typeface="Arial" panose="020B0604020202020204" pitchFamily="34"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800000"/>
                          </a:solidFill>
                          <a:effectLst/>
                          <a:latin typeface="Arial" panose="020B0604020202020204" pitchFamily="34" charset="0"/>
                        </a:rPr>
                        <a:t>Key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800000"/>
                          </a:solidFill>
                          <a:effectLst/>
                          <a:latin typeface="Arial" panose="020B0604020202020204" pitchFamily="34" charset="0"/>
                        </a:rPr>
                        <a:t>Number of Rounds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800000"/>
                          </a:solidFill>
                          <a:effectLst/>
                          <a:latin typeface="Arial" panose="020B0604020202020204" pitchFamily="34" charset="0"/>
                        </a:rPr>
                        <a:t>Mathematical Operations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800000"/>
                          </a:solidFill>
                          <a:effectLst/>
                          <a:latin typeface="Arial" panose="020B0604020202020204" pitchFamily="34" charset="0"/>
                        </a:rPr>
                        <a:t>Applications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3333FF"/>
                          </a:solidFill>
                          <a:effectLst/>
                          <a:latin typeface="Arial" panose="020B0604020202020204" pitchFamily="34" charset="0"/>
                        </a:rPr>
                        <a:t>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56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XOR, fixed S-boxes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Kerberos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3333FF"/>
                          </a:solidFill>
                          <a:effectLst/>
                          <a:latin typeface="Arial" panose="020B0604020202020204" pitchFamily="34" charset="0"/>
                        </a:rPr>
                        <a:t>Triple 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112 or 168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XOR, fixed S-boxes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Financial Key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PGP S/MIME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3333FF"/>
                          </a:solidFill>
                          <a:effectLst/>
                          <a:latin typeface="Arial" panose="020B0604020202020204" pitchFamily="34" charset="0"/>
                        </a:rPr>
                        <a:t>IDEA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126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XOR, variable S boxes, 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66"/>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3333FF"/>
                          </a:solidFill>
                          <a:effectLst/>
                          <a:latin typeface="Arial" panose="020B0604020202020204" pitchFamily="34" charset="0"/>
                        </a:rPr>
                        <a:t>Blowfish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40 - 448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Add. Sub. XOR, rotation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66"/>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3333FF"/>
                          </a:solidFill>
                          <a:effectLst/>
                          <a:latin typeface="Arial" panose="020B0604020202020204" pitchFamily="34" charset="0"/>
                        </a:rPr>
                        <a:t>CAST-128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40 to 128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66"/>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Add. Sub. XOR, fixed S-boxes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rgbClr val="000066"/>
                          </a:solidFill>
                          <a:latin typeface="Arial" panose="020B0604020202020204" pitchFamily="34" charset="0"/>
                        </a:defRPr>
                      </a:lvl1pPr>
                      <a:lvl2pPr>
                        <a:spcBef>
                          <a:spcPct val="20000"/>
                        </a:spcBef>
                        <a:defRPr b="1">
                          <a:solidFill>
                            <a:srgbClr val="3333FF"/>
                          </a:solidFill>
                          <a:latin typeface="Arial" panose="020B0604020202020204" pitchFamily="34" charset="0"/>
                        </a:defRPr>
                      </a:lvl2pPr>
                      <a:lvl3pPr>
                        <a:spcBef>
                          <a:spcPct val="20000"/>
                        </a:spcBef>
                        <a:defRPr sz="1600" b="1">
                          <a:solidFill>
                            <a:srgbClr val="FF6600"/>
                          </a:solidFill>
                          <a:latin typeface="Arial" panose="020B0604020202020204" pitchFamily="34" charset="0"/>
                        </a:defRPr>
                      </a:lvl3pPr>
                      <a:lvl4pPr>
                        <a:spcBef>
                          <a:spcPct val="20000"/>
                        </a:spcBef>
                        <a:defRPr sz="1400" b="1">
                          <a:solidFill>
                            <a:srgbClr val="000066"/>
                          </a:solidFill>
                          <a:latin typeface="Arial" panose="020B0604020202020204" pitchFamily="34" charset="0"/>
                        </a:defRPr>
                      </a:lvl4pPr>
                      <a:lvl5pPr>
                        <a:spcBef>
                          <a:spcPct val="20000"/>
                        </a:spcBef>
                        <a:defRPr sz="1400" b="1">
                          <a:solidFill>
                            <a:srgbClr val="3333FF"/>
                          </a:solidFill>
                          <a:latin typeface="Arial" panose="020B0604020202020204" pitchFamily="34" charset="0"/>
                        </a:defRPr>
                      </a:lvl5pPr>
                      <a:lvl6pPr fontAlgn="base">
                        <a:spcBef>
                          <a:spcPct val="20000"/>
                        </a:spcBef>
                        <a:spcAft>
                          <a:spcPct val="0"/>
                        </a:spcAft>
                        <a:defRPr sz="1400" b="1">
                          <a:solidFill>
                            <a:srgbClr val="3333FF"/>
                          </a:solidFill>
                          <a:latin typeface="Arial" panose="020B0604020202020204" pitchFamily="34" charset="0"/>
                        </a:defRPr>
                      </a:lvl6pPr>
                      <a:lvl7pPr fontAlgn="base">
                        <a:spcBef>
                          <a:spcPct val="20000"/>
                        </a:spcBef>
                        <a:spcAft>
                          <a:spcPct val="0"/>
                        </a:spcAft>
                        <a:defRPr sz="1400" b="1">
                          <a:solidFill>
                            <a:srgbClr val="3333FF"/>
                          </a:solidFill>
                          <a:latin typeface="Arial" panose="020B0604020202020204" pitchFamily="34" charset="0"/>
                        </a:defRPr>
                      </a:lvl7pPr>
                      <a:lvl8pPr fontAlgn="base">
                        <a:spcBef>
                          <a:spcPct val="20000"/>
                        </a:spcBef>
                        <a:spcAft>
                          <a:spcPct val="0"/>
                        </a:spcAft>
                        <a:defRPr sz="1400" b="1">
                          <a:solidFill>
                            <a:srgbClr val="3333FF"/>
                          </a:solidFill>
                          <a:latin typeface="Arial" panose="020B0604020202020204" pitchFamily="34" charset="0"/>
                        </a:defRPr>
                      </a:lvl8pPr>
                      <a:lvl9pPr fontAlgn="base">
                        <a:spcBef>
                          <a:spcPct val="20000"/>
                        </a:spcBef>
                        <a:spcAft>
                          <a:spcPct val="0"/>
                        </a:spcAft>
                        <a:defRPr sz="1400" b="1">
                          <a:solidFill>
                            <a:srgbClr val="3333FF"/>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PGP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3333FF"/>
                          </a:solidFill>
                          <a:effectLst/>
                          <a:latin typeface="Arial" panose="020B0604020202020204" pitchFamily="34" charset="0"/>
                        </a:rPr>
                        <a:t>AES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128, 192, 256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10, 12, 14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XOR, rotate, fixed S-boxes, matrix 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GPG </a:t>
                      </a:r>
                      <a:r>
                        <a:rPr kumimoji="0" lang="en-US" sz="1600" b="0" i="0" u="none" strike="noStrike" cap="none" normalizeH="0" baseline="0" dirty="0" err="1" smtClean="0">
                          <a:ln>
                            <a:noFill/>
                          </a:ln>
                          <a:solidFill>
                            <a:srgbClr val="000066"/>
                          </a:solidFill>
                          <a:effectLst/>
                          <a:latin typeface="Arial" panose="020B0604020202020204" pitchFamily="34" charset="0"/>
                        </a:rPr>
                        <a:t>Ipsec</a:t>
                      </a:r>
                      <a:endParaRPr kumimoji="0" lang="en-US" sz="1600" b="0" i="0" u="none" strike="noStrike" cap="none" normalizeH="0" baseline="0" dirty="0" smtClean="0">
                        <a:ln>
                          <a:noFill/>
                        </a:ln>
                        <a:solidFill>
                          <a:srgbClr val="000066"/>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66"/>
                          </a:solidFill>
                          <a:effectLst/>
                          <a:latin typeface="Arial" panose="020B0604020202020204" pitchFamily="34" charset="0"/>
                        </a:rPr>
                        <a:t>SPARC S3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8914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Public Key Cryptography</a:t>
            </a:r>
          </a:p>
        </p:txBody>
      </p:sp>
      <p:sp>
        <p:nvSpPr>
          <p:cNvPr id="223235" name="Rectangle 3"/>
          <p:cNvSpPr>
            <a:spLocks noGrp="1" noChangeArrowheads="1"/>
          </p:cNvSpPr>
          <p:nvPr>
            <p:ph type="body" idx="1"/>
          </p:nvPr>
        </p:nvSpPr>
        <p:spPr/>
        <p:txBody>
          <a:bodyPr>
            <a:noAutofit/>
          </a:bodyPr>
          <a:lstStyle/>
          <a:p>
            <a:pPr>
              <a:lnSpc>
                <a:spcPct val="90000"/>
              </a:lnSpc>
            </a:pPr>
            <a:r>
              <a:rPr lang="en-US" sz="2800" dirty="0"/>
              <a:t>Two keys</a:t>
            </a:r>
          </a:p>
          <a:p>
            <a:pPr lvl="1">
              <a:lnSpc>
                <a:spcPct val="90000"/>
              </a:lnSpc>
            </a:pPr>
            <a:r>
              <a:rPr lang="en-US" sz="2800" i="1" dirty="0"/>
              <a:t>Private key</a:t>
            </a:r>
            <a:r>
              <a:rPr lang="en-US" sz="2800" dirty="0"/>
              <a:t> known only to individual</a:t>
            </a:r>
          </a:p>
          <a:p>
            <a:pPr lvl="1">
              <a:lnSpc>
                <a:spcPct val="90000"/>
              </a:lnSpc>
            </a:pPr>
            <a:r>
              <a:rPr lang="en-US" sz="2800" i="1" dirty="0"/>
              <a:t>Public key</a:t>
            </a:r>
            <a:r>
              <a:rPr lang="en-US" sz="2800" dirty="0"/>
              <a:t> available to anyone</a:t>
            </a:r>
          </a:p>
          <a:p>
            <a:pPr lvl="2">
              <a:lnSpc>
                <a:spcPct val="90000"/>
              </a:lnSpc>
            </a:pPr>
            <a:r>
              <a:rPr lang="en-US" sz="2800" dirty="0"/>
              <a:t>Public key, private key inverses</a:t>
            </a:r>
          </a:p>
          <a:p>
            <a:pPr>
              <a:lnSpc>
                <a:spcPct val="90000"/>
              </a:lnSpc>
            </a:pPr>
            <a:r>
              <a:rPr lang="en-US" sz="2800" dirty="0"/>
              <a:t>Idea</a:t>
            </a:r>
          </a:p>
          <a:p>
            <a:pPr lvl="1">
              <a:lnSpc>
                <a:spcPct val="90000"/>
              </a:lnSpc>
            </a:pPr>
            <a:r>
              <a:rPr lang="en-US" sz="2800" dirty="0"/>
              <a:t>Confidentiality: encipher using public key, decipher using private key</a:t>
            </a:r>
          </a:p>
          <a:p>
            <a:pPr lvl="1">
              <a:lnSpc>
                <a:spcPct val="90000"/>
              </a:lnSpc>
            </a:pPr>
            <a:r>
              <a:rPr lang="en-US" sz="2800" dirty="0"/>
              <a:t>Integrity/authentication: encipher using private key, decipher using public one</a:t>
            </a:r>
          </a:p>
        </p:txBody>
      </p:sp>
    </p:spTree>
    <p:extLst>
      <p:ext uri="{BB962C8B-B14F-4D97-AF65-F5344CB8AC3E}">
        <p14:creationId xmlns:p14="http://schemas.microsoft.com/office/powerpoint/2010/main" val="2893227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Requirements</a:t>
            </a:r>
          </a:p>
        </p:txBody>
      </p:sp>
      <p:sp>
        <p:nvSpPr>
          <p:cNvPr id="224259" name="Rectangle 3"/>
          <p:cNvSpPr>
            <a:spLocks noGrp="1" noChangeArrowheads="1"/>
          </p:cNvSpPr>
          <p:nvPr>
            <p:ph type="body" idx="1"/>
          </p:nvPr>
        </p:nvSpPr>
        <p:spPr/>
        <p:txBody>
          <a:bodyPr>
            <a:noAutofit/>
          </a:bodyPr>
          <a:lstStyle/>
          <a:p>
            <a:pPr>
              <a:lnSpc>
                <a:spcPct val="90000"/>
              </a:lnSpc>
            </a:pPr>
            <a:r>
              <a:rPr lang="en-US" sz="3200" dirty="0" smtClean="0"/>
              <a:t>Computationally </a:t>
            </a:r>
            <a:r>
              <a:rPr lang="en-US" sz="3200" dirty="0"/>
              <a:t>easy to encipher or decipher a message given the appropriate key</a:t>
            </a:r>
          </a:p>
          <a:p>
            <a:pPr>
              <a:lnSpc>
                <a:spcPct val="90000"/>
              </a:lnSpc>
            </a:pPr>
            <a:r>
              <a:rPr lang="en-US" sz="3200" dirty="0" smtClean="0"/>
              <a:t>Computationally </a:t>
            </a:r>
            <a:r>
              <a:rPr lang="en-US" sz="3200" dirty="0"/>
              <a:t>infeasible to derive the private key from the public key</a:t>
            </a:r>
          </a:p>
          <a:p>
            <a:pPr>
              <a:lnSpc>
                <a:spcPct val="90000"/>
              </a:lnSpc>
            </a:pPr>
            <a:r>
              <a:rPr lang="en-US" sz="3200" dirty="0" smtClean="0"/>
              <a:t>Computationally </a:t>
            </a:r>
            <a:r>
              <a:rPr lang="en-US" sz="3200" dirty="0"/>
              <a:t>infeasible to determine the private key from a chosen plaintext attack</a:t>
            </a:r>
          </a:p>
        </p:txBody>
      </p:sp>
    </p:spTree>
    <p:extLst>
      <p:ext uri="{BB962C8B-B14F-4D97-AF65-F5344CB8AC3E}">
        <p14:creationId xmlns:p14="http://schemas.microsoft.com/office/powerpoint/2010/main" val="3030672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RSA</a:t>
            </a:r>
          </a:p>
        </p:txBody>
      </p:sp>
      <p:sp>
        <p:nvSpPr>
          <p:cNvPr id="228355" name="Rectangle 3"/>
          <p:cNvSpPr>
            <a:spLocks noGrp="1" noChangeArrowheads="1"/>
          </p:cNvSpPr>
          <p:nvPr>
            <p:ph type="body" idx="1"/>
          </p:nvPr>
        </p:nvSpPr>
        <p:spPr>
          <a:xfrm>
            <a:off x="539750" y="1822824"/>
            <a:ext cx="7934326" cy="4431926"/>
          </a:xfrm>
        </p:spPr>
        <p:txBody>
          <a:bodyPr>
            <a:noAutofit/>
          </a:bodyPr>
          <a:lstStyle/>
          <a:p>
            <a:r>
              <a:rPr lang="en-US" sz="2400" dirty="0" smtClean="0"/>
              <a:t>History</a:t>
            </a:r>
          </a:p>
          <a:p>
            <a:pPr lvl="1"/>
            <a:r>
              <a:rPr lang="en-US" sz="2400" dirty="0" smtClean="0"/>
              <a:t>1977  MIT</a:t>
            </a:r>
          </a:p>
          <a:p>
            <a:pPr lvl="1"/>
            <a:r>
              <a:rPr lang="en-US" sz="2400" dirty="0" smtClean="0"/>
              <a:t>Ron </a:t>
            </a:r>
            <a:r>
              <a:rPr lang="en-US" sz="2400" u="sng" dirty="0" err="1"/>
              <a:t>R</a:t>
            </a:r>
            <a:r>
              <a:rPr lang="en-US" sz="2400" dirty="0" err="1"/>
              <a:t>ivest</a:t>
            </a:r>
            <a:r>
              <a:rPr lang="en-US" sz="2400" dirty="0"/>
              <a:t>, </a:t>
            </a:r>
            <a:r>
              <a:rPr lang="en-US" sz="2400" dirty="0" err="1"/>
              <a:t>Adi</a:t>
            </a:r>
            <a:r>
              <a:rPr lang="en-US" sz="2400" dirty="0"/>
              <a:t> </a:t>
            </a:r>
            <a:r>
              <a:rPr lang="en-US" sz="2400" u="sng" dirty="0"/>
              <a:t>S</a:t>
            </a:r>
            <a:r>
              <a:rPr lang="en-US" sz="2400" dirty="0"/>
              <a:t>hamir and Leonard</a:t>
            </a:r>
            <a:r>
              <a:rPr lang="en-US" sz="2400" u="sng" dirty="0"/>
              <a:t> </a:t>
            </a:r>
            <a:r>
              <a:rPr lang="en-US" sz="2400" u="sng" dirty="0" err="1"/>
              <a:t>A</a:t>
            </a:r>
            <a:r>
              <a:rPr lang="en-US" sz="2400" dirty="0" err="1"/>
              <a:t>dleman</a:t>
            </a:r>
            <a:endParaRPr lang="en-US" sz="2400" dirty="0" smtClean="0"/>
          </a:p>
          <a:p>
            <a:r>
              <a:rPr lang="en-US" sz="2400" dirty="0" smtClean="0"/>
              <a:t>Exponentiation cipher</a:t>
            </a:r>
          </a:p>
          <a:p>
            <a:pPr lvl="1"/>
            <a:r>
              <a:rPr lang="en-US" sz="2400" dirty="0" smtClean="0"/>
              <a:t>meaning, relies </a:t>
            </a:r>
            <a:r>
              <a:rPr lang="en-US" sz="2400" dirty="0"/>
              <a:t>on the difficulty of determining the number of numbers relatively prime to a large integer </a:t>
            </a:r>
            <a:r>
              <a:rPr lang="en-US" sz="2400" i="1" dirty="0" smtClean="0"/>
              <a:t>n</a:t>
            </a:r>
          </a:p>
          <a:p>
            <a:r>
              <a:rPr lang="en-US" sz="2400" dirty="0" smtClean="0"/>
              <a:t>Asymmetric approach involving 3 parts</a:t>
            </a:r>
          </a:p>
          <a:p>
            <a:pPr lvl="1"/>
            <a:r>
              <a:rPr lang="en-US" sz="2400" dirty="0" smtClean="0"/>
              <a:t>key generation</a:t>
            </a:r>
          </a:p>
          <a:p>
            <a:pPr lvl="1"/>
            <a:r>
              <a:rPr lang="en-US" sz="2400" dirty="0" smtClean="0"/>
              <a:t>encryption</a:t>
            </a:r>
          </a:p>
          <a:p>
            <a:pPr lvl="1"/>
            <a:r>
              <a:rPr lang="en-US" sz="2400" dirty="0" smtClean="0"/>
              <a:t>decryption</a:t>
            </a:r>
          </a:p>
        </p:txBody>
      </p:sp>
    </p:spTree>
    <p:extLst>
      <p:ext uri="{BB962C8B-B14F-4D97-AF65-F5344CB8AC3E}">
        <p14:creationId xmlns:p14="http://schemas.microsoft.com/office/powerpoint/2010/main" val="3443239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dirty="0" smtClean="0"/>
              <a:t>But first, a word from Euler</a:t>
            </a:r>
            <a:endParaRPr lang="en-US" dirty="0"/>
          </a:p>
        </p:txBody>
      </p:sp>
      <p:sp>
        <p:nvSpPr>
          <p:cNvPr id="229379" name="Rectangle 3"/>
          <p:cNvSpPr>
            <a:spLocks noGrp="1" noChangeArrowheads="1"/>
          </p:cNvSpPr>
          <p:nvPr>
            <p:ph type="body" idx="1"/>
          </p:nvPr>
        </p:nvSpPr>
        <p:spPr>
          <a:xfrm>
            <a:off x="779463" y="1632324"/>
            <a:ext cx="7583488" cy="4007224"/>
          </a:xfrm>
        </p:spPr>
        <p:txBody>
          <a:bodyPr>
            <a:noAutofit/>
          </a:bodyPr>
          <a:lstStyle/>
          <a:p>
            <a:r>
              <a:rPr lang="en-US" sz="2800" dirty="0" err="1"/>
              <a:t>Totient</a:t>
            </a:r>
            <a:r>
              <a:rPr lang="en-US" sz="2800" dirty="0"/>
              <a:t> function </a:t>
            </a:r>
            <a:r>
              <a:rPr lang="en-US" sz="2800" dirty="0">
                <a:sym typeface="Symbol" charset="0"/>
              </a:rPr>
              <a:t></a:t>
            </a:r>
            <a:r>
              <a:rPr lang="en-US" sz="2800" dirty="0"/>
              <a:t>(n)</a:t>
            </a:r>
          </a:p>
          <a:p>
            <a:pPr lvl="1"/>
            <a:r>
              <a:rPr lang="en-US" sz="2400" dirty="0"/>
              <a:t>Number of positive integers less than </a:t>
            </a:r>
            <a:r>
              <a:rPr lang="en-US" sz="2400" i="1" dirty="0"/>
              <a:t>n</a:t>
            </a:r>
            <a:r>
              <a:rPr lang="en-US" sz="2400" dirty="0"/>
              <a:t> and relatively prime to </a:t>
            </a:r>
            <a:r>
              <a:rPr lang="en-US" sz="2400" i="1" dirty="0"/>
              <a:t>n</a:t>
            </a:r>
            <a:endParaRPr lang="en-US" sz="2400" dirty="0"/>
          </a:p>
          <a:p>
            <a:pPr lvl="2"/>
            <a:r>
              <a:rPr lang="en-US" i="1" dirty="0"/>
              <a:t>Relatively prime</a:t>
            </a:r>
            <a:r>
              <a:rPr lang="en-US" dirty="0"/>
              <a:t> means with no factors in common with </a:t>
            </a:r>
            <a:r>
              <a:rPr lang="en-US" i="1" dirty="0"/>
              <a:t>n</a:t>
            </a:r>
          </a:p>
          <a:p>
            <a:r>
              <a:rPr lang="en-US" sz="2800" dirty="0"/>
              <a:t>Example: </a:t>
            </a:r>
            <a:r>
              <a:rPr lang="en-US" sz="2800" dirty="0">
                <a:sym typeface="Symbol" charset="0"/>
              </a:rPr>
              <a:t></a:t>
            </a:r>
            <a:r>
              <a:rPr lang="en-US" sz="2800" dirty="0"/>
              <a:t>(10) = </a:t>
            </a:r>
            <a:r>
              <a:rPr lang="en-US" sz="2800" dirty="0" smtClean="0"/>
              <a:t>4</a:t>
            </a:r>
          </a:p>
          <a:p>
            <a:pPr lvl="1"/>
            <a:r>
              <a:rPr lang="en-US" sz="2400" dirty="0" smtClean="0"/>
              <a:t>1</a:t>
            </a:r>
            <a:r>
              <a:rPr lang="en-US" sz="2400" dirty="0"/>
              <a:t>, 3, 7, 9 are relatively prime to 10</a:t>
            </a:r>
          </a:p>
          <a:p>
            <a:pPr lvl="2"/>
            <a:r>
              <a:rPr lang="en-US" dirty="0" smtClean="0"/>
              <a:t>approach:  10 is factored as 2 x 5; remove all multiples of 2 and 5</a:t>
            </a:r>
          </a:p>
          <a:p>
            <a:pPr lvl="2"/>
            <a:r>
              <a:rPr lang="en-US" dirty="0" smtClean="0"/>
              <a:t>1  2  3  4  5  6  7  8  9  </a:t>
            </a:r>
          </a:p>
          <a:p>
            <a:r>
              <a:rPr lang="en-US" sz="2800" dirty="0" smtClean="0"/>
              <a:t>Example</a:t>
            </a:r>
            <a:r>
              <a:rPr lang="en-US" sz="2800" dirty="0"/>
              <a:t>: </a:t>
            </a:r>
            <a:r>
              <a:rPr lang="en-US" sz="2800" dirty="0">
                <a:sym typeface="Symbol" charset="0"/>
              </a:rPr>
              <a:t></a:t>
            </a:r>
            <a:r>
              <a:rPr lang="en-US" sz="2800" dirty="0"/>
              <a:t>(21) = 12</a:t>
            </a:r>
          </a:p>
          <a:p>
            <a:pPr lvl="1"/>
            <a:r>
              <a:rPr lang="en-US" sz="2400" dirty="0"/>
              <a:t>1, 2, 4, 5, 8, 10, 11, 13, 16, 17, 19, 20 are relatively prime to 21</a:t>
            </a:r>
          </a:p>
        </p:txBody>
      </p:sp>
      <p:sp>
        <p:nvSpPr>
          <p:cNvPr id="11" name="Multiply 10"/>
          <p:cNvSpPr/>
          <p:nvPr/>
        </p:nvSpPr>
        <p:spPr bwMode="auto">
          <a:xfrm>
            <a:off x="2876550" y="4800600"/>
            <a:ext cx="228600" cy="381000"/>
          </a:xfrm>
          <a:prstGeom prst="mathMultiply">
            <a:avLst/>
          </a:prstGeom>
          <a:solidFill>
            <a:srgbClr val="D592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12" name="Multiply 11"/>
          <p:cNvSpPr/>
          <p:nvPr/>
        </p:nvSpPr>
        <p:spPr bwMode="auto">
          <a:xfrm>
            <a:off x="2070100" y="4800600"/>
            <a:ext cx="228600" cy="381000"/>
          </a:xfrm>
          <a:prstGeom prst="mathMultiply">
            <a:avLst/>
          </a:prstGeom>
          <a:solidFill>
            <a:srgbClr val="D592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13" name="Multiply 12"/>
          <p:cNvSpPr/>
          <p:nvPr/>
        </p:nvSpPr>
        <p:spPr bwMode="auto">
          <a:xfrm>
            <a:off x="3276600" y="4784725"/>
            <a:ext cx="228600" cy="381000"/>
          </a:xfrm>
          <a:prstGeom prst="mathMultiply">
            <a:avLst/>
          </a:prstGeom>
          <a:solidFill>
            <a:srgbClr val="D592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14" name="Multiply 13"/>
          <p:cNvSpPr/>
          <p:nvPr/>
        </p:nvSpPr>
        <p:spPr bwMode="auto">
          <a:xfrm>
            <a:off x="2441575" y="4838700"/>
            <a:ext cx="228600" cy="381000"/>
          </a:xfrm>
          <a:prstGeom prst="mathMultiply">
            <a:avLst/>
          </a:prstGeom>
          <a:solidFill>
            <a:srgbClr val="D592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15" name="Multiply 14"/>
          <p:cNvSpPr/>
          <p:nvPr/>
        </p:nvSpPr>
        <p:spPr bwMode="auto">
          <a:xfrm>
            <a:off x="2593975" y="4800600"/>
            <a:ext cx="228600" cy="381000"/>
          </a:xfrm>
          <a:prstGeom prst="mathMultiply">
            <a:avLst/>
          </a:prstGeom>
          <a:solidFill>
            <a:srgbClr val="D592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Tree>
    <p:extLst>
      <p:ext uri="{BB962C8B-B14F-4D97-AF65-F5344CB8AC3E}">
        <p14:creationId xmlns:p14="http://schemas.microsoft.com/office/powerpoint/2010/main" val="37475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Algorithm</a:t>
            </a:r>
          </a:p>
        </p:txBody>
      </p:sp>
      <p:sp>
        <p:nvSpPr>
          <p:cNvPr id="230403" name="Rectangle 3"/>
          <p:cNvSpPr>
            <a:spLocks noGrp="1" noChangeArrowheads="1"/>
          </p:cNvSpPr>
          <p:nvPr>
            <p:ph type="body" idx="1"/>
          </p:nvPr>
        </p:nvSpPr>
        <p:spPr/>
        <p:txBody>
          <a:bodyPr>
            <a:noAutofit/>
          </a:bodyPr>
          <a:lstStyle/>
          <a:p>
            <a:pPr>
              <a:lnSpc>
                <a:spcPct val="90000"/>
              </a:lnSpc>
            </a:pPr>
            <a:r>
              <a:rPr lang="en-US" sz="2800" dirty="0"/>
              <a:t>Choose two large prime numbers </a:t>
            </a:r>
            <a:r>
              <a:rPr lang="en-US" sz="2800" i="1" dirty="0"/>
              <a:t>p, q</a:t>
            </a:r>
          </a:p>
          <a:p>
            <a:pPr lvl="1">
              <a:lnSpc>
                <a:spcPct val="90000"/>
              </a:lnSpc>
            </a:pPr>
            <a:r>
              <a:rPr lang="en-US" sz="2800" dirty="0"/>
              <a:t>Let </a:t>
            </a:r>
            <a:r>
              <a:rPr lang="en-US" sz="2800" i="1" dirty="0"/>
              <a:t>n = </a:t>
            </a:r>
            <a:r>
              <a:rPr lang="en-US" sz="2800" i="1" dirty="0" err="1"/>
              <a:t>pq</a:t>
            </a:r>
            <a:r>
              <a:rPr lang="en-US" sz="2800" dirty="0"/>
              <a:t>; then </a:t>
            </a:r>
            <a:r>
              <a:rPr lang="en-US" sz="2800" dirty="0">
                <a:sym typeface="Symbol" charset="0"/>
              </a:rPr>
              <a:t></a:t>
            </a:r>
            <a:r>
              <a:rPr lang="en-US" sz="2800" dirty="0"/>
              <a:t>(</a:t>
            </a:r>
            <a:r>
              <a:rPr lang="en-US" sz="2800" i="1" dirty="0"/>
              <a:t>n</a:t>
            </a:r>
            <a:r>
              <a:rPr lang="en-US" sz="2800" dirty="0"/>
              <a:t>) = (</a:t>
            </a:r>
            <a:r>
              <a:rPr lang="en-US" sz="2800" i="1" dirty="0"/>
              <a:t>p</a:t>
            </a:r>
            <a:r>
              <a:rPr lang="en-US" sz="2800" dirty="0"/>
              <a:t>–1)(</a:t>
            </a:r>
            <a:r>
              <a:rPr lang="en-US" sz="2800" i="1" dirty="0"/>
              <a:t>q</a:t>
            </a:r>
            <a:r>
              <a:rPr lang="en-US" sz="2800" dirty="0"/>
              <a:t>–1)</a:t>
            </a:r>
          </a:p>
          <a:p>
            <a:pPr lvl="1">
              <a:lnSpc>
                <a:spcPct val="90000"/>
              </a:lnSpc>
            </a:pPr>
            <a:r>
              <a:rPr lang="en-US" sz="2800" dirty="0"/>
              <a:t>Choose </a:t>
            </a:r>
            <a:r>
              <a:rPr lang="en-US" sz="2800" i="1" dirty="0"/>
              <a:t>e</a:t>
            </a:r>
            <a:r>
              <a:rPr lang="en-US" sz="2800" dirty="0"/>
              <a:t> &lt; </a:t>
            </a:r>
            <a:r>
              <a:rPr lang="en-US" sz="2800" i="1" dirty="0"/>
              <a:t>n</a:t>
            </a:r>
            <a:r>
              <a:rPr lang="en-US" sz="2800" dirty="0"/>
              <a:t> such that </a:t>
            </a:r>
            <a:r>
              <a:rPr lang="en-US" sz="2800" i="1" dirty="0"/>
              <a:t>e</a:t>
            </a:r>
            <a:r>
              <a:rPr lang="en-US" sz="2800" dirty="0"/>
              <a:t> is relatively prime to  </a:t>
            </a:r>
            <a:r>
              <a:rPr lang="en-US" sz="2800" dirty="0">
                <a:sym typeface="Symbol" charset="0"/>
              </a:rPr>
              <a:t></a:t>
            </a:r>
            <a:r>
              <a:rPr lang="en-US" sz="2800" dirty="0"/>
              <a:t>(</a:t>
            </a:r>
            <a:r>
              <a:rPr lang="en-US" sz="2800" i="1" dirty="0"/>
              <a:t>n</a:t>
            </a:r>
            <a:r>
              <a:rPr lang="en-US" sz="2800" dirty="0"/>
              <a:t>).</a:t>
            </a:r>
          </a:p>
          <a:p>
            <a:pPr lvl="1">
              <a:lnSpc>
                <a:spcPct val="90000"/>
              </a:lnSpc>
            </a:pPr>
            <a:r>
              <a:rPr lang="en-US" sz="2800" dirty="0"/>
              <a:t>Compute </a:t>
            </a:r>
            <a:r>
              <a:rPr lang="en-US" sz="2800" i="1" dirty="0"/>
              <a:t>d</a:t>
            </a:r>
            <a:r>
              <a:rPr lang="en-US" sz="2800" dirty="0"/>
              <a:t> such that </a:t>
            </a:r>
            <a:r>
              <a:rPr lang="en-US" sz="2800" i="1" dirty="0" err="1"/>
              <a:t>ed</a:t>
            </a:r>
            <a:r>
              <a:rPr lang="en-US" sz="2800" dirty="0"/>
              <a:t> mod </a:t>
            </a:r>
            <a:r>
              <a:rPr lang="en-US" sz="2800" dirty="0">
                <a:sym typeface="Symbol" charset="0"/>
              </a:rPr>
              <a:t></a:t>
            </a:r>
            <a:r>
              <a:rPr lang="en-US" sz="2800" dirty="0"/>
              <a:t>(</a:t>
            </a:r>
            <a:r>
              <a:rPr lang="en-US" sz="2800" i="1" dirty="0"/>
              <a:t>n</a:t>
            </a:r>
            <a:r>
              <a:rPr lang="en-US" sz="2800" dirty="0"/>
              <a:t>) = 1</a:t>
            </a:r>
          </a:p>
          <a:p>
            <a:pPr>
              <a:lnSpc>
                <a:spcPct val="90000"/>
              </a:lnSpc>
            </a:pPr>
            <a:r>
              <a:rPr lang="en-US" sz="2800" dirty="0"/>
              <a:t>Public key: (</a:t>
            </a:r>
            <a:r>
              <a:rPr lang="en-US" sz="2800" i="1" dirty="0"/>
              <a:t>e</a:t>
            </a:r>
            <a:r>
              <a:rPr lang="en-US" sz="2800" dirty="0"/>
              <a:t>, </a:t>
            </a:r>
            <a:r>
              <a:rPr lang="en-US" sz="2800" i="1" dirty="0"/>
              <a:t>n</a:t>
            </a:r>
            <a:r>
              <a:rPr lang="en-US" sz="2800" dirty="0"/>
              <a:t>); private key: </a:t>
            </a:r>
            <a:r>
              <a:rPr lang="en-US" sz="2800" i="1" dirty="0"/>
              <a:t>d</a:t>
            </a:r>
          </a:p>
          <a:p>
            <a:pPr>
              <a:lnSpc>
                <a:spcPct val="90000"/>
              </a:lnSpc>
            </a:pPr>
            <a:r>
              <a:rPr lang="en-US" sz="2800" dirty="0"/>
              <a:t>Encipher: </a:t>
            </a:r>
            <a:r>
              <a:rPr lang="en-US" sz="2800" i="1" dirty="0"/>
              <a:t>c</a:t>
            </a:r>
            <a:r>
              <a:rPr lang="en-US" sz="2800" dirty="0"/>
              <a:t> = </a:t>
            </a:r>
            <a:r>
              <a:rPr lang="en-US" sz="2800" i="1" dirty="0"/>
              <a:t>m</a:t>
            </a:r>
            <a:r>
              <a:rPr lang="en-US" sz="2800" i="1" baseline="30000" dirty="0"/>
              <a:t>e</a:t>
            </a:r>
            <a:r>
              <a:rPr lang="en-US" sz="2800" dirty="0"/>
              <a:t> mod </a:t>
            </a:r>
            <a:r>
              <a:rPr lang="en-US" sz="2800" i="1" dirty="0"/>
              <a:t>n</a:t>
            </a:r>
            <a:endParaRPr lang="en-US" sz="2800" dirty="0"/>
          </a:p>
          <a:p>
            <a:pPr>
              <a:lnSpc>
                <a:spcPct val="90000"/>
              </a:lnSpc>
            </a:pPr>
            <a:r>
              <a:rPr lang="en-US" sz="2800" dirty="0"/>
              <a:t>Decipher: </a:t>
            </a:r>
            <a:r>
              <a:rPr lang="en-US" sz="2800" i="1" dirty="0"/>
              <a:t>m</a:t>
            </a:r>
            <a:r>
              <a:rPr lang="en-US" sz="2800" dirty="0"/>
              <a:t> = </a:t>
            </a:r>
            <a:r>
              <a:rPr lang="en-US" sz="2800" i="1" dirty="0"/>
              <a:t>c</a:t>
            </a:r>
            <a:r>
              <a:rPr lang="en-US" sz="2800" i="1" baseline="30000" dirty="0"/>
              <a:t>d</a:t>
            </a:r>
            <a:r>
              <a:rPr lang="en-US" sz="2800" dirty="0"/>
              <a:t> mod </a:t>
            </a:r>
            <a:r>
              <a:rPr lang="en-US" sz="2800" i="1" dirty="0"/>
              <a:t>n</a:t>
            </a:r>
          </a:p>
        </p:txBody>
      </p:sp>
    </p:spTree>
    <p:extLst>
      <p:ext uri="{BB962C8B-B14F-4D97-AF65-F5344CB8AC3E}">
        <p14:creationId xmlns:p14="http://schemas.microsoft.com/office/powerpoint/2010/main" val="1808365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smtClean="0"/>
              <a:t>Example: Confidentiality</a:t>
            </a:r>
            <a:endParaRPr lang="en-US" dirty="0"/>
          </a:p>
        </p:txBody>
      </p:sp>
      <p:sp>
        <p:nvSpPr>
          <p:cNvPr id="231427" name="Rectangle 3"/>
          <p:cNvSpPr>
            <a:spLocks noGrp="1" noChangeArrowheads="1"/>
          </p:cNvSpPr>
          <p:nvPr>
            <p:ph type="body" idx="1"/>
          </p:nvPr>
        </p:nvSpPr>
        <p:spPr/>
        <p:txBody>
          <a:bodyPr>
            <a:normAutofit fontScale="85000" lnSpcReduction="20000"/>
          </a:bodyPr>
          <a:lstStyle/>
          <a:p>
            <a:pPr>
              <a:lnSpc>
                <a:spcPct val="90000"/>
              </a:lnSpc>
            </a:pPr>
            <a:r>
              <a:rPr lang="en-US" sz="2800" dirty="0" smtClean="0"/>
              <a:t>Let </a:t>
            </a:r>
            <a:r>
              <a:rPr lang="en-US" sz="2800" i="1" dirty="0" smtClean="0"/>
              <a:t>p</a:t>
            </a:r>
            <a:r>
              <a:rPr lang="en-US" sz="2800" dirty="0" smtClean="0"/>
              <a:t> </a:t>
            </a:r>
            <a:r>
              <a:rPr lang="en-US" sz="2800" dirty="0"/>
              <a:t>= 7, </a:t>
            </a:r>
            <a:r>
              <a:rPr lang="en-US" sz="2800" i="1" dirty="0"/>
              <a:t>q</a:t>
            </a:r>
            <a:r>
              <a:rPr lang="en-US" sz="2800" dirty="0"/>
              <a:t> = 11, </a:t>
            </a:r>
            <a:endParaRPr lang="en-US" sz="2800" dirty="0" smtClean="0"/>
          </a:p>
          <a:p>
            <a:pPr lvl="1">
              <a:lnSpc>
                <a:spcPct val="90000"/>
              </a:lnSpc>
            </a:pPr>
            <a:r>
              <a:rPr lang="en-US" sz="2400" dirty="0" smtClean="0"/>
              <a:t>so </a:t>
            </a:r>
            <a:r>
              <a:rPr lang="en-US" sz="2400" i="1" dirty="0"/>
              <a:t>n</a:t>
            </a:r>
            <a:r>
              <a:rPr lang="en-US" sz="2400" dirty="0"/>
              <a:t> = 77 and </a:t>
            </a:r>
            <a:r>
              <a:rPr lang="en-US" sz="2400" dirty="0">
                <a:sym typeface="Symbol" charset="0"/>
              </a:rPr>
              <a:t></a:t>
            </a:r>
            <a:r>
              <a:rPr lang="en-US" sz="2400" dirty="0"/>
              <a:t>(</a:t>
            </a:r>
            <a:r>
              <a:rPr lang="en-US" sz="2400" i="1" dirty="0"/>
              <a:t>n</a:t>
            </a:r>
            <a:r>
              <a:rPr lang="en-US" sz="2400" dirty="0"/>
              <a:t>) = 60</a:t>
            </a:r>
          </a:p>
          <a:p>
            <a:pPr>
              <a:lnSpc>
                <a:spcPct val="90000"/>
              </a:lnSpc>
            </a:pPr>
            <a:r>
              <a:rPr lang="en-US" sz="2800" dirty="0"/>
              <a:t>Alice chooses </a:t>
            </a:r>
            <a:r>
              <a:rPr lang="en-US" sz="2800" i="1" dirty="0"/>
              <a:t>e</a:t>
            </a:r>
            <a:r>
              <a:rPr lang="en-US" sz="2800" dirty="0"/>
              <a:t> = 17, making </a:t>
            </a:r>
            <a:r>
              <a:rPr lang="en-US" sz="2800" i="1" dirty="0"/>
              <a:t>d</a:t>
            </a:r>
            <a:r>
              <a:rPr lang="en-US" sz="2800" dirty="0"/>
              <a:t> = 53</a:t>
            </a:r>
          </a:p>
          <a:p>
            <a:pPr>
              <a:lnSpc>
                <a:spcPct val="90000"/>
              </a:lnSpc>
            </a:pPr>
            <a:r>
              <a:rPr lang="en-US" sz="2800" dirty="0"/>
              <a:t>Bob wants to send Alice secret message HELLO (07 04 11 11 14</a:t>
            </a:r>
            <a:r>
              <a:rPr lang="en-US" sz="2800" dirty="0" smtClean="0"/>
              <a:t>)</a:t>
            </a:r>
          </a:p>
          <a:p>
            <a:pPr lvl="1">
              <a:lnSpc>
                <a:spcPct val="90000"/>
              </a:lnSpc>
            </a:pPr>
            <a:r>
              <a:rPr lang="en-US" sz="2400" dirty="0" smtClean="0"/>
              <a:t>Encryption using Alice's public key:</a:t>
            </a:r>
            <a:endParaRPr lang="en-US" sz="2400" dirty="0"/>
          </a:p>
          <a:p>
            <a:pPr lvl="2">
              <a:lnSpc>
                <a:spcPct val="90000"/>
              </a:lnSpc>
            </a:pPr>
            <a:r>
              <a:rPr lang="en-US" sz="2000" dirty="0"/>
              <a:t>07</a:t>
            </a:r>
            <a:r>
              <a:rPr lang="en-US" sz="2000" baseline="30000" dirty="0"/>
              <a:t>17</a:t>
            </a:r>
            <a:r>
              <a:rPr lang="en-US" sz="2000" dirty="0"/>
              <a:t> mod 77 = 28</a:t>
            </a:r>
          </a:p>
          <a:p>
            <a:pPr lvl="2">
              <a:lnSpc>
                <a:spcPct val="90000"/>
              </a:lnSpc>
            </a:pPr>
            <a:r>
              <a:rPr lang="en-US" sz="2000" dirty="0"/>
              <a:t>04</a:t>
            </a:r>
            <a:r>
              <a:rPr lang="en-US" sz="2000" baseline="30000" dirty="0"/>
              <a:t>17</a:t>
            </a:r>
            <a:r>
              <a:rPr lang="en-US" sz="2000" dirty="0"/>
              <a:t> mod 77 = 16</a:t>
            </a:r>
          </a:p>
          <a:p>
            <a:pPr lvl="2">
              <a:lnSpc>
                <a:spcPct val="90000"/>
              </a:lnSpc>
            </a:pPr>
            <a:r>
              <a:rPr lang="en-US" sz="2000" dirty="0"/>
              <a:t>11</a:t>
            </a:r>
            <a:r>
              <a:rPr lang="en-US" sz="2000" baseline="30000" dirty="0"/>
              <a:t>17</a:t>
            </a:r>
            <a:r>
              <a:rPr lang="en-US" sz="2000" dirty="0"/>
              <a:t> mod 77 = 44</a:t>
            </a:r>
          </a:p>
          <a:p>
            <a:pPr lvl="2">
              <a:lnSpc>
                <a:spcPct val="90000"/>
              </a:lnSpc>
            </a:pPr>
            <a:r>
              <a:rPr lang="en-US" sz="2000" dirty="0"/>
              <a:t>11</a:t>
            </a:r>
            <a:r>
              <a:rPr lang="en-US" sz="2000" baseline="30000" dirty="0"/>
              <a:t>17</a:t>
            </a:r>
            <a:r>
              <a:rPr lang="en-US" sz="2000" dirty="0"/>
              <a:t> mod 77 = 44</a:t>
            </a:r>
          </a:p>
          <a:p>
            <a:pPr lvl="2">
              <a:lnSpc>
                <a:spcPct val="90000"/>
              </a:lnSpc>
            </a:pPr>
            <a:r>
              <a:rPr lang="en-US" sz="2000" dirty="0"/>
              <a:t>14</a:t>
            </a:r>
            <a:r>
              <a:rPr lang="en-US" sz="2000" baseline="30000" dirty="0"/>
              <a:t>17</a:t>
            </a:r>
            <a:r>
              <a:rPr lang="en-US" sz="2000" dirty="0"/>
              <a:t> mod 77 = 42</a:t>
            </a:r>
          </a:p>
          <a:p>
            <a:pPr>
              <a:lnSpc>
                <a:spcPct val="90000"/>
              </a:lnSpc>
            </a:pPr>
            <a:r>
              <a:rPr lang="en-US" sz="2800" dirty="0"/>
              <a:t>Bob sends 28 16 44 44 42</a:t>
            </a:r>
          </a:p>
        </p:txBody>
      </p:sp>
    </p:spTree>
    <p:extLst>
      <p:ext uri="{BB962C8B-B14F-4D97-AF65-F5344CB8AC3E}">
        <p14:creationId xmlns:p14="http://schemas.microsoft.com/office/powerpoint/2010/main" val="689243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p:cNvSpPr>
          <p:nvPr>
            <p:ph type="title"/>
          </p:nvPr>
        </p:nvSpPr>
        <p:spPr>
          <a:xfrm>
            <a:off x="779462" y="295833"/>
            <a:ext cx="7583490" cy="1143001"/>
          </a:xfrm>
          <a:prstGeom prst="rect">
            <a:avLst/>
          </a:prstGeom>
        </p:spPr>
        <p:txBody>
          <a:bodyPr/>
          <a:lstStyle/>
          <a:p>
            <a:pPr lvl="0">
              <a:defRPr sz="1800">
                <a:solidFill>
                  <a:srgbClr val="000000"/>
                </a:solidFill>
              </a:defRPr>
            </a:pPr>
            <a:r>
              <a:rPr sz="3800">
                <a:solidFill>
                  <a:srgbClr val="174576"/>
                </a:solidFill>
              </a:rPr>
              <a:t>Today’s Topics</a:t>
            </a:r>
          </a:p>
        </p:txBody>
      </p:sp>
      <p:sp>
        <p:nvSpPr>
          <p:cNvPr id="107" name="Shape 107"/>
          <p:cNvSpPr>
            <a:spLocks noGrp="1"/>
          </p:cNvSpPr>
          <p:nvPr>
            <p:ph type="body" idx="1"/>
          </p:nvPr>
        </p:nvSpPr>
        <p:spPr>
          <a:xfrm>
            <a:off x="779462" y="1949824"/>
            <a:ext cx="7583490" cy="4007225"/>
          </a:xfrm>
          <a:prstGeom prst="rect">
            <a:avLst/>
          </a:prstGeom>
        </p:spPr>
        <p:txBody>
          <a:bodyPr>
            <a:normAutofit fontScale="92500" lnSpcReduction="10000"/>
          </a:bodyPr>
          <a:lstStyle/>
          <a:p>
            <a:pPr marL="561109" lvl="0" indent="-561109">
              <a:defRPr sz="1800">
                <a:solidFill>
                  <a:srgbClr val="000000"/>
                </a:solidFill>
              </a:defRPr>
            </a:pPr>
            <a:r>
              <a:rPr lang="en-US" sz="3600" dirty="0" smtClean="0">
                <a:solidFill>
                  <a:srgbClr val="0D2779"/>
                </a:solidFill>
              </a:rPr>
              <a:t>Classic Cryptography</a:t>
            </a:r>
            <a:endParaRPr lang="en-US" sz="1800" dirty="0"/>
          </a:p>
          <a:p>
            <a:pPr marL="742950" lvl="1" indent="-285750">
              <a:lnSpc>
                <a:spcPct val="90000"/>
              </a:lnSpc>
              <a:buFont typeface="Lucida Grande"/>
              <a:buChar char="-"/>
            </a:pPr>
            <a:r>
              <a:rPr lang="en-US" sz="2400" dirty="0" err="1"/>
              <a:t>Cæsar</a:t>
            </a:r>
            <a:r>
              <a:rPr lang="en-US" sz="2400" dirty="0"/>
              <a:t> cipher</a:t>
            </a:r>
          </a:p>
          <a:p>
            <a:pPr marL="742950" lvl="1" indent="-285750">
              <a:lnSpc>
                <a:spcPct val="90000"/>
              </a:lnSpc>
              <a:buFont typeface="Lucida Grande"/>
              <a:buChar char="-"/>
            </a:pPr>
            <a:r>
              <a:rPr lang="en-US" sz="2400" dirty="0" err="1"/>
              <a:t>Vigènere</a:t>
            </a:r>
            <a:r>
              <a:rPr lang="en-US" sz="2400" dirty="0"/>
              <a:t> cipher</a:t>
            </a:r>
          </a:p>
          <a:p>
            <a:pPr marL="742950" lvl="1" indent="-285750">
              <a:lnSpc>
                <a:spcPct val="90000"/>
              </a:lnSpc>
              <a:buFont typeface="Lucida Grande"/>
              <a:buChar char="-"/>
            </a:pPr>
            <a:r>
              <a:rPr lang="en-US" sz="2400" dirty="0"/>
              <a:t>DES</a:t>
            </a:r>
          </a:p>
          <a:p>
            <a:pPr marL="285750" indent="-285750">
              <a:lnSpc>
                <a:spcPct val="90000"/>
              </a:lnSpc>
              <a:buFont typeface="Arial"/>
              <a:buChar char="•"/>
            </a:pPr>
            <a:r>
              <a:rPr lang="en-US" sz="3600" dirty="0"/>
              <a:t>Public Key Cryptography</a:t>
            </a:r>
          </a:p>
          <a:p>
            <a:pPr marL="742950" lvl="1" indent="-285750">
              <a:lnSpc>
                <a:spcPct val="90000"/>
              </a:lnSpc>
              <a:buFont typeface="Lucida Grande"/>
              <a:buChar char="-"/>
            </a:pPr>
            <a:r>
              <a:rPr lang="en-US" sz="2400" dirty="0" err="1"/>
              <a:t>Diffie</a:t>
            </a:r>
            <a:r>
              <a:rPr lang="en-US" sz="2400" dirty="0"/>
              <a:t>-Hellman</a:t>
            </a:r>
          </a:p>
          <a:p>
            <a:pPr marL="742950" lvl="1" indent="-285750">
              <a:lnSpc>
                <a:spcPct val="90000"/>
              </a:lnSpc>
              <a:buFont typeface="Lucida Grande"/>
              <a:buChar char="-"/>
            </a:pPr>
            <a:r>
              <a:rPr lang="en-US" sz="2400" dirty="0"/>
              <a:t>RSA</a:t>
            </a:r>
          </a:p>
          <a:p>
            <a:pPr marL="285750" indent="-285750">
              <a:lnSpc>
                <a:spcPct val="90000"/>
              </a:lnSpc>
              <a:buFont typeface="Arial"/>
              <a:buChar char="•"/>
            </a:pPr>
            <a:r>
              <a:rPr lang="en-US" sz="3600" dirty="0"/>
              <a:t>Cryptographic Checksums</a:t>
            </a:r>
          </a:p>
          <a:p>
            <a:pPr marL="742950" lvl="1" indent="-285750">
              <a:lnSpc>
                <a:spcPct val="90000"/>
              </a:lnSpc>
              <a:buFont typeface="Lucida Grande"/>
              <a:buChar char="-"/>
            </a:pPr>
            <a:r>
              <a:rPr lang="en-US" sz="2600" dirty="0"/>
              <a:t>HMAC</a:t>
            </a:r>
          </a:p>
          <a:p>
            <a:pPr marL="561109" lvl="0" indent="-561109">
              <a:defRPr sz="1800">
                <a:solidFill>
                  <a:srgbClr val="000000"/>
                </a:solidFill>
              </a:defRPr>
            </a:pPr>
            <a:endParaRPr sz="3600" dirty="0">
              <a:solidFill>
                <a:srgbClr val="0D2779"/>
              </a:solidFill>
            </a:endParaRPr>
          </a:p>
        </p:txBody>
      </p:sp>
    </p:spTree>
    <p:extLst>
      <p:ext uri="{BB962C8B-B14F-4D97-AF65-F5344CB8AC3E}">
        <p14:creationId xmlns:p14="http://schemas.microsoft.com/office/powerpoint/2010/main" val="42781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Example</a:t>
            </a:r>
          </a:p>
        </p:txBody>
      </p:sp>
      <p:sp>
        <p:nvSpPr>
          <p:cNvPr id="232451" name="Rectangle 3"/>
          <p:cNvSpPr>
            <a:spLocks noGrp="1" noChangeArrowheads="1"/>
          </p:cNvSpPr>
          <p:nvPr>
            <p:ph type="body" idx="1"/>
          </p:nvPr>
        </p:nvSpPr>
        <p:spPr/>
        <p:txBody>
          <a:bodyPr>
            <a:normAutofit fontScale="92500" lnSpcReduction="10000"/>
          </a:bodyPr>
          <a:lstStyle/>
          <a:p>
            <a:pPr>
              <a:lnSpc>
                <a:spcPct val="90000"/>
              </a:lnSpc>
            </a:pPr>
            <a:r>
              <a:rPr lang="en-US" sz="2800"/>
              <a:t>Alice receives 28 16 44 44 42</a:t>
            </a:r>
          </a:p>
          <a:p>
            <a:pPr>
              <a:lnSpc>
                <a:spcPct val="90000"/>
              </a:lnSpc>
            </a:pPr>
            <a:r>
              <a:rPr lang="en-US" sz="2800"/>
              <a:t>Alice uses private key, </a:t>
            </a:r>
            <a:r>
              <a:rPr lang="en-US" sz="2800" i="1"/>
              <a:t>d</a:t>
            </a:r>
            <a:r>
              <a:rPr lang="en-US" sz="2800"/>
              <a:t> = 53, to decrypt message:</a:t>
            </a:r>
          </a:p>
          <a:p>
            <a:pPr lvl="1">
              <a:lnSpc>
                <a:spcPct val="90000"/>
              </a:lnSpc>
            </a:pPr>
            <a:r>
              <a:rPr lang="en-US" sz="2400"/>
              <a:t>28</a:t>
            </a:r>
            <a:r>
              <a:rPr lang="en-US" sz="2400" baseline="30000"/>
              <a:t>53</a:t>
            </a:r>
            <a:r>
              <a:rPr lang="en-US" sz="2400"/>
              <a:t> mod 77 = 07</a:t>
            </a:r>
          </a:p>
          <a:p>
            <a:pPr lvl="1">
              <a:lnSpc>
                <a:spcPct val="90000"/>
              </a:lnSpc>
            </a:pPr>
            <a:r>
              <a:rPr lang="en-US" sz="2400"/>
              <a:t>16</a:t>
            </a:r>
            <a:r>
              <a:rPr lang="en-US" sz="2400" baseline="30000"/>
              <a:t>53</a:t>
            </a:r>
            <a:r>
              <a:rPr lang="en-US" sz="2400"/>
              <a:t> mod 77 = 04</a:t>
            </a:r>
          </a:p>
          <a:p>
            <a:pPr lvl="1">
              <a:lnSpc>
                <a:spcPct val="90000"/>
              </a:lnSpc>
            </a:pPr>
            <a:r>
              <a:rPr lang="en-US" sz="2400"/>
              <a:t>44</a:t>
            </a:r>
            <a:r>
              <a:rPr lang="en-US" sz="2400" baseline="30000"/>
              <a:t>53</a:t>
            </a:r>
            <a:r>
              <a:rPr lang="en-US" sz="2400"/>
              <a:t> mod 77 = 11</a:t>
            </a:r>
          </a:p>
          <a:p>
            <a:pPr lvl="1">
              <a:lnSpc>
                <a:spcPct val="90000"/>
              </a:lnSpc>
            </a:pPr>
            <a:r>
              <a:rPr lang="en-US" sz="2400"/>
              <a:t>44</a:t>
            </a:r>
            <a:r>
              <a:rPr lang="en-US" sz="2400" baseline="30000"/>
              <a:t>53</a:t>
            </a:r>
            <a:r>
              <a:rPr lang="en-US" sz="2400"/>
              <a:t> mod 77 = 11</a:t>
            </a:r>
          </a:p>
          <a:p>
            <a:pPr lvl="1">
              <a:lnSpc>
                <a:spcPct val="90000"/>
              </a:lnSpc>
            </a:pPr>
            <a:r>
              <a:rPr lang="en-US" sz="2400"/>
              <a:t>42</a:t>
            </a:r>
            <a:r>
              <a:rPr lang="en-US" sz="2400" baseline="30000"/>
              <a:t>53</a:t>
            </a:r>
            <a:r>
              <a:rPr lang="en-US" sz="2400"/>
              <a:t> mod 77 = 14</a:t>
            </a:r>
          </a:p>
          <a:p>
            <a:pPr>
              <a:lnSpc>
                <a:spcPct val="90000"/>
              </a:lnSpc>
            </a:pPr>
            <a:r>
              <a:rPr lang="en-US" sz="2800"/>
              <a:t>Alice translates message to letters to read HELLO</a:t>
            </a:r>
          </a:p>
          <a:p>
            <a:pPr lvl="1">
              <a:lnSpc>
                <a:spcPct val="90000"/>
              </a:lnSpc>
            </a:pPr>
            <a:r>
              <a:rPr lang="en-US" sz="2400"/>
              <a:t>No one else could read it, as only Alice knows her private key and that is needed for decryption</a:t>
            </a:r>
          </a:p>
        </p:txBody>
      </p:sp>
    </p:spTree>
    <p:extLst>
      <p:ext uri="{BB962C8B-B14F-4D97-AF65-F5344CB8AC3E}">
        <p14:creationId xmlns:p14="http://schemas.microsoft.com/office/powerpoint/2010/main" val="1923308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mtClean="0"/>
              <a:t>Example: Integrity/Authentication</a:t>
            </a:r>
            <a:endParaRPr lang="en-US"/>
          </a:p>
        </p:txBody>
      </p:sp>
      <p:sp>
        <p:nvSpPr>
          <p:cNvPr id="233475" name="Rectangle 3"/>
          <p:cNvSpPr>
            <a:spLocks noGrp="1" noChangeArrowheads="1"/>
          </p:cNvSpPr>
          <p:nvPr>
            <p:ph type="body" idx="1"/>
          </p:nvPr>
        </p:nvSpPr>
        <p:spPr/>
        <p:txBody>
          <a:bodyPr>
            <a:normAutofit fontScale="85000" lnSpcReduction="20000"/>
          </a:bodyPr>
          <a:lstStyle/>
          <a:p>
            <a:r>
              <a:rPr lang="en-US" dirty="0" smtClean="0"/>
              <a:t>Take p = 7, q = 11</a:t>
            </a:r>
          </a:p>
          <a:p>
            <a:pPr lvl="1"/>
            <a:r>
              <a:rPr lang="en-US" dirty="0" smtClean="0"/>
              <a:t> so n = 77 and </a:t>
            </a:r>
            <a:r>
              <a:rPr lang="en-US" dirty="0" smtClean="0">
                <a:sym typeface="Symbol" charset="0"/>
              </a:rPr>
              <a:t></a:t>
            </a:r>
            <a:r>
              <a:rPr lang="en-US" dirty="0" smtClean="0"/>
              <a:t>(n) = 60</a:t>
            </a:r>
          </a:p>
          <a:p>
            <a:r>
              <a:rPr lang="en-US" dirty="0" smtClean="0"/>
              <a:t>Alice chooses e = 17, making d = 53</a:t>
            </a:r>
          </a:p>
          <a:p>
            <a:r>
              <a:rPr lang="en-US" dirty="0" smtClean="0"/>
              <a:t>Alice wants to send Bob message HELLO (07 04 11 11 14) so Bob knows it is what Alice sent (no changes in transit, and authenticated)</a:t>
            </a:r>
          </a:p>
          <a:p>
            <a:pPr lvl="1"/>
            <a:r>
              <a:rPr lang="en-US" dirty="0" smtClean="0"/>
              <a:t>encrypted using private key</a:t>
            </a:r>
          </a:p>
          <a:p>
            <a:pPr lvl="2"/>
            <a:r>
              <a:rPr lang="en-US" dirty="0" smtClean="0"/>
              <a:t>07</a:t>
            </a:r>
            <a:r>
              <a:rPr lang="en-US" baseline="30000" dirty="0" smtClean="0"/>
              <a:t>53</a:t>
            </a:r>
            <a:r>
              <a:rPr lang="en-US" dirty="0" smtClean="0"/>
              <a:t> mod 77 = 35</a:t>
            </a:r>
          </a:p>
          <a:p>
            <a:pPr lvl="2"/>
            <a:r>
              <a:rPr lang="en-US" dirty="0" smtClean="0"/>
              <a:t>04</a:t>
            </a:r>
            <a:r>
              <a:rPr lang="en-US" baseline="30000" dirty="0" smtClean="0"/>
              <a:t>53</a:t>
            </a:r>
            <a:r>
              <a:rPr lang="en-US" dirty="0" smtClean="0"/>
              <a:t> mod 77 = 09</a:t>
            </a:r>
          </a:p>
          <a:p>
            <a:pPr lvl="2"/>
            <a:r>
              <a:rPr lang="en-US" dirty="0" smtClean="0"/>
              <a:t>11</a:t>
            </a:r>
            <a:r>
              <a:rPr lang="en-US" baseline="30000" dirty="0" smtClean="0"/>
              <a:t>53</a:t>
            </a:r>
            <a:r>
              <a:rPr lang="en-US" dirty="0" smtClean="0"/>
              <a:t> mod 77 = 44</a:t>
            </a:r>
          </a:p>
          <a:p>
            <a:pPr lvl="2"/>
            <a:r>
              <a:rPr lang="en-US" dirty="0" smtClean="0"/>
              <a:t>11</a:t>
            </a:r>
            <a:r>
              <a:rPr lang="en-US" baseline="30000" dirty="0" smtClean="0"/>
              <a:t>53</a:t>
            </a:r>
            <a:r>
              <a:rPr lang="en-US" dirty="0" smtClean="0"/>
              <a:t> mod 77 = 44</a:t>
            </a:r>
          </a:p>
          <a:p>
            <a:pPr lvl="2"/>
            <a:r>
              <a:rPr lang="en-US" dirty="0" smtClean="0"/>
              <a:t>14</a:t>
            </a:r>
            <a:r>
              <a:rPr lang="en-US" baseline="30000" dirty="0" smtClean="0"/>
              <a:t>53</a:t>
            </a:r>
            <a:r>
              <a:rPr lang="en-US" dirty="0" smtClean="0"/>
              <a:t> mod 77 = 49</a:t>
            </a:r>
          </a:p>
          <a:p>
            <a:r>
              <a:rPr lang="en-US" dirty="0" smtClean="0"/>
              <a:t>Alice sends 35 09 44 44 49</a:t>
            </a:r>
            <a:endParaRPr lang="en-US" dirty="0"/>
          </a:p>
        </p:txBody>
      </p:sp>
    </p:spTree>
    <p:extLst>
      <p:ext uri="{BB962C8B-B14F-4D97-AF65-F5344CB8AC3E}">
        <p14:creationId xmlns:p14="http://schemas.microsoft.com/office/powerpoint/2010/main" val="1762068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mtClean="0"/>
              <a:t>Example</a:t>
            </a:r>
            <a:endParaRPr lang="en-US"/>
          </a:p>
        </p:txBody>
      </p:sp>
      <p:sp>
        <p:nvSpPr>
          <p:cNvPr id="234499" name="Rectangle 3"/>
          <p:cNvSpPr>
            <a:spLocks noGrp="1" noChangeArrowheads="1"/>
          </p:cNvSpPr>
          <p:nvPr>
            <p:ph type="body" idx="1"/>
          </p:nvPr>
        </p:nvSpPr>
        <p:spPr/>
        <p:txBody>
          <a:bodyPr>
            <a:normAutofit fontScale="92500" lnSpcReduction="20000"/>
          </a:bodyPr>
          <a:lstStyle/>
          <a:p>
            <a:r>
              <a:rPr lang="en-US" dirty="0" smtClean="0"/>
              <a:t>Bob receives 35 09 44 44 49</a:t>
            </a:r>
          </a:p>
          <a:p>
            <a:r>
              <a:rPr lang="en-US" dirty="0" smtClean="0"/>
              <a:t>Bob uses Alice</a:t>
            </a:r>
            <a:r>
              <a:rPr lang="ja-JP" altLang="en-US" dirty="0" smtClean="0"/>
              <a:t>’</a:t>
            </a:r>
            <a:r>
              <a:rPr lang="en-US" dirty="0" smtClean="0"/>
              <a:t>s public key, e = 17, n = 77, to decrypt message:</a:t>
            </a:r>
          </a:p>
          <a:p>
            <a:pPr lvl="1"/>
            <a:r>
              <a:rPr lang="en-US" dirty="0" smtClean="0"/>
              <a:t>35</a:t>
            </a:r>
            <a:r>
              <a:rPr lang="en-US" baseline="30000" dirty="0" smtClean="0"/>
              <a:t>17</a:t>
            </a:r>
            <a:r>
              <a:rPr lang="en-US" dirty="0" smtClean="0"/>
              <a:t> mod 77 = 07</a:t>
            </a:r>
          </a:p>
          <a:p>
            <a:pPr lvl="1"/>
            <a:r>
              <a:rPr lang="en-US" dirty="0" smtClean="0"/>
              <a:t>09</a:t>
            </a:r>
            <a:r>
              <a:rPr lang="en-US" baseline="30000" dirty="0" smtClean="0"/>
              <a:t>17</a:t>
            </a:r>
            <a:r>
              <a:rPr lang="en-US" dirty="0" smtClean="0"/>
              <a:t> mod 77 = 04</a:t>
            </a:r>
          </a:p>
          <a:p>
            <a:pPr lvl="1"/>
            <a:r>
              <a:rPr lang="en-US" dirty="0" smtClean="0"/>
              <a:t>44</a:t>
            </a:r>
            <a:r>
              <a:rPr lang="en-US" baseline="30000" dirty="0" smtClean="0"/>
              <a:t>17</a:t>
            </a:r>
            <a:r>
              <a:rPr lang="en-US" dirty="0" smtClean="0"/>
              <a:t> mod 77 = 11</a:t>
            </a:r>
          </a:p>
          <a:p>
            <a:pPr lvl="1"/>
            <a:r>
              <a:rPr lang="en-US" dirty="0" smtClean="0"/>
              <a:t>44</a:t>
            </a:r>
            <a:r>
              <a:rPr lang="en-US" baseline="30000" dirty="0" smtClean="0"/>
              <a:t>17</a:t>
            </a:r>
            <a:r>
              <a:rPr lang="en-US" dirty="0" smtClean="0"/>
              <a:t> mod 77 = 11</a:t>
            </a:r>
          </a:p>
          <a:p>
            <a:pPr lvl="1"/>
            <a:r>
              <a:rPr lang="en-US" dirty="0" smtClean="0"/>
              <a:t>49</a:t>
            </a:r>
            <a:r>
              <a:rPr lang="en-US" baseline="30000" dirty="0" smtClean="0"/>
              <a:t>17</a:t>
            </a:r>
            <a:r>
              <a:rPr lang="en-US" dirty="0" smtClean="0"/>
              <a:t> mod 77 = 14</a:t>
            </a:r>
          </a:p>
          <a:p>
            <a:r>
              <a:rPr lang="en-US" dirty="0" smtClean="0"/>
              <a:t>Bob translates message to letters to read HELLO</a:t>
            </a:r>
          </a:p>
          <a:p>
            <a:pPr lvl="1"/>
            <a:r>
              <a:rPr lang="en-US" dirty="0" smtClean="0"/>
              <a:t>Authentication:  He knows Alice sent it because she used her private key</a:t>
            </a:r>
          </a:p>
          <a:p>
            <a:pPr lvl="1"/>
            <a:r>
              <a:rPr lang="en-US" dirty="0" smtClean="0"/>
              <a:t>Integrity:  The message would not decrypt properly if it had been altered in transit</a:t>
            </a:r>
            <a:endParaRPr lang="en-US" dirty="0"/>
          </a:p>
        </p:txBody>
      </p:sp>
    </p:spTree>
    <p:extLst>
      <p:ext uri="{BB962C8B-B14F-4D97-AF65-F5344CB8AC3E}">
        <p14:creationId xmlns:p14="http://schemas.microsoft.com/office/powerpoint/2010/main" val="3545165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Example: Both</a:t>
            </a:r>
          </a:p>
        </p:txBody>
      </p:sp>
      <p:sp>
        <p:nvSpPr>
          <p:cNvPr id="235523" name="Rectangle 3"/>
          <p:cNvSpPr>
            <a:spLocks noGrp="1" noChangeArrowheads="1"/>
          </p:cNvSpPr>
          <p:nvPr>
            <p:ph type="body" idx="1"/>
          </p:nvPr>
        </p:nvSpPr>
        <p:spPr/>
        <p:txBody>
          <a:bodyPr>
            <a:normAutofit fontScale="92500" lnSpcReduction="10000"/>
          </a:bodyPr>
          <a:lstStyle/>
          <a:p>
            <a:pPr>
              <a:lnSpc>
                <a:spcPct val="90000"/>
              </a:lnSpc>
            </a:pPr>
            <a:r>
              <a:rPr lang="en-US" sz="2400"/>
              <a:t>Alice wants to send Bob message HELLO both enciphered and authenticated (integrity-checked)</a:t>
            </a:r>
          </a:p>
          <a:p>
            <a:pPr lvl="1">
              <a:lnSpc>
                <a:spcPct val="90000"/>
              </a:lnSpc>
            </a:pPr>
            <a:r>
              <a:rPr lang="en-US" sz="2000"/>
              <a:t>Alice</a:t>
            </a:r>
            <a:r>
              <a:rPr lang="ja-JP" altLang="en-US" sz="2000">
                <a:latin typeface="Arial"/>
              </a:rPr>
              <a:t>’</a:t>
            </a:r>
            <a:r>
              <a:rPr lang="en-US" sz="2000"/>
              <a:t>s keys: public (17, 77); private: 53</a:t>
            </a:r>
          </a:p>
          <a:p>
            <a:pPr lvl="1">
              <a:lnSpc>
                <a:spcPct val="90000"/>
              </a:lnSpc>
            </a:pPr>
            <a:r>
              <a:rPr lang="en-US" sz="2000"/>
              <a:t>Bob</a:t>
            </a:r>
            <a:r>
              <a:rPr lang="ja-JP" altLang="en-US" sz="2000">
                <a:latin typeface="Arial"/>
              </a:rPr>
              <a:t>’</a:t>
            </a:r>
            <a:r>
              <a:rPr lang="en-US" sz="2000"/>
              <a:t>s keys: public: (37, 77); private: 13</a:t>
            </a:r>
          </a:p>
          <a:p>
            <a:pPr>
              <a:lnSpc>
                <a:spcPct val="90000"/>
              </a:lnSpc>
            </a:pPr>
            <a:r>
              <a:rPr lang="en-US" sz="2400"/>
              <a:t>Alice enciphers HELLO (07 04 11 11 14):</a:t>
            </a:r>
          </a:p>
          <a:p>
            <a:pPr lvl="1">
              <a:lnSpc>
                <a:spcPct val="90000"/>
              </a:lnSpc>
            </a:pPr>
            <a:r>
              <a:rPr lang="en-US" sz="2000"/>
              <a:t>(07</a:t>
            </a:r>
            <a:r>
              <a:rPr lang="en-US" sz="2000" baseline="30000"/>
              <a:t>53</a:t>
            </a:r>
            <a:r>
              <a:rPr lang="en-US" sz="2000"/>
              <a:t> mod 77)</a:t>
            </a:r>
            <a:r>
              <a:rPr lang="en-US" sz="2000" baseline="30000"/>
              <a:t>37</a:t>
            </a:r>
            <a:r>
              <a:rPr lang="en-US" sz="2000"/>
              <a:t> mod 77 = 07</a:t>
            </a:r>
          </a:p>
          <a:p>
            <a:pPr lvl="1">
              <a:lnSpc>
                <a:spcPct val="90000"/>
              </a:lnSpc>
            </a:pPr>
            <a:r>
              <a:rPr lang="en-US" sz="2000"/>
              <a:t>(04</a:t>
            </a:r>
            <a:r>
              <a:rPr lang="en-US" sz="2000" baseline="30000"/>
              <a:t>53</a:t>
            </a:r>
            <a:r>
              <a:rPr lang="en-US" sz="2000"/>
              <a:t> mod 77)</a:t>
            </a:r>
            <a:r>
              <a:rPr lang="en-US" sz="2000" baseline="30000"/>
              <a:t>37</a:t>
            </a:r>
            <a:r>
              <a:rPr lang="en-US" sz="2000"/>
              <a:t> mod 77 = 37</a:t>
            </a:r>
          </a:p>
          <a:p>
            <a:pPr lvl="1">
              <a:lnSpc>
                <a:spcPct val="90000"/>
              </a:lnSpc>
            </a:pPr>
            <a:r>
              <a:rPr lang="en-US" sz="2000"/>
              <a:t>(11</a:t>
            </a:r>
            <a:r>
              <a:rPr lang="en-US" sz="2000" baseline="30000"/>
              <a:t>53</a:t>
            </a:r>
            <a:r>
              <a:rPr lang="en-US" sz="2000"/>
              <a:t> mod 77)</a:t>
            </a:r>
            <a:r>
              <a:rPr lang="en-US" sz="2000" baseline="30000"/>
              <a:t>37</a:t>
            </a:r>
            <a:r>
              <a:rPr lang="en-US" sz="2000"/>
              <a:t> mod 77 = 44</a:t>
            </a:r>
          </a:p>
          <a:p>
            <a:pPr lvl="1">
              <a:lnSpc>
                <a:spcPct val="90000"/>
              </a:lnSpc>
            </a:pPr>
            <a:r>
              <a:rPr lang="en-US" sz="2000"/>
              <a:t>(11</a:t>
            </a:r>
            <a:r>
              <a:rPr lang="en-US" sz="2000" baseline="30000"/>
              <a:t>53</a:t>
            </a:r>
            <a:r>
              <a:rPr lang="en-US" sz="2000"/>
              <a:t> mod 77)</a:t>
            </a:r>
            <a:r>
              <a:rPr lang="en-US" sz="2000" baseline="30000"/>
              <a:t>37</a:t>
            </a:r>
            <a:r>
              <a:rPr lang="en-US" sz="2000"/>
              <a:t> mod 77 = 44</a:t>
            </a:r>
          </a:p>
          <a:p>
            <a:pPr lvl="1">
              <a:lnSpc>
                <a:spcPct val="90000"/>
              </a:lnSpc>
            </a:pPr>
            <a:r>
              <a:rPr lang="en-US" sz="2000"/>
              <a:t>(14</a:t>
            </a:r>
            <a:r>
              <a:rPr lang="en-US" sz="2000" baseline="30000"/>
              <a:t>53</a:t>
            </a:r>
            <a:r>
              <a:rPr lang="en-US" sz="2000"/>
              <a:t> mod 77)</a:t>
            </a:r>
            <a:r>
              <a:rPr lang="en-US" sz="2000" baseline="30000"/>
              <a:t>37</a:t>
            </a:r>
            <a:r>
              <a:rPr lang="en-US" sz="2000"/>
              <a:t> mod 77 = 14</a:t>
            </a:r>
          </a:p>
          <a:p>
            <a:pPr>
              <a:lnSpc>
                <a:spcPct val="90000"/>
              </a:lnSpc>
            </a:pPr>
            <a:r>
              <a:rPr lang="en-US" sz="2400"/>
              <a:t>Alice sends 07 37 44 44 14</a:t>
            </a:r>
            <a:endParaRPr lang="en-US" sz="2800"/>
          </a:p>
        </p:txBody>
      </p:sp>
    </p:spTree>
    <p:extLst>
      <p:ext uri="{BB962C8B-B14F-4D97-AF65-F5344CB8AC3E}">
        <p14:creationId xmlns:p14="http://schemas.microsoft.com/office/powerpoint/2010/main" val="3761089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dirty="0"/>
              <a:t>Security Services</a:t>
            </a:r>
          </a:p>
        </p:txBody>
      </p:sp>
      <p:sp>
        <p:nvSpPr>
          <p:cNvPr id="236547" name="Rectangle 3"/>
          <p:cNvSpPr>
            <a:spLocks noGrp="1" noChangeArrowheads="1"/>
          </p:cNvSpPr>
          <p:nvPr>
            <p:ph type="body" idx="1"/>
          </p:nvPr>
        </p:nvSpPr>
        <p:spPr/>
        <p:txBody>
          <a:bodyPr>
            <a:noAutofit/>
          </a:bodyPr>
          <a:lstStyle/>
          <a:p>
            <a:r>
              <a:rPr lang="en-US" sz="2000" dirty="0"/>
              <a:t>Confidentiality</a:t>
            </a:r>
          </a:p>
          <a:p>
            <a:pPr lvl="1"/>
            <a:r>
              <a:rPr lang="en-US" sz="1800" dirty="0"/>
              <a:t>Only the owner of the private key knows it, so text enciphered with public key cannot be read by anyone except the owner of the private key</a:t>
            </a:r>
          </a:p>
          <a:p>
            <a:r>
              <a:rPr lang="en-US" sz="2000" dirty="0"/>
              <a:t>Authentication</a:t>
            </a:r>
          </a:p>
          <a:p>
            <a:pPr lvl="1"/>
            <a:r>
              <a:rPr lang="en-US" sz="1800" dirty="0"/>
              <a:t>Only the owner of the private key knows it, so text enciphered with private key must have been generated by the </a:t>
            </a:r>
            <a:r>
              <a:rPr lang="en-US" sz="1800" dirty="0" smtClean="0"/>
              <a:t>owner</a:t>
            </a:r>
          </a:p>
          <a:p>
            <a:r>
              <a:rPr lang="en-US" sz="2000" dirty="0"/>
              <a:t>Integrity</a:t>
            </a:r>
          </a:p>
          <a:p>
            <a:pPr lvl="1"/>
            <a:r>
              <a:rPr lang="en-US" sz="1800" dirty="0"/>
              <a:t>Enciphered letters cannot be changed undetectably without knowing private key</a:t>
            </a:r>
          </a:p>
          <a:p>
            <a:r>
              <a:rPr lang="en-US" sz="2000" dirty="0"/>
              <a:t>Non-Repudiation</a:t>
            </a:r>
          </a:p>
          <a:p>
            <a:pPr lvl="1"/>
            <a:r>
              <a:rPr lang="en-US" sz="1800" dirty="0"/>
              <a:t>Message enciphered with private key came from someone who knew it</a:t>
            </a:r>
          </a:p>
          <a:p>
            <a:pPr lvl="1"/>
            <a:endParaRPr lang="en-US" sz="1800" dirty="0"/>
          </a:p>
        </p:txBody>
      </p:sp>
    </p:spTree>
    <p:extLst>
      <p:ext uri="{BB962C8B-B14F-4D97-AF65-F5344CB8AC3E}">
        <p14:creationId xmlns:p14="http://schemas.microsoft.com/office/powerpoint/2010/main" val="3074482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Warnings</a:t>
            </a:r>
          </a:p>
        </p:txBody>
      </p:sp>
      <p:sp>
        <p:nvSpPr>
          <p:cNvPr id="238595" name="Rectangle 3"/>
          <p:cNvSpPr>
            <a:spLocks noGrp="1" noChangeArrowheads="1"/>
          </p:cNvSpPr>
          <p:nvPr>
            <p:ph type="body" idx="1"/>
          </p:nvPr>
        </p:nvSpPr>
        <p:spPr/>
        <p:txBody>
          <a:bodyPr>
            <a:normAutofit/>
          </a:bodyPr>
          <a:lstStyle/>
          <a:p>
            <a:pPr>
              <a:lnSpc>
                <a:spcPct val="90000"/>
              </a:lnSpc>
            </a:pPr>
            <a:r>
              <a:rPr lang="en-US" sz="2800" dirty="0"/>
              <a:t>Encipher message in blocks considerably larger than the examples here</a:t>
            </a:r>
          </a:p>
          <a:p>
            <a:pPr lvl="1">
              <a:lnSpc>
                <a:spcPct val="90000"/>
              </a:lnSpc>
            </a:pPr>
            <a:r>
              <a:rPr lang="en-US" sz="2800" dirty="0"/>
              <a:t>If 1 character per block, RSA can be broken using statistical attacks (just like classical cryptosystems)</a:t>
            </a:r>
          </a:p>
          <a:p>
            <a:pPr lvl="1">
              <a:lnSpc>
                <a:spcPct val="90000"/>
              </a:lnSpc>
            </a:pPr>
            <a:r>
              <a:rPr lang="en-US" sz="2800" dirty="0"/>
              <a:t>Attacker cannot alter letters, but can rearrange them and alter message meaning</a:t>
            </a:r>
          </a:p>
          <a:p>
            <a:pPr lvl="2">
              <a:lnSpc>
                <a:spcPct val="90000"/>
              </a:lnSpc>
            </a:pPr>
            <a:r>
              <a:rPr lang="en-US" sz="2400" dirty="0"/>
              <a:t>Example: reverse enciphered message of text ON to get NO</a:t>
            </a:r>
          </a:p>
        </p:txBody>
      </p:sp>
    </p:spTree>
    <p:extLst>
      <p:ext uri="{BB962C8B-B14F-4D97-AF65-F5344CB8AC3E}">
        <p14:creationId xmlns:p14="http://schemas.microsoft.com/office/powerpoint/2010/main" val="3483455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Cryptographic Checksums</a:t>
            </a:r>
          </a:p>
        </p:txBody>
      </p:sp>
      <p:sp>
        <p:nvSpPr>
          <p:cNvPr id="199683" name="Rectangle 3"/>
          <p:cNvSpPr>
            <a:spLocks noGrp="1" noChangeArrowheads="1"/>
          </p:cNvSpPr>
          <p:nvPr>
            <p:ph type="body" idx="1"/>
          </p:nvPr>
        </p:nvSpPr>
        <p:spPr/>
        <p:txBody>
          <a:bodyPr>
            <a:normAutofit/>
          </a:bodyPr>
          <a:lstStyle/>
          <a:p>
            <a:pPr>
              <a:lnSpc>
                <a:spcPct val="90000"/>
              </a:lnSpc>
            </a:pPr>
            <a:r>
              <a:rPr lang="en-US" sz="2800" dirty="0"/>
              <a:t>Mathematical function to generate a set of </a:t>
            </a:r>
            <a:r>
              <a:rPr lang="en-US" sz="2800" i="1" dirty="0"/>
              <a:t>k</a:t>
            </a:r>
            <a:r>
              <a:rPr lang="en-US" sz="2800" dirty="0"/>
              <a:t> bits from a set of </a:t>
            </a:r>
            <a:r>
              <a:rPr lang="en-US" sz="2800" i="1" dirty="0"/>
              <a:t>n</a:t>
            </a:r>
            <a:r>
              <a:rPr lang="en-US" sz="2800" dirty="0"/>
              <a:t> bits (where </a:t>
            </a:r>
            <a:r>
              <a:rPr lang="en-US" sz="2800" i="1" dirty="0"/>
              <a:t>k</a:t>
            </a:r>
            <a:r>
              <a:rPr lang="en-US" sz="2800" dirty="0"/>
              <a:t> ≤ </a:t>
            </a:r>
            <a:r>
              <a:rPr lang="en-US" sz="2800" i="1" dirty="0"/>
              <a:t>n</a:t>
            </a:r>
            <a:r>
              <a:rPr lang="en-US" sz="2800" dirty="0"/>
              <a:t>).</a:t>
            </a:r>
          </a:p>
          <a:p>
            <a:pPr lvl="1">
              <a:lnSpc>
                <a:spcPct val="90000"/>
              </a:lnSpc>
            </a:pPr>
            <a:r>
              <a:rPr lang="en-US" sz="2800" i="1" dirty="0"/>
              <a:t>k</a:t>
            </a:r>
            <a:r>
              <a:rPr lang="en-US" sz="2800" dirty="0"/>
              <a:t> is smaller then </a:t>
            </a:r>
            <a:r>
              <a:rPr lang="en-US" sz="2800" i="1" dirty="0"/>
              <a:t>n</a:t>
            </a:r>
            <a:r>
              <a:rPr lang="en-US" sz="2800" dirty="0"/>
              <a:t> except in unusual circumstances</a:t>
            </a:r>
          </a:p>
          <a:p>
            <a:pPr>
              <a:lnSpc>
                <a:spcPct val="90000"/>
              </a:lnSpc>
            </a:pPr>
            <a:r>
              <a:rPr lang="en-US" sz="2800" dirty="0"/>
              <a:t>Example: ASCII parity bit</a:t>
            </a:r>
          </a:p>
          <a:p>
            <a:pPr lvl="1">
              <a:lnSpc>
                <a:spcPct val="90000"/>
              </a:lnSpc>
            </a:pPr>
            <a:r>
              <a:rPr lang="en-US" sz="2800" dirty="0"/>
              <a:t>ASCII has 7 bits; 8th bit is </a:t>
            </a:r>
            <a:r>
              <a:rPr lang="ja-JP" altLang="en-US" sz="2800" dirty="0">
                <a:latin typeface="Arial"/>
              </a:rPr>
              <a:t>“</a:t>
            </a:r>
            <a:r>
              <a:rPr lang="en-US" sz="2800" dirty="0"/>
              <a:t>parity</a:t>
            </a:r>
            <a:r>
              <a:rPr lang="ja-JP" altLang="en-US" sz="2800" dirty="0">
                <a:latin typeface="Arial"/>
              </a:rPr>
              <a:t>”</a:t>
            </a:r>
            <a:endParaRPr lang="en-US" sz="2800" dirty="0"/>
          </a:p>
          <a:p>
            <a:pPr lvl="1">
              <a:lnSpc>
                <a:spcPct val="90000"/>
              </a:lnSpc>
            </a:pPr>
            <a:r>
              <a:rPr lang="en-US" sz="2800" dirty="0"/>
              <a:t>Even parity: even number of 1 bits</a:t>
            </a:r>
          </a:p>
          <a:p>
            <a:pPr lvl="1">
              <a:lnSpc>
                <a:spcPct val="90000"/>
              </a:lnSpc>
            </a:pPr>
            <a:r>
              <a:rPr lang="en-US" sz="2800" dirty="0"/>
              <a:t>Odd parity: odd number of 1 bits</a:t>
            </a:r>
          </a:p>
        </p:txBody>
      </p:sp>
    </p:spTree>
    <p:extLst>
      <p:ext uri="{BB962C8B-B14F-4D97-AF65-F5344CB8AC3E}">
        <p14:creationId xmlns:p14="http://schemas.microsoft.com/office/powerpoint/2010/main" val="2598597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Example Use</a:t>
            </a:r>
          </a:p>
        </p:txBody>
      </p:sp>
      <p:sp>
        <p:nvSpPr>
          <p:cNvPr id="200707" name="Rectangle 3"/>
          <p:cNvSpPr>
            <a:spLocks noGrp="1" noChangeArrowheads="1"/>
          </p:cNvSpPr>
          <p:nvPr>
            <p:ph type="body" idx="1"/>
          </p:nvPr>
        </p:nvSpPr>
        <p:spPr/>
        <p:txBody>
          <a:bodyPr>
            <a:noAutofit/>
          </a:bodyPr>
          <a:lstStyle/>
          <a:p>
            <a:r>
              <a:rPr lang="en-US" sz="3200" dirty="0"/>
              <a:t>Bob receives </a:t>
            </a:r>
            <a:r>
              <a:rPr lang="ja-JP" altLang="en-US" sz="3200" dirty="0">
                <a:latin typeface="Arial"/>
              </a:rPr>
              <a:t>“</a:t>
            </a:r>
            <a:r>
              <a:rPr lang="en-US" sz="3200" dirty="0"/>
              <a:t>10111101</a:t>
            </a:r>
            <a:r>
              <a:rPr lang="ja-JP" altLang="en-US" sz="3200" dirty="0">
                <a:latin typeface="Arial"/>
              </a:rPr>
              <a:t>”</a:t>
            </a:r>
            <a:r>
              <a:rPr lang="en-US" sz="3200" dirty="0"/>
              <a:t> as bits.</a:t>
            </a:r>
          </a:p>
          <a:p>
            <a:pPr lvl="1"/>
            <a:r>
              <a:rPr lang="en-US" sz="3200" dirty="0"/>
              <a:t>Sender is using even parity; 6 1 bits, so character was received correctly</a:t>
            </a:r>
          </a:p>
          <a:p>
            <a:pPr lvl="2"/>
            <a:r>
              <a:rPr lang="en-US" sz="2800" dirty="0"/>
              <a:t>Note: could be garbled, but 2 bits would need to have been changed to preserve parity</a:t>
            </a:r>
          </a:p>
          <a:p>
            <a:pPr lvl="1"/>
            <a:r>
              <a:rPr lang="en-US" sz="3200" dirty="0"/>
              <a:t>Sender is using odd parity; even number of 1 bits, so character was not received correctly</a:t>
            </a:r>
          </a:p>
        </p:txBody>
      </p:sp>
    </p:spTree>
    <p:extLst>
      <p:ext uri="{BB962C8B-B14F-4D97-AF65-F5344CB8AC3E}">
        <p14:creationId xmlns:p14="http://schemas.microsoft.com/office/powerpoint/2010/main" val="1971827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mtClean="0"/>
              <a:t>Desired Characteristics</a:t>
            </a:r>
            <a:endParaRPr lang="en-US" dirty="0"/>
          </a:p>
        </p:txBody>
      </p:sp>
      <p:sp>
        <p:nvSpPr>
          <p:cNvPr id="201731" name="Rectangle 3"/>
          <p:cNvSpPr>
            <a:spLocks noGrp="1" noChangeArrowheads="1"/>
          </p:cNvSpPr>
          <p:nvPr>
            <p:ph type="body" idx="1"/>
          </p:nvPr>
        </p:nvSpPr>
        <p:spPr/>
        <p:txBody>
          <a:bodyPr>
            <a:normAutofit/>
          </a:bodyPr>
          <a:lstStyle/>
          <a:p>
            <a:r>
              <a:rPr lang="en-US" dirty="0" smtClean="0"/>
              <a:t>Easy to compute the hash value for any given message</a:t>
            </a:r>
          </a:p>
          <a:p>
            <a:r>
              <a:rPr lang="en-US" dirty="0" smtClean="0"/>
              <a:t>Infeasible to generate a message from given hash</a:t>
            </a:r>
          </a:p>
          <a:p>
            <a:r>
              <a:rPr lang="en-US" dirty="0" smtClean="0"/>
              <a:t>Infeasible to modify a message without changing the hash</a:t>
            </a:r>
          </a:p>
          <a:p>
            <a:r>
              <a:rPr lang="en-US" dirty="0" smtClean="0"/>
              <a:t>Infeasible to find two different messages with the same hash.</a:t>
            </a:r>
          </a:p>
          <a:p>
            <a:pPr lvl="1"/>
            <a:r>
              <a:rPr lang="en-US" dirty="0" smtClean="0"/>
              <a:t>Pigeonhole principle: if there are n containers for n+1 objects, then at least one container will have 2 objects in it.</a:t>
            </a:r>
          </a:p>
          <a:p>
            <a:pPr lvl="1"/>
            <a:r>
              <a:rPr lang="en-US" dirty="0" smtClean="0"/>
              <a:t>Example: if there are 32 files and 8 possible cryptographic checksum values, at least one value corresponds to at least 4 files</a:t>
            </a:r>
          </a:p>
          <a:p>
            <a:endParaRPr lang="en-US" dirty="0" smtClean="0"/>
          </a:p>
          <a:p>
            <a:pPr lvl="1"/>
            <a:endParaRPr lang="en-US" dirty="0"/>
          </a:p>
        </p:txBody>
      </p:sp>
    </p:spTree>
    <p:extLst>
      <p:ext uri="{BB962C8B-B14F-4D97-AF65-F5344CB8AC3E}">
        <p14:creationId xmlns:p14="http://schemas.microsoft.com/office/powerpoint/2010/main" val="3864312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dirty="0" smtClean="0"/>
              <a:t>Keyed </a:t>
            </a:r>
            <a:r>
              <a:rPr lang="en-US" dirty="0" err="1" smtClean="0"/>
              <a:t>vs</a:t>
            </a:r>
            <a:r>
              <a:rPr lang="en-US" dirty="0" smtClean="0"/>
              <a:t> Keyless</a:t>
            </a:r>
            <a:endParaRPr lang="en-US" dirty="0"/>
          </a:p>
        </p:txBody>
      </p:sp>
      <p:sp>
        <p:nvSpPr>
          <p:cNvPr id="203779" name="Rectangle 3"/>
          <p:cNvSpPr>
            <a:spLocks noGrp="1" noChangeArrowheads="1"/>
          </p:cNvSpPr>
          <p:nvPr>
            <p:ph type="body" idx="1"/>
          </p:nvPr>
        </p:nvSpPr>
        <p:spPr/>
        <p:txBody>
          <a:bodyPr>
            <a:normAutofit/>
          </a:bodyPr>
          <a:lstStyle/>
          <a:p>
            <a:pPr>
              <a:lnSpc>
                <a:spcPct val="90000"/>
              </a:lnSpc>
            </a:pPr>
            <a:r>
              <a:rPr lang="en-US" sz="2800" dirty="0"/>
              <a:t>Keyed cryptographic checksum: requires cryptographic key</a:t>
            </a:r>
          </a:p>
          <a:p>
            <a:pPr lvl="1">
              <a:lnSpc>
                <a:spcPct val="90000"/>
              </a:lnSpc>
            </a:pPr>
            <a:r>
              <a:rPr lang="en-US" sz="2800" dirty="0"/>
              <a:t>DES in chaining mode: encipher message, use last </a:t>
            </a:r>
            <a:r>
              <a:rPr lang="en-US" sz="2800" i="1" dirty="0"/>
              <a:t>n</a:t>
            </a:r>
            <a:r>
              <a:rPr lang="en-US" sz="2800" dirty="0"/>
              <a:t> bits. Requires a key to encipher, so it is a keyed cryptographic checksum.</a:t>
            </a:r>
          </a:p>
          <a:p>
            <a:pPr>
              <a:lnSpc>
                <a:spcPct val="90000"/>
              </a:lnSpc>
            </a:pPr>
            <a:r>
              <a:rPr lang="en-US" sz="2800" dirty="0"/>
              <a:t>Keyless cryptographic checksum: requires no cryptographic key</a:t>
            </a:r>
          </a:p>
          <a:p>
            <a:pPr lvl="1">
              <a:lnSpc>
                <a:spcPct val="90000"/>
              </a:lnSpc>
            </a:pPr>
            <a:r>
              <a:rPr lang="en-US" sz="2800" dirty="0"/>
              <a:t>MD5 and SHA-1 are best known; others include MD4, HAVAL, and </a:t>
            </a:r>
            <a:r>
              <a:rPr lang="en-US" sz="2800" dirty="0" err="1"/>
              <a:t>Snefru</a:t>
            </a:r>
            <a:r>
              <a:rPr lang="en-US" sz="2800" dirty="0"/>
              <a:t> </a:t>
            </a:r>
          </a:p>
        </p:txBody>
      </p:sp>
    </p:spTree>
    <p:extLst>
      <p:ext uri="{BB962C8B-B14F-4D97-AF65-F5344CB8AC3E}">
        <p14:creationId xmlns:p14="http://schemas.microsoft.com/office/powerpoint/2010/main" val="1690546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Dilbert Security!</a:t>
            </a:r>
            <a:endParaRPr lang="en-US" dirty="0"/>
          </a:p>
        </p:txBody>
      </p:sp>
      <p:sp>
        <p:nvSpPr>
          <p:cNvPr id="3" name="TextBox 2"/>
          <p:cNvSpPr txBox="1"/>
          <p:nvPr/>
        </p:nvSpPr>
        <p:spPr>
          <a:xfrm>
            <a:off x="3302000" y="317542"/>
            <a:ext cx="4879648" cy="369332"/>
          </a:xfrm>
          <a:prstGeom prst="rect">
            <a:avLst/>
          </a:prstGeom>
          <a:noFill/>
        </p:spPr>
        <p:txBody>
          <a:bodyPr wrap="none" rtlCol="0">
            <a:spAutoFit/>
          </a:bodyPr>
          <a:lstStyle/>
          <a:p>
            <a:r>
              <a:rPr lang="en-US" dirty="0"/>
              <a:t>http://</a:t>
            </a:r>
            <a:r>
              <a:rPr lang="en-US" dirty="0" err="1"/>
              <a:t>dilbert.com</a:t>
            </a:r>
            <a:r>
              <a:rPr lang="en-US" dirty="0"/>
              <a:t>/</a:t>
            </a:r>
            <a:r>
              <a:rPr lang="en-US" dirty="0" err="1"/>
              <a:t>search_results?terms</a:t>
            </a:r>
            <a:r>
              <a:rPr lang="en-US" dirty="0" smtClean="0"/>
              <a:t>=network</a:t>
            </a:r>
            <a:endParaRPr lang="en-US" dirty="0"/>
          </a:p>
        </p:txBody>
      </p:sp>
      <p:pic>
        <p:nvPicPr>
          <p:cNvPr id="2" name="Picture 1"/>
          <p:cNvPicPr>
            <a:picLocks noChangeAspect="1"/>
          </p:cNvPicPr>
          <p:nvPr/>
        </p:nvPicPr>
        <p:blipFill>
          <a:blip r:embed="rId2"/>
          <a:stretch>
            <a:fillRect/>
          </a:stretch>
        </p:blipFill>
        <p:spPr>
          <a:xfrm>
            <a:off x="806452" y="1792235"/>
            <a:ext cx="7556499" cy="2292138"/>
          </a:xfrm>
          <a:prstGeom prst="rect">
            <a:avLst/>
          </a:prstGeom>
        </p:spPr>
      </p:pic>
      <p:pic>
        <p:nvPicPr>
          <p:cNvPr id="5" name="Picture 4"/>
          <p:cNvPicPr>
            <a:picLocks noChangeAspect="1"/>
          </p:cNvPicPr>
          <p:nvPr/>
        </p:nvPicPr>
        <p:blipFill>
          <a:blip r:embed="rId3"/>
          <a:stretch>
            <a:fillRect/>
          </a:stretch>
        </p:blipFill>
        <p:spPr>
          <a:xfrm>
            <a:off x="806452" y="4263514"/>
            <a:ext cx="7558880" cy="2292860"/>
          </a:xfrm>
          <a:prstGeom prst="rect">
            <a:avLst/>
          </a:prstGeom>
        </p:spPr>
      </p:pic>
    </p:spTree>
    <p:extLst>
      <p:ext uri="{BB962C8B-B14F-4D97-AF65-F5344CB8AC3E}">
        <p14:creationId xmlns:p14="http://schemas.microsoft.com/office/powerpoint/2010/main" val="457182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1" y="0"/>
            <a:ext cx="6748660" cy="6794570"/>
          </a:xfrm>
          <a:prstGeom prst="rect">
            <a:avLst/>
          </a:prstGeom>
        </p:spPr>
      </p:pic>
      <p:sp>
        <p:nvSpPr>
          <p:cNvPr id="5" name="Rectangle 4"/>
          <p:cNvSpPr/>
          <p:nvPr/>
        </p:nvSpPr>
        <p:spPr>
          <a:xfrm rot="16200000">
            <a:off x="6723786" y="3438614"/>
            <a:ext cx="4563428" cy="276999"/>
          </a:xfrm>
          <a:prstGeom prst="rect">
            <a:avLst/>
          </a:prstGeom>
        </p:spPr>
        <p:txBody>
          <a:bodyPr wrap="square">
            <a:spAutoFit/>
          </a:bodyPr>
          <a:lstStyle/>
          <a:p>
            <a:r>
              <a:rPr lang="en-US" sz="1200" b="0" dirty="0">
                <a:latin typeface="+mn-lt"/>
              </a:rPr>
              <a:t>http://</a:t>
            </a:r>
            <a:r>
              <a:rPr lang="en-US" sz="1200" b="0" dirty="0" err="1">
                <a:latin typeface="+mn-lt"/>
              </a:rPr>
              <a:t>en.wikipedia.org</a:t>
            </a:r>
            <a:r>
              <a:rPr lang="en-US" sz="1200" b="0" dirty="0">
                <a:latin typeface="+mn-lt"/>
              </a:rPr>
              <a:t>/wiki/</a:t>
            </a:r>
            <a:r>
              <a:rPr lang="en-US" sz="1200" b="0" dirty="0" err="1">
                <a:latin typeface="+mn-lt"/>
              </a:rPr>
              <a:t>Cryptographic_hash_function</a:t>
            </a:r>
            <a:endParaRPr lang="en-US" sz="1200" b="0" dirty="0">
              <a:latin typeface="+mn-lt"/>
            </a:endParaRPr>
          </a:p>
        </p:txBody>
      </p:sp>
    </p:spTree>
    <p:extLst>
      <p:ext uri="{BB962C8B-B14F-4D97-AF65-F5344CB8AC3E}">
        <p14:creationId xmlns:p14="http://schemas.microsoft.com/office/powerpoint/2010/main" val="2032767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MD5</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Developed by </a:t>
            </a:r>
            <a:r>
              <a:rPr lang="en-US" dirty="0" err="1" smtClean="0"/>
              <a:t>Rivist</a:t>
            </a:r>
            <a:r>
              <a:rPr lang="en-US" dirty="0" smtClean="0"/>
              <a:t> (the "R" of RSA)</a:t>
            </a:r>
          </a:p>
          <a:p>
            <a:r>
              <a:rPr lang="en-US" dirty="0" smtClean="0"/>
              <a:t>Cryptographic </a:t>
            </a:r>
            <a:r>
              <a:rPr lang="en-US" dirty="0"/>
              <a:t>hash </a:t>
            </a:r>
            <a:r>
              <a:rPr lang="en-US" dirty="0" smtClean="0"/>
              <a:t>function that produces a 128</a:t>
            </a:r>
            <a:r>
              <a:rPr lang="en-US" dirty="0"/>
              <a:t>-bit (16-byte) hash </a:t>
            </a:r>
            <a:r>
              <a:rPr lang="en-US" dirty="0" smtClean="0"/>
              <a:t>value</a:t>
            </a:r>
          </a:p>
          <a:p>
            <a:pPr lvl="1"/>
            <a:r>
              <a:rPr lang="en-US" dirty="0" smtClean="0"/>
              <a:t>typically </a:t>
            </a:r>
            <a:r>
              <a:rPr lang="en-US" dirty="0"/>
              <a:t>expressed in text format as a 32 digit hexadecimal </a:t>
            </a:r>
            <a:r>
              <a:rPr lang="en-US" dirty="0" smtClean="0"/>
              <a:t>number</a:t>
            </a:r>
          </a:p>
          <a:p>
            <a:r>
              <a:rPr lang="en-US" dirty="0"/>
              <a:t>C</a:t>
            </a:r>
            <a:r>
              <a:rPr lang="en-US" dirty="0" smtClean="0"/>
              <a:t>ommonly </a:t>
            </a:r>
            <a:r>
              <a:rPr lang="en-US" dirty="0"/>
              <a:t>used to verify data integrity</a:t>
            </a:r>
            <a:r>
              <a:rPr lang="en-US" dirty="0" smtClean="0"/>
              <a:t>.</a:t>
            </a:r>
          </a:p>
          <a:p>
            <a:r>
              <a:rPr lang="en-US" dirty="0" smtClean="0"/>
              <a:t>Example:</a:t>
            </a:r>
          </a:p>
          <a:p>
            <a:pPr lvl="1"/>
            <a:r>
              <a:rPr lang="en-US" sz="2600" dirty="0"/>
              <a:t>MD5("The quick brown fox jumps over the lazy dog") </a:t>
            </a:r>
          </a:p>
          <a:p>
            <a:pPr lvl="2"/>
            <a:r>
              <a:rPr lang="en-US" dirty="0" smtClean="0">
                <a:latin typeface="Courier New"/>
                <a:cs typeface="Courier New"/>
              </a:rPr>
              <a:t>9e107d9d372bb6826bd81d3542a419d6</a:t>
            </a:r>
            <a:endParaRPr lang="en-US" dirty="0">
              <a:latin typeface="Courier New"/>
              <a:cs typeface="Courier New"/>
            </a:endParaRPr>
          </a:p>
          <a:p>
            <a:pPr lvl="1"/>
            <a:r>
              <a:rPr lang="en-US" sz="2600" dirty="0"/>
              <a:t>MD5("The quick brown fox jumps over the lazy dog."</a:t>
            </a:r>
            <a:r>
              <a:rPr lang="en-US" sz="2600" dirty="0" smtClean="0"/>
              <a:t>)</a:t>
            </a:r>
            <a:endParaRPr lang="en-US" sz="2600" dirty="0"/>
          </a:p>
          <a:p>
            <a:pPr lvl="2"/>
            <a:r>
              <a:rPr lang="en-US" dirty="0">
                <a:latin typeface="Courier New"/>
                <a:cs typeface="Courier New"/>
              </a:rPr>
              <a:t>e4d909c290d0fb1ca068ffaddf22cbd0</a:t>
            </a:r>
          </a:p>
        </p:txBody>
      </p:sp>
    </p:spTree>
    <p:extLst>
      <p:ext uri="{BB962C8B-B14F-4D97-AF65-F5344CB8AC3E}">
        <p14:creationId xmlns:p14="http://schemas.microsoft.com/office/powerpoint/2010/main" val="1119695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3999" y="32036"/>
            <a:ext cx="6167511" cy="6825964"/>
          </a:xfrm>
          <a:prstGeom prst="rect">
            <a:avLst/>
          </a:prstGeom>
        </p:spPr>
      </p:pic>
    </p:spTree>
    <p:extLst>
      <p:ext uri="{BB962C8B-B14F-4D97-AF65-F5344CB8AC3E}">
        <p14:creationId xmlns:p14="http://schemas.microsoft.com/office/powerpoint/2010/main" val="765323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sv-SE">
                <a:latin typeface="Arial" charset="0"/>
              </a:rPr>
              <a:t>Location of Encryption Device</a:t>
            </a:r>
            <a:endParaRPr lang="en-US">
              <a:latin typeface="Arial" charset="0"/>
            </a:endParaRPr>
          </a:p>
        </p:txBody>
      </p:sp>
      <p:sp>
        <p:nvSpPr>
          <p:cNvPr id="47107" name="Rectangle 3"/>
          <p:cNvSpPr>
            <a:spLocks noGrp="1" noChangeArrowheads="1"/>
          </p:cNvSpPr>
          <p:nvPr>
            <p:ph type="body" idx="1"/>
          </p:nvPr>
        </p:nvSpPr>
        <p:spPr/>
        <p:txBody>
          <a:bodyPr>
            <a:normAutofit lnSpcReduction="10000"/>
          </a:bodyPr>
          <a:lstStyle/>
          <a:p>
            <a:pPr eaLnBrk="1" hangingPunct="1"/>
            <a:r>
              <a:rPr lang="sv-SE">
                <a:latin typeface="Arial" charset="0"/>
              </a:rPr>
              <a:t>Link encryption:</a:t>
            </a:r>
          </a:p>
          <a:p>
            <a:pPr lvl="1" eaLnBrk="1" hangingPunct="1"/>
            <a:r>
              <a:rPr lang="sv-SE">
                <a:latin typeface="Arial" charset="0"/>
              </a:rPr>
              <a:t>A lot of encryption devices</a:t>
            </a:r>
          </a:p>
          <a:p>
            <a:pPr lvl="1" eaLnBrk="1" hangingPunct="1"/>
            <a:r>
              <a:rPr lang="sv-SE">
                <a:latin typeface="Arial" charset="0"/>
              </a:rPr>
              <a:t>High level of security</a:t>
            </a:r>
          </a:p>
          <a:p>
            <a:pPr lvl="1" eaLnBrk="1" hangingPunct="1"/>
            <a:r>
              <a:rPr lang="sv-SE">
                <a:latin typeface="Arial" charset="0"/>
              </a:rPr>
              <a:t>Decrypt each packet at every switch </a:t>
            </a:r>
          </a:p>
          <a:p>
            <a:pPr eaLnBrk="1" hangingPunct="1"/>
            <a:r>
              <a:rPr lang="sv-SE">
                <a:latin typeface="Arial" charset="0"/>
              </a:rPr>
              <a:t>End-to-end encryption</a:t>
            </a:r>
          </a:p>
          <a:p>
            <a:pPr lvl="1" eaLnBrk="1" hangingPunct="1"/>
            <a:r>
              <a:rPr lang="sv-SE">
                <a:latin typeface="Arial" charset="0"/>
              </a:rPr>
              <a:t>The source encrypt and the receiver decrypts</a:t>
            </a:r>
          </a:p>
          <a:p>
            <a:pPr lvl="1" eaLnBrk="1" hangingPunct="1"/>
            <a:r>
              <a:rPr lang="sv-SE">
                <a:latin typeface="Arial" charset="0"/>
              </a:rPr>
              <a:t>Payload encrypted</a:t>
            </a:r>
          </a:p>
          <a:p>
            <a:pPr lvl="1" eaLnBrk="1" hangingPunct="1"/>
            <a:r>
              <a:rPr lang="sv-SE">
                <a:latin typeface="Arial" charset="0"/>
              </a:rPr>
              <a:t>Header in the clear</a:t>
            </a:r>
          </a:p>
          <a:p>
            <a:pPr eaLnBrk="1" hangingPunct="1"/>
            <a:r>
              <a:rPr lang="sv-SE">
                <a:latin typeface="Arial" charset="0"/>
              </a:rPr>
              <a:t>High Security: Both link and end-to-end encryption are needed </a:t>
            </a:r>
            <a:endParaRPr lang="en-US">
              <a:latin typeface="Arial" charset="0"/>
            </a:endParaRPr>
          </a:p>
        </p:txBody>
      </p:sp>
    </p:spTree>
    <p:extLst>
      <p:ext uri="{BB962C8B-B14F-4D97-AF65-F5344CB8AC3E}">
        <p14:creationId xmlns:p14="http://schemas.microsoft.com/office/powerpoint/2010/main" val="314329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Key Points</a:t>
            </a:r>
          </a:p>
        </p:txBody>
      </p:sp>
      <p:sp>
        <p:nvSpPr>
          <p:cNvPr id="239619" name="Rectangle 3"/>
          <p:cNvSpPr>
            <a:spLocks noGrp="1" noChangeArrowheads="1"/>
          </p:cNvSpPr>
          <p:nvPr>
            <p:ph type="body" idx="1"/>
          </p:nvPr>
        </p:nvSpPr>
        <p:spPr>
          <a:xfrm>
            <a:off x="779463" y="1949823"/>
            <a:ext cx="7935912" cy="4289051"/>
          </a:xfrm>
        </p:spPr>
        <p:txBody>
          <a:bodyPr>
            <a:normAutofit fontScale="92500"/>
          </a:bodyPr>
          <a:lstStyle/>
          <a:p>
            <a:pPr>
              <a:lnSpc>
                <a:spcPct val="90000"/>
              </a:lnSpc>
            </a:pPr>
            <a:r>
              <a:rPr lang="en-US" sz="2800" dirty="0"/>
              <a:t>Two main types of cryptosystems: classical and public key</a:t>
            </a:r>
          </a:p>
          <a:p>
            <a:pPr>
              <a:lnSpc>
                <a:spcPct val="90000"/>
              </a:lnSpc>
            </a:pPr>
            <a:r>
              <a:rPr lang="en-US" sz="2800" dirty="0"/>
              <a:t>Classical cryptosystems encipher and decipher using the same key</a:t>
            </a:r>
          </a:p>
          <a:p>
            <a:pPr lvl="1">
              <a:lnSpc>
                <a:spcPct val="90000"/>
              </a:lnSpc>
            </a:pPr>
            <a:r>
              <a:rPr lang="en-US" sz="2400" dirty="0"/>
              <a:t>Or one key is easily derived from the other</a:t>
            </a:r>
          </a:p>
          <a:p>
            <a:pPr>
              <a:lnSpc>
                <a:spcPct val="90000"/>
              </a:lnSpc>
            </a:pPr>
            <a:r>
              <a:rPr lang="en-US" sz="2800" dirty="0"/>
              <a:t>Public key cryptosystems encipher and decipher using different keys</a:t>
            </a:r>
          </a:p>
          <a:p>
            <a:pPr lvl="1">
              <a:lnSpc>
                <a:spcPct val="90000"/>
              </a:lnSpc>
            </a:pPr>
            <a:r>
              <a:rPr lang="en-US" sz="2400" dirty="0"/>
              <a:t>Computationally infeasible to derive one from the other</a:t>
            </a:r>
          </a:p>
          <a:p>
            <a:pPr>
              <a:lnSpc>
                <a:spcPct val="90000"/>
              </a:lnSpc>
            </a:pPr>
            <a:r>
              <a:rPr lang="en-US" sz="2800" dirty="0"/>
              <a:t>Cryptographic checksums provide a check on integrity</a:t>
            </a:r>
          </a:p>
        </p:txBody>
      </p:sp>
    </p:spTree>
    <p:extLst>
      <p:ext uri="{BB962C8B-B14F-4D97-AF65-F5344CB8AC3E}">
        <p14:creationId xmlns:p14="http://schemas.microsoft.com/office/powerpoint/2010/main" val="2461176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t>
            </a:r>
            <a:r>
              <a:rPr lang="en-US" dirty="0" err="1"/>
              <a:t>usr</a:t>
            </a:r>
            <a:r>
              <a:rPr lang="en-US" dirty="0"/>
              <a:t>/local/bin/</a:t>
            </a:r>
            <a:r>
              <a:rPr lang="en-US" dirty="0" err="1"/>
              <a:t>perl</a:t>
            </a:r>
            <a:r>
              <a:rPr lang="en-US" dirty="0"/>
              <a:t> -s-- #export-a-crypto-system sig, RSA in 4 lines PERL:</a:t>
            </a:r>
          </a:p>
          <a:p>
            <a:pPr marL="514350" indent="-514350">
              <a:buFont typeface="+mj-lt"/>
              <a:buAutoNum type="arabicPeriod"/>
            </a:pPr>
            <a:r>
              <a:rPr lang="en-US" dirty="0"/>
              <a:t>$e-$d&amp;(($</a:t>
            </a:r>
            <a:r>
              <a:rPr lang="en-US" dirty="0" err="1"/>
              <a:t>k,$n</a:t>
            </a:r>
            <a:r>
              <a:rPr lang="en-US" dirty="0"/>
              <a:t>)=@ARGV)==2||die"$0 -d|-e key mod out\n";$v=$w=1+length$n&amp;</a:t>
            </a:r>
          </a:p>
          <a:p>
            <a:pPr marL="514350" indent="-514350">
              <a:buFont typeface="+mj-lt"/>
              <a:buAutoNum type="arabicPeriod"/>
            </a:pPr>
            <a:r>
              <a:rPr lang="en-US" dirty="0"/>
              <a:t>~1;$v-=$d*2;$w-=$e*2;$_</a:t>
            </a:r>
            <a:r>
              <a:rPr lang="en-US" dirty="0" smtClean="0"/>
              <a:t>= unpack</a:t>
            </a:r>
            <a:r>
              <a:rPr lang="en-US" dirty="0"/>
              <a:t>('B*</a:t>
            </a:r>
            <a:r>
              <a:rPr lang="en-US" dirty="0" smtClean="0"/>
              <a:t>', pack</a:t>
            </a:r>
            <a:r>
              <a:rPr lang="en-US" dirty="0"/>
              <a:t>('H*',1$k?"0$k":$k));s/^0+//;</a:t>
            </a:r>
          </a:p>
          <a:p>
            <a:pPr marL="514350" indent="-514350">
              <a:buFont typeface="+mj-lt"/>
              <a:buAutoNum type="arabicPeriod"/>
            </a:pPr>
            <a:r>
              <a:rPr lang="en-US" dirty="0"/>
              <a:t>s/1/0lM*</a:t>
            </a:r>
            <a:r>
              <a:rPr lang="en-US" dirty="0" err="1"/>
              <a:t>ln</a:t>
            </a:r>
            <a:r>
              <a:rPr lang="en-US" dirty="0"/>
              <a:t>%/</a:t>
            </a:r>
            <a:r>
              <a:rPr lang="en-US" dirty="0" err="1"/>
              <a:t>g;s</a:t>
            </a:r>
            <a:r>
              <a:rPr lang="en-US" dirty="0"/>
              <a:t>/0/d*</a:t>
            </a:r>
            <a:r>
              <a:rPr lang="en-US" dirty="0" err="1"/>
              <a:t>ln</a:t>
            </a:r>
            <a:r>
              <a:rPr lang="en-US" dirty="0"/>
              <a:t>%/g</a:t>
            </a:r>
            <a:r>
              <a:rPr lang="en-US" dirty="0" smtClean="0"/>
              <a:t>; while</a:t>
            </a:r>
            <a:r>
              <a:rPr lang="en-US" dirty="0"/>
              <a:t>(read(</a:t>
            </a:r>
            <a:r>
              <a:rPr lang="en-US" dirty="0" err="1"/>
              <a:t>STDIN,$m,$w</a:t>
            </a:r>
            <a:r>
              <a:rPr lang="en-US" dirty="0"/>
              <a:t>/2)){$m=unpack("</a:t>
            </a:r>
            <a:r>
              <a:rPr lang="en-US" dirty="0" err="1"/>
              <a:t>H$w</a:t>
            </a:r>
            <a:r>
              <a:rPr lang="en-US" dirty="0"/>
              <a:t>",$m);$a=</a:t>
            </a:r>
          </a:p>
          <a:p>
            <a:pPr marL="514350" indent="-514350">
              <a:buFont typeface="+mj-lt"/>
              <a:buAutoNum type="arabicPeriod"/>
            </a:pPr>
            <a:r>
              <a:rPr lang="en-US" dirty="0"/>
              <a:t>`echo 16oOi\</a:t>
            </a:r>
            <a:r>
              <a:rPr lang="en-US" dirty="0" err="1"/>
              <a:t>U$m</a:t>
            </a:r>
            <a:r>
              <a:rPr lang="en-US" dirty="0"/>
              <a:t> </a:t>
            </a:r>
            <a:r>
              <a:rPr lang="en-US" dirty="0" err="1"/>
              <a:t>SM$n</a:t>
            </a:r>
            <a:r>
              <a:rPr lang="en-US" dirty="0"/>
              <a:t>\Esn1$_ </a:t>
            </a:r>
            <a:r>
              <a:rPr lang="en-US" dirty="0" err="1"/>
              <a:t>p|dc</a:t>
            </a:r>
            <a:r>
              <a:rPr lang="en-US" dirty="0"/>
              <a:t>`;print pack("H$v",'0'x($v+1-length$a).$a);}</a:t>
            </a:r>
          </a:p>
        </p:txBody>
      </p:sp>
    </p:spTree>
    <p:extLst>
      <p:ext uri="{BB962C8B-B14F-4D97-AF65-F5344CB8AC3E}">
        <p14:creationId xmlns:p14="http://schemas.microsoft.com/office/powerpoint/2010/main" val="60372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 for today</a:t>
            </a:r>
            <a:endParaRPr lang="en-US" dirty="0"/>
          </a:p>
        </p:txBody>
      </p:sp>
      <p:sp>
        <p:nvSpPr>
          <p:cNvPr id="4" name="Rectangle 3"/>
          <p:cNvSpPr/>
          <p:nvPr/>
        </p:nvSpPr>
        <p:spPr>
          <a:xfrm>
            <a:off x="3524250" y="5725210"/>
            <a:ext cx="5048250" cy="369332"/>
          </a:xfrm>
          <a:prstGeom prst="rect">
            <a:avLst/>
          </a:prstGeom>
        </p:spPr>
        <p:txBody>
          <a:bodyPr wrap="square">
            <a:spAutoFit/>
          </a:bodyPr>
          <a:lstStyle/>
          <a:p>
            <a:r>
              <a:rPr lang="en-US" dirty="0"/>
              <a:t>http://</a:t>
            </a:r>
            <a:r>
              <a:rPr lang="en-US" dirty="0" err="1"/>
              <a:t>dilbert.com</a:t>
            </a:r>
            <a:r>
              <a:rPr lang="en-US" dirty="0"/>
              <a:t>/</a:t>
            </a:r>
            <a:r>
              <a:rPr lang="en-US" dirty="0" err="1"/>
              <a:t>search_results?terms</a:t>
            </a:r>
            <a:r>
              <a:rPr lang="en-US" dirty="0" smtClean="0"/>
              <a:t>=Hacker</a:t>
            </a:r>
            <a:endParaRPr lang="en-US" dirty="0"/>
          </a:p>
        </p:txBody>
      </p:sp>
      <p:pic>
        <p:nvPicPr>
          <p:cNvPr id="5" name="Picture 4"/>
          <p:cNvPicPr>
            <a:picLocks noChangeAspect="1"/>
          </p:cNvPicPr>
          <p:nvPr/>
        </p:nvPicPr>
        <p:blipFill>
          <a:blip r:embed="rId2"/>
          <a:stretch>
            <a:fillRect/>
          </a:stretch>
        </p:blipFill>
        <p:spPr>
          <a:xfrm>
            <a:off x="568326" y="2426406"/>
            <a:ext cx="7794625" cy="2424994"/>
          </a:xfrm>
          <a:prstGeom prst="rect">
            <a:avLst/>
          </a:prstGeom>
        </p:spPr>
      </p:pic>
    </p:spTree>
    <p:extLst>
      <p:ext uri="{BB962C8B-B14F-4D97-AF65-F5344CB8AC3E}">
        <p14:creationId xmlns:p14="http://schemas.microsoft.com/office/powerpoint/2010/main" val="56303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sv-SE" dirty="0" err="1">
                <a:latin typeface="Arial" charset="0"/>
              </a:rPr>
              <a:t>Other</a:t>
            </a:r>
            <a:r>
              <a:rPr lang="sv-SE" dirty="0">
                <a:latin typeface="Arial" charset="0"/>
              </a:rPr>
              <a:t> </a:t>
            </a:r>
            <a:r>
              <a:rPr lang="sv-SE" dirty="0" err="1">
                <a:latin typeface="Arial" charset="0"/>
              </a:rPr>
              <a:t>Symmetric</a:t>
            </a:r>
            <a:r>
              <a:rPr lang="sv-SE" dirty="0">
                <a:latin typeface="Arial" charset="0"/>
              </a:rPr>
              <a:t> Block </a:t>
            </a:r>
            <a:r>
              <a:rPr lang="sv-SE" dirty="0" err="1">
                <a:latin typeface="Arial" charset="0"/>
              </a:rPr>
              <a:t>Ciphers</a:t>
            </a:r>
            <a:endParaRPr lang="en-US" dirty="0">
              <a:latin typeface="Arial" charset="0"/>
            </a:endParaRPr>
          </a:p>
        </p:txBody>
      </p:sp>
      <p:sp>
        <p:nvSpPr>
          <p:cNvPr id="36867" name="Rectangle 3"/>
          <p:cNvSpPr>
            <a:spLocks noGrp="1" noChangeArrowheads="1"/>
          </p:cNvSpPr>
          <p:nvPr>
            <p:ph idx="1"/>
          </p:nvPr>
        </p:nvSpPr>
        <p:spPr>
          <a:xfrm>
            <a:off x="779463" y="1822824"/>
            <a:ext cx="7583488" cy="4007224"/>
          </a:xfrm>
        </p:spPr>
        <p:txBody>
          <a:bodyPr>
            <a:noAutofit/>
          </a:bodyPr>
          <a:lstStyle/>
          <a:p>
            <a:pPr eaLnBrk="1" hangingPunct="1">
              <a:lnSpc>
                <a:spcPct val="90000"/>
              </a:lnSpc>
            </a:pPr>
            <a:r>
              <a:rPr lang="sv-SE" sz="3200" dirty="0">
                <a:latin typeface="Arial" charset="0"/>
              </a:rPr>
              <a:t>International Data </a:t>
            </a:r>
            <a:r>
              <a:rPr lang="sv-SE" sz="3200" dirty="0" err="1">
                <a:latin typeface="Arial" charset="0"/>
              </a:rPr>
              <a:t>Encryption</a:t>
            </a:r>
            <a:r>
              <a:rPr lang="sv-SE" sz="3200" dirty="0">
                <a:latin typeface="Arial" charset="0"/>
              </a:rPr>
              <a:t> </a:t>
            </a:r>
            <a:r>
              <a:rPr lang="sv-SE" sz="3200" dirty="0" err="1">
                <a:latin typeface="Arial" charset="0"/>
              </a:rPr>
              <a:t>Algorithm</a:t>
            </a:r>
            <a:r>
              <a:rPr lang="sv-SE" sz="3200" dirty="0">
                <a:latin typeface="Arial" charset="0"/>
              </a:rPr>
              <a:t> (IDEA)</a:t>
            </a:r>
          </a:p>
          <a:p>
            <a:pPr lvl="1" eaLnBrk="1" hangingPunct="1">
              <a:lnSpc>
                <a:spcPct val="90000"/>
              </a:lnSpc>
            </a:pPr>
            <a:r>
              <a:rPr lang="sv-SE" sz="2400" dirty="0">
                <a:latin typeface="Arial" charset="0"/>
              </a:rPr>
              <a:t>128-bit </a:t>
            </a:r>
            <a:r>
              <a:rPr lang="sv-SE" sz="2400" dirty="0" err="1">
                <a:latin typeface="Arial" charset="0"/>
              </a:rPr>
              <a:t>key</a:t>
            </a:r>
            <a:endParaRPr lang="sv-SE" sz="2400" dirty="0">
              <a:latin typeface="Arial" charset="0"/>
            </a:endParaRPr>
          </a:p>
          <a:p>
            <a:pPr lvl="1" eaLnBrk="1" hangingPunct="1">
              <a:lnSpc>
                <a:spcPct val="90000"/>
              </a:lnSpc>
            </a:pPr>
            <a:r>
              <a:rPr lang="sv-SE" sz="2400" dirty="0" err="1" smtClean="0">
                <a:latin typeface="Arial" charset="0"/>
              </a:rPr>
              <a:t>Each</a:t>
            </a:r>
            <a:r>
              <a:rPr lang="sv-SE" sz="2400" dirty="0" smtClean="0">
                <a:latin typeface="Arial" charset="0"/>
              </a:rPr>
              <a:t> round </a:t>
            </a:r>
            <a:r>
              <a:rPr lang="sv-SE" sz="2400" dirty="0" err="1">
                <a:latin typeface="Arial" charset="0"/>
              </a:rPr>
              <a:t>function</a:t>
            </a:r>
            <a:r>
              <a:rPr lang="sv-SE" sz="2400" dirty="0">
                <a:latin typeface="Arial" charset="0"/>
              </a:rPr>
              <a:t> </a:t>
            </a:r>
            <a:r>
              <a:rPr lang="sv-SE" sz="2400" dirty="0" err="1">
                <a:latin typeface="Arial" charset="0"/>
              </a:rPr>
              <a:t>uses</a:t>
            </a:r>
            <a:r>
              <a:rPr lang="sv-SE" sz="2400" dirty="0">
                <a:latin typeface="Arial" charset="0"/>
              </a:rPr>
              <a:t> XOR, addition </a:t>
            </a:r>
            <a:r>
              <a:rPr lang="sv-SE" sz="2400" dirty="0" err="1">
                <a:latin typeface="Arial" charset="0"/>
              </a:rPr>
              <a:t>of</a:t>
            </a:r>
            <a:r>
              <a:rPr lang="sv-SE" sz="2400" dirty="0">
                <a:latin typeface="Arial" charset="0"/>
              </a:rPr>
              <a:t> 16-bit </a:t>
            </a:r>
            <a:r>
              <a:rPr lang="sv-SE" sz="2400" dirty="0" err="1">
                <a:latin typeface="Arial" charset="0"/>
              </a:rPr>
              <a:t>integers</a:t>
            </a:r>
            <a:r>
              <a:rPr lang="sv-SE" sz="2400" dirty="0">
                <a:latin typeface="Arial" charset="0"/>
              </a:rPr>
              <a:t> and </a:t>
            </a:r>
            <a:r>
              <a:rPr lang="sv-SE" sz="2400" dirty="0" err="1">
                <a:latin typeface="Arial" charset="0"/>
              </a:rPr>
              <a:t>binary</a:t>
            </a:r>
            <a:r>
              <a:rPr lang="sv-SE" sz="2400" dirty="0">
                <a:latin typeface="Arial" charset="0"/>
              </a:rPr>
              <a:t> </a:t>
            </a:r>
            <a:r>
              <a:rPr lang="sv-SE" sz="2400" dirty="0" err="1">
                <a:latin typeface="Arial" charset="0"/>
              </a:rPr>
              <a:t>multiplication</a:t>
            </a:r>
            <a:r>
              <a:rPr lang="sv-SE" sz="2400" dirty="0">
                <a:latin typeface="Arial" charset="0"/>
              </a:rPr>
              <a:t> </a:t>
            </a:r>
            <a:r>
              <a:rPr lang="sv-SE" sz="2400" dirty="0" err="1">
                <a:latin typeface="Arial" charset="0"/>
              </a:rPr>
              <a:t>of</a:t>
            </a:r>
            <a:r>
              <a:rPr lang="sv-SE" sz="2400" dirty="0">
                <a:latin typeface="Arial" charset="0"/>
              </a:rPr>
              <a:t> 16-bit </a:t>
            </a:r>
            <a:r>
              <a:rPr lang="sv-SE" sz="2400" dirty="0" err="1">
                <a:latin typeface="Arial" charset="0"/>
              </a:rPr>
              <a:t>integers</a:t>
            </a:r>
            <a:r>
              <a:rPr lang="sv-SE" sz="2400" dirty="0">
                <a:latin typeface="Arial" charset="0"/>
              </a:rPr>
              <a:t>.</a:t>
            </a:r>
          </a:p>
          <a:p>
            <a:pPr lvl="2" eaLnBrk="1" hangingPunct="1">
              <a:lnSpc>
                <a:spcPct val="90000"/>
              </a:lnSpc>
            </a:pPr>
            <a:r>
              <a:rPr lang="sv-SE" sz="2000" dirty="0" err="1">
                <a:latin typeface="Arial" charset="0"/>
              </a:rPr>
              <a:t>These</a:t>
            </a:r>
            <a:r>
              <a:rPr lang="sv-SE" sz="2000" dirty="0">
                <a:latin typeface="Arial" charset="0"/>
              </a:rPr>
              <a:t> </a:t>
            </a:r>
            <a:r>
              <a:rPr lang="sv-SE" sz="2000" dirty="0" err="1">
                <a:latin typeface="Arial" charset="0"/>
              </a:rPr>
              <a:t>functions</a:t>
            </a:r>
            <a:r>
              <a:rPr lang="sv-SE" sz="2000" dirty="0">
                <a:latin typeface="Arial" charset="0"/>
              </a:rPr>
              <a:t> </a:t>
            </a:r>
            <a:r>
              <a:rPr lang="sv-SE" sz="2000" dirty="0" err="1">
                <a:latin typeface="Arial" charset="0"/>
              </a:rPr>
              <a:t>are</a:t>
            </a:r>
            <a:r>
              <a:rPr lang="sv-SE" sz="2000" dirty="0">
                <a:latin typeface="Arial" charset="0"/>
              </a:rPr>
              <a:t> </a:t>
            </a:r>
            <a:r>
              <a:rPr lang="sv-SE" sz="2000" dirty="0" err="1">
                <a:latin typeface="Arial" charset="0"/>
              </a:rPr>
              <a:t>combined</a:t>
            </a:r>
            <a:r>
              <a:rPr lang="sv-SE" sz="2000" dirty="0">
                <a:latin typeface="Arial" charset="0"/>
              </a:rPr>
              <a:t> in </a:t>
            </a:r>
            <a:r>
              <a:rPr lang="sv-SE" sz="2000" dirty="0" err="1">
                <a:latin typeface="Arial" charset="0"/>
              </a:rPr>
              <a:t>such</a:t>
            </a:r>
            <a:r>
              <a:rPr lang="sv-SE" sz="2000" dirty="0">
                <a:latin typeface="Arial" charset="0"/>
              </a:rPr>
              <a:t> a </a:t>
            </a:r>
            <a:r>
              <a:rPr lang="sv-SE" sz="2000" dirty="0" err="1">
                <a:latin typeface="Arial" charset="0"/>
              </a:rPr>
              <a:t>way</a:t>
            </a:r>
            <a:r>
              <a:rPr lang="sv-SE" sz="2000" dirty="0">
                <a:latin typeface="Arial" charset="0"/>
              </a:rPr>
              <a:t> as </a:t>
            </a:r>
            <a:r>
              <a:rPr lang="sv-SE" sz="2000" dirty="0" err="1">
                <a:latin typeface="Arial" charset="0"/>
              </a:rPr>
              <a:t>to</a:t>
            </a:r>
            <a:r>
              <a:rPr lang="sv-SE" sz="2000" dirty="0">
                <a:latin typeface="Arial" charset="0"/>
              </a:rPr>
              <a:t> </a:t>
            </a:r>
            <a:r>
              <a:rPr lang="sv-SE" sz="2000" dirty="0" err="1">
                <a:latin typeface="Arial" charset="0"/>
              </a:rPr>
              <a:t>produce</a:t>
            </a:r>
            <a:r>
              <a:rPr lang="sv-SE" sz="2000" dirty="0">
                <a:latin typeface="Arial" charset="0"/>
              </a:rPr>
              <a:t> a </a:t>
            </a:r>
            <a:r>
              <a:rPr lang="sv-SE" sz="2000" dirty="0" err="1">
                <a:latin typeface="Arial" charset="0"/>
              </a:rPr>
              <a:t>complex</a:t>
            </a:r>
            <a:r>
              <a:rPr lang="sv-SE" sz="2000" dirty="0">
                <a:latin typeface="Arial" charset="0"/>
              </a:rPr>
              <a:t> transformation </a:t>
            </a:r>
            <a:r>
              <a:rPr lang="sv-SE" sz="2000" dirty="0" err="1">
                <a:latin typeface="Arial" charset="0"/>
              </a:rPr>
              <a:t>that</a:t>
            </a:r>
            <a:r>
              <a:rPr lang="sv-SE" sz="2000" dirty="0">
                <a:latin typeface="Arial" charset="0"/>
              </a:rPr>
              <a:t> is </a:t>
            </a:r>
            <a:r>
              <a:rPr lang="sv-SE" sz="2000" dirty="0" err="1">
                <a:latin typeface="Arial" charset="0"/>
              </a:rPr>
              <a:t>very</a:t>
            </a:r>
            <a:r>
              <a:rPr lang="sv-SE" sz="2000" dirty="0">
                <a:latin typeface="Arial" charset="0"/>
              </a:rPr>
              <a:t> </a:t>
            </a:r>
            <a:r>
              <a:rPr lang="sv-SE" sz="2000" dirty="0" err="1">
                <a:latin typeface="Arial" charset="0"/>
              </a:rPr>
              <a:t>difficult</a:t>
            </a:r>
            <a:r>
              <a:rPr lang="sv-SE" sz="2000" dirty="0">
                <a:latin typeface="Arial" charset="0"/>
              </a:rPr>
              <a:t> </a:t>
            </a:r>
            <a:r>
              <a:rPr lang="sv-SE" sz="2000" dirty="0" err="1">
                <a:latin typeface="Arial" charset="0"/>
              </a:rPr>
              <a:t>to</a:t>
            </a:r>
            <a:r>
              <a:rPr lang="sv-SE" sz="2000" dirty="0">
                <a:latin typeface="Arial" charset="0"/>
              </a:rPr>
              <a:t> </a:t>
            </a:r>
            <a:r>
              <a:rPr lang="sv-SE" sz="2000" dirty="0" err="1">
                <a:latin typeface="Arial" charset="0"/>
              </a:rPr>
              <a:t>analyze</a:t>
            </a:r>
            <a:r>
              <a:rPr lang="sv-SE" sz="2000" dirty="0">
                <a:latin typeface="Arial" charset="0"/>
              </a:rPr>
              <a:t> and </a:t>
            </a:r>
            <a:r>
              <a:rPr lang="sv-SE" sz="2000" dirty="0" err="1">
                <a:latin typeface="Arial" charset="0"/>
              </a:rPr>
              <a:t>hence</a:t>
            </a:r>
            <a:r>
              <a:rPr lang="sv-SE" sz="2000" dirty="0">
                <a:latin typeface="Arial" charset="0"/>
              </a:rPr>
              <a:t> </a:t>
            </a:r>
            <a:r>
              <a:rPr lang="sv-SE" sz="2000" dirty="0" err="1">
                <a:latin typeface="Arial" charset="0"/>
              </a:rPr>
              <a:t>very</a:t>
            </a:r>
            <a:r>
              <a:rPr lang="sv-SE" sz="2000" dirty="0">
                <a:latin typeface="Arial" charset="0"/>
              </a:rPr>
              <a:t> </a:t>
            </a:r>
            <a:r>
              <a:rPr lang="sv-SE" sz="2000" dirty="0" err="1">
                <a:latin typeface="Arial" charset="0"/>
              </a:rPr>
              <a:t>difficult</a:t>
            </a:r>
            <a:r>
              <a:rPr lang="sv-SE" sz="2000" dirty="0">
                <a:latin typeface="Arial" charset="0"/>
              </a:rPr>
              <a:t> </a:t>
            </a:r>
            <a:r>
              <a:rPr lang="sv-SE" sz="2000" dirty="0" err="1">
                <a:latin typeface="Arial" charset="0"/>
              </a:rPr>
              <a:t>to</a:t>
            </a:r>
            <a:r>
              <a:rPr lang="sv-SE" sz="2000" dirty="0">
                <a:latin typeface="Arial" charset="0"/>
              </a:rPr>
              <a:t> </a:t>
            </a:r>
            <a:r>
              <a:rPr lang="sv-SE" sz="2000" dirty="0" err="1">
                <a:latin typeface="Arial" charset="0"/>
              </a:rPr>
              <a:t>cryptanalyze</a:t>
            </a:r>
            <a:r>
              <a:rPr lang="sv-SE" sz="2000" dirty="0">
                <a:latin typeface="Arial" charset="0"/>
              </a:rPr>
              <a:t>.</a:t>
            </a:r>
          </a:p>
          <a:p>
            <a:pPr lvl="1" eaLnBrk="1" hangingPunct="1">
              <a:lnSpc>
                <a:spcPct val="90000"/>
              </a:lnSpc>
            </a:pPr>
            <a:r>
              <a:rPr lang="sv-SE" sz="2400" dirty="0" err="1">
                <a:latin typeface="Arial" charset="0"/>
              </a:rPr>
              <a:t>Subkey</a:t>
            </a:r>
            <a:r>
              <a:rPr lang="sv-SE" sz="2400" dirty="0">
                <a:latin typeface="Arial" charset="0"/>
              </a:rPr>
              <a:t> generation </a:t>
            </a:r>
            <a:r>
              <a:rPr lang="sv-SE" sz="2400" dirty="0" err="1">
                <a:latin typeface="Arial" charset="0"/>
              </a:rPr>
              <a:t>algorithm</a:t>
            </a:r>
            <a:r>
              <a:rPr lang="sv-SE" sz="2400" dirty="0">
                <a:latin typeface="Arial" charset="0"/>
              </a:rPr>
              <a:t> </a:t>
            </a:r>
            <a:r>
              <a:rPr lang="sv-SE" sz="2400" dirty="0" err="1">
                <a:latin typeface="Arial" charset="0"/>
              </a:rPr>
              <a:t>relies</a:t>
            </a:r>
            <a:r>
              <a:rPr lang="sv-SE" sz="2400" dirty="0">
                <a:latin typeface="Arial" charset="0"/>
              </a:rPr>
              <a:t> </a:t>
            </a:r>
            <a:r>
              <a:rPr lang="sv-SE" sz="2400" dirty="0" err="1">
                <a:latin typeface="Arial" charset="0"/>
              </a:rPr>
              <a:t>solely</a:t>
            </a:r>
            <a:r>
              <a:rPr lang="sv-SE" sz="2400" dirty="0">
                <a:latin typeface="Arial" charset="0"/>
              </a:rPr>
              <a:t> on </a:t>
            </a:r>
            <a:r>
              <a:rPr lang="sv-SE" sz="2400" dirty="0" err="1">
                <a:latin typeface="Arial" charset="0"/>
              </a:rPr>
              <a:t>circular</a:t>
            </a:r>
            <a:r>
              <a:rPr lang="sv-SE" sz="2400" dirty="0">
                <a:latin typeface="Arial" charset="0"/>
              </a:rPr>
              <a:t> </a:t>
            </a:r>
            <a:r>
              <a:rPr lang="sv-SE" sz="2400" dirty="0" err="1">
                <a:latin typeface="Arial" charset="0"/>
              </a:rPr>
              <a:t>shifts</a:t>
            </a:r>
            <a:r>
              <a:rPr lang="sv-SE" sz="2400" dirty="0">
                <a:latin typeface="Arial" charset="0"/>
              </a:rPr>
              <a:t> in a </a:t>
            </a:r>
            <a:r>
              <a:rPr lang="sv-SE" sz="2400" dirty="0" err="1">
                <a:latin typeface="Arial" charset="0"/>
              </a:rPr>
              <a:t>complex</a:t>
            </a:r>
            <a:r>
              <a:rPr lang="sv-SE" sz="2400" dirty="0">
                <a:latin typeface="Arial" charset="0"/>
              </a:rPr>
              <a:t> </a:t>
            </a:r>
            <a:r>
              <a:rPr lang="sv-SE" sz="2400" dirty="0" err="1">
                <a:latin typeface="Arial" charset="0"/>
              </a:rPr>
              <a:t>way</a:t>
            </a:r>
            <a:r>
              <a:rPr lang="sv-SE" sz="2400" dirty="0">
                <a:latin typeface="Arial" charset="0"/>
              </a:rPr>
              <a:t> in order </a:t>
            </a:r>
            <a:r>
              <a:rPr lang="sv-SE" sz="2400" dirty="0" err="1">
                <a:latin typeface="Arial" charset="0"/>
              </a:rPr>
              <a:t>to</a:t>
            </a:r>
            <a:r>
              <a:rPr lang="sv-SE" sz="2400" dirty="0">
                <a:latin typeface="Arial" charset="0"/>
              </a:rPr>
              <a:t> </a:t>
            </a:r>
            <a:r>
              <a:rPr lang="sv-SE" sz="2400" dirty="0" err="1">
                <a:latin typeface="Arial" charset="0"/>
              </a:rPr>
              <a:t>generate</a:t>
            </a:r>
            <a:r>
              <a:rPr lang="sv-SE" sz="2400" dirty="0">
                <a:latin typeface="Arial" charset="0"/>
              </a:rPr>
              <a:t> </a:t>
            </a:r>
            <a:r>
              <a:rPr lang="sv-SE" sz="2400" dirty="0" err="1">
                <a:latin typeface="Arial" charset="0"/>
              </a:rPr>
              <a:t>six</a:t>
            </a:r>
            <a:r>
              <a:rPr lang="sv-SE" sz="2400" dirty="0">
                <a:latin typeface="Arial" charset="0"/>
              </a:rPr>
              <a:t> </a:t>
            </a:r>
            <a:r>
              <a:rPr lang="sv-SE" sz="2400" dirty="0" err="1">
                <a:latin typeface="Arial" charset="0"/>
              </a:rPr>
              <a:t>subkeys</a:t>
            </a:r>
            <a:r>
              <a:rPr lang="sv-SE" sz="2400" dirty="0">
                <a:latin typeface="Arial" charset="0"/>
              </a:rPr>
              <a:t> for </a:t>
            </a:r>
            <a:r>
              <a:rPr lang="sv-SE" sz="2400" dirty="0" err="1">
                <a:latin typeface="Arial" charset="0"/>
              </a:rPr>
              <a:t>each</a:t>
            </a:r>
            <a:r>
              <a:rPr lang="sv-SE" sz="2400" dirty="0">
                <a:latin typeface="Arial" charset="0"/>
              </a:rPr>
              <a:t> </a:t>
            </a:r>
            <a:r>
              <a:rPr lang="sv-SE" sz="2400" dirty="0" smtClean="0">
                <a:latin typeface="Arial" charset="0"/>
              </a:rPr>
              <a:t>round. </a:t>
            </a:r>
          </a:p>
          <a:p>
            <a:pPr lvl="1" eaLnBrk="1" hangingPunct="1">
              <a:lnSpc>
                <a:spcPct val="90000"/>
              </a:lnSpc>
            </a:pPr>
            <a:r>
              <a:rPr lang="sv-SE" sz="2400" dirty="0" smtClean="0">
                <a:latin typeface="Arial" charset="0"/>
              </a:rPr>
              <a:t>No table </a:t>
            </a:r>
            <a:r>
              <a:rPr lang="sv-SE" sz="2400" dirty="0" err="1" smtClean="0">
                <a:latin typeface="Arial" charset="0"/>
              </a:rPr>
              <a:t>lookups</a:t>
            </a:r>
            <a:r>
              <a:rPr lang="sv-SE" sz="2400" dirty="0" smtClean="0">
                <a:latin typeface="Arial" charset="0"/>
              </a:rPr>
              <a:t> or S-</a:t>
            </a:r>
            <a:r>
              <a:rPr lang="sv-SE" sz="2400" dirty="0" err="1" smtClean="0">
                <a:latin typeface="Arial" charset="0"/>
              </a:rPr>
              <a:t>boxes</a:t>
            </a:r>
            <a:endParaRPr lang="sv-SE" sz="2400" dirty="0">
              <a:latin typeface="Arial" charset="0"/>
            </a:endParaRPr>
          </a:p>
        </p:txBody>
      </p:sp>
    </p:spTree>
    <p:extLst>
      <p:ext uri="{BB962C8B-B14F-4D97-AF65-F5344CB8AC3E}">
        <p14:creationId xmlns:p14="http://schemas.microsoft.com/office/powerpoint/2010/main" val="1149617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sv-SE" dirty="0" err="1">
                <a:latin typeface="Arial" charset="0"/>
              </a:rPr>
              <a:t>Other</a:t>
            </a:r>
            <a:r>
              <a:rPr lang="sv-SE" dirty="0">
                <a:latin typeface="Arial" charset="0"/>
              </a:rPr>
              <a:t> </a:t>
            </a:r>
            <a:r>
              <a:rPr lang="sv-SE" dirty="0" err="1">
                <a:latin typeface="Arial" charset="0"/>
              </a:rPr>
              <a:t>Symmetric</a:t>
            </a:r>
            <a:r>
              <a:rPr lang="sv-SE" dirty="0">
                <a:latin typeface="Arial" charset="0"/>
              </a:rPr>
              <a:t> Block </a:t>
            </a:r>
            <a:r>
              <a:rPr lang="sv-SE" dirty="0" err="1">
                <a:latin typeface="Arial" charset="0"/>
              </a:rPr>
              <a:t>Ciphers</a:t>
            </a:r>
            <a:endParaRPr lang="en-US" dirty="0">
              <a:latin typeface="Arial" charset="0"/>
            </a:endParaRPr>
          </a:p>
        </p:txBody>
      </p:sp>
      <p:sp>
        <p:nvSpPr>
          <p:cNvPr id="36867" name="Rectangle 3"/>
          <p:cNvSpPr>
            <a:spLocks noGrp="1" noChangeArrowheads="1"/>
          </p:cNvSpPr>
          <p:nvPr>
            <p:ph idx="1"/>
          </p:nvPr>
        </p:nvSpPr>
        <p:spPr>
          <a:xfrm>
            <a:off x="779463" y="1727574"/>
            <a:ext cx="7583488" cy="4007224"/>
          </a:xfrm>
        </p:spPr>
        <p:txBody>
          <a:bodyPr>
            <a:noAutofit/>
          </a:bodyPr>
          <a:lstStyle/>
          <a:p>
            <a:pPr eaLnBrk="1" hangingPunct="1">
              <a:lnSpc>
                <a:spcPct val="90000"/>
              </a:lnSpc>
            </a:pPr>
            <a:r>
              <a:rPr lang="sv-SE" sz="2400" dirty="0" err="1" smtClean="0">
                <a:latin typeface="Arial" charset="0"/>
              </a:rPr>
              <a:t>Blowfish</a:t>
            </a:r>
            <a:endParaRPr lang="sv-SE" sz="2400" dirty="0" smtClean="0">
              <a:latin typeface="Arial" charset="0"/>
            </a:endParaRPr>
          </a:p>
          <a:p>
            <a:pPr lvl="1" eaLnBrk="1" hangingPunct="1">
              <a:lnSpc>
                <a:spcPct val="90000"/>
              </a:lnSpc>
            </a:pPr>
            <a:r>
              <a:rPr lang="en-US" dirty="0" smtClean="0">
                <a:latin typeface="Arial" charset="0"/>
              </a:rPr>
              <a:t>Uses dynamic S-boxes</a:t>
            </a:r>
          </a:p>
          <a:p>
            <a:pPr lvl="1" eaLnBrk="1" hangingPunct="1">
              <a:lnSpc>
                <a:spcPct val="90000"/>
              </a:lnSpc>
            </a:pPr>
            <a:r>
              <a:rPr lang="en-US" dirty="0" err="1" smtClean="0">
                <a:latin typeface="Arial" charset="0"/>
              </a:rPr>
              <a:t>Subkeys</a:t>
            </a:r>
            <a:r>
              <a:rPr lang="en-US" dirty="0" smtClean="0">
                <a:latin typeface="Arial" charset="0"/>
              </a:rPr>
              <a:t> and S-boxes produced by repeated application of the Blowfish algorithm to the key</a:t>
            </a:r>
          </a:p>
          <a:p>
            <a:pPr lvl="1" eaLnBrk="1" hangingPunct="1">
              <a:lnSpc>
                <a:spcPct val="90000"/>
              </a:lnSpc>
            </a:pPr>
            <a:r>
              <a:rPr lang="en-US" dirty="0" smtClean="0">
                <a:latin typeface="Arial" charset="0"/>
              </a:rPr>
              <a:t>A total of 521 executions of the Blowfish algorithm are required to produce </a:t>
            </a:r>
            <a:r>
              <a:rPr lang="en-US" dirty="0" err="1" smtClean="0">
                <a:latin typeface="Arial" charset="0"/>
              </a:rPr>
              <a:t>subkeys</a:t>
            </a:r>
            <a:r>
              <a:rPr lang="en-US" dirty="0" smtClean="0">
                <a:latin typeface="Arial" charset="0"/>
              </a:rPr>
              <a:t> and S-boxes.</a:t>
            </a:r>
          </a:p>
          <a:p>
            <a:pPr lvl="2" eaLnBrk="1" hangingPunct="1">
              <a:lnSpc>
                <a:spcPct val="90000"/>
              </a:lnSpc>
            </a:pPr>
            <a:r>
              <a:rPr lang="en-US" dirty="0" smtClean="0">
                <a:latin typeface="Arial" charset="0"/>
              </a:rPr>
              <a:t>not suitable for applications where secret key frequently changes</a:t>
            </a:r>
          </a:p>
          <a:p>
            <a:pPr lvl="1" eaLnBrk="1" hangingPunct="1">
              <a:lnSpc>
                <a:spcPct val="90000"/>
              </a:lnSpc>
            </a:pPr>
            <a:r>
              <a:rPr lang="sv-SE" dirty="0" err="1" smtClean="0">
                <a:latin typeface="Arial" charset="0"/>
              </a:rPr>
              <a:t>Easy</a:t>
            </a:r>
            <a:r>
              <a:rPr lang="sv-SE" dirty="0" smtClean="0">
                <a:latin typeface="Arial" charset="0"/>
              </a:rPr>
              <a:t> </a:t>
            </a:r>
            <a:r>
              <a:rPr lang="sv-SE" dirty="0" err="1" smtClean="0">
                <a:latin typeface="Arial" charset="0"/>
              </a:rPr>
              <a:t>to</a:t>
            </a:r>
            <a:r>
              <a:rPr lang="sv-SE" dirty="0" smtClean="0">
                <a:latin typeface="Arial" charset="0"/>
              </a:rPr>
              <a:t> </a:t>
            </a:r>
            <a:r>
              <a:rPr lang="sv-SE" dirty="0" err="1" smtClean="0">
                <a:latin typeface="Arial" charset="0"/>
              </a:rPr>
              <a:t>implement</a:t>
            </a:r>
            <a:endParaRPr lang="sv-SE" dirty="0" smtClean="0">
              <a:latin typeface="Arial" charset="0"/>
            </a:endParaRPr>
          </a:p>
          <a:p>
            <a:pPr lvl="2" eaLnBrk="1" hangingPunct="1">
              <a:lnSpc>
                <a:spcPct val="90000"/>
              </a:lnSpc>
            </a:pPr>
            <a:r>
              <a:rPr lang="sv-SE" dirty="0" err="1" smtClean="0">
                <a:latin typeface="Arial" charset="0"/>
              </a:rPr>
              <a:t>High</a:t>
            </a:r>
            <a:r>
              <a:rPr lang="sv-SE" dirty="0" smtClean="0">
                <a:latin typeface="Arial" charset="0"/>
              </a:rPr>
              <a:t> </a:t>
            </a:r>
            <a:r>
              <a:rPr lang="sv-SE" dirty="0" err="1" smtClean="0">
                <a:latin typeface="Arial" charset="0"/>
              </a:rPr>
              <a:t>execution</a:t>
            </a:r>
            <a:r>
              <a:rPr lang="sv-SE" dirty="0" smtClean="0">
                <a:latin typeface="Arial" charset="0"/>
              </a:rPr>
              <a:t> speed </a:t>
            </a:r>
          </a:p>
          <a:p>
            <a:pPr lvl="2" eaLnBrk="1" hangingPunct="1">
              <a:lnSpc>
                <a:spcPct val="90000"/>
              </a:lnSpc>
            </a:pPr>
            <a:r>
              <a:rPr lang="sv-SE" dirty="0" err="1" smtClean="0">
                <a:latin typeface="Arial" charset="0"/>
              </a:rPr>
              <a:t>Run</a:t>
            </a:r>
            <a:r>
              <a:rPr lang="sv-SE" dirty="0" smtClean="0">
                <a:latin typeface="Arial" charset="0"/>
              </a:rPr>
              <a:t> in less </a:t>
            </a:r>
            <a:r>
              <a:rPr lang="sv-SE" dirty="0" err="1" smtClean="0">
                <a:latin typeface="Arial" charset="0"/>
              </a:rPr>
              <a:t>than</a:t>
            </a:r>
            <a:r>
              <a:rPr lang="sv-SE" dirty="0" smtClean="0">
                <a:latin typeface="Arial" charset="0"/>
              </a:rPr>
              <a:t> 5K </a:t>
            </a:r>
            <a:r>
              <a:rPr lang="sv-SE" dirty="0" err="1" smtClean="0">
                <a:latin typeface="Arial" charset="0"/>
              </a:rPr>
              <a:t>of</a:t>
            </a:r>
            <a:r>
              <a:rPr lang="sv-SE" dirty="0" smtClean="0">
                <a:latin typeface="Arial" charset="0"/>
              </a:rPr>
              <a:t> </a:t>
            </a:r>
            <a:r>
              <a:rPr lang="sv-SE" dirty="0" err="1" smtClean="0">
                <a:latin typeface="Arial" charset="0"/>
              </a:rPr>
              <a:t>memory</a:t>
            </a:r>
            <a:endParaRPr lang="sv-SE" dirty="0" smtClean="0">
              <a:latin typeface="Arial" charset="0"/>
            </a:endParaRPr>
          </a:p>
          <a:p>
            <a:pPr lvl="1">
              <a:lnSpc>
                <a:spcPct val="90000"/>
              </a:lnSpc>
            </a:pPr>
            <a:r>
              <a:rPr lang="sv-SE" dirty="0" err="1"/>
              <a:t>Each</a:t>
            </a:r>
            <a:r>
              <a:rPr lang="sv-SE" dirty="0"/>
              <a:t> new </a:t>
            </a:r>
            <a:r>
              <a:rPr lang="sv-SE" dirty="0">
                <a:hlinkClick r:id="rId3" tooltip="Key (cryptography)"/>
              </a:rPr>
              <a:t>key</a:t>
            </a:r>
            <a:r>
              <a:rPr lang="sv-SE" dirty="0"/>
              <a:t> </a:t>
            </a:r>
            <a:r>
              <a:rPr lang="sv-SE" dirty="0" err="1" smtClean="0"/>
              <a:t>requires</a:t>
            </a:r>
            <a:r>
              <a:rPr lang="sv-SE" dirty="0" smtClean="0"/>
              <a:t> </a:t>
            </a:r>
            <a:r>
              <a:rPr lang="sv-SE" dirty="0"/>
              <a:t>pre-</a:t>
            </a:r>
            <a:r>
              <a:rPr lang="sv-SE" dirty="0" err="1"/>
              <a:t>processing</a:t>
            </a:r>
            <a:r>
              <a:rPr lang="sv-SE" dirty="0"/>
              <a:t> </a:t>
            </a:r>
            <a:r>
              <a:rPr lang="sv-SE" dirty="0" err="1"/>
              <a:t>equivalent</a:t>
            </a:r>
            <a:r>
              <a:rPr lang="sv-SE" dirty="0"/>
              <a:t> </a:t>
            </a:r>
            <a:r>
              <a:rPr lang="sv-SE" dirty="0" err="1"/>
              <a:t>to</a:t>
            </a:r>
            <a:r>
              <a:rPr lang="sv-SE" dirty="0"/>
              <a:t> </a:t>
            </a:r>
            <a:r>
              <a:rPr lang="sv-SE" dirty="0" err="1"/>
              <a:t>encrypting</a:t>
            </a:r>
            <a:r>
              <a:rPr lang="sv-SE" dirty="0"/>
              <a:t> </a:t>
            </a:r>
            <a:r>
              <a:rPr lang="sv-SE" dirty="0" err="1"/>
              <a:t>about</a:t>
            </a:r>
            <a:r>
              <a:rPr lang="sv-SE" dirty="0"/>
              <a:t> 4 kilobytes </a:t>
            </a:r>
            <a:r>
              <a:rPr lang="sv-SE" dirty="0" err="1"/>
              <a:t>of</a:t>
            </a:r>
            <a:r>
              <a:rPr lang="sv-SE" dirty="0"/>
              <a:t> text</a:t>
            </a:r>
            <a:endParaRPr lang="sv-SE" dirty="0" smtClean="0">
              <a:latin typeface="Arial" charset="0"/>
            </a:endParaRPr>
          </a:p>
          <a:p>
            <a:pPr lvl="1" eaLnBrk="1" hangingPunct="1">
              <a:lnSpc>
                <a:spcPct val="90000"/>
              </a:lnSpc>
            </a:pPr>
            <a:endParaRPr lang="en-US" dirty="0">
              <a:latin typeface="Arial" charset="0"/>
            </a:endParaRPr>
          </a:p>
        </p:txBody>
      </p:sp>
    </p:spTree>
    <p:extLst>
      <p:ext uri="{BB962C8B-B14F-4D97-AF65-F5344CB8AC3E}">
        <p14:creationId xmlns:p14="http://schemas.microsoft.com/office/powerpoint/2010/main" val="49628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Blowfish Code, 1</a:t>
            </a:r>
            <a:endParaRPr lang="en-US" dirty="0"/>
          </a:p>
        </p:txBody>
      </p:sp>
      <p:sp>
        <p:nvSpPr>
          <p:cNvPr id="3" name="Content Placeholder 2"/>
          <p:cNvSpPr>
            <a:spLocks noGrp="1"/>
          </p:cNvSpPr>
          <p:nvPr>
            <p:ph sz="half" idx="1"/>
          </p:nvPr>
        </p:nvSpPr>
        <p:spPr>
          <a:xfrm>
            <a:off x="779461" y="1981201"/>
            <a:ext cx="3657600" cy="2447924"/>
          </a:xfrm>
        </p:spPr>
        <p:txBody>
          <a:bodyPr>
            <a:noAutofit/>
          </a:bodyPr>
          <a:lstStyle/>
          <a:p>
            <a:pPr marL="0" indent="0">
              <a:spcBef>
                <a:spcPts val="0"/>
              </a:spcBef>
              <a:buNone/>
            </a:pPr>
            <a:r>
              <a:rPr lang="fi-FI" sz="2400" dirty="0"/>
              <a:t>int32_t P[18];    </a:t>
            </a:r>
          </a:p>
          <a:p>
            <a:pPr marL="0" indent="0">
              <a:spcBef>
                <a:spcPts val="0"/>
              </a:spcBef>
              <a:buNone/>
            </a:pPr>
            <a:r>
              <a:rPr lang="fi-FI" sz="2400" dirty="0"/>
              <a:t> uint32_t S[4][256];</a:t>
            </a:r>
          </a:p>
          <a:p>
            <a:pPr marL="0" indent="0">
              <a:spcBef>
                <a:spcPts val="0"/>
              </a:spcBef>
              <a:buNone/>
            </a:pPr>
            <a:r>
              <a:rPr lang="fi-FI" sz="2400" dirty="0"/>
              <a:t> </a:t>
            </a:r>
          </a:p>
          <a:p>
            <a:pPr marL="0" indent="0">
              <a:spcBef>
                <a:spcPts val="0"/>
              </a:spcBef>
              <a:buNone/>
            </a:pPr>
            <a:r>
              <a:rPr lang="fi-FI" sz="2400" dirty="0"/>
              <a:t> uint32_t f (uint32_t x) {</a:t>
            </a:r>
          </a:p>
          <a:p>
            <a:pPr marL="0" indent="0">
              <a:spcBef>
                <a:spcPts val="0"/>
              </a:spcBef>
              <a:buNone/>
            </a:pPr>
            <a:r>
              <a:rPr lang="fi-FI" sz="2400" dirty="0"/>
              <a:t>    uint32_t h = S[0][x &gt;&gt; 24] + S[1][x &gt;&gt; 16 &amp; 0xff];</a:t>
            </a:r>
          </a:p>
          <a:p>
            <a:pPr marL="0" indent="0">
              <a:spcBef>
                <a:spcPts val="0"/>
              </a:spcBef>
              <a:buNone/>
            </a:pPr>
            <a:r>
              <a:rPr lang="fi-FI" sz="2400" dirty="0"/>
              <a:t>    </a:t>
            </a:r>
            <a:r>
              <a:rPr lang="fi-FI" sz="2400" dirty="0" err="1"/>
              <a:t>return</a:t>
            </a:r>
            <a:r>
              <a:rPr lang="fi-FI" sz="2400" dirty="0"/>
              <a:t> ( h ^ S[2][x &gt;&gt; 8 &amp; 0xff] ) + S[3][x &amp; 0xff];</a:t>
            </a:r>
          </a:p>
          <a:p>
            <a:pPr marL="0" indent="0">
              <a:spcBef>
                <a:spcPts val="0"/>
              </a:spcBef>
              <a:buNone/>
            </a:pPr>
            <a:r>
              <a:rPr lang="fi-FI" sz="2400" dirty="0"/>
              <a:t> }</a:t>
            </a:r>
          </a:p>
          <a:p>
            <a:pPr marL="0" indent="0">
              <a:spcBef>
                <a:spcPts val="0"/>
              </a:spcBef>
              <a:buNone/>
            </a:pPr>
            <a:r>
              <a:rPr lang="fi-FI" sz="2400" dirty="0"/>
              <a:t> </a:t>
            </a:r>
          </a:p>
        </p:txBody>
      </p:sp>
      <p:sp>
        <p:nvSpPr>
          <p:cNvPr id="6" name="Rectangle 5"/>
          <p:cNvSpPr/>
          <p:nvPr/>
        </p:nvSpPr>
        <p:spPr>
          <a:xfrm>
            <a:off x="6076951" y="6172200"/>
            <a:ext cx="4572000" cy="276999"/>
          </a:xfrm>
          <a:prstGeom prst="rect">
            <a:avLst/>
          </a:prstGeom>
        </p:spPr>
        <p:txBody>
          <a:bodyPr>
            <a:spAutoFit/>
          </a:bodyPr>
          <a:lstStyle/>
          <a:p>
            <a:r>
              <a:rPr lang="en-US" sz="1200" b="0" dirty="0">
                <a:latin typeface="+mn-lt"/>
              </a:rPr>
              <a:t>http://</a:t>
            </a:r>
            <a:r>
              <a:rPr lang="en-US" sz="1200" b="0" dirty="0" err="1">
                <a:latin typeface="+mn-lt"/>
              </a:rPr>
              <a:t>en.wikipedia.org</a:t>
            </a:r>
            <a:r>
              <a:rPr lang="en-US" sz="1200" b="0" dirty="0">
                <a:latin typeface="+mn-lt"/>
              </a:rPr>
              <a:t>/wiki/Blowfish_(cipher)</a:t>
            </a:r>
          </a:p>
        </p:txBody>
      </p:sp>
      <p:sp>
        <p:nvSpPr>
          <p:cNvPr id="2" name="Content Placeholder 1"/>
          <p:cNvSpPr>
            <a:spLocks noGrp="1"/>
          </p:cNvSpPr>
          <p:nvPr>
            <p:ph sz="half" idx="2"/>
          </p:nvPr>
        </p:nvSpPr>
        <p:spPr/>
        <p:txBody>
          <a:bodyPr>
            <a:noAutofit/>
          </a:bodyPr>
          <a:lstStyle/>
          <a:p>
            <a:pPr marL="0" indent="0">
              <a:spcBef>
                <a:spcPts val="0"/>
              </a:spcBef>
              <a:buNone/>
            </a:pPr>
            <a:r>
              <a:rPr lang="fi-FI" sz="2400" dirty="0"/>
              <a:t> </a:t>
            </a:r>
            <a:r>
              <a:rPr lang="fi-FI" sz="2400" dirty="0" err="1"/>
              <a:t>void</a:t>
            </a:r>
            <a:r>
              <a:rPr lang="fi-FI" sz="2400" dirty="0"/>
              <a:t> </a:t>
            </a:r>
            <a:r>
              <a:rPr lang="fi-FI" sz="2400" dirty="0" err="1"/>
              <a:t>encrypt</a:t>
            </a:r>
            <a:r>
              <a:rPr lang="fi-FI" sz="2400" dirty="0"/>
              <a:t> (uint32_t &amp; L, uint32_t &amp; R) {</a:t>
            </a:r>
          </a:p>
          <a:p>
            <a:pPr marL="0" indent="0">
              <a:spcBef>
                <a:spcPts val="0"/>
              </a:spcBef>
              <a:buNone/>
            </a:pPr>
            <a:r>
              <a:rPr lang="fi-FI" sz="2400" dirty="0"/>
              <a:t>    for (</a:t>
            </a:r>
            <a:r>
              <a:rPr lang="fi-FI" sz="2400" dirty="0" err="1"/>
              <a:t>int</a:t>
            </a:r>
            <a:r>
              <a:rPr lang="fi-FI" sz="2400" dirty="0"/>
              <a:t> i=0 ; i&lt;16 ; i += 2) {</a:t>
            </a:r>
          </a:p>
          <a:p>
            <a:pPr marL="0" indent="0">
              <a:spcBef>
                <a:spcPts val="0"/>
              </a:spcBef>
              <a:buNone/>
            </a:pPr>
            <a:r>
              <a:rPr lang="fi-FI" sz="2400" dirty="0"/>
              <a:t>       L ^= </a:t>
            </a:r>
            <a:r>
              <a:rPr lang="fi-FI" sz="2400" dirty="0" err="1"/>
              <a:t>P[i</a:t>
            </a:r>
            <a:r>
              <a:rPr lang="fi-FI" sz="2400" dirty="0"/>
              <a:t>];</a:t>
            </a:r>
          </a:p>
          <a:p>
            <a:pPr marL="0" indent="0">
              <a:spcBef>
                <a:spcPts val="0"/>
              </a:spcBef>
              <a:buNone/>
            </a:pPr>
            <a:r>
              <a:rPr lang="fi-FI" sz="2400" dirty="0"/>
              <a:t>       R ^= </a:t>
            </a:r>
            <a:r>
              <a:rPr lang="fi-FI" sz="2400" dirty="0" err="1"/>
              <a:t>f(L</a:t>
            </a:r>
            <a:r>
              <a:rPr lang="fi-FI" sz="2400" dirty="0"/>
              <a:t>);</a:t>
            </a:r>
          </a:p>
          <a:p>
            <a:pPr marL="0" indent="0">
              <a:spcBef>
                <a:spcPts val="0"/>
              </a:spcBef>
              <a:buNone/>
            </a:pPr>
            <a:r>
              <a:rPr lang="fi-FI" sz="2400" dirty="0"/>
              <a:t>       R ^= P[i+1];</a:t>
            </a:r>
          </a:p>
          <a:p>
            <a:pPr marL="0" indent="0">
              <a:spcBef>
                <a:spcPts val="0"/>
              </a:spcBef>
              <a:buNone/>
            </a:pPr>
            <a:r>
              <a:rPr lang="fi-FI" sz="2400" dirty="0"/>
              <a:t>       L ^= </a:t>
            </a:r>
            <a:r>
              <a:rPr lang="fi-FI" sz="2400" dirty="0" err="1"/>
              <a:t>f(R</a:t>
            </a:r>
            <a:r>
              <a:rPr lang="fi-FI" sz="2400" dirty="0"/>
              <a:t>);</a:t>
            </a:r>
          </a:p>
          <a:p>
            <a:pPr marL="0" indent="0">
              <a:spcBef>
                <a:spcPts val="0"/>
              </a:spcBef>
              <a:buNone/>
            </a:pPr>
            <a:r>
              <a:rPr lang="fi-FI" sz="2400" dirty="0"/>
              <a:t>    }</a:t>
            </a:r>
          </a:p>
          <a:p>
            <a:pPr marL="0" indent="0">
              <a:spcBef>
                <a:spcPts val="0"/>
              </a:spcBef>
              <a:buNone/>
            </a:pPr>
            <a:r>
              <a:rPr lang="fi-FI" sz="2400" dirty="0"/>
              <a:t>    L ^= P[16];</a:t>
            </a:r>
          </a:p>
          <a:p>
            <a:pPr marL="0" indent="0">
              <a:spcBef>
                <a:spcPts val="0"/>
              </a:spcBef>
              <a:buNone/>
            </a:pPr>
            <a:r>
              <a:rPr lang="fi-FI" sz="2400" dirty="0"/>
              <a:t>    R ^= P[17];</a:t>
            </a:r>
          </a:p>
          <a:p>
            <a:pPr marL="0" indent="0">
              <a:spcBef>
                <a:spcPts val="0"/>
              </a:spcBef>
              <a:buNone/>
            </a:pPr>
            <a:r>
              <a:rPr lang="fi-FI" sz="2400" dirty="0"/>
              <a:t>    </a:t>
            </a:r>
            <a:r>
              <a:rPr lang="fi-FI" sz="2400" dirty="0" err="1"/>
              <a:t>swap</a:t>
            </a:r>
            <a:r>
              <a:rPr lang="fi-FI" sz="2400" dirty="0"/>
              <a:t> (L, R);</a:t>
            </a:r>
          </a:p>
          <a:p>
            <a:pPr marL="0" indent="0">
              <a:spcBef>
                <a:spcPts val="0"/>
              </a:spcBef>
              <a:buNone/>
            </a:pPr>
            <a:r>
              <a:rPr lang="fi-FI" sz="2400" dirty="0"/>
              <a:t> }</a:t>
            </a:r>
          </a:p>
          <a:p>
            <a:endParaRPr lang="en-US" sz="2400" dirty="0"/>
          </a:p>
        </p:txBody>
      </p:sp>
    </p:spTree>
    <p:extLst>
      <p:ext uri="{BB962C8B-B14F-4D97-AF65-F5344CB8AC3E}">
        <p14:creationId xmlns:p14="http://schemas.microsoft.com/office/powerpoint/2010/main" val="27035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Blowfish Code, 2</a:t>
            </a:r>
            <a:endParaRPr lang="en-US" dirty="0"/>
          </a:p>
        </p:txBody>
      </p:sp>
      <p:sp>
        <p:nvSpPr>
          <p:cNvPr id="3" name="Content Placeholder 2"/>
          <p:cNvSpPr>
            <a:spLocks noGrp="1"/>
          </p:cNvSpPr>
          <p:nvPr>
            <p:ph sz="half" idx="1"/>
          </p:nvPr>
        </p:nvSpPr>
        <p:spPr>
          <a:xfrm>
            <a:off x="779461" y="1981201"/>
            <a:ext cx="3657600" cy="2447924"/>
          </a:xfrm>
        </p:spPr>
        <p:txBody>
          <a:bodyPr>
            <a:noAutofit/>
          </a:bodyPr>
          <a:lstStyle/>
          <a:p>
            <a:pPr marL="0" indent="0">
              <a:spcBef>
                <a:spcPts val="0"/>
              </a:spcBef>
              <a:buNone/>
            </a:pPr>
            <a:r>
              <a:rPr lang="fi-FI" sz="2400" dirty="0"/>
              <a:t> </a:t>
            </a:r>
            <a:r>
              <a:rPr lang="fi-FI" sz="2400" dirty="0" err="1"/>
              <a:t>void</a:t>
            </a:r>
            <a:r>
              <a:rPr lang="fi-FI" sz="2400" dirty="0"/>
              <a:t> </a:t>
            </a:r>
            <a:r>
              <a:rPr lang="fi-FI" sz="2400" dirty="0" err="1"/>
              <a:t>decrypt</a:t>
            </a:r>
            <a:r>
              <a:rPr lang="fi-FI" sz="2400" dirty="0"/>
              <a:t> (uint32_t &amp; L, uint32_t &amp; R) {</a:t>
            </a:r>
          </a:p>
          <a:p>
            <a:pPr marL="0" indent="0">
              <a:spcBef>
                <a:spcPts val="0"/>
              </a:spcBef>
              <a:buNone/>
            </a:pPr>
            <a:r>
              <a:rPr lang="fi-FI" sz="2400" dirty="0"/>
              <a:t>    for (</a:t>
            </a:r>
            <a:r>
              <a:rPr lang="fi-FI" sz="2400" dirty="0" err="1"/>
              <a:t>int</a:t>
            </a:r>
            <a:r>
              <a:rPr lang="fi-FI" sz="2400" dirty="0"/>
              <a:t> i=16 ; i &gt; 0 ; i -= 2) {</a:t>
            </a:r>
          </a:p>
          <a:p>
            <a:pPr marL="0" indent="0">
              <a:spcBef>
                <a:spcPts val="0"/>
              </a:spcBef>
              <a:buNone/>
            </a:pPr>
            <a:r>
              <a:rPr lang="fi-FI" sz="2400" dirty="0"/>
              <a:t>       L ^= P[i+1];</a:t>
            </a:r>
          </a:p>
          <a:p>
            <a:pPr marL="0" indent="0">
              <a:spcBef>
                <a:spcPts val="0"/>
              </a:spcBef>
              <a:buNone/>
            </a:pPr>
            <a:r>
              <a:rPr lang="fi-FI" sz="2400" dirty="0"/>
              <a:t>       R ^= </a:t>
            </a:r>
            <a:r>
              <a:rPr lang="fi-FI" sz="2400" dirty="0" err="1"/>
              <a:t>f(L</a:t>
            </a:r>
            <a:r>
              <a:rPr lang="fi-FI" sz="2400" dirty="0"/>
              <a:t>);</a:t>
            </a:r>
          </a:p>
          <a:p>
            <a:pPr marL="0" indent="0">
              <a:spcBef>
                <a:spcPts val="0"/>
              </a:spcBef>
              <a:buNone/>
            </a:pPr>
            <a:r>
              <a:rPr lang="fi-FI" sz="2400" dirty="0"/>
              <a:t>       R ^= </a:t>
            </a:r>
            <a:r>
              <a:rPr lang="fi-FI" sz="2400" dirty="0" err="1"/>
              <a:t>P[i</a:t>
            </a:r>
            <a:r>
              <a:rPr lang="fi-FI" sz="2400" dirty="0"/>
              <a:t>];</a:t>
            </a:r>
          </a:p>
          <a:p>
            <a:pPr marL="0" indent="0">
              <a:spcBef>
                <a:spcPts val="0"/>
              </a:spcBef>
              <a:buNone/>
            </a:pPr>
            <a:r>
              <a:rPr lang="fi-FI" sz="2400" dirty="0"/>
              <a:t>       L ^= </a:t>
            </a:r>
            <a:r>
              <a:rPr lang="fi-FI" sz="2400" dirty="0" err="1"/>
              <a:t>f(R</a:t>
            </a:r>
            <a:r>
              <a:rPr lang="fi-FI" sz="2400" dirty="0"/>
              <a:t>);</a:t>
            </a:r>
          </a:p>
          <a:p>
            <a:pPr marL="0" indent="0">
              <a:spcBef>
                <a:spcPts val="0"/>
              </a:spcBef>
              <a:buNone/>
            </a:pPr>
            <a:r>
              <a:rPr lang="fi-FI" sz="2400" dirty="0"/>
              <a:t>    }</a:t>
            </a:r>
          </a:p>
          <a:p>
            <a:pPr marL="0" indent="0">
              <a:spcBef>
                <a:spcPts val="0"/>
              </a:spcBef>
              <a:buNone/>
            </a:pPr>
            <a:r>
              <a:rPr lang="fi-FI" sz="2400" dirty="0"/>
              <a:t>    L ^= P[1];</a:t>
            </a:r>
          </a:p>
          <a:p>
            <a:pPr marL="0" indent="0">
              <a:spcBef>
                <a:spcPts val="0"/>
              </a:spcBef>
              <a:buNone/>
            </a:pPr>
            <a:r>
              <a:rPr lang="fi-FI" sz="2400" dirty="0"/>
              <a:t>    R ^= P[0];</a:t>
            </a:r>
          </a:p>
          <a:p>
            <a:pPr marL="0" indent="0">
              <a:spcBef>
                <a:spcPts val="0"/>
              </a:spcBef>
              <a:buNone/>
            </a:pPr>
            <a:r>
              <a:rPr lang="fi-FI" sz="2400" dirty="0"/>
              <a:t>    </a:t>
            </a:r>
            <a:r>
              <a:rPr lang="fi-FI" sz="2400" dirty="0" err="1"/>
              <a:t>swap</a:t>
            </a:r>
            <a:r>
              <a:rPr lang="fi-FI" sz="2400" dirty="0"/>
              <a:t> (L, R);</a:t>
            </a:r>
          </a:p>
          <a:p>
            <a:pPr marL="0" indent="0">
              <a:spcBef>
                <a:spcPts val="0"/>
              </a:spcBef>
              <a:buNone/>
            </a:pPr>
            <a:r>
              <a:rPr lang="fi-FI" sz="2400" dirty="0"/>
              <a:t> }</a:t>
            </a:r>
          </a:p>
          <a:p>
            <a:pPr marL="0" indent="0">
              <a:spcBef>
                <a:spcPts val="0"/>
              </a:spcBef>
              <a:buNone/>
            </a:pPr>
            <a:r>
              <a:rPr lang="fi-FI" sz="2400" dirty="0"/>
              <a:t> </a:t>
            </a:r>
          </a:p>
        </p:txBody>
      </p:sp>
      <p:sp>
        <p:nvSpPr>
          <p:cNvPr id="5" name="Content Placeholder 4"/>
          <p:cNvSpPr>
            <a:spLocks noGrp="1"/>
          </p:cNvSpPr>
          <p:nvPr>
            <p:ph sz="half" idx="2"/>
          </p:nvPr>
        </p:nvSpPr>
        <p:spPr/>
        <p:txBody>
          <a:bodyPr>
            <a:noAutofit/>
          </a:bodyPr>
          <a:lstStyle/>
          <a:p>
            <a:pPr marL="0" indent="0">
              <a:spcBef>
                <a:spcPts val="0"/>
              </a:spcBef>
              <a:buNone/>
            </a:pPr>
            <a:r>
              <a:rPr lang="fi-FI" sz="1600" dirty="0" smtClean="0"/>
              <a:t>  </a:t>
            </a:r>
            <a:r>
              <a:rPr lang="fi-FI" sz="1600" dirty="0"/>
              <a:t>{</a:t>
            </a:r>
          </a:p>
          <a:p>
            <a:pPr marL="0" indent="0">
              <a:spcBef>
                <a:spcPts val="0"/>
              </a:spcBef>
              <a:buNone/>
            </a:pPr>
            <a:r>
              <a:rPr lang="fi-FI" sz="1600" dirty="0"/>
              <a:t>    // ...</a:t>
            </a:r>
          </a:p>
          <a:p>
            <a:pPr marL="0" indent="0">
              <a:spcBef>
                <a:spcPts val="0"/>
              </a:spcBef>
              <a:buNone/>
            </a:pPr>
            <a:r>
              <a:rPr lang="fi-FI" sz="1600" dirty="0"/>
              <a:t>    // </a:t>
            </a:r>
            <a:r>
              <a:rPr lang="fi-FI" sz="1600" dirty="0" err="1"/>
              <a:t>initializing</a:t>
            </a:r>
            <a:r>
              <a:rPr lang="fi-FI" sz="1600" dirty="0"/>
              <a:t> the </a:t>
            </a:r>
            <a:r>
              <a:rPr lang="fi-FI" sz="1600" dirty="0" err="1"/>
              <a:t>P-array</a:t>
            </a:r>
            <a:r>
              <a:rPr lang="fi-FI" sz="1600" dirty="0"/>
              <a:t> and </a:t>
            </a:r>
            <a:r>
              <a:rPr lang="fi-FI" sz="1600" dirty="0" err="1"/>
              <a:t>S-boxes</a:t>
            </a:r>
            <a:r>
              <a:rPr lang="fi-FI" sz="1600" dirty="0"/>
              <a:t> with </a:t>
            </a:r>
            <a:r>
              <a:rPr lang="fi-FI" sz="1600" dirty="0" err="1"/>
              <a:t>values</a:t>
            </a:r>
            <a:r>
              <a:rPr lang="fi-FI" sz="1600" dirty="0"/>
              <a:t> </a:t>
            </a:r>
            <a:r>
              <a:rPr lang="fi-FI" sz="1600" dirty="0" err="1"/>
              <a:t>derived</a:t>
            </a:r>
            <a:r>
              <a:rPr lang="fi-FI" sz="1600" dirty="0"/>
              <a:t> </a:t>
            </a:r>
            <a:r>
              <a:rPr lang="fi-FI" sz="1600" dirty="0" err="1"/>
              <a:t>from</a:t>
            </a:r>
            <a:r>
              <a:rPr lang="fi-FI" sz="1600" dirty="0"/>
              <a:t> </a:t>
            </a:r>
            <a:r>
              <a:rPr lang="fi-FI" sz="1600" dirty="0" err="1"/>
              <a:t>pi</a:t>
            </a:r>
            <a:r>
              <a:rPr lang="fi-FI" sz="1600" dirty="0"/>
              <a:t>; </a:t>
            </a:r>
            <a:r>
              <a:rPr lang="fi-FI" sz="1600" dirty="0" err="1"/>
              <a:t>omitted</a:t>
            </a:r>
            <a:r>
              <a:rPr lang="fi-FI" sz="1600" dirty="0"/>
              <a:t> in the </a:t>
            </a:r>
            <a:r>
              <a:rPr lang="fi-FI" sz="1600" dirty="0" err="1"/>
              <a:t>example</a:t>
            </a:r>
            <a:endParaRPr lang="fi-FI" sz="1600" dirty="0"/>
          </a:p>
          <a:p>
            <a:pPr marL="0" indent="0">
              <a:spcBef>
                <a:spcPts val="0"/>
              </a:spcBef>
              <a:buNone/>
            </a:pPr>
            <a:r>
              <a:rPr lang="fi-FI" sz="1600" dirty="0"/>
              <a:t>    // ...</a:t>
            </a:r>
          </a:p>
          <a:p>
            <a:pPr marL="0" indent="0">
              <a:spcBef>
                <a:spcPts val="0"/>
              </a:spcBef>
              <a:buNone/>
            </a:pPr>
            <a:r>
              <a:rPr lang="fi-FI" sz="1600" dirty="0"/>
              <a:t>    for (</a:t>
            </a:r>
            <a:r>
              <a:rPr lang="fi-FI" sz="1600" dirty="0" err="1"/>
              <a:t>int</a:t>
            </a:r>
            <a:r>
              <a:rPr lang="fi-FI" sz="1600" dirty="0"/>
              <a:t> i=0 ; i&lt;18 ; ++i)</a:t>
            </a:r>
          </a:p>
          <a:p>
            <a:pPr marL="0" indent="0">
              <a:spcBef>
                <a:spcPts val="0"/>
              </a:spcBef>
              <a:buNone/>
            </a:pPr>
            <a:r>
              <a:rPr lang="fi-FI" sz="1600" dirty="0"/>
              <a:t>       </a:t>
            </a:r>
            <a:r>
              <a:rPr lang="fi-FI" sz="1600" dirty="0" err="1"/>
              <a:t>P[i</a:t>
            </a:r>
            <a:r>
              <a:rPr lang="fi-FI" sz="1600" dirty="0"/>
              <a:t>] ^= </a:t>
            </a:r>
            <a:r>
              <a:rPr lang="fi-FI" sz="1600" dirty="0" err="1"/>
              <a:t>key[i</a:t>
            </a:r>
            <a:r>
              <a:rPr lang="fi-FI" sz="1600" dirty="0"/>
              <a:t> % </a:t>
            </a:r>
            <a:r>
              <a:rPr lang="fi-FI" sz="1600" dirty="0" err="1"/>
              <a:t>keylen</a:t>
            </a:r>
            <a:r>
              <a:rPr lang="fi-FI" sz="1600" dirty="0"/>
              <a:t>];</a:t>
            </a:r>
          </a:p>
          <a:p>
            <a:pPr marL="0" indent="0">
              <a:spcBef>
                <a:spcPts val="0"/>
              </a:spcBef>
              <a:buNone/>
            </a:pPr>
            <a:r>
              <a:rPr lang="fi-FI" sz="1600" dirty="0"/>
              <a:t>    uint32_t L = 0, R = 0;</a:t>
            </a:r>
          </a:p>
          <a:p>
            <a:pPr marL="0" indent="0">
              <a:spcBef>
                <a:spcPts val="0"/>
              </a:spcBef>
              <a:buNone/>
            </a:pPr>
            <a:r>
              <a:rPr lang="fi-FI" sz="1600" dirty="0"/>
              <a:t>    for (</a:t>
            </a:r>
            <a:r>
              <a:rPr lang="fi-FI" sz="1600" dirty="0" err="1"/>
              <a:t>int</a:t>
            </a:r>
            <a:r>
              <a:rPr lang="fi-FI" sz="1600" dirty="0"/>
              <a:t> i=0 ; i&lt;18 ; i+=2) {</a:t>
            </a:r>
          </a:p>
          <a:p>
            <a:pPr marL="0" indent="0">
              <a:spcBef>
                <a:spcPts val="0"/>
              </a:spcBef>
              <a:buNone/>
            </a:pPr>
            <a:r>
              <a:rPr lang="fi-FI" sz="1600" dirty="0"/>
              <a:t>       </a:t>
            </a:r>
            <a:r>
              <a:rPr lang="fi-FI" sz="1600" dirty="0" err="1"/>
              <a:t>encrypt</a:t>
            </a:r>
            <a:r>
              <a:rPr lang="fi-FI" sz="1600" dirty="0"/>
              <a:t> (L, R);</a:t>
            </a:r>
          </a:p>
          <a:p>
            <a:pPr marL="0" indent="0">
              <a:spcBef>
                <a:spcPts val="0"/>
              </a:spcBef>
              <a:buNone/>
            </a:pPr>
            <a:r>
              <a:rPr lang="fi-FI" sz="1600" dirty="0"/>
              <a:t>       </a:t>
            </a:r>
            <a:r>
              <a:rPr lang="fi-FI" sz="1600" dirty="0" err="1"/>
              <a:t>P[i</a:t>
            </a:r>
            <a:r>
              <a:rPr lang="fi-FI" sz="1600" dirty="0"/>
              <a:t>] = L; P[i+1] = R;</a:t>
            </a:r>
          </a:p>
          <a:p>
            <a:pPr marL="0" indent="0">
              <a:spcBef>
                <a:spcPts val="0"/>
              </a:spcBef>
              <a:buNone/>
            </a:pPr>
            <a:r>
              <a:rPr lang="fi-FI" sz="1600" dirty="0"/>
              <a:t>    }</a:t>
            </a:r>
          </a:p>
          <a:p>
            <a:pPr marL="0" indent="0">
              <a:spcBef>
                <a:spcPts val="0"/>
              </a:spcBef>
              <a:buNone/>
            </a:pPr>
            <a:r>
              <a:rPr lang="fi-FI" sz="1600" dirty="0"/>
              <a:t>    for (</a:t>
            </a:r>
            <a:r>
              <a:rPr lang="fi-FI" sz="1600" dirty="0" err="1"/>
              <a:t>int</a:t>
            </a:r>
            <a:r>
              <a:rPr lang="fi-FI" sz="1600" dirty="0"/>
              <a:t> i=0 ; i&lt;4 ; ++i)</a:t>
            </a:r>
          </a:p>
          <a:p>
            <a:pPr marL="0" indent="0">
              <a:spcBef>
                <a:spcPts val="0"/>
              </a:spcBef>
              <a:buNone/>
            </a:pPr>
            <a:r>
              <a:rPr lang="fi-FI" sz="1600" dirty="0"/>
              <a:t>       for (</a:t>
            </a:r>
            <a:r>
              <a:rPr lang="fi-FI" sz="1600" dirty="0" err="1"/>
              <a:t>int</a:t>
            </a:r>
            <a:r>
              <a:rPr lang="fi-FI" sz="1600" dirty="0"/>
              <a:t> j=0 ; j&lt;256; j+=2) {</a:t>
            </a:r>
          </a:p>
          <a:p>
            <a:pPr marL="0" indent="0">
              <a:spcBef>
                <a:spcPts val="0"/>
              </a:spcBef>
              <a:buNone/>
            </a:pPr>
            <a:r>
              <a:rPr lang="fi-FI" sz="1600" dirty="0"/>
              <a:t>          </a:t>
            </a:r>
            <a:r>
              <a:rPr lang="fi-FI" sz="1600" dirty="0" err="1"/>
              <a:t>encrypt</a:t>
            </a:r>
            <a:r>
              <a:rPr lang="fi-FI" sz="1600" dirty="0"/>
              <a:t> (L, R);</a:t>
            </a:r>
          </a:p>
          <a:p>
            <a:pPr marL="0" indent="0">
              <a:spcBef>
                <a:spcPts val="0"/>
              </a:spcBef>
              <a:buNone/>
            </a:pPr>
            <a:r>
              <a:rPr lang="fi-FI" sz="1600" dirty="0"/>
              <a:t>          </a:t>
            </a:r>
            <a:r>
              <a:rPr lang="fi-FI" sz="1600" dirty="0" err="1"/>
              <a:t>S[i][j</a:t>
            </a:r>
            <a:r>
              <a:rPr lang="fi-FI" sz="1600" dirty="0"/>
              <a:t>] = L; S[i][j+1] = R;</a:t>
            </a:r>
          </a:p>
          <a:p>
            <a:pPr marL="0" indent="0">
              <a:spcBef>
                <a:spcPts val="0"/>
              </a:spcBef>
              <a:buNone/>
            </a:pPr>
            <a:r>
              <a:rPr lang="fi-FI" sz="1600" dirty="0"/>
              <a:t>       }</a:t>
            </a:r>
          </a:p>
          <a:p>
            <a:pPr marL="0" indent="0">
              <a:spcBef>
                <a:spcPts val="0"/>
              </a:spcBef>
              <a:buNone/>
            </a:pPr>
            <a:r>
              <a:rPr lang="fi-FI" sz="1600" dirty="0"/>
              <a:t> }</a:t>
            </a:r>
            <a:endParaRPr lang="en-US" sz="1600" dirty="0"/>
          </a:p>
          <a:p>
            <a:pPr marL="0" indent="0">
              <a:spcBef>
                <a:spcPts val="0"/>
              </a:spcBef>
              <a:buNone/>
            </a:pPr>
            <a:endParaRPr lang="en-US" sz="1600" dirty="0"/>
          </a:p>
        </p:txBody>
      </p:sp>
      <p:sp>
        <p:nvSpPr>
          <p:cNvPr id="6" name="Rectangle 5"/>
          <p:cNvSpPr/>
          <p:nvPr/>
        </p:nvSpPr>
        <p:spPr>
          <a:xfrm>
            <a:off x="5678258" y="6310699"/>
            <a:ext cx="4572000" cy="276999"/>
          </a:xfrm>
          <a:prstGeom prst="rect">
            <a:avLst/>
          </a:prstGeom>
        </p:spPr>
        <p:txBody>
          <a:bodyPr>
            <a:spAutoFit/>
          </a:bodyPr>
          <a:lstStyle/>
          <a:p>
            <a:r>
              <a:rPr lang="en-US" sz="1200" b="0" dirty="0">
                <a:latin typeface="+mn-lt"/>
              </a:rPr>
              <a:t>http://</a:t>
            </a:r>
            <a:r>
              <a:rPr lang="en-US" sz="1200" b="0" dirty="0" err="1">
                <a:latin typeface="+mn-lt"/>
              </a:rPr>
              <a:t>en.wikipedia.org</a:t>
            </a:r>
            <a:r>
              <a:rPr lang="en-US" sz="1200" b="0" dirty="0">
                <a:latin typeface="+mn-lt"/>
              </a:rPr>
              <a:t>/wiki/Blowfish_(cipher)</a:t>
            </a:r>
          </a:p>
        </p:txBody>
      </p:sp>
    </p:spTree>
    <p:extLst>
      <p:ext uri="{BB962C8B-B14F-4D97-AF65-F5344CB8AC3E}">
        <p14:creationId xmlns:p14="http://schemas.microsoft.com/office/powerpoint/2010/main" val="2031508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sv-SE" smtClean="0"/>
              <a:t>Other Symmetric Block Ciphers</a:t>
            </a:r>
            <a:endParaRPr lang="en-US" dirty="0"/>
          </a:p>
        </p:txBody>
      </p:sp>
      <p:sp>
        <p:nvSpPr>
          <p:cNvPr id="38915" name="Rectangle 3"/>
          <p:cNvSpPr>
            <a:spLocks noGrp="1" noChangeArrowheads="1"/>
          </p:cNvSpPr>
          <p:nvPr>
            <p:ph idx="1"/>
          </p:nvPr>
        </p:nvSpPr>
        <p:spPr>
          <a:xfrm>
            <a:off x="523875" y="1772394"/>
            <a:ext cx="8350250" cy="4685927"/>
          </a:xfrm>
        </p:spPr>
        <p:txBody>
          <a:bodyPr>
            <a:normAutofit fontScale="92500" lnSpcReduction="10000"/>
          </a:bodyPr>
          <a:lstStyle/>
          <a:p>
            <a:r>
              <a:rPr lang="en-US" dirty="0" smtClean="0"/>
              <a:t>RC5 (</a:t>
            </a:r>
            <a:r>
              <a:rPr lang="en-US" dirty="0" err="1" smtClean="0"/>
              <a:t>Rivest</a:t>
            </a:r>
            <a:r>
              <a:rPr lang="en-US" dirty="0" smtClean="0"/>
              <a:t> Cipher)</a:t>
            </a:r>
          </a:p>
          <a:p>
            <a:pPr lvl="1"/>
            <a:r>
              <a:rPr lang="en-US" dirty="0" smtClean="0"/>
              <a:t>Fast, simple</a:t>
            </a:r>
          </a:p>
          <a:p>
            <a:pPr lvl="2"/>
            <a:r>
              <a:rPr lang="en-US" dirty="0" smtClean="0"/>
              <a:t>uses only computational primitives </a:t>
            </a:r>
          </a:p>
          <a:p>
            <a:pPr lvl="2"/>
            <a:r>
              <a:rPr lang="en-US" dirty="0" smtClean="0"/>
              <a:t>works on full data words</a:t>
            </a:r>
          </a:p>
          <a:p>
            <a:pPr lvl="2"/>
            <a:r>
              <a:rPr lang="en-US" dirty="0" smtClean="0"/>
              <a:t>Low memory requirement</a:t>
            </a:r>
          </a:p>
          <a:p>
            <a:pPr lvl="3"/>
            <a:r>
              <a:rPr lang="en-US" dirty="0" smtClean="0"/>
              <a:t>smart cards and other restricted memory media</a:t>
            </a:r>
          </a:p>
          <a:p>
            <a:pPr lvl="1"/>
            <a:r>
              <a:rPr lang="en-US" dirty="0" smtClean="0"/>
              <a:t>Distinguishing features</a:t>
            </a:r>
          </a:p>
          <a:p>
            <a:pPr lvl="2"/>
            <a:r>
              <a:rPr lang="en-US" dirty="0" smtClean="0"/>
              <a:t>Adaptable to processors of different word lengths</a:t>
            </a:r>
          </a:p>
          <a:p>
            <a:pPr lvl="3"/>
            <a:r>
              <a:rPr lang="en-US" dirty="0" smtClean="0"/>
              <a:t># of bits in a word is a parameter of RC5– different lengths result in different implementations</a:t>
            </a:r>
          </a:p>
          <a:p>
            <a:pPr lvl="2"/>
            <a:r>
              <a:rPr lang="en-US" dirty="0" smtClean="0"/>
              <a:t>Variable number of rounds</a:t>
            </a:r>
          </a:p>
          <a:p>
            <a:pPr lvl="3"/>
            <a:r>
              <a:rPr lang="en-US" dirty="0" smtClean="0"/>
              <a:t>also a parameter, allow for trade-offs between speed and security</a:t>
            </a:r>
          </a:p>
          <a:p>
            <a:pPr lvl="2"/>
            <a:r>
              <a:rPr lang="en-US" dirty="0" smtClean="0"/>
              <a:t>Variable-length key</a:t>
            </a:r>
          </a:p>
          <a:p>
            <a:pPr lvl="2"/>
            <a:r>
              <a:rPr lang="en-US" dirty="0" smtClean="0"/>
              <a:t>Data-dependent rotations</a:t>
            </a:r>
          </a:p>
          <a:p>
            <a:pPr lvl="3"/>
            <a:r>
              <a:rPr lang="en-US" dirty="0" smtClean="0"/>
              <a:t>Circular bit shifts whose amount is data dependent.  </a:t>
            </a:r>
            <a:endParaRPr lang="en-US" dirty="0"/>
          </a:p>
        </p:txBody>
      </p:sp>
    </p:spTree>
    <p:extLst>
      <p:ext uri="{BB962C8B-B14F-4D97-AF65-F5344CB8AC3E}">
        <p14:creationId xmlns:p14="http://schemas.microsoft.com/office/powerpoint/2010/main" val="1180347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sv-SE" dirty="0" err="1">
                <a:latin typeface="Arial" charset="0"/>
              </a:rPr>
              <a:t>Other</a:t>
            </a:r>
            <a:r>
              <a:rPr lang="sv-SE" dirty="0">
                <a:latin typeface="Arial" charset="0"/>
              </a:rPr>
              <a:t> </a:t>
            </a:r>
            <a:r>
              <a:rPr lang="sv-SE" dirty="0" err="1">
                <a:latin typeface="Arial" charset="0"/>
              </a:rPr>
              <a:t>Symmetric</a:t>
            </a:r>
            <a:r>
              <a:rPr lang="sv-SE" dirty="0">
                <a:latin typeface="Arial" charset="0"/>
              </a:rPr>
              <a:t> Block </a:t>
            </a:r>
            <a:r>
              <a:rPr lang="sv-SE" dirty="0" err="1">
                <a:latin typeface="Arial" charset="0"/>
              </a:rPr>
              <a:t>Ciphers</a:t>
            </a:r>
            <a:endParaRPr lang="en-US" dirty="0"/>
          </a:p>
        </p:txBody>
      </p:sp>
      <p:sp>
        <p:nvSpPr>
          <p:cNvPr id="40963" name="Rectangle 3"/>
          <p:cNvSpPr>
            <a:spLocks noGrp="1" noChangeArrowheads="1"/>
          </p:cNvSpPr>
          <p:nvPr>
            <p:ph idx="1"/>
          </p:nvPr>
        </p:nvSpPr>
        <p:spPr/>
        <p:txBody>
          <a:bodyPr>
            <a:noAutofit/>
          </a:bodyPr>
          <a:lstStyle/>
          <a:p>
            <a:r>
              <a:rPr lang="en-US" sz="2800" dirty="0" smtClean="0"/>
              <a:t>Cast-128 </a:t>
            </a:r>
          </a:p>
          <a:p>
            <a:pPr lvl="1"/>
            <a:r>
              <a:rPr lang="en-US" sz="2800" dirty="0" smtClean="0"/>
              <a:t>Key size from 40 to 128 bits (8 bit increments)</a:t>
            </a:r>
          </a:p>
          <a:p>
            <a:pPr lvl="1"/>
            <a:r>
              <a:rPr lang="en-US" sz="2800" dirty="0" smtClean="0"/>
              <a:t>The round function differs from round to round</a:t>
            </a:r>
          </a:p>
          <a:p>
            <a:pPr lvl="1"/>
            <a:r>
              <a:rPr lang="en-US" sz="2800" dirty="0" smtClean="0"/>
              <a:t>Uses fixed S-boxes</a:t>
            </a:r>
          </a:p>
          <a:p>
            <a:pPr lvl="2"/>
            <a:r>
              <a:rPr lang="en-US" sz="2400" dirty="0" smtClean="0"/>
              <a:t>longer than those in DES</a:t>
            </a:r>
          </a:p>
          <a:p>
            <a:pPr lvl="2"/>
            <a:r>
              <a:rPr lang="en-US" sz="2400" dirty="0" smtClean="0"/>
              <a:t>nonlinear and believed further resistant to cryptanalysis</a:t>
            </a:r>
          </a:p>
          <a:p>
            <a:pPr lvl="1"/>
            <a:r>
              <a:rPr lang="en-US" sz="2800" dirty="0" smtClean="0"/>
              <a:t>S-boxes used to generate sub-keys</a:t>
            </a:r>
          </a:p>
          <a:p>
            <a:pPr lvl="1"/>
            <a:endParaRPr lang="en-US" sz="2800" dirty="0" smtClean="0"/>
          </a:p>
          <a:p>
            <a:endParaRPr lang="en-US" sz="2800" dirty="0"/>
          </a:p>
        </p:txBody>
      </p:sp>
    </p:spTree>
    <p:extLst>
      <p:ext uri="{BB962C8B-B14F-4D97-AF65-F5344CB8AC3E}">
        <p14:creationId xmlns:p14="http://schemas.microsoft.com/office/powerpoint/2010/main" val="124162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6399</TotalTime>
  <Words>3007</Words>
  <Application>Microsoft Office PowerPoint</Application>
  <PresentationFormat>On-screen Show (4:3)</PresentationFormat>
  <Paragraphs>398</Paragraphs>
  <Slides>36</Slides>
  <Notes>7</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Corbel</vt:lpstr>
      <vt:lpstr>Courier New</vt:lpstr>
      <vt:lpstr>Lucida Grande</vt:lpstr>
      <vt:lpstr>メイリオ</vt:lpstr>
      <vt:lpstr>ＭＳ Ｐゴシック</vt:lpstr>
      <vt:lpstr>Symbol</vt:lpstr>
      <vt:lpstr>Times New Roman</vt:lpstr>
      <vt:lpstr>Verdana</vt:lpstr>
      <vt:lpstr>Wingdings 2</vt:lpstr>
      <vt:lpstr>Pixel</vt:lpstr>
      <vt:lpstr>Computer and Network Security  COMP 5370/637* Lecture #8 September 2, 2015</vt:lpstr>
      <vt:lpstr>Today’s Topics</vt:lpstr>
      <vt:lpstr>More Dilbert Security!</vt:lpstr>
      <vt:lpstr>Other Symmetric Block Ciphers</vt:lpstr>
      <vt:lpstr>Other Symmetric Block Ciphers</vt:lpstr>
      <vt:lpstr>Blowfish Code, 1</vt:lpstr>
      <vt:lpstr>Blowfish Code, 2</vt:lpstr>
      <vt:lpstr>Other Symmetric Block Ciphers</vt:lpstr>
      <vt:lpstr>Other Symmetric Block Ciphers</vt:lpstr>
      <vt:lpstr>Other Symmetric Block Ciphers</vt:lpstr>
      <vt:lpstr>Other Symmetric Block Ciphers</vt:lpstr>
      <vt:lpstr>AES</vt:lpstr>
      <vt:lpstr>Conventional Encryption Algorithms</vt:lpstr>
      <vt:lpstr>Public Key Cryptography</vt:lpstr>
      <vt:lpstr>Requirements</vt:lpstr>
      <vt:lpstr>RSA</vt:lpstr>
      <vt:lpstr>But first, a word from Euler</vt:lpstr>
      <vt:lpstr>Algorithm</vt:lpstr>
      <vt:lpstr>Example: Confidentiality</vt:lpstr>
      <vt:lpstr>Example</vt:lpstr>
      <vt:lpstr>Example: Integrity/Authentication</vt:lpstr>
      <vt:lpstr>Example</vt:lpstr>
      <vt:lpstr>Example: Both</vt:lpstr>
      <vt:lpstr>Security Services</vt:lpstr>
      <vt:lpstr>Warnings</vt:lpstr>
      <vt:lpstr>Cryptographic Checksums</vt:lpstr>
      <vt:lpstr>Example Use</vt:lpstr>
      <vt:lpstr>Desired Characteristics</vt:lpstr>
      <vt:lpstr>Keyed vs Keyless</vt:lpstr>
      <vt:lpstr>PowerPoint Presentation</vt:lpstr>
      <vt:lpstr>MD5</vt:lpstr>
      <vt:lpstr>PowerPoint Presentation</vt:lpstr>
      <vt:lpstr>Location of Encryption Device</vt:lpstr>
      <vt:lpstr>Key Points</vt:lpstr>
      <vt:lpstr>RSA</vt:lpstr>
      <vt:lpstr>Final thoughts for today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COMP 5350/635* Lecture #2 January 20, 2015</dc:title>
  <dc:creator>Anthony Skjellum</dc:creator>
  <cp:lastModifiedBy>Ananya Ravipati</cp:lastModifiedBy>
  <cp:revision>347</cp:revision>
  <dcterms:created xsi:type="dcterms:W3CDTF">2015-01-20T12:15:20Z</dcterms:created>
  <dcterms:modified xsi:type="dcterms:W3CDTF">2015-09-03T02:08:34Z</dcterms:modified>
</cp:coreProperties>
</file>