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Lst>
  <p:sldSz cx="9144000" cy="6858000"/>
  <p:notesSz cx="6858000" cy="9144000"/>
  <p:defaultTextStyle>
    <a:lvl1pPr>
      <a:defRPr>
        <a:solidFill>
          <a:srgbClr val="103154"/>
        </a:solidFill>
        <a:latin typeface="Corbel"/>
        <a:ea typeface="Corbel"/>
        <a:cs typeface="Corbel"/>
        <a:sym typeface="Corbel"/>
      </a:defRPr>
    </a:lvl1pPr>
    <a:lvl2pPr indent="457200">
      <a:defRPr>
        <a:solidFill>
          <a:srgbClr val="103154"/>
        </a:solidFill>
        <a:latin typeface="Corbel"/>
        <a:ea typeface="Corbel"/>
        <a:cs typeface="Corbel"/>
        <a:sym typeface="Corbel"/>
      </a:defRPr>
    </a:lvl2pPr>
    <a:lvl3pPr indent="914400">
      <a:defRPr>
        <a:solidFill>
          <a:srgbClr val="103154"/>
        </a:solidFill>
        <a:latin typeface="Corbel"/>
        <a:ea typeface="Corbel"/>
        <a:cs typeface="Corbel"/>
        <a:sym typeface="Corbel"/>
      </a:defRPr>
    </a:lvl3pPr>
    <a:lvl4pPr indent="1371600">
      <a:defRPr>
        <a:solidFill>
          <a:srgbClr val="103154"/>
        </a:solidFill>
        <a:latin typeface="Corbel"/>
        <a:ea typeface="Corbel"/>
        <a:cs typeface="Corbel"/>
        <a:sym typeface="Corbel"/>
      </a:defRPr>
    </a:lvl4pPr>
    <a:lvl5pPr indent="1828800">
      <a:defRPr>
        <a:solidFill>
          <a:srgbClr val="103154"/>
        </a:solidFill>
        <a:latin typeface="Corbel"/>
        <a:ea typeface="Corbel"/>
        <a:cs typeface="Corbel"/>
        <a:sym typeface="Corbel"/>
      </a:defRPr>
    </a:lvl5pPr>
    <a:lvl6pPr>
      <a:defRPr>
        <a:solidFill>
          <a:srgbClr val="103154"/>
        </a:solidFill>
        <a:latin typeface="Corbel"/>
        <a:ea typeface="Corbel"/>
        <a:cs typeface="Corbel"/>
        <a:sym typeface="Corbel"/>
      </a:defRPr>
    </a:lvl6pPr>
    <a:lvl7pPr>
      <a:defRPr>
        <a:solidFill>
          <a:srgbClr val="103154"/>
        </a:solidFill>
        <a:latin typeface="Corbel"/>
        <a:ea typeface="Corbel"/>
        <a:cs typeface="Corbel"/>
        <a:sym typeface="Corbel"/>
      </a:defRPr>
    </a:lvl7pPr>
    <a:lvl8pPr>
      <a:defRPr>
        <a:solidFill>
          <a:srgbClr val="103154"/>
        </a:solidFill>
        <a:latin typeface="Corbel"/>
        <a:ea typeface="Corbel"/>
        <a:cs typeface="Corbel"/>
        <a:sym typeface="Corbel"/>
      </a:defRPr>
    </a:lvl8pPr>
    <a:lvl9pPr>
      <a:defRPr>
        <a:solidFill>
          <a:srgbClr val="103154"/>
        </a:solidFill>
        <a:latin typeface="Corbel"/>
        <a:ea typeface="Corbel"/>
        <a:cs typeface="Corbel"/>
        <a:sym typeface="Corbe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Corbel"/>
          <a:ea typeface="Corbel"/>
          <a:cs typeface="Corbel"/>
        </a:font>
        <a:srgbClr val="103154"/>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D7CA"/>
          </a:solidFill>
        </a:fill>
      </a:tcStyle>
    </a:wholeTbl>
    <a:band2H>
      <a:tcTxStyle b="def" i="def"/>
      <a:tcStyle>
        <a:tcBdr/>
        <a:fill>
          <a:solidFill>
            <a:srgbClr val="FFECE6"/>
          </a:solidFill>
        </a:fill>
      </a:tcStyle>
    </a:band2H>
    <a:firstCol>
      <a:tcTxStyle b="on" i="on">
        <a:font>
          <a:latin typeface="Corbel"/>
          <a:ea typeface="Corbel"/>
          <a:cs typeface="Corbe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7F01"/>
          </a:solidFill>
        </a:fill>
      </a:tcStyle>
    </a:firstCol>
    <a:lastRow>
      <a:tcTxStyle b="on" i="on">
        <a:font>
          <a:latin typeface="Corbel"/>
          <a:ea typeface="Corbel"/>
          <a:cs typeface="Corbe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7F01"/>
          </a:solidFill>
        </a:fill>
      </a:tcStyle>
    </a:lastRow>
    <a:firstRow>
      <a:tcTxStyle b="on" i="on">
        <a:font>
          <a:latin typeface="Corbel"/>
          <a:ea typeface="Corbel"/>
          <a:cs typeface="Corbe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7F01"/>
          </a:solidFill>
        </a:fill>
      </a:tcStyle>
    </a:firstRow>
  </a:tblStyle>
  <a:tblStyle styleId="{C7B018BB-80A7-4F77-B60F-C8B233D01FF8}" styleName="">
    <a:tblBg/>
    <a:wholeTbl>
      <a:tcTxStyle b="on" i="on">
        <a:font>
          <a:latin typeface="Corbel"/>
          <a:ea typeface="Corbel"/>
          <a:cs typeface="Corbel"/>
        </a:font>
        <a:srgbClr val="103154"/>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wholeTbl>
    <a:band2H>
      <a:tcTxStyle b="def" i="def"/>
      <a:tcStyle>
        <a:tcBdr/>
        <a:fill>
          <a:solidFill>
            <a:srgbClr val="FFFFFF"/>
          </a:solidFill>
        </a:fill>
      </a:tcStyle>
    </a:band2H>
    <a:firstCol>
      <a:tcTxStyle b="on" i="on">
        <a:font>
          <a:latin typeface="Corbel"/>
          <a:ea typeface="Corbel"/>
          <a:cs typeface="Corbe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Col>
    <a:lastRow>
      <a:tcTxStyle b="on" i="on">
        <a:font>
          <a:latin typeface="Corbel"/>
          <a:ea typeface="Corbel"/>
          <a:cs typeface="Corbe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lastRow>
    <a:firstRow>
      <a:tcTxStyle b="on" i="on">
        <a:font>
          <a:latin typeface="Corbel"/>
          <a:ea typeface="Corbel"/>
          <a:cs typeface="Corbe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Row>
  </a:tblStyle>
  <a:tblStyle styleId="{EEE7283C-3CF3-47DC-8721-378D4A62B228}" styleName="">
    <a:tblBg/>
    <a:wholeTbl>
      <a:tcTxStyle b="on" i="on">
        <a:font>
          <a:latin typeface="Corbel"/>
          <a:ea typeface="Corbel"/>
          <a:cs typeface="Corbel"/>
        </a:font>
        <a:srgbClr val="103154"/>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1DFCA"/>
          </a:solidFill>
        </a:fill>
      </a:tcStyle>
    </a:wholeTbl>
    <a:band2H>
      <a:tcTxStyle b="def" i="def"/>
      <a:tcStyle>
        <a:tcBdr/>
        <a:fill>
          <a:solidFill>
            <a:srgbClr val="F8EFE6"/>
          </a:solidFill>
        </a:fill>
      </a:tcStyle>
    </a:band2H>
    <a:firstCol>
      <a:tcTxStyle b="on" i="on">
        <a:font>
          <a:latin typeface="Corbel"/>
          <a:ea typeface="Corbel"/>
          <a:cs typeface="Corbe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A9F13"/>
          </a:solidFill>
        </a:fill>
      </a:tcStyle>
    </a:firstCol>
    <a:lastRow>
      <a:tcTxStyle b="on" i="on">
        <a:font>
          <a:latin typeface="Corbel"/>
          <a:ea typeface="Corbel"/>
          <a:cs typeface="Corbe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A9F13"/>
          </a:solidFill>
        </a:fill>
      </a:tcStyle>
    </a:lastRow>
    <a:firstRow>
      <a:tcTxStyle b="on" i="on">
        <a:font>
          <a:latin typeface="Corbel"/>
          <a:ea typeface="Corbel"/>
          <a:cs typeface="Corbe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A9F13"/>
          </a:solidFill>
        </a:fill>
      </a:tcStyle>
    </a:firstRow>
  </a:tblStyle>
  <a:tblStyle styleId="{CF821DB8-F4EB-4A41-A1BA-3FCAFE7338EE}" styleName="">
    <a:tblBg/>
    <a:wholeTbl>
      <a:tcTxStyle b="on" i="on">
        <a:font>
          <a:latin typeface="Corbel"/>
          <a:ea typeface="Corbel"/>
          <a:cs typeface="Corbel"/>
        </a:font>
        <a:srgbClr val="10315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7E9"/>
          </a:solidFill>
        </a:fill>
      </a:tcStyle>
    </a:wholeTbl>
    <a:band2H>
      <a:tcTxStyle b="def" i="def"/>
      <a:tcStyle>
        <a:tcBdr/>
        <a:fill>
          <a:solidFill>
            <a:srgbClr val="FFFFFF"/>
          </a:solidFill>
        </a:fill>
      </a:tcStyle>
    </a:band2H>
    <a:firstCol>
      <a:tcTxStyle b="on" i="on">
        <a:font>
          <a:latin typeface="Corbel"/>
          <a:ea typeface="Corbel"/>
          <a:cs typeface="Corbe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7F01"/>
          </a:solidFill>
        </a:fill>
      </a:tcStyle>
    </a:firstCol>
    <a:lastRow>
      <a:tcTxStyle b="on" i="on">
        <a:font>
          <a:latin typeface="Corbel"/>
          <a:ea typeface="Corbel"/>
          <a:cs typeface="Corbel"/>
        </a:font>
        <a:srgbClr val="103154"/>
      </a:tcTxStyle>
      <a:tcStyle>
        <a:tcBdr>
          <a:left>
            <a:ln w="12700" cap="flat">
              <a:noFill/>
              <a:miter lim="400000"/>
            </a:ln>
          </a:left>
          <a:right>
            <a:ln w="12700" cap="flat">
              <a:noFill/>
              <a:miter lim="400000"/>
            </a:ln>
          </a:right>
          <a:top>
            <a:ln w="50800" cap="flat">
              <a:solidFill>
                <a:srgbClr val="103154"/>
              </a:solidFill>
              <a:prstDash val="solid"/>
              <a:bevel/>
            </a:ln>
          </a:top>
          <a:bottom>
            <a:ln w="25400" cap="flat">
              <a:solidFill>
                <a:srgbClr val="103154"/>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orbel"/>
          <a:ea typeface="Corbel"/>
          <a:cs typeface="Corbel"/>
        </a:font>
        <a:srgbClr val="FFFFFF"/>
      </a:tcTxStyle>
      <a:tcStyle>
        <a:tcBdr>
          <a:left>
            <a:ln w="12700" cap="flat">
              <a:noFill/>
              <a:miter lim="400000"/>
            </a:ln>
          </a:left>
          <a:right>
            <a:ln w="12700" cap="flat">
              <a:noFill/>
              <a:miter lim="400000"/>
            </a:ln>
          </a:right>
          <a:top>
            <a:ln w="25400" cap="flat">
              <a:solidFill>
                <a:srgbClr val="103154"/>
              </a:solidFill>
              <a:prstDash val="solid"/>
              <a:bevel/>
            </a:ln>
          </a:top>
          <a:bottom>
            <a:ln w="25400" cap="flat">
              <a:solidFill>
                <a:srgbClr val="103154"/>
              </a:solidFill>
              <a:prstDash val="solid"/>
              <a:bevel/>
            </a:ln>
          </a:bottom>
          <a:insideH>
            <a:ln w="12700" cap="flat">
              <a:noFill/>
              <a:miter lim="400000"/>
            </a:ln>
          </a:insideH>
          <a:insideV>
            <a:ln w="12700" cap="flat">
              <a:noFill/>
              <a:miter lim="400000"/>
            </a:ln>
          </a:insideV>
        </a:tcBdr>
        <a:fill>
          <a:solidFill>
            <a:srgbClr val="FF7F01"/>
          </a:solidFill>
        </a:fill>
      </a:tcStyle>
    </a:firstRow>
  </a:tblStyle>
  <a:tblStyle styleId="{33BA23B1-9221-436E-865A-0063620EA4FD}" styleName="">
    <a:tblBg/>
    <a:wholeTbl>
      <a:tcTxStyle b="on" i="on">
        <a:font>
          <a:latin typeface="Corbel"/>
          <a:ea typeface="Corbel"/>
          <a:cs typeface="Corbel"/>
        </a:font>
        <a:srgbClr val="103154"/>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CCF"/>
          </a:solidFill>
        </a:fill>
      </a:tcStyle>
    </a:wholeTbl>
    <a:band2H>
      <a:tcTxStyle b="def" i="def"/>
      <a:tcStyle>
        <a:tcBdr/>
        <a:fill>
          <a:solidFill>
            <a:srgbClr val="E6E7E9"/>
          </a:solidFill>
        </a:fill>
      </a:tcStyle>
    </a:band2H>
    <a:firstCol>
      <a:tcTxStyle b="on" i="on">
        <a:font>
          <a:latin typeface="Corbel"/>
          <a:ea typeface="Corbel"/>
          <a:cs typeface="Corbe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103154"/>
          </a:solidFill>
        </a:fill>
      </a:tcStyle>
    </a:firstCol>
    <a:lastRow>
      <a:tcTxStyle b="on" i="on">
        <a:font>
          <a:latin typeface="Corbel"/>
          <a:ea typeface="Corbel"/>
          <a:cs typeface="Corbe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103154"/>
          </a:solidFill>
        </a:fill>
      </a:tcStyle>
    </a:lastRow>
    <a:firstRow>
      <a:tcTxStyle b="on" i="on">
        <a:font>
          <a:latin typeface="Corbel"/>
          <a:ea typeface="Corbel"/>
          <a:cs typeface="Corbe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103154"/>
          </a:solidFill>
        </a:fill>
      </a:tcStyle>
    </a:firstRow>
  </a:tblStyle>
  <a:tblStyle styleId="{2708684C-4D16-4618-839F-0558EEFCDFE6}" styleName="">
    <a:tblBg/>
    <a:wholeTbl>
      <a:tcTxStyle b="on" i="on">
        <a:font>
          <a:latin typeface="Corbel"/>
          <a:ea typeface="Corbel"/>
          <a:cs typeface="Corbel"/>
        </a:font>
        <a:srgbClr val="103154"/>
      </a:tcTxStyle>
      <a:tcStyle>
        <a:tcBdr>
          <a:left>
            <a:ln w="12700" cap="flat">
              <a:solidFill>
                <a:srgbClr val="103154"/>
              </a:solidFill>
              <a:prstDash val="solid"/>
              <a:bevel/>
            </a:ln>
          </a:left>
          <a:right>
            <a:ln w="12700" cap="flat">
              <a:solidFill>
                <a:srgbClr val="103154"/>
              </a:solidFill>
              <a:prstDash val="solid"/>
              <a:bevel/>
            </a:ln>
          </a:right>
          <a:top>
            <a:ln w="12700" cap="flat">
              <a:solidFill>
                <a:srgbClr val="103154"/>
              </a:solidFill>
              <a:prstDash val="solid"/>
              <a:bevel/>
            </a:ln>
          </a:top>
          <a:bottom>
            <a:ln w="12700" cap="flat">
              <a:solidFill>
                <a:srgbClr val="103154"/>
              </a:solidFill>
              <a:prstDash val="solid"/>
              <a:bevel/>
            </a:ln>
          </a:bottom>
          <a:insideH>
            <a:ln w="12700" cap="flat">
              <a:solidFill>
                <a:srgbClr val="103154"/>
              </a:solidFill>
              <a:prstDash val="solid"/>
              <a:bevel/>
            </a:ln>
          </a:insideH>
          <a:insideV>
            <a:ln w="12700" cap="flat">
              <a:solidFill>
                <a:srgbClr val="103154"/>
              </a:solidFill>
              <a:prstDash val="solid"/>
              <a:bevel/>
            </a:ln>
          </a:insideV>
        </a:tcBdr>
        <a:fill>
          <a:solidFill>
            <a:srgbClr val="103154">
              <a:alpha val="20000"/>
            </a:srgbClr>
          </a:solidFill>
        </a:fill>
      </a:tcStyle>
    </a:wholeTbl>
    <a:band2H>
      <a:tcTxStyle b="def" i="def"/>
      <a:tcStyle>
        <a:tcBdr/>
        <a:fill>
          <a:solidFill>
            <a:srgbClr val="FFFFFF"/>
          </a:solidFill>
        </a:fill>
      </a:tcStyle>
    </a:band2H>
    <a:firstCol>
      <a:tcTxStyle b="on" i="on">
        <a:font>
          <a:latin typeface="Corbel"/>
          <a:ea typeface="Corbel"/>
          <a:cs typeface="Corbel"/>
        </a:font>
        <a:srgbClr val="103154"/>
      </a:tcTxStyle>
      <a:tcStyle>
        <a:tcBdr>
          <a:left>
            <a:ln w="12700" cap="flat">
              <a:solidFill>
                <a:srgbClr val="103154"/>
              </a:solidFill>
              <a:prstDash val="solid"/>
              <a:bevel/>
            </a:ln>
          </a:left>
          <a:right>
            <a:ln w="12700" cap="flat">
              <a:solidFill>
                <a:srgbClr val="103154"/>
              </a:solidFill>
              <a:prstDash val="solid"/>
              <a:bevel/>
            </a:ln>
          </a:right>
          <a:top>
            <a:ln w="12700" cap="flat">
              <a:solidFill>
                <a:srgbClr val="103154"/>
              </a:solidFill>
              <a:prstDash val="solid"/>
              <a:bevel/>
            </a:ln>
          </a:top>
          <a:bottom>
            <a:ln w="12700" cap="flat">
              <a:solidFill>
                <a:srgbClr val="103154"/>
              </a:solidFill>
              <a:prstDash val="solid"/>
              <a:bevel/>
            </a:ln>
          </a:bottom>
          <a:insideH>
            <a:ln w="12700" cap="flat">
              <a:solidFill>
                <a:srgbClr val="103154"/>
              </a:solidFill>
              <a:prstDash val="solid"/>
              <a:bevel/>
            </a:ln>
          </a:insideH>
          <a:insideV>
            <a:ln w="12700" cap="flat">
              <a:solidFill>
                <a:srgbClr val="103154"/>
              </a:solidFill>
              <a:prstDash val="solid"/>
              <a:bevel/>
            </a:ln>
          </a:insideV>
        </a:tcBdr>
        <a:fill>
          <a:solidFill>
            <a:srgbClr val="103154">
              <a:alpha val="20000"/>
            </a:srgbClr>
          </a:solidFill>
        </a:fill>
      </a:tcStyle>
    </a:firstCol>
    <a:lastRow>
      <a:tcTxStyle b="on" i="on">
        <a:font>
          <a:latin typeface="Corbel"/>
          <a:ea typeface="Corbel"/>
          <a:cs typeface="Corbel"/>
        </a:font>
        <a:srgbClr val="103154"/>
      </a:tcTxStyle>
      <a:tcStyle>
        <a:tcBdr>
          <a:left>
            <a:ln w="12700" cap="flat">
              <a:solidFill>
                <a:srgbClr val="103154"/>
              </a:solidFill>
              <a:prstDash val="solid"/>
              <a:bevel/>
            </a:ln>
          </a:left>
          <a:right>
            <a:ln w="12700" cap="flat">
              <a:solidFill>
                <a:srgbClr val="103154"/>
              </a:solidFill>
              <a:prstDash val="solid"/>
              <a:bevel/>
            </a:ln>
          </a:right>
          <a:top>
            <a:ln w="50800" cap="flat">
              <a:solidFill>
                <a:srgbClr val="103154"/>
              </a:solidFill>
              <a:prstDash val="solid"/>
              <a:bevel/>
            </a:ln>
          </a:top>
          <a:bottom>
            <a:ln w="12700" cap="flat">
              <a:solidFill>
                <a:srgbClr val="103154"/>
              </a:solidFill>
              <a:prstDash val="solid"/>
              <a:bevel/>
            </a:ln>
          </a:bottom>
          <a:insideH>
            <a:ln w="12700" cap="flat">
              <a:solidFill>
                <a:srgbClr val="103154"/>
              </a:solidFill>
              <a:prstDash val="solid"/>
              <a:bevel/>
            </a:ln>
          </a:insideH>
          <a:insideV>
            <a:ln w="12700" cap="flat">
              <a:solidFill>
                <a:srgbClr val="103154"/>
              </a:solidFill>
              <a:prstDash val="solid"/>
              <a:bevel/>
            </a:ln>
          </a:insideV>
        </a:tcBdr>
        <a:fill>
          <a:noFill/>
        </a:fill>
      </a:tcStyle>
    </a:lastRow>
    <a:firstRow>
      <a:tcTxStyle b="on" i="on">
        <a:font>
          <a:latin typeface="Corbel"/>
          <a:ea typeface="Corbel"/>
          <a:cs typeface="Corbel"/>
        </a:font>
        <a:srgbClr val="103154"/>
      </a:tcTxStyle>
      <a:tcStyle>
        <a:tcBdr>
          <a:left>
            <a:ln w="12700" cap="flat">
              <a:solidFill>
                <a:srgbClr val="103154"/>
              </a:solidFill>
              <a:prstDash val="solid"/>
              <a:bevel/>
            </a:ln>
          </a:left>
          <a:right>
            <a:ln w="12700" cap="flat">
              <a:solidFill>
                <a:srgbClr val="103154"/>
              </a:solidFill>
              <a:prstDash val="solid"/>
              <a:bevel/>
            </a:ln>
          </a:right>
          <a:top>
            <a:ln w="12700" cap="flat">
              <a:solidFill>
                <a:srgbClr val="103154"/>
              </a:solidFill>
              <a:prstDash val="solid"/>
              <a:bevel/>
            </a:ln>
          </a:top>
          <a:bottom>
            <a:ln w="25400" cap="flat">
              <a:solidFill>
                <a:srgbClr val="103154"/>
              </a:solidFill>
              <a:prstDash val="solid"/>
              <a:bevel/>
            </a:ln>
          </a:bottom>
          <a:insideH>
            <a:ln w="12700" cap="flat">
              <a:solidFill>
                <a:srgbClr val="103154"/>
              </a:solidFill>
              <a:prstDash val="solid"/>
              <a:bevel/>
            </a:ln>
          </a:insideH>
          <a:insideV>
            <a:ln w="12700" cap="flat">
              <a:solidFill>
                <a:srgbClr val="103154"/>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hape 86"/>
          <p:cNvSpPr/>
          <p:nvPr>
            <p:ph type="sldImg"/>
          </p:nvPr>
        </p:nvSpPr>
        <p:spPr>
          <a:xfrm>
            <a:off x="1143000" y="685800"/>
            <a:ext cx="4572000" cy="3429000"/>
          </a:xfrm>
          <a:prstGeom prst="rect">
            <a:avLst/>
          </a:prstGeom>
        </p:spPr>
        <p:txBody>
          <a:bodyPr/>
          <a:lstStyle/>
          <a:p>
            <a:pPr lvl="0"/>
          </a:p>
        </p:txBody>
      </p:sp>
      <p:sp>
        <p:nvSpPr>
          <p:cNvPr id="87" name="Shape 87"/>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n-lt"/>
        <a:ea typeface="+mn-ea"/>
        <a:cs typeface="+mn-cs"/>
        <a:sym typeface="Helvetica Neue"/>
      </a:defRPr>
    </a:lvl1pPr>
    <a:lvl2pPr indent="228600" defTabSz="457200">
      <a:lnSpc>
        <a:spcPct val="117999"/>
      </a:lnSpc>
      <a:defRPr sz="2200">
        <a:latin typeface="+mn-lt"/>
        <a:ea typeface="+mn-ea"/>
        <a:cs typeface="+mn-cs"/>
        <a:sym typeface="Helvetica Neue"/>
      </a:defRPr>
    </a:lvl2pPr>
    <a:lvl3pPr indent="457200" defTabSz="457200">
      <a:lnSpc>
        <a:spcPct val="117999"/>
      </a:lnSpc>
      <a:defRPr sz="2200">
        <a:latin typeface="+mn-lt"/>
        <a:ea typeface="+mn-ea"/>
        <a:cs typeface="+mn-cs"/>
        <a:sym typeface="Helvetica Neue"/>
      </a:defRPr>
    </a:lvl3pPr>
    <a:lvl4pPr indent="685800" defTabSz="457200">
      <a:lnSpc>
        <a:spcPct val="117999"/>
      </a:lnSpc>
      <a:defRPr sz="2200">
        <a:latin typeface="+mn-lt"/>
        <a:ea typeface="+mn-ea"/>
        <a:cs typeface="+mn-cs"/>
        <a:sym typeface="Helvetica Neue"/>
      </a:defRPr>
    </a:lvl4pPr>
    <a:lvl5pPr indent="914400" defTabSz="457200">
      <a:lnSpc>
        <a:spcPct val="117999"/>
      </a:lnSpc>
      <a:defRPr sz="2200">
        <a:latin typeface="+mn-lt"/>
        <a:ea typeface="+mn-ea"/>
        <a:cs typeface="+mn-cs"/>
        <a:sym typeface="Helvetica Neue"/>
      </a:defRPr>
    </a:lvl5pPr>
    <a:lvl6pPr indent="1143000" defTabSz="457200">
      <a:lnSpc>
        <a:spcPct val="117999"/>
      </a:lnSpc>
      <a:defRPr sz="2200">
        <a:latin typeface="+mn-lt"/>
        <a:ea typeface="+mn-ea"/>
        <a:cs typeface="+mn-cs"/>
        <a:sym typeface="Helvetica Neue"/>
      </a:defRPr>
    </a:lvl6pPr>
    <a:lvl7pPr indent="1371600" defTabSz="457200">
      <a:lnSpc>
        <a:spcPct val="117999"/>
      </a:lnSpc>
      <a:defRPr sz="2200">
        <a:latin typeface="+mn-lt"/>
        <a:ea typeface="+mn-ea"/>
        <a:cs typeface="+mn-cs"/>
        <a:sym typeface="Helvetica Neue"/>
      </a:defRPr>
    </a:lvl7pPr>
    <a:lvl8pPr indent="1600200" defTabSz="457200">
      <a:lnSpc>
        <a:spcPct val="117999"/>
      </a:lnSpc>
      <a:defRPr sz="2200">
        <a:latin typeface="+mn-lt"/>
        <a:ea typeface="+mn-ea"/>
        <a:cs typeface="+mn-cs"/>
        <a:sym typeface="Helvetica Neue"/>
      </a:defRPr>
    </a:lvl8pPr>
    <a:lvl9pPr indent="1828800" defTabSz="457200">
      <a:lnSpc>
        <a:spcPct val="117999"/>
      </a:lnSpc>
      <a:defRPr sz="2200">
        <a:latin typeface="+mn-lt"/>
        <a:ea typeface="+mn-ea"/>
        <a:cs typeface="+mn-cs"/>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 name="Shape 105"/>
          <p:cNvSpPr/>
          <p:nvPr>
            <p:ph type="sldImg"/>
          </p:nvPr>
        </p:nvSpPr>
        <p:spPr>
          <a:prstGeom prst="rect">
            <a:avLst/>
          </a:prstGeom>
        </p:spPr>
        <p:txBody>
          <a:bodyPr/>
          <a:lstStyle/>
          <a:p>
            <a:pPr lvl="0"/>
          </a:p>
        </p:txBody>
      </p:sp>
      <p:sp>
        <p:nvSpPr>
          <p:cNvPr id="106" name="Shape 106"/>
          <p:cNvSpPr/>
          <p:nvPr>
            <p:ph type="body" sz="quarter" idx="1"/>
          </p:nvPr>
        </p:nvSpPr>
        <p:spPr>
          <a:prstGeom prst="rect">
            <a:avLst/>
          </a:prstGeom>
        </p:spPr>
        <p:txBody>
          <a:bodyPr/>
          <a:lstStyle/>
          <a:p>
            <a:pPr lvl="0">
              <a:lnSpc>
                <a:spcPct val="100000"/>
              </a:lnSpc>
              <a:defRPr sz="1800"/>
            </a:pPr>
            <a:r>
              <a:rPr sz="1200">
                <a:latin typeface="Times New Roman"/>
                <a:ea typeface="Times New Roman"/>
                <a:cs typeface="Times New Roman"/>
                <a:sym typeface="Times New Roman"/>
              </a:rPr>
              <a:t>(new slide)</a:t>
            </a:r>
            <a:endParaRPr sz="1200">
              <a:latin typeface="Calibri"/>
              <a:ea typeface="Calibri"/>
              <a:cs typeface="Calibri"/>
              <a:sym typeface="Calibri"/>
            </a:endParaRPr>
          </a:p>
          <a:p>
            <a:pPr lvl="0">
              <a:lnSpc>
                <a:spcPct val="100000"/>
              </a:lnSpc>
              <a:defRPr sz="1800"/>
            </a:pPr>
            <a:r>
              <a:rPr sz="1200">
                <a:latin typeface="Times New Roman"/>
                <a:ea typeface="Times New Roman"/>
                <a:cs typeface="Times New Roman"/>
                <a:sym typeface="Times New Roman"/>
              </a:rPr>
              <a:t>Forward search – attacker pre-computes all plaintexts using the target</a:t>
            </a:r>
            <a:r>
              <a:rPr sz="1200">
                <a:latin typeface="Times New Roman"/>
                <a:ea typeface="Times New Roman"/>
                <a:cs typeface="Times New Roman"/>
                <a:sym typeface="Times New Roman"/>
              </a:rPr>
              <a:t>’</a:t>
            </a:r>
            <a:r>
              <a:rPr sz="1200">
                <a:latin typeface="Times New Roman"/>
                <a:ea typeface="Times New Roman"/>
                <a:cs typeface="Times New Roman"/>
                <a:sym typeface="Times New Roman"/>
              </a:rPr>
              <a:t>s public key.</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7" name="Shape 7"/>
          <p:cNvSpPr/>
          <p:nvPr>
            <p:ph type="title"/>
          </p:nvPr>
        </p:nvSpPr>
        <p:spPr>
          <a:prstGeom prst="rect">
            <a:avLst/>
          </a:prstGeom>
        </p:spPr>
        <p:txBody>
          <a:bodyPr/>
          <a:lstStyle/>
          <a:p>
            <a:pPr lvl="0">
              <a:defRPr sz="1800">
                <a:solidFill>
                  <a:srgbClr val="000000"/>
                </a:solidFill>
              </a:defRPr>
            </a:pPr>
            <a:r>
              <a:rPr sz="3800">
                <a:solidFill>
                  <a:srgbClr val="174576"/>
                </a:solidFill>
              </a:rPr>
              <a:t>Click to edit Master title style</a:t>
            </a:r>
          </a:p>
        </p:txBody>
      </p:sp>
      <p:sp>
        <p:nvSpPr>
          <p:cNvPr id="8" name="Shape 8"/>
          <p:cNvSpPr/>
          <p:nvPr>
            <p:ph type="body" idx="1"/>
          </p:nvPr>
        </p:nvSpPr>
        <p:spPr>
          <a:prstGeom prst="rect">
            <a:avLst/>
          </a:prstGeom>
        </p:spPr>
        <p:txBody>
          <a:bodyPr/>
          <a:lstStyle/>
          <a:p>
            <a:pPr lvl="0">
              <a:defRPr sz="1800">
                <a:solidFill>
                  <a:srgbClr val="000000"/>
                </a:solidFill>
              </a:defRPr>
            </a:pPr>
            <a:r>
              <a:rPr sz="2200">
                <a:solidFill>
                  <a:srgbClr val="174576"/>
                </a:solidFill>
              </a:rPr>
              <a:t>Click to edit Master text styles</a:t>
            </a:r>
            <a:endParaRPr sz="2200">
              <a:solidFill>
                <a:srgbClr val="174576"/>
              </a:solidFill>
            </a:endParaRPr>
          </a:p>
          <a:p>
            <a:pPr lvl="1">
              <a:defRPr sz="1800">
                <a:solidFill>
                  <a:srgbClr val="000000"/>
                </a:solidFill>
              </a:defRPr>
            </a:pPr>
            <a:r>
              <a:rPr sz="2200">
                <a:solidFill>
                  <a:srgbClr val="174576"/>
                </a:solidFill>
              </a:rPr>
              <a:t>Second level</a:t>
            </a:r>
            <a:endParaRPr sz="2200">
              <a:solidFill>
                <a:srgbClr val="174576"/>
              </a:solidFill>
            </a:endParaRPr>
          </a:p>
          <a:p>
            <a:pPr lvl="2">
              <a:defRPr sz="1800">
                <a:solidFill>
                  <a:srgbClr val="000000"/>
                </a:solidFill>
              </a:defRPr>
            </a:pPr>
            <a:r>
              <a:rPr sz="2200">
                <a:solidFill>
                  <a:srgbClr val="174576"/>
                </a:solidFill>
              </a:rPr>
              <a:t>Third level</a:t>
            </a:r>
            <a:endParaRPr sz="2200">
              <a:solidFill>
                <a:srgbClr val="174576"/>
              </a:solidFill>
            </a:endParaRPr>
          </a:p>
          <a:p>
            <a:pPr lvl="3">
              <a:defRPr sz="1800">
                <a:solidFill>
                  <a:srgbClr val="000000"/>
                </a:solidFill>
              </a:defRPr>
            </a:pPr>
            <a:r>
              <a:rPr sz="2200">
                <a:solidFill>
                  <a:srgbClr val="174576"/>
                </a:solidFill>
              </a:rPr>
              <a:t>Fourth level</a:t>
            </a:r>
            <a:endParaRPr sz="2200">
              <a:solidFill>
                <a:srgbClr val="174576"/>
              </a:solidFill>
            </a:endParaRPr>
          </a:p>
          <a:p>
            <a:pPr lvl="4">
              <a:defRPr sz="1800">
                <a:solidFill>
                  <a:srgbClr val="000000"/>
                </a:solidFill>
              </a:defRPr>
            </a:pPr>
            <a:r>
              <a:rPr sz="2200">
                <a:solidFill>
                  <a:srgbClr val="174576"/>
                </a:solidFill>
              </a:rPr>
              <a:t>Fifth level</a:t>
            </a:r>
          </a:p>
        </p:txBody>
      </p:sp>
      <p:sp>
        <p:nvSpPr>
          <p:cNvPr id="9" name="Shape 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grpSp>
        <p:nvGrpSpPr>
          <p:cNvPr id="58" name="Group 58"/>
          <p:cNvGrpSpPr/>
          <p:nvPr/>
        </p:nvGrpSpPr>
        <p:grpSpPr>
          <a:xfrm>
            <a:off x="228599" y="228599"/>
            <a:ext cx="4251327" cy="6388102"/>
            <a:chOff x="0" y="0"/>
            <a:chExt cx="4251325" cy="6388100"/>
          </a:xfrm>
        </p:grpSpPr>
        <p:sp>
          <p:nvSpPr>
            <p:cNvPr id="56" name="Shape 56"/>
            <p:cNvSpPr/>
            <p:nvPr/>
          </p:nvSpPr>
          <p:spPr>
            <a:xfrm flipH="1" rot="10800000">
              <a:off x="0" y="0"/>
              <a:ext cx="4251326" cy="63881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780" y="0"/>
                  </a:lnTo>
                  <a:lnTo>
                    <a:pt x="21600" y="546"/>
                  </a:lnTo>
                  <a:lnTo>
                    <a:pt x="21600" y="21600"/>
                  </a:lnTo>
                  <a:lnTo>
                    <a:pt x="820" y="21600"/>
                  </a:lnTo>
                  <a:lnTo>
                    <a:pt x="0" y="21054"/>
                  </a:lnTo>
                  <a:lnTo>
                    <a:pt x="0" y="0"/>
                  </a:lnTo>
                  <a:close/>
                </a:path>
              </a:pathLst>
            </a:custGeom>
            <a:solidFill>
              <a:srgbClr val="FFFFFF"/>
            </a:solidFill>
            <a:ln w="12700" cap="flat">
              <a:noFill/>
              <a:miter lim="400000"/>
            </a:ln>
            <a:effectLst>
              <a:outerShdw sx="100000" sy="100000" kx="0" ky="0" algn="b" rotWithShape="0" blurRad="50800" dist="63499" dir="2700000">
                <a:srgbClr val="000000">
                  <a:alpha val="50000"/>
                </a:srgbClr>
              </a:outerShdw>
            </a:effectLst>
          </p:spPr>
          <p:txBody>
            <a:bodyPr wrap="square" lIns="0" tIns="0" rIns="0" bIns="0" numCol="1" anchor="ctr">
              <a:noAutofit/>
            </a:bodyPr>
            <a:lstStyle/>
            <a:p>
              <a:pPr lvl="0"/>
            </a:p>
          </p:txBody>
        </p:sp>
        <p:sp>
          <p:nvSpPr>
            <p:cNvPr id="57" name="Shape 57"/>
            <p:cNvSpPr/>
            <p:nvPr/>
          </p:nvSpPr>
          <p:spPr>
            <a:xfrm>
              <a:off x="3657053" y="203971"/>
              <a:ext cx="354950" cy="3550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lnTo>
                    <a:pt x="21600" y="0"/>
                  </a:lnTo>
                  <a:lnTo>
                    <a:pt x="21600" y="10800"/>
                  </a:lnTo>
                  <a:cubicBezTo>
                    <a:pt x="21600" y="16765"/>
                    <a:pt x="16765" y="21600"/>
                    <a:pt x="10800" y="21600"/>
                  </a:cubicBezTo>
                  <a:cubicBezTo>
                    <a:pt x="4835" y="21600"/>
                    <a:pt x="0" y="16765"/>
                    <a:pt x="0" y="10800"/>
                  </a:cubicBezTo>
                  <a:close/>
                </a:path>
              </a:pathLst>
            </a:custGeom>
            <a:solidFill>
              <a:srgbClr val="FF7F01"/>
            </a:solidFill>
            <a:ln w="12700" cap="flat">
              <a:noFill/>
              <a:miter lim="400000"/>
            </a:ln>
            <a:effectLst/>
          </p:spPr>
          <p:txBody>
            <a:bodyPr wrap="square" lIns="0" tIns="0" rIns="0" bIns="0" numCol="1" anchor="ctr">
              <a:noAutofit/>
            </a:bodyPr>
            <a:lstStyle/>
            <a:p>
              <a:pPr lvl="0"/>
            </a:p>
          </p:txBody>
        </p:sp>
      </p:grpSp>
      <p:sp>
        <p:nvSpPr>
          <p:cNvPr id="59" name="Shape 59"/>
          <p:cNvSpPr/>
          <p:nvPr/>
        </p:nvSpPr>
        <p:spPr>
          <a:xfrm flipV="1">
            <a:off x="4648200" y="228600"/>
            <a:ext cx="4251326" cy="63881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780" y="0"/>
                </a:lnTo>
                <a:lnTo>
                  <a:pt x="21600" y="546"/>
                </a:lnTo>
                <a:lnTo>
                  <a:pt x="21600" y="21600"/>
                </a:lnTo>
                <a:lnTo>
                  <a:pt x="820" y="21600"/>
                </a:lnTo>
                <a:lnTo>
                  <a:pt x="0" y="21054"/>
                </a:lnTo>
                <a:lnTo>
                  <a:pt x="0" y="0"/>
                </a:lnTo>
                <a:close/>
              </a:path>
            </a:pathLst>
          </a:custGeom>
          <a:solidFill>
            <a:srgbClr val="FFFFFF"/>
          </a:solidFill>
          <a:ln w="12700">
            <a:miter lim="400000"/>
          </a:ln>
          <a:effectLst>
            <a:outerShdw sx="100000" sy="100000" kx="0" ky="0" algn="b" rotWithShape="0" blurRad="50800" dist="63499" dir="2700000">
              <a:srgbClr val="000000">
                <a:alpha val="50000"/>
              </a:srgbClr>
            </a:outerShdw>
          </a:effectLst>
        </p:spPr>
        <p:txBody>
          <a:bodyPr lIns="0" tIns="0" rIns="0" bIns="0" anchor="ctr"/>
          <a:lstStyle/>
          <a:p>
            <a:pPr lvl="0"/>
          </a:p>
        </p:txBody>
      </p:sp>
      <p:sp>
        <p:nvSpPr>
          <p:cNvPr id="60" name="Shape 60"/>
          <p:cNvSpPr/>
          <p:nvPr>
            <p:ph type="title"/>
          </p:nvPr>
        </p:nvSpPr>
        <p:spPr>
          <a:prstGeom prst="rect">
            <a:avLst/>
          </a:prstGeom>
        </p:spPr>
        <p:txBody>
          <a:bodyPr/>
          <a:lstStyle/>
          <a:p>
            <a:pPr lvl="0">
              <a:defRPr sz="1800">
                <a:solidFill>
                  <a:srgbClr val="000000"/>
                </a:solidFill>
              </a:defRPr>
            </a:pPr>
            <a:r>
              <a:rPr sz="3800">
                <a:solidFill>
                  <a:srgbClr val="174576"/>
                </a:solidFill>
              </a:rPr>
              <a:t>Click to edit Master title style</a:t>
            </a:r>
          </a:p>
        </p:txBody>
      </p:sp>
      <p:sp>
        <p:nvSpPr>
          <p:cNvPr id="61" name="Shape 61"/>
          <p:cNvSpPr/>
          <p:nvPr>
            <p:ph type="body" idx="1"/>
          </p:nvPr>
        </p:nvSpPr>
        <p:spPr>
          <a:prstGeom prst="rect">
            <a:avLst/>
          </a:prstGeom>
        </p:spPr>
        <p:txBody>
          <a:bodyPr/>
          <a:lstStyle/>
          <a:p>
            <a:pPr lvl="0">
              <a:defRPr sz="1800">
                <a:solidFill>
                  <a:srgbClr val="000000"/>
                </a:solidFill>
              </a:defRPr>
            </a:pPr>
            <a:r>
              <a:rPr sz="2200">
                <a:solidFill>
                  <a:srgbClr val="174576"/>
                </a:solidFill>
              </a:rPr>
              <a:t>Click to edit Master text styles</a:t>
            </a:r>
            <a:endParaRPr sz="2200">
              <a:solidFill>
                <a:srgbClr val="174576"/>
              </a:solidFill>
            </a:endParaRPr>
          </a:p>
          <a:p>
            <a:pPr lvl="1">
              <a:defRPr sz="1800">
                <a:solidFill>
                  <a:srgbClr val="000000"/>
                </a:solidFill>
              </a:defRPr>
            </a:pPr>
            <a:r>
              <a:rPr sz="2200">
                <a:solidFill>
                  <a:srgbClr val="174576"/>
                </a:solidFill>
              </a:rPr>
              <a:t>Second level</a:t>
            </a:r>
            <a:endParaRPr sz="2200">
              <a:solidFill>
                <a:srgbClr val="174576"/>
              </a:solidFill>
            </a:endParaRPr>
          </a:p>
          <a:p>
            <a:pPr lvl="2">
              <a:defRPr sz="1800">
                <a:solidFill>
                  <a:srgbClr val="000000"/>
                </a:solidFill>
              </a:defRPr>
            </a:pPr>
            <a:r>
              <a:rPr sz="2200">
                <a:solidFill>
                  <a:srgbClr val="174576"/>
                </a:solidFill>
              </a:rPr>
              <a:t>Third level</a:t>
            </a:r>
            <a:endParaRPr sz="2200">
              <a:solidFill>
                <a:srgbClr val="174576"/>
              </a:solidFill>
            </a:endParaRPr>
          </a:p>
          <a:p>
            <a:pPr lvl="3">
              <a:defRPr sz="1800">
                <a:solidFill>
                  <a:srgbClr val="000000"/>
                </a:solidFill>
              </a:defRPr>
            </a:pPr>
            <a:r>
              <a:rPr sz="2200">
                <a:solidFill>
                  <a:srgbClr val="174576"/>
                </a:solidFill>
              </a:rPr>
              <a:t>Fourth level</a:t>
            </a:r>
            <a:endParaRPr sz="2200">
              <a:solidFill>
                <a:srgbClr val="174576"/>
              </a:solidFill>
            </a:endParaRPr>
          </a:p>
          <a:p>
            <a:pPr lvl="4">
              <a:defRPr sz="1800">
                <a:solidFill>
                  <a:srgbClr val="000000"/>
                </a:solidFill>
              </a:defRPr>
            </a:pPr>
            <a:r>
              <a:rPr sz="2200">
                <a:solidFill>
                  <a:srgbClr val="174576"/>
                </a:solidFill>
              </a:rPr>
              <a:t>Fifth level</a:t>
            </a:r>
          </a:p>
        </p:txBody>
      </p:sp>
      <p:sp>
        <p:nvSpPr>
          <p:cNvPr id="62" name="Shape 62"/>
          <p:cNvSpPr/>
          <p:nvPr>
            <p:ph type="sldNum" sz="quarter" idx="2"/>
          </p:nvPr>
        </p:nvSpPr>
        <p:spPr>
          <a:xfrm>
            <a:off x="304800" y="6351904"/>
            <a:ext cx="444500" cy="256541"/>
          </a:xfrm>
          <a:prstGeom prst="rect">
            <a:avLst/>
          </a:prstGeom>
        </p:spPr>
        <p:txBody>
          <a:bodyPr/>
          <a:lstStyle>
            <a:lvl1pPr algn="l"/>
          </a:lstStyle>
          <a:p>
            <a:pPr lvl="0"/>
            <a:fld id="{86CB4B4D-7CA3-9044-876B-883B54F8677D}" type="slidenum"/>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grpSp>
        <p:nvGrpSpPr>
          <p:cNvPr id="66" name="Group 66"/>
          <p:cNvGrpSpPr/>
          <p:nvPr/>
        </p:nvGrpSpPr>
        <p:grpSpPr>
          <a:xfrm>
            <a:off x="228599" y="228599"/>
            <a:ext cx="4251327" cy="6388102"/>
            <a:chOff x="0" y="0"/>
            <a:chExt cx="4251325" cy="6388100"/>
          </a:xfrm>
        </p:grpSpPr>
        <p:sp>
          <p:nvSpPr>
            <p:cNvPr id="64" name="Shape 64"/>
            <p:cNvSpPr/>
            <p:nvPr/>
          </p:nvSpPr>
          <p:spPr>
            <a:xfrm flipH="1" rot="10800000">
              <a:off x="0" y="0"/>
              <a:ext cx="4251326" cy="63881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780" y="0"/>
                  </a:lnTo>
                  <a:lnTo>
                    <a:pt x="21600" y="546"/>
                  </a:lnTo>
                  <a:lnTo>
                    <a:pt x="21600" y="21600"/>
                  </a:lnTo>
                  <a:lnTo>
                    <a:pt x="820" y="21600"/>
                  </a:lnTo>
                  <a:lnTo>
                    <a:pt x="0" y="21054"/>
                  </a:lnTo>
                  <a:lnTo>
                    <a:pt x="0" y="0"/>
                  </a:lnTo>
                  <a:close/>
                </a:path>
              </a:pathLst>
            </a:custGeom>
            <a:solidFill>
              <a:srgbClr val="FFFFFF"/>
            </a:solidFill>
            <a:ln w="12700" cap="flat">
              <a:noFill/>
              <a:miter lim="400000"/>
            </a:ln>
            <a:effectLst>
              <a:outerShdw sx="100000" sy="100000" kx="0" ky="0" algn="b" rotWithShape="0" blurRad="50800" dist="63499" dir="2700000">
                <a:srgbClr val="000000">
                  <a:alpha val="50000"/>
                </a:srgbClr>
              </a:outerShdw>
            </a:effectLst>
          </p:spPr>
          <p:txBody>
            <a:bodyPr wrap="square" lIns="0" tIns="0" rIns="0" bIns="0" numCol="1" anchor="ctr">
              <a:noAutofit/>
            </a:bodyPr>
            <a:lstStyle/>
            <a:p>
              <a:pPr lvl="0"/>
            </a:p>
          </p:txBody>
        </p:sp>
        <p:sp>
          <p:nvSpPr>
            <p:cNvPr id="65" name="Shape 65"/>
            <p:cNvSpPr/>
            <p:nvPr/>
          </p:nvSpPr>
          <p:spPr>
            <a:xfrm>
              <a:off x="3657053" y="203971"/>
              <a:ext cx="354950" cy="3550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lnTo>
                    <a:pt x="21600" y="0"/>
                  </a:lnTo>
                  <a:lnTo>
                    <a:pt x="21600" y="10800"/>
                  </a:lnTo>
                  <a:cubicBezTo>
                    <a:pt x="21600" y="16765"/>
                    <a:pt x="16765" y="21600"/>
                    <a:pt x="10800" y="21600"/>
                  </a:cubicBezTo>
                  <a:cubicBezTo>
                    <a:pt x="4835" y="21600"/>
                    <a:pt x="0" y="16765"/>
                    <a:pt x="0" y="10800"/>
                  </a:cubicBezTo>
                  <a:close/>
                </a:path>
              </a:pathLst>
            </a:custGeom>
            <a:solidFill>
              <a:srgbClr val="FF7F01"/>
            </a:solidFill>
            <a:ln w="12700" cap="flat">
              <a:noFill/>
              <a:miter lim="400000"/>
            </a:ln>
            <a:effectLst/>
          </p:spPr>
          <p:txBody>
            <a:bodyPr wrap="square" lIns="0" tIns="0" rIns="0" bIns="0" numCol="1" anchor="ctr">
              <a:noAutofit/>
            </a:bodyPr>
            <a:lstStyle/>
            <a:p>
              <a:pPr lvl="0"/>
            </a:p>
          </p:txBody>
        </p:sp>
      </p:grpSp>
      <p:sp>
        <p:nvSpPr>
          <p:cNvPr id="67" name="Shape 67"/>
          <p:cNvSpPr/>
          <p:nvPr>
            <p:ph type="title"/>
          </p:nvPr>
        </p:nvSpPr>
        <p:spPr>
          <a:prstGeom prst="rect">
            <a:avLst/>
          </a:prstGeom>
        </p:spPr>
        <p:txBody>
          <a:bodyPr/>
          <a:lstStyle/>
          <a:p>
            <a:pPr lvl="0">
              <a:defRPr sz="1800">
                <a:solidFill>
                  <a:srgbClr val="000000"/>
                </a:solidFill>
              </a:defRPr>
            </a:pPr>
            <a:r>
              <a:rPr sz="3800">
                <a:solidFill>
                  <a:srgbClr val="174576"/>
                </a:solidFill>
              </a:rPr>
              <a:t>Click to edit Master title style</a:t>
            </a:r>
          </a:p>
        </p:txBody>
      </p:sp>
      <p:sp>
        <p:nvSpPr>
          <p:cNvPr id="68" name="Shape 68"/>
          <p:cNvSpPr/>
          <p:nvPr>
            <p:ph type="body" idx="1"/>
          </p:nvPr>
        </p:nvSpPr>
        <p:spPr>
          <a:prstGeom prst="rect">
            <a:avLst/>
          </a:prstGeom>
        </p:spPr>
        <p:txBody>
          <a:bodyPr/>
          <a:lstStyle/>
          <a:p>
            <a:pPr lvl="0">
              <a:defRPr sz="1800">
                <a:solidFill>
                  <a:srgbClr val="000000"/>
                </a:solidFill>
              </a:defRPr>
            </a:pPr>
            <a:r>
              <a:rPr sz="2200">
                <a:solidFill>
                  <a:srgbClr val="174576"/>
                </a:solidFill>
              </a:rPr>
              <a:t>Click to edit Master text styles</a:t>
            </a:r>
            <a:endParaRPr sz="2200">
              <a:solidFill>
                <a:srgbClr val="174576"/>
              </a:solidFill>
            </a:endParaRPr>
          </a:p>
          <a:p>
            <a:pPr lvl="1">
              <a:defRPr sz="1800">
                <a:solidFill>
                  <a:srgbClr val="000000"/>
                </a:solidFill>
              </a:defRPr>
            </a:pPr>
            <a:r>
              <a:rPr sz="2200">
                <a:solidFill>
                  <a:srgbClr val="174576"/>
                </a:solidFill>
              </a:rPr>
              <a:t>Second level</a:t>
            </a:r>
            <a:endParaRPr sz="2200">
              <a:solidFill>
                <a:srgbClr val="174576"/>
              </a:solidFill>
            </a:endParaRPr>
          </a:p>
          <a:p>
            <a:pPr lvl="2">
              <a:defRPr sz="1800">
                <a:solidFill>
                  <a:srgbClr val="000000"/>
                </a:solidFill>
              </a:defRPr>
            </a:pPr>
            <a:r>
              <a:rPr sz="2200">
                <a:solidFill>
                  <a:srgbClr val="174576"/>
                </a:solidFill>
              </a:rPr>
              <a:t>Third level</a:t>
            </a:r>
            <a:endParaRPr sz="2200">
              <a:solidFill>
                <a:srgbClr val="174576"/>
              </a:solidFill>
            </a:endParaRPr>
          </a:p>
          <a:p>
            <a:pPr lvl="3">
              <a:defRPr sz="1800">
                <a:solidFill>
                  <a:srgbClr val="000000"/>
                </a:solidFill>
              </a:defRPr>
            </a:pPr>
            <a:r>
              <a:rPr sz="2200">
                <a:solidFill>
                  <a:srgbClr val="174576"/>
                </a:solidFill>
              </a:rPr>
              <a:t>Fourth level</a:t>
            </a:r>
            <a:endParaRPr sz="2200">
              <a:solidFill>
                <a:srgbClr val="174576"/>
              </a:solidFill>
            </a:endParaRPr>
          </a:p>
          <a:p>
            <a:pPr lvl="4">
              <a:defRPr sz="1800">
                <a:solidFill>
                  <a:srgbClr val="000000"/>
                </a:solidFill>
              </a:defRPr>
            </a:pPr>
            <a:r>
              <a:rPr sz="2200">
                <a:solidFill>
                  <a:srgbClr val="174576"/>
                </a:solidFill>
              </a:rPr>
              <a:t>Fifth level</a:t>
            </a:r>
          </a:p>
        </p:txBody>
      </p:sp>
      <p:sp>
        <p:nvSpPr>
          <p:cNvPr id="69" name="Shape 69"/>
          <p:cNvSpPr/>
          <p:nvPr>
            <p:ph type="sldNum" sz="quarter" idx="2"/>
          </p:nvPr>
        </p:nvSpPr>
        <p:spPr>
          <a:xfrm>
            <a:off x="301625" y="6355079"/>
            <a:ext cx="447675" cy="256541"/>
          </a:xfrm>
          <a:prstGeom prst="rect">
            <a:avLst/>
          </a:prstGeom>
        </p:spPr>
        <p:txBody>
          <a:bodyPr/>
          <a:lstStyle>
            <a:lvl1pPr algn="l"/>
          </a:lstStyle>
          <a:p>
            <a:pPr lvl="0"/>
            <a:fld id="{86CB4B4D-7CA3-9044-876B-883B54F8677D}" type="slidenum"/>
          </a:p>
        </p:txBody>
      </p:sp>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71" name="Shape 71"/>
          <p:cNvSpPr/>
          <p:nvPr/>
        </p:nvSpPr>
        <p:spPr>
          <a:xfrm flipV="1">
            <a:off x="228600" y="4648200"/>
            <a:ext cx="8686801" cy="19637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142" y="0"/>
                </a:lnTo>
                <a:lnTo>
                  <a:pt x="21600" y="2025"/>
                </a:lnTo>
                <a:lnTo>
                  <a:pt x="21600" y="21600"/>
                </a:lnTo>
                <a:lnTo>
                  <a:pt x="458" y="21600"/>
                </a:lnTo>
                <a:lnTo>
                  <a:pt x="0" y="19575"/>
                </a:lnTo>
                <a:lnTo>
                  <a:pt x="0" y="0"/>
                </a:lnTo>
                <a:close/>
              </a:path>
            </a:pathLst>
          </a:custGeom>
          <a:solidFill>
            <a:srgbClr val="FFFFFF"/>
          </a:solidFill>
          <a:ln w="12700">
            <a:miter lim="400000"/>
          </a:ln>
          <a:effectLst>
            <a:outerShdw sx="100000" sy="100000" kx="0" ky="0" algn="b" rotWithShape="0" blurRad="50800" dist="63499" dir="2700000">
              <a:srgbClr val="000000">
                <a:alpha val="50000"/>
              </a:srgbClr>
            </a:outerShdw>
          </a:effectLst>
        </p:spPr>
        <p:txBody>
          <a:bodyPr lIns="0" tIns="0" rIns="0" bIns="0" anchor="ctr"/>
          <a:lstStyle/>
          <a:p>
            <a:pPr lvl="0"/>
          </a:p>
        </p:txBody>
      </p:sp>
      <p:sp>
        <p:nvSpPr>
          <p:cNvPr id="72" name="Shape 72"/>
          <p:cNvSpPr/>
          <p:nvPr>
            <p:ph type="title"/>
          </p:nvPr>
        </p:nvSpPr>
        <p:spPr>
          <a:prstGeom prst="rect">
            <a:avLst/>
          </a:prstGeom>
        </p:spPr>
        <p:txBody>
          <a:bodyPr/>
          <a:lstStyle/>
          <a:p>
            <a:pPr lvl="0">
              <a:defRPr sz="1800">
                <a:solidFill>
                  <a:srgbClr val="000000"/>
                </a:solidFill>
              </a:defRPr>
            </a:pPr>
            <a:r>
              <a:rPr sz="3800">
                <a:solidFill>
                  <a:srgbClr val="174576"/>
                </a:solidFill>
              </a:rPr>
              <a:t>Click to edit Master title style</a:t>
            </a:r>
          </a:p>
        </p:txBody>
      </p:sp>
      <p:sp>
        <p:nvSpPr>
          <p:cNvPr id="73" name="Shape 73"/>
          <p:cNvSpPr/>
          <p:nvPr>
            <p:ph type="body" idx="1"/>
          </p:nvPr>
        </p:nvSpPr>
        <p:spPr>
          <a:prstGeom prst="rect">
            <a:avLst/>
          </a:prstGeom>
        </p:spPr>
        <p:txBody>
          <a:bodyPr/>
          <a:lstStyle/>
          <a:p>
            <a:pPr lvl="0">
              <a:defRPr sz="1800">
                <a:solidFill>
                  <a:srgbClr val="000000"/>
                </a:solidFill>
              </a:defRPr>
            </a:pPr>
            <a:r>
              <a:rPr sz="2200">
                <a:solidFill>
                  <a:srgbClr val="174576"/>
                </a:solidFill>
              </a:rPr>
              <a:t>Click to edit Master text styles</a:t>
            </a:r>
            <a:endParaRPr sz="2200">
              <a:solidFill>
                <a:srgbClr val="174576"/>
              </a:solidFill>
            </a:endParaRPr>
          </a:p>
          <a:p>
            <a:pPr lvl="1">
              <a:defRPr sz="1800">
                <a:solidFill>
                  <a:srgbClr val="000000"/>
                </a:solidFill>
              </a:defRPr>
            </a:pPr>
            <a:r>
              <a:rPr sz="2200">
                <a:solidFill>
                  <a:srgbClr val="174576"/>
                </a:solidFill>
              </a:rPr>
              <a:t>Second level</a:t>
            </a:r>
            <a:endParaRPr sz="2200">
              <a:solidFill>
                <a:srgbClr val="174576"/>
              </a:solidFill>
            </a:endParaRPr>
          </a:p>
          <a:p>
            <a:pPr lvl="2">
              <a:defRPr sz="1800">
                <a:solidFill>
                  <a:srgbClr val="000000"/>
                </a:solidFill>
              </a:defRPr>
            </a:pPr>
            <a:r>
              <a:rPr sz="2200">
                <a:solidFill>
                  <a:srgbClr val="174576"/>
                </a:solidFill>
              </a:rPr>
              <a:t>Third level</a:t>
            </a:r>
            <a:endParaRPr sz="2200">
              <a:solidFill>
                <a:srgbClr val="174576"/>
              </a:solidFill>
            </a:endParaRPr>
          </a:p>
          <a:p>
            <a:pPr lvl="3">
              <a:defRPr sz="1800">
                <a:solidFill>
                  <a:srgbClr val="000000"/>
                </a:solidFill>
              </a:defRPr>
            </a:pPr>
            <a:r>
              <a:rPr sz="2200">
                <a:solidFill>
                  <a:srgbClr val="174576"/>
                </a:solidFill>
              </a:rPr>
              <a:t>Fourth level</a:t>
            </a:r>
            <a:endParaRPr sz="2200">
              <a:solidFill>
                <a:srgbClr val="174576"/>
              </a:solidFill>
            </a:endParaRPr>
          </a:p>
          <a:p>
            <a:pPr lvl="4">
              <a:defRPr sz="1800">
                <a:solidFill>
                  <a:srgbClr val="000000"/>
                </a:solidFill>
              </a:defRPr>
            </a:pPr>
            <a:r>
              <a:rPr sz="2200">
                <a:solidFill>
                  <a:srgbClr val="174576"/>
                </a:solidFill>
              </a:rPr>
              <a:t>Fifth level</a:t>
            </a:r>
          </a:p>
        </p:txBody>
      </p:sp>
      <p:sp>
        <p:nvSpPr>
          <p:cNvPr id="74" name="Shape 74"/>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76" name="Shape 76"/>
          <p:cNvSpPr/>
          <p:nvPr/>
        </p:nvSpPr>
        <p:spPr>
          <a:xfrm flipV="1">
            <a:off x="228600" y="1708150"/>
            <a:ext cx="8686801" cy="49085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111" y="0"/>
                </a:lnTo>
                <a:lnTo>
                  <a:pt x="21600" y="865"/>
                </a:lnTo>
                <a:lnTo>
                  <a:pt x="21600" y="21600"/>
                </a:lnTo>
                <a:lnTo>
                  <a:pt x="489" y="21600"/>
                </a:lnTo>
                <a:lnTo>
                  <a:pt x="0" y="20735"/>
                </a:lnTo>
                <a:lnTo>
                  <a:pt x="0" y="0"/>
                </a:lnTo>
                <a:close/>
              </a:path>
            </a:pathLst>
          </a:custGeom>
          <a:solidFill>
            <a:srgbClr val="FFFFFF"/>
          </a:solidFill>
          <a:ln w="12700">
            <a:miter lim="400000"/>
          </a:ln>
          <a:effectLst>
            <a:outerShdw sx="100000" sy="100000" kx="0" ky="0" algn="b" rotWithShape="0" blurRad="50800" dist="63499" dir="2700000">
              <a:srgbClr val="000000">
                <a:alpha val="50000"/>
              </a:srgbClr>
            </a:outerShdw>
          </a:effectLst>
        </p:spPr>
        <p:txBody>
          <a:bodyPr lIns="0" tIns="0" rIns="0" bIns="0" anchor="ctr"/>
          <a:lstStyle/>
          <a:p>
            <a:pPr lvl="0"/>
          </a:p>
        </p:txBody>
      </p:sp>
      <p:sp>
        <p:nvSpPr>
          <p:cNvPr id="77" name="Shape 77"/>
          <p:cNvSpPr/>
          <p:nvPr/>
        </p:nvSpPr>
        <p:spPr>
          <a:xfrm flipV="1">
            <a:off x="228600" y="228599"/>
            <a:ext cx="8686801" cy="12779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229" y="0"/>
                </a:lnTo>
                <a:lnTo>
                  <a:pt x="21600" y="2522"/>
                </a:lnTo>
                <a:lnTo>
                  <a:pt x="21600" y="21600"/>
                </a:lnTo>
                <a:lnTo>
                  <a:pt x="371" y="21600"/>
                </a:lnTo>
                <a:lnTo>
                  <a:pt x="0" y="19078"/>
                </a:lnTo>
                <a:lnTo>
                  <a:pt x="0" y="0"/>
                </a:lnTo>
                <a:close/>
              </a:path>
            </a:pathLst>
          </a:custGeom>
          <a:solidFill>
            <a:srgbClr val="FFFFFF"/>
          </a:solidFill>
          <a:ln w="12700">
            <a:miter lim="400000"/>
          </a:ln>
          <a:effectLst>
            <a:outerShdw sx="100000" sy="100000" kx="0" ky="0" algn="b" rotWithShape="0" blurRad="50800" dist="63499" dir="2700000">
              <a:srgbClr val="000000">
                <a:alpha val="50000"/>
              </a:srgbClr>
            </a:outerShdw>
          </a:effectLst>
        </p:spPr>
        <p:txBody>
          <a:bodyPr lIns="0" tIns="0" rIns="0" bIns="0" anchor="ctr"/>
          <a:lstStyle/>
          <a:p>
            <a:pPr lvl="0"/>
          </a:p>
        </p:txBody>
      </p:sp>
      <p:sp>
        <p:nvSpPr>
          <p:cNvPr id="78" name="Shape 78"/>
          <p:cNvSpPr/>
          <p:nvPr>
            <p:ph type="title"/>
          </p:nvPr>
        </p:nvSpPr>
        <p:spPr>
          <a:prstGeom prst="rect">
            <a:avLst/>
          </a:prstGeom>
        </p:spPr>
        <p:txBody>
          <a:bodyPr/>
          <a:lstStyle/>
          <a:p>
            <a:pPr lvl="0">
              <a:defRPr sz="1800">
                <a:solidFill>
                  <a:srgbClr val="000000"/>
                </a:solidFill>
              </a:defRPr>
            </a:pPr>
            <a:r>
              <a:rPr sz="3800">
                <a:solidFill>
                  <a:srgbClr val="174576"/>
                </a:solidFill>
              </a:rPr>
              <a:t>Click to edit Master title style</a:t>
            </a:r>
          </a:p>
        </p:txBody>
      </p:sp>
      <p:sp>
        <p:nvSpPr>
          <p:cNvPr id="79" name="Shape 79"/>
          <p:cNvSpPr/>
          <p:nvPr>
            <p:ph type="body" idx="1"/>
          </p:nvPr>
        </p:nvSpPr>
        <p:spPr>
          <a:prstGeom prst="rect">
            <a:avLst/>
          </a:prstGeom>
        </p:spPr>
        <p:txBody>
          <a:bodyPr/>
          <a:lstStyle/>
          <a:p>
            <a:pPr lvl="0">
              <a:defRPr sz="1800">
                <a:solidFill>
                  <a:srgbClr val="000000"/>
                </a:solidFill>
              </a:defRPr>
            </a:pPr>
            <a:r>
              <a:rPr sz="2200">
                <a:solidFill>
                  <a:srgbClr val="174576"/>
                </a:solidFill>
              </a:rPr>
              <a:t>Click to edit Master text styles</a:t>
            </a:r>
            <a:endParaRPr sz="2200">
              <a:solidFill>
                <a:srgbClr val="174576"/>
              </a:solidFill>
            </a:endParaRPr>
          </a:p>
          <a:p>
            <a:pPr lvl="1">
              <a:defRPr sz="1800">
                <a:solidFill>
                  <a:srgbClr val="000000"/>
                </a:solidFill>
              </a:defRPr>
            </a:pPr>
            <a:r>
              <a:rPr sz="2200">
                <a:solidFill>
                  <a:srgbClr val="174576"/>
                </a:solidFill>
              </a:rPr>
              <a:t>Second level</a:t>
            </a:r>
            <a:endParaRPr sz="2200">
              <a:solidFill>
                <a:srgbClr val="174576"/>
              </a:solidFill>
            </a:endParaRPr>
          </a:p>
          <a:p>
            <a:pPr lvl="2">
              <a:defRPr sz="1800">
                <a:solidFill>
                  <a:srgbClr val="000000"/>
                </a:solidFill>
              </a:defRPr>
            </a:pPr>
            <a:r>
              <a:rPr sz="2200">
                <a:solidFill>
                  <a:srgbClr val="174576"/>
                </a:solidFill>
              </a:rPr>
              <a:t>Third level</a:t>
            </a:r>
            <a:endParaRPr sz="2200">
              <a:solidFill>
                <a:srgbClr val="174576"/>
              </a:solidFill>
            </a:endParaRPr>
          </a:p>
          <a:p>
            <a:pPr lvl="3">
              <a:defRPr sz="1800">
                <a:solidFill>
                  <a:srgbClr val="000000"/>
                </a:solidFill>
              </a:defRPr>
            </a:pPr>
            <a:r>
              <a:rPr sz="2200">
                <a:solidFill>
                  <a:srgbClr val="174576"/>
                </a:solidFill>
              </a:rPr>
              <a:t>Fourth level</a:t>
            </a:r>
            <a:endParaRPr sz="2200">
              <a:solidFill>
                <a:srgbClr val="174576"/>
              </a:solidFill>
            </a:endParaRPr>
          </a:p>
          <a:p>
            <a:pPr lvl="4">
              <a:defRPr sz="1800">
                <a:solidFill>
                  <a:srgbClr val="000000"/>
                </a:solidFill>
              </a:defRPr>
            </a:pPr>
            <a:r>
              <a:rPr sz="2200">
                <a:solidFill>
                  <a:srgbClr val="174576"/>
                </a:solidFill>
              </a:rPr>
              <a:t>Fifth level</a:t>
            </a:r>
          </a:p>
        </p:txBody>
      </p:sp>
      <p:sp>
        <p:nvSpPr>
          <p:cNvPr id="80" name="Shape 80"/>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82" name="Shape 82"/>
          <p:cNvSpPr/>
          <p:nvPr/>
        </p:nvSpPr>
        <p:spPr>
          <a:xfrm flipV="1">
            <a:off x="228600" y="228600"/>
            <a:ext cx="8686801" cy="63881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198" y="0"/>
                </a:lnTo>
                <a:lnTo>
                  <a:pt x="21600" y="546"/>
                </a:lnTo>
                <a:lnTo>
                  <a:pt x="21600" y="21600"/>
                </a:lnTo>
                <a:lnTo>
                  <a:pt x="402" y="21600"/>
                </a:lnTo>
                <a:lnTo>
                  <a:pt x="0" y="21054"/>
                </a:lnTo>
                <a:lnTo>
                  <a:pt x="0" y="0"/>
                </a:lnTo>
                <a:close/>
              </a:path>
            </a:pathLst>
          </a:custGeom>
          <a:solidFill>
            <a:srgbClr val="FFFFFF"/>
          </a:solidFill>
          <a:ln w="12700">
            <a:miter lim="400000"/>
          </a:ln>
          <a:effectLst>
            <a:outerShdw sx="100000" sy="100000" kx="0" ky="0" algn="b" rotWithShape="0" blurRad="50800" dist="63499" dir="2700000">
              <a:srgbClr val="000000">
                <a:alpha val="50000"/>
              </a:srgbClr>
            </a:outerShdw>
          </a:effectLst>
        </p:spPr>
        <p:txBody>
          <a:bodyPr lIns="0" tIns="0" rIns="0" bIns="0" anchor="ctr"/>
          <a:lstStyle/>
          <a:p>
            <a:pPr lvl="0"/>
          </a:p>
        </p:txBody>
      </p:sp>
      <p:sp>
        <p:nvSpPr>
          <p:cNvPr id="83" name="Shape 83"/>
          <p:cNvSpPr/>
          <p:nvPr>
            <p:ph type="title"/>
          </p:nvPr>
        </p:nvSpPr>
        <p:spPr>
          <a:prstGeom prst="rect">
            <a:avLst/>
          </a:prstGeom>
        </p:spPr>
        <p:txBody>
          <a:bodyPr/>
          <a:lstStyle/>
          <a:p>
            <a:pPr lvl="0">
              <a:defRPr sz="1800">
                <a:solidFill>
                  <a:srgbClr val="000000"/>
                </a:solidFill>
              </a:defRPr>
            </a:pPr>
            <a:r>
              <a:rPr sz="3800">
                <a:solidFill>
                  <a:srgbClr val="174576"/>
                </a:solidFill>
              </a:rPr>
              <a:t>Click to edit Master title style</a:t>
            </a:r>
          </a:p>
        </p:txBody>
      </p:sp>
      <p:sp>
        <p:nvSpPr>
          <p:cNvPr id="84" name="Shape 84"/>
          <p:cNvSpPr/>
          <p:nvPr>
            <p:ph type="body" idx="1"/>
          </p:nvPr>
        </p:nvSpPr>
        <p:spPr>
          <a:prstGeom prst="rect">
            <a:avLst/>
          </a:prstGeom>
        </p:spPr>
        <p:txBody>
          <a:bodyPr/>
          <a:lstStyle/>
          <a:p>
            <a:pPr lvl="0">
              <a:defRPr sz="1800">
                <a:solidFill>
                  <a:srgbClr val="000000"/>
                </a:solidFill>
              </a:defRPr>
            </a:pPr>
            <a:r>
              <a:rPr sz="2200">
                <a:solidFill>
                  <a:srgbClr val="174576"/>
                </a:solidFill>
              </a:rPr>
              <a:t>Click to edit Master text styles</a:t>
            </a:r>
            <a:endParaRPr sz="2200">
              <a:solidFill>
                <a:srgbClr val="174576"/>
              </a:solidFill>
            </a:endParaRPr>
          </a:p>
          <a:p>
            <a:pPr lvl="1">
              <a:defRPr sz="1800">
                <a:solidFill>
                  <a:srgbClr val="000000"/>
                </a:solidFill>
              </a:defRPr>
            </a:pPr>
            <a:r>
              <a:rPr sz="2200">
                <a:solidFill>
                  <a:srgbClr val="174576"/>
                </a:solidFill>
              </a:rPr>
              <a:t>Second level</a:t>
            </a:r>
            <a:endParaRPr sz="2200">
              <a:solidFill>
                <a:srgbClr val="174576"/>
              </a:solidFill>
            </a:endParaRPr>
          </a:p>
          <a:p>
            <a:pPr lvl="2">
              <a:defRPr sz="1800">
                <a:solidFill>
                  <a:srgbClr val="000000"/>
                </a:solidFill>
              </a:defRPr>
            </a:pPr>
            <a:r>
              <a:rPr sz="2200">
                <a:solidFill>
                  <a:srgbClr val="174576"/>
                </a:solidFill>
              </a:rPr>
              <a:t>Third level</a:t>
            </a:r>
            <a:endParaRPr sz="2200">
              <a:solidFill>
                <a:srgbClr val="174576"/>
              </a:solidFill>
            </a:endParaRPr>
          </a:p>
          <a:p>
            <a:pPr lvl="3">
              <a:defRPr sz="1800">
                <a:solidFill>
                  <a:srgbClr val="000000"/>
                </a:solidFill>
              </a:defRPr>
            </a:pPr>
            <a:r>
              <a:rPr sz="2200">
                <a:solidFill>
                  <a:srgbClr val="174576"/>
                </a:solidFill>
              </a:rPr>
              <a:t>Fourth level</a:t>
            </a:r>
            <a:endParaRPr sz="2200">
              <a:solidFill>
                <a:srgbClr val="174576"/>
              </a:solidFill>
            </a:endParaRPr>
          </a:p>
          <a:p>
            <a:pPr lvl="4">
              <a:defRPr sz="1800">
                <a:solidFill>
                  <a:srgbClr val="000000"/>
                </a:solidFill>
              </a:defRPr>
            </a:pPr>
            <a:r>
              <a:rPr sz="2200">
                <a:solidFill>
                  <a:srgbClr val="174576"/>
                </a:solidFill>
              </a:rPr>
              <a:t>Fifth level</a:t>
            </a:r>
          </a:p>
        </p:txBody>
      </p:sp>
      <p:sp>
        <p:nvSpPr>
          <p:cNvPr id="85" name="Shape 85"/>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grpSp>
        <p:nvGrpSpPr>
          <p:cNvPr id="15" name="Group 15"/>
          <p:cNvGrpSpPr/>
          <p:nvPr/>
        </p:nvGrpSpPr>
        <p:grpSpPr>
          <a:xfrm>
            <a:off x="-1" y="3379787"/>
            <a:ext cx="7543801" cy="2603501"/>
            <a:chOff x="0" y="0"/>
            <a:chExt cx="7543800" cy="2603500"/>
          </a:xfrm>
        </p:grpSpPr>
        <p:grpSp>
          <p:nvGrpSpPr>
            <p:cNvPr id="13" name="Group 13"/>
            <p:cNvGrpSpPr/>
            <p:nvPr/>
          </p:nvGrpSpPr>
          <p:grpSpPr>
            <a:xfrm>
              <a:off x="0" y="-1"/>
              <a:ext cx="7543800" cy="2603502"/>
              <a:chOff x="0" y="0"/>
              <a:chExt cx="7543799" cy="2603500"/>
            </a:xfrm>
          </p:grpSpPr>
          <p:sp>
            <p:nvSpPr>
              <p:cNvPr id="11" name="Shape 11"/>
              <p:cNvSpPr/>
              <p:nvPr/>
            </p:nvSpPr>
            <p:spPr>
              <a:xfrm flipH="1" rot="10800000">
                <a:off x="0" y="13443"/>
                <a:ext cx="7543799" cy="25900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053" y="0"/>
                    </a:lnTo>
                    <a:lnTo>
                      <a:pt x="21600" y="1594"/>
                    </a:lnTo>
                    <a:lnTo>
                      <a:pt x="21600" y="21600"/>
                    </a:lnTo>
                    <a:lnTo>
                      <a:pt x="0" y="21600"/>
                    </a:lnTo>
                    <a:lnTo>
                      <a:pt x="0" y="0"/>
                    </a:lnTo>
                    <a:close/>
                  </a:path>
                </a:pathLst>
              </a:custGeom>
              <a:solidFill>
                <a:srgbClr val="FFFFFF"/>
              </a:solidFill>
              <a:ln w="12700" cap="flat">
                <a:noFill/>
                <a:miter lim="400000"/>
              </a:ln>
              <a:effectLst>
                <a:outerShdw sx="100000" sy="100000" kx="0" ky="0" algn="b" rotWithShape="0" blurRad="50800" dist="63499" dir="2700000">
                  <a:srgbClr val="000000">
                    <a:alpha val="50000"/>
                  </a:srgbClr>
                </a:outerShdw>
              </a:effectLst>
            </p:spPr>
            <p:txBody>
              <a:bodyPr wrap="square" lIns="0" tIns="0" rIns="0" bIns="0" numCol="1" anchor="ctr">
                <a:noAutofit/>
              </a:bodyPr>
              <a:lstStyle/>
              <a:p>
                <a:pPr lvl="0"/>
              </a:p>
            </p:txBody>
          </p:sp>
          <p:sp>
            <p:nvSpPr>
              <p:cNvPr id="12" name="Shape 12"/>
              <p:cNvSpPr/>
              <p:nvPr/>
            </p:nvSpPr>
            <p:spPr>
              <a:xfrm>
                <a:off x="1" y="-1"/>
                <a:ext cx="7543799" cy="2378"/>
              </a:xfrm>
              <a:prstGeom prst="line">
                <a:avLst/>
              </a:prstGeom>
              <a:noFill/>
              <a:ln w="28575" cap="flat">
                <a:solidFill>
                  <a:srgbClr val="FF7F01"/>
                </a:solidFill>
                <a:prstDash val="solid"/>
                <a:round/>
              </a:ln>
              <a:effectLst/>
            </p:spPr>
            <p:txBody>
              <a:bodyPr wrap="square" lIns="0" tIns="0" rIns="0" bIns="0" numCol="1" anchor="t">
                <a:noAutofit/>
              </a:bodyPr>
              <a:lstStyle/>
              <a:p>
                <a:pPr lvl="0" defTabSz="457200">
                  <a:defRPr sz="1200">
                    <a:solidFill>
                      <a:srgbClr val="000000"/>
                    </a:solidFill>
                    <a:latin typeface="+mj-lt"/>
                    <a:ea typeface="+mj-ea"/>
                    <a:cs typeface="+mj-cs"/>
                    <a:sym typeface="Helvetica"/>
                  </a:defRPr>
                </a:pPr>
              </a:p>
            </p:txBody>
          </p:sp>
        </p:grpSp>
        <p:sp>
          <p:nvSpPr>
            <p:cNvPr id="14" name="Shape 14"/>
            <p:cNvSpPr/>
            <p:nvPr/>
          </p:nvSpPr>
          <p:spPr>
            <a:xfrm>
              <a:off x="6817657" y="241977"/>
              <a:ext cx="394449" cy="394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lnTo>
                    <a:pt x="21600" y="0"/>
                  </a:lnTo>
                  <a:lnTo>
                    <a:pt x="21600" y="10800"/>
                  </a:lnTo>
                  <a:cubicBezTo>
                    <a:pt x="21600" y="16765"/>
                    <a:pt x="16765" y="21600"/>
                    <a:pt x="10800" y="21600"/>
                  </a:cubicBezTo>
                  <a:cubicBezTo>
                    <a:pt x="4835" y="21600"/>
                    <a:pt x="0" y="16765"/>
                    <a:pt x="0" y="10800"/>
                  </a:cubicBezTo>
                  <a:lnTo>
                    <a:pt x="0" y="10800"/>
                  </a:lnTo>
                  <a:close/>
                </a:path>
              </a:pathLst>
            </a:custGeom>
            <a:solidFill>
              <a:srgbClr val="FF7F01"/>
            </a:solidFill>
            <a:ln w="12700" cap="flat">
              <a:noFill/>
              <a:miter lim="400000"/>
            </a:ln>
            <a:effectLst/>
          </p:spPr>
          <p:txBody>
            <a:bodyPr wrap="square" lIns="0" tIns="0" rIns="0" bIns="0" numCol="1" anchor="ctr">
              <a:noAutofit/>
            </a:bodyPr>
            <a:lstStyle/>
            <a:p>
              <a:pPr lvl="0"/>
            </a:p>
          </p:txBody>
        </p:sp>
      </p:gr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17" name="Shape 17"/>
          <p:cNvSpPr/>
          <p:nvPr/>
        </p:nvSpPr>
        <p:spPr>
          <a:xfrm flipV="1">
            <a:off x="228600" y="1708150"/>
            <a:ext cx="8686801" cy="49085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111" y="0"/>
                </a:lnTo>
                <a:lnTo>
                  <a:pt x="21600" y="865"/>
                </a:lnTo>
                <a:lnTo>
                  <a:pt x="21600" y="21600"/>
                </a:lnTo>
                <a:lnTo>
                  <a:pt x="489" y="21600"/>
                </a:lnTo>
                <a:lnTo>
                  <a:pt x="0" y="20735"/>
                </a:lnTo>
                <a:lnTo>
                  <a:pt x="0" y="0"/>
                </a:lnTo>
                <a:close/>
              </a:path>
            </a:pathLst>
          </a:custGeom>
          <a:solidFill>
            <a:srgbClr val="FFFFFF"/>
          </a:solidFill>
          <a:ln w="12700">
            <a:miter lim="400000"/>
          </a:ln>
          <a:effectLst>
            <a:outerShdw sx="100000" sy="100000" kx="0" ky="0" algn="b" rotWithShape="0" blurRad="50800" dist="63499" dir="2700000">
              <a:srgbClr val="000000">
                <a:alpha val="50000"/>
              </a:srgbClr>
            </a:outerShdw>
          </a:effectLst>
        </p:spPr>
        <p:txBody>
          <a:bodyPr lIns="0" tIns="0" rIns="0" bIns="0" anchor="ctr"/>
          <a:lstStyle/>
          <a:p>
            <a:pPr lvl="0"/>
          </a:p>
        </p:txBody>
      </p:sp>
      <p:sp>
        <p:nvSpPr>
          <p:cNvPr id="18" name="Shape 18"/>
          <p:cNvSpPr/>
          <p:nvPr/>
        </p:nvSpPr>
        <p:spPr>
          <a:xfrm flipV="1">
            <a:off x="228600" y="228599"/>
            <a:ext cx="8686801" cy="12779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229" y="0"/>
                </a:lnTo>
                <a:lnTo>
                  <a:pt x="21600" y="2522"/>
                </a:lnTo>
                <a:lnTo>
                  <a:pt x="21600" y="21600"/>
                </a:lnTo>
                <a:lnTo>
                  <a:pt x="371" y="21600"/>
                </a:lnTo>
                <a:lnTo>
                  <a:pt x="0" y="19078"/>
                </a:lnTo>
                <a:lnTo>
                  <a:pt x="0" y="0"/>
                </a:lnTo>
                <a:close/>
              </a:path>
            </a:pathLst>
          </a:custGeom>
          <a:solidFill>
            <a:srgbClr val="FFFFFF"/>
          </a:solidFill>
          <a:ln w="12700">
            <a:miter lim="400000"/>
          </a:ln>
          <a:effectLst>
            <a:outerShdw sx="100000" sy="100000" kx="0" ky="0" algn="b" rotWithShape="0" blurRad="50800" dist="63499" dir="2700000">
              <a:srgbClr val="000000">
                <a:alpha val="50000"/>
              </a:srgbClr>
            </a:outerShdw>
          </a:effectLst>
        </p:spPr>
        <p:txBody>
          <a:bodyPr lIns="0" tIns="0" rIns="0" bIns="0" anchor="ctr"/>
          <a:lstStyle/>
          <a:p>
            <a:pPr lvl="0"/>
          </a:p>
        </p:txBody>
      </p:sp>
      <p:sp>
        <p:nvSpPr>
          <p:cNvPr id="19" name="Shape 1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grpSp>
        <p:nvGrpSpPr>
          <p:cNvPr id="25" name="Group 25"/>
          <p:cNvGrpSpPr/>
          <p:nvPr/>
        </p:nvGrpSpPr>
        <p:grpSpPr>
          <a:xfrm>
            <a:off x="-1" y="3379787"/>
            <a:ext cx="7543801" cy="2603501"/>
            <a:chOff x="0" y="0"/>
            <a:chExt cx="7543800" cy="2603500"/>
          </a:xfrm>
        </p:grpSpPr>
        <p:grpSp>
          <p:nvGrpSpPr>
            <p:cNvPr id="23" name="Group 23"/>
            <p:cNvGrpSpPr/>
            <p:nvPr/>
          </p:nvGrpSpPr>
          <p:grpSpPr>
            <a:xfrm>
              <a:off x="0" y="-1"/>
              <a:ext cx="7543800" cy="2603502"/>
              <a:chOff x="0" y="0"/>
              <a:chExt cx="7543799" cy="2603500"/>
            </a:xfrm>
          </p:grpSpPr>
          <p:sp>
            <p:nvSpPr>
              <p:cNvPr id="21" name="Shape 21"/>
              <p:cNvSpPr/>
              <p:nvPr/>
            </p:nvSpPr>
            <p:spPr>
              <a:xfrm flipH="1" rot="10800000">
                <a:off x="0" y="13443"/>
                <a:ext cx="7543799" cy="25900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053" y="0"/>
                    </a:lnTo>
                    <a:lnTo>
                      <a:pt x="21600" y="1594"/>
                    </a:lnTo>
                    <a:lnTo>
                      <a:pt x="21600" y="21600"/>
                    </a:lnTo>
                    <a:lnTo>
                      <a:pt x="0" y="21600"/>
                    </a:lnTo>
                    <a:lnTo>
                      <a:pt x="0" y="0"/>
                    </a:lnTo>
                    <a:close/>
                  </a:path>
                </a:pathLst>
              </a:custGeom>
              <a:solidFill>
                <a:srgbClr val="FFFFFF"/>
              </a:solidFill>
              <a:ln w="12700" cap="flat">
                <a:noFill/>
                <a:miter lim="400000"/>
              </a:ln>
              <a:effectLst>
                <a:outerShdw sx="100000" sy="100000" kx="0" ky="0" algn="b" rotWithShape="0" blurRad="50800" dist="63499" dir="2700000">
                  <a:srgbClr val="000000">
                    <a:alpha val="50000"/>
                  </a:srgbClr>
                </a:outerShdw>
              </a:effectLst>
            </p:spPr>
            <p:txBody>
              <a:bodyPr wrap="square" lIns="0" tIns="0" rIns="0" bIns="0" numCol="1" anchor="ctr">
                <a:noAutofit/>
              </a:bodyPr>
              <a:lstStyle/>
              <a:p>
                <a:pPr lvl="0"/>
              </a:p>
            </p:txBody>
          </p:sp>
          <p:sp>
            <p:nvSpPr>
              <p:cNvPr id="22" name="Shape 22"/>
              <p:cNvSpPr/>
              <p:nvPr/>
            </p:nvSpPr>
            <p:spPr>
              <a:xfrm>
                <a:off x="1" y="-1"/>
                <a:ext cx="7543799" cy="2378"/>
              </a:xfrm>
              <a:prstGeom prst="line">
                <a:avLst/>
              </a:prstGeom>
              <a:noFill/>
              <a:ln w="28575" cap="flat">
                <a:solidFill>
                  <a:srgbClr val="FF7F01"/>
                </a:solidFill>
                <a:prstDash val="solid"/>
                <a:round/>
              </a:ln>
              <a:effectLst/>
            </p:spPr>
            <p:txBody>
              <a:bodyPr wrap="square" lIns="0" tIns="0" rIns="0" bIns="0" numCol="1" anchor="t">
                <a:noAutofit/>
              </a:bodyPr>
              <a:lstStyle/>
              <a:p>
                <a:pPr lvl="0" defTabSz="457200">
                  <a:defRPr sz="1200">
                    <a:solidFill>
                      <a:srgbClr val="000000"/>
                    </a:solidFill>
                    <a:latin typeface="+mj-lt"/>
                    <a:ea typeface="+mj-ea"/>
                    <a:cs typeface="+mj-cs"/>
                    <a:sym typeface="Helvetica"/>
                  </a:defRPr>
                </a:pPr>
              </a:p>
            </p:txBody>
          </p:sp>
        </p:grpSp>
        <p:sp>
          <p:nvSpPr>
            <p:cNvPr id="24" name="Shape 24"/>
            <p:cNvSpPr/>
            <p:nvPr/>
          </p:nvSpPr>
          <p:spPr>
            <a:xfrm>
              <a:off x="6817657" y="241977"/>
              <a:ext cx="394449" cy="394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lnTo>
                    <a:pt x="21600" y="0"/>
                  </a:lnTo>
                  <a:lnTo>
                    <a:pt x="21600" y="10800"/>
                  </a:lnTo>
                  <a:cubicBezTo>
                    <a:pt x="21600" y="16765"/>
                    <a:pt x="16765" y="21600"/>
                    <a:pt x="10800" y="21600"/>
                  </a:cubicBezTo>
                  <a:cubicBezTo>
                    <a:pt x="4835" y="21600"/>
                    <a:pt x="0" y="16765"/>
                    <a:pt x="0" y="10800"/>
                  </a:cubicBezTo>
                  <a:lnTo>
                    <a:pt x="0" y="10800"/>
                  </a:lnTo>
                  <a:close/>
                </a:path>
              </a:pathLst>
            </a:custGeom>
            <a:solidFill>
              <a:srgbClr val="FF7F01"/>
            </a:solidFill>
            <a:ln w="12700" cap="flat">
              <a:noFill/>
              <a:miter lim="400000"/>
            </a:ln>
            <a:effectLst/>
          </p:spPr>
          <p:txBody>
            <a:bodyPr wrap="square" lIns="0" tIns="0" rIns="0" bIns="0" numCol="1" anchor="ctr">
              <a:noAutofit/>
            </a:bodyPr>
            <a:lstStyle/>
            <a:p>
              <a:pPr lvl="0"/>
            </a:p>
          </p:txBody>
        </p:sp>
      </p:grpSp>
      <p:sp>
        <p:nvSpPr>
          <p:cNvPr id="26" name="Shape 26"/>
          <p:cNvSpPr/>
          <p:nvPr>
            <p:ph type="title"/>
          </p:nvPr>
        </p:nvSpPr>
        <p:spPr>
          <a:prstGeom prst="rect">
            <a:avLst/>
          </a:prstGeom>
        </p:spPr>
        <p:txBody>
          <a:bodyPr/>
          <a:lstStyle/>
          <a:p>
            <a:pPr lvl="0">
              <a:defRPr sz="1800">
                <a:solidFill>
                  <a:srgbClr val="000000"/>
                </a:solidFill>
              </a:defRPr>
            </a:pPr>
            <a:r>
              <a:rPr sz="3800">
                <a:solidFill>
                  <a:srgbClr val="174576"/>
                </a:solidFill>
              </a:rPr>
              <a:t>Click to edit Master title style</a:t>
            </a:r>
          </a:p>
        </p:txBody>
      </p:sp>
      <p:sp>
        <p:nvSpPr>
          <p:cNvPr id="27" name="Shape 27"/>
          <p:cNvSpPr/>
          <p:nvPr>
            <p:ph type="body" idx="1"/>
          </p:nvPr>
        </p:nvSpPr>
        <p:spPr>
          <a:prstGeom prst="rect">
            <a:avLst/>
          </a:prstGeom>
        </p:spPr>
        <p:txBody>
          <a:bodyPr/>
          <a:lstStyle/>
          <a:p>
            <a:pPr lvl="0">
              <a:defRPr sz="1800">
                <a:solidFill>
                  <a:srgbClr val="000000"/>
                </a:solidFill>
              </a:defRPr>
            </a:pPr>
            <a:r>
              <a:rPr sz="2200">
                <a:solidFill>
                  <a:srgbClr val="174576"/>
                </a:solidFill>
              </a:rPr>
              <a:t>Click to edit Master text styles</a:t>
            </a:r>
            <a:endParaRPr sz="2200">
              <a:solidFill>
                <a:srgbClr val="174576"/>
              </a:solidFill>
            </a:endParaRPr>
          </a:p>
          <a:p>
            <a:pPr lvl="1">
              <a:defRPr sz="1800">
                <a:solidFill>
                  <a:srgbClr val="000000"/>
                </a:solidFill>
              </a:defRPr>
            </a:pPr>
            <a:r>
              <a:rPr sz="2200">
                <a:solidFill>
                  <a:srgbClr val="174576"/>
                </a:solidFill>
              </a:rPr>
              <a:t>Second level</a:t>
            </a:r>
            <a:endParaRPr sz="2200">
              <a:solidFill>
                <a:srgbClr val="174576"/>
              </a:solidFill>
            </a:endParaRPr>
          </a:p>
          <a:p>
            <a:pPr lvl="2">
              <a:defRPr sz="1800">
                <a:solidFill>
                  <a:srgbClr val="000000"/>
                </a:solidFill>
              </a:defRPr>
            </a:pPr>
            <a:r>
              <a:rPr sz="2200">
                <a:solidFill>
                  <a:srgbClr val="174576"/>
                </a:solidFill>
              </a:rPr>
              <a:t>Third level</a:t>
            </a:r>
            <a:endParaRPr sz="2200">
              <a:solidFill>
                <a:srgbClr val="174576"/>
              </a:solidFill>
            </a:endParaRPr>
          </a:p>
          <a:p>
            <a:pPr lvl="3">
              <a:defRPr sz="1800">
                <a:solidFill>
                  <a:srgbClr val="000000"/>
                </a:solidFill>
              </a:defRPr>
            </a:pPr>
            <a:r>
              <a:rPr sz="2200">
                <a:solidFill>
                  <a:srgbClr val="174576"/>
                </a:solidFill>
              </a:rPr>
              <a:t>Fourth level</a:t>
            </a:r>
            <a:endParaRPr sz="2200">
              <a:solidFill>
                <a:srgbClr val="174576"/>
              </a:solidFill>
            </a:endParaRPr>
          </a:p>
          <a:p>
            <a:pPr lvl="4">
              <a:defRPr sz="1800">
                <a:solidFill>
                  <a:srgbClr val="000000"/>
                </a:solidFill>
              </a:defRPr>
            </a:pPr>
            <a:r>
              <a:rPr sz="2200">
                <a:solidFill>
                  <a:srgbClr val="174576"/>
                </a:solidFill>
              </a:rPr>
              <a:t>Fifth level</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grpSp>
        <p:nvGrpSpPr>
          <p:cNvPr id="33" name="Group 33"/>
          <p:cNvGrpSpPr/>
          <p:nvPr/>
        </p:nvGrpSpPr>
        <p:grpSpPr>
          <a:xfrm>
            <a:off x="1600200" y="2127249"/>
            <a:ext cx="7543801" cy="2603502"/>
            <a:chOff x="0" y="0"/>
            <a:chExt cx="7543800" cy="2603500"/>
          </a:xfrm>
        </p:grpSpPr>
        <p:grpSp>
          <p:nvGrpSpPr>
            <p:cNvPr id="31" name="Group 31"/>
            <p:cNvGrpSpPr/>
            <p:nvPr/>
          </p:nvGrpSpPr>
          <p:grpSpPr>
            <a:xfrm>
              <a:off x="-1" y="0"/>
              <a:ext cx="7543801" cy="2603501"/>
              <a:chOff x="0" y="0"/>
              <a:chExt cx="7543799" cy="2603500"/>
            </a:xfrm>
          </p:grpSpPr>
          <p:sp>
            <p:nvSpPr>
              <p:cNvPr id="29" name="Shape 29"/>
              <p:cNvSpPr/>
              <p:nvPr/>
            </p:nvSpPr>
            <p:spPr>
              <a:xfrm rot="10800000">
                <a:off x="0" y="13443"/>
                <a:ext cx="7543800" cy="25900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053" y="0"/>
                    </a:lnTo>
                    <a:lnTo>
                      <a:pt x="21600" y="1594"/>
                    </a:lnTo>
                    <a:lnTo>
                      <a:pt x="21600" y="21600"/>
                    </a:lnTo>
                    <a:lnTo>
                      <a:pt x="0" y="21600"/>
                    </a:lnTo>
                    <a:lnTo>
                      <a:pt x="0" y="0"/>
                    </a:lnTo>
                    <a:close/>
                  </a:path>
                </a:pathLst>
              </a:custGeom>
              <a:solidFill>
                <a:srgbClr val="FFFFFF"/>
              </a:solidFill>
              <a:ln w="12700" cap="flat">
                <a:noFill/>
                <a:miter lim="400000"/>
              </a:ln>
              <a:effectLst>
                <a:outerShdw sx="100000" sy="100000" kx="0" ky="0" algn="b" rotWithShape="0" blurRad="50800" dist="63499" dir="2700000">
                  <a:srgbClr val="000000">
                    <a:alpha val="50000"/>
                  </a:srgbClr>
                </a:outerShdw>
              </a:effectLst>
            </p:spPr>
            <p:txBody>
              <a:bodyPr wrap="square" lIns="0" tIns="0" rIns="0" bIns="0" numCol="1" anchor="ctr">
                <a:noAutofit/>
              </a:bodyPr>
              <a:lstStyle/>
              <a:p>
                <a:pPr lvl="0"/>
              </a:p>
            </p:txBody>
          </p:sp>
          <p:sp>
            <p:nvSpPr>
              <p:cNvPr id="30" name="Shape 30"/>
              <p:cNvSpPr/>
              <p:nvPr/>
            </p:nvSpPr>
            <p:spPr>
              <a:xfrm flipH="1">
                <a:off x="0" y="0"/>
                <a:ext cx="7543799" cy="2377"/>
              </a:xfrm>
              <a:prstGeom prst="line">
                <a:avLst/>
              </a:prstGeom>
              <a:noFill/>
              <a:ln w="28575" cap="flat">
                <a:solidFill>
                  <a:srgbClr val="FF7F01"/>
                </a:solidFill>
                <a:prstDash val="solid"/>
                <a:round/>
              </a:ln>
              <a:effectLst/>
            </p:spPr>
            <p:txBody>
              <a:bodyPr wrap="square" lIns="0" tIns="0" rIns="0" bIns="0" numCol="1" anchor="t">
                <a:noAutofit/>
              </a:bodyPr>
              <a:lstStyle/>
              <a:p>
                <a:pPr lvl="0" defTabSz="457200">
                  <a:defRPr sz="1200">
                    <a:solidFill>
                      <a:srgbClr val="000000"/>
                    </a:solidFill>
                    <a:latin typeface="+mj-lt"/>
                    <a:ea typeface="+mj-ea"/>
                    <a:cs typeface="+mj-cs"/>
                    <a:sym typeface="Helvetica"/>
                  </a:defRPr>
                </a:pPr>
              </a:p>
            </p:txBody>
          </p:sp>
        </p:grpSp>
        <p:sp>
          <p:nvSpPr>
            <p:cNvPr id="32" name="Shape 32"/>
            <p:cNvSpPr/>
            <p:nvPr/>
          </p:nvSpPr>
          <p:spPr>
            <a:xfrm>
              <a:off x="6920751" y="241977"/>
              <a:ext cx="394449" cy="394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lnTo>
                    <a:pt x="21600" y="0"/>
                  </a:lnTo>
                  <a:lnTo>
                    <a:pt x="21600" y="10800"/>
                  </a:lnTo>
                  <a:cubicBezTo>
                    <a:pt x="21600" y="16765"/>
                    <a:pt x="16765" y="21600"/>
                    <a:pt x="10800" y="21600"/>
                  </a:cubicBezTo>
                  <a:cubicBezTo>
                    <a:pt x="4835" y="21600"/>
                    <a:pt x="0" y="16765"/>
                    <a:pt x="0" y="10800"/>
                  </a:cubicBezTo>
                  <a:lnTo>
                    <a:pt x="0" y="10800"/>
                  </a:lnTo>
                  <a:close/>
                </a:path>
              </a:pathLst>
            </a:custGeom>
            <a:solidFill>
              <a:srgbClr val="FF7F01"/>
            </a:solidFill>
            <a:ln w="12700" cap="flat">
              <a:noFill/>
              <a:miter lim="400000"/>
            </a:ln>
            <a:effectLst/>
          </p:spPr>
          <p:txBody>
            <a:bodyPr wrap="square" lIns="0" tIns="0" rIns="0" bIns="0" numCol="1" anchor="ctr">
              <a:noAutofit/>
            </a:bodyPr>
            <a:lstStyle/>
            <a:p>
              <a:pPr lvl="0"/>
            </a:p>
          </p:txBody>
        </p:sp>
      </p:grpSp>
      <p:sp>
        <p:nvSpPr>
          <p:cNvPr id="34" name="Shape 34"/>
          <p:cNvSpPr/>
          <p:nvPr>
            <p:ph type="title"/>
          </p:nvPr>
        </p:nvSpPr>
        <p:spPr>
          <a:prstGeom prst="rect">
            <a:avLst/>
          </a:prstGeom>
        </p:spPr>
        <p:txBody>
          <a:bodyPr/>
          <a:lstStyle/>
          <a:p>
            <a:pPr lvl="0">
              <a:defRPr sz="1800">
                <a:solidFill>
                  <a:srgbClr val="000000"/>
                </a:solidFill>
              </a:defRPr>
            </a:pPr>
            <a:r>
              <a:rPr sz="3800">
                <a:solidFill>
                  <a:srgbClr val="174576"/>
                </a:solidFill>
              </a:rPr>
              <a:t>Click to edit Master title style</a:t>
            </a:r>
          </a:p>
        </p:txBody>
      </p:sp>
      <p:sp>
        <p:nvSpPr>
          <p:cNvPr id="35" name="Shape 35"/>
          <p:cNvSpPr/>
          <p:nvPr>
            <p:ph type="body" idx="1"/>
          </p:nvPr>
        </p:nvSpPr>
        <p:spPr>
          <a:prstGeom prst="rect">
            <a:avLst/>
          </a:prstGeom>
        </p:spPr>
        <p:txBody>
          <a:bodyPr/>
          <a:lstStyle/>
          <a:p>
            <a:pPr lvl="0">
              <a:defRPr sz="1800">
                <a:solidFill>
                  <a:srgbClr val="000000"/>
                </a:solidFill>
              </a:defRPr>
            </a:pPr>
            <a:r>
              <a:rPr sz="2200">
                <a:solidFill>
                  <a:srgbClr val="174576"/>
                </a:solidFill>
              </a:rPr>
              <a:t>Click to edit Master text styles</a:t>
            </a:r>
            <a:endParaRPr sz="2200">
              <a:solidFill>
                <a:srgbClr val="174576"/>
              </a:solidFill>
            </a:endParaRPr>
          </a:p>
          <a:p>
            <a:pPr lvl="1">
              <a:defRPr sz="1800">
                <a:solidFill>
                  <a:srgbClr val="000000"/>
                </a:solidFill>
              </a:defRPr>
            </a:pPr>
            <a:r>
              <a:rPr sz="2200">
                <a:solidFill>
                  <a:srgbClr val="174576"/>
                </a:solidFill>
              </a:rPr>
              <a:t>Second level</a:t>
            </a:r>
            <a:endParaRPr sz="2200">
              <a:solidFill>
                <a:srgbClr val="174576"/>
              </a:solidFill>
            </a:endParaRPr>
          </a:p>
          <a:p>
            <a:pPr lvl="2">
              <a:defRPr sz="1800">
                <a:solidFill>
                  <a:srgbClr val="000000"/>
                </a:solidFill>
              </a:defRPr>
            </a:pPr>
            <a:r>
              <a:rPr sz="2200">
                <a:solidFill>
                  <a:srgbClr val="174576"/>
                </a:solidFill>
              </a:rPr>
              <a:t>Third level</a:t>
            </a:r>
            <a:endParaRPr sz="2200">
              <a:solidFill>
                <a:srgbClr val="174576"/>
              </a:solidFill>
            </a:endParaRPr>
          </a:p>
          <a:p>
            <a:pPr lvl="3">
              <a:defRPr sz="1800">
                <a:solidFill>
                  <a:srgbClr val="000000"/>
                </a:solidFill>
              </a:defRPr>
            </a:pPr>
            <a:r>
              <a:rPr sz="2200">
                <a:solidFill>
                  <a:srgbClr val="174576"/>
                </a:solidFill>
              </a:rPr>
              <a:t>Fourth level</a:t>
            </a:r>
            <a:endParaRPr sz="2200">
              <a:solidFill>
                <a:srgbClr val="174576"/>
              </a:solidFill>
            </a:endParaRPr>
          </a:p>
          <a:p>
            <a:pPr lvl="4">
              <a:defRPr sz="1800">
                <a:solidFill>
                  <a:srgbClr val="000000"/>
                </a:solidFill>
              </a:defRPr>
            </a:pPr>
            <a:r>
              <a:rPr sz="2200">
                <a:solidFill>
                  <a:srgbClr val="174576"/>
                </a:solidFill>
              </a:rPr>
              <a:t>Fifth level</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37" name="Shape 37"/>
          <p:cNvSpPr/>
          <p:nvPr/>
        </p:nvSpPr>
        <p:spPr>
          <a:xfrm flipV="1">
            <a:off x="228600" y="1708150"/>
            <a:ext cx="8686801" cy="49085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111" y="0"/>
                </a:lnTo>
                <a:lnTo>
                  <a:pt x="21600" y="865"/>
                </a:lnTo>
                <a:lnTo>
                  <a:pt x="21600" y="21600"/>
                </a:lnTo>
                <a:lnTo>
                  <a:pt x="489" y="21600"/>
                </a:lnTo>
                <a:lnTo>
                  <a:pt x="0" y="20735"/>
                </a:lnTo>
                <a:lnTo>
                  <a:pt x="0" y="0"/>
                </a:lnTo>
                <a:close/>
              </a:path>
            </a:pathLst>
          </a:custGeom>
          <a:solidFill>
            <a:srgbClr val="FFFFFF"/>
          </a:solidFill>
          <a:ln w="12700">
            <a:miter lim="400000"/>
          </a:ln>
          <a:effectLst>
            <a:outerShdw sx="100000" sy="100000" kx="0" ky="0" algn="b" rotWithShape="0" blurRad="50800" dist="63499" dir="2700000">
              <a:srgbClr val="000000">
                <a:alpha val="50000"/>
              </a:srgbClr>
            </a:outerShdw>
          </a:effectLst>
        </p:spPr>
        <p:txBody>
          <a:bodyPr lIns="0" tIns="0" rIns="0" bIns="0" anchor="ctr"/>
          <a:lstStyle/>
          <a:p>
            <a:pPr lvl="0"/>
          </a:p>
        </p:txBody>
      </p:sp>
      <p:sp>
        <p:nvSpPr>
          <p:cNvPr id="38" name="Shape 38"/>
          <p:cNvSpPr/>
          <p:nvPr/>
        </p:nvSpPr>
        <p:spPr>
          <a:xfrm flipV="1">
            <a:off x="228600" y="228599"/>
            <a:ext cx="8686801" cy="12779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229" y="0"/>
                </a:lnTo>
                <a:lnTo>
                  <a:pt x="21600" y="2522"/>
                </a:lnTo>
                <a:lnTo>
                  <a:pt x="21600" y="21600"/>
                </a:lnTo>
                <a:lnTo>
                  <a:pt x="371" y="21600"/>
                </a:lnTo>
                <a:lnTo>
                  <a:pt x="0" y="19078"/>
                </a:lnTo>
                <a:lnTo>
                  <a:pt x="0" y="0"/>
                </a:lnTo>
                <a:close/>
              </a:path>
            </a:pathLst>
          </a:custGeom>
          <a:solidFill>
            <a:srgbClr val="FFFFFF"/>
          </a:solidFill>
          <a:ln w="12700">
            <a:miter lim="400000"/>
          </a:ln>
          <a:effectLst>
            <a:outerShdw sx="100000" sy="100000" kx="0" ky="0" algn="b" rotWithShape="0" blurRad="50800" dist="63499" dir="2700000">
              <a:srgbClr val="000000">
                <a:alpha val="50000"/>
              </a:srgbClr>
            </a:outerShdw>
          </a:effectLst>
        </p:spPr>
        <p:txBody>
          <a:bodyPr lIns="0" tIns="0" rIns="0" bIns="0" anchor="ctr"/>
          <a:lstStyle/>
          <a:p>
            <a:pPr lvl="0"/>
          </a:p>
        </p:txBody>
      </p:sp>
      <p:sp>
        <p:nvSpPr>
          <p:cNvPr id="39" name="Shape 3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41" name="Shape 41"/>
          <p:cNvSpPr/>
          <p:nvPr/>
        </p:nvSpPr>
        <p:spPr>
          <a:xfrm flipV="1">
            <a:off x="228600" y="1708150"/>
            <a:ext cx="8686801" cy="49085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111" y="0"/>
                </a:lnTo>
                <a:lnTo>
                  <a:pt x="21600" y="865"/>
                </a:lnTo>
                <a:lnTo>
                  <a:pt x="21600" y="21600"/>
                </a:lnTo>
                <a:lnTo>
                  <a:pt x="489" y="21600"/>
                </a:lnTo>
                <a:lnTo>
                  <a:pt x="0" y="20735"/>
                </a:lnTo>
                <a:lnTo>
                  <a:pt x="0" y="0"/>
                </a:lnTo>
                <a:close/>
              </a:path>
            </a:pathLst>
          </a:custGeom>
          <a:solidFill>
            <a:srgbClr val="FFFFFF"/>
          </a:solidFill>
          <a:ln w="12700">
            <a:miter lim="400000"/>
          </a:ln>
          <a:effectLst>
            <a:outerShdw sx="100000" sy="100000" kx="0" ky="0" algn="b" rotWithShape="0" blurRad="50800" dist="63499" dir="2700000">
              <a:srgbClr val="000000">
                <a:alpha val="50000"/>
              </a:srgbClr>
            </a:outerShdw>
          </a:effectLst>
        </p:spPr>
        <p:txBody>
          <a:bodyPr lIns="0" tIns="0" rIns="0" bIns="0" anchor="ctr"/>
          <a:lstStyle/>
          <a:p>
            <a:pPr lvl="0"/>
          </a:p>
        </p:txBody>
      </p:sp>
      <p:sp>
        <p:nvSpPr>
          <p:cNvPr id="42" name="Shape 42"/>
          <p:cNvSpPr/>
          <p:nvPr/>
        </p:nvSpPr>
        <p:spPr>
          <a:xfrm flipV="1">
            <a:off x="228600" y="228599"/>
            <a:ext cx="8686801" cy="12779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229" y="0"/>
                </a:lnTo>
                <a:lnTo>
                  <a:pt x="21600" y="2522"/>
                </a:lnTo>
                <a:lnTo>
                  <a:pt x="21600" y="21600"/>
                </a:lnTo>
                <a:lnTo>
                  <a:pt x="371" y="21600"/>
                </a:lnTo>
                <a:lnTo>
                  <a:pt x="0" y="19078"/>
                </a:lnTo>
                <a:lnTo>
                  <a:pt x="0" y="0"/>
                </a:lnTo>
                <a:close/>
              </a:path>
            </a:pathLst>
          </a:custGeom>
          <a:solidFill>
            <a:srgbClr val="FFFFFF"/>
          </a:solidFill>
          <a:ln w="12700">
            <a:miter lim="400000"/>
          </a:ln>
          <a:effectLst>
            <a:outerShdw sx="100000" sy="100000" kx="0" ky="0" algn="b" rotWithShape="0" blurRad="50800" dist="63499" dir="2700000">
              <a:srgbClr val="000000">
                <a:alpha val="50000"/>
              </a:srgbClr>
            </a:outerShdw>
          </a:effectLst>
        </p:spPr>
        <p:txBody>
          <a:bodyPr lIns="0" tIns="0" rIns="0" bIns="0" anchor="ctr"/>
          <a:lstStyle/>
          <a:p>
            <a:pPr lvl="0"/>
          </a:p>
        </p:txBody>
      </p:sp>
      <p:sp>
        <p:nvSpPr>
          <p:cNvPr id="43" name="Shape 43"/>
          <p:cNvSpPr/>
          <p:nvPr>
            <p:ph type="title"/>
          </p:nvPr>
        </p:nvSpPr>
        <p:spPr>
          <a:prstGeom prst="rect">
            <a:avLst/>
          </a:prstGeom>
        </p:spPr>
        <p:txBody>
          <a:bodyPr/>
          <a:lstStyle/>
          <a:p>
            <a:pPr lvl="0">
              <a:defRPr sz="1800">
                <a:solidFill>
                  <a:srgbClr val="000000"/>
                </a:solidFill>
              </a:defRPr>
            </a:pPr>
            <a:r>
              <a:rPr sz="3800">
                <a:solidFill>
                  <a:srgbClr val="174576"/>
                </a:solidFill>
              </a:rPr>
              <a:t>Click to edit Master title style</a:t>
            </a:r>
          </a:p>
        </p:txBody>
      </p:sp>
      <p:sp>
        <p:nvSpPr>
          <p:cNvPr id="44" name="Shape 44"/>
          <p:cNvSpPr/>
          <p:nvPr>
            <p:ph type="body" idx="1"/>
          </p:nvPr>
        </p:nvSpPr>
        <p:spPr>
          <a:prstGeom prst="rect">
            <a:avLst/>
          </a:prstGeom>
        </p:spPr>
        <p:txBody>
          <a:bodyPr/>
          <a:lstStyle/>
          <a:p>
            <a:pPr lvl="0">
              <a:defRPr sz="1800">
                <a:solidFill>
                  <a:srgbClr val="000000"/>
                </a:solidFill>
              </a:defRPr>
            </a:pPr>
            <a:r>
              <a:rPr sz="2200">
                <a:solidFill>
                  <a:srgbClr val="174576"/>
                </a:solidFill>
              </a:rPr>
              <a:t>Click to edit Master text styles</a:t>
            </a:r>
            <a:endParaRPr sz="2200">
              <a:solidFill>
                <a:srgbClr val="174576"/>
              </a:solidFill>
            </a:endParaRPr>
          </a:p>
          <a:p>
            <a:pPr lvl="1">
              <a:defRPr sz="1800">
                <a:solidFill>
                  <a:srgbClr val="000000"/>
                </a:solidFill>
              </a:defRPr>
            </a:pPr>
            <a:r>
              <a:rPr sz="2200">
                <a:solidFill>
                  <a:srgbClr val="174576"/>
                </a:solidFill>
              </a:rPr>
              <a:t>Second level</a:t>
            </a:r>
            <a:endParaRPr sz="2200">
              <a:solidFill>
                <a:srgbClr val="174576"/>
              </a:solidFill>
            </a:endParaRPr>
          </a:p>
          <a:p>
            <a:pPr lvl="2">
              <a:defRPr sz="1800">
                <a:solidFill>
                  <a:srgbClr val="000000"/>
                </a:solidFill>
              </a:defRPr>
            </a:pPr>
            <a:r>
              <a:rPr sz="2200">
                <a:solidFill>
                  <a:srgbClr val="174576"/>
                </a:solidFill>
              </a:rPr>
              <a:t>Third level</a:t>
            </a:r>
            <a:endParaRPr sz="2200">
              <a:solidFill>
                <a:srgbClr val="174576"/>
              </a:solidFill>
            </a:endParaRPr>
          </a:p>
          <a:p>
            <a:pPr lvl="3">
              <a:defRPr sz="1800">
                <a:solidFill>
                  <a:srgbClr val="000000"/>
                </a:solidFill>
              </a:defRPr>
            </a:pPr>
            <a:r>
              <a:rPr sz="2200">
                <a:solidFill>
                  <a:srgbClr val="174576"/>
                </a:solidFill>
              </a:rPr>
              <a:t>Fourth level</a:t>
            </a:r>
            <a:endParaRPr sz="2200">
              <a:solidFill>
                <a:srgbClr val="174576"/>
              </a:solidFill>
            </a:endParaRPr>
          </a:p>
          <a:p>
            <a:pPr lvl="4">
              <a:defRPr sz="1800">
                <a:solidFill>
                  <a:srgbClr val="000000"/>
                </a:solidFill>
              </a:defRPr>
            </a:pPr>
            <a:r>
              <a:rPr sz="2200">
                <a:solidFill>
                  <a:srgbClr val="174576"/>
                </a:solidFill>
              </a:rPr>
              <a:t>Fifth level</a:t>
            </a:r>
          </a:p>
        </p:txBody>
      </p:sp>
      <p:sp>
        <p:nvSpPr>
          <p:cNvPr id="45" name="Shape 45"/>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47" name="Shape 47"/>
          <p:cNvSpPr/>
          <p:nvPr/>
        </p:nvSpPr>
        <p:spPr>
          <a:xfrm flipV="1">
            <a:off x="228600" y="1708150"/>
            <a:ext cx="8686801" cy="49085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111" y="0"/>
                </a:lnTo>
                <a:lnTo>
                  <a:pt x="21600" y="865"/>
                </a:lnTo>
                <a:lnTo>
                  <a:pt x="21600" y="21600"/>
                </a:lnTo>
                <a:lnTo>
                  <a:pt x="489" y="21600"/>
                </a:lnTo>
                <a:lnTo>
                  <a:pt x="0" y="20735"/>
                </a:lnTo>
                <a:lnTo>
                  <a:pt x="0" y="0"/>
                </a:lnTo>
                <a:close/>
              </a:path>
            </a:pathLst>
          </a:custGeom>
          <a:solidFill>
            <a:srgbClr val="FFFFFF"/>
          </a:solidFill>
          <a:ln w="12700">
            <a:miter lim="400000"/>
          </a:ln>
          <a:effectLst>
            <a:outerShdw sx="100000" sy="100000" kx="0" ky="0" algn="b" rotWithShape="0" blurRad="50800" dist="63499" dir="2700000">
              <a:srgbClr val="000000">
                <a:alpha val="50000"/>
              </a:srgbClr>
            </a:outerShdw>
          </a:effectLst>
        </p:spPr>
        <p:txBody>
          <a:bodyPr lIns="0" tIns="0" rIns="0" bIns="0" anchor="ctr"/>
          <a:lstStyle/>
          <a:p>
            <a:pPr lvl="0"/>
          </a:p>
        </p:txBody>
      </p:sp>
      <p:sp>
        <p:nvSpPr>
          <p:cNvPr id="48" name="Shape 48"/>
          <p:cNvSpPr/>
          <p:nvPr/>
        </p:nvSpPr>
        <p:spPr>
          <a:xfrm flipV="1">
            <a:off x="228600" y="228599"/>
            <a:ext cx="8686801" cy="12779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229" y="0"/>
                </a:lnTo>
                <a:lnTo>
                  <a:pt x="21600" y="2522"/>
                </a:lnTo>
                <a:lnTo>
                  <a:pt x="21600" y="21600"/>
                </a:lnTo>
                <a:lnTo>
                  <a:pt x="371" y="21600"/>
                </a:lnTo>
                <a:lnTo>
                  <a:pt x="0" y="19078"/>
                </a:lnTo>
                <a:lnTo>
                  <a:pt x="0" y="0"/>
                </a:lnTo>
                <a:close/>
              </a:path>
            </a:pathLst>
          </a:custGeom>
          <a:solidFill>
            <a:srgbClr val="FFFFFF"/>
          </a:solidFill>
          <a:ln w="12700">
            <a:miter lim="400000"/>
          </a:ln>
          <a:effectLst>
            <a:outerShdw sx="100000" sy="100000" kx="0" ky="0" algn="b" rotWithShape="0" blurRad="50800" dist="63499" dir="2700000">
              <a:srgbClr val="000000">
                <a:alpha val="50000"/>
              </a:srgbClr>
            </a:outerShdw>
          </a:effectLst>
        </p:spPr>
        <p:txBody>
          <a:bodyPr lIns="0" tIns="0" rIns="0" bIns="0" anchor="ctr"/>
          <a:lstStyle/>
          <a:p>
            <a:pPr lvl="0"/>
          </a:p>
        </p:txBody>
      </p:sp>
      <p:sp>
        <p:nvSpPr>
          <p:cNvPr id="49" name="Shape 4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51" name="Shape 51"/>
          <p:cNvSpPr/>
          <p:nvPr/>
        </p:nvSpPr>
        <p:spPr>
          <a:xfrm flipV="1">
            <a:off x="228600" y="228600"/>
            <a:ext cx="8686801" cy="63881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198" y="0"/>
                </a:lnTo>
                <a:lnTo>
                  <a:pt x="21600" y="546"/>
                </a:lnTo>
                <a:lnTo>
                  <a:pt x="21600" y="21600"/>
                </a:lnTo>
                <a:lnTo>
                  <a:pt x="402" y="21600"/>
                </a:lnTo>
                <a:lnTo>
                  <a:pt x="0" y="21054"/>
                </a:lnTo>
                <a:lnTo>
                  <a:pt x="0" y="0"/>
                </a:lnTo>
                <a:close/>
              </a:path>
            </a:pathLst>
          </a:custGeom>
          <a:solidFill>
            <a:srgbClr val="FFFFFF"/>
          </a:solidFill>
          <a:ln w="12700">
            <a:miter lim="400000"/>
          </a:ln>
          <a:effectLst>
            <a:outerShdw sx="100000" sy="100000" kx="0" ky="0" algn="b" rotWithShape="0" blurRad="50800" dist="63499" dir="2700000">
              <a:srgbClr val="000000">
                <a:alpha val="50000"/>
              </a:srgbClr>
            </a:outerShdw>
          </a:effectLst>
        </p:spPr>
        <p:txBody>
          <a:bodyPr lIns="0" tIns="0" rIns="0" bIns="0" anchor="ctr"/>
          <a:lstStyle/>
          <a:p>
            <a:pPr lvl="0"/>
          </a:p>
        </p:txBody>
      </p:sp>
      <p:sp>
        <p:nvSpPr>
          <p:cNvPr id="52" name="Shape 52"/>
          <p:cNvSpPr/>
          <p:nvPr>
            <p:ph type="title"/>
          </p:nvPr>
        </p:nvSpPr>
        <p:spPr>
          <a:prstGeom prst="rect">
            <a:avLst/>
          </a:prstGeom>
        </p:spPr>
        <p:txBody>
          <a:bodyPr/>
          <a:lstStyle/>
          <a:p>
            <a:pPr lvl="0">
              <a:defRPr sz="1800">
                <a:solidFill>
                  <a:srgbClr val="000000"/>
                </a:solidFill>
              </a:defRPr>
            </a:pPr>
            <a:r>
              <a:rPr sz="3800">
                <a:solidFill>
                  <a:srgbClr val="174576"/>
                </a:solidFill>
              </a:rPr>
              <a:t>Click to edit Master title style</a:t>
            </a:r>
          </a:p>
        </p:txBody>
      </p:sp>
      <p:sp>
        <p:nvSpPr>
          <p:cNvPr id="53" name="Shape 53"/>
          <p:cNvSpPr/>
          <p:nvPr>
            <p:ph type="body" idx="1"/>
          </p:nvPr>
        </p:nvSpPr>
        <p:spPr>
          <a:prstGeom prst="rect">
            <a:avLst/>
          </a:prstGeom>
        </p:spPr>
        <p:txBody>
          <a:bodyPr/>
          <a:lstStyle/>
          <a:p>
            <a:pPr lvl="0">
              <a:defRPr sz="1800">
                <a:solidFill>
                  <a:srgbClr val="000000"/>
                </a:solidFill>
              </a:defRPr>
            </a:pPr>
            <a:r>
              <a:rPr sz="2200">
                <a:solidFill>
                  <a:srgbClr val="174576"/>
                </a:solidFill>
              </a:rPr>
              <a:t>Click to edit Master text styles</a:t>
            </a:r>
            <a:endParaRPr sz="2200">
              <a:solidFill>
                <a:srgbClr val="174576"/>
              </a:solidFill>
            </a:endParaRPr>
          </a:p>
          <a:p>
            <a:pPr lvl="1">
              <a:defRPr sz="1800">
                <a:solidFill>
                  <a:srgbClr val="000000"/>
                </a:solidFill>
              </a:defRPr>
            </a:pPr>
            <a:r>
              <a:rPr sz="2200">
                <a:solidFill>
                  <a:srgbClr val="174576"/>
                </a:solidFill>
              </a:rPr>
              <a:t>Second level</a:t>
            </a:r>
            <a:endParaRPr sz="2200">
              <a:solidFill>
                <a:srgbClr val="174576"/>
              </a:solidFill>
            </a:endParaRPr>
          </a:p>
          <a:p>
            <a:pPr lvl="2">
              <a:defRPr sz="1800">
                <a:solidFill>
                  <a:srgbClr val="000000"/>
                </a:solidFill>
              </a:defRPr>
            </a:pPr>
            <a:r>
              <a:rPr sz="2200">
                <a:solidFill>
                  <a:srgbClr val="174576"/>
                </a:solidFill>
              </a:rPr>
              <a:t>Third level</a:t>
            </a:r>
            <a:endParaRPr sz="2200">
              <a:solidFill>
                <a:srgbClr val="174576"/>
              </a:solidFill>
            </a:endParaRPr>
          </a:p>
          <a:p>
            <a:pPr lvl="3">
              <a:defRPr sz="1800">
                <a:solidFill>
                  <a:srgbClr val="000000"/>
                </a:solidFill>
              </a:defRPr>
            </a:pPr>
            <a:r>
              <a:rPr sz="2200">
                <a:solidFill>
                  <a:srgbClr val="174576"/>
                </a:solidFill>
              </a:rPr>
              <a:t>Fourth level</a:t>
            </a:r>
            <a:endParaRPr sz="2200">
              <a:solidFill>
                <a:srgbClr val="174576"/>
              </a:solidFill>
            </a:endParaRPr>
          </a:p>
          <a:p>
            <a:pPr lvl="4">
              <a:defRPr sz="1800">
                <a:solidFill>
                  <a:srgbClr val="000000"/>
                </a:solidFill>
              </a:defRPr>
            </a:pPr>
            <a:r>
              <a:rPr sz="2200">
                <a:solidFill>
                  <a:srgbClr val="174576"/>
                </a:solidFill>
              </a:rPr>
              <a:t>Fifth level</a:t>
            </a:r>
          </a:p>
        </p:txBody>
      </p:sp>
      <p:sp>
        <p:nvSpPr>
          <p:cNvPr id="54" name="Shape 54"/>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 Id="rId16" Type="http://schemas.openxmlformats.org/officeDocument/2006/relationships/slideLayout" Target="../slideLayouts/slideLayout13.xml"/><Relationship Id="rId17"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2" name="Picture1.png" descr="Picture1.png"/>
          <p:cNvPicPr/>
          <p:nvPr/>
        </p:nvPicPr>
        <p:blipFill>
          <a:blip r:embed="rId3">
            <a:extLst/>
          </a:blip>
          <a:stretch>
            <a:fillRect/>
          </a:stretch>
        </p:blipFill>
        <p:spPr>
          <a:xfrm>
            <a:off x="7086600" y="5715000"/>
            <a:ext cx="1616075" cy="963613"/>
          </a:xfrm>
          <a:prstGeom prst="rect">
            <a:avLst/>
          </a:prstGeom>
          <a:ln w="12700">
            <a:miter lim="400000"/>
          </a:ln>
        </p:spPr>
      </p:pic>
      <p:sp>
        <p:nvSpPr>
          <p:cNvPr id="3" name="Shape 3"/>
          <p:cNvSpPr/>
          <p:nvPr>
            <p:ph type="title"/>
          </p:nvPr>
        </p:nvSpPr>
        <p:spPr>
          <a:xfrm>
            <a:off x="779462" y="0"/>
            <a:ext cx="7583488" cy="1438275"/>
          </a:xfrm>
          <a:prstGeom prst="rect">
            <a:avLst/>
          </a:prstGeom>
          <a:ln w="12700">
            <a:miter lim="400000"/>
          </a:ln>
          <a:extLst>
            <a:ext uri="{C572A759-6A51-4108-AA02-DFA0A04FC94B}">
              <ma14:wrappingTextBoxFlag xmlns:ma14="http://schemas.microsoft.com/office/mac/drawingml/2011/main" val="1"/>
            </a:ext>
          </a:extLst>
        </p:spPr>
        <p:txBody>
          <a:bodyPr lIns="45719" rIns="45719" anchor="b"/>
          <a:lstStyle/>
          <a:p>
            <a:pPr lvl="0">
              <a:defRPr sz="1800">
                <a:solidFill>
                  <a:srgbClr val="000000"/>
                </a:solidFill>
              </a:defRPr>
            </a:pPr>
            <a:r>
              <a:rPr sz="3800">
                <a:solidFill>
                  <a:srgbClr val="174576"/>
                </a:solidFill>
              </a:rPr>
              <a:t>Click to edit Master title style</a:t>
            </a:r>
          </a:p>
        </p:txBody>
      </p:sp>
      <p:sp>
        <p:nvSpPr>
          <p:cNvPr id="4" name="Shape 4"/>
          <p:cNvSpPr/>
          <p:nvPr>
            <p:ph type="body" idx="1"/>
          </p:nvPr>
        </p:nvSpPr>
        <p:spPr>
          <a:xfrm>
            <a:off x="779462" y="1949450"/>
            <a:ext cx="7583488" cy="490855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lvl="0">
              <a:defRPr sz="1800">
                <a:solidFill>
                  <a:srgbClr val="000000"/>
                </a:solidFill>
              </a:defRPr>
            </a:pPr>
            <a:r>
              <a:rPr sz="2200">
                <a:solidFill>
                  <a:srgbClr val="174576"/>
                </a:solidFill>
              </a:rPr>
              <a:t>Click to edit Master text styles</a:t>
            </a:r>
            <a:endParaRPr sz="2200">
              <a:solidFill>
                <a:srgbClr val="174576"/>
              </a:solidFill>
            </a:endParaRPr>
          </a:p>
          <a:p>
            <a:pPr lvl="1">
              <a:defRPr sz="1800">
                <a:solidFill>
                  <a:srgbClr val="000000"/>
                </a:solidFill>
              </a:defRPr>
            </a:pPr>
            <a:r>
              <a:rPr sz="2200">
                <a:solidFill>
                  <a:srgbClr val="174576"/>
                </a:solidFill>
              </a:rPr>
              <a:t>Second level</a:t>
            </a:r>
            <a:endParaRPr sz="2200">
              <a:solidFill>
                <a:srgbClr val="174576"/>
              </a:solidFill>
            </a:endParaRPr>
          </a:p>
          <a:p>
            <a:pPr lvl="2">
              <a:defRPr sz="1800">
                <a:solidFill>
                  <a:srgbClr val="000000"/>
                </a:solidFill>
              </a:defRPr>
            </a:pPr>
            <a:r>
              <a:rPr sz="2200">
                <a:solidFill>
                  <a:srgbClr val="174576"/>
                </a:solidFill>
              </a:rPr>
              <a:t>Third level</a:t>
            </a:r>
            <a:endParaRPr sz="2200">
              <a:solidFill>
                <a:srgbClr val="174576"/>
              </a:solidFill>
            </a:endParaRPr>
          </a:p>
          <a:p>
            <a:pPr lvl="3">
              <a:defRPr sz="1800">
                <a:solidFill>
                  <a:srgbClr val="000000"/>
                </a:solidFill>
              </a:defRPr>
            </a:pPr>
            <a:r>
              <a:rPr sz="2200">
                <a:solidFill>
                  <a:srgbClr val="174576"/>
                </a:solidFill>
              </a:rPr>
              <a:t>Fourth level</a:t>
            </a:r>
            <a:endParaRPr sz="2200">
              <a:solidFill>
                <a:srgbClr val="174576"/>
              </a:solidFill>
            </a:endParaRPr>
          </a:p>
          <a:p>
            <a:pPr lvl="4">
              <a:defRPr sz="1800">
                <a:solidFill>
                  <a:srgbClr val="000000"/>
                </a:solidFill>
              </a:defRPr>
            </a:pPr>
            <a:r>
              <a:rPr sz="2200">
                <a:solidFill>
                  <a:srgbClr val="174576"/>
                </a:solidFill>
              </a:rPr>
              <a:t>Fifth level</a:t>
            </a:r>
          </a:p>
        </p:txBody>
      </p:sp>
      <p:sp>
        <p:nvSpPr>
          <p:cNvPr id="5" name="Shape 5"/>
          <p:cNvSpPr/>
          <p:nvPr>
            <p:ph type="sldNum" sz="quarter" idx="2"/>
          </p:nvPr>
        </p:nvSpPr>
        <p:spPr>
          <a:xfrm>
            <a:off x="4305300" y="6302692"/>
            <a:ext cx="533400" cy="256541"/>
          </a:xfrm>
          <a:prstGeom prst="rect">
            <a:avLst/>
          </a:prstGeom>
          <a:ln w="12700">
            <a:miter lim="400000"/>
          </a:ln>
        </p:spPr>
        <p:txBody>
          <a:bodyPr lIns="45719" rIns="45719" anchor="ctr">
            <a:spAutoFit/>
          </a:bodyPr>
          <a:lstStyle>
            <a:lvl1pPr algn="ctr">
              <a:defRPr sz="1100">
                <a:solidFill>
                  <a:srgbClr val="A6A6A6"/>
                </a:solidFill>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Lst>
  <p:transition spd="med" advClick="1"/>
  <p:txStyles>
    <p:titleStyle>
      <a:lvl1pPr>
        <a:defRPr sz="3800">
          <a:solidFill>
            <a:srgbClr val="174576"/>
          </a:solidFill>
          <a:latin typeface="Corbel"/>
          <a:ea typeface="Corbel"/>
          <a:cs typeface="Corbel"/>
          <a:sym typeface="Corbel"/>
        </a:defRPr>
      </a:lvl1pPr>
      <a:lvl2pPr>
        <a:defRPr sz="3800">
          <a:solidFill>
            <a:srgbClr val="174576"/>
          </a:solidFill>
          <a:latin typeface="Corbel"/>
          <a:ea typeface="Corbel"/>
          <a:cs typeface="Corbel"/>
          <a:sym typeface="Corbel"/>
        </a:defRPr>
      </a:lvl2pPr>
      <a:lvl3pPr>
        <a:defRPr sz="3800">
          <a:solidFill>
            <a:srgbClr val="174576"/>
          </a:solidFill>
          <a:latin typeface="Corbel"/>
          <a:ea typeface="Corbel"/>
          <a:cs typeface="Corbel"/>
          <a:sym typeface="Corbel"/>
        </a:defRPr>
      </a:lvl3pPr>
      <a:lvl4pPr>
        <a:defRPr sz="3800">
          <a:solidFill>
            <a:srgbClr val="174576"/>
          </a:solidFill>
          <a:latin typeface="Corbel"/>
          <a:ea typeface="Corbel"/>
          <a:cs typeface="Corbel"/>
          <a:sym typeface="Corbel"/>
        </a:defRPr>
      </a:lvl4pPr>
      <a:lvl5pPr>
        <a:defRPr sz="3800">
          <a:solidFill>
            <a:srgbClr val="174576"/>
          </a:solidFill>
          <a:latin typeface="Corbel"/>
          <a:ea typeface="Corbel"/>
          <a:cs typeface="Corbel"/>
          <a:sym typeface="Corbel"/>
        </a:defRPr>
      </a:lvl5pPr>
      <a:lvl6pPr indent="457200">
        <a:defRPr sz="3800">
          <a:solidFill>
            <a:srgbClr val="174576"/>
          </a:solidFill>
          <a:latin typeface="Corbel"/>
          <a:ea typeface="Corbel"/>
          <a:cs typeface="Corbel"/>
          <a:sym typeface="Corbel"/>
        </a:defRPr>
      </a:lvl6pPr>
      <a:lvl7pPr indent="914400">
        <a:defRPr sz="3800">
          <a:solidFill>
            <a:srgbClr val="174576"/>
          </a:solidFill>
          <a:latin typeface="Corbel"/>
          <a:ea typeface="Corbel"/>
          <a:cs typeface="Corbel"/>
          <a:sym typeface="Corbel"/>
        </a:defRPr>
      </a:lvl7pPr>
      <a:lvl8pPr indent="1371600">
        <a:defRPr sz="3800">
          <a:solidFill>
            <a:srgbClr val="174576"/>
          </a:solidFill>
          <a:latin typeface="Corbel"/>
          <a:ea typeface="Corbel"/>
          <a:cs typeface="Corbel"/>
          <a:sym typeface="Corbel"/>
        </a:defRPr>
      </a:lvl8pPr>
      <a:lvl9pPr indent="1828800">
        <a:defRPr sz="3800">
          <a:solidFill>
            <a:srgbClr val="174576"/>
          </a:solidFill>
          <a:latin typeface="Corbel"/>
          <a:ea typeface="Corbel"/>
          <a:cs typeface="Corbel"/>
          <a:sym typeface="Corbel"/>
        </a:defRPr>
      </a:lvl9pPr>
    </p:titleStyle>
    <p:bodyStyle>
      <a:lvl1pPr marL="342900" indent="-342900">
        <a:spcBef>
          <a:spcPts val="2000"/>
        </a:spcBef>
        <a:buClr>
          <a:srgbClr val="FF7F01"/>
        </a:buClr>
        <a:buSzPct val="90000"/>
        <a:buFont typeface="Wingdings 2"/>
        <a:buChar char=""/>
        <a:defRPr sz="2200">
          <a:solidFill>
            <a:srgbClr val="174576"/>
          </a:solidFill>
          <a:latin typeface="Corbel"/>
          <a:ea typeface="Corbel"/>
          <a:cs typeface="Corbel"/>
          <a:sym typeface="Corbel"/>
        </a:defRPr>
      </a:lvl1pPr>
      <a:lvl2pPr marL="719455" indent="-370205">
        <a:spcBef>
          <a:spcPts val="2000"/>
        </a:spcBef>
        <a:buClr>
          <a:srgbClr val="FF7F01"/>
        </a:buClr>
        <a:buSzPct val="90000"/>
        <a:buFont typeface="Wingdings 2"/>
        <a:buChar char=""/>
        <a:defRPr sz="2200">
          <a:solidFill>
            <a:srgbClr val="174576"/>
          </a:solidFill>
          <a:latin typeface="Corbel"/>
          <a:ea typeface="Corbel"/>
          <a:cs typeface="Corbel"/>
          <a:sym typeface="Corbel"/>
        </a:defRPr>
      </a:lvl2pPr>
      <a:lvl3pPr marL="1112661" indent="-426861">
        <a:spcBef>
          <a:spcPts val="2000"/>
        </a:spcBef>
        <a:buClr>
          <a:srgbClr val="FF7F01"/>
        </a:buClr>
        <a:buSzPct val="90000"/>
        <a:buFont typeface="Wingdings 2"/>
        <a:buChar char=""/>
        <a:defRPr sz="2200">
          <a:solidFill>
            <a:srgbClr val="174576"/>
          </a:solidFill>
          <a:latin typeface="Corbel"/>
          <a:ea typeface="Corbel"/>
          <a:cs typeface="Corbel"/>
          <a:sym typeface="Corbel"/>
        </a:defRPr>
      </a:lvl3pPr>
      <a:lvl4pPr marL="1446388" indent="-411338">
        <a:spcBef>
          <a:spcPts val="2000"/>
        </a:spcBef>
        <a:buClr>
          <a:srgbClr val="FF7F01"/>
        </a:buClr>
        <a:buSzPct val="90000"/>
        <a:buFont typeface="Wingdings 2"/>
        <a:buChar char=""/>
        <a:defRPr sz="2200">
          <a:solidFill>
            <a:srgbClr val="174576"/>
          </a:solidFill>
          <a:latin typeface="Corbel"/>
          <a:ea typeface="Corbel"/>
          <a:cs typeface="Corbel"/>
          <a:sym typeface="Corbel"/>
        </a:defRPr>
      </a:lvl4pPr>
      <a:lvl5pPr marL="1798461" indent="-426861">
        <a:spcBef>
          <a:spcPts val="2000"/>
        </a:spcBef>
        <a:buClr>
          <a:srgbClr val="FF7F01"/>
        </a:buClr>
        <a:buSzPct val="90000"/>
        <a:buFont typeface="Wingdings 2"/>
        <a:buChar char=""/>
        <a:defRPr sz="2200">
          <a:solidFill>
            <a:srgbClr val="174576"/>
          </a:solidFill>
          <a:latin typeface="Corbel"/>
          <a:ea typeface="Corbel"/>
          <a:cs typeface="Corbel"/>
          <a:sym typeface="Corbel"/>
        </a:defRPr>
      </a:lvl5pPr>
      <a:lvl6pPr marL="2255661" indent="-426861">
        <a:spcBef>
          <a:spcPts val="2000"/>
        </a:spcBef>
        <a:buClr>
          <a:srgbClr val="FF7F01"/>
        </a:buClr>
        <a:buSzPct val="90000"/>
        <a:buFont typeface="Wingdings 2"/>
        <a:buChar char="•"/>
        <a:defRPr sz="2200">
          <a:solidFill>
            <a:srgbClr val="174576"/>
          </a:solidFill>
          <a:latin typeface="Corbel"/>
          <a:ea typeface="Corbel"/>
          <a:cs typeface="Corbel"/>
          <a:sym typeface="Corbel"/>
        </a:defRPr>
      </a:lvl6pPr>
      <a:lvl7pPr marL="2712861" indent="-426861">
        <a:spcBef>
          <a:spcPts val="2000"/>
        </a:spcBef>
        <a:buClr>
          <a:srgbClr val="FF7F01"/>
        </a:buClr>
        <a:buSzPct val="90000"/>
        <a:buFont typeface="Wingdings 2"/>
        <a:buChar char="•"/>
        <a:defRPr sz="2200">
          <a:solidFill>
            <a:srgbClr val="174576"/>
          </a:solidFill>
          <a:latin typeface="Corbel"/>
          <a:ea typeface="Corbel"/>
          <a:cs typeface="Corbel"/>
          <a:sym typeface="Corbel"/>
        </a:defRPr>
      </a:lvl7pPr>
      <a:lvl8pPr marL="3170061" indent="-426861">
        <a:spcBef>
          <a:spcPts val="2000"/>
        </a:spcBef>
        <a:buClr>
          <a:srgbClr val="FF7F01"/>
        </a:buClr>
        <a:buSzPct val="90000"/>
        <a:buFont typeface="Wingdings 2"/>
        <a:buChar char="•"/>
        <a:defRPr sz="2200">
          <a:solidFill>
            <a:srgbClr val="174576"/>
          </a:solidFill>
          <a:latin typeface="Corbel"/>
          <a:ea typeface="Corbel"/>
          <a:cs typeface="Corbel"/>
          <a:sym typeface="Corbel"/>
        </a:defRPr>
      </a:lvl8pPr>
      <a:lvl9pPr marL="3627261" indent="-426861">
        <a:spcBef>
          <a:spcPts val="2000"/>
        </a:spcBef>
        <a:buClr>
          <a:srgbClr val="FF7F01"/>
        </a:buClr>
        <a:buSzPct val="90000"/>
        <a:buFont typeface="Wingdings 2"/>
        <a:buChar char="•"/>
        <a:defRPr sz="2200">
          <a:solidFill>
            <a:srgbClr val="174576"/>
          </a:solidFill>
          <a:latin typeface="Corbel"/>
          <a:ea typeface="Corbel"/>
          <a:cs typeface="Corbel"/>
          <a:sym typeface="Corbel"/>
        </a:defRPr>
      </a:lvl9pPr>
    </p:bodyStyle>
    <p:otherStyle>
      <a:lvl1pPr algn="ctr">
        <a:defRPr sz="1100">
          <a:solidFill>
            <a:schemeClr val="tx1"/>
          </a:solidFill>
          <a:latin typeface="+mn-lt"/>
          <a:ea typeface="+mn-ea"/>
          <a:cs typeface="+mn-cs"/>
          <a:sym typeface="Corbel"/>
        </a:defRPr>
      </a:lvl1pPr>
      <a:lvl2pPr indent="457200" algn="ctr">
        <a:defRPr sz="1100">
          <a:solidFill>
            <a:schemeClr val="tx1"/>
          </a:solidFill>
          <a:latin typeface="+mn-lt"/>
          <a:ea typeface="+mn-ea"/>
          <a:cs typeface="+mn-cs"/>
          <a:sym typeface="Corbel"/>
        </a:defRPr>
      </a:lvl2pPr>
      <a:lvl3pPr indent="914400" algn="ctr">
        <a:defRPr sz="1100">
          <a:solidFill>
            <a:schemeClr val="tx1"/>
          </a:solidFill>
          <a:latin typeface="+mn-lt"/>
          <a:ea typeface="+mn-ea"/>
          <a:cs typeface="+mn-cs"/>
          <a:sym typeface="Corbel"/>
        </a:defRPr>
      </a:lvl3pPr>
      <a:lvl4pPr indent="1371600" algn="ctr">
        <a:defRPr sz="1100">
          <a:solidFill>
            <a:schemeClr val="tx1"/>
          </a:solidFill>
          <a:latin typeface="+mn-lt"/>
          <a:ea typeface="+mn-ea"/>
          <a:cs typeface="+mn-cs"/>
          <a:sym typeface="Corbel"/>
        </a:defRPr>
      </a:lvl4pPr>
      <a:lvl5pPr indent="1828800" algn="ctr">
        <a:defRPr sz="1100">
          <a:solidFill>
            <a:schemeClr val="tx1"/>
          </a:solidFill>
          <a:latin typeface="+mn-lt"/>
          <a:ea typeface="+mn-ea"/>
          <a:cs typeface="+mn-cs"/>
          <a:sym typeface="Corbel"/>
        </a:defRPr>
      </a:lvl5pPr>
      <a:lvl6pPr algn="ctr">
        <a:defRPr sz="1100">
          <a:solidFill>
            <a:schemeClr val="tx1"/>
          </a:solidFill>
          <a:latin typeface="+mn-lt"/>
          <a:ea typeface="+mn-ea"/>
          <a:cs typeface="+mn-cs"/>
          <a:sym typeface="Corbel"/>
        </a:defRPr>
      </a:lvl6pPr>
      <a:lvl7pPr algn="ctr">
        <a:defRPr sz="1100">
          <a:solidFill>
            <a:schemeClr val="tx1"/>
          </a:solidFill>
          <a:latin typeface="+mn-lt"/>
          <a:ea typeface="+mn-ea"/>
          <a:cs typeface="+mn-cs"/>
          <a:sym typeface="Corbel"/>
        </a:defRPr>
      </a:lvl7pPr>
      <a:lvl8pPr algn="ctr">
        <a:defRPr sz="1100">
          <a:solidFill>
            <a:schemeClr val="tx1"/>
          </a:solidFill>
          <a:latin typeface="+mn-lt"/>
          <a:ea typeface="+mn-ea"/>
          <a:cs typeface="+mn-cs"/>
          <a:sym typeface="Corbel"/>
        </a:defRPr>
      </a:lvl8pPr>
      <a:lvl9pPr algn="ctr">
        <a:defRPr sz="1100">
          <a:solidFill>
            <a:schemeClr val="tx1"/>
          </a:solidFill>
          <a:latin typeface="+mn-lt"/>
          <a:ea typeface="+mn-ea"/>
          <a:cs typeface="+mn-cs"/>
          <a:sym typeface="Corbe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 name="Shape 89"/>
          <p:cNvSpPr/>
          <p:nvPr>
            <p:ph type="title" idx="4294967295"/>
          </p:nvPr>
        </p:nvSpPr>
        <p:spPr>
          <a:xfrm>
            <a:off x="492125" y="3913187"/>
            <a:ext cx="6746875" cy="1470026"/>
          </a:xfrm>
          <a:prstGeom prst="rect">
            <a:avLst/>
          </a:prstGeom>
        </p:spPr>
        <p:txBody>
          <a:bodyPr lIns="0" tIns="0" rIns="0" bIns="0">
            <a:normAutofit fontScale="100000" lnSpcReduction="0"/>
          </a:bodyPr>
          <a:lstStyle/>
          <a:p>
            <a:pPr lvl="0" algn="r" defTabSz="804672">
              <a:defRPr sz="1800">
                <a:solidFill>
                  <a:srgbClr val="000000"/>
                </a:solidFill>
              </a:defRPr>
            </a:pPr>
            <a:r>
              <a:rPr sz="3168">
                <a:solidFill>
                  <a:srgbClr val="174576"/>
                </a:solidFill>
              </a:rPr>
              <a:t>Computer and Network Security</a:t>
            </a:r>
            <a:br>
              <a:rPr sz="3168">
                <a:solidFill>
                  <a:srgbClr val="174576"/>
                </a:solidFill>
              </a:rPr>
            </a:br>
            <a:r>
              <a:rPr sz="3168">
                <a:solidFill>
                  <a:srgbClr val="174576"/>
                </a:solidFill>
              </a:rPr>
              <a:t> COMP 5370/637* Lecture #9</a:t>
            </a:r>
            <a:br>
              <a:rPr sz="3168">
                <a:solidFill>
                  <a:srgbClr val="174576"/>
                </a:solidFill>
              </a:rPr>
            </a:br>
            <a:r>
              <a:rPr sz="3168">
                <a:solidFill>
                  <a:srgbClr val="174576"/>
                </a:solidFill>
              </a:rPr>
              <a:t> September 4, 2015</a:t>
            </a:r>
          </a:p>
        </p:txBody>
      </p:sp>
      <p:sp>
        <p:nvSpPr>
          <p:cNvPr id="90" name="Shape 90"/>
          <p:cNvSpPr/>
          <p:nvPr>
            <p:ph type="body" idx="4294967295"/>
          </p:nvPr>
        </p:nvSpPr>
        <p:spPr>
          <a:xfrm>
            <a:off x="1371600" y="5397500"/>
            <a:ext cx="5867400" cy="573088"/>
          </a:xfrm>
          <a:prstGeom prst="rect">
            <a:avLst/>
          </a:prstGeom>
        </p:spPr>
        <p:txBody>
          <a:bodyPr lIns="0" tIns="0" rIns="0" bIns="0">
            <a:normAutofit fontScale="100000" lnSpcReduction="0"/>
          </a:bodyPr>
          <a:lstStyle/>
          <a:p>
            <a:pPr lvl="0" marL="0" indent="0" algn="r">
              <a:spcBef>
                <a:spcPts val="0"/>
              </a:spcBef>
              <a:buSzTx/>
              <a:buNone/>
              <a:defRPr sz="1800">
                <a:solidFill>
                  <a:srgbClr val="000000"/>
                </a:solidFill>
              </a:defRPr>
            </a:pPr>
            <a:r>
              <a:rPr sz="1400">
                <a:solidFill>
                  <a:srgbClr val="174576"/>
                </a:solidFill>
              </a:rPr>
              <a:t>Tony Skjellum</a:t>
            </a:r>
            <a:endParaRPr sz="1400">
              <a:solidFill>
                <a:srgbClr val="174576"/>
              </a:solidFill>
            </a:endParaRPr>
          </a:p>
          <a:p>
            <a:pPr lvl="0" marL="0" indent="0" algn="r">
              <a:spcBef>
                <a:spcPts val="0"/>
              </a:spcBef>
              <a:buSzTx/>
              <a:buNone/>
              <a:defRPr sz="1800">
                <a:solidFill>
                  <a:srgbClr val="000000"/>
                </a:solidFill>
              </a:defRPr>
            </a:pPr>
            <a:r>
              <a:rPr sz="1400">
                <a:solidFill>
                  <a:srgbClr val="174576"/>
                </a:solidFill>
              </a:rPr>
              <a:t>skjellum@auburn.edu</a:t>
            </a:r>
          </a:p>
        </p:txBody>
      </p:sp>
      <p:pic>
        <p:nvPicPr>
          <p:cNvPr id="91" name="image.png"/>
          <p:cNvPicPr/>
          <p:nvPr/>
        </p:nvPicPr>
        <p:blipFill>
          <a:blip r:embed="rId2">
            <a:extLst/>
          </a:blip>
          <a:stretch>
            <a:fillRect/>
          </a:stretch>
        </p:blipFill>
        <p:spPr>
          <a:xfrm>
            <a:off x="6556375" y="152400"/>
            <a:ext cx="2401888" cy="3003550"/>
          </a:xfrm>
          <a:prstGeom prst="rect">
            <a:avLst/>
          </a:prstGeom>
          <a:ln w="12700">
            <a:miter lim="400000"/>
          </a:ln>
        </p:spPr>
      </p:pic>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title" idx="4294967295"/>
          </p:nvPr>
        </p:nvSpPr>
        <p:spPr>
          <a:xfrm>
            <a:off x="779462" y="295274"/>
            <a:ext cx="7583488" cy="1143002"/>
          </a:xfrm>
          <a:prstGeom prst="rect">
            <a:avLst/>
          </a:prstGeom>
        </p:spPr>
        <p:txBody>
          <a:bodyPr lIns="0" tIns="0" rIns="0" bIns="0">
            <a:normAutofit fontScale="100000" lnSpcReduction="0"/>
          </a:bodyPr>
          <a:lstStyle/>
          <a:p>
            <a:pPr lvl="0">
              <a:defRPr sz="1800">
                <a:solidFill>
                  <a:srgbClr val="000000"/>
                </a:solidFill>
              </a:defRPr>
            </a:pPr>
            <a:r>
              <a:rPr sz="3800">
                <a:solidFill>
                  <a:srgbClr val="174576"/>
                </a:solidFill>
              </a:rPr>
              <a:t>But …</a:t>
            </a:r>
          </a:p>
        </p:txBody>
      </p:sp>
      <p:sp>
        <p:nvSpPr>
          <p:cNvPr id="142" name="Shape 142"/>
          <p:cNvSpPr/>
          <p:nvPr>
            <p:ph type="body" idx="4294967295"/>
          </p:nvPr>
        </p:nvSpPr>
        <p:spPr>
          <a:xfrm>
            <a:off x="779462" y="1949450"/>
            <a:ext cx="7583488" cy="4006850"/>
          </a:xfrm>
          <a:prstGeom prst="rect">
            <a:avLst/>
          </a:prstGeom>
        </p:spPr>
        <p:txBody>
          <a:bodyPr lIns="0" tIns="0" rIns="0" bIns="0">
            <a:normAutofit fontScale="100000" lnSpcReduction="0"/>
          </a:bodyPr>
          <a:lstStyle/>
          <a:p>
            <a:pPr lvl="0">
              <a:defRPr sz="1800">
                <a:solidFill>
                  <a:srgbClr val="000000"/>
                </a:solidFill>
              </a:defRPr>
            </a:pPr>
            <a:r>
              <a:rPr sz="2200">
                <a:solidFill>
                  <a:srgbClr val="174576"/>
                </a:solidFill>
              </a:rPr>
              <a:t>How does Bob know he is talking to Alice?</a:t>
            </a:r>
            <a:endParaRPr sz="2200">
              <a:solidFill>
                <a:srgbClr val="174576"/>
              </a:solidFill>
            </a:endParaRPr>
          </a:p>
          <a:p>
            <a:pPr lvl="1" marL="685800" indent="-336550">
              <a:spcBef>
                <a:spcPts val="600"/>
              </a:spcBef>
              <a:defRPr sz="1800">
                <a:solidFill>
                  <a:srgbClr val="000000"/>
                </a:solidFill>
              </a:defRPr>
            </a:pPr>
            <a:r>
              <a:rPr sz="2000">
                <a:solidFill>
                  <a:srgbClr val="174576"/>
                </a:solidFill>
              </a:rPr>
              <a:t>Replay attack: Eve records message from Alice to Bob, later replays it; Bob may think he</a:t>
            </a:r>
            <a:r>
              <a:rPr sz="2000">
                <a:solidFill>
                  <a:srgbClr val="174576"/>
                </a:solidFill>
                <a:latin typeface="Arial"/>
                <a:ea typeface="Arial"/>
                <a:cs typeface="Arial"/>
                <a:sym typeface="Arial"/>
              </a:rPr>
              <a:t>’</a:t>
            </a:r>
            <a:r>
              <a:rPr sz="2000">
                <a:solidFill>
                  <a:srgbClr val="174576"/>
                </a:solidFill>
              </a:rPr>
              <a:t>s talking to Alice, but he isn</a:t>
            </a:r>
            <a:r>
              <a:rPr sz="2000">
                <a:solidFill>
                  <a:srgbClr val="174576"/>
                </a:solidFill>
                <a:latin typeface="Arial"/>
                <a:ea typeface="Arial"/>
                <a:cs typeface="Arial"/>
                <a:sym typeface="Arial"/>
              </a:rPr>
              <a:t>’</a:t>
            </a:r>
            <a:r>
              <a:rPr sz="2000">
                <a:solidFill>
                  <a:srgbClr val="174576"/>
                </a:solidFill>
              </a:rPr>
              <a:t>t</a:t>
            </a:r>
            <a:endParaRPr sz="2000">
              <a:solidFill>
                <a:srgbClr val="174576"/>
              </a:solidFill>
            </a:endParaRPr>
          </a:p>
          <a:p>
            <a:pPr lvl="1" marL="685800" indent="-336550">
              <a:spcBef>
                <a:spcPts val="600"/>
              </a:spcBef>
              <a:defRPr sz="1800">
                <a:solidFill>
                  <a:srgbClr val="000000"/>
                </a:solidFill>
              </a:defRPr>
            </a:pPr>
            <a:r>
              <a:rPr sz="2000">
                <a:solidFill>
                  <a:srgbClr val="174576"/>
                </a:solidFill>
              </a:rPr>
              <a:t>Session key reuse: Eve replays message from Alice to Bob, so Bob re-uses session key</a:t>
            </a: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ph type="title" idx="4294967295"/>
          </p:nvPr>
        </p:nvSpPr>
        <p:spPr>
          <a:xfrm>
            <a:off x="779462" y="-276226"/>
            <a:ext cx="7583488" cy="1143002"/>
          </a:xfrm>
          <a:prstGeom prst="rect">
            <a:avLst/>
          </a:prstGeom>
        </p:spPr>
        <p:txBody>
          <a:bodyPr lIns="0" tIns="0" rIns="0" bIns="0">
            <a:normAutofit fontScale="100000" lnSpcReduction="0"/>
          </a:bodyPr>
          <a:lstStyle/>
          <a:p>
            <a:pPr lvl="0">
              <a:defRPr sz="1800">
                <a:solidFill>
                  <a:srgbClr val="000000"/>
                </a:solidFill>
              </a:defRPr>
            </a:pPr>
            <a:r>
              <a:rPr sz="3800">
                <a:solidFill>
                  <a:srgbClr val="174576"/>
                </a:solidFill>
              </a:rPr>
              <a:t>Needham-Schroeder</a:t>
            </a:r>
          </a:p>
        </p:txBody>
      </p:sp>
      <p:grpSp>
        <p:nvGrpSpPr>
          <p:cNvPr id="149" name="Group 149"/>
          <p:cNvGrpSpPr/>
          <p:nvPr/>
        </p:nvGrpSpPr>
        <p:grpSpPr>
          <a:xfrm>
            <a:off x="228600" y="939799"/>
            <a:ext cx="5419485" cy="574140"/>
            <a:chOff x="0" y="0"/>
            <a:chExt cx="5419484" cy="574138"/>
          </a:xfrm>
        </p:grpSpPr>
        <p:sp>
          <p:nvSpPr>
            <p:cNvPr id="145" name="Shape 145"/>
            <p:cNvSpPr/>
            <p:nvPr/>
          </p:nvSpPr>
          <p:spPr>
            <a:xfrm>
              <a:off x="0" y="228698"/>
              <a:ext cx="547388" cy="345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defRPr>
                  <a:solidFill>
                    <a:srgbClr val="000000"/>
                  </a:solidFill>
                </a:defRPr>
              </a:pPr>
              <a:r>
                <a:rPr>
                  <a:solidFill>
                    <a:srgbClr val="103154"/>
                  </a:solidFill>
                </a:rPr>
                <a:t>Alice</a:t>
              </a:r>
            </a:p>
          </p:txBody>
        </p:sp>
        <p:sp>
          <p:nvSpPr>
            <p:cNvPr id="146" name="Shape 146"/>
            <p:cNvSpPr/>
            <p:nvPr/>
          </p:nvSpPr>
          <p:spPr>
            <a:xfrm>
              <a:off x="914399" y="457397"/>
              <a:ext cx="3875528" cy="1"/>
            </a:xfrm>
            <a:prstGeom prst="line">
              <a:avLst/>
            </a:prstGeom>
            <a:noFill/>
            <a:ln w="9525" cap="flat">
              <a:solidFill>
                <a:srgbClr val="103154"/>
              </a:solidFill>
              <a:prstDash val="solid"/>
              <a:round/>
              <a:tailEnd type="triangle" w="med" len="med"/>
            </a:ln>
            <a:effectLst/>
          </p:spPr>
          <p:txBody>
            <a:bodyPr wrap="square" lIns="0" tIns="0" rIns="0" bIns="0" numCol="1" anchor="t">
              <a:noAutofit/>
            </a:bodyPr>
            <a:lstStyle/>
            <a:p>
              <a:pPr lvl="0" defTabSz="457200">
                <a:defRPr sz="1200">
                  <a:solidFill>
                    <a:srgbClr val="000000"/>
                  </a:solidFill>
                  <a:latin typeface="+mj-lt"/>
                  <a:ea typeface="+mj-ea"/>
                  <a:cs typeface="+mj-cs"/>
                  <a:sym typeface="Helvetica"/>
                </a:defRPr>
              </a:pPr>
            </a:p>
          </p:txBody>
        </p:sp>
        <p:sp>
          <p:nvSpPr>
            <p:cNvPr id="147" name="Shape 147"/>
            <p:cNvSpPr/>
            <p:nvPr/>
          </p:nvSpPr>
          <p:spPr>
            <a:xfrm>
              <a:off x="4790166" y="228698"/>
              <a:ext cx="629319" cy="345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defRPr>
                  <a:solidFill>
                    <a:srgbClr val="000000"/>
                  </a:solidFill>
                </a:defRPr>
              </a:pPr>
              <a:r>
                <a:rPr>
                  <a:solidFill>
                    <a:srgbClr val="103154"/>
                  </a:solidFill>
                </a:rPr>
                <a:t>Cathy</a:t>
              </a:r>
            </a:p>
          </p:txBody>
        </p:sp>
        <p:sp>
          <p:nvSpPr>
            <p:cNvPr id="148" name="Shape 148"/>
            <p:cNvSpPr/>
            <p:nvPr/>
          </p:nvSpPr>
          <p:spPr>
            <a:xfrm>
              <a:off x="1450729" y="0"/>
              <a:ext cx="1504502" cy="3888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defRPr>
                  <a:solidFill>
                    <a:srgbClr val="000000"/>
                  </a:solidFill>
                </a:defRPr>
              </a:pPr>
              <a:r>
                <a:rPr>
                  <a:solidFill>
                    <a:srgbClr val="103154"/>
                  </a:solidFill>
                </a:rPr>
                <a:t>Alice || Bob || </a:t>
              </a:r>
              <a:r>
                <a:rPr i="1">
                  <a:solidFill>
                    <a:srgbClr val="103154"/>
                  </a:solidFill>
                </a:rPr>
                <a:t>r</a:t>
              </a:r>
              <a:r>
                <a:rPr baseline="-25000">
                  <a:solidFill>
                    <a:srgbClr val="103154"/>
                  </a:solidFill>
                </a:rPr>
                <a:t>1</a:t>
              </a:r>
            </a:p>
          </p:txBody>
        </p:sp>
      </p:grpSp>
      <p:grpSp>
        <p:nvGrpSpPr>
          <p:cNvPr id="154" name="Group 154"/>
          <p:cNvGrpSpPr/>
          <p:nvPr/>
        </p:nvGrpSpPr>
        <p:grpSpPr>
          <a:xfrm>
            <a:off x="152399" y="1966912"/>
            <a:ext cx="5476197" cy="650359"/>
            <a:chOff x="0" y="0"/>
            <a:chExt cx="5476195" cy="650358"/>
          </a:xfrm>
        </p:grpSpPr>
        <p:sp>
          <p:nvSpPr>
            <p:cNvPr id="150" name="Shape 150"/>
            <p:cNvSpPr/>
            <p:nvPr/>
          </p:nvSpPr>
          <p:spPr>
            <a:xfrm>
              <a:off x="0" y="304918"/>
              <a:ext cx="547388" cy="345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defRPr>
                  <a:solidFill>
                    <a:srgbClr val="000000"/>
                  </a:solidFill>
                </a:defRPr>
              </a:pPr>
              <a:r>
                <a:rPr>
                  <a:solidFill>
                    <a:srgbClr val="103154"/>
                  </a:solidFill>
                </a:rPr>
                <a:t>Alice</a:t>
              </a:r>
            </a:p>
          </p:txBody>
        </p:sp>
        <p:sp>
          <p:nvSpPr>
            <p:cNvPr id="151" name="Shape 151"/>
            <p:cNvSpPr/>
            <p:nvPr/>
          </p:nvSpPr>
          <p:spPr>
            <a:xfrm>
              <a:off x="914444" y="533607"/>
              <a:ext cx="3878499" cy="1"/>
            </a:xfrm>
            <a:prstGeom prst="line">
              <a:avLst/>
            </a:prstGeom>
            <a:noFill/>
            <a:ln w="9525" cap="flat">
              <a:solidFill>
                <a:srgbClr val="103154"/>
              </a:solidFill>
              <a:prstDash val="solid"/>
              <a:round/>
              <a:headEnd type="triangle" w="med" len="med"/>
            </a:ln>
            <a:effectLst/>
          </p:spPr>
          <p:txBody>
            <a:bodyPr wrap="square" lIns="0" tIns="0" rIns="0" bIns="0" numCol="1" anchor="t">
              <a:noAutofit/>
            </a:bodyPr>
            <a:lstStyle/>
            <a:p>
              <a:pPr lvl="0" defTabSz="457200">
                <a:defRPr sz="1200">
                  <a:solidFill>
                    <a:srgbClr val="000000"/>
                  </a:solidFill>
                  <a:latin typeface="+mj-lt"/>
                  <a:ea typeface="+mj-ea"/>
                  <a:cs typeface="+mj-cs"/>
                  <a:sym typeface="Helvetica"/>
                </a:defRPr>
              </a:pPr>
            </a:p>
          </p:txBody>
        </p:sp>
        <p:sp>
          <p:nvSpPr>
            <p:cNvPr id="152" name="Shape 152"/>
            <p:cNvSpPr/>
            <p:nvPr/>
          </p:nvSpPr>
          <p:spPr>
            <a:xfrm>
              <a:off x="4846878" y="304918"/>
              <a:ext cx="629318" cy="345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defRPr>
                  <a:solidFill>
                    <a:srgbClr val="000000"/>
                  </a:solidFill>
                </a:defRPr>
              </a:pPr>
              <a:r>
                <a:rPr>
                  <a:solidFill>
                    <a:srgbClr val="103154"/>
                  </a:solidFill>
                </a:rPr>
                <a:t>Cathy</a:t>
              </a:r>
            </a:p>
          </p:txBody>
        </p:sp>
        <p:sp>
          <p:nvSpPr>
            <p:cNvPr id="153" name="Shape 153"/>
            <p:cNvSpPr/>
            <p:nvPr/>
          </p:nvSpPr>
          <p:spPr>
            <a:xfrm>
              <a:off x="533425" y="0"/>
              <a:ext cx="4842751" cy="3888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lvl="0">
                <a:defRPr>
                  <a:solidFill>
                    <a:srgbClr val="000000"/>
                  </a:solidFill>
                </a:defRPr>
              </a:pPr>
              <a:r>
                <a:rPr>
                  <a:solidFill>
                    <a:srgbClr val="103154"/>
                  </a:solidFill>
                </a:rPr>
                <a:t>{ Alice || Bob || </a:t>
              </a:r>
              <a:r>
                <a:rPr i="1">
                  <a:solidFill>
                    <a:srgbClr val="103154"/>
                  </a:solidFill>
                </a:rPr>
                <a:t>r</a:t>
              </a:r>
              <a:r>
                <a:rPr baseline="-25000">
                  <a:solidFill>
                    <a:srgbClr val="103154"/>
                  </a:solidFill>
                </a:rPr>
                <a:t>1</a:t>
              </a:r>
              <a:r>
                <a:rPr>
                  <a:solidFill>
                    <a:srgbClr val="103154"/>
                  </a:solidFill>
                </a:rPr>
                <a:t> || </a:t>
              </a:r>
              <a:r>
                <a:rPr i="1">
                  <a:solidFill>
                    <a:srgbClr val="103154"/>
                  </a:solidFill>
                </a:rPr>
                <a:t>k</a:t>
              </a:r>
              <a:r>
                <a:rPr baseline="-25000" i="1">
                  <a:solidFill>
                    <a:srgbClr val="103154"/>
                  </a:solidFill>
                </a:rPr>
                <a:t>s</a:t>
              </a:r>
              <a:r>
                <a:rPr>
                  <a:solidFill>
                    <a:srgbClr val="103154"/>
                  </a:solidFill>
                </a:rPr>
                <a:t> || { Alice || </a:t>
              </a:r>
              <a:r>
                <a:rPr i="1">
                  <a:solidFill>
                    <a:srgbClr val="103154"/>
                  </a:solidFill>
                </a:rPr>
                <a:t>k</a:t>
              </a:r>
              <a:r>
                <a:rPr baseline="-25000" i="1">
                  <a:solidFill>
                    <a:srgbClr val="103154"/>
                  </a:solidFill>
                </a:rPr>
                <a:t>s</a:t>
              </a:r>
              <a:r>
                <a:rPr>
                  <a:solidFill>
                    <a:srgbClr val="103154"/>
                  </a:solidFill>
                </a:rPr>
                <a:t> } </a:t>
              </a:r>
              <a:r>
                <a:rPr i="1">
                  <a:solidFill>
                    <a:srgbClr val="103154"/>
                  </a:solidFill>
                </a:rPr>
                <a:t>k</a:t>
              </a:r>
              <a:r>
                <a:rPr baseline="-25000" i="1">
                  <a:solidFill>
                    <a:srgbClr val="103154"/>
                  </a:solidFill>
                </a:rPr>
                <a:t>BC</a:t>
              </a:r>
              <a:r>
                <a:rPr>
                  <a:solidFill>
                    <a:srgbClr val="103154"/>
                  </a:solidFill>
                </a:rPr>
                <a:t> } </a:t>
              </a:r>
              <a:r>
                <a:rPr i="1">
                  <a:solidFill>
                    <a:srgbClr val="103154"/>
                  </a:solidFill>
                </a:rPr>
                <a:t>k</a:t>
              </a:r>
              <a:r>
                <a:rPr baseline="-25000" i="1">
                  <a:solidFill>
                    <a:srgbClr val="103154"/>
                  </a:solidFill>
                </a:rPr>
                <a:t>AC</a:t>
              </a:r>
            </a:p>
          </p:txBody>
        </p:sp>
      </p:grpSp>
      <p:grpSp>
        <p:nvGrpSpPr>
          <p:cNvPr id="159" name="Group 159"/>
          <p:cNvGrpSpPr/>
          <p:nvPr/>
        </p:nvGrpSpPr>
        <p:grpSpPr>
          <a:xfrm>
            <a:off x="152399" y="3071812"/>
            <a:ext cx="5426875" cy="649728"/>
            <a:chOff x="0" y="0"/>
            <a:chExt cx="5426873" cy="649727"/>
          </a:xfrm>
        </p:grpSpPr>
        <p:sp>
          <p:nvSpPr>
            <p:cNvPr id="155" name="Shape 155"/>
            <p:cNvSpPr/>
            <p:nvPr/>
          </p:nvSpPr>
          <p:spPr>
            <a:xfrm>
              <a:off x="0" y="304287"/>
              <a:ext cx="547388" cy="345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defRPr>
                  <a:solidFill>
                    <a:srgbClr val="000000"/>
                  </a:solidFill>
                </a:defRPr>
              </a:pPr>
              <a:r>
                <a:rPr>
                  <a:solidFill>
                    <a:srgbClr val="103154"/>
                  </a:solidFill>
                </a:rPr>
                <a:t>Alice</a:t>
              </a:r>
            </a:p>
          </p:txBody>
        </p:sp>
        <p:sp>
          <p:nvSpPr>
            <p:cNvPr id="156" name="Shape 156"/>
            <p:cNvSpPr/>
            <p:nvPr/>
          </p:nvSpPr>
          <p:spPr>
            <a:xfrm>
              <a:off x="838199" y="532502"/>
              <a:ext cx="4042224" cy="1"/>
            </a:xfrm>
            <a:prstGeom prst="line">
              <a:avLst/>
            </a:prstGeom>
            <a:noFill/>
            <a:ln w="9525" cap="flat">
              <a:solidFill>
                <a:srgbClr val="103154"/>
              </a:solidFill>
              <a:prstDash val="solid"/>
              <a:round/>
              <a:tailEnd type="triangle" w="med" len="med"/>
            </a:ln>
            <a:effectLst/>
          </p:spPr>
          <p:txBody>
            <a:bodyPr wrap="square" lIns="0" tIns="0" rIns="0" bIns="0" numCol="1" anchor="t">
              <a:noAutofit/>
            </a:bodyPr>
            <a:lstStyle/>
            <a:p>
              <a:pPr lvl="0" defTabSz="457200">
                <a:defRPr sz="1200">
                  <a:solidFill>
                    <a:srgbClr val="000000"/>
                  </a:solidFill>
                  <a:latin typeface="+mj-lt"/>
                  <a:ea typeface="+mj-ea"/>
                  <a:cs typeface="+mj-cs"/>
                  <a:sym typeface="Helvetica"/>
                </a:defRPr>
              </a:pPr>
            </a:p>
          </p:txBody>
        </p:sp>
        <p:sp>
          <p:nvSpPr>
            <p:cNvPr id="157" name="Shape 157"/>
            <p:cNvSpPr/>
            <p:nvPr/>
          </p:nvSpPr>
          <p:spPr>
            <a:xfrm>
              <a:off x="4960969" y="304287"/>
              <a:ext cx="465905" cy="345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defRPr>
                  <a:solidFill>
                    <a:srgbClr val="000000"/>
                  </a:solidFill>
                </a:defRPr>
              </a:pPr>
              <a:r>
                <a:rPr>
                  <a:solidFill>
                    <a:srgbClr val="103154"/>
                  </a:solidFill>
                </a:rPr>
                <a:t>Bob</a:t>
              </a:r>
            </a:p>
          </p:txBody>
        </p:sp>
        <p:sp>
          <p:nvSpPr>
            <p:cNvPr id="158" name="Shape 158"/>
            <p:cNvSpPr/>
            <p:nvPr/>
          </p:nvSpPr>
          <p:spPr>
            <a:xfrm>
              <a:off x="1828773" y="0"/>
              <a:ext cx="1519087" cy="3888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defRPr>
                  <a:solidFill>
                    <a:srgbClr val="000000"/>
                  </a:solidFill>
                </a:defRPr>
              </a:pPr>
              <a:r>
                <a:rPr>
                  <a:solidFill>
                    <a:srgbClr val="103154"/>
                  </a:solidFill>
                </a:rPr>
                <a:t>{ Alice || </a:t>
              </a:r>
              <a:r>
                <a:rPr i="1">
                  <a:solidFill>
                    <a:srgbClr val="103154"/>
                  </a:solidFill>
                </a:rPr>
                <a:t>k</a:t>
              </a:r>
              <a:r>
                <a:rPr baseline="-25000" i="1">
                  <a:solidFill>
                    <a:srgbClr val="103154"/>
                  </a:solidFill>
                </a:rPr>
                <a:t>s</a:t>
              </a:r>
              <a:r>
                <a:rPr>
                  <a:solidFill>
                    <a:srgbClr val="103154"/>
                  </a:solidFill>
                </a:rPr>
                <a:t> } </a:t>
              </a:r>
              <a:r>
                <a:rPr i="1">
                  <a:solidFill>
                    <a:srgbClr val="103154"/>
                  </a:solidFill>
                </a:rPr>
                <a:t>k</a:t>
              </a:r>
              <a:r>
                <a:rPr baseline="-25000" i="1">
                  <a:solidFill>
                    <a:srgbClr val="103154"/>
                  </a:solidFill>
                </a:rPr>
                <a:t>BC</a:t>
              </a:r>
            </a:p>
          </p:txBody>
        </p:sp>
      </p:grpSp>
      <p:grpSp>
        <p:nvGrpSpPr>
          <p:cNvPr id="164" name="Group 164"/>
          <p:cNvGrpSpPr/>
          <p:nvPr/>
        </p:nvGrpSpPr>
        <p:grpSpPr>
          <a:xfrm>
            <a:off x="228599" y="4175125"/>
            <a:ext cx="5426875" cy="650359"/>
            <a:chOff x="0" y="0"/>
            <a:chExt cx="5426873" cy="650358"/>
          </a:xfrm>
        </p:grpSpPr>
        <p:sp>
          <p:nvSpPr>
            <p:cNvPr id="160" name="Shape 160"/>
            <p:cNvSpPr/>
            <p:nvPr/>
          </p:nvSpPr>
          <p:spPr>
            <a:xfrm>
              <a:off x="0" y="304918"/>
              <a:ext cx="547388" cy="345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defRPr>
                  <a:solidFill>
                    <a:srgbClr val="000000"/>
                  </a:solidFill>
                </a:defRPr>
              </a:pPr>
              <a:r>
                <a:rPr>
                  <a:solidFill>
                    <a:srgbClr val="103154"/>
                  </a:solidFill>
                </a:rPr>
                <a:t>Alice</a:t>
              </a:r>
            </a:p>
          </p:txBody>
        </p:sp>
        <p:sp>
          <p:nvSpPr>
            <p:cNvPr id="161" name="Shape 161"/>
            <p:cNvSpPr/>
            <p:nvPr/>
          </p:nvSpPr>
          <p:spPr>
            <a:xfrm>
              <a:off x="914399" y="533607"/>
              <a:ext cx="3966024" cy="1"/>
            </a:xfrm>
            <a:prstGeom prst="line">
              <a:avLst/>
            </a:prstGeom>
            <a:noFill/>
            <a:ln w="9525" cap="flat">
              <a:solidFill>
                <a:srgbClr val="103154"/>
              </a:solidFill>
              <a:prstDash val="solid"/>
              <a:round/>
              <a:headEnd type="triangle" w="med" len="med"/>
            </a:ln>
            <a:effectLst/>
          </p:spPr>
          <p:txBody>
            <a:bodyPr wrap="square" lIns="0" tIns="0" rIns="0" bIns="0" numCol="1" anchor="t">
              <a:noAutofit/>
            </a:bodyPr>
            <a:lstStyle/>
            <a:p>
              <a:pPr lvl="0" defTabSz="457200">
                <a:defRPr sz="1200">
                  <a:solidFill>
                    <a:srgbClr val="000000"/>
                  </a:solidFill>
                  <a:latin typeface="+mj-lt"/>
                  <a:ea typeface="+mj-ea"/>
                  <a:cs typeface="+mj-cs"/>
                  <a:sym typeface="Helvetica"/>
                </a:defRPr>
              </a:pPr>
            </a:p>
          </p:txBody>
        </p:sp>
        <p:sp>
          <p:nvSpPr>
            <p:cNvPr id="162" name="Shape 162"/>
            <p:cNvSpPr/>
            <p:nvPr/>
          </p:nvSpPr>
          <p:spPr>
            <a:xfrm>
              <a:off x="4960969" y="304918"/>
              <a:ext cx="465905" cy="345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defRPr>
                  <a:solidFill>
                    <a:srgbClr val="000000"/>
                  </a:solidFill>
                </a:defRPr>
              </a:pPr>
              <a:r>
                <a:rPr>
                  <a:solidFill>
                    <a:srgbClr val="103154"/>
                  </a:solidFill>
                </a:rPr>
                <a:t>Bob</a:t>
              </a:r>
            </a:p>
          </p:txBody>
        </p:sp>
        <p:sp>
          <p:nvSpPr>
            <p:cNvPr id="163" name="Shape 163"/>
            <p:cNvSpPr/>
            <p:nvPr/>
          </p:nvSpPr>
          <p:spPr>
            <a:xfrm>
              <a:off x="2050977" y="0"/>
              <a:ext cx="736586" cy="3888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defRPr>
                  <a:solidFill>
                    <a:srgbClr val="000000"/>
                  </a:solidFill>
                </a:defRPr>
              </a:pPr>
              <a:r>
                <a:rPr>
                  <a:solidFill>
                    <a:srgbClr val="103154"/>
                  </a:solidFill>
                </a:rPr>
                <a:t>{ </a:t>
              </a:r>
              <a:r>
                <a:rPr i="1">
                  <a:solidFill>
                    <a:srgbClr val="103154"/>
                  </a:solidFill>
                </a:rPr>
                <a:t>r</a:t>
              </a:r>
              <a:r>
                <a:rPr baseline="-25000">
                  <a:solidFill>
                    <a:srgbClr val="103154"/>
                  </a:solidFill>
                </a:rPr>
                <a:t>2</a:t>
              </a:r>
              <a:r>
                <a:rPr>
                  <a:solidFill>
                    <a:srgbClr val="103154"/>
                  </a:solidFill>
                </a:rPr>
                <a:t> } </a:t>
              </a:r>
              <a:r>
                <a:rPr i="1">
                  <a:solidFill>
                    <a:srgbClr val="103154"/>
                  </a:solidFill>
                </a:rPr>
                <a:t>k</a:t>
              </a:r>
              <a:r>
                <a:rPr baseline="-25000" i="1">
                  <a:solidFill>
                    <a:srgbClr val="103154"/>
                  </a:solidFill>
                </a:rPr>
                <a:t>s</a:t>
              </a:r>
            </a:p>
          </p:txBody>
        </p:sp>
      </p:grpSp>
      <p:grpSp>
        <p:nvGrpSpPr>
          <p:cNvPr id="169" name="Group 169"/>
          <p:cNvGrpSpPr/>
          <p:nvPr/>
        </p:nvGrpSpPr>
        <p:grpSpPr>
          <a:xfrm>
            <a:off x="228599" y="5278437"/>
            <a:ext cx="5426875" cy="650359"/>
            <a:chOff x="0" y="0"/>
            <a:chExt cx="5426873" cy="650358"/>
          </a:xfrm>
        </p:grpSpPr>
        <p:sp>
          <p:nvSpPr>
            <p:cNvPr id="165" name="Shape 165"/>
            <p:cNvSpPr/>
            <p:nvPr/>
          </p:nvSpPr>
          <p:spPr>
            <a:xfrm>
              <a:off x="0" y="304918"/>
              <a:ext cx="547388" cy="345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defRPr>
                  <a:solidFill>
                    <a:srgbClr val="000000"/>
                  </a:solidFill>
                </a:defRPr>
              </a:pPr>
              <a:r>
                <a:rPr>
                  <a:solidFill>
                    <a:srgbClr val="103154"/>
                  </a:solidFill>
                </a:rPr>
                <a:t>Alice</a:t>
              </a:r>
            </a:p>
          </p:txBody>
        </p:sp>
        <p:sp>
          <p:nvSpPr>
            <p:cNvPr id="166" name="Shape 166"/>
            <p:cNvSpPr/>
            <p:nvPr/>
          </p:nvSpPr>
          <p:spPr>
            <a:xfrm>
              <a:off x="1064525" y="533607"/>
              <a:ext cx="3815898" cy="1"/>
            </a:xfrm>
            <a:prstGeom prst="line">
              <a:avLst/>
            </a:prstGeom>
            <a:noFill/>
            <a:ln w="9525" cap="flat">
              <a:solidFill>
                <a:srgbClr val="103154"/>
              </a:solidFill>
              <a:prstDash val="solid"/>
              <a:round/>
              <a:tailEnd type="triangle" w="med" len="med"/>
            </a:ln>
            <a:effectLst/>
          </p:spPr>
          <p:txBody>
            <a:bodyPr wrap="square" lIns="0" tIns="0" rIns="0" bIns="0" numCol="1" anchor="t">
              <a:noAutofit/>
            </a:bodyPr>
            <a:lstStyle/>
            <a:p>
              <a:pPr lvl="0" defTabSz="457200">
                <a:defRPr sz="1200">
                  <a:solidFill>
                    <a:srgbClr val="000000"/>
                  </a:solidFill>
                  <a:latin typeface="+mj-lt"/>
                  <a:ea typeface="+mj-ea"/>
                  <a:cs typeface="+mj-cs"/>
                  <a:sym typeface="Helvetica"/>
                </a:defRPr>
              </a:pPr>
            </a:p>
          </p:txBody>
        </p:sp>
        <p:sp>
          <p:nvSpPr>
            <p:cNvPr id="167" name="Shape 167"/>
            <p:cNvSpPr/>
            <p:nvPr/>
          </p:nvSpPr>
          <p:spPr>
            <a:xfrm>
              <a:off x="4960969" y="304918"/>
              <a:ext cx="465905" cy="345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defRPr>
                  <a:solidFill>
                    <a:srgbClr val="000000"/>
                  </a:solidFill>
                </a:defRPr>
              </a:pPr>
              <a:r>
                <a:rPr>
                  <a:solidFill>
                    <a:srgbClr val="103154"/>
                  </a:solidFill>
                </a:rPr>
                <a:t>Bob</a:t>
              </a:r>
            </a:p>
          </p:txBody>
        </p:sp>
        <p:sp>
          <p:nvSpPr>
            <p:cNvPr id="168" name="Shape 168"/>
            <p:cNvSpPr/>
            <p:nvPr/>
          </p:nvSpPr>
          <p:spPr>
            <a:xfrm>
              <a:off x="1825869" y="0"/>
              <a:ext cx="1092211" cy="3888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defRPr>
                  <a:solidFill>
                    <a:srgbClr val="000000"/>
                  </a:solidFill>
                </a:defRPr>
              </a:pPr>
              <a:r>
                <a:rPr>
                  <a:solidFill>
                    <a:srgbClr val="103154"/>
                  </a:solidFill>
                </a:rPr>
                <a:t>{ </a:t>
              </a:r>
              <a:r>
                <a:rPr i="1">
                  <a:solidFill>
                    <a:srgbClr val="103154"/>
                  </a:solidFill>
                </a:rPr>
                <a:t>r</a:t>
              </a:r>
              <a:r>
                <a:rPr baseline="-25000">
                  <a:solidFill>
                    <a:srgbClr val="103154"/>
                  </a:solidFill>
                </a:rPr>
                <a:t>2</a:t>
              </a:r>
              <a:r>
                <a:rPr>
                  <a:solidFill>
                    <a:srgbClr val="103154"/>
                  </a:solidFill>
                </a:rPr>
                <a:t> – 1 } </a:t>
              </a:r>
              <a:r>
                <a:rPr i="1">
                  <a:solidFill>
                    <a:srgbClr val="103154"/>
                  </a:solidFill>
                </a:rPr>
                <a:t>k</a:t>
              </a:r>
              <a:r>
                <a:rPr baseline="-25000" i="1">
                  <a:solidFill>
                    <a:srgbClr val="103154"/>
                  </a:solidFill>
                </a:rPr>
                <a:t>s</a:t>
              </a:r>
            </a:p>
          </p:txBody>
        </p:sp>
      </p:grpSp>
      <p:grpSp>
        <p:nvGrpSpPr>
          <p:cNvPr id="172" name="Group 172"/>
          <p:cNvGrpSpPr/>
          <p:nvPr/>
        </p:nvGrpSpPr>
        <p:grpSpPr>
          <a:xfrm>
            <a:off x="5965655" y="1168400"/>
            <a:ext cx="3148183" cy="1066801"/>
            <a:chOff x="0" y="0"/>
            <a:chExt cx="3148181" cy="1066800"/>
          </a:xfrm>
        </p:grpSpPr>
        <p:sp>
          <p:nvSpPr>
            <p:cNvPr id="170" name="Shape 170"/>
            <p:cNvSpPr/>
            <p:nvPr/>
          </p:nvSpPr>
          <p:spPr>
            <a:xfrm>
              <a:off x="0" y="0"/>
              <a:ext cx="504247" cy="1066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790"/>
                  </a:moveTo>
                  <a:lnTo>
                    <a:pt x="5379" y="4050"/>
                  </a:lnTo>
                  <a:lnTo>
                    <a:pt x="21600" y="3695"/>
                  </a:lnTo>
                  <a:moveTo>
                    <a:pt x="21600" y="0"/>
                  </a:moveTo>
                  <a:lnTo>
                    <a:pt x="21600" y="21600"/>
                  </a:lnTo>
                </a:path>
              </a:pathLst>
            </a:custGeom>
            <a:noFill/>
            <a:ln w="9525" cap="flat">
              <a:solidFill>
                <a:srgbClr val="0000FF"/>
              </a:solidFill>
              <a:prstDash val="solid"/>
              <a:round/>
              <a:headEnd type="triangle" w="med" len="med"/>
            </a:ln>
            <a:effectLst/>
          </p:spPr>
          <p:txBody>
            <a:bodyPr wrap="square" lIns="0" tIns="0" rIns="0" bIns="0" numCol="1" anchor="t">
              <a:noAutofit/>
            </a:bodyPr>
            <a:lstStyle/>
            <a:p>
              <a:pPr lvl="0">
                <a:defRPr sz="2000"/>
              </a:pPr>
            </a:p>
          </p:txBody>
        </p:sp>
        <p:sp>
          <p:nvSpPr>
            <p:cNvPr id="171" name="Shape 171"/>
            <p:cNvSpPr/>
            <p:nvPr/>
          </p:nvSpPr>
          <p:spPr>
            <a:xfrm>
              <a:off x="557381" y="0"/>
              <a:ext cx="2590801" cy="967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lvl="1" indent="1587">
                <a:defRPr>
                  <a:solidFill>
                    <a:srgbClr val="000000"/>
                  </a:solidFill>
                </a:defRPr>
              </a:pPr>
              <a:r>
                <a:rPr sz="2000">
                  <a:solidFill>
                    <a:srgbClr val="103154"/>
                  </a:solidFill>
                </a:rPr>
                <a:t>Alice sends id information + random num to Cathy</a:t>
              </a:r>
            </a:p>
          </p:txBody>
        </p:sp>
      </p:grpSp>
      <p:grpSp>
        <p:nvGrpSpPr>
          <p:cNvPr id="175" name="Group 175"/>
          <p:cNvGrpSpPr/>
          <p:nvPr/>
        </p:nvGrpSpPr>
        <p:grpSpPr>
          <a:xfrm>
            <a:off x="5892108" y="2387600"/>
            <a:ext cx="3213792" cy="2514600"/>
            <a:chOff x="0" y="0"/>
            <a:chExt cx="3213791" cy="2514599"/>
          </a:xfrm>
        </p:grpSpPr>
        <p:sp>
          <p:nvSpPr>
            <p:cNvPr id="173" name="Shape 173"/>
            <p:cNvSpPr/>
            <p:nvPr/>
          </p:nvSpPr>
          <p:spPr>
            <a:xfrm>
              <a:off x="0" y="0"/>
              <a:ext cx="569857" cy="2514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914"/>
                  </a:moveTo>
                  <a:lnTo>
                    <a:pt x="7247" y="4050"/>
                  </a:lnTo>
                  <a:lnTo>
                    <a:pt x="21600" y="3695"/>
                  </a:lnTo>
                  <a:moveTo>
                    <a:pt x="21600" y="0"/>
                  </a:moveTo>
                  <a:lnTo>
                    <a:pt x="21600" y="21600"/>
                  </a:lnTo>
                </a:path>
              </a:pathLst>
            </a:custGeom>
            <a:noFill/>
            <a:ln w="9525" cap="flat">
              <a:solidFill>
                <a:srgbClr val="0000FF"/>
              </a:solidFill>
              <a:prstDash val="solid"/>
              <a:round/>
              <a:headEnd type="triangle" w="med" len="med"/>
            </a:ln>
            <a:effectLst/>
          </p:spPr>
          <p:txBody>
            <a:bodyPr wrap="square" lIns="0" tIns="0" rIns="0" bIns="0" numCol="1" anchor="t">
              <a:noAutofit/>
            </a:bodyPr>
            <a:lstStyle/>
            <a:p>
              <a:pPr lvl="0">
                <a:defRPr sz="2000"/>
              </a:pPr>
            </a:p>
          </p:txBody>
        </p:sp>
        <p:sp>
          <p:nvSpPr>
            <p:cNvPr id="174" name="Shape 174"/>
            <p:cNvSpPr/>
            <p:nvPr/>
          </p:nvSpPr>
          <p:spPr>
            <a:xfrm>
              <a:off x="622991" y="0"/>
              <a:ext cx="2590801" cy="1844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lvl="2" indent="68262">
                <a:defRPr>
                  <a:solidFill>
                    <a:srgbClr val="000000"/>
                  </a:solidFill>
                </a:defRPr>
              </a:pPr>
              <a:r>
                <a:rPr sz="2000">
                  <a:solidFill>
                    <a:srgbClr val="103154"/>
                  </a:solidFill>
                </a:rPr>
                <a:t>Cathy responds to Alice by adding a session key, then adding Alices id + key, both enciphered for Bob, then enciphering the entire message</a:t>
              </a:r>
            </a:p>
          </p:txBody>
        </p:sp>
      </p:grpSp>
      <p:grpSp>
        <p:nvGrpSpPr>
          <p:cNvPr id="178" name="Group 178"/>
          <p:cNvGrpSpPr/>
          <p:nvPr/>
        </p:nvGrpSpPr>
        <p:grpSpPr>
          <a:xfrm>
            <a:off x="5751611" y="3928914"/>
            <a:ext cx="3392389" cy="2093426"/>
            <a:chOff x="0" y="0"/>
            <a:chExt cx="3392388" cy="2093425"/>
          </a:xfrm>
        </p:grpSpPr>
        <p:sp>
          <p:nvSpPr>
            <p:cNvPr id="176" name="Shape 176"/>
            <p:cNvSpPr/>
            <p:nvPr/>
          </p:nvSpPr>
          <p:spPr>
            <a:xfrm>
              <a:off x="0" y="0"/>
              <a:ext cx="748454" cy="20400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672" y="13734"/>
                  </a:lnTo>
                  <a:lnTo>
                    <a:pt x="21600" y="13575"/>
                  </a:lnTo>
                  <a:moveTo>
                    <a:pt x="21600" y="11919"/>
                  </a:moveTo>
                  <a:lnTo>
                    <a:pt x="21600" y="21600"/>
                  </a:lnTo>
                </a:path>
              </a:pathLst>
            </a:custGeom>
            <a:noFill/>
            <a:ln w="9525" cap="flat">
              <a:solidFill>
                <a:srgbClr val="0000FF"/>
              </a:solidFill>
              <a:prstDash val="solid"/>
              <a:round/>
              <a:headEnd type="triangle" w="med" len="med"/>
            </a:ln>
            <a:effectLst/>
          </p:spPr>
          <p:txBody>
            <a:bodyPr wrap="square" lIns="0" tIns="0" rIns="0" bIns="0" numCol="1" anchor="t">
              <a:noAutofit/>
            </a:bodyPr>
            <a:lstStyle/>
            <a:p>
              <a:pPr lvl="0">
                <a:defRPr sz="2000"/>
              </a:pPr>
            </a:p>
          </p:txBody>
        </p:sp>
        <p:sp>
          <p:nvSpPr>
            <p:cNvPr id="177" name="Shape 177"/>
            <p:cNvSpPr/>
            <p:nvPr/>
          </p:nvSpPr>
          <p:spPr>
            <a:xfrm>
              <a:off x="801588" y="1125685"/>
              <a:ext cx="2590801" cy="967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lvl="1" indent="1587">
                <a:defRPr>
                  <a:solidFill>
                    <a:srgbClr val="000000"/>
                  </a:solidFill>
                </a:defRPr>
              </a:pPr>
              <a:r>
                <a:rPr sz="2000">
                  <a:solidFill>
                    <a:srgbClr val="103154"/>
                  </a:solidFill>
                </a:rPr>
                <a:t>Alice sends Cathy's enciphered intro to Bob </a:t>
              </a:r>
              <a:endParaRPr sz="2000">
                <a:solidFill>
                  <a:srgbClr val="103154"/>
                </a:solidFill>
              </a:endParaRPr>
            </a:p>
          </p:txBody>
        </p:sp>
      </p:gr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ph type="title" idx="4294967295"/>
          </p:nvPr>
        </p:nvSpPr>
        <p:spPr>
          <a:xfrm>
            <a:off x="779462" y="-260351"/>
            <a:ext cx="7583488" cy="1143002"/>
          </a:xfrm>
          <a:prstGeom prst="rect">
            <a:avLst/>
          </a:prstGeom>
        </p:spPr>
        <p:txBody>
          <a:bodyPr lIns="0" tIns="0" rIns="0" bIns="0">
            <a:normAutofit fontScale="100000" lnSpcReduction="0"/>
          </a:bodyPr>
          <a:lstStyle/>
          <a:p>
            <a:pPr lvl="0">
              <a:defRPr sz="1800">
                <a:solidFill>
                  <a:srgbClr val="000000"/>
                </a:solidFill>
              </a:defRPr>
            </a:pPr>
            <a:r>
              <a:rPr sz="3800">
                <a:solidFill>
                  <a:srgbClr val="174576"/>
                </a:solidFill>
              </a:rPr>
              <a:t>Needham-Schroeder</a:t>
            </a:r>
          </a:p>
        </p:txBody>
      </p:sp>
      <p:grpSp>
        <p:nvGrpSpPr>
          <p:cNvPr id="185" name="Group 185"/>
          <p:cNvGrpSpPr/>
          <p:nvPr/>
        </p:nvGrpSpPr>
        <p:grpSpPr>
          <a:xfrm>
            <a:off x="212725" y="876299"/>
            <a:ext cx="5419485" cy="574140"/>
            <a:chOff x="0" y="0"/>
            <a:chExt cx="5419484" cy="574138"/>
          </a:xfrm>
        </p:grpSpPr>
        <p:sp>
          <p:nvSpPr>
            <p:cNvPr id="181" name="Shape 181"/>
            <p:cNvSpPr/>
            <p:nvPr/>
          </p:nvSpPr>
          <p:spPr>
            <a:xfrm>
              <a:off x="0" y="228698"/>
              <a:ext cx="547388" cy="345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defRPr>
                  <a:solidFill>
                    <a:srgbClr val="000000"/>
                  </a:solidFill>
                </a:defRPr>
              </a:pPr>
              <a:r>
                <a:rPr>
                  <a:solidFill>
                    <a:srgbClr val="103154"/>
                  </a:solidFill>
                </a:rPr>
                <a:t>Alice</a:t>
              </a:r>
            </a:p>
          </p:txBody>
        </p:sp>
        <p:sp>
          <p:nvSpPr>
            <p:cNvPr id="182" name="Shape 182"/>
            <p:cNvSpPr/>
            <p:nvPr/>
          </p:nvSpPr>
          <p:spPr>
            <a:xfrm>
              <a:off x="914399" y="457397"/>
              <a:ext cx="3875528" cy="1"/>
            </a:xfrm>
            <a:prstGeom prst="line">
              <a:avLst/>
            </a:prstGeom>
            <a:noFill/>
            <a:ln w="9525" cap="flat">
              <a:solidFill>
                <a:srgbClr val="103154"/>
              </a:solidFill>
              <a:prstDash val="solid"/>
              <a:round/>
              <a:tailEnd type="triangle" w="med" len="med"/>
            </a:ln>
            <a:effectLst/>
          </p:spPr>
          <p:txBody>
            <a:bodyPr wrap="square" lIns="0" tIns="0" rIns="0" bIns="0" numCol="1" anchor="t">
              <a:noAutofit/>
            </a:bodyPr>
            <a:lstStyle/>
            <a:p>
              <a:pPr lvl="0" defTabSz="457200">
                <a:defRPr sz="1200">
                  <a:solidFill>
                    <a:srgbClr val="000000"/>
                  </a:solidFill>
                  <a:latin typeface="+mj-lt"/>
                  <a:ea typeface="+mj-ea"/>
                  <a:cs typeface="+mj-cs"/>
                  <a:sym typeface="Helvetica"/>
                </a:defRPr>
              </a:pPr>
            </a:p>
          </p:txBody>
        </p:sp>
        <p:sp>
          <p:nvSpPr>
            <p:cNvPr id="183" name="Shape 183"/>
            <p:cNvSpPr/>
            <p:nvPr/>
          </p:nvSpPr>
          <p:spPr>
            <a:xfrm>
              <a:off x="4790166" y="228698"/>
              <a:ext cx="629319" cy="345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defRPr>
                  <a:solidFill>
                    <a:srgbClr val="000000"/>
                  </a:solidFill>
                </a:defRPr>
              </a:pPr>
              <a:r>
                <a:rPr>
                  <a:solidFill>
                    <a:srgbClr val="103154"/>
                  </a:solidFill>
                </a:rPr>
                <a:t>Cathy</a:t>
              </a:r>
            </a:p>
          </p:txBody>
        </p:sp>
        <p:sp>
          <p:nvSpPr>
            <p:cNvPr id="184" name="Shape 184"/>
            <p:cNvSpPr/>
            <p:nvPr/>
          </p:nvSpPr>
          <p:spPr>
            <a:xfrm>
              <a:off x="1450729" y="0"/>
              <a:ext cx="1504502" cy="3888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defRPr>
                  <a:solidFill>
                    <a:srgbClr val="000000"/>
                  </a:solidFill>
                </a:defRPr>
              </a:pPr>
              <a:r>
                <a:rPr>
                  <a:solidFill>
                    <a:srgbClr val="103154"/>
                  </a:solidFill>
                </a:rPr>
                <a:t>Alice || Bob || </a:t>
              </a:r>
              <a:r>
                <a:rPr i="1">
                  <a:solidFill>
                    <a:srgbClr val="103154"/>
                  </a:solidFill>
                </a:rPr>
                <a:t>r</a:t>
              </a:r>
              <a:r>
                <a:rPr baseline="-25000">
                  <a:solidFill>
                    <a:srgbClr val="103154"/>
                  </a:solidFill>
                </a:rPr>
                <a:t>1</a:t>
              </a:r>
            </a:p>
          </p:txBody>
        </p:sp>
      </p:grpSp>
      <p:grpSp>
        <p:nvGrpSpPr>
          <p:cNvPr id="190" name="Group 190"/>
          <p:cNvGrpSpPr/>
          <p:nvPr/>
        </p:nvGrpSpPr>
        <p:grpSpPr>
          <a:xfrm>
            <a:off x="136524" y="1903412"/>
            <a:ext cx="5476197" cy="650359"/>
            <a:chOff x="0" y="0"/>
            <a:chExt cx="5476195" cy="650358"/>
          </a:xfrm>
        </p:grpSpPr>
        <p:sp>
          <p:nvSpPr>
            <p:cNvPr id="186" name="Shape 186"/>
            <p:cNvSpPr/>
            <p:nvPr/>
          </p:nvSpPr>
          <p:spPr>
            <a:xfrm>
              <a:off x="0" y="304918"/>
              <a:ext cx="547388" cy="345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defRPr>
                  <a:solidFill>
                    <a:srgbClr val="000000"/>
                  </a:solidFill>
                </a:defRPr>
              </a:pPr>
              <a:r>
                <a:rPr>
                  <a:solidFill>
                    <a:srgbClr val="103154"/>
                  </a:solidFill>
                </a:rPr>
                <a:t>Alice</a:t>
              </a:r>
            </a:p>
          </p:txBody>
        </p:sp>
        <p:sp>
          <p:nvSpPr>
            <p:cNvPr id="187" name="Shape 187"/>
            <p:cNvSpPr/>
            <p:nvPr/>
          </p:nvSpPr>
          <p:spPr>
            <a:xfrm>
              <a:off x="914444" y="533607"/>
              <a:ext cx="3878499" cy="1"/>
            </a:xfrm>
            <a:prstGeom prst="line">
              <a:avLst/>
            </a:prstGeom>
            <a:noFill/>
            <a:ln w="9525" cap="flat">
              <a:solidFill>
                <a:srgbClr val="103154"/>
              </a:solidFill>
              <a:prstDash val="solid"/>
              <a:round/>
              <a:headEnd type="triangle" w="med" len="med"/>
            </a:ln>
            <a:effectLst/>
          </p:spPr>
          <p:txBody>
            <a:bodyPr wrap="square" lIns="0" tIns="0" rIns="0" bIns="0" numCol="1" anchor="t">
              <a:noAutofit/>
            </a:bodyPr>
            <a:lstStyle/>
            <a:p>
              <a:pPr lvl="0" defTabSz="457200">
                <a:defRPr sz="1200">
                  <a:solidFill>
                    <a:srgbClr val="000000"/>
                  </a:solidFill>
                  <a:latin typeface="+mj-lt"/>
                  <a:ea typeface="+mj-ea"/>
                  <a:cs typeface="+mj-cs"/>
                  <a:sym typeface="Helvetica"/>
                </a:defRPr>
              </a:pPr>
            </a:p>
          </p:txBody>
        </p:sp>
        <p:sp>
          <p:nvSpPr>
            <p:cNvPr id="188" name="Shape 188"/>
            <p:cNvSpPr/>
            <p:nvPr/>
          </p:nvSpPr>
          <p:spPr>
            <a:xfrm>
              <a:off x="4846878" y="304918"/>
              <a:ext cx="629318" cy="345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defRPr>
                  <a:solidFill>
                    <a:srgbClr val="000000"/>
                  </a:solidFill>
                </a:defRPr>
              </a:pPr>
              <a:r>
                <a:rPr>
                  <a:solidFill>
                    <a:srgbClr val="103154"/>
                  </a:solidFill>
                </a:rPr>
                <a:t>Cathy</a:t>
              </a:r>
            </a:p>
          </p:txBody>
        </p:sp>
        <p:sp>
          <p:nvSpPr>
            <p:cNvPr id="189" name="Shape 189"/>
            <p:cNvSpPr/>
            <p:nvPr/>
          </p:nvSpPr>
          <p:spPr>
            <a:xfrm>
              <a:off x="533425" y="0"/>
              <a:ext cx="4842751" cy="3888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lvl="0">
                <a:defRPr>
                  <a:solidFill>
                    <a:srgbClr val="000000"/>
                  </a:solidFill>
                </a:defRPr>
              </a:pPr>
              <a:r>
                <a:rPr>
                  <a:solidFill>
                    <a:srgbClr val="103154"/>
                  </a:solidFill>
                </a:rPr>
                <a:t>{ Alice || Bob || </a:t>
              </a:r>
              <a:r>
                <a:rPr i="1">
                  <a:solidFill>
                    <a:srgbClr val="103154"/>
                  </a:solidFill>
                </a:rPr>
                <a:t>r</a:t>
              </a:r>
              <a:r>
                <a:rPr baseline="-25000">
                  <a:solidFill>
                    <a:srgbClr val="103154"/>
                  </a:solidFill>
                </a:rPr>
                <a:t>1</a:t>
              </a:r>
              <a:r>
                <a:rPr>
                  <a:solidFill>
                    <a:srgbClr val="103154"/>
                  </a:solidFill>
                </a:rPr>
                <a:t> || </a:t>
              </a:r>
              <a:r>
                <a:rPr i="1">
                  <a:solidFill>
                    <a:srgbClr val="103154"/>
                  </a:solidFill>
                </a:rPr>
                <a:t>k</a:t>
              </a:r>
              <a:r>
                <a:rPr baseline="-25000" i="1">
                  <a:solidFill>
                    <a:srgbClr val="103154"/>
                  </a:solidFill>
                </a:rPr>
                <a:t>s</a:t>
              </a:r>
              <a:r>
                <a:rPr>
                  <a:solidFill>
                    <a:srgbClr val="103154"/>
                  </a:solidFill>
                </a:rPr>
                <a:t> || { Alice || </a:t>
              </a:r>
              <a:r>
                <a:rPr i="1">
                  <a:solidFill>
                    <a:srgbClr val="103154"/>
                  </a:solidFill>
                </a:rPr>
                <a:t>k</a:t>
              </a:r>
              <a:r>
                <a:rPr baseline="-25000" i="1">
                  <a:solidFill>
                    <a:srgbClr val="103154"/>
                  </a:solidFill>
                </a:rPr>
                <a:t>s</a:t>
              </a:r>
              <a:r>
                <a:rPr>
                  <a:solidFill>
                    <a:srgbClr val="103154"/>
                  </a:solidFill>
                </a:rPr>
                <a:t> } </a:t>
              </a:r>
              <a:r>
                <a:rPr i="1">
                  <a:solidFill>
                    <a:srgbClr val="103154"/>
                  </a:solidFill>
                </a:rPr>
                <a:t>k</a:t>
              </a:r>
              <a:r>
                <a:rPr baseline="-25000" i="1">
                  <a:solidFill>
                    <a:srgbClr val="103154"/>
                  </a:solidFill>
                </a:rPr>
                <a:t>BC</a:t>
              </a:r>
              <a:r>
                <a:rPr>
                  <a:solidFill>
                    <a:srgbClr val="103154"/>
                  </a:solidFill>
                </a:rPr>
                <a:t> } </a:t>
              </a:r>
              <a:r>
                <a:rPr i="1">
                  <a:solidFill>
                    <a:srgbClr val="103154"/>
                  </a:solidFill>
                </a:rPr>
                <a:t>k</a:t>
              </a:r>
              <a:r>
                <a:rPr baseline="-25000" i="1">
                  <a:solidFill>
                    <a:srgbClr val="103154"/>
                  </a:solidFill>
                </a:rPr>
                <a:t>AC</a:t>
              </a:r>
            </a:p>
          </p:txBody>
        </p:sp>
      </p:grpSp>
      <p:grpSp>
        <p:nvGrpSpPr>
          <p:cNvPr id="195" name="Group 195"/>
          <p:cNvGrpSpPr/>
          <p:nvPr/>
        </p:nvGrpSpPr>
        <p:grpSpPr>
          <a:xfrm>
            <a:off x="136524" y="3008312"/>
            <a:ext cx="5426875" cy="649728"/>
            <a:chOff x="0" y="0"/>
            <a:chExt cx="5426873" cy="649727"/>
          </a:xfrm>
        </p:grpSpPr>
        <p:sp>
          <p:nvSpPr>
            <p:cNvPr id="191" name="Shape 191"/>
            <p:cNvSpPr/>
            <p:nvPr/>
          </p:nvSpPr>
          <p:spPr>
            <a:xfrm>
              <a:off x="0" y="304287"/>
              <a:ext cx="547388" cy="345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defRPr>
                  <a:solidFill>
                    <a:srgbClr val="000000"/>
                  </a:solidFill>
                </a:defRPr>
              </a:pPr>
              <a:r>
                <a:rPr>
                  <a:solidFill>
                    <a:srgbClr val="103154"/>
                  </a:solidFill>
                </a:rPr>
                <a:t>Alice</a:t>
              </a:r>
            </a:p>
          </p:txBody>
        </p:sp>
        <p:sp>
          <p:nvSpPr>
            <p:cNvPr id="192" name="Shape 192"/>
            <p:cNvSpPr/>
            <p:nvPr/>
          </p:nvSpPr>
          <p:spPr>
            <a:xfrm>
              <a:off x="838199" y="532502"/>
              <a:ext cx="4042224" cy="1"/>
            </a:xfrm>
            <a:prstGeom prst="line">
              <a:avLst/>
            </a:prstGeom>
            <a:noFill/>
            <a:ln w="9525" cap="flat">
              <a:solidFill>
                <a:srgbClr val="103154"/>
              </a:solidFill>
              <a:prstDash val="solid"/>
              <a:round/>
              <a:tailEnd type="triangle" w="med" len="med"/>
            </a:ln>
            <a:effectLst/>
          </p:spPr>
          <p:txBody>
            <a:bodyPr wrap="square" lIns="0" tIns="0" rIns="0" bIns="0" numCol="1" anchor="t">
              <a:noAutofit/>
            </a:bodyPr>
            <a:lstStyle/>
            <a:p>
              <a:pPr lvl="0" defTabSz="457200">
                <a:defRPr sz="1200">
                  <a:solidFill>
                    <a:srgbClr val="000000"/>
                  </a:solidFill>
                  <a:latin typeface="+mj-lt"/>
                  <a:ea typeface="+mj-ea"/>
                  <a:cs typeface="+mj-cs"/>
                  <a:sym typeface="Helvetica"/>
                </a:defRPr>
              </a:pPr>
            </a:p>
          </p:txBody>
        </p:sp>
        <p:sp>
          <p:nvSpPr>
            <p:cNvPr id="193" name="Shape 193"/>
            <p:cNvSpPr/>
            <p:nvPr/>
          </p:nvSpPr>
          <p:spPr>
            <a:xfrm>
              <a:off x="4960969" y="304287"/>
              <a:ext cx="465905" cy="345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defRPr>
                  <a:solidFill>
                    <a:srgbClr val="000000"/>
                  </a:solidFill>
                </a:defRPr>
              </a:pPr>
              <a:r>
                <a:rPr>
                  <a:solidFill>
                    <a:srgbClr val="103154"/>
                  </a:solidFill>
                </a:rPr>
                <a:t>Bob</a:t>
              </a:r>
            </a:p>
          </p:txBody>
        </p:sp>
        <p:sp>
          <p:nvSpPr>
            <p:cNvPr id="194" name="Shape 194"/>
            <p:cNvSpPr/>
            <p:nvPr/>
          </p:nvSpPr>
          <p:spPr>
            <a:xfrm>
              <a:off x="1828773" y="0"/>
              <a:ext cx="1519087" cy="3888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defRPr>
                  <a:solidFill>
                    <a:srgbClr val="000000"/>
                  </a:solidFill>
                </a:defRPr>
              </a:pPr>
              <a:r>
                <a:rPr>
                  <a:solidFill>
                    <a:srgbClr val="103154"/>
                  </a:solidFill>
                </a:rPr>
                <a:t>{ Alice || </a:t>
              </a:r>
              <a:r>
                <a:rPr i="1">
                  <a:solidFill>
                    <a:srgbClr val="103154"/>
                  </a:solidFill>
                </a:rPr>
                <a:t>k</a:t>
              </a:r>
              <a:r>
                <a:rPr baseline="-25000" i="1">
                  <a:solidFill>
                    <a:srgbClr val="103154"/>
                  </a:solidFill>
                </a:rPr>
                <a:t>s</a:t>
              </a:r>
              <a:r>
                <a:rPr>
                  <a:solidFill>
                    <a:srgbClr val="103154"/>
                  </a:solidFill>
                </a:rPr>
                <a:t> } </a:t>
              </a:r>
              <a:r>
                <a:rPr i="1">
                  <a:solidFill>
                    <a:srgbClr val="103154"/>
                  </a:solidFill>
                </a:rPr>
                <a:t>k</a:t>
              </a:r>
              <a:r>
                <a:rPr baseline="-25000" i="1">
                  <a:solidFill>
                    <a:srgbClr val="103154"/>
                  </a:solidFill>
                </a:rPr>
                <a:t>BC</a:t>
              </a:r>
            </a:p>
          </p:txBody>
        </p:sp>
      </p:grpSp>
      <p:grpSp>
        <p:nvGrpSpPr>
          <p:cNvPr id="200" name="Group 200"/>
          <p:cNvGrpSpPr/>
          <p:nvPr/>
        </p:nvGrpSpPr>
        <p:grpSpPr>
          <a:xfrm>
            <a:off x="212724" y="4152899"/>
            <a:ext cx="5426875" cy="608964"/>
            <a:chOff x="0" y="0"/>
            <a:chExt cx="5426873" cy="608962"/>
          </a:xfrm>
        </p:grpSpPr>
        <p:sp>
          <p:nvSpPr>
            <p:cNvPr id="196" name="Shape 196"/>
            <p:cNvSpPr/>
            <p:nvPr/>
          </p:nvSpPr>
          <p:spPr>
            <a:xfrm>
              <a:off x="0" y="263522"/>
              <a:ext cx="547388" cy="345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defRPr>
                  <a:solidFill>
                    <a:srgbClr val="000000"/>
                  </a:solidFill>
                </a:defRPr>
              </a:pPr>
              <a:r>
                <a:rPr>
                  <a:solidFill>
                    <a:srgbClr val="103154"/>
                  </a:solidFill>
                </a:rPr>
                <a:t>Alice</a:t>
              </a:r>
            </a:p>
          </p:txBody>
        </p:sp>
        <p:sp>
          <p:nvSpPr>
            <p:cNvPr id="197" name="Shape 197"/>
            <p:cNvSpPr/>
            <p:nvPr/>
          </p:nvSpPr>
          <p:spPr>
            <a:xfrm>
              <a:off x="914399" y="492271"/>
              <a:ext cx="3966024" cy="1"/>
            </a:xfrm>
            <a:prstGeom prst="line">
              <a:avLst/>
            </a:prstGeom>
            <a:noFill/>
            <a:ln w="9525" cap="flat">
              <a:solidFill>
                <a:srgbClr val="103154"/>
              </a:solidFill>
              <a:prstDash val="solid"/>
              <a:round/>
              <a:headEnd type="triangle" w="med" len="med"/>
            </a:ln>
            <a:effectLst/>
          </p:spPr>
          <p:txBody>
            <a:bodyPr wrap="square" lIns="0" tIns="0" rIns="0" bIns="0" numCol="1" anchor="t">
              <a:noAutofit/>
            </a:bodyPr>
            <a:lstStyle/>
            <a:p>
              <a:pPr lvl="0" defTabSz="457200">
                <a:defRPr sz="1200">
                  <a:solidFill>
                    <a:srgbClr val="000000"/>
                  </a:solidFill>
                  <a:latin typeface="+mj-lt"/>
                  <a:ea typeface="+mj-ea"/>
                  <a:cs typeface="+mj-cs"/>
                  <a:sym typeface="Helvetica"/>
                </a:defRPr>
              </a:pPr>
            </a:p>
          </p:txBody>
        </p:sp>
        <p:sp>
          <p:nvSpPr>
            <p:cNvPr id="198" name="Shape 198"/>
            <p:cNvSpPr/>
            <p:nvPr/>
          </p:nvSpPr>
          <p:spPr>
            <a:xfrm>
              <a:off x="4960969" y="263522"/>
              <a:ext cx="465905" cy="345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defRPr>
                  <a:solidFill>
                    <a:srgbClr val="000000"/>
                  </a:solidFill>
                </a:defRPr>
              </a:pPr>
              <a:r>
                <a:rPr>
                  <a:solidFill>
                    <a:srgbClr val="103154"/>
                  </a:solidFill>
                </a:rPr>
                <a:t>Bob</a:t>
              </a:r>
            </a:p>
          </p:txBody>
        </p:sp>
        <p:sp>
          <p:nvSpPr>
            <p:cNvPr id="199" name="Shape 199"/>
            <p:cNvSpPr/>
            <p:nvPr/>
          </p:nvSpPr>
          <p:spPr>
            <a:xfrm>
              <a:off x="1905000" y="0"/>
              <a:ext cx="736586" cy="3888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defRPr>
                  <a:solidFill>
                    <a:srgbClr val="000000"/>
                  </a:solidFill>
                </a:defRPr>
              </a:pPr>
              <a:r>
                <a:rPr>
                  <a:solidFill>
                    <a:srgbClr val="103154"/>
                  </a:solidFill>
                </a:rPr>
                <a:t>{ </a:t>
              </a:r>
              <a:r>
                <a:rPr i="1">
                  <a:solidFill>
                    <a:srgbClr val="103154"/>
                  </a:solidFill>
                </a:rPr>
                <a:t>r</a:t>
              </a:r>
              <a:r>
                <a:rPr baseline="-25000">
                  <a:solidFill>
                    <a:srgbClr val="103154"/>
                  </a:solidFill>
                </a:rPr>
                <a:t>2</a:t>
              </a:r>
              <a:r>
                <a:rPr>
                  <a:solidFill>
                    <a:srgbClr val="103154"/>
                  </a:solidFill>
                </a:rPr>
                <a:t> } </a:t>
              </a:r>
              <a:r>
                <a:rPr i="1">
                  <a:solidFill>
                    <a:srgbClr val="103154"/>
                  </a:solidFill>
                </a:rPr>
                <a:t>k</a:t>
              </a:r>
              <a:r>
                <a:rPr baseline="-25000" i="1">
                  <a:solidFill>
                    <a:srgbClr val="103154"/>
                  </a:solidFill>
                </a:rPr>
                <a:t>s</a:t>
              </a:r>
            </a:p>
          </p:txBody>
        </p:sp>
      </p:grpSp>
      <p:grpSp>
        <p:nvGrpSpPr>
          <p:cNvPr id="205" name="Group 205"/>
          <p:cNvGrpSpPr/>
          <p:nvPr/>
        </p:nvGrpSpPr>
        <p:grpSpPr>
          <a:xfrm>
            <a:off x="212724" y="5214937"/>
            <a:ext cx="5426875" cy="650359"/>
            <a:chOff x="0" y="0"/>
            <a:chExt cx="5426873" cy="650358"/>
          </a:xfrm>
        </p:grpSpPr>
        <p:sp>
          <p:nvSpPr>
            <p:cNvPr id="201" name="Shape 201"/>
            <p:cNvSpPr/>
            <p:nvPr/>
          </p:nvSpPr>
          <p:spPr>
            <a:xfrm>
              <a:off x="0" y="304918"/>
              <a:ext cx="547388" cy="345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defRPr>
                  <a:solidFill>
                    <a:srgbClr val="000000"/>
                  </a:solidFill>
                </a:defRPr>
              </a:pPr>
              <a:r>
                <a:rPr>
                  <a:solidFill>
                    <a:srgbClr val="103154"/>
                  </a:solidFill>
                </a:rPr>
                <a:t>Alice</a:t>
              </a:r>
            </a:p>
          </p:txBody>
        </p:sp>
        <p:sp>
          <p:nvSpPr>
            <p:cNvPr id="202" name="Shape 202"/>
            <p:cNvSpPr/>
            <p:nvPr/>
          </p:nvSpPr>
          <p:spPr>
            <a:xfrm>
              <a:off x="1064525" y="533607"/>
              <a:ext cx="3815898" cy="1"/>
            </a:xfrm>
            <a:prstGeom prst="line">
              <a:avLst/>
            </a:prstGeom>
            <a:noFill/>
            <a:ln w="9525" cap="flat">
              <a:solidFill>
                <a:srgbClr val="103154"/>
              </a:solidFill>
              <a:prstDash val="solid"/>
              <a:round/>
              <a:tailEnd type="triangle" w="med" len="med"/>
            </a:ln>
            <a:effectLst/>
          </p:spPr>
          <p:txBody>
            <a:bodyPr wrap="square" lIns="0" tIns="0" rIns="0" bIns="0" numCol="1" anchor="t">
              <a:noAutofit/>
            </a:bodyPr>
            <a:lstStyle/>
            <a:p>
              <a:pPr lvl="0" defTabSz="457200">
                <a:defRPr sz="1200">
                  <a:solidFill>
                    <a:srgbClr val="000000"/>
                  </a:solidFill>
                  <a:latin typeface="+mj-lt"/>
                  <a:ea typeface="+mj-ea"/>
                  <a:cs typeface="+mj-cs"/>
                  <a:sym typeface="Helvetica"/>
                </a:defRPr>
              </a:pPr>
            </a:p>
          </p:txBody>
        </p:sp>
        <p:sp>
          <p:nvSpPr>
            <p:cNvPr id="203" name="Shape 203"/>
            <p:cNvSpPr/>
            <p:nvPr/>
          </p:nvSpPr>
          <p:spPr>
            <a:xfrm>
              <a:off x="4960969" y="304918"/>
              <a:ext cx="465905" cy="345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defRPr>
                  <a:solidFill>
                    <a:srgbClr val="000000"/>
                  </a:solidFill>
                </a:defRPr>
              </a:pPr>
              <a:r>
                <a:rPr>
                  <a:solidFill>
                    <a:srgbClr val="103154"/>
                  </a:solidFill>
                </a:rPr>
                <a:t>Bob</a:t>
              </a:r>
            </a:p>
          </p:txBody>
        </p:sp>
        <p:sp>
          <p:nvSpPr>
            <p:cNvPr id="204" name="Shape 204"/>
            <p:cNvSpPr/>
            <p:nvPr/>
          </p:nvSpPr>
          <p:spPr>
            <a:xfrm>
              <a:off x="1825869" y="0"/>
              <a:ext cx="1201997" cy="431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defRPr>
                  <a:solidFill>
                    <a:srgbClr val="000000"/>
                  </a:solidFill>
                </a:defRPr>
              </a:pPr>
              <a:r>
                <a:rPr sz="2000">
                  <a:solidFill>
                    <a:srgbClr val="103154"/>
                  </a:solidFill>
                </a:rPr>
                <a:t>{ </a:t>
              </a:r>
              <a:r>
                <a:rPr i="1" sz="2000">
                  <a:solidFill>
                    <a:srgbClr val="103154"/>
                  </a:solidFill>
                </a:rPr>
                <a:t>r</a:t>
              </a:r>
              <a:r>
                <a:rPr baseline="-25000" sz="2000">
                  <a:solidFill>
                    <a:srgbClr val="103154"/>
                  </a:solidFill>
                </a:rPr>
                <a:t>2</a:t>
              </a:r>
              <a:r>
                <a:rPr sz="2000">
                  <a:solidFill>
                    <a:srgbClr val="103154"/>
                  </a:solidFill>
                </a:rPr>
                <a:t> – 1 } </a:t>
              </a:r>
              <a:r>
                <a:rPr i="1" sz="2000">
                  <a:solidFill>
                    <a:srgbClr val="103154"/>
                  </a:solidFill>
                </a:rPr>
                <a:t>k</a:t>
              </a:r>
              <a:r>
                <a:rPr baseline="-25000" i="1" sz="2000">
                  <a:solidFill>
                    <a:srgbClr val="103154"/>
                  </a:solidFill>
                </a:rPr>
                <a:t>s</a:t>
              </a:r>
            </a:p>
          </p:txBody>
        </p:sp>
      </p:grpSp>
      <p:grpSp>
        <p:nvGrpSpPr>
          <p:cNvPr id="208" name="Group 208"/>
          <p:cNvGrpSpPr/>
          <p:nvPr/>
        </p:nvGrpSpPr>
        <p:grpSpPr>
          <a:xfrm>
            <a:off x="5784193" y="2705099"/>
            <a:ext cx="3343932" cy="1765732"/>
            <a:chOff x="0" y="0"/>
            <a:chExt cx="3343931" cy="1765730"/>
          </a:xfrm>
        </p:grpSpPr>
        <p:sp>
          <p:nvSpPr>
            <p:cNvPr id="206" name="Shape 206"/>
            <p:cNvSpPr/>
            <p:nvPr/>
          </p:nvSpPr>
          <p:spPr>
            <a:xfrm>
              <a:off x="0" y="0"/>
              <a:ext cx="699996" cy="17657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9915" y="3845"/>
                  </a:lnTo>
                  <a:lnTo>
                    <a:pt x="21600" y="3508"/>
                  </a:lnTo>
                  <a:moveTo>
                    <a:pt x="21600" y="0"/>
                  </a:moveTo>
                  <a:lnTo>
                    <a:pt x="21600" y="20507"/>
                  </a:lnTo>
                </a:path>
              </a:pathLst>
            </a:custGeom>
            <a:noFill/>
            <a:ln w="9525" cap="flat">
              <a:solidFill>
                <a:srgbClr val="0000FF"/>
              </a:solidFill>
              <a:prstDash val="solid"/>
              <a:round/>
              <a:headEnd type="triangle" w="med" len="med"/>
            </a:ln>
            <a:effectLst/>
          </p:spPr>
          <p:txBody>
            <a:bodyPr wrap="square" lIns="0" tIns="0" rIns="0" bIns="0" numCol="1" anchor="t">
              <a:noAutofit/>
            </a:bodyPr>
            <a:lstStyle/>
            <a:p>
              <a:pPr lvl="0">
                <a:defRPr sz="2000"/>
              </a:pPr>
            </a:p>
          </p:txBody>
        </p:sp>
        <p:sp>
          <p:nvSpPr>
            <p:cNvPr id="207" name="Shape 207"/>
            <p:cNvSpPr/>
            <p:nvPr/>
          </p:nvSpPr>
          <p:spPr>
            <a:xfrm>
              <a:off x="753131" y="0"/>
              <a:ext cx="2590801" cy="1551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lvl="2" indent="68262">
                <a:defRPr>
                  <a:solidFill>
                    <a:srgbClr val="000000"/>
                  </a:solidFill>
                </a:defRPr>
              </a:pPr>
              <a:r>
                <a:rPr sz="2000">
                  <a:solidFill>
                    <a:srgbClr val="103154"/>
                  </a:solidFill>
                </a:rPr>
                <a:t>Bob responds to Alice by sending her a new rand number enciphered using the session key.</a:t>
              </a:r>
            </a:p>
          </p:txBody>
        </p:sp>
      </p:grpSp>
      <p:grpSp>
        <p:nvGrpSpPr>
          <p:cNvPr id="211" name="Group 211"/>
          <p:cNvGrpSpPr/>
          <p:nvPr/>
        </p:nvGrpSpPr>
        <p:grpSpPr>
          <a:xfrm>
            <a:off x="5784193" y="4686299"/>
            <a:ext cx="3343932" cy="1371601"/>
            <a:chOff x="0" y="0"/>
            <a:chExt cx="3343931" cy="1371600"/>
          </a:xfrm>
        </p:grpSpPr>
        <p:sp>
          <p:nvSpPr>
            <p:cNvPr id="209" name="Shape 209"/>
            <p:cNvSpPr/>
            <p:nvPr/>
          </p:nvSpPr>
          <p:spPr>
            <a:xfrm>
              <a:off x="0" y="0"/>
              <a:ext cx="699996" cy="1371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822"/>
                  </a:moveTo>
                  <a:lnTo>
                    <a:pt x="9915" y="4050"/>
                  </a:lnTo>
                  <a:lnTo>
                    <a:pt x="21600" y="3695"/>
                  </a:lnTo>
                  <a:moveTo>
                    <a:pt x="21600" y="0"/>
                  </a:moveTo>
                  <a:lnTo>
                    <a:pt x="21600" y="21600"/>
                  </a:lnTo>
                </a:path>
              </a:pathLst>
            </a:custGeom>
            <a:noFill/>
            <a:ln w="9525" cap="flat">
              <a:solidFill>
                <a:srgbClr val="0000FF"/>
              </a:solidFill>
              <a:prstDash val="solid"/>
              <a:round/>
              <a:headEnd type="triangle" w="med" len="med"/>
            </a:ln>
            <a:effectLst/>
          </p:spPr>
          <p:txBody>
            <a:bodyPr wrap="square" lIns="0" tIns="0" rIns="0" bIns="0" numCol="1" anchor="t">
              <a:noAutofit/>
            </a:bodyPr>
            <a:lstStyle/>
            <a:p>
              <a:pPr lvl="0">
                <a:defRPr sz="2000"/>
              </a:pPr>
            </a:p>
          </p:txBody>
        </p:sp>
        <p:sp>
          <p:nvSpPr>
            <p:cNvPr id="210" name="Shape 210"/>
            <p:cNvSpPr/>
            <p:nvPr/>
          </p:nvSpPr>
          <p:spPr>
            <a:xfrm>
              <a:off x="753131" y="0"/>
              <a:ext cx="2590801" cy="1259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lvl="2" indent="68262">
                <a:defRPr>
                  <a:solidFill>
                    <a:srgbClr val="000000"/>
                  </a:solidFill>
                </a:defRPr>
              </a:pPr>
              <a:r>
                <a:rPr sz="2000">
                  <a:solidFill>
                    <a:srgbClr val="103154"/>
                  </a:solidFill>
                </a:rPr>
                <a:t>Alice responds responds, thus confirming the introduction</a:t>
              </a:r>
            </a:p>
          </p:txBody>
        </p:sp>
      </p:gr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Shape 213"/>
          <p:cNvSpPr/>
          <p:nvPr>
            <p:ph type="title" idx="4294967295"/>
          </p:nvPr>
        </p:nvSpPr>
        <p:spPr>
          <a:xfrm>
            <a:off x="779462" y="-1"/>
            <a:ext cx="7583488" cy="1143002"/>
          </a:xfrm>
          <a:prstGeom prst="rect">
            <a:avLst/>
          </a:prstGeom>
        </p:spPr>
        <p:txBody>
          <a:bodyPr lIns="0" tIns="0" rIns="0" bIns="0">
            <a:normAutofit fontScale="100000" lnSpcReduction="0"/>
          </a:bodyPr>
          <a:lstStyle/>
          <a:p>
            <a:pPr lvl="0">
              <a:defRPr sz="1800">
                <a:solidFill>
                  <a:srgbClr val="000000"/>
                </a:solidFill>
              </a:defRPr>
            </a:pPr>
            <a:r>
              <a:rPr sz="3800">
                <a:solidFill>
                  <a:srgbClr val="174576"/>
                </a:solidFill>
              </a:rPr>
              <a:t>But …</a:t>
            </a:r>
          </a:p>
        </p:txBody>
      </p:sp>
      <p:sp>
        <p:nvSpPr>
          <p:cNvPr id="214" name="Shape 214"/>
          <p:cNvSpPr/>
          <p:nvPr>
            <p:ph type="body" idx="4294967295"/>
          </p:nvPr>
        </p:nvSpPr>
        <p:spPr>
          <a:xfrm>
            <a:off x="36512" y="1104900"/>
            <a:ext cx="8686801" cy="5410200"/>
          </a:xfrm>
          <a:prstGeom prst="rect">
            <a:avLst/>
          </a:prstGeom>
        </p:spPr>
        <p:txBody>
          <a:bodyPr lIns="0" tIns="0" rIns="0" bIns="0">
            <a:normAutofit fontScale="100000" lnSpcReduction="0"/>
          </a:bodyPr>
          <a:lstStyle/>
          <a:p>
            <a:pPr lvl="0" marL="436418" indent="-436418">
              <a:defRPr sz="1800">
                <a:solidFill>
                  <a:srgbClr val="000000"/>
                </a:solidFill>
              </a:defRPr>
            </a:pPr>
            <a:r>
              <a:rPr sz="2800">
                <a:solidFill>
                  <a:srgbClr val="174576"/>
                </a:solidFill>
              </a:rPr>
              <a:t>Assumption: all keys are secret</a:t>
            </a:r>
            <a:endParaRPr sz="2800">
              <a:solidFill>
                <a:srgbClr val="174576"/>
              </a:solidFill>
            </a:endParaRPr>
          </a:p>
          <a:p>
            <a:pPr lvl="0" marL="436418" indent="-436418">
              <a:defRPr sz="1800">
                <a:solidFill>
                  <a:srgbClr val="000000"/>
                </a:solidFill>
              </a:defRPr>
            </a:pPr>
            <a:r>
              <a:rPr sz="2800">
                <a:solidFill>
                  <a:srgbClr val="174576"/>
                </a:solidFill>
              </a:rPr>
              <a:t>Question: suppose Eve can obtain session key. How does that affect protocol?</a:t>
            </a:r>
            <a:endParaRPr sz="2800">
              <a:solidFill>
                <a:srgbClr val="174576"/>
              </a:solidFill>
            </a:endParaRPr>
          </a:p>
          <a:p>
            <a:pPr lvl="1" marL="753110" indent="-403860">
              <a:spcBef>
                <a:spcPts val="600"/>
              </a:spcBef>
              <a:defRPr sz="1800">
                <a:solidFill>
                  <a:srgbClr val="000000"/>
                </a:solidFill>
              </a:defRPr>
            </a:pPr>
            <a:r>
              <a:rPr sz="2400">
                <a:solidFill>
                  <a:srgbClr val="174576"/>
                </a:solidFill>
              </a:rPr>
              <a:t>In what follows, Eve knows </a:t>
            </a:r>
            <a:r>
              <a:rPr i="1" sz="2400">
                <a:solidFill>
                  <a:srgbClr val="174576"/>
                </a:solidFill>
              </a:rPr>
              <a:t>k</a:t>
            </a:r>
            <a:r>
              <a:rPr baseline="-25000" i="1" sz="2400">
                <a:solidFill>
                  <a:srgbClr val="174576"/>
                </a:solidFill>
              </a:rPr>
              <a:t>s</a:t>
            </a:r>
          </a:p>
        </p:txBody>
      </p:sp>
      <p:sp>
        <p:nvSpPr>
          <p:cNvPr id="215" name="Shape 215"/>
          <p:cNvSpPr/>
          <p:nvPr/>
        </p:nvSpPr>
        <p:spPr>
          <a:xfrm>
            <a:off x="754062" y="4159250"/>
            <a:ext cx="454879" cy="3835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000"/>
            </a:lvl1pPr>
          </a:lstStyle>
          <a:p>
            <a:pPr lvl="0">
              <a:defRPr sz="1800">
                <a:solidFill>
                  <a:srgbClr val="000000"/>
                </a:solidFill>
              </a:defRPr>
            </a:pPr>
            <a:r>
              <a:rPr sz="2000">
                <a:solidFill>
                  <a:srgbClr val="103154"/>
                </a:solidFill>
              </a:rPr>
              <a:t>Eve</a:t>
            </a:r>
          </a:p>
        </p:txBody>
      </p:sp>
      <p:sp>
        <p:nvSpPr>
          <p:cNvPr id="216" name="Shape 216"/>
          <p:cNvSpPr/>
          <p:nvPr/>
        </p:nvSpPr>
        <p:spPr>
          <a:xfrm>
            <a:off x="1651000" y="4387849"/>
            <a:ext cx="3073400" cy="31751"/>
          </a:xfrm>
          <a:prstGeom prst="line">
            <a:avLst/>
          </a:prstGeom>
          <a:ln>
            <a:solidFill>
              <a:srgbClr val="103154"/>
            </a:solidFill>
            <a:round/>
            <a:tailEnd type="triangle"/>
          </a:ln>
        </p:spPr>
        <p:txBody>
          <a:bodyPr lIns="0" tIns="0" rIns="0" bIns="0"/>
          <a:lstStyle/>
          <a:p>
            <a:pPr lvl="0" defTabSz="457200">
              <a:defRPr sz="1200">
                <a:solidFill>
                  <a:srgbClr val="000000"/>
                </a:solidFill>
                <a:latin typeface="+mj-lt"/>
                <a:ea typeface="+mj-ea"/>
                <a:cs typeface="+mj-cs"/>
                <a:sym typeface="Helvetica"/>
              </a:defRPr>
            </a:pPr>
          </a:p>
        </p:txBody>
      </p:sp>
      <p:sp>
        <p:nvSpPr>
          <p:cNvPr id="217" name="Shape 217"/>
          <p:cNvSpPr/>
          <p:nvPr/>
        </p:nvSpPr>
        <p:spPr>
          <a:xfrm>
            <a:off x="4953000" y="4267200"/>
            <a:ext cx="506100" cy="3835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000"/>
            </a:lvl1pPr>
          </a:lstStyle>
          <a:p>
            <a:pPr lvl="0">
              <a:defRPr sz="1800">
                <a:solidFill>
                  <a:srgbClr val="000000"/>
                </a:solidFill>
              </a:defRPr>
            </a:pPr>
            <a:r>
              <a:rPr sz="2000">
                <a:solidFill>
                  <a:srgbClr val="103154"/>
                </a:solidFill>
              </a:rPr>
              <a:t>Bob</a:t>
            </a:r>
          </a:p>
        </p:txBody>
      </p:sp>
      <p:sp>
        <p:nvSpPr>
          <p:cNvPr id="218" name="Shape 218"/>
          <p:cNvSpPr/>
          <p:nvPr/>
        </p:nvSpPr>
        <p:spPr>
          <a:xfrm>
            <a:off x="1981200" y="3810000"/>
            <a:ext cx="1582872" cy="43180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defRPr>
                <a:solidFill>
                  <a:srgbClr val="000000"/>
                </a:solidFill>
              </a:defRPr>
            </a:pPr>
            <a:r>
              <a:rPr sz="2000">
                <a:solidFill>
                  <a:srgbClr val="103154"/>
                </a:solidFill>
              </a:rPr>
              <a:t>{ Alice || </a:t>
            </a:r>
            <a:r>
              <a:rPr i="1" sz="2000">
                <a:solidFill>
                  <a:srgbClr val="103154"/>
                </a:solidFill>
              </a:rPr>
              <a:t>k</a:t>
            </a:r>
            <a:r>
              <a:rPr baseline="-25000" i="1" sz="2000">
                <a:solidFill>
                  <a:srgbClr val="103154"/>
                </a:solidFill>
              </a:rPr>
              <a:t>s</a:t>
            </a:r>
            <a:r>
              <a:rPr sz="2000">
                <a:solidFill>
                  <a:srgbClr val="103154"/>
                </a:solidFill>
              </a:rPr>
              <a:t> } </a:t>
            </a:r>
            <a:r>
              <a:rPr i="1" sz="2000">
                <a:solidFill>
                  <a:srgbClr val="103154"/>
                </a:solidFill>
              </a:rPr>
              <a:t>k</a:t>
            </a:r>
            <a:r>
              <a:rPr baseline="-25000" i="1" sz="2000">
                <a:solidFill>
                  <a:srgbClr val="103154"/>
                </a:solidFill>
              </a:rPr>
              <a:t>B</a:t>
            </a:r>
          </a:p>
        </p:txBody>
      </p:sp>
      <p:sp>
        <p:nvSpPr>
          <p:cNvPr id="219" name="Shape 219"/>
          <p:cNvSpPr/>
          <p:nvPr/>
        </p:nvSpPr>
        <p:spPr>
          <a:xfrm>
            <a:off x="715962" y="4997450"/>
            <a:ext cx="454879" cy="3835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000"/>
            </a:lvl1pPr>
          </a:lstStyle>
          <a:p>
            <a:pPr lvl="0">
              <a:defRPr sz="1800">
                <a:solidFill>
                  <a:srgbClr val="000000"/>
                </a:solidFill>
              </a:defRPr>
            </a:pPr>
            <a:r>
              <a:rPr sz="2000">
                <a:solidFill>
                  <a:srgbClr val="103154"/>
                </a:solidFill>
              </a:rPr>
              <a:t>Eve</a:t>
            </a:r>
          </a:p>
        </p:txBody>
      </p:sp>
      <p:sp>
        <p:nvSpPr>
          <p:cNvPr id="220" name="Shape 220"/>
          <p:cNvSpPr/>
          <p:nvPr/>
        </p:nvSpPr>
        <p:spPr>
          <a:xfrm>
            <a:off x="1612900" y="5226049"/>
            <a:ext cx="3111500" cy="31751"/>
          </a:xfrm>
          <a:prstGeom prst="line">
            <a:avLst/>
          </a:prstGeom>
          <a:ln>
            <a:solidFill>
              <a:srgbClr val="103154"/>
            </a:solidFill>
            <a:round/>
            <a:headEnd type="triangle"/>
          </a:ln>
        </p:spPr>
        <p:txBody>
          <a:bodyPr lIns="0" tIns="0" rIns="0" bIns="0"/>
          <a:lstStyle/>
          <a:p>
            <a:pPr lvl="0" defTabSz="457200">
              <a:defRPr sz="1200">
                <a:solidFill>
                  <a:srgbClr val="000000"/>
                </a:solidFill>
                <a:latin typeface="+mj-lt"/>
                <a:ea typeface="+mj-ea"/>
                <a:cs typeface="+mj-cs"/>
                <a:sym typeface="Helvetica"/>
              </a:defRPr>
            </a:pPr>
          </a:p>
        </p:txBody>
      </p:sp>
      <p:sp>
        <p:nvSpPr>
          <p:cNvPr id="221" name="Shape 221"/>
          <p:cNvSpPr/>
          <p:nvPr/>
        </p:nvSpPr>
        <p:spPr>
          <a:xfrm>
            <a:off x="4953000" y="5029200"/>
            <a:ext cx="506100" cy="3835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000"/>
            </a:lvl1pPr>
          </a:lstStyle>
          <a:p>
            <a:pPr lvl="0">
              <a:defRPr sz="1800">
                <a:solidFill>
                  <a:srgbClr val="000000"/>
                </a:solidFill>
              </a:defRPr>
            </a:pPr>
            <a:r>
              <a:rPr sz="2000">
                <a:solidFill>
                  <a:srgbClr val="103154"/>
                </a:solidFill>
              </a:rPr>
              <a:t>Bob</a:t>
            </a:r>
          </a:p>
        </p:txBody>
      </p:sp>
      <p:sp>
        <p:nvSpPr>
          <p:cNvPr id="222" name="Shape 222"/>
          <p:cNvSpPr/>
          <p:nvPr/>
        </p:nvSpPr>
        <p:spPr>
          <a:xfrm>
            <a:off x="2438400" y="4724400"/>
            <a:ext cx="806857" cy="43180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defRPr>
                <a:solidFill>
                  <a:srgbClr val="000000"/>
                </a:solidFill>
              </a:defRPr>
            </a:pPr>
            <a:r>
              <a:rPr sz="2000">
                <a:solidFill>
                  <a:srgbClr val="103154"/>
                </a:solidFill>
              </a:rPr>
              <a:t>{ </a:t>
            </a:r>
            <a:r>
              <a:rPr i="1" sz="2000">
                <a:solidFill>
                  <a:srgbClr val="103154"/>
                </a:solidFill>
              </a:rPr>
              <a:t>r</a:t>
            </a:r>
            <a:r>
              <a:rPr baseline="-25000" sz="2000">
                <a:solidFill>
                  <a:srgbClr val="103154"/>
                </a:solidFill>
              </a:rPr>
              <a:t>2</a:t>
            </a:r>
            <a:r>
              <a:rPr sz="2000">
                <a:solidFill>
                  <a:srgbClr val="103154"/>
                </a:solidFill>
              </a:rPr>
              <a:t> } </a:t>
            </a:r>
            <a:r>
              <a:rPr i="1" sz="2000">
                <a:solidFill>
                  <a:srgbClr val="103154"/>
                </a:solidFill>
              </a:rPr>
              <a:t>k</a:t>
            </a:r>
            <a:r>
              <a:rPr baseline="-25000" i="1" sz="2000">
                <a:solidFill>
                  <a:srgbClr val="103154"/>
                </a:solidFill>
              </a:rPr>
              <a:t>s</a:t>
            </a:r>
          </a:p>
        </p:txBody>
      </p:sp>
      <p:sp>
        <p:nvSpPr>
          <p:cNvPr id="223" name="Shape 223"/>
          <p:cNvSpPr/>
          <p:nvPr/>
        </p:nvSpPr>
        <p:spPr>
          <a:xfrm>
            <a:off x="715962" y="5759450"/>
            <a:ext cx="454879" cy="3835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000"/>
            </a:lvl1pPr>
          </a:lstStyle>
          <a:p>
            <a:pPr lvl="0">
              <a:defRPr sz="1800">
                <a:solidFill>
                  <a:srgbClr val="000000"/>
                </a:solidFill>
              </a:defRPr>
            </a:pPr>
            <a:r>
              <a:rPr sz="2000">
                <a:solidFill>
                  <a:srgbClr val="103154"/>
                </a:solidFill>
              </a:rPr>
              <a:t>Eve</a:t>
            </a:r>
          </a:p>
        </p:txBody>
      </p:sp>
      <p:sp>
        <p:nvSpPr>
          <p:cNvPr id="224" name="Shape 224"/>
          <p:cNvSpPr/>
          <p:nvPr/>
        </p:nvSpPr>
        <p:spPr>
          <a:xfrm>
            <a:off x="4953000" y="5715000"/>
            <a:ext cx="506100" cy="3835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000"/>
            </a:lvl1pPr>
          </a:lstStyle>
          <a:p>
            <a:pPr lvl="0">
              <a:defRPr sz="1800">
                <a:solidFill>
                  <a:srgbClr val="000000"/>
                </a:solidFill>
              </a:defRPr>
            </a:pPr>
            <a:r>
              <a:rPr sz="2000">
                <a:solidFill>
                  <a:srgbClr val="103154"/>
                </a:solidFill>
              </a:rPr>
              <a:t>Bob</a:t>
            </a:r>
          </a:p>
        </p:txBody>
      </p:sp>
      <p:sp>
        <p:nvSpPr>
          <p:cNvPr id="225" name="Shape 225"/>
          <p:cNvSpPr/>
          <p:nvPr/>
        </p:nvSpPr>
        <p:spPr>
          <a:xfrm>
            <a:off x="2209800" y="5486400"/>
            <a:ext cx="1201996" cy="43180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defRPr>
                <a:solidFill>
                  <a:srgbClr val="000000"/>
                </a:solidFill>
              </a:defRPr>
            </a:pPr>
            <a:r>
              <a:rPr sz="2000">
                <a:solidFill>
                  <a:srgbClr val="103154"/>
                </a:solidFill>
              </a:rPr>
              <a:t>{ </a:t>
            </a:r>
            <a:r>
              <a:rPr i="1" sz="2000">
                <a:solidFill>
                  <a:srgbClr val="103154"/>
                </a:solidFill>
              </a:rPr>
              <a:t>r</a:t>
            </a:r>
            <a:r>
              <a:rPr baseline="-25000" sz="2000">
                <a:solidFill>
                  <a:srgbClr val="103154"/>
                </a:solidFill>
              </a:rPr>
              <a:t>2</a:t>
            </a:r>
            <a:r>
              <a:rPr sz="2000">
                <a:solidFill>
                  <a:srgbClr val="103154"/>
                </a:solidFill>
              </a:rPr>
              <a:t> – 1 } </a:t>
            </a:r>
            <a:r>
              <a:rPr i="1" sz="2000">
                <a:solidFill>
                  <a:srgbClr val="103154"/>
                </a:solidFill>
              </a:rPr>
              <a:t>k</a:t>
            </a:r>
            <a:r>
              <a:rPr baseline="-25000" i="1" sz="2000">
                <a:solidFill>
                  <a:srgbClr val="103154"/>
                </a:solidFill>
              </a:rPr>
              <a:t>s</a:t>
            </a:r>
          </a:p>
        </p:txBody>
      </p:sp>
      <p:sp>
        <p:nvSpPr>
          <p:cNvPr id="226" name="Shape 226"/>
          <p:cNvSpPr/>
          <p:nvPr/>
        </p:nvSpPr>
        <p:spPr>
          <a:xfrm>
            <a:off x="1600200" y="5943599"/>
            <a:ext cx="3073400" cy="31751"/>
          </a:xfrm>
          <a:prstGeom prst="line">
            <a:avLst/>
          </a:prstGeom>
          <a:ln>
            <a:solidFill>
              <a:srgbClr val="103154"/>
            </a:solidFill>
            <a:round/>
            <a:tailEnd type="triangle"/>
          </a:ln>
        </p:spPr>
        <p:txBody>
          <a:bodyPr lIns="0" tIns="0" rIns="0" bIns="0"/>
          <a:lstStyle/>
          <a:p>
            <a:pPr lvl="0" defTabSz="457200">
              <a:defRPr sz="1200">
                <a:solidFill>
                  <a:srgbClr val="000000"/>
                </a:solidFill>
                <a:latin typeface="+mj-lt"/>
                <a:ea typeface="+mj-ea"/>
                <a:cs typeface="+mj-cs"/>
                <a:sym typeface="Helvetica"/>
              </a:defRPr>
            </a:pPr>
          </a:p>
        </p:txBody>
      </p:sp>
      <p:grpSp>
        <p:nvGrpSpPr>
          <p:cNvPr id="229" name="Group 229"/>
          <p:cNvGrpSpPr/>
          <p:nvPr/>
        </p:nvGrpSpPr>
        <p:grpSpPr>
          <a:xfrm>
            <a:off x="5192472" y="2743199"/>
            <a:ext cx="3832466" cy="1981201"/>
            <a:chOff x="0" y="0"/>
            <a:chExt cx="3832464" cy="1981200"/>
          </a:xfrm>
        </p:grpSpPr>
        <p:sp>
          <p:nvSpPr>
            <p:cNvPr id="227" name="Shape 227"/>
            <p:cNvSpPr/>
            <p:nvPr/>
          </p:nvSpPr>
          <p:spPr>
            <a:xfrm>
              <a:off x="0" y="0"/>
              <a:ext cx="1188530" cy="1981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5484"/>
                  </a:moveTo>
                  <a:lnTo>
                    <a:pt x="14718" y="4050"/>
                  </a:lnTo>
                  <a:lnTo>
                    <a:pt x="21600" y="3695"/>
                  </a:lnTo>
                  <a:moveTo>
                    <a:pt x="21600" y="0"/>
                  </a:moveTo>
                  <a:lnTo>
                    <a:pt x="21600" y="21600"/>
                  </a:lnTo>
                </a:path>
              </a:pathLst>
            </a:custGeom>
            <a:noFill/>
            <a:ln w="9525" cap="flat">
              <a:solidFill>
                <a:srgbClr val="0000FF"/>
              </a:solidFill>
              <a:prstDash val="solid"/>
              <a:round/>
              <a:headEnd type="triangle" w="med" len="med"/>
            </a:ln>
            <a:effectLst/>
          </p:spPr>
          <p:txBody>
            <a:bodyPr wrap="square" lIns="0" tIns="0" rIns="0" bIns="0" numCol="1" anchor="t">
              <a:noAutofit/>
            </a:bodyPr>
            <a:lstStyle/>
            <a:p>
              <a:pPr lvl="0">
                <a:defRPr sz="2000"/>
              </a:pPr>
            </a:p>
          </p:txBody>
        </p:sp>
        <p:sp>
          <p:nvSpPr>
            <p:cNvPr id="228" name="Shape 228"/>
            <p:cNvSpPr/>
            <p:nvPr/>
          </p:nvSpPr>
          <p:spPr>
            <a:xfrm>
              <a:off x="1241664" y="0"/>
              <a:ext cx="2590801" cy="15519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lvl="2" indent="68262">
                <a:defRPr>
                  <a:solidFill>
                    <a:srgbClr val="000000"/>
                  </a:solidFill>
                </a:defRPr>
              </a:pPr>
              <a:r>
                <a:rPr sz="2000">
                  <a:solidFill>
                    <a:srgbClr val="103154"/>
                  </a:solidFill>
                </a:rPr>
                <a:t>Eve intercepts Alice's message and impersonates Alice</a:t>
              </a:r>
              <a:endParaRPr sz="2000">
                <a:solidFill>
                  <a:srgbClr val="103154"/>
                </a:solidFill>
              </a:endParaRPr>
            </a:p>
            <a:p>
              <a:pPr lvl="2" indent="68262">
                <a:defRPr>
                  <a:solidFill>
                    <a:srgbClr val="000000"/>
                  </a:solidFill>
                </a:defRPr>
              </a:pPr>
              <a:endParaRPr sz="2000">
                <a:solidFill>
                  <a:srgbClr val="103154"/>
                </a:solidFill>
              </a:endParaRPr>
            </a:p>
            <a:p>
              <a:pPr lvl="2" indent="68262">
                <a:defRPr>
                  <a:solidFill>
                    <a:srgbClr val="000000"/>
                  </a:solidFill>
                </a:defRPr>
              </a:pPr>
              <a:r>
                <a:rPr sz="2000">
                  <a:solidFill>
                    <a:srgbClr val="103154"/>
                  </a:solidFill>
                </a:rPr>
                <a:t>This is a replay attack</a:t>
              </a:r>
            </a:p>
          </p:txBody>
        </p:sp>
      </p:gr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Shape 231"/>
          <p:cNvSpPr/>
          <p:nvPr>
            <p:ph type="title" idx="4294967295"/>
          </p:nvPr>
        </p:nvSpPr>
        <p:spPr>
          <a:xfrm>
            <a:off x="779462" y="295274"/>
            <a:ext cx="7583488" cy="1143002"/>
          </a:xfrm>
          <a:prstGeom prst="rect">
            <a:avLst/>
          </a:prstGeom>
        </p:spPr>
        <p:txBody>
          <a:bodyPr lIns="0" tIns="0" rIns="0" bIns="0">
            <a:normAutofit fontScale="100000" lnSpcReduction="0"/>
          </a:bodyPr>
          <a:lstStyle/>
          <a:p>
            <a:pPr lvl="0">
              <a:defRPr sz="1800">
                <a:solidFill>
                  <a:srgbClr val="000000"/>
                </a:solidFill>
              </a:defRPr>
            </a:pPr>
            <a:r>
              <a:rPr sz="3800">
                <a:solidFill>
                  <a:srgbClr val="174576"/>
                </a:solidFill>
              </a:rPr>
              <a:t>A Solution</a:t>
            </a:r>
          </a:p>
        </p:txBody>
      </p:sp>
      <p:sp>
        <p:nvSpPr>
          <p:cNvPr id="232" name="Shape 232"/>
          <p:cNvSpPr/>
          <p:nvPr/>
        </p:nvSpPr>
        <p:spPr>
          <a:xfrm>
            <a:off x="212725" y="2286000"/>
            <a:ext cx="547388" cy="3454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defRPr>
                <a:solidFill>
                  <a:srgbClr val="000000"/>
                </a:solidFill>
              </a:defRPr>
            </a:pPr>
            <a:r>
              <a:rPr>
                <a:solidFill>
                  <a:srgbClr val="103154"/>
                </a:solidFill>
              </a:rPr>
              <a:t>Alice</a:t>
            </a:r>
          </a:p>
        </p:txBody>
      </p:sp>
      <p:sp>
        <p:nvSpPr>
          <p:cNvPr id="233" name="Shape 233"/>
          <p:cNvSpPr/>
          <p:nvPr/>
        </p:nvSpPr>
        <p:spPr>
          <a:xfrm>
            <a:off x="855662" y="2514600"/>
            <a:ext cx="4173538" cy="0"/>
          </a:xfrm>
          <a:prstGeom prst="line">
            <a:avLst/>
          </a:prstGeom>
          <a:ln>
            <a:solidFill>
              <a:srgbClr val="103154"/>
            </a:solidFill>
            <a:round/>
            <a:tailEnd type="triangle"/>
          </a:ln>
        </p:spPr>
        <p:txBody>
          <a:bodyPr lIns="0" tIns="0" rIns="0" bIns="0"/>
          <a:lstStyle/>
          <a:p>
            <a:pPr lvl="0" defTabSz="457200">
              <a:defRPr sz="1200">
                <a:solidFill>
                  <a:srgbClr val="000000"/>
                </a:solidFill>
                <a:latin typeface="+mj-lt"/>
                <a:ea typeface="+mj-ea"/>
                <a:cs typeface="+mj-cs"/>
                <a:sym typeface="Helvetica"/>
              </a:defRPr>
            </a:pPr>
          </a:p>
        </p:txBody>
      </p:sp>
      <p:sp>
        <p:nvSpPr>
          <p:cNvPr id="234" name="Shape 234"/>
          <p:cNvSpPr/>
          <p:nvPr/>
        </p:nvSpPr>
        <p:spPr>
          <a:xfrm>
            <a:off x="5170487" y="2286000"/>
            <a:ext cx="465905" cy="3454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defRPr>
                <a:solidFill>
                  <a:srgbClr val="000000"/>
                </a:solidFill>
              </a:defRPr>
            </a:pPr>
            <a:r>
              <a:rPr>
                <a:solidFill>
                  <a:srgbClr val="103154"/>
                </a:solidFill>
              </a:rPr>
              <a:t>Bob</a:t>
            </a:r>
          </a:p>
        </p:txBody>
      </p:sp>
      <p:sp>
        <p:nvSpPr>
          <p:cNvPr id="235" name="Shape 235"/>
          <p:cNvSpPr/>
          <p:nvPr/>
        </p:nvSpPr>
        <p:spPr>
          <a:xfrm>
            <a:off x="430212" y="1905000"/>
            <a:ext cx="4009837" cy="38887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defRPr>
                <a:solidFill>
                  <a:srgbClr val="000000"/>
                </a:solidFill>
              </a:defRPr>
            </a:pPr>
            <a:r>
              <a:rPr i="1">
                <a:solidFill>
                  <a:srgbClr val="103154"/>
                </a:solidFill>
              </a:rPr>
              <a:t>n</a:t>
            </a:r>
            <a:r>
              <a:rPr>
                <a:solidFill>
                  <a:srgbClr val="103154"/>
                </a:solidFill>
              </a:rPr>
              <a:t> || Alice || Bob || { </a:t>
            </a:r>
            <a:r>
              <a:rPr i="1">
                <a:solidFill>
                  <a:srgbClr val="103154"/>
                </a:solidFill>
              </a:rPr>
              <a:t>r</a:t>
            </a:r>
            <a:r>
              <a:rPr baseline="-25000">
                <a:solidFill>
                  <a:srgbClr val="103154"/>
                </a:solidFill>
              </a:rPr>
              <a:t>1</a:t>
            </a:r>
            <a:r>
              <a:rPr>
                <a:solidFill>
                  <a:srgbClr val="103154"/>
                </a:solidFill>
              </a:rPr>
              <a:t> || </a:t>
            </a:r>
            <a:r>
              <a:rPr i="1">
                <a:solidFill>
                  <a:srgbClr val="103154"/>
                </a:solidFill>
              </a:rPr>
              <a:t>n</a:t>
            </a:r>
            <a:r>
              <a:rPr>
                <a:solidFill>
                  <a:srgbClr val="103154"/>
                </a:solidFill>
              </a:rPr>
              <a:t> || Alice || Bob } </a:t>
            </a:r>
            <a:r>
              <a:rPr i="1">
                <a:solidFill>
                  <a:srgbClr val="103154"/>
                </a:solidFill>
              </a:rPr>
              <a:t>k</a:t>
            </a:r>
            <a:r>
              <a:rPr baseline="-25000" i="1">
                <a:solidFill>
                  <a:srgbClr val="103154"/>
                </a:solidFill>
              </a:rPr>
              <a:t>AC</a:t>
            </a:r>
          </a:p>
        </p:txBody>
      </p:sp>
      <p:sp>
        <p:nvSpPr>
          <p:cNvPr id="236" name="Shape 236"/>
          <p:cNvSpPr/>
          <p:nvPr/>
        </p:nvSpPr>
        <p:spPr>
          <a:xfrm>
            <a:off x="157162" y="3124200"/>
            <a:ext cx="629318" cy="3454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defRPr>
                <a:solidFill>
                  <a:srgbClr val="000000"/>
                </a:solidFill>
              </a:defRPr>
            </a:pPr>
            <a:r>
              <a:rPr>
                <a:solidFill>
                  <a:srgbClr val="103154"/>
                </a:solidFill>
              </a:rPr>
              <a:t>Cathy</a:t>
            </a:r>
          </a:p>
        </p:txBody>
      </p:sp>
      <p:sp>
        <p:nvSpPr>
          <p:cNvPr id="237" name="Shape 237"/>
          <p:cNvSpPr/>
          <p:nvPr/>
        </p:nvSpPr>
        <p:spPr>
          <a:xfrm>
            <a:off x="931862" y="3352800"/>
            <a:ext cx="4097339" cy="0"/>
          </a:xfrm>
          <a:prstGeom prst="line">
            <a:avLst/>
          </a:prstGeom>
          <a:ln>
            <a:solidFill>
              <a:srgbClr val="103154"/>
            </a:solidFill>
            <a:round/>
            <a:headEnd type="triangle"/>
          </a:ln>
        </p:spPr>
        <p:txBody>
          <a:bodyPr lIns="0" tIns="0" rIns="0" bIns="0"/>
          <a:lstStyle/>
          <a:p>
            <a:pPr lvl="0" defTabSz="457200">
              <a:defRPr sz="1200">
                <a:solidFill>
                  <a:srgbClr val="000000"/>
                </a:solidFill>
                <a:latin typeface="+mj-lt"/>
                <a:ea typeface="+mj-ea"/>
                <a:cs typeface="+mj-cs"/>
                <a:sym typeface="Helvetica"/>
              </a:defRPr>
            </a:pPr>
          </a:p>
        </p:txBody>
      </p:sp>
      <p:sp>
        <p:nvSpPr>
          <p:cNvPr id="238" name="Shape 238"/>
          <p:cNvSpPr/>
          <p:nvPr/>
        </p:nvSpPr>
        <p:spPr>
          <a:xfrm>
            <a:off x="5181600" y="3124200"/>
            <a:ext cx="465904" cy="3454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defRPr>
                <a:solidFill>
                  <a:srgbClr val="000000"/>
                </a:solidFill>
              </a:defRPr>
            </a:pPr>
            <a:r>
              <a:rPr>
                <a:solidFill>
                  <a:srgbClr val="103154"/>
                </a:solidFill>
              </a:rPr>
              <a:t>Bob</a:t>
            </a:r>
          </a:p>
        </p:txBody>
      </p:sp>
      <p:sp>
        <p:nvSpPr>
          <p:cNvPr id="239" name="Shape 239"/>
          <p:cNvSpPr/>
          <p:nvPr/>
        </p:nvSpPr>
        <p:spPr>
          <a:xfrm>
            <a:off x="-76200" y="2667000"/>
            <a:ext cx="5799138" cy="6863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lgn="ctr">
              <a:defRPr>
                <a:solidFill>
                  <a:srgbClr val="000000"/>
                </a:solidFill>
              </a:defRPr>
            </a:pPr>
            <a:r>
              <a:rPr i="1">
                <a:solidFill>
                  <a:srgbClr val="103154"/>
                </a:solidFill>
              </a:rPr>
              <a:t>n</a:t>
            </a:r>
            <a:r>
              <a:rPr>
                <a:solidFill>
                  <a:srgbClr val="103154"/>
                </a:solidFill>
              </a:rPr>
              <a:t> || Alice || Bob || { </a:t>
            </a:r>
            <a:r>
              <a:rPr i="1">
                <a:solidFill>
                  <a:srgbClr val="103154"/>
                </a:solidFill>
              </a:rPr>
              <a:t>r</a:t>
            </a:r>
            <a:r>
              <a:rPr baseline="-25000">
                <a:solidFill>
                  <a:srgbClr val="103154"/>
                </a:solidFill>
              </a:rPr>
              <a:t>1</a:t>
            </a:r>
            <a:r>
              <a:rPr>
                <a:solidFill>
                  <a:srgbClr val="103154"/>
                </a:solidFill>
              </a:rPr>
              <a:t> || </a:t>
            </a:r>
            <a:r>
              <a:rPr i="1">
                <a:solidFill>
                  <a:srgbClr val="103154"/>
                </a:solidFill>
              </a:rPr>
              <a:t>n</a:t>
            </a:r>
            <a:r>
              <a:rPr>
                <a:solidFill>
                  <a:srgbClr val="103154"/>
                </a:solidFill>
              </a:rPr>
              <a:t> || Alice || Bob } </a:t>
            </a:r>
            <a:r>
              <a:rPr i="1">
                <a:solidFill>
                  <a:srgbClr val="103154"/>
                </a:solidFill>
              </a:rPr>
              <a:t>k</a:t>
            </a:r>
            <a:r>
              <a:rPr baseline="-25000" i="1">
                <a:solidFill>
                  <a:srgbClr val="103154"/>
                </a:solidFill>
              </a:rPr>
              <a:t>AC</a:t>
            </a:r>
            <a:r>
              <a:rPr i="1">
                <a:solidFill>
                  <a:srgbClr val="103154"/>
                </a:solidFill>
              </a:rPr>
              <a:t> ||</a:t>
            </a:r>
            <a:endParaRPr i="1">
              <a:solidFill>
                <a:srgbClr val="103154"/>
              </a:solidFill>
            </a:endParaRPr>
          </a:p>
          <a:p>
            <a:pPr lvl="0" algn="ctr">
              <a:defRPr>
                <a:solidFill>
                  <a:srgbClr val="000000"/>
                </a:solidFill>
              </a:defRPr>
            </a:pPr>
            <a:r>
              <a:rPr>
                <a:solidFill>
                  <a:srgbClr val="103154"/>
                </a:solidFill>
              </a:rPr>
              <a:t>{ </a:t>
            </a:r>
            <a:r>
              <a:rPr i="1">
                <a:solidFill>
                  <a:srgbClr val="103154"/>
                </a:solidFill>
              </a:rPr>
              <a:t>r</a:t>
            </a:r>
            <a:r>
              <a:rPr baseline="-25000">
                <a:solidFill>
                  <a:srgbClr val="103154"/>
                </a:solidFill>
              </a:rPr>
              <a:t>2</a:t>
            </a:r>
            <a:r>
              <a:rPr>
                <a:solidFill>
                  <a:srgbClr val="103154"/>
                </a:solidFill>
              </a:rPr>
              <a:t> || </a:t>
            </a:r>
            <a:r>
              <a:rPr i="1">
                <a:solidFill>
                  <a:srgbClr val="103154"/>
                </a:solidFill>
              </a:rPr>
              <a:t>n</a:t>
            </a:r>
            <a:r>
              <a:rPr>
                <a:solidFill>
                  <a:srgbClr val="103154"/>
                </a:solidFill>
              </a:rPr>
              <a:t> || Alice || Bob } </a:t>
            </a:r>
            <a:r>
              <a:rPr i="1">
                <a:solidFill>
                  <a:srgbClr val="103154"/>
                </a:solidFill>
              </a:rPr>
              <a:t>k</a:t>
            </a:r>
            <a:r>
              <a:rPr baseline="-25000" i="1">
                <a:solidFill>
                  <a:srgbClr val="103154"/>
                </a:solidFill>
              </a:rPr>
              <a:t>BC</a:t>
            </a:r>
          </a:p>
        </p:txBody>
      </p:sp>
      <p:sp>
        <p:nvSpPr>
          <p:cNvPr id="240" name="Shape 240"/>
          <p:cNvSpPr/>
          <p:nvPr/>
        </p:nvSpPr>
        <p:spPr>
          <a:xfrm>
            <a:off x="169862" y="4289425"/>
            <a:ext cx="629318" cy="3454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defRPr>
                <a:solidFill>
                  <a:srgbClr val="000000"/>
                </a:solidFill>
              </a:defRPr>
            </a:pPr>
            <a:r>
              <a:rPr>
                <a:solidFill>
                  <a:srgbClr val="103154"/>
                </a:solidFill>
              </a:rPr>
              <a:t>Cathy</a:t>
            </a:r>
          </a:p>
        </p:txBody>
      </p:sp>
      <p:sp>
        <p:nvSpPr>
          <p:cNvPr id="241" name="Shape 241"/>
          <p:cNvSpPr/>
          <p:nvPr/>
        </p:nvSpPr>
        <p:spPr>
          <a:xfrm flipV="1">
            <a:off x="944562" y="4495800"/>
            <a:ext cx="4008439" cy="22225"/>
          </a:xfrm>
          <a:prstGeom prst="line">
            <a:avLst/>
          </a:prstGeom>
          <a:ln>
            <a:solidFill>
              <a:srgbClr val="103154"/>
            </a:solidFill>
            <a:round/>
            <a:tailEnd type="triangle"/>
          </a:ln>
        </p:spPr>
        <p:txBody>
          <a:bodyPr lIns="0" tIns="0" rIns="0" bIns="0"/>
          <a:lstStyle/>
          <a:p>
            <a:pPr lvl="0" defTabSz="457200">
              <a:defRPr sz="1200">
                <a:solidFill>
                  <a:srgbClr val="000000"/>
                </a:solidFill>
                <a:latin typeface="+mj-lt"/>
                <a:ea typeface="+mj-ea"/>
                <a:cs typeface="+mj-cs"/>
                <a:sym typeface="Helvetica"/>
              </a:defRPr>
            </a:pPr>
          </a:p>
        </p:txBody>
      </p:sp>
      <p:sp>
        <p:nvSpPr>
          <p:cNvPr id="242" name="Shape 242"/>
          <p:cNvSpPr/>
          <p:nvPr/>
        </p:nvSpPr>
        <p:spPr>
          <a:xfrm>
            <a:off x="5194300" y="4289425"/>
            <a:ext cx="465904" cy="3454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defRPr>
                <a:solidFill>
                  <a:srgbClr val="000000"/>
                </a:solidFill>
              </a:defRPr>
            </a:pPr>
            <a:r>
              <a:rPr>
                <a:solidFill>
                  <a:srgbClr val="103154"/>
                </a:solidFill>
              </a:rPr>
              <a:t>Bob</a:t>
            </a:r>
          </a:p>
        </p:txBody>
      </p:sp>
      <p:sp>
        <p:nvSpPr>
          <p:cNvPr id="243" name="Shape 243"/>
          <p:cNvSpPr/>
          <p:nvPr/>
        </p:nvSpPr>
        <p:spPr>
          <a:xfrm>
            <a:off x="1149350" y="4038600"/>
            <a:ext cx="2911858" cy="38887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defRPr>
                <a:solidFill>
                  <a:srgbClr val="000000"/>
                </a:solidFill>
              </a:defRPr>
            </a:pPr>
            <a:r>
              <a:rPr i="1">
                <a:solidFill>
                  <a:srgbClr val="103154"/>
                </a:solidFill>
              </a:rPr>
              <a:t>n </a:t>
            </a:r>
            <a:r>
              <a:rPr>
                <a:solidFill>
                  <a:srgbClr val="103154"/>
                </a:solidFill>
              </a:rPr>
              <a:t>|| { </a:t>
            </a:r>
            <a:r>
              <a:rPr i="1">
                <a:solidFill>
                  <a:srgbClr val="103154"/>
                </a:solidFill>
              </a:rPr>
              <a:t>r</a:t>
            </a:r>
            <a:r>
              <a:rPr baseline="-25000">
                <a:solidFill>
                  <a:srgbClr val="103154"/>
                </a:solidFill>
              </a:rPr>
              <a:t>1</a:t>
            </a:r>
            <a:r>
              <a:rPr>
                <a:solidFill>
                  <a:srgbClr val="103154"/>
                </a:solidFill>
              </a:rPr>
              <a:t> || </a:t>
            </a:r>
            <a:r>
              <a:rPr i="1">
                <a:solidFill>
                  <a:srgbClr val="103154"/>
                </a:solidFill>
              </a:rPr>
              <a:t>k</a:t>
            </a:r>
            <a:r>
              <a:rPr baseline="-25000" i="1">
                <a:solidFill>
                  <a:srgbClr val="103154"/>
                </a:solidFill>
              </a:rPr>
              <a:t>s</a:t>
            </a:r>
            <a:r>
              <a:rPr>
                <a:solidFill>
                  <a:srgbClr val="103154"/>
                </a:solidFill>
              </a:rPr>
              <a:t> } </a:t>
            </a:r>
            <a:r>
              <a:rPr i="1">
                <a:solidFill>
                  <a:srgbClr val="103154"/>
                </a:solidFill>
              </a:rPr>
              <a:t>k</a:t>
            </a:r>
            <a:r>
              <a:rPr baseline="-25000" i="1">
                <a:solidFill>
                  <a:srgbClr val="103154"/>
                </a:solidFill>
              </a:rPr>
              <a:t>AC</a:t>
            </a:r>
            <a:r>
              <a:rPr>
                <a:solidFill>
                  <a:srgbClr val="103154"/>
                </a:solidFill>
              </a:rPr>
              <a:t> || { </a:t>
            </a:r>
            <a:r>
              <a:rPr i="1">
                <a:solidFill>
                  <a:srgbClr val="103154"/>
                </a:solidFill>
              </a:rPr>
              <a:t>r</a:t>
            </a:r>
            <a:r>
              <a:rPr baseline="-25000">
                <a:solidFill>
                  <a:srgbClr val="103154"/>
                </a:solidFill>
              </a:rPr>
              <a:t>2</a:t>
            </a:r>
            <a:r>
              <a:rPr>
                <a:solidFill>
                  <a:srgbClr val="103154"/>
                </a:solidFill>
              </a:rPr>
              <a:t> || </a:t>
            </a:r>
            <a:r>
              <a:rPr i="1">
                <a:solidFill>
                  <a:srgbClr val="103154"/>
                </a:solidFill>
              </a:rPr>
              <a:t>k</a:t>
            </a:r>
            <a:r>
              <a:rPr baseline="-25000" i="1">
                <a:solidFill>
                  <a:srgbClr val="103154"/>
                </a:solidFill>
              </a:rPr>
              <a:t>s</a:t>
            </a:r>
            <a:r>
              <a:rPr>
                <a:solidFill>
                  <a:srgbClr val="103154"/>
                </a:solidFill>
              </a:rPr>
              <a:t> } </a:t>
            </a:r>
            <a:r>
              <a:rPr i="1">
                <a:solidFill>
                  <a:srgbClr val="103154"/>
                </a:solidFill>
              </a:rPr>
              <a:t>k</a:t>
            </a:r>
            <a:r>
              <a:rPr baseline="-25000" i="1">
                <a:solidFill>
                  <a:srgbClr val="103154"/>
                </a:solidFill>
              </a:rPr>
              <a:t>BC</a:t>
            </a:r>
          </a:p>
        </p:txBody>
      </p:sp>
      <p:sp>
        <p:nvSpPr>
          <p:cNvPr id="244" name="Shape 244"/>
          <p:cNvSpPr/>
          <p:nvPr/>
        </p:nvSpPr>
        <p:spPr>
          <a:xfrm>
            <a:off x="252412" y="5402262"/>
            <a:ext cx="547388"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defRPr>
                <a:solidFill>
                  <a:srgbClr val="000000"/>
                </a:solidFill>
              </a:defRPr>
            </a:pPr>
            <a:r>
              <a:rPr>
                <a:solidFill>
                  <a:srgbClr val="103154"/>
                </a:solidFill>
              </a:rPr>
              <a:t>Alice</a:t>
            </a:r>
          </a:p>
        </p:txBody>
      </p:sp>
      <p:sp>
        <p:nvSpPr>
          <p:cNvPr id="245" name="Shape 245"/>
          <p:cNvSpPr/>
          <p:nvPr/>
        </p:nvSpPr>
        <p:spPr>
          <a:xfrm>
            <a:off x="971550" y="5640070"/>
            <a:ext cx="4057650" cy="0"/>
          </a:xfrm>
          <a:prstGeom prst="line">
            <a:avLst/>
          </a:prstGeom>
          <a:ln>
            <a:solidFill>
              <a:srgbClr val="103154"/>
            </a:solidFill>
            <a:round/>
            <a:headEnd type="triangle"/>
          </a:ln>
        </p:spPr>
        <p:txBody>
          <a:bodyPr lIns="0" tIns="0" rIns="0" bIns="0"/>
          <a:lstStyle/>
          <a:p>
            <a:pPr lvl="0" defTabSz="457200">
              <a:defRPr sz="1200">
                <a:solidFill>
                  <a:srgbClr val="000000"/>
                </a:solidFill>
                <a:latin typeface="+mj-lt"/>
                <a:ea typeface="+mj-ea"/>
                <a:cs typeface="+mj-cs"/>
                <a:sym typeface="Helvetica"/>
              </a:defRPr>
            </a:pPr>
          </a:p>
        </p:txBody>
      </p:sp>
      <p:sp>
        <p:nvSpPr>
          <p:cNvPr id="246" name="Shape 246"/>
          <p:cNvSpPr/>
          <p:nvPr/>
        </p:nvSpPr>
        <p:spPr>
          <a:xfrm>
            <a:off x="5221287" y="5402262"/>
            <a:ext cx="465905"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defRPr>
                <a:solidFill>
                  <a:srgbClr val="000000"/>
                </a:solidFill>
              </a:defRPr>
            </a:pPr>
            <a:r>
              <a:rPr>
                <a:solidFill>
                  <a:srgbClr val="103154"/>
                </a:solidFill>
              </a:rPr>
              <a:t>Bob</a:t>
            </a:r>
          </a:p>
        </p:txBody>
      </p:sp>
      <p:sp>
        <p:nvSpPr>
          <p:cNvPr id="247" name="Shape 247"/>
          <p:cNvSpPr/>
          <p:nvPr/>
        </p:nvSpPr>
        <p:spPr>
          <a:xfrm>
            <a:off x="1711325" y="5181600"/>
            <a:ext cx="1559680" cy="38887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defRPr>
                <a:solidFill>
                  <a:srgbClr val="000000"/>
                </a:solidFill>
              </a:defRPr>
            </a:pPr>
            <a:r>
              <a:rPr i="1">
                <a:solidFill>
                  <a:srgbClr val="103154"/>
                </a:solidFill>
              </a:rPr>
              <a:t>n </a:t>
            </a:r>
            <a:r>
              <a:rPr>
                <a:solidFill>
                  <a:srgbClr val="103154"/>
                </a:solidFill>
              </a:rPr>
              <a:t>|| { </a:t>
            </a:r>
            <a:r>
              <a:rPr i="1">
                <a:solidFill>
                  <a:srgbClr val="103154"/>
                </a:solidFill>
              </a:rPr>
              <a:t>r</a:t>
            </a:r>
            <a:r>
              <a:rPr baseline="-25000">
                <a:solidFill>
                  <a:srgbClr val="103154"/>
                </a:solidFill>
              </a:rPr>
              <a:t>1</a:t>
            </a:r>
            <a:r>
              <a:rPr>
                <a:solidFill>
                  <a:srgbClr val="103154"/>
                </a:solidFill>
              </a:rPr>
              <a:t> || </a:t>
            </a:r>
            <a:r>
              <a:rPr i="1">
                <a:solidFill>
                  <a:srgbClr val="103154"/>
                </a:solidFill>
              </a:rPr>
              <a:t>k</a:t>
            </a:r>
            <a:r>
              <a:rPr baseline="-25000" i="1">
                <a:solidFill>
                  <a:srgbClr val="103154"/>
                </a:solidFill>
              </a:rPr>
              <a:t>s</a:t>
            </a:r>
            <a:r>
              <a:rPr>
                <a:solidFill>
                  <a:srgbClr val="103154"/>
                </a:solidFill>
              </a:rPr>
              <a:t> } </a:t>
            </a:r>
            <a:r>
              <a:rPr i="1">
                <a:solidFill>
                  <a:srgbClr val="103154"/>
                </a:solidFill>
              </a:rPr>
              <a:t>k</a:t>
            </a:r>
            <a:r>
              <a:rPr baseline="-25000" i="1">
                <a:solidFill>
                  <a:srgbClr val="103154"/>
                </a:solidFill>
              </a:rPr>
              <a:t>AC</a:t>
            </a:r>
          </a:p>
        </p:txBody>
      </p:sp>
      <p:grpSp>
        <p:nvGrpSpPr>
          <p:cNvPr id="250" name="Group 250"/>
          <p:cNvGrpSpPr/>
          <p:nvPr/>
        </p:nvGrpSpPr>
        <p:grpSpPr>
          <a:xfrm>
            <a:off x="5471329" y="304800"/>
            <a:ext cx="3539321" cy="1940190"/>
            <a:chOff x="0" y="0"/>
            <a:chExt cx="3539320" cy="1940189"/>
          </a:xfrm>
        </p:grpSpPr>
        <p:sp>
          <p:nvSpPr>
            <p:cNvPr id="248" name="Shape 248"/>
            <p:cNvSpPr/>
            <p:nvPr/>
          </p:nvSpPr>
          <p:spPr>
            <a:xfrm>
              <a:off x="0" y="0"/>
              <a:ext cx="895386" cy="19401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2465" y="3977"/>
                  </a:lnTo>
                  <a:lnTo>
                    <a:pt x="21600" y="3628"/>
                  </a:lnTo>
                  <a:moveTo>
                    <a:pt x="21600" y="0"/>
                  </a:moveTo>
                  <a:lnTo>
                    <a:pt x="21600" y="21208"/>
                  </a:lnTo>
                </a:path>
              </a:pathLst>
            </a:custGeom>
            <a:noFill/>
            <a:ln w="9525" cap="flat">
              <a:solidFill>
                <a:srgbClr val="0000FF"/>
              </a:solidFill>
              <a:prstDash val="solid"/>
              <a:round/>
              <a:headEnd type="triangle" w="med" len="med"/>
            </a:ln>
            <a:effectLst/>
          </p:spPr>
          <p:txBody>
            <a:bodyPr wrap="square" lIns="0" tIns="0" rIns="0" bIns="0" numCol="1" anchor="t">
              <a:noAutofit/>
            </a:bodyPr>
            <a:lstStyle/>
            <a:p>
              <a:pPr lvl="0">
                <a:defRPr sz="2000"/>
              </a:pPr>
            </a:p>
          </p:txBody>
        </p:sp>
        <p:sp>
          <p:nvSpPr>
            <p:cNvPr id="249" name="Shape 249"/>
            <p:cNvSpPr/>
            <p:nvPr/>
          </p:nvSpPr>
          <p:spPr>
            <a:xfrm>
              <a:off x="948520" y="0"/>
              <a:ext cx="2590801" cy="1259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lvl="2" indent="68262">
                <a:defRPr>
                  <a:solidFill>
                    <a:srgbClr val="000000"/>
                  </a:solidFill>
                </a:defRPr>
              </a:pPr>
              <a:r>
                <a:rPr sz="2000">
                  <a:solidFill>
                    <a:srgbClr val="103154"/>
                  </a:solidFill>
                </a:rPr>
                <a:t>Alice creates session num, sends to Bob + intro enciphered with her key</a:t>
              </a:r>
            </a:p>
          </p:txBody>
        </p:sp>
      </p:grpSp>
      <p:grpSp>
        <p:nvGrpSpPr>
          <p:cNvPr id="253" name="Group 253"/>
          <p:cNvGrpSpPr/>
          <p:nvPr/>
        </p:nvGrpSpPr>
        <p:grpSpPr>
          <a:xfrm>
            <a:off x="5497879" y="2362199"/>
            <a:ext cx="3555634" cy="1295401"/>
            <a:chOff x="0" y="0"/>
            <a:chExt cx="3555633" cy="1295400"/>
          </a:xfrm>
        </p:grpSpPr>
        <p:sp>
          <p:nvSpPr>
            <p:cNvPr id="251" name="Shape 251"/>
            <p:cNvSpPr/>
            <p:nvPr/>
          </p:nvSpPr>
          <p:spPr>
            <a:xfrm>
              <a:off x="0" y="0"/>
              <a:ext cx="911698" cy="12954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3584"/>
                  </a:moveTo>
                  <a:lnTo>
                    <a:pt x="12629" y="4050"/>
                  </a:lnTo>
                  <a:lnTo>
                    <a:pt x="21600" y="3695"/>
                  </a:lnTo>
                  <a:moveTo>
                    <a:pt x="21600" y="0"/>
                  </a:moveTo>
                  <a:lnTo>
                    <a:pt x="21600" y="21600"/>
                  </a:lnTo>
                </a:path>
              </a:pathLst>
            </a:custGeom>
            <a:noFill/>
            <a:ln w="9525" cap="flat">
              <a:solidFill>
                <a:srgbClr val="0000FF"/>
              </a:solidFill>
              <a:prstDash val="solid"/>
              <a:round/>
              <a:headEnd type="triangle" w="med" len="med"/>
            </a:ln>
            <a:effectLst/>
          </p:spPr>
          <p:txBody>
            <a:bodyPr wrap="square" lIns="0" tIns="0" rIns="0" bIns="0" numCol="1" anchor="t">
              <a:noAutofit/>
            </a:bodyPr>
            <a:lstStyle/>
            <a:p>
              <a:pPr lvl="0">
                <a:defRPr sz="2000"/>
              </a:pPr>
            </a:p>
          </p:txBody>
        </p:sp>
        <p:sp>
          <p:nvSpPr>
            <p:cNvPr id="252" name="Shape 252"/>
            <p:cNvSpPr/>
            <p:nvPr/>
          </p:nvSpPr>
          <p:spPr>
            <a:xfrm>
              <a:off x="964833" y="0"/>
              <a:ext cx="2590801" cy="967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lvl="2" indent="68262">
                <a:defRPr>
                  <a:solidFill>
                    <a:srgbClr val="000000"/>
                  </a:solidFill>
                </a:defRPr>
              </a:pPr>
              <a:r>
                <a:rPr sz="2000">
                  <a:solidFill>
                    <a:srgbClr val="103154"/>
                  </a:solidFill>
                </a:rPr>
                <a:t>Bob appends id (including n) to Cathy enciphered with his key</a:t>
              </a:r>
            </a:p>
          </p:txBody>
        </p:sp>
      </p:grpSp>
      <p:grpSp>
        <p:nvGrpSpPr>
          <p:cNvPr id="256" name="Group 256"/>
          <p:cNvGrpSpPr/>
          <p:nvPr/>
        </p:nvGrpSpPr>
        <p:grpSpPr>
          <a:xfrm>
            <a:off x="5797691" y="3886199"/>
            <a:ext cx="3246297" cy="685801"/>
            <a:chOff x="0" y="0"/>
            <a:chExt cx="3246296" cy="685800"/>
          </a:xfrm>
        </p:grpSpPr>
        <p:sp>
          <p:nvSpPr>
            <p:cNvPr id="254" name="Shape 254"/>
            <p:cNvSpPr/>
            <p:nvPr/>
          </p:nvSpPr>
          <p:spPr>
            <a:xfrm>
              <a:off x="0" y="0"/>
              <a:ext cx="602361" cy="6858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4037"/>
                  </a:moveTo>
                  <a:lnTo>
                    <a:pt x="8022" y="4050"/>
                  </a:lnTo>
                  <a:lnTo>
                    <a:pt x="21600" y="3695"/>
                  </a:lnTo>
                  <a:moveTo>
                    <a:pt x="21600" y="0"/>
                  </a:moveTo>
                  <a:lnTo>
                    <a:pt x="21600" y="21600"/>
                  </a:lnTo>
                </a:path>
              </a:pathLst>
            </a:custGeom>
            <a:noFill/>
            <a:ln w="9525" cap="flat">
              <a:solidFill>
                <a:srgbClr val="0000FF"/>
              </a:solidFill>
              <a:prstDash val="solid"/>
              <a:round/>
              <a:headEnd type="triangle" w="med" len="med"/>
            </a:ln>
            <a:effectLst/>
          </p:spPr>
          <p:txBody>
            <a:bodyPr wrap="square" lIns="0" tIns="0" rIns="0" bIns="0" numCol="1" anchor="t">
              <a:noAutofit/>
            </a:bodyPr>
            <a:lstStyle/>
            <a:p>
              <a:pPr lvl="0">
                <a:defRPr sz="2000"/>
              </a:pPr>
            </a:p>
          </p:txBody>
        </p:sp>
        <p:sp>
          <p:nvSpPr>
            <p:cNvPr id="255" name="Shape 255"/>
            <p:cNvSpPr/>
            <p:nvPr/>
          </p:nvSpPr>
          <p:spPr>
            <a:xfrm>
              <a:off x="655496" y="0"/>
              <a:ext cx="2590801" cy="6756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lvl="2" indent="68262">
                <a:defRPr>
                  <a:solidFill>
                    <a:srgbClr val="000000"/>
                  </a:solidFill>
                </a:defRPr>
              </a:pPr>
              <a:r>
                <a:rPr sz="2000">
                  <a:solidFill>
                    <a:srgbClr val="103154"/>
                  </a:solidFill>
                </a:rPr>
                <a:t>Cathy responds with session keys  </a:t>
              </a:r>
            </a:p>
          </p:txBody>
        </p:sp>
      </p:grpSp>
      <p:grpSp>
        <p:nvGrpSpPr>
          <p:cNvPr id="259" name="Group 259"/>
          <p:cNvGrpSpPr/>
          <p:nvPr/>
        </p:nvGrpSpPr>
        <p:grpSpPr>
          <a:xfrm>
            <a:off x="5780941" y="4800599"/>
            <a:ext cx="3278922" cy="914402"/>
            <a:chOff x="0" y="0"/>
            <a:chExt cx="3278921" cy="914400"/>
          </a:xfrm>
        </p:grpSpPr>
        <p:sp>
          <p:nvSpPr>
            <p:cNvPr id="257" name="Shape 257"/>
            <p:cNvSpPr/>
            <p:nvPr/>
          </p:nvSpPr>
          <p:spPr>
            <a:xfrm>
              <a:off x="0" y="0"/>
              <a:ext cx="634986" cy="914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5191"/>
                  </a:moveTo>
                  <a:lnTo>
                    <a:pt x="8719" y="4050"/>
                  </a:lnTo>
                  <a:lnTo>
                    <a:pt x="21600" y="3695"/>
                  </a:lnTo>
                  <a:moveTo>
                    <a:pt x="21600" y="0"/>
                  </a:moveTo>
                  <a:lnTo>
                    <a:pt x="21600" y="21600"/>
                  </a:lnTo>
                </a:path>
              </a:pathLst>
            </a:custGeom>
            <a:noFill/>
            <a:ln w="9525" cap="flat">
              <a:solidFill>
                <a:srgbClr val="0000FF"/>
              </a:solidFill>
              <a:prstDash val="solid"/>
              <a:round/>
              <a:headEnd type="triangle" w="med" len="med"/>
            </a:ln>
            <a:effectLst/>
          </p:spPr>
          <p:txBody>
            <a:bodyPr wrap="square" lIns="0" tIns="0" rIns="0" bIns="0" numCol="1" anchor="t">
              <a:noAutofit/>
            </a:bodyPr>
            <a:lstStyle/>
            <a:p>
              <a:pPr lvl="0">
                <a:defRPr sz="2000"/>
              </a:pPr>
            </a:p>
          </p:txBody>
        </p:sp>
        <p:sp>
          <p:nvSpPr>
            <p:cNvPr id="258" name="Shape 258"/>
            <p:cNvSpPr/>
            <p:nvPr/>
          </p:nvSpPr>
          <p:spPr>
            <a:xfrm>
              <a:off x="688121" y="0"/>
              <a:ext cx="2590801" cy="6756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lvl="2" indent="68262">
                <a:defRPr>
                  <a:solidFill>
                    <a:srgbClr val="000000"/>
                  </a:solidFill>
                </a:defRPr>
              </a:pPr>
              <a:r>
                <a:rPr sz="2000">
                  <a:solidFill>
                    <a:srgbClr val="103154"/>
                  </a:solidFill>
                </a:rPr>
                <a:t>Bob responds to Alice with session key</a:t>
              </a:r>
            </a:p>
          </p:txBody>
        </p:sp>
      </p:grpSp>
      <p:grpSp>
        <p:nvGrpSpPr>
          <p:cNvPr id="262" name="Group 262"/>
          <p:cNvGrpSpPr/>
          <p:nvPr/>
        </p:nvGrpSpPr>
        <p:grpSpPr>
          <a:xfrm>
            <a:off x="739316" y="5802291"/>
            <a:ext cx="8293559" cy="740750"/>
            <a:chOff x="0" y="0"/>
            <a:chExt cx="8293558" cy="740748"/>
          </a:xfrm>
        </p:grpSpPr>
        <p:sp>
          <p:nvSpPr>
            <p:cNvPr id="260" name="Shape 260"/>
            <p:cNvSpPr/>
            <p:nvPr/>
          </p:nvSpPr>
          <p:spPr>
            <a:xfrm>
              <a:off x="0" y="0"/>
              <a:ext cx="5649624" cy="6747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152" y="5744"/>
                  </a:lnTo>
                  <a:lnTo>
                    <a:pt x="21600" y="5423"/>
                  </a:lnTo>
                  <a:moveTo>
                    <a:pt x="21600" y="2084"/>
                  </a:moveTo>
                  <a:lnTo>
                    <a:pt x="21600" y="21600"/>
                  </a:lnTo>
                </a:path>
              </a:pathLst>
            </a:custGeom>
            <a:noFill/>
            <a:ln w="9525" cap="flat">
              <a:solidFill>
                <a:srgbClr val="0000FF"/>
              </a:solidFill>
              <a:prstDash val="solid"/>
              <a:round/>
              <a:headEnd type="triangle" w="med" len="med"/>
            </a:ln>
            <a:effectLst/>
          </p:spPr>
          <p:txBody>
            <a:bodyPr wrap="square" lIns="0" tIns="0" rIns="0" bIns="0" numCol="1" anchor="t">
              <a:noAutofit/>
            </a:bodyPr>
            <a:lstStyle/>
            <a:p>
              <a:pPr lvl="0">
                <a:defRPr sz="2000"/>
              </a:pPr>
            </a:p>
          </p:txBody>
        </p:sp>
        <p:sp>
          <p:nvSpPr>
            <p:cNvPr id="261" name="Shape 261"/>
            <p:cNvSpPr/>
            <p:nvPr/>
          </p:nvSpPr>
          <p:spPr>
            <a:xfrm>
              <a:off x="5702758" y="65108"/>
              <a:ext cx="2590801" cy="675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lvl="2" indent="68262">
                <a:defRPr>
                  <a:solidFill>
                    <a:srgbClr val="000000"/>
                  </a:solidFill>
                </a:defRPr>
              </a:pPr>
              <a:r>
                <a:rPr sz="2000">
                  <a:solidFill>
                    <a:srgbClr val="103154"/>
                  </a:solidFill>
                </a:rPr>
                <a:t>Alice verifies num is original one she sent</a:t>
              </a:r>
            </a:p>
          </p:txBody>
        </p:sp>
      </p:gr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4" name="Shape 264"/>
          <p:cNvSpPr/>
          <p:nvPr>
            <p:ph type="title" idx="4294967295"/>
          </p:nvPr>
        </p:nvSpPr>
        <p:spPr>
          <a:xfrm>
            <a:off x="779462" y="295274"/>
            <a:ext cx="7583488" cy="1143002"/>
          </a:xfrm>
          <a:prstGeom prst="rect">
            <a:avLst/>
          </a:prstGeom>
        </p:spPr>
        <p:txBody>
          <a:bodyPr lIns="0" tIns="0" rIns="0" bIns="0">
            <a:normAutofit fontScale="100000" lnSpcReduction="0"/>
          </a:bodyPr>
          <a:lstStyle/>
          <a:p>
            <a:pPr lvl="0">
              <a:defRPr sz="1800">
                <a:solidFill>
                  <a:srgbClr val="000000"/>
                </a:solidFill>
              </a:defRPr>
            </a:pPr>
            <a:r>
              <a:rPr sz="3800">
                <a:solidFill>
                  <a:srgbClr val="174576"/>
                </a:solidFill>
              </a:rPr>
              <a:t>Kerberos, 1</a:t>
            </a:r>
          </a:p>
        </p:txBody>
      </p:sp>
      <p:sp>
        <p:nvSpPr>
          <p:cNvPr id="265" name="Shape 265"/>
          <p:cNvSpPr/>
          <p:nvPr>
            <p:ph type="body" idx="4294967295"/>
          </p:nvPr>
        </p:nvSpPr>
        <p:spPr>
          <a:xfrm>
            <a:off x="779462" y="1949450"/>
            <a:ext cx="7583488" cy="4006850"/>
          </a:xfrm>
          <a:prstGeom prst="rect">
            <a:avLst/>
          </a:prstGeom>
        </p:spPr>
        <p:txBody>
          <a:bodyPr lIns="0" tIns="0" rIns="0" bIns="0">
            <a:normAutofit fontScale="100000" lnSpcReduction="0"/>
          </a:bodyPr>
          <a:lstStyle/>
          <a:p>
            <a:pPr lvl="0" marL="405245" indent="-405245">
              <a:defRPr sz="1800">
                <a:solidFill>
                  <a:srgbClr val="000000"/>
                </a:solidFill>
              </a:defRPr>
            </a:pPr>
            <a:r>
              <a:rPr sz="2600">
                <a:solidFill>
                  <a:srgbClr val="174576"/>
                </a:solidFill>
              </a:rPr>
              <a:t>Authentication system</a:t>
            </a:r>
            <a:endParaRPr sz="2600">
              <a:solidFill>
                <a:srgbClr val="174576"/>
              </a:solidFill>
            </a:endParaRPr>
          </a:p>
          <a:p>
            <a:pPr lvl="1">
              <a:spcBef>
                <a:spcPts val="600"/>
              </a:spcBef>
              <a:defRPr sz="1800">
                <a:solidFill>
                  <a:srgbClr val="000000"/>
                </a:solidFill>
              </a:defRPr>
            </a:pPr>
            <a:r>
              <a:rPr sz="2200">
                <a:solidFill>
                  <a:srgbClr val="174576"/>
                </a:solidFill>
              </a:rPr>
              <a:t>Based on Needham-Schroeder with Denning-Sacco modification </a:t>
            </a:r>
            <a:endParaRPr sz="2200">
              <a:solidFill>
                <a:srgbClr val="174576"/>
              </a:solidFill>
            </a:endParaRPr>
          </a:p>
          <a:p>
            <a:pPr lvl="1">
              <a:spcBef>
                <a:spcPts val="600"/>
              </a:spcBef>
              <a:defRPr sz="1800">
                <a:solidFill>
                  <a:srgbClr val="000000"/>
                </a:solidFill>
              </a:defRPr>
            </a:pPr>
            <a:r>
              <a:rPr sz="2200">
                <a:solidFill>
                  <a:srgbClr val="174576"/>
                </a:solidFill>
              </a:rPr>
              <a:t>Central server plays role of trusted third party (</a:t>
            </a:r>
            <a:r>
              <a:rPr sz="2200">
                <a:solidFill>
                  <a:srgbClr val="174576"/>
                </a:solidFill>
                <a:latin typeface="Arial"/>
                <a:ea typeface="Arial"/>
                <a:cs typeface="Arial"/>
                <a:sym typeface="Arial"/>
              </a:rPr>
              <a:t>“</a:t>
            </a:r>
            <a:r>
              <a:rPr sz="2200">
                <a:solidFill>
                  <a:srgbClr val="174576"/>
                </a:solidFill>
              </a:rPr>
              <a:t>Cathy</a:t>
            </a:r>
            <a:r>
              <a:rPr sz="2200">
                <a:solidFill>
                  <a:srgbClr val="174576"/>
                </a:solidFill>
                <a:latin typeface="Arial"/>
                <a:ea typeface="Arial"/>
                <a:cs typeface="Arial"/>
                <a:sym typeface="Arial"/>
              </a:rPr>
              <a:t>”</a:t>
            </a:r>
            <a:r>
              <a:rPr sz="2200">
                <a:solidFill>
                  <a:srgbClr val="174576"/>
                </a:solidFill>
              </a:rPr>
              <a:t>)</a:t>
            </a:r>
            <a:endParaRPr sz="2200">
              <a:solidFill>
                <a:srgbClr val="174576"/>
              </a:solidFill>
            </a:endParaRPr>
          </a:p>
          <a:p>
            <a:pPr lvl="0" marL="405245" indent="-405245">
              <a:defRPr sz="1800">
                <a:solidFill>
                  <a:srgbClr val="000000"/>
                </a:solidFill>
              </a:defRPr>
            </a:pPr>
            <a:r>
              <a:rPr sz="2600">
                <a:solidFill>
                  <a:srgbClr val="174576"/>
                </a:solidFill>
              </a:rPr>
              <a:t>Ticket</a:t>
            </a:r>
            <a:endParaRPr sz="2600">
              <a:solidFill>
                <a:srgbClr val="174576"/>
              </a:solidFill>
            </a:endParaRPr>
          </a:p>
          <a:p>
            <a:pPr lvl="1">
              <a:spcBef>
                <a:spcPts val="600"/>
              </a:spcBef>
              <a:defRPr sz="1800">
                <a:solidFill>
                  <a:srgbClr val="000000"/>
                </a:solidFill>
              </a:defRPr>
            </a:pPr>
            <a:r>
              <a:rPr sz="2200">
                <a:solidFill>
                  <a:srgbClr val="174576"/>
                </a:solidFill>
              </a:rPr>
              <a:t>Issuer vouches for identity of requester of service</a:t>
            </a:r>
            <a:endParaRPr sz="2200">
              <a:solidFill>
                <a:srgbClr val="174576"/>
              </a:solidFill>
            </a:endParaRPr>
          </a:p>
          <a:p>
            <a:pPr lvl="0" marL="405245" indent="-405245">
              <a:defRPr sz="1800">
                <a:solidFill>
                  <a:srgbClr val="000000"/>
                </a:solidFill>
              </a:defRPr>
            </a:pPr>
            <a:r>
              <a:rPr sz="2600">
                <a:solidFill>
                  <a:srgbClr val="174576"/>
                </a:solidFill>
              </a:rPr>
              <a:t>Authenticator</a:t>
            </a:r>
            <a:endParaRPr sz="2600">
              <a:solidFill>
                <a:srgbClr val="174576"/>
              </a:solidFill>
            </a:endParaRPr>
          </a:p>
          <a:p>
            <a:pPr lvl="1">
              <a:spcBef>
                <a:spcPts val="600"/>
              </a:spcBef>
              <a:defRPr sz="1800">
                <a:solidFill>
                  <a:srgbClr val="000000"/>
                </a:solidFill>
              </a:defRPr>
            </a:pPr>
            <a:r>
              <a:rPr sz="2200">
                <a:solidFill>
                  <a:srgbClr val="174576"/>
                </a:solidFill>
              </a:rPr>
              <a:t>Identifies sender</a:t>
            </a:r>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7" name="Shape 267"/>
          <p:cNvSpPr/>
          <p:nvPr>
            <p:ph type="title" idx="4294967295"/>
          </p:nvPr>
        </p:nvSpPr>
        <p:spPr>
          <a:xfrm>
            <a:off x="779462" y="295274"/>
            <a:ext cx="7583488" cy="1143002"/>
          </a:xfrm>
          <a:prstGeom prst="rect">
            <a:avLst/>
          </a:prstGeom>
        </p:spPr>
        <p:txBody>
          <a:bodyPr lIns="0" tIns="0" rIns="0" bIns="0">
            <a:normAutofit fontScale="100000" lnSpcReduction="0"/>
          </a:bodyPr>
          <a:lstStyle/>
          <a:p>
            <a:pPr lvl="0">
              <a:defRPr sz="1800">
                <a:solidFill>
                  <a:srgbClr val="000000"/>
                </a:solidFill>
              </a:defRPr>
            </a:pPr>
            <a:r>
              <a:rPr sz="3800">
                <a:solidFill>
                  <a:srgbClr val="174576"/>
                </a:solidFill>
              </a:rPr>
              <a:t>Kerberos, 2</a:t>
            </a:r>
          </a:p>
        </p:txBody>
      </p:sp>
      <p:sp>
        <p:nvSpPr>
          <p:cNvPr id="268" name="Shape 268"/>
          <p:cNvSpPr/>
          <p:nvPr>
            <p:ph type="body" idx="4294967295"/>
          </p:nvPr>
        </p:nvSpPr>
        <p:spPr>
          <a:xfrm>
            <a:off x="779462" y="1949450"/>
            <a:ext cx="7583488" cy="4006850"/>
          </a:xfrm>
          <a:prstGeom prst="rect">
            <a:avLst/>
          </a:prstGeom>
        </p:spPr>
        <p:txBody>
          <a:bodyPr lIns="0" tIns="0" rIns="0" bIns="0">
            <a:normAutofit fontScale="100000" lnSpcReduction="0"/>
          </a:bodyPr>
          <a:lstStyle/>
          <a:p>
            <a:pPr lvl="0" marL="436418" indent="-436418">
              <a:defRPr sz="1800">
                <a:solidFill>
                  <a:srgbClr val="000000"/>
                </a:solidFill>
              </a:defRPr>
            </a:pPr>
            <a:r>
              <a:rPr sz="2800">
                <a:solidFill>
                  <a:srgbClr val="174576"/>
                </a:solidFill>
              </a:rPr>
              <a:t>User </a:t>
            </a:r>
            <a:r>
              <a:rPr i="1" sz="2800">
                <a:solidFill>
                  <a:srgbClr val="174576"/>
                </a:solidFill>
              </a:rPr>
              <a:t>u</a:t>
            </a:r>
            <a:r>
              <a:rPr sz="2800">
                <a:solidFill>
                  <a:srgbClr val="174576"/>
                </a:solidFill>
              </a:rPr>
              <a:t> authenticates to Kerberos server</a:t>
            </a:r>
            <a:endParaRPr sz="2800">
              <a:solidFill>
                <a:srgbClr val="174576"/>
              </a:solidFill>
            </a:endParaRPr>
          </a:p>
          <a:p>
            <a:pPr lvl="1" marL="753110" indent="-403860">
              <a:spcBef>
                <a:spcPts val="600"/>
              </a:spcBef>
              <a:defRPr sz="1800">
                <a:solidFill>
                  <a:srgbClr val="000000"/>
                </a:solidFill>
              </a:defRPr>
            </a:pPr>
            <a:r>
              <a:rPr sz="2400">
                <a:solidFill>
                  <a:srgbClr val="174576"/>
                </a:solidFill>
              </a:rPr>
              <a:t>Obtains ticket </a:t>
            </a:r>
            <a:r>
              <a:rPr i="1" sz="2400">
                <a:solidFill>
                  <a:srgbClr val="174576"/>
                </a:solidFill>
              </a:rPr>
              <a:t>T</a:t>
            </a:r>
            <a:r>
              <a:rPr baseline="-25000" i="1" sz="2400">
                <a:solidFill>
                  <a:srgbClr val="174576"/>
                </a:solidFill>
              </a:rPr>
              <a:t>u</a:t>
            </a:r>
            <a:r>
              <a:rPr baseline="-25000" sz="2400">
                <a:solidFill>
                  <a:srgbClr val="174576"/>
                </a:solidFill>
              </a:rPr>
              <a:t>,</a:t>
            </a:r>
            <a:r>
              <a:rPr baseline="-25000" i="1" sz="2400">
                <a:solidFill>
                  <a:srgbClr val="174576"/>
                </a:solidFill>
              </a:rPr>
              <a:t>TGS</a:t>
            </a:r>
            <a:r>
              <a:rPr sz="2400">
                <a:solidFill>
                  <a:srgbClr val="174576"/>
                </a:solidFill>
              </a:rPr>
              <a:t> for ticket granting service (TGS)</a:t>
            </a:r>
            <a:endParaRPr sz="2400">
              <a:solidFill>
                <a:srgbClr val="174576"/>
              </a:solidFill>
            </a:endParaRPr>
          </a:p>
          <a:p>
            <a:pPr lvl="0" marL="436418" indent="-436418">
              <a:defRPr sz="1800">
                <a:solidFill>
                  <a:srgbClr val="000000"/>
                </a:solidFill>
              </a:defRPr>
            </a:pPr>
            <a:r>
              <a:rPr sz="2800">
                <a:solidFill>
                  <a:srgbClr val="174576"/>
                </a:solidFill>
              </a:rPr>
              <a:t>User </a:t>
            </a:r>
            <a:r>
              <a:rPr i="1" sz="2800">
                <a:solidFill>
                  <a:srgbClr val="174576"/>
                </a:solidFill>
              </a:rPr>
              <a:t>u</a:t>
            </a:r>
            <a:r>
              <a:rPr sz="2800">
                <a:solidFill>
                  <a:srgbClr val="174576"/>
                </a:solidFill>
              </a:rPr>
              <a:t> wants to use service </a:t>
            </a:r>
            <a:r>
              <a:rPr i="1" sz="2800">
                <a:solidFill>
                  <a:srgbClr val="174576"/>
                </a:solidFill>
              </a:rPr>
              <a:t>s</a:t>
            </a:r>
            <a:r>
              <a:rPr sz="2800">
                <a:solidFill>
                  <a:srgbClr val="174576"/>
                </a:solidFill>
              </a:rPr>
              <a:t>:</a:t>
            </a:r>
            <a:endParaRPr sz="2800">
              <a:solidFill>
                <a:srgbClr val="174576"/>
              </a:solidFill>
            </a:endParaRPr>
          </a:p>
          <a:p>
            <a:pPr lvl="1" marL="753110" indent="-403860">
              <a:spcBef>
                <a:spcPts val="600"/>
              </a:spcBef>
              <a:defRPr sz="1800">
                <a:solidFill>
                  <a:srgbClr val="000000"/>
                </a:solidFill>
              </a:defRPr>
            </a:pPr>
            <a:r>
              <a:rPr sz="2400">
                <a:solidFill>
                  <a:srgbClr val="174576"/>
                </a:solidFill>
              </a:rPr>
              <a:t>User sends authenticator </a:t>
            </a:r>
            <a:r>
              <a:rPr i="1" sz="2400">
                <a:solidFill>
                  <a:srgbClr val="174576"/>
                </a:solidFill>
              </a:rPr>
              <a:t>A</a:t>
            </a:r>
            <a:r>
              <a:rPr baseline="-25000" i="1" sz="2400">
                <a:solidFill>
                  <a:srgbClr val="174576"/>
                </a:solidFill>
              </a:rPr>
              <a:t>u</a:t>
            </a:r>
            <a:r>
              <a:rPr sz="2400">
                <a:solidFill>
                  <a:srgbClr val="174576"/>
                </a:solidFill>
              </a:rPr>
              <a:t>, ticket </a:t>
            </a:r>
            <a:r>
              <a:rPr i="1" sz="2400">
                <a:solidFill>
                  <a:srgbClr val="174576"/>
                </a:solidFill>
              </a:rPr>
              <a:t>T</a:t>
            </a:r>
            <a:r>
              <a:rPr baseline="-25000" i="1" sz="2400">
                <a:solidFill>
                  <a:srgbClr val="174576"/>
                </a:solidFill>
              </a:rPr>
              <a:t>u</a:t>
            </a:r>
            <a:r>
              <a:rPr baseline="-25000" sz="2400">
                <a:solidFill>
                  <a:srgbClr val="174576"/>
                </a:solidFill>
              </a:rPr>
              <a:t>,</a:t>
            </a:r>
            <a:r>
              <a:rPr baseline="-25000" i="1" sz="2400">
                <a:solidFill>
                  <a:srgbClr val="174576"/>
                </a:solidFill>
              </a:rPr>
              <a:t>TGS</a:t>
            </a:r>
            <a:r>
              <a:rPr sz="2400">
                <a:solidFill>
                  <a:srgbClr val="174576"/>
                </a:solidFill>
              </a:rPr>
              <a:t> to TGS asking for ticket for service</a:t>
            </a:r>
            <a:endParaRPr sz="2400">
              <a:solidFill>
                <a:srgbClr val="174576"/>
              </a:solidFill>
            </a:endParaRPr>
          </a:p>
          <a:p>
            <a:pPr lvl="1" marL="753110" indent="-403860">
              <a:spcBef>
                <a:spcPts val="600"/>
              </a:spcBef>
              <a:defRPr sz="1800">
                <a:solidFill>
                  <a:srgbClr val="000000"/>
                </a:solidFill>
              </a:defRPr>
            </a:pPr>
            <a:r>
              <a:rPr sz="2400">
                <a:solidFill>
                  <a:srgbClr val="174576"/>
                </a:solidFill>
              </a:rPr>
              <a:t>TGS sends ticket </a:t>
            </a:r>
            <a:r>
              <a:rPr i="1" sz="2400">
                <a:solidFill>
                  <a:srgbClr val="174576"/>
                </a:solidFill>
              </a:rPr>
              <a:t>T</a:t>
            </a:r>
            <a:r>
              <a:rPr baseline="-25000" i="1" sz="2400">
                <a:solidFill>
                  <a:srgbClr val="174576"/>
                </a:solidFill>
              </a:rPr>
              <a:t>u</a:t>
            </a:r>
            <a:r>
              <a:rPr baseline="-25000" sz="2400">
                <a:solidFill>
                  <a:srgbClr val="174576"/>
                </a:solidFill>
              </a:rPr>
              <a:t>,</a:t>
            </a:r>
            <a:r>
              <a:rPr baseline="-25000" i="1" sz="2400">
                <a:solidFill>
                  <a:srgbClr val="174576"/>
                </a:solidFill>
              </a:rPr>
              <a:t>s</a:t>
            </a:r>
            <a:r>
              <a:rPr sz="2400">
                <a:solidFill>
                  <a:srgbClr val="174576"/>
                </a:solidFill>
              </a:rPr>
              <a:t> to user</a:t>
            </a:r>
            <a:endParaRPr sz="2400">
              <a:solidFill>
                <a:srgbClr val="174576"/>
              </a:solidFill>
            </a:endParaRPr>
          </a:p>
          <a:p>
            <a:pPr lvl="1" marL="753110" indent="-403860">
              <a:spcBef>
                <a:spcPts val="600"/>
              </a:spcBef>
              <a:defRPr sz="1800">
                <a:solidFill>
                  <a:srgbClr val="000000"/>
                </a:solidFill>
              </a:defRPr>
            </a:pPr>
            <a:r>
              <a:rPr sz="2400">
                <a:solidFill>
                  <a:srgbClr val="174576"/>
                </a:solidFill>
              </a:rPr>
              <a:t>User sends </a:t>
            </a:r>
            <a:r>
              <a:rPr i="1" sz="2400">
                <a:solidFill>
                  <a:srgbClr val="174576"/>
                </a:solidFill>
              </a:rPr>
              <a:t>A</a:t>
            </a:r>
            <a:r>
              <a:rPr baseline="-25000" i="1" sz="2400">
                <a:solidFill>
                  <a:srgbClr val="174576"/>
                </a:solidFill>
              </a:rPr>
              <a:t>u</a:t>
            </a:r>
            <a:r>
              <a:rPr sz="2400">
                <a:solidFill>
                  <a:srgbClr val="174576"/>
                </a:solidFill>
              </a:rPr>
              <a:t>, </a:t>
            </a:r>
            <a:r>
              <a:rPr i="1" sz="2400">
                <a:solidFill>
                  <a:srgbClr val="174576"/>
                </a:solidFill>
              </a:rPr>
              <a:t>T</a:t>
            </a:r>
            <a:r>
              <a:rPr baseline="-25000" i="1" sz="2400">
                <a:solidFill>
                  <a:srgbClr val="174576"/>
                </a:solidFill>
              </a:rPr>
              <a:t>u</a:t>
            </a:r>
            <a:r>
              <a:rPr baseline="-25000" sz="2400">
                <a:solidFill>
                  <a:srgbClr val="174576"/>
                </a:solidFill>
              </a:rPr>
              <a:t>,</a:t>
            </a:r>
            <a:r>
              <a:rPr baseline="-25000" i="1" sz="2400">
                <a:solidFill>
                  <a:srgbClr val="174576"/>
                </a:solidFill>
              </a:rPr>
              <a:t>s</a:t>
            </a:r>
            <a:r>
              <a:rPr sz="2400">
                <a:solidFill>
                  <a:srgbClr val="174576"/>
                </a:solidFill>
              </a:rPr>
              <a:t> to server as request to use </a:t>
            </a:r>
            <a:r>
              <a:rPr i="1" sz="2400">
                <a:solidFill>
                  <a:srgbClr val="174576"/>
                </a:solidFill>
              </a:rPr>
              <a:t>s</a:t>
            </a: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0" name="Shape 270"/>
          <p:cNvSpPr/>
          <p:nvPr>
            <p:ph type="title" idx="4294967295"/>
          </p:nvPr>
        </p:nvSpPr>
        <p:spPr>
          <a:xfrm>
            <a:off x="779462" y="295274"/>
            <a:ext cx="7583488" cy="1143002"/>
          </a:xfrm>
          <a:prstGeom prst="rect">
            <a:avLst/>
          </a:prstGeom>
        </p:spPr>
        <p:txBody>
          <a:bodyPr lIns="0" tIns="0" rIns="0" bIns="0">
            <a:normAutofit fontScale="100000" lnSpcReduction="0"/>
          </a:bodyPr>
          <a:lstStyle/>
          <a:p>
            <a:pPr lvl="0">
              <a:defRPr sz="1800">
                <a:solidFill>
                  <a:srgbClr val="000000"/>
                </a:solidFill>
              </a:defRPr>
            </a:pPr>
            <a:r>
              <a:rPr sz="3800">
                <a:solidFill>
                  <a:srgbClr val="174576"/>
                </a:solidFill>
              </a:rPr>
              <a:t>Protocol Entities</a:t>
            </a:r>
          </a:p>
        </p:txBody>
      </p:sp>
      <p:sp>
        <p:nvSpPr>
          <p:cNvPr id="271" name="Shape 271"/>
          <p:cNvSpPr/>
          <p:nvPr>
            <p:ph type="body" idx="4294967295"/>
          </p:nvPr>
        </p:nvSpPr>
        <p:spPr>
          <a:xfrm>
            <a:off x="779462" y="1949450"/>
            <a:ext cx="7583488" cy="4006850"/>
          </a:xfrm>
          <a:prstGeom prst="rect">
            <a:avLst/>
          </a:prstGeom>
        </p:spPr>
        <p:txBody>
          <a:bodyPr lIns="0" tIns="0" rIns="0" bIns="0">
            <a:normAutofit fontScale="100000" lnSpcReduction="0"/>
          </a:bodyPr>
          <a:lstStyle/>
          <a:p>
            <a:pPr lvl="0" marL="436418" indent="-436418">
              <a:defRPr sz="1800">
                <a:solidFill>
                  <a:srgbClr val="000000"/>
                </a:solidFill>
              </a:defRPr>
            </a:pPr>
            <a:r>
              <a:rPr sz="2800">
                <a:solidFill>
                  <a:srgbClr val="174576"/>
                </a:solidFill>
              </a:rPr>
              <a:t>Ticket Granting System</a:t>
            </a:r>
            <a:endParaRPr sz="2800">
              <a:solidFill>
                <a:srgbClr val="174576"/>
              </a:solidFill>
            </a:endParaRPr>
          </a:p>
          <a:p>
            <a:pPr lvl="1" marL="753110" indent="-403860">
              <a:spcBef>
                <a:spcPts val="600"/>
              </a:spcBef>
              <a:defRPr sz="1800">
                <a:solidFill>
                  <a:srgbClr val="000000"/>
                </a:solidFill>
              </a:defRPr>
            </a:pPr>
            <a:r>
              <a:rPr sz="2400">
                <a:solidFill>
                  <a:srgbClr val="174576"/>
                </a:solidFill>
              </a:rPr>
              <a:t>Credential saying issuer has identified ticket requester</a:t>
            </a:r>
            <a:endParaRPr sz="2400">
              <a:solidFill>
                <a:srgbClr val="174576"/>
              </a:solidFill>
            </a:endParaRPr>
          </a:p>
          <a:p>
            <a:pPr lvl="1" marL="753110" indent="-403860">
              <a:spcBef>
                <a:spcPts val="600"/>
              </a:spcBef>
              <a:defRPr sz="1800">
                <a:solidFill>
                  <a:srgbClr val="000000"/>
                </a:solidFill>
              </a:defRPr>
            </a:pPr>
            <a:r>
              <a:rPr sz="2400">
                <a:solidFill>
                  <a:srgbClr val="174576"/>
                </a:solidFill>
              </a:rPr>
              <a:t>Example ticket issued to user </a:t>
            </a:r>
            <a:r>
              <a:rPr i="1" sz="2400">
                <a:solidFill>
                  <a:srgbClr val="174576"/>
                </a:solidFill>
              </a:rPr>
              <a:t>u</a:t>
            </a:r>
            <a:r>
              <a:rPr sz="2400">
                <a:solidFill>
                  <a:srgbClr val="174576"/>
                </a:solidFill>
              </a:rPr>
              <a:t> for service </a:t>
            </a:r>
            <a:r>
              <a:rPr i="1" sz="2400">
                <a:solidFill>
                  <a:srgbClr val="174576"/>
                </a:solidFill>
              </a:rPr>
              <a:t>s</a:t>
            </a:r>
            <a:endParaRPr sz="2400">
              <a:solidFill>
                <a:srgbClr val="174576"/>
              </a:solidFill>
            </a:endParaRPr>
          </a:p>
          <a:p>
            <a:pPr lvl="2" marL="349250" indent="336550" algn="ctr">
              <a:spcBef>
                <a:spcPts val="600"/>
              </a:spcBef>
              <a:buSzTx/>
              <a:buNone/>
              <a:defRPr sz="1800">
                <a:solidFill>
                  <a:srgbClr val="000000"/>
                </a:solidFill>
              </a:defRPr>
            </a:pPr>
            <a:r>
              <a:rPr i="1" sz="2000">
                <a:solidFill>
                  <a:srgbClr val="174576"/>
                </a:solidFill>
              </a:rPr>
              <a:t>T</a:t>
            </a:r>
            <a:r>
              <a:rPr baseline="-25000" i="1" sz="2000">
                <a:solidFill>
                  <a:srgbClr val="174576"/>
                </a:solidFill>
              </a:rPr>
              <a:t>u</a:t>
            </a:r>
            <a:r>
              <a:rPr baseline="-25000" sz="2000">
                <a:solidFill>
                  <a:srgbClr val="174576"/>
                </a:solidFill>
              </a:rPr>
              <a:t>,</a:t>
            </a:r>
            <a:r>
              <a:rPr baseline="-25000" i="1" sz="2000">
                <a:solidFill>
                  <a:srgbClr val="174576"/>
                </a:solidFill>
              </a:rPr>
              <a:t>s</a:t>
            </a:r>
            <a:r>
              <a:rPr sz="2000">
                <a:solidFill>
                  <a:srgbClr val="174576"/>
                </a:solidFill>
              </a:rPr>
              <a:t> = </a:t>
            </a:r>
            <a:r>
              <a:rPr i="1" sz="2000">
                <a:solidFill>
                  <a:srgbClr val="174576"/>
                </a:solidFill>
              </a:rPr>
              <a:t>s</a:t>
            </a:r>
            <a:r>
              <a:rPr sz="2000">
                <a:solidFill>
                  <a:srgbClr val="174576"/>
                </a:solidFill>
              </a:rPr>
              <a:t> || { </a:t>
            </a:r>
            <a:r>
              <a:rPr i="1" sz="2000">
                <a:solidFill>
                  <a:srgbClr val="174576"/>
                </a:solidFill>
              </a:rPr>
              <a:t>u</a:t>
            </a:r>
            <a:r>
              <a:rPr sz="2000">
                <a:solidFill>
                  <a:srgbClr val="174576"/>
                </a:solidFill>
              </a:rPr>
              <a:t> || </a:t>
            </a:r>
            <a:r>
              <a:rPr i="1" sz="2000">
                <a:solidFill>
                  <a:srgbClr val="174576"/>
                </a:solidFill>
              </a:rPr>
              <a:t>u</a:t>
            </a:r>
            <a:r>
              <a:rPr sz="2000">
                <a:solidFill>
                  <a:srgbClr val="174576"/>
                </a:solidFill>
                <a:latin typeface="Arial"/>
                <a:ea typeface="Arial"/>
                <a:cs typeface="Arial"/>
                <a:sym typeface="Arial"/>
              </a:rPr>
              <a:t>’</a:t>
            </a:r>
            <a:r>
              <a:rPr sz="2000">
                <a:solidFill>
                  <a:srgbClr val="174576"/>
                </a:solidFill>
              </a:rPr>
              <a:t>s address || valid time || </a:t>
            </a:r>
            <a:r>
              <a:rPr i="1" sz="2000">
                <a:solidFill>
                  <a:srgbClr val="174576"/>
                </a:solidFill>
              </a:rPr>
              <a:t>k</a:t>
            </a:r>
            <a:r>
              <a:rPr baseline="-25000" i="1" sz="2000">
                <a:solidFill>
                  <a:srgbClr val="174576"/>
                </a:solidFill>
              </a:rPr>
              <a:t>u</a:t>
            </a:r>
            <a:r>
              <a:rPr baseline="-25000" sz="2000">
                <a:solidFill>
                  <a:srgbClr val="174576"/>
                </a:solidFill>
              </a:rPr>
              <a:t>,</a:t>
            </a:r>
            <a:r>
              <a:rPr baseline="-25000" i="1" sz="2000">
                <a:solidFill>
                  <a:srgbClr val="174576"/>
                </a:solidFill>
              </a:rPr>
              <a:t>s</a:t>
            </a:r>
            <a:r>
              <a:rPr sz="2000">
                <a:solidFill>
                  <a:srgbClr val="174576"/>
                </a:solidFill>
              </a:rPr>
              <a:t> } </a:t>
            </a:r>
            <a:r>
              <a:rPr i="1" sz="2000">
                <a:solidFill>
                  <a:srgbClr val="174576"/>
                </a:solidFill>
              </a:rPr>
              <a:t>k</a:t>
            </a:r>
            <a:r>
              <a:rPr baseline="-25000" i="1" sz="2000">
                <a:solidFill>
                  <a:srgbClr val="174576"/>
                </a:solidFill>
              </a:rPr>
              <a:t>s</a:t>
            </a:r>
            <a:endParaRPr i="1" sz="2000">
              <a:solidFill>
                <a:srgbClr val="174576"/>
              </a:solidFill>
            </a:endParaRPr>
          </a:p>
          <a:p>
            <a:pPr lvl="2" marL="349250" indent="336550">
              <a:spcBef>
                <a:spcPts val="600"/>
              </a:spcBef>
              <a:buSzTx/>
              <a:buNone/>
              <a:defRPr sz="1800">
                <a:solidFill>
                  <a:srgbClr val="000000"/>
                </a:solidFill>
              </a:defRPr>
            </a:pPr>
            <a:r>
              <a:rPr sz="2000">
                <a:solidFill>
                  <a:srgbClr val="174576"/>
                </a:solidFill>
              </a:rPr>
              <a:t>where:</a:t>
            </a:r>
            <a:endParaRPr sz="2000">
              <a:solidFill>
                <a:srgbClr val="174576"/>
              </a:solidFill>
            </a:endParaRPr>
          </a:p>
          <a:p>
            <a:pPr lvl="2" marL="1073855" indent="-388055">
              <a:spcBef>
                <a:spcPts val="600"/>
              </a:spcBef>
              <a:defRPr sz="1800">
                <a:solidFill>
                  <a:srgbClr val="000000"/>
                </a:solidFill>
              </a:defRPr>
            </a:pPr>
            <a:r>
              <a:rPr i="1" sz="2000">
                <a:solidFill>
                  <a:srgbClr val="174576"/>
                </a:solidFill>
              </a:rPr>
              <a:t>k</a:t>
            </a:r>
            <a:r>
              <a:rPr baseline="-25000" i="1" sz="2000">
                <a:solidFill>
                  <a:srgbClr val="174576"/>
                </a:solidFill>
              </a:rPr>
              <a:t>u</a:t>
            </a:r>
            <a:r>
              <a:rPr baseline="-25000" sz="2000">
                <a:solidFill>
                  <a:srgbClr val="174576"/>
                </a:solidFill>
              </a:rPr>
              <a:t>,</a:t>
            </a:r>
            <a:r>
              <a:rPr baseline="-25000" i="1" sz="2000">
                <a:solidFill>
                  <a:srgbClr val="174576"/>
                </a:solidFill>
              </a:rPr>
              <a:t>s</a:t>
            </a:r>
            <a:r>
              <a:rPr sz="2000">
                <a:solidFill>
                  <a:srgbClr val="174576"/>
                </a:solidFill>
              </a:rPr>
              <a:t> is session key for user and service</a:t>
            </a:r>
            <a:endParaRPr sz="2000">
              <a:solidFill>
                <a:srgbClr val="174576"/>
              </a:solidFill>
            </a:endParaRPr>
          </a:p>
          <a:p>
            <a:pPr lvl="2" marL="1073855" indent="-388055">
              <a:spcBef>
                <a:spcPts val="600"/>
              </a:spcBef>
              <a:defRPr sz="1800">
                <a:solidFill>
                  <a:srgbClr val="000000"/>
                </a:solidFill>
              </a:defRPr>
            </a:pPr>
            <a:r>
              <a:rPr sz="2000">
                <a:solidFill>
                  <a:srgbClr val="174576"/>
                </a:solidFill>
              </a:rPr>
              <a:t>Valid time is interval for which ticket valid</a:t>
            </a:r>
            <a:endParaRPr sz="2000">
              <a:solidFill>
                <a:srgbClr val="174576"/>
              </a:solidFill>
            </a:endParaRPr>
          </a:p>
          <a:p>
            <a:pPr lvl="2" marL="1073855" indent="-388055">
              <a:spcBef>
                <a:spcPts val="600"/>
              </a:spcBef>
              <a:defRPr sz="1800">
                <a:solidFill>
                  <a:srgbClr val="000000"/>
                </a:solidFill>
              </a:defRPr>
            </a:pPr>
            <a:r>
              <a:rPr i="1" sz="2000">
                <a:solidFill>
                  <a:srgbClr val="174576"/>
                </a:solidFill>
              </a:rPr>
              <a:t>u</a:t>
            </a:r>
            <a:r>
              <a:rPr sz="2000">
                <a:solidFill>
                  <a:srgbClr val="174576"/>
                </a:solidFill>
                <a:latin typeface="Arial"/>
                <a:ea typeface="Arial"/>
                <a:cs typeface="Arial"/>
                <a:sym typeface="Arial"/>
              </a:rPr>
              <a:t>’</a:t>
            </a:r>
            <a:r>
              <a:rPr sz="2000">
                <a:solidFill>
                  <a:srgbClr val="174576"/>
                </a:solidFill>
              </a:rPr>
              <a:t>s address may be IP address or something else</a:t>
            </a:r>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3" name="Shape 273"/>
          <p:cNvSpPr/>
          <p:nvPr>
            <p:ph type="title" idx="4294967295"/>
          </p:nvPr>
        </p:nvSpPr>
        <p:spPr>
          <a:xfrm>
            <a:off x="779462" y="295274"/>
            <a:ext cx="7583488" cy="1143002"/>
          </a:xfrm>
          <a:prstGeom prst="rect">
            <a:avLst/>
          </a:prstGeom>
        </p:spPr>
        <p:txBody>
          <a:bodyPr lIns="0" tIns="0" rIns="0" bIns="0">
            <a:normAutofit fontScale="100000" lnSpcReduction="0"/>
          </a:bodyPr>
          <a:lstStyle/>
          <a:p>
            <a:pPr lvl="0">
              <a:defRPr sz="1800">
                <a:solidFill>
                  <a:srgbClr val="000000"/>
                </a:solidFill>
              </a:defRPr>
            </a:pPr>
            <a:r>
              <a:rPr sz="3800">
                <a:solidFill>
                  <a:srgbClr val="174576"/>
                </a:solidFill>
              </a:rPr>
              <a:t>Protocol Entities</a:t>
            </a:r>
          </a:p>
        </p:txBody>
      </p:sp>
      <p:sp>
        <p:nvSpPr>
          <p:cNvPr id="274" name="Shape 274"/>
          <p:cNvSpPr/>
          <p:nvPr>
            <p:ph type="body" idx="4294967295"/>
          </p:nvPr>
        </p:nvSpPr>
        <p:spPr>
          <a:xfrm>
            <a:off x="779462" y="1949450"/>
            <a:ext cx="7583488" cy="4006850"/>
          </a:xfrm>
          <a:prstGeom prst="rect">
            <a:avLst/>
          </a:prstGeom>
        </p:spPr>
        <p:txBody>
          <a:bodyPr lIns="0" tIns="0" rIns="0" bIns="0">
            <a:normAutofit fontScale="100000" lnSpcReduction="0"/>
          </a:bodyPr>
          <a:lstStyle/>
          <a:p>
            <a:pPr lvl="0" marL="362850" indent="-362850" defTabSz="886968">
              <a:spcBef>
                <a:spcPts val="1900"/>
              </a:spcBef>
              <a:defRPr sz="1800">
                <a:solidFill>
                  <a:srgbClr val="000000"/>
                </a:solidFill>
              </a:defRPr>
            </a:pPr>
            <a:r>
              <a:rPr sz="2328">
                <a:solidFill>
                  <a:srgbClr val="174576"/>
                </a:solidFill>
              </a:rPr>
              <a:t>Authentication Server</a:t>
            </a:r>
            <a:endParaRPr sz="2328">
              <a:solidFill>
                <a:srgbClr val="174576"/>
              </a:solidFill>
            </a:endParaRPr>
          </a:p>
          <a:p>
            <a:pPr lvl="1" marL="795807" indent="-457034" defTabSz="886968">
              <a:lnSpc>
                <a:spcPct val="90000"/>
              </a:lnSpc>
              <a:spcBef>
                <a:spcPts val="500"/>
              </a:spcBef>
              <a:defRPr sz="1800">
                <a:solidFill>
                  <a:srgbClr val="000000"/>
                </a:solidFill>
              </a:defRPr>
            </a:pPr>
            <a:r>
              <a:rPr sz="2716">
                <a:solidFill>
                  <a:srgbClr val="174576"/>
                </a:solidFill>
              </a:rPr>
              <a:t>Credential containing identity of sender of ticket</a:t>
            </a:r>
            <a:endParaRPr sz="2716">
              <a:solidFill>
                <a:srgbClr val="174576"/>
              </a:solidFill>
            </a:endParaRPr>
          </a:p>
          <a:p>
            <a:pPr lvl="2" marL="1116922" indent="-451696" defTabSz="886968">
              <a:lnSpc>
                <a:spcPct val="90000"/>
              </a:lnSpc>
              <a:spcBef>
                <a:spcPts val="500"/>
              </a:spcBef>
              <a:defRPr sz="1800">
                <a:solidFill>
                  <a:srgbClr val="000000"/>
                </a:solidFill>
              </a:defRPr>
            </a:pPr>
            <a:r>
              <a:rPr sz="2328">
                <a:solidFill>
                  <a:srgbClr val="174576"/>
                </a:solidFill>
              </a:rPr>
              <a:t>Used to confirm sender is entity to which ticket was issued</a:t>
            </a:r>
            <a:endParaRPr sz="2328">
              <a:solidFill>
                <a:srgbClr val="174576"/>
              </a:solidFill>
            </a:endParaRPr>
          </a:p>
          <a:p>
            <a:pPr lvl="1" marL="795807" indent="-457034" defTabSz="886968">
              <a:lnSpc>
                <a:spcPct val="90000"/>
              </a:lnSpc>
              <a:spcBef>
                <a:spcPts val="500"/>
              </a:spcBef>
              <a:defRPr sz="1800">
                <a:solidFill>
                  <a:srgbClr val="000000"/>
                </a:solidFill>
              </a:defRPr>
            </a:pPr>
            <a:r>
              <a:rPr sz="2716">
                <a:solidFill>
                  <a:srgbClr val="174576"/>
                </a:solidFill>
              </a:rPr>
              <a:t>Example: authenticator user </a:t>
            </a:r>
            <a:r>
              <a:rPr i="1" sz="2716">
                <a:solidFill>
                  <a:srgbClr val="174576"/>
                </a:solidFill>
              </a:rPr>
              <a:t>u</a:t>
            </a:r>
            <a:r>
              <a:rPr sz="2716">
                <a:solidFill>
                  <a:srgbClr val="174576"/>
                </a:solidFill>
              </a:rPr>
              <a:t> generates for service </a:t>
            </a:r>
            <a:r>
              <a:rPr i="1" sz="2716">
                <a:solidFill>
                  <a:srgbClr val="174576"/>
                </a:solidFill>
              </a:rPr>
              <a:t>s</a:t>
            </a:r>
            <a:endParaRPr sz="2716">
              <a:solidFill>
                <a:srgbClr val="174576"/>
              </a:solidFill>
            </a:endParaRPr>
          </a:p>
          <a:p>
            <a:pPr lvl="2" marL="338772" indent="326453" algn="ctr" defTabSz="886968">
              <a:lnSpc>
                <a:spcPct val="90000"/>
              </a:lnSpc>
              <a:spcBef>
                <a:spcPts val="500"/>
              </a:spcBef>
              <a:buSzTx/>
              <a:buNone/>
              <a:defRPr sz="1800">
                <a:solidFill>
                  <a:srgbClr val="000000"/>
                </a:solidFill>
              </a:defRPr>
            </a:pPr>
            <a:r>
              <a:rPr i="1" sz="2328">
                <a:solidFill>
                  <a:srgbClr val="174576"/>
                </a:solidFill>
              </a:rPr>
              <a:t>A</a:t>
            </a:r>
            <a:r>
              <a:rPr baseline="-25587" i="1" sz="2328">
                <a:solidFill>
                  <a:srgbClr val="174576"/>
                </a:solidFill>
              </a:rPr>
              <a:t>u</a:t>
            </a:r>
            <a:r>
              <a:rPr baseline="-25587" sz="2328">
                <a:solidFill>
                  <a:srgbClr val="174576"/>
                </a:solidFill>
              </a:rPr>
              <a:t>,</a:t>
            </a:r>
            <a:r>
              <a:rPr baseline="-25587" i="1" sz="2328">
                <a:solidFill>
                  <a:srgbClr val="174576"/>
                </a:solidFill>
              </a:rPr>
              <a:t>s</a:t>
            </a:r>
            <a:r>
              <a:rPr sz="2328">
                <a:solidFill>
                  <a:srgbClr val="174576"/>
                </a:solidFill>
              </a:rPr>
              <a:t> = { </a:t>
            </a:r>
            <a:r>
              <a:rPr i="1" sz="2328">
                <a:solidFill>
                  <a:srgbClr val="174576"/>
                </a:solidFill>
              </a:rPr>
              <a:t>u</a:t>
            </a:r>
            <a:r>
              <a:rPr sz="2328">
                <a:solidFill>
                  <a:srgbClr val="174576"/>
                </a:solidFill>
              </a:rPr>
              <a:t> || generation time || </a:t>
            </a:r>
            <a:r>
              <a:rPr i="1" sz="2328">
                <a:solidFill>
                  <a:srgbClr val="174576"/>
                </a:solidFill>
              </a:rPr>
              <a:t>k</a:t>
            </a:r>
            <a:r>
              <a:rPr baseline="-25587" i="1" sz="2328">
                <a:solidFill>
                  <a:srgbClr val="174576"/>
                </a:solidFill>
              </a:rPr>
              <a:t>t</a:t>
            </a:r>
            <a:r>
              <a:rPr sz="2328">
                <a:solidFill>
                  <a:srgbClr val="174576"/>
                </a:solidFill>
              </a:rPr>
              <a:t> } </a:t>
            </a:r>
            <a:r>
              <a:rPr i="1" sz="2328">
                <a:solidFill>
                  <a:srgbClr val="174576"/>
                </a:solidFill>
              </a:rPr>
              <a:t>k</a:t>
            </a:r>
            <a:r>
              <a:rPr baseline="-25587" i="1" sz="2328">
                <a:solidFill>
                  <a:srgbClr val="174576"/>
                </a:solidFill>
              </a:rPr>
              <a:t>u</a:t>
            </a:r>
            <a:r>
              <a:rPr baseline="-25587" sz="2328">
                <a:solidFill>
                  <a:srgbClr val="174576"/>
                </a:solidFill>
              </a:rPr>
              <a:t>,</a:t>
            </a:r>
            <a:r>
              <a:rPr baseline="-25587" i="1" sz="2328">
                <a:solidFill>
                  <a:srgbClr val="174576"/>
                </a:solidFill>
              </a:rPr>
              <a:t>s</a:t>
            </a:r>
            <a:endParaRPr i="1" sz="2328">
              <a:solidFill>
                <a:srgbClr val="174576"/>
              </a:solidFill>
            </a:endParaRPr>
          </a:p>
          <a:p>
            <a:pPr lvl="2" marL="338772" indent="326453" defTabSz="886968">
              <a:lnSpc>
                <a:spcPct val="90000"/>
              </a:lnSpc>
              <a:spcBef>
                <a:spcPts val="500"/>
              </a:spcBef>
              <a:buSzTx/>
              <a:buNone/>
              <a:defRPr sz="1800">
                <a:solidFill>
                  <a:srgbClr val="000000"/>
                </a:solidFill>
              </a:defRPr>
            </a:pPr>
            <a:r>
              <a:rPr sz="2328">
                <a:solidFill>
                  <a:srgbClr val="174576"/>
                </a:solidFill>
              </a:rPr>
              <a:t>where:</a:t>
            </a:r>
            <a:endParaRPr sz="2328">
              <a:solidFill>
                <a:srgbClr val="174576"/>
              </a:solidFill>
            </a:endParaRPr>
          </a:p>
          <a:p>
            <a:pPr lvl="2" marL="1116922" indent="-451696" defTabSz="886968">
              <a:lnSpc>
                <a:spcPct val="90000"/>
              </a:lnSpc>
              <a:spcBef>
                <a:spcPts val="500"/>
              </a:spcBef>
              <a:defRPr sz="1800">
                <a:solidFill>
                  <a:srgbClr val="000000"/>
                </a:solidFill>
              </a:defRPr>
            </a:pPr>
            <a:r>
              <a:rPr i="1" sz="2328">
                <a:solidFill>
                  <a:srgbClr val="174576"/>
                </a:solidFill>
              </a:rPr>
              <a:t>k</a:t>
            </a:r>
            <a:r>
              <a:rPr baseline="-25587" i="1" sz="2328">
                <a:solidFill>
                  <a:srgbClr val="174576"/>
                </a:solidFill>
              </a:rPr>
              <a:t>t</a:t>
            </a:r>
            <a:r>
              <a:rPr sz="2328">
                <a:solidFill>
                  <a:srgbClr val="174576"/>
                </a:solidFill>
              </a:rPr>
              <a:t> is alternate session key</a:t>
            </a:r>
            <a:endParaRPr sz="2328">
              <a:solidFill>
                <a:srgbClr val="174576"/>
              </a:solidFill>
            </a:endParaRPr>
          </a:p>
          <a:p>
            <a:pPr lvl="2" marL="1116922" indent="-451696" defTabSz="886968">
              <a:lnSpc>
                <a:spcPct val="90000"/>
              </a:lnSpc>
              <a:spcBef>
                <a:spcPts val="500"/>
              </a:spcBef>
              <a:defRPr sz="1800">
                <a:solidFill>
                  <a:srgbClr val="000000"/>
                </a:solidFill>
              </a:defRPr>
            </a:pPr>
            <a:r>
              <a:rPr sz="2328">
                <a:solidFill>
                  <a:srgbClr val="174576"/>
                </a:solidFill>
              </a:rPr>
              <a:t>Generation time is when authenticator generated</a:t>
            </a: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6" name="Shape 276"/>
          <p:cNvSpPr/>
          <p:nvPr>
            <p:ph type="title" idx="4294967295"/>
          </p:nvPr>
        </p:nvSpPr>
        <p:spPr>
          <a:xfrm>
            <a:off x="779462" y="-276226"/>
            <a:ext cx="7583488" cy="1143002"/>
          </a:xfrm>
          <a:prstGeom prst="rect">
            <a:avLst/>
          </a:prstGeom>
        </p:spPr>
        <p:txBody>
          <a:bodyPr lIns="0" tIns="0" rIns="0" bIns="0">
            <a:normAutofit fontScale="100000" lnSpcReduction="0"/>
          </a:bodyPr>
          <a:lstStyle/>
          <a:p>
            <a:pPr lvl="0">
              <a:defRPr sz="1800">
                <a:solidFill>
                  <a:srgbClr val="000000"/>
                </a:solidFill>
              </a:defRPr>
            </a:pPr>
            <a:r>
              <a:rPr sz="3800">
                <a:solidFill>
                  <a:srgbClr val="174576"/>
                </a:solidFill>
              </a:rPr>
              <a:t>Protocol</a:t>
            </a:r>
          </a:p>
        </p:txBody>
      </p:sp>
      <p:grpSp>
        <p:nvGrpSpPr>
          <p:cNvPr id="281" name="Group 281"/>
          <p:cNvGrpSpPr/>
          <p:nvPr/>
        </p:nvGrpSpPr>
        <p:grpSpPr>
          <a:xfrm>
            <a:off x="190500" y="908049"/>
            <a:ext cx="6339886" cy="520148"/>
            <a:chOff x="0" y="0"/>
            <a:chExt cx="6339885" cy="520146"/>
          </a:xfrm>
        </p:grpSpPr>
        <p:sp>
          <p:nvSpPr>
            <p:cNvPr id="277" name="Shape 277"/>
            <p:cNvSpPr/>
            <p:nvPr/>
          </p:nvSpPr>
          <p:spPr>
            <a:xfrm>
              <a:off x="0" y="174706"/>
              <a:ext cx="499279" cy="345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i="1"/>
              </a:lvl1pPr>
            </a:lstStyle>
            <a:p>
              <a:pPr lvl="0">
                <a:defRPr i="0">
                  <a:solidFill>
                    <a:srgbClr val="000000"/>
                  </a:solidFill>
                </a:defRPr>
              </a:pPr>
              <a:r>
                <a:rPr i="1">
                  <a:solidFill>
                    <a:srgbClr val="103154"/>
                  </a:solidFill>
                </a:rPr>
                <a:t>Alice</a:t>
              </a:r>
            </a:p>
          </p:txBody>
        </p:sp>
        <p:sp>
          <p:nvSpPr>
            <p:cNvPr id="278" name="Shape 278"/>
            <p:cNvSpPr/>
            <p:nvPr/>
          </p:nvSpPr>
          <p:spPr>
            <a:xfrm>
              <a:off x="630942" y="405001"/>
              <a:ext cx="5238481" cy="1"/>
            </a:xfrm>
            <a:prstGeom prst="line">
              <a:avLst/>
            </a:prstGeom>
            <a:noFill/>
            <a:ln w="9525" cap="flat">
              <a:solidFill>
                <a:srgbClr val="103154"/>
              </a:solidFill>
              <a:prstDash val="solid"/>
              <a:round/>
              <a:tailEnd type="triangle" w="med" len="med"/>
            </a:ln>
            <a:effectLst/>
          </p:spPr>
          <p:txBody>
            <a:bodyPr wrap="square" lIns="0" tIns="0" rIns="0" bIns="0" numCol="1" anchor="t">
              <a:noAutofit/>
            </a:bodyPr>
            <a:lstStyle/>
            <a:p>
              <a:pPr lvl="0" defTabSz="457200">
                <a:defRPr sz="1200">
                  <a:solidFill>
                    <a:srgbClr val="000000"/>
                  </a:solidFill>
                  <a:latin typeface="+mj-lt"/>
                  <a:ea typeface="+mj-ea"/>
                  <a:cs typeface="+mj-cs"/>
                  <a:sym typeface="Helvetica"/>
                </a:defRPr>
              </a:pPr>
            </a:p>
          </p:txBody>
        </p:sp>
        <p:sp>
          <p:nvSpPr>
            <p:cNvPr id="279" name="Shape 279"/>
            <p:cNvSpPr/>
            <p:nvPr/>
          </p:nvSpPr>
          <p:spPr>
            <a:xfrm>
              <a:off x="5976003" y="152471"/>
              <a:ext cx="363883" cy="345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defRPr>
                  <a:solidFill>
                    <a:srgbClr val="000000"/>
                  </a:solidFill>
                </a:defRPr>
              </a:pPr>
              <a:r>
                <a:rPr>
                  <a:solidFill>
                    <a:srgbClr val="103154"/>
                  </a:solidFill>
                </a:rPr>
                <a:t>AS</a:t>
              </a:r>
            </a:p>
          </p:txBody>
        </p:sp>
        <p:sp>
          <p:nvSpPr>
            <p:cNvPr id="280" name="Shape 280"/>
            <p:cNvSpPr/>
            <p:nvPr/>
          </p:nvSpPr>
          <p:spPr>
            <a:xfrm>
              <a:off x="2238285" y="0"/>
              <a:ext cx="1125598" cy="3835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defRPr>
                  <a:solidFill>
                    <a:srgbClr val="000000"/>
                  </a:solidFill>
                </a:defRPr>
              </a:pPr>
              <a:r>
                <a:rPr i="1" sz="2000">
                  <a:solidFill>
                    <a:srgbClr val="103154"/>
                  </a:solidFill>
                </a:rPr>
                <a:t>user</a:t>
              </a:r>
              <a:r>
                <a:rPr sz="2000">
                  <a:solidFill>
                    <a:srgbClr val="103154"/>
                  </a:solidFill>
                </a:rPr>
                <a:t> || </a:t>
              </a:r>
              <a:r>
                <a:rPr i="1" sz="2000">
                  <a:solidFill>
                    <a:srgbClr val="103154"/>
                  </a:solidFill>
                </a:rPr>
                <a:t>TGS</a:t>
              </a:r>
            </a:p>
          </p:txBody>
        </p:sp>
      </p:grpSp>
      <p:grpSp>
        <p:nvGrpSpPr>
          <p:cNvPr id="286" name="Group 286"/>
          <p:cNvGrpSpPr/>
          <p:nvPr/>
        </p:nvGrpSpPr>
        <p:grpSpPr>
          <a:xfrm>
            <a:off x="190500" y="1701799"/>
            <a:ext cx="6345247" cy="545556"/>
            <a:chOff x="0" y="0"/>
            <a:chExt cx="6345246" cy="545554"/>
          </a:xfrm>
        </p:grpSpPr>
        <p:sp>
          <p:nvSpPr>
            <p:cNvPr id="282" name="Shape 282"/>
            <p:cNvSpPr/>
            <p:nvPr/>
          </p:nvSpPr>
          <p:spPr>
            <a:xfrm>
              <a:off x="0" y="196938"/>
              <a:ext cx="547388" cy="345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defRPr>
                  <a:solidFill>
                    <a:srgbClr val="000000"/>
                  </a:solidFill>
                </a:defRPr>
              </a:pPr>
              <a:r>
                <a:rPr>
                  <a:solidFill>
                    <a:srgbClr val="103154"/>
                  </a:solidFill>
                </a:rPr>
                <a:t>Alice</a:t>
              </a:r>
            </a:p>
          </p:txBody>
        </p:sp>
        <p:sp>
          <p:nvSpPr>
            <p:cNvPr id="283" name="Shape 283"/>
            <p:cNvSpPr/>
            <p:nvPr/>
          </p:nvSpPr>
          <p:spPr>
            <a:xfrm>
              <a:off x="574799" y="428817"/>
              <a:ext cx="5176602" cy="1"/>
            </a:xfrm>
            <a:prstGeom prst="line">
              <a:avLst/>
            </a:prstGeom>
            <a:noFill/>
            <a:ln w="9525" cap="flat">
              <a:solidFill>
                <a:srgbClr val="103154"/>
              </a:solidFill>
              <a:prstDash val="solid"/>
              <a:round/>
              <a:headEnd type="triangle" w="med" len="med"/>
            </a:ln>
            <a:effectLst/>
          </p:spPr>
          <p:txBody>
            <a:bodyPr wrap="square" lIns="0" tIns="0" rIns="0" bIns="0" numCol="1" anchor="t">
              <a:noAutofit/>
            </a:bodyPr>
            <a:lstStyle/>
            <a:p>
              <a:pPr lvl="0" defTabSz="457200">
                <a:defRPr sz="1200">
                  <a:solidFill>
                    <a:srgbClr val="000000"/>
                  </a:solidFill>
                  <a:latin typeface="+mj-lt"/>
                  <a:ea typeface="+mj-ea"/>
                  <a:cs typeface="+mj-cs"/>
                  <a:sym typeface="Helvetica"/>
                </a:defRPr>
              </a:pPr>
            </a:p>
          </p:txBody>
        </p:sp>
        <p:sp>
          <p:nvSpPr>
            <p:cNvPr id="284" name="Shape 284"/>
            <p:cNvSpPr/>
            <p:nvPr/>
          </p:nvSpPr>
          <p:spPr>
            <a:xfrm>
              <a:off x="5981364" y="200114"/>
              <a:ext cx="363883" cy="345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defRPr>
                  <a:solidFill>
                    <a:srgbClr val="000000"/>
                  </a:solidFill>
                </a:defRPr>
              </a:pPr>
              <a:r>
                <a:rPr>
                  <a:solidFill>
                    <a:srgbClr val="103154"/>
                  </a:solidFill>
                </a:rPr>
                <a:t>AS</a:t>
              </a:r>
            </a:p>
          </p:txBody>
        </p:sp>
        <p:sp>
          <p:nvSpPr>
            <p:cNvPr id="285" name="Shape 285"/>
            <p:cNvSpPr/>
            <p:nvPr/>
          </p:nvSpPr>
          <p:spPr>
            <a:xfrm>
              <a:off x="1543331" y="0"/>
              <a:ext cx="2292534" cy="431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defRPr>
                  <a:solidFill>
                    <a:srgbClr val="000000"/>
                  </a:solidFill>
                </a:defRPr>
              </a:pPr>
              <a:r>
                <a:rPr sz="2000">
                  <a:solidFill>
                    <a:srgbClr val="103154"/>
                  </a:solidFill>
                </a:rPr>
                <a:t>{ </a:t>
              </a:r>
              <a:r>
                <a:rPr i="1" sz="2000">
                  <a:solidFill>
                    <a:srgbClr val="103154"/>
                  </a:solidFill>
                </a:rPr>
                <a:t>k</a:t>
              </a:r>
              <a:r>
                <a:rPr baseline="-25000" i="1" sz="2000">
                  <a:solidFill>
                    <a:srgbClr val="103154"/>
                  </a:solidFill>
                </a:rPr>
                <a:t>alice</a:t>
              </a:r>
              <a:r>
                <a:rPr baseline="-25000" sz="2000">
                  <a:solidFill>
                    <a:srgbClr val="103154"/>
                  </a:solidFill>
                </a:rPr>
                <a:t>,</a:t>
              </a:r>
              <a:r>
                <a:rPr baseline="-25000" i="1" sz="2000">
                  <a:solidFill>
                    <a:srgbClr val="103154"/>
                  </a:solidFill>
                </a:rPr>
                <a:t>TGS</a:t>
              </a:r>
              <a:r>
                <a:rPr sz="2000">
                  <a:solidFill>
                    <a:srgbClr val="103154"/>
                  </a:solidFill>
                </a:rPr>
                <a:t> } </a:t>
              </a:r>
              <a:r>
                <a:rPr i="1" sz="2000">
                  <a:solidFill>
                    <a:srgbClr val="103154"/>
                  </a:solidFill>
                </a:rPr>
                <a:t>k</a:t>
              </a:r>
              <a:r>
                <a:rPr baseline="-25000" i="1" sz="2000">
                  <a:solidFill>
                    <a:srgbClr val="103154"/>
                  </a:solidFill>
                </a:rPr>
                <a:t>A</a:t>
              </a:r>
              <a:r>
                <a:rPr sz="2000">
                  <a:solidFill>
                    <a:srgbClr val="103154"/>
                  </a:solidFill>
                </a:rPr>
                <a:t> || </a:t>
              </a:r>
              <a:r>
                <a:rPr i="1" sz="2000">
                  <a:solidFill>
                    <a:srgbClr val="103154"/>
                  </a:solidFill>
                </a:rPr>
                <a:t>T</a:t>
              </a:r>
              <a:r>
                <a:rPr baseline="-25000" i="1" sz="2000">
                  <a:solidFill>
                    <a:srgbClr val="103154"/>
                  </a:solidFill>
                </a:rPr>
                <a:t>alice</a:t>
              </a:r>
              <a:r>
                <a:rPr baseline="-25000" sz="2000">
                  <a:solidFill>
                    <a:srgbClr val="103154"/>
                  </a:solidFill>
                </a:rPr>
                <a:t>,</a:t>
              </a:r>
              <a:r>
                <a:rPr baseline="-25000" i="1" sz="2000">
                  <a:solidFill>
                    <a:srgbClr val="103154"/>
                  </a:solidFill>
                </a:rPr>
                <a:t>TGS</a:t>
              </a:r>
            </a:p>
          </p:txBody>
        </p:sp>
      </p:grpSp>
      <p:grpSp>
        <p:nvGrpSpPr>
          <p:cNvPr id="291" name="Group 291"/>
          <p:cNvGrpSpPr/>
          <p:nvPr/>
        </p:nvGrpSpPr>
        <p:grpSpPr>
          <a:xfrm>
            <a:off x="200025" y="2508250"/>
            <a:ext cx="6440947" cy="650359"/>
            <a:chOff x="0" y="0"/>
            <a:chExt cx="6440946" cy="650358"/>
          </a:xfrm>
        </p:grpSpPr>
        <p:sp>
          <p:nvSpPr>
            <p:cNvPr id="287" name="Shape 287"/>
            <p:cNvSpPr/>
            <p:nvPr/>
          </p:nvSpPr>
          <p:spPr>
            <a:xfrm>
              <a:off x="0" y="304918"/>
              <a:ext cx="499279" cy="345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i="1"/>
              </a:lvl1pPr>
            </a:lstStyle>
            <a:p>
              <a:pPr lvl="0">
                <a:defRPr i="0">
                  <a:solidFill>
                    <a:srgbClr val="000000"/>
                  </a:solidFill>
                </a:defRPr>
              </a:pPr>
              <a:r>
                <a:rPr i="1">
                  <a:solidFill>
                    <a:srgbClr val="103154"/>
                  </a:solidFill>
                </a:rPr>
                <a:t>Alice</a:t>
              </a:r>
            </a:p>
          </p:txBody>
        </p:sp>
        <p:sp>
          <p:nvSpPr>
            <p:cNvPr id="288" name="Shape 288"/>
            <p:cNvSpPr/>
            <p:nvPr/>
          </p:nvSpPr>
          <p:spPr>
            <a:xfrm>
              <a:off x="676154" y="533607"/>
              <a:ext cx="5173748" cy="1"/>
            </a:xfrm>
            <a:prstGeom prst="line">
              <a:avLst/>
            </a:prstGeom>
            <a:noFill/>
            <a:ln w="9525" cap="flat">
              <a:solidFill>
                <a:srgbClr val="103154"/>
              </a:solidFill>
              <a:prstDash val="solid"/>
              <a:round/>
              <a:tailEnd type="triangle" w="med" len="med"/>
            </a:ln>
            <a:effectLst/>
          </p:spPr>
          <p:txBody>
            <a:bodyPr wrap="square" lIns="0" tIns="0" rIns="0" bIns="0" numCol="1" anchor="t">
              <a:noAutofit/>
            </a:bodyPr>
            <a:lstStyle/>
            <a:p>
              <a:pPr lvl="0" defTabSz="457200">
                <a:defRPr sz="1200">
                  <a:solidFill>
                    <a:srgbClr val="000000"/>
                  </a:solidFill>
                  <a:latin typeface="+mj-lt"/>
                  <a:ea typeface="+mj-ea"/>
                  <a:cs typeface="+mj-cs"/>
                  <a:sym typeface="Helvetica"/>
                </a:defRPr>
              </a:pPr>
            </a:p>
          </p:txBody>
        </p:sp>
        <p:sp>
          <p:nvSpPr>
            <p:cNvPr id="289" name="Shape 289"/>
            <p:cNvSpPr/>
            <p:nvPr/>
          </p:nvSpPr>
          <p:spPr>
            <a:xfrm>
              <a:off x="5934077" y="304918"/>
              <a:ext cx="506870" cy="345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defRPr>
                  <a:solidFill>
                    <a:srgbClr val="000000"/>
                  </a:solidFill>
                </a:defRPr>
              </a:pPr>
              <a:r>
                <a:rPr>
                  <a:solidFill>
                    <a:srgbClr val="103154"/>
                  </a:solidFill>
                </a:rPr>
                <a:t>TGS</a:t>
              </a:r>
            </a:p>
          </p:txBody>
        </p:sp>
        <p:sp>
          <p:nvSpPr>
            <p:cNvPr id="290" name="Shape 290"/>
            <p:cNvSpPr/>
            <p:nvPr/>
          </p:nvSpPr>
          <p:spPr>
            <a:xfrm>
              <a:off x="1357788" y="0"/>
              <a:ext cx="2635707" cy="431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defRPr>
                  <a:solidFill>
                    <a:srgbClr val="000000"/>
                  </a:solidFill>
                </a:defRPr>
              </a:pPr>
              <a:r>
                <a:rPr i="1" sz="2000">
                  <a:solidFill>
                    <a:srgbClr val="103154"/>
                  </a:solidFill>
                </a:rPr>
                <a:t>service</a:t>
              </a:r>
              <a:r>
                <a:rPr sz="2000">
                  <a:solidFill>
                    <a:srgbClr val="103154"/>
                  </a:solidFill>
                </a:rPr>
                <a:t> || </a:t>
              </a:r>
              <a:r>
                <a:rPr i="1" sz="2000">
                  <a:solidFill>
                    <a:srgbClr val="103154"/>
                  </a:solidFill>
                </a:rPr>
                <a:t>A</a:t>
              </a:r>
              <a:r>
                <a:rPr baseline="-25000" i="1" sz="2000">
                  <a:solidFill>
                    <a:srgbClr val="103154"/>
                  </a:solidFill>
                </a:rPr>
                <a:t>alice</a:t>
              </a:r>
              <a:r>
                <a:rPr baseline="-25000" sz="2000">
                  <a:solidFill>
                    <a:srgbClr val="103154"/>
                  </a:solidFill>
                </a:rPr>
                <a:t>,</a:t>
              </a:r>
              <a:r>
                <a:rPr baseline="-25000" i="1" sz="2000">
                  <a:solidFill>
                    <a:srgbClr val="103154"/>
                  </a:solidFill>
                </a:rPr>
                <a:t>TGS</a:t>
              </a:r>
              <a:r>
                <a:rPr sz="2000">
                  <a:solidFill>
                    <a:srgbClr val="103154"/>
                  </a:solidFill>
                </a:rPr>
                <a:t> || </a:t>
              </a:r>
              <a:r>
                <a:rPr i="1" sz="2000">
                  <a:solidFill>
                    <a:srgbClr val="103154"/>
                  </a:solidFill>
                </a:rPr>
                <a:t>T</a:t>
              </a:r>
              <a:r>
                <a:rPr baseline="-25000" i="1" sz="2000">
                  <a:solidFill>
                    <a:srgbClr val="103154"/>
                  </a:solidFill>
                </a:rPr>
                <a:t>alice</a:t>
              </a:r>
              <a:r>
                <a:rPr baseline="-25000" sz="2000">
                  <a:solidFill>
                    <a:srgbClr val="103154"/>
                  </a:solidFill>
                </a:rPr>
                <a:t>,</a:t>
              </a:r>
              <a:r>
                <a:rPr baseline="-25000" i="1" sz="2000">
                  <a:solidFill>
                    <a:srgbClr val="103154"/>
                  </a:solidFill>
                </a:rPr>
                <a:t>TGS</a:t>
              </a:r>
            </a:p>
          </p:txBody>
        </p:sp>
      </p:grpSp>
      <p:grpSp>
        <p:nvGrpSpPr>
          <p:cNvPr id="296" name="Group 296"/>
          <p:cNvGrpSpPr/>
          <p:nvPr/>
        </p:nvGrpSpPr>
        <p:grpSpPr>
          <a:xfrm>
            <a:off x="195262" y="3422649"/>
            <a:ext cx="6581753" cy="639063"/>
            <a:chOff x="0" y="0"/>
            <a:chExt cx="6581751" cy="639061"/>
          </a:xfrm>
        </p:grpSpPr>
        <p:sp>
          <p:nvSpPr>
            <p:cNvPr id="292" name="Shape 292"/>
            <p:cNvSpPr/>
            <p:nvPr/>
          </p:nvSpPr>
          <p:spPr>
            <a:xfrm>
              <a:off x="0" y="293621"/>
              <a:ext cx="499279" cy="345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i="1"/>
              </a:lvl1pPr>
            </a:lstStyle>
            <a:p>
              <a:pPr lvl="0">
                <a:defRPr i="0">
                  <a:solidFill>
                    <a:srgbClr val="000000"/>
                  </a:solidFill>
                </a:defRPr>
              </a:pPr>
              <a:r>
                <a:rPr i="1">
                  <a:solidFill>
                    <a:srgbClr val="103154"/>
                  </a:solidFill>
                </a:rPr>
                <a:t>Alice</a:t>
              </a:r>
            </a:p>
          </p:txBody>
        </p:sp>
        <p:sp>
          <p:nvSpPr>
            <p:cNvPr id="293" name="Shape 293"/>
            <p:cNvSpPr/>
            <p:nvPr/>
          </p:nvSpPr>
          <p:spPr>
            <a:xfrm>
              <a:off x="697630" y="522401"/>
              <a:ext cx="5291166" cy="1"/>
            </a:xfrm>
            <a:prstGeom prst="line">
              <a:avLst/>
            </a:prstGeom>
            <a:noFill/>
            <a:ln w="9525" cap="flat">
              <a:solidFill>
                <a:srgbClr val="103154"/>
              </a:solidFill>
              <a:prstDash val="solid"/>
              <a:round/>
              <a:headEnd type="triangle" w="med" len="med"/>
            </a:ln>
            <a:effectLst/>
          </p:spPr>
          <p:txBody>
            <a:bodyPr wrap="square" lIns="0" tIns="0" rIns="0" bIns="0" numCol="1" anchor="t">
              <a:noAutofit/>
            </a:bodyPr>
            <a:lstStyle/>
            <a:p>
              <a:pPr lvl="0" defTabSz="457200">
                <a:defRPr sz="1200">
                  <a:solidFill>
                    <a:srgbClr val="000000"/>
                  </a:solidFill>
                  <a:latin typeface="+mj-lt"/>
                  <a:ea typeface="+mj-ea"/>
                  <a:cs typeface="+mj-cs"/>
                  <a:sym typeface="Helvetica"/>
                </a:defRPr>
              </a:pPr>
            </a:p>
          </p:txBody>
        </p:sp>
        <p:sp>
          <p:nvSpPr>
            <p:cNvPr id="294" name="Shape 294"/>
            <p:cNvSpPr/>
            <p:nvPr/>
          </p:nvSpPr>
          <p:spPr>
            <a:xfrm>
              <a:off x="6074882" y="293621"/>
              <a:ext cx="506870" cy="345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defRPr>
                  <a:solidFill>
                    <a:srgbClr val="000000"/>
                  </a:solidFill>
                </a:defRPr>
              </a:pPr>
              <a:r>
                <a:rPr>
                  <a:solidFill>
                    <a:srgbClr val="103154"/>
                  </a:solidFill>
                </a:rPr>
                <a:t>TGS</a:t>
              </a:r>
            </a:p>
          </p:txBody>
        </p:sp>
        <p:sp>
          <p:nvSpPr>
            <p:cNvPr id="295" name="Shape 295"/>
            <p:cNvSpPr/>
            <p:nvPr/>
          </p:nvSpPr>
          <p:spPr>
            <a:xfrm>
              <a:off x="952524" y="0"/>
              <a:ext cx="3808018" cy="431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defRPr>
                  <a:solidFill>
                    <a:srgbClr val="000000"/>
                  </a:solidFill>
                </a:defRPr>
              </a:pPr>
              <a:r>
                <a:rPr i="1" sz="2000">
                  <a:solidFill>
                    <a:srgbClr val="103154"/>
                  </a:solidFill>
                </a:rPr>
                <a:t>Alice </a:t>
              </a:r>
              <a:r>
                <a:rPr sz="2000">
                  <a:solidFill>
                    <a:srgbClr val="103154"/>
                  </a:solidFill>
                </a:rPr>
                <a:t>|| { </a:t>
              </a:r>
              <a:r>
                <a:rPr i="1" sz="2000">
                  <a:solidFill>
                    <a:srgbClr val="103154"/>
                  </a:solidFill>
                </a:rPr>
                <a:t>k</a:t>
              </a:r>
              <a:r>
                <a:rPr baseline="-25000" i="1" sz="2000">
                  <a:solidFill>
                    <a:srgbClr val="103154"/>
                  </a:solidFill>
                </a:rPr>
                <a:t>alice</a:t>
              </a:r>
              <a:r>
                <a:rPr baseline="-25000" sz="2000">
                  <a:solidFill>
                    <a:srgbClr val="103154"/>
                  </a:solidFill>
                </a:rPr>
                <a:t>,</a:t>
              </a:r>
              <a:r>
                <a:rPr baseline="-25000" i="1" sz="2000">
                  <a:solidFill>
                    <a:srgbClr val="103154"/>
                  </a:solidFill>
                </a:rPr>
                <a:t>service</a:t>
              </a:r>
              <a:r>
                <a:rPr sz="2000">
                  <a:solidFill>
                    <a:srgbClr val="103154"/>
                  </a:solidFill>
                </a:rPr>
                <a:t> } </a:t>
              </a:r>
              <a:r>
                <a:rPr i="1" sz="2000">
                  <a:solidFill>
                    <a:srgbClr val="103154"/>
                  </a:solidFill>
                </a:rPr>
                <a:t>k</a:t>
              </a:r>
              <a:r>
                <a:rPr baseline="-25000" i="1" sz="2000">
                  <a:solidFill>
                    <a:srgbClr val="103154"/>
                  </a:solidFill>
                </a:rPr>
                <a:t>alice</a:t>
              </a:r>
              <a:r>
                <a:rPr baseline="-25000" sz="2000">
                  <a:solidFill>
                    <a:srgbClr val="103154"/>
                  </a:solidFill>
                </a:rPr>
                <a:t>,</a:t>
              </a:r>
              <a:r>
                <a:rPr baseline="-25000" i="1" sz="2000">
                  <a:solidFill>
                    <a:srgbClr val="103154"/>
                  </a:solidFill>
                </a:rPr>
                <a:t>TGS</a:t>
              </a:r>
              <a:r>
                <a:rPr sz="2000">
                  <a:solidFill>
                    <a:srgbClr val="103154"/>
                  </a:solidFill>
                </a:rPr>
                <a:t> || </a:t>
              </a:r>
              <a:r>
                <a:rPr i="1" sz="2000">
                  <a:solidFill>
                    <a:srgbClr val="103154"/>
                  </a:solidFill>
                </a:rPr>
                <a:t>T</a:t>
              </a:r>
              <a:r>
                <a:rPr baseline="-25000" i="1" sz="2000">
                  <a:solidFill>
                    <a:srgbClr val="103154"/>
                  </a:solidFill>
                </a:rPr>
                <a:t>alice</a:t>
              </a:r>
              <a:r>
                <a:rPr baseline="-25000" sz="2000">
                  <a:solidFill>
                    <a:srgbClr val="103154"/>
                  </a:solidFill>
                </a:rPr>
                <a:t>,</a:t>
              </a:r>
              <a:r>
                <a:rPr baseline="-25000" i="1" sz="2000">
                  <a:solidFill>
                    <a:srgbClr val="103154"/>
                  </a:solidFill>
                </a:rPr>
                <a:t>service</a:t>
              </a:r>
            </a:p>
          </p:txBody>
        </p:sp>
      </p:grpSp>
      <p:grpSp>
        <p:nvGrpSpPr>
          <p:cNvPr id="301" name="Group 301"/>
          <p:cNvGrpSpPr/>
          <p:nvPr/>
        </p:nvGrpSpPr>
        <p:grpSpPr>
          <a:xfrm>
            <a:off x="195262" y="4337049"/>
            <a:ext cx="6539789" cy="599547"/>
            <a:chOff x="0" y="0"/>
            <a:chExt cx="6539787" cy="599545"/>
          </a:xfrm>
        </p:grpSpPr>
        <p:sp>
          <p:nvSpPr>
            <p:cNvPr id="297" name="Shape 297"/>
            <p:cNvSpPr/>
            <p:nvPr/>
          </p:nvSpPr>
          <p:spPr>
            <a:xfrm>
              <a:off x="0" y="254105"/>
              <a:ext cx="499279" cy="345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i="1"/>
              </a:lvl1pPr>
            </a:lstStyle>
            <a:p>
              <a:pPr lvl="0">
                <a:defRPr i="0">
                  <a:solidFill>
                    <a:srgbClr val="000000"/>
                  </a:solidFill>
                </a:defRPr>
              </a:pPr>
              <a:r>
                <a:rPr i="1">
                  <a:solidFill>
                    <a:srgbClr val="103154"/>
                  </a:solidFill>
                </a:rPr>
                <a:t>Alice</a:t>
              </a:r>
            </a:p>
          </p:txBody>
        </p:sp>
        <p:sp>
          <p:nvSpPr>
            <p:cNvPr id="298" name="Shape 298"/>
            <p:cNvSpPr/>
            <p:nvPr/>
          </p:nvSpPr>
          <p:spPr>
            <a:xfrm>
              <a:off x="701103" y="482800"/>
              <a:ext cx="5136427" cy="1"/>
            </a:xfrm>
            <a:prstGeom prst="line">
              <a:avLst/>
            </a:prstGeom>
            <a:noFill/>
            <a:ln w="9525" cap="flat">
              <a:solidFill>
                <a:srgbClr val="103154"/>
              </a:solidFill>
              <a:prstDash val="solid"/>
              <a:round/>
              <a:tailEnd type="triangle" w="med" len="med"/>
            </a:ln>
            <a:effectLst/>
          </p:spPr>
          <p:txBody>
            <a:bodyPr wrap="square" lIns="0" tIns="0" rIns="0" bIns="0" numCol="1" anchor="t">
              <a:noAutofit/>
            </a:bodyPr>
            <a:lstStyle/>
            <a:p>
              <a:pPr lvl="0" defTabSz="457200">
                <a:defRPr sz="1200">
                  <a:solidFill>
                    <a:srgbClr val="000000"/>
                  </a:solidFill>
                  <a:latin typeface="+mj-lt"/>
                  <a:ea typeface="+mj-ea"/>
                  <a:cs typeface="+mj-cs"/>
                  <a:sym typeface="Helvetica"/>
                </a:defRPr>
              </a:pPr>
            </a:p>
          </p:txBody>
        </p:sp>
        <p:sp>
          <p:nvSpPr>
            <p:cNvPr id="299" name="Shape 299"/>
            <p:cNvSpPr/>
            <p:nvPr/>
          </p:nvSpPr>
          <p:spPr>
            <a:xfrm>
              <a:off x="5858790" y="254105"/>
              <a:ext cx="680998" cy="345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i="1"/>
              </a:lvl1pPr>
            </a:lstStyle>
            <a:p>
              <a:pPr lvl="0">
                <a:defRPr i="0">
                  <a:solidFill>
                    <a:srgbClr val="000000"/>
                  </a:solidFill>
                </a:defRPr>
              </a:pPr>
              <a:r>
                <a:rPr i="1">
                  <a:solidFill>
                    <a:srgbClr val="103154"/>
                  </a:solidFill>
                </a:rPr>
                <a:t>service</a:t>
              </a:r>
            </a:p>
          </p:txBody>
        </p:sp>
        <p:sp>
          <p:nvSpPr>
            <p:cNvPr id="300" name="Shape 300"/>
            <p:cNvSpPr/>
            <p:nvPr/>
          </p:nvSpPr>
          <p:spPr>
            <a:xfrm>
              <a:off x="1325877" y="0"/>
              <a:ext cx="1892014" cy="3888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defRPr>
                  <a:solidFill>
                    <a:srgbClr val="000000"/>
                  </a:solidFill>
                </a:defRPr>
              </a:pPr>
              <a:r>
                <a:rPr i="1">
                  <a:solidFill>
                    <a:srgbClr val="103154"/>
                  </a:solidFill>
                </a:rPr>
                <a:t>A</a:t>
              </a:r>
              <a:r>
                <a:rPr baseline="-25000" i="1">
                  <a:solidFill>
                    <a:srgbClr val="103154"/>
                  </a:solidFill>
                </a:rPr>
                <a:t>alice</a:t>
              </a:r>
              <a:r>
                <a:rPr baseline="-25000">
                  <a:solidFill>
                    <a:srgbClr val="103154"/>
                  </a:solidFill>
                </a:rPr>
                <a:t>,</a:t>
              </a:r>
              <a:r>
                <a:rPr baseline="-25000" i="1">
                  <a:solidFill>
                    <a:srgbClr val="103154"/>
                  </a:solidFill>
                </a:rPr>
                <a:t>service</a:t>
              </a:r>
              <a:r>
                <a:rPr>
                  <a:solidFill>
                    <a:srgbClr val="103154"/>
                  </a:solidFill>
                </a:rPr>
                <a:t> || </a:t>
              </a:r>
              <a:r>
                <a:rPr i="1">
                  <a:solidFill>
                    <a:srgbClr val="103154"/>
                  </a:solidFill>
                </a:rPr>
                <a:t>T</a:t>
              </a:r>
              <a:r>
                <a:rPr baseline="-25000" i="1">
                  <a:solidFill>
                    <a:srgbClr val="103154"/>
                  </a:solidFill>
                </a:rPr>
                <a:t>alice</a:t>
              </a:r>
              <a:r>
                <a:rPr baseline="-25000">
                  <a:solidFill>
                    <a:srgbClr val="103154"/>
                  </a:solidFill>
                </a:rPr>
                <a:t>,</a:t>
              </a:r>
              <a:r>
                <a:rPr baseline="-25000" i="1">
                  <a:solidFill>
                    <a:srgbClr val="103154"/>
                  </a:solidFill>
                </a:rPr>
                <a:t>service</a:t>
              </a:r>
            </a:p>
          </p:txBody>
        </p:sp>
      </p:grpSp>
      <p:grpSp>
        <p:nvGrpSpPr>
          <p:cNvPr id="306" name="Group 306"/>
          <p:cNvGrpSpPr/>
          <p:nvPr/>
        </p:nvGrpSpPr>
        <p:grpSpPr>
          <a:xfrm>
            <a:off x="190499" y="5251449"/>
            <a:ext cx="6474082" cy="626542"/>
            <a:chOff x="0" y="0"/>
            <a:chExt cx="6474080" cy="626540"/>
          </a:xfrm>
        </p:grpSpPr>
        <p:sp>
          <p:nvSpPr>
            <p:cNvPr id="302" name="Shape 302"/>
            <p:cNvSpPr/>
            <p:nvPr/>
          </p:nvSpPr>
          <p:spPr>
            <a:xfrm>
              <a:off x="0" y="281100"/>
              <a:ext cx="499279" cy="345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i="1"/>
              </a:lvl1pPr>
            </a:lstStyle>
            <a:p>
              <a:pPr lvl="0">
                <a:defRPr i="0">
                  <a:solidFill>
                    <a:srgbClr val="000000"/>
                  </a:solidFill>
                </a:defRPr>
              </a:pPr>
              <a:r>
                <a:rPr i="1">
                  <a:solidFill>
                    <a:srgbClr val="103154"/>
                  </a:solidFill>
                </a:rPr>
                <a:t>Alice</a:t>
              </a:r>
            </a:p>
          </p:txBody>
        </p:sp>
        <p:sp>
          <p:nvSpPr>
            <p:cNvPr id="303" name="Shape 303"/>
            <p:cNvSpPr/>
            <p:nvPr/>
          </p:nvSpPr>
          <p:spPr>
            <a:xfrm>
              <a:off x="664106" y="509791"/>
              <a:ext cx="5107835" cy="1"/>
            </a:xfrm>
            <a:prstGeom prst="line">
              <a:avLst/>
            </a:prstGeom>
            <a:noFill/>
            <a:ln w="9525" cap="flat">
              <a:solidFill>
                <a:srgbClr val="103154"/>
              </a:solidFill>
              <a:prstDash val="solid"/>
              <a:round/>
              <a:headEnd type="triangle" w="med" len="med"/>
            </a:ln>
            <a:effectLst/>
          </p:spPr>
          <p:txBody>
            <a:bodyPr wrap="square" lIns="0" tIns="0" rIns="0" bIns="0" numCol="1" anchor="t">
              <a:noAutofit/>
            </a:bodyPr>
            <a:lstStyle/>
            <a:p>
              <a:pPr lvl="0" defTabSz="457200">
                <a:defRPr sz="1200">
                  <a:solidFill>
                    <a:srgbClr val="000000"/>
                  </a:solidFill>
                  <a:latin typeface="+mj-lt"/>
                  <a:ea typeface="+mj-ea"/>
                  <a:cs typeface="+mj-cs"/>
                  <a:sym typeface="Helvetica"/>
                </a:defRPr>
              </a:pPr>
            </a:p>
          </p:txBody>
        </p:sp>
        <p:sp>
          <p:nvSpPr>
            <p:cNvPr id="304" name="Shape 304"/>
            <p:cNvSpPr/>
            <p:nvPr/>
          </p:nvSpPr>
          <p:spPr>
            <a:xfrm>
              <a:off x="5793082" y="281100"/>
              <a:ext cx="680999" cy="345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i="1"/>
              </a:lvl1pPr>
            </a:lstStyle>
            <a:p>
              <a:pPr lvl="0">
                <a:defRPr i="0">
                  <a:solidFill>
                    <a:srgbClr val="000000"/>
                  </a:solidFill>
                </a:defRPr>
              </a:pPr>
              <a:r>
                <a:rPr i="1">
                  <a:solidFill>
                    <a:srgbClr val="103154"/>
                  </a:solidFill>
                </a:rPr>
                <a:t>service</a:t>
              </a:r>
            </a:p>
          </p:txBody>
        </p:sp>
        <p:sp>
          <p:nvSpPr>
            <p:cNvPr id="305" name="Shape 305"/>
            <p:cNvSpPr/>
            <p:nvPr/>
          </p:nvSpPr>
          <p:spPr>
            <a:xfrm>
              <a:off x="1728517" y="0"/>
              <a:ext cx="1839807" cy="431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defRPr>
                  <a:solidFill>
                    <a:srgbClr val="000000"/>
                  </a:solidFill>
                </a:defRPr>
              </a:pPr>
              <a:r>
                <a:rPr sz="2000">
                  <a:solidFill>
                    <a:srgbClr val="103154"/>
                  </a:solidFill>
                </a:rPr>
                <a:t>{ </a:t>
              </a:r>
              <a:r>
                <a:rPr i="1" sz="2000">
                  <a:solidFill>
                    <a:srgbClr val="103154"/>
                  </a:solidFill>
                </a:rPr>
                <a:t>t</a:t>
              </a:r>
              <a:r>
                <a:rPr sz="2000">
                  <a:solidFill>
                    <a:srgbClr val="103154"/>
                  </a:solidFill>
                </a:rPr>
                <a:t> + 1 } </a:t>
              </a:r>
              <a:r>
                <a:rPr i="1" sz="2000">
                  <a:solidFill>
                    <a:srgbClr val="103154"/>
                  </a:solidFill>
                </a:rPr>
                <a:t>k</a:t>
              </a:r>
              <a:r>
                <a:rPr baseline="-25000" i="1" sz="2000">
                  <a:solidFill>
                    <a:srgbClr val="103154"/>
                  </a:solidFill>
                </a:rPr>
                <a:t>alice</a:t>
              </a:r>
              <a:r>
                <a:rPr baseline="-25000" sz="2000">
                  <a:solidFill>
                    <a:srgbClr val="103154"/>
                  </a:solidFill>
                </a:rPr>
                <a:t>,</a:t>
              </a:r>
              <a:r>
                <a:rPr baseline="-25000" i="1" sz="2000">
                  <a:solidFill>
                    <a:srgbClr val="103154"/>
                  </a:solidFill>
                </a:rPr>
                <a:t>service</a:t>
              </a:r>
            </a:p>
          </p:txBody>
        </p:sp>
      </p:grpSp>
      <p:sp>
        <p:nvSpPr>
          <p:cNvPr id="307" name="Shape 307"/>
          <p:cNvSpPr/>
          <p:nvPr/>
        </p:nvSpPr>
        <p:spPr>
          <a:xfrm>
            <a:off x="7626349" y="1212850"/>
            <a:ext cx="1425577" cy="9677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2" indent="68262">
              <a:defRPr>
                <a:solidFill>
                  <a:srgbClr val="000000"/>
                </a:solidFill>
              </a:defRPr>
            </a:pPr>
            <a:r>
              <a:rPr sz="2000">
                <a:solidFill>
                  <a:srgbClr val="B9860B"/>
                </a:solidFill>
              </a:rPr>
              <a:t>get user ticket to use TGS</a:t>
            </a:r>
          </a:p>
        </p:txBody>
      </p:sp>
      <p:sp>
        <p:nvSpPr>
          <p:cNvPr id="308" name="Shape 308"/>
          <p:cNvSpPr/>
          <p:nvPr/>
        </p:nvSpPr>
        <p:spPr>
          <a:xfrm>
            <a:off x="7518400" y="3575050"/>
            <a:ext cx="1546225" cy="9677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2" indent="68262">
              <a:defRPr>
                <a:solidFill>
                  <a:srgbClr val="000000"/>
                </a:solidFill>
              </a:defRPr>
            </a:pPr>
            <a:r>
              <a:rPr sz="2000">
                <a:solidFill>
                  <a:srgbClr val="B9860B"/>
                </a:solidFill>
              </a:rPr>
              <a:t>get and use ticket for service</a:t>
            </a:r>
          </a:p>
        </p:txBody>
      </p:sp>
      <p:sp>
        <p:nvSpPr>
          <p:cNvPr id="309" name="Shape 309"/>
          <p:cNvSpPr/>
          <p:nvPr/>
        </p:nvSpPr>
        <p:spPr>
          <a:xfrm>
            <a:off x="6931025" y="984250"/>
            <a:ext cx="457201" cy="12954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0"/>
                </a:lnTo>
                <a:cubicBezTo>
                  <a:pt x="5965" y="0"/>
                  <a:pt x="10800" y="284"/>
                  <a:pt x="10800" y="635"/>
                </a:cubicBezTo>
                <a:lnTo>
                  <a:pt x="10800" y="10165"/>
                </a:lnTo>
                <a:cubicBezTo>
                  <a:pt x="10800" y="10516"/>
                  <a:pt x="15635" y="10800"/>
                  <a:pt x="21600" y="10800"/>
                </a:cubicBezTo>
                <a:lnTo>
                  <a:pt x="21600" y="10800"/>
                </a:lnTo>
                <a:cubicBezTo>
                  <a:pt x="15635" y="10800"/>
                  <a:pt x="10800" y="11084"/>
                  <a:pt x="10800" y="11435"/>
                </a:cubicBezTo>
                <a:lnTo>
                  <a:pt x="10800" y="20965"/>
                </a:lnTo>
                <a:cubicBezTo>
                  <a:pt x="10800" y="21316"/>
                  <a:pt x="5965" y="21600"/>
                  <a:pt x="0" y="21600"/>
                </a:cubicBezTo>
              </a:path>
            </a:pathLst>
          </a:custGeom>
          <a:ln>
            <a:solidFill>
              <a:srgbClr val="B9860B"/>
            </a:solidFill>
            <a:round/>
          </a:ln>
        </p:spPr>
        <p:txBody>
          <a:bodyPr lIns="0" tIns="0" rIns="0" bIns="0"/>
          <a:lstStyle/>
          <a:p>
            <a:pPr lvl="0" algn="r">
              <a:defRPr b="1" sz="2400">
                <a:latin typeface="Verdana"/>
                <a:ea typeface="Verdana"/>
                <a:cs typeface="Verdana"/>
                <a:sym typeface="Verdana"/>
              </a:defRPr>
            </a:pPr>
          </a:p>
        </p:txBody>
      </p:sp>
      <p:sp>
        <p:nvSpPr>
          <p:cNvPr id="310" name="Shape 310"/>
          <p:cNvSpPr/>
          <p:nvPr/>
        </p:nvSpPr>
        <p:spPr>
          <a:xfrm>
            <a:off x="6931025" y="2889250"/>
            <a:ext cx="457201" cy="304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0"/>
                </a:lnTo>
                <a:cubicBezTo>
                  <a:pt x="5965" y="0"/>
                  <a:pt x="10800" y="121"/>
                  <a:pt x="10800" y="270"/>
                </a:cubicBezTo>
                <a:lnTo>
                  <a:pt x="10800" y="10530"/>
                </a:lnTo>
                <a:cubicBezTo>
                  <a:pt x="10800" y="10679"/>
                  <a:pt x="15635" y="10800"/>
                  <a:pt x="21600" y="10800"/>
                </a:cubicBezTo>
                <a:lnTo>
                  <a:pt x="21600" y="10800"/>
                </a:lnTo>
                <a:cubicBezTo>
                  <a:pt x="15635" y="10800"/>
                  <a:pt x="10800" y="10921"/>
                  <a:pt x="10800" y="11070"/>
                </a:cubicBezTo>
                <a:lnTo>
                  <a:pt x="10800" y="21330"/>
                </a:lnTo>
                <a:cubicBezTo>
                  <a:pt x="10800" y="21479"/>
                  <a:pt x="5965" y="21600"/>
                  <a:pt x="0" y="21600"/>
                </a:cubicBezTo>
              </a:path>
            </a:pathLst>
          </a:custGeom>
          <a:ln>
            <a:solidFill>
              <a:srgbClr val="B9860B"/>
            </a:solidFill>
            <a:round/>
          </a:ln>
        </p:spPr>
        <p:txBody>
          <a:bodyPr lIns="0" tIns="0" rIns="0" bIns="0"/>
          <a:lstStyle/>
          <a:p>
            <a:pPr lvl="0" algn="r">
              <a:defRPr b="1" sz="2400">
                <a:latin typeface="Verdana"/>
                <a:ea typeface="Verdana"/>
                <a:cs typeface="Verdana"/>
                <a:sym typeface="Verdana"/>
              </a:defRPr>
            </a:pP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 name="Shape 93"/>
          <p:cNvSpPr/>
          <p:nvPr>
            <p:ph type="title" idx="4294967295"/>
          </p:nvPr>
        </p:nvSpPr>
        <p:spPr>
          <a:xfrm>
            <a:off x="779462" y="295274"/>
            <a:ext cx="7583488" cy="1143002"/>
          </a:xfrm>
          <a:prstGeom prst="rect">
            <a:avLst/>
          </a:prstGeom>
        </p:spPr>
        <p:txBody>
          <a:bodyPr lIns="0" tIns="0" rIns="0" bIns="0">
            <a:normAutofit fontScale="100000" lnSpcReduction="0"/>
          </a:bodyPr>
          <a:lstStyle/>
          <a:p>
            <a:pPr lvl="0">
              <a:defRPr sz="1800">
                <a:solidFill>
                  <a:srgbClr val="000000"/>
                </a:solidFill>
              </a:defRPr>
            </a:pPr>
            <a:r>
              <a:rPr sz="3800">
                <a:solidFill>
                  <a:srgbClr val="174576"/>
                </a:solidFill>
              </a:rPr>
              <a:t>More Dilbert!</a:t>
            </a:r>
          </a:p>
        </p:txBody>
      </p:sp>
      <p:sp>
        <p:nvSpPr>
          <p:cNvPr id="94" name="Shape 94"/>
          <p:cNvSpPr/>
          <p:nvPr/>
        </p:nvSpPr>
        <p:spPr>
          <a:xfrm>
            <a:off x="3302000" y="317500"/>
            <a:ext cx="4841117" cy="3454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defRPr>
                <a:solidFill>
                  <a:srgbClr val="000000"/>
                </a:solidFill>
              </a:defRPr>
            </a:pPr>
            <a:r>
              <a:rPr>
                <a:solidFill>
                  <a:srgbClr val="103154"/>
                </a:solidFill>
              </a:rPr>
              <a:t>http://dilbert.com/search_results?terms=nature+beta</a:t>
            </a:r>
          </a:p>
        </p:txBody>
      </p:sp>
      <p:pic>
        <p:nvPicPr>
          <p:cNvPr id="95" name="image.png"/>
          <p:cNvPicPr/>
          <p:nvPr/>
        </p:nvPicPr>
        <p:blipFill>
          <a:blip r:embed="rId2">
            <a:extLst/>
          </a:blip>
          <a:stretch>
            <a:fillRect/>
          </a:stretch>
        </p:blipFill>
        <p:spPr>
          <a:xfrm>
            <a:off x="444500" y="2190750"/>
            <a:ext cx="8320088" cy="3689350"/>
          </a:xfrm>
          <a:prstGeom prst="rect">
            <a:avLst/>
          </a:prstGeom>
          <a:ln w="12700">
            <a:miter lim="400000"/>
          </a:ln>
        </p:spPr>
      </p:pic>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2" name="Shape 312"/>
          <p:cNvSpPr/>
          <p:nvPr>
            <p:ph type="title" idx="4294967295"/>
          </p:nvPr>
        </p:nvSpPr>
        <p:spPr>
          <a:xfrm>
            <a:off x="779462" y="295274"/>
            <a:ext cx="7583488" cy="1143002"/>
          </a:xfrm>
          <a:prstGeom prst="rect">
            <a:avLst/>
          </a:prstGeom>
        </p:spPr>
        <p:txBody>
          <a:bodyPr lIns="0" tIns="0" rIns="0" bIns="0">
            <a:normAutofit fontScale="100000" lnSpcReduction="0"/>
          </a:bodyPr>
          <a:lstStyle/>
          <a:p>
            <a:pPr lvl="0">
              <a:defRPr sz="1800">
                <a:solidFill>
                  <a:srgbClr val="000000"/>
                </a:solidFill>
              </a:defRPr>
            </a:pPr>
            <a:r>
              <a:rPr sz="3800">
                <a:solidFill>
                  <a:srgbClr val="174576"/>
                </a:solidFill>
              </a:rPr>
              <a:t>Problems</a:t>
            </a:r>
          </a:p>
        </p:txBody>
      </p:sp>
      <p:sp>
        <p:nvSpPr>
          <p:cNvPr id="313" name="Shape 313"/>
          <p:cNvSpPr/>
          <p:nvPr>
            <p:ph type="body" idx="4294967295"/>
          </p:nvPr>
        </p:nvSpPr>
        <p:spPr>
          <a:xfrm>
            <a:off x="779462" y="1949450"/>
            <a:ext cx="7583488" cy="4006850"/>
          </a:xfrm>
          <a:prstGeom prst="rect">
            <a:avLst/>
          </a:prstGeom>
        </p:spPr>
        <p:txBody>
          <a:bodyPr lIns="0" tIns="0" rIns="0" bIns="0">
            <a:normAutofit fontScale="100000" lnSpcReduction="0"/>
          </a:bodyPr>
          <a:lstStyle/>
          <a:p>
            <a:pPr lvl="0" marL="436418" indent="-436418">
              <a:defRPr sz="1800">
                <a:solidFill>
                  <a:srgbClr val="000000"/>
                </a:solidFill>
              </a:defRPr>
            </a:pPr>
            <a:r>
              <a:rPr sz="2800">
                <a:solidFill>
                  <a:srgbClr val="174576"/>
                </a:solidFill>
              </a:rPr>
              <a:t>Relies on synchronized clocks</a:t>
            </a:r>
            <a:endParaRPr sz="2800">
              <a:solidFill>
                <a:srgbClr val="174576"/>
              </a:solidFill>
            </a:endParaRPr>
          </a:p>
          <a:p>
            <a:pPr lvl="1" marL="820420" indent="-471170">
              <a:spcBef>
                <a:spcPts val="600"/>
              </a:spcBef>
              <a:defRPr sz="1800">
                <a:solidFill>
                  <a:srgbClr val="000000"/>
                </a:solidFill>
              </a:defRPr>
            </a:pPr>
            <a:r>
              <a:rPr sz="2800">
                <a:solidFill>
                  <a:srgbClr val="174576"/>
                </a:solidFill>
              </a:rPr>
              <a:t>If not synchronized and old tickets, authenticators not cached, replay is possible</a:t>
            </a:r>
            <a:endParaRPr sz="2800">
              <a:solidFill>
                <a:srgbClr val="174576"/>
              </a:solidFill>
            </a:endParaRPr>
          </a:p>
          <a:p>
            <a:pPr lvl="0" marL="436418" indent="-436418">
              <a:defRPr sz="1800">
                <a:solidFill>
                  <a:srgbClr val="000000"/>
                </a:solidFill>
              </a:defRPr>
            </a:pPr>
            <a:r>
              <a:rPr sz="2800">
                <a:solidFill>
                  <a:srgbClr val="174576"/>
                </a:solidFill>
              </a:rPr>
              <a:t>Tickets have some fixed fields</a:t>
            </a:r>
            <a:endParaRPr sz="2800">
              <a:solidFill>
                <a:srgbClr val="174576"/>
              </a:solidFill>
            </a:endParaRPr>
          </a:p>
          <a:p>
            <a:pPr lvl="1" marL="820420" indent="-471170">
              <a:spcBef>
                <a:spcPts val="600"/>
              </a:spcBef>
              <a:defRPr sz="1800">
                <a:solidFill>
                  <a:srgbClr val="000000"/>
                </a:solidFill>
              </a:defRPr>
            </a:pPr>
            <a:r>
              <a:rPr sz="2800">
                <a:solidFill>
                  <a:srgbClr val="174576"/>
                </a:solidFill>
              </a:rPr>
              <a:t>Dictionary attacks possible</a:t>
            </a:r>
            <a:endParaRPr sz="2800">
              <a:solidFill>
                <a:srgbClr val="174576"/>
              </a:solidFill>
            </a:endParaRPr>
          </a:p>
          <a:p>
            <a:pPr lvl="1" marL="820420" indent="-471170">
              <a:spcBef>
                <a:spcPts val="600"/>
              </a:spcBef>
              <a:defRPr sz="1800">
                <a:solidFill>
                  <a:srgbClr val="000000"/>
                </a:solidFill>
              </a:defRPr>
            </a:pPr>
            <a:r>
              <a:rPr sz="2800">
                <a:solidFill>
                  <a:srgbClr val="174576"/>
                </a:solidFill>
              </a:rPr>
              <a:t>Kerberos 4 session keys weak (had much less than 56 bits of randomness)</a:t>
            </a:r>
          </a:p>
        </p:txBody>
      </p:sp>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5" name="Shape 315"/>
          <p:cNvSpPr/>
          <p:nvPr>
            <p:ph type="title" idx="4294967295"/>
          </p:nvPr>
        </p:nvSpPr>
        <p:spPr>
          <a:xfrm>
            <a:off x="779462" y="295274"/>
            <a:ext cx="7583488" cy="1143002"/>
          </a:xfrm>
          <a:prstGeom prst="rect">
            <a:avLst/>
          </a:prstGeom>
        </p:spPr>
        <p:txBody>
          <a:bodyPr lIns="0" tIns="0" rIns="0" bIns="0">
            <a:normAutofit fontScale="100000" lnSpcReduction="0"/>
          </a:bodyPr>
          <a:lstStyle/>
          <a:p>
            <a:pPr lvl="0">
              <a:defRPr sz="1800">
                <a:solidFill>
                  <a:srgbClr val="000000"/>
                </a:solidFill>
              </a:defRPr>
            </a:pPr>
            <a:r>
              <a:rPr sz="3800">
                <a:solidFill>
                  <a:srgbClr val="174576"/>
                </a:solidFill>
              </a:rPr>
              <a:t>Public Key Key Exchange</a:t>
            </a:r>
          </a:p>
        </p:txBody>
      </p:sp>
      <p:sp>
        <p:nvSpPr>
          <p:cNvPr id="316" name="Shape 316"/>
          <p:cNvSpPr/>
          <p:nvPr>
            <p:ph type="body" idx="4294967295"/>
          </p:nvPr>
        </p:nvSpPr>
        <p:spPr>
          <a:xfrm>
            <a:off x="779462" y="1949450"/>
            <a:ext cx="7583488" cy="4006850"/>
          </a:xfrm>
          <a:prstGeom prst="rect">
            <a:avLst/>
          </a:prstGeom>
        </p:spPr>
        <p:txBody>
          <a:bodyPr lIns="0" tIns="0" rIns="0" bIns="0">
            <a:normAutofit fontScale="100000" lnSpcReduction="0"/>
          </a:bodyPr>
          <a:lstStyle/>
          <a:p>
            <a:pPr lvl="0" marL="405245" indent="-405245">
              <a:lnSpc>
                <a:spcPct val="80000"/>
              </a:lnSpc>
              <a:defRPr sz="1800">
                <a:solidFill>
                  <a:srgbClr val="000000"/>
                </a:solidFill>
              </a:defRPr>
            </a:pPr>
            <a:r>
              <a:rPr sz="2600">
                <a:solidFill>
                  <a:srgbClr val="174576"/>
                </a:solidFill>
              </a:rPr>
              <a:t>Interchange keys</a:t>
            </a:r>
            <a:endParaRPr sz="2600">
              <a:solidFill>
                <a:srgbClr val="174576"/>
              </a:solidFill>
            </a:endParaRPr>
          </a:p>
          <a:p>
            <a:pPr lvl="1">
              <a:lnSpc>
                <a:spcPct val="80000"/>
              </a:lnSpc>
              <a:spcBef>
                <a:spcPts val="600"/>
              </a:spcBef>
              <a:defRPr sz="1800">
                <a:solidFill>
                  <a:srgbClr val="000000"/>
                </a:solidFill>
              </a:defRPr>
            </a:pPr>
            <a:r>
              <a:rPr i="1" sz="2200">
                <a:solidFill>
                  <a:srgbClr val="174576"/>
                </a:solidFill>
              </a:rPr>
              <a:t>e</a:t>
            </a:r>
            <a:r>
              <a:rPr baseline="-25000" i="1" sz="2200">
                <a:solidFill>
                  <a:srgbClr val="174576"/>
                </a:solidFill>
              </a:rPr>
              <a:t>A</a:t>
            </a:r>
            <a:r>
              <a:rPr sz="2200">
                <a:solidFill>
                  <a:srgbClr val="174576"/>
                </a:solidFill>
              </a:rPr>
              <a:t>, </a:t>
            </a:r>
            <a:r>
              <a:rPr i="1" sz="2200">
                <a:solidFill>
                  <a:srgbClr val="174576"/>
                </a:solidFill>
              </a:rPr>
              <a:t>e</a:t>
            </a:r>
            <a:r>
              <a:rPr baseline="-25000" i="1" sz="2200">
                <a:solidFill>
                  <a:srgbClr val="174576"/>
                </a:solidFill>
              </a:rPr>
              <a:t>B</a:t>
            </a:r>
            <a:r>
              <a:rPr sz="2200">
                <a:solidFill>
                  <a:srgbClr val="174576"/>
                </a:solidFill>
              </a:rPr>
              <a:t> Alice and Bob</a:t>
            </a:r>
            <a:r>
              <a:rPr sz="2200">
                <a:solidFill>
                  <a:srgbClr val="174576"/>
                </a:solidFill>
                <a:latin typeface="Arial"/>
                <a:ea typeface="Arial"/>
                <a:cs typeface="Arial"/>
                <a:sym typeface="Arial"/>
              </a:rPr>
              <a:t>’</a:t>
            </a:r>
            <a:r>
              <a:rPr sz="2200">
                <a:solidFill>
                  <a:srgbClr val="174576"/>
                </a:solidFill>
              </a:rPr>
              <a:t>s public keys known to all</a:t>
            </a:r>
            <a:endParaRPr sz="2200">
              <a:solidFill>
                <a:srgbClr val="174576"/>
              </a:solidFill>
            </a:endParaRPr>
          </a:p>
          <a:p>
            <a:pPr lvl="1">
              <a:lnSpc>
                <a:spcPct val="80000"/>
              </a:lnSpc>
              <a:spcBef>
                <a:spcPts val="600"/>
              </a:spcBef>
              <a:defRPr sz="1800">
                <a:solidFill>
                  <a:srgbClr val="000000"/>
                </a:solidFill>
              </a:defRPr>
            </a:pPr>
            <a:r>
              <a:rPr i="1" sz="2200">
                <a:solidFill>
                  <a:srgbClr val="174576"/>
                </a:solidFill>
              </a:rPr>
              <a:t>d</a:t>
            </a:r>
            <a:r>
              <a:rPr baseline="-25000" i="1" sz="2200">
                <a:solidFill>
                  <a:srgbClr val="174576"/>
                </a:solidFill>
              </a:rPr>
              <a:t>A</a:t>
            </a:r>
            <a:r>
              <a:rPr sz="2200">
                <a:solidFill>
                  <a:srgbClr val="174576"/>
                </a:solidFill>
              </a:rPr>
              <a:t>, </a:t>
            </a:r>
            <a:r>
              <a:rPr i="1" sz="2200">
                <a:solidFill>
                  <a:srgbClr val="174576"/>
                </a:solidFill>
              </a:rPr>
              <a:t>d</a:t>
            </a:r>
            <a:r>
              <a:rPr baseline="-25000" i="1" sz="2200">
                <a:solidFill>
                  <a:srgbClr val="174576"/>
                </a:solidFill>
              </a:rPr>
              <a:t>B</a:t>
            </a:r>
            <a:r>
              <a:rPr sz="2200">
                <a:solidFill>
                  <a:srgbClr val="174576"/>
                </a:solidFill>
              </a:rPr>
              <a:t> Alice and Bob</a:t>
            </a:r>
            <a:r>
              <a:rPr sz="2200">
                <a:solidFill>
                  <a:srgbClr val="174576"/>
                </a:solidFill>
                <a:latin typeface="Arial"/>
                <a:ea typeface="Arial"/>
                <a:cs typeface="Arial"/>
                <a:sym typeface="Arial"/>
              </a:rPr>
              <a:t>’</a:t>
            </a:r>
            <a:r>
              <a:rPr sz="2200">
                <a:solidFill>
                  <a:srgbClr val="174576"/>
                </a:solidFill>
              </a:rPr>
              <a:t>s private keys known only to owner</a:t>
            </a:r>
            <a:endParaRPr sz="2200">
              <a:solidFill>
                <a:srgbClr val="174576"/>
              </a:solidFill>
            </a:endParaRPr>
          </a:p>
          <a:p>
            <a:pPr lvl="0" marL="405245" indent="-405245">
              <a:lnSpc>
                <a:spcPct val="80000"/>
              </a:lnSpc>
              <a:defRPr sz="1800">
                <a:solidFill>
                  <a:srgbClr val="000000"/>
                </a:solidFill>
              </a:defRPr>
            </a:pPr>
            <a:r>
              <a:rPr sz="2600">
                <a:solidFill>
                  <a:srgbClr val="174576"/>
                </a:solidFill>
              </a:rPr>
              <a:t>Simple protocol</a:t>
            </a:r>
            <a:endParaRPr sz="2600">
              <a:solidFill>
                <a:srgbClr val="174576"/>
              </a:solidFill>
            </a:endParaRPr>
          </a:p>
          <a:p>
            <a:pPr lvl="1">
              <a:lnSpc>
                <a:spcPct val="80000"/>
              </a:lnSpc>
              <a:spcBef>
                <a:spcPts val="600"/>
              </a:spcBef>
              <a:defRPr sz="1800">
                <a:solidFill>
                  <a:srgbClr val="000000"/>
                </a:solidFill>
              </a:defRPr>
            </a:pPr>
            <a:r>
              <a:rPr i="1" sz="2200">
                <a:solidFill>
                  <a:srgbClr val="174576"/>
                </a:solidFill>
              </a:rPr>
              <a:t>k</a:t>
            </a:r>
            <a:r>
              <a:rPr baseline="-25000" i="1" sz="2200">
                <a:solidFill>
                  <a:srgbClr val="174576"/>
                </a:solidFill>
              </a:rPr>
              <a:t>s</a:t>
            </a:r>
            <a:r>
              <a:rPr sz="2200">
                <a:solidFill>
                  <a:srgbClr val="174576"/>
                </a:solidFill>
              </a:rPr>
              <a:t> is desired session key</a:t>
            </a:r>
            <a:endParaRPr sz="2200">
              <a:solidFill>
                <a:srgbClr val="174576"/>
              </a:solidFill>
            </a:endParaRPr>
          </a:p>
          <a:p>
            <a:pPr lvl="0" marL="405245" indent="-405245">
              <a:lnSpc>
                <a:spcPct val="80000"/>
              </a:lnSpc>
              <a:defRPr sz="1800">
                <a:solidFill>
                  <a:srgbClr val="000000"/>
                </a:solidFill>
              </a:defRPr>
            </a:pPr>
            <a:r>
              <a:rPr sz="2600">
                <a:solidFill>
                  <a:srgbClr val="174576"/>
                </a:solidFill>
              </a:rPr>
              <a:t>Vulnerable to forgery or replay</a:t>
            </a:r>
            <a:endParaRPr sz="2600">
              <a:solidFill>
                <a:srgbClr val="174576"/>
              </a:solidFill>
            </a:endParaRPr>
          </a:p>
          <a:p>
            <a:pPr lvl="1">
              <a:lnSpc>
                <a:spcPct val="80000"/>
              </a:lnSpc>
              <a:spcBef>
                <a:spcPts val="600"/>
              </a:spcBef>
              <a:defRPr sz="1800">
                <a:solidFill>
                  <a:srgbClr val="000000"/>
                </a:solidFill>
              </a:defRPr>
            </a:pPr>
            <a:r>
              <a:rPr sz="2200">
                <a:solidFill>
                  <a:srgbClr val="174576"/>
                </a:solidFill>
              </a:rPr>
              <a:t>Because </a:t>
            </a:r>
            <a:r>
              <a:rPr i="1" sz="2200">
                <a:solidFill>
                  <a:srgbClr val="174576"/>
                </a:solidFill>
              </a:rPr>
              <a:t>e</a:t>
            </a:r>
            <a:r>
              <a:rPr baseline="-25000" i="1" sz="2200">
                <a:solidFill>
                  <a:srgbClr val="174576"/>
                </a:solidFill>
              </a:rPr>
              <a:t>B</a:t>
            </a:r>
            <a:r>
              <a:rPr sz="2200">
                <a:solidFill>
                  <a:srgbClr val="174576"/>
                </a:solidFill>
              </a:rPr>
              <a:t> known to anyone, Bob has no assurance that Alice sent message</a:t>
            </a:r>
            <a:endParaRPr sz="2200">
              <a:solidFill>
                <a:srgbClr val="174576"/>
              </a:solidFill>
            </a:endParaRPr>
          </a:p>
          <a:p>
            <a:pPr lvl="1">
              <a:lnSpc>
                <a:spcPct val="80000"/>
              </a:lnSpc>
              <a:spcBef>
                <a:spcPts val="600"/>
              </a:spcBef>
              <a:defRPr sz="1800">
                <a:solidFill>
                  <a:srgbClr val="000000"/>
                </a:solidFill>
              </a:defRPr>
            </a:pPr>
            <a:r>
              <a:rPr sz="2200">
                <a:solidFill>
                  <a:srgbClr val="174576"/>
                </a:solidFill>
              </a:rPr>
              <a:t>Simple fix uses Alice</a:t>
            </a:r>
            <a:r>
              <a:rPr sz="2200">
                <a:solidFill>
                  <a:srgbClr val="174576"/>
                </a:solidFill>
              </a:rPr>
              <a:t>’</a:t>
            </a:r>
            <a:r>
              <a:rPr sz="2200">
                <a:solidFill>
                  <a:srgbClr val="174576"/>
                </a:solidFill>
              </a:rPr>
              <a:t>s private key</a:t>
            </a:r>
            <a:endParaRPr sz="2200">
              <a:solidFill>
                <a:srgbClr val="174576"/>
              </a:solidFill>
            </a:endParaRPr>
          </a:p>
          <a:p>
            <a:pPr lvl="2" marL="1054452" indent="-368652">
              <a:lnSpc>
                <a:spcPct val="80000"/>
              </a:lnSpc>
              <a:spcBef>
                <a:spcPts val="600"/>
              </a:spcBef>
              <a:defRPr sz="1800">
                <a:solidFill>
                  <a:srgbClr val="000000"/>
                </a:solidFill>
              </a:defRPr>
            </a:pPr>
            <a:r>
              <a:rPr i="1" sz="1900">
                <a:solidFill>
                  <a:srgbClr val="174576"/>
                </a:solidFill>
              </a:rPr>
              <a:t>k</a:t>
            </a:r>
            <a:r>
              <a:rPr baseline="-25000" i="1" sz="1900">
                <a:solidFill>
                  <a:srgbClr val="174576"/>
                </a:solidFill>
              </a:rPr>
              <a:t>s</a:t>
            </a:r>
            <a:r>
              <a:rPr sz="1900">
                <a:solidFill>
                  <a:srgbClr val="174576"/>
                </a:solidFill>
              </a:rPr>
              <a:t> is desired session key</a:t>
            </a:r>
          </a:p>
        </p:txBody>
      </p:sp>
      <p:sp>
        <p:nvSpPr>
          <p:cNvPr id="317" name="Shape 317"/>
          <p:cNvSpPr/>
          <p:nvPr/>
        </p:nvSpPr>
        <p:spPr>
          <a:xfrm>
            <a:off x="1106487" y="5927725"/>
            <a:ext cx="547388" cy="3454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defRPr>
                <a:solidFill>
                  <a:srgbClr val="000000"/>
                </a:solidFill>
              </a:defRPr>
            </a:pPr>
            <a:r>
              <a:rPr>
                <a:solidFill>
                  <a:srgbClr val="103154"/>
                </a:solidFill>
              </a:rPr>
              <a:t>Alice</a:t>
            </a:r>
          </a:p>
        </p:txBody>
      </p:sp>
      <p:sp>
        <p:nvSpPr>
          <p:cNvPr id="318" name="Shape 318"/>
          <p:cNvSpPr/>
          <p:nvPr/>
        </p:nvSpPr>
        <p:spPr>
          <a:xfrm>
            <a:off x="2133599" y="6172200"/>
            <a:ext cx="4953002" cy="0"/>
          </a:xfrm>
          <a:prstGeom prst="line">
            <a:avLst/>
          </a:prstGeom>
          <a:ln>
            <a:solidFill>
              <a:srgbClr val="103154"/>
            </a:solidFill>
            <a:round/>
            <a:tailEnd type="triangle"/>
          </a:ln>
        </p:spPr>
        <p:txBody>
          <a:bodyPr lIns="0" tIns="0" rIns="0" bIns="0"/>
          <a:lstStyle/>
          <a:p>
            <a:pPr lvl="0" defTabSz="457200">
              <a:defRPr sz="1200">
                <a:solidFill>
                  <a:srgbClr val="000000"/>
                </a:solidFill>
                <a:latin typeface="+mj-lt"/>
                <a:ea typeface="+mj-ea"/>
                <a:cs typeface="+mj-cs"/>
                <a:sym typeface="Helvetica"/>
              </a:defRPr>
            </a:pPr>
          </a:p>
        </p:txBody>
      </p:sp>
      <p:sp>
        <p:nvSpPr>
          <p:cNvPr id="319" name="Shape 319"/>
          <p:cNvSpPr/>
          <p:nvPr/>
        </p:nvSpPr>
        <p:spPr>
          <a:xfrm>
            <a:off x="7046912" y="5943600"/>
            <a:ext cx="465905" cy="3454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defRPr>
                <a:solidFill>
                  <a:srgbClr val="000000"/>
                </a:solidFill>
              </a:defRPr>
            </a:pPr>
            <a:r>
              <a:rPr>
                <a:solidFill>
                  <a:srgbClr val="103154"/>
                </a:solidFill>
              </a:rPr>
              <a:t>Bob</a:t>
            </a:r>
          </a:p>
        </p:txBody>
      </p:sp>
      <p:sp>
        <p:nvSpPr>
          <p:cNvPr id="320" name="Shape 320"/>
          <p:cNvSpPr/>
          <p:nvPr/>
        </p:nvSpPr>
        <p:spPr>
          <a:xfrm>
            <a:off x="3810000" y="5689600"/>
            <a:ext cx="1293277" cy="38887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defRPr>
                <a:solidFill>
                  <a:srgbClr val="000000"/>
                </a:solidFill>
              </a:defRPr>
            </a:pPr>
            <a:r>
              <a:rPr>
                <a:solidFill>
                  <a:srgbClr val="103154"/>
                </a:solidFill>
              </a:rPr>
              <a:t>{ { </a:t>
            </a:r>
            <a:r>
              <a:rPr i="1">
                <a:solidFill>
                  <a:srgbClr val="103154"/>
                </a:solidFill>
              </a:rPr>
              <a:t>k</a:t>
            </a:r>
            <a:r>
              <a:rPr baseline="-25000" i="1">
                <a:solidFill>
                  <a:srgbClr val="103154"/>
                </a:solidFill>
              </a:rPr>
              <a:t>s</a:t>
            </a:r>
            <a:r>
              <a:rPr>
                <a:solidFill>
                  <a:srgbClr val="103154"/>
                </a:solidFill>
              </a:rPr>
              <a:t> } </a:t>
            </a:r>
            <a:r>
              <a:rPr i="1">
                <a:solidFill>
                  <a:srgbClr val="103154"/>
                </a:solidFill>
              </a:rPr>
              <a:t>d</a:t>
            </a:r>
            <a:r>
              <a:rPr baseline="-25000" i="1">
                <a:solidFill>
                  <a:srgbClr val="103154"/>
                </a:solidFill>
              </a:rPr>
              <a:t>A </a:t>
            </a:r>
            <a:r>
              <a:rPr>
                <a:solidFill>
                  <a:srgbClr val="103154"/>
                </a:solidFill>
              </a:rPr>
              <a:t>} </a:t>
            </a:r>
            <a:r>
              <a:rPr i="1">
                <a:solidFill>
                  <a:srgbClr val="103154"/>
                </a:solidFill>
              </a:rPr>
              <a:t>e</a:t>
            </a:r>
            <a:r>
              <a:rPr baseline="-25000" i="1">
                <a:solidFill>
                  <a:srgbClr val="103154"/>
                </a:solidFill>
              </a:rPr>
              <a:t>B</a:t>
            </a:r>
          </a:p>
        </p:txBody>
      </p:sp>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2" name="Shape 322"/>
          <p:cNvSpPr/>
          <p:nvPr>
            <p:ph type="title" idx="4294967295"/>
          </p:nvPr>
        </p:nvSpPr>
        <p:spPr>
          <a:xfrm>
            <a:off x="779462" y="-276226"/>
            <a:ext cx="7583488" cy="1143002"/>
          </a:xfrm>
          <a:prstGeom prst="rect">
            <a:avLst/>
          </a:prstGeom>
        </p:spPr>
        <p:txBody>
          <a:bodyPr lIns="0" tIns="0" rIns="0" bIns="0">
            <a:normAutofit fontScale="100000" lnSpcReduction="0"/>
          </a:bodyPr>
          <a:lstStyle/>
          <a:p>
            <a:pPr lvl="0">
              <a:defRPr sz="1800">
                <a:solidFill>
                  <a:srgbClr val="000000"/>
                </a:solidFill>
              </a:defRPr>
            </a:pPr>
            <a:r>
              <a:rPr sz="3800">
                <a:solidFill>
                  <a:srgbClr val="174576"/>
                </a:solidFill>
              </a:rPr>
              <a:t>Public Key Exchange</a:t>
            </a:r>
          </a:p>
        </p:txBody>
      </p:sp>
      <p:sp>
        <p:nvSpPr>
          <p:cNvPr id="323" name="Shape 323"/>
          <p:cNvSpPr/>
          <p:nvPr>
            <p:ph type="body" idx="4294967295"/>
          </p:nvPr>
        </p:nvSpPr>
        <p:spPr>
          <a:xfrm>
            <a:off x="228600" y="1066800"/>
            <a:ext cx="8686800" cy="1981200"/>
          </a:xfrm>
          <a:prstGeom prst="rect">
            <a:avLst/>
          </a:prstGeom>
        </p:spPr>
        <p:txBody>
          <a:bodyPr lIns="0" tIns="0" rIns="0" bIns="0">
            <a:normAutofit fontScale="100000" lnSpcReduction="0"/>
          </a:bodyPr>
          <a:lstStyle/>
          <a:p>
            <a:pPr lvl="0" marL="401193" indent="-401193" defTabSz="905255">
              <a:lnSpc>
                <a:spcPct val="80000"/>
              </a:lnSpc>
              <a:spcBef>
                <a:spcPts val="1900"/>
              </a:spcBef>
              <a:defRPr sz="1800">
                <a:solidFill>
                  <a:srgbClr val="000000"/>
                </a:solidFill>
              </a:defRPr>
            </a:pPr>
            <a:r>
              <a:rPr sz="2574">
                <a:solidFill>
                  <a:srgbClr val="174576"/>
                </a:solidFill>
              </a:rPr>
              <a:t>Can include message enciphered with </a:t>
            </a:r>
            <a:r>
              <a:rPr i="1" sz="2574">
                <a:solidFill>
                  <a:srgbClr val="174576"/>
                </a:solidFill>
              </a:rPr>
              <a:t>k</a:t>
            </a:r>
            <a:r>
              <a:rPr baseline="-25191" i="1" sz="2574">
                <a:solidFill>
                  <a:srgbClr val="174576"/>
                </a:solidFill>
              </a:rPr>
              <a:t>s</a:t>
            </a:r>
            <a:endParaRPr sz="2574">
              <a:solidFill>
                <a:srgbClr val="174576"/>
              </a:solidFill>
            </a:endParaRPr>
          </a:p>
          <a:p>
            <a:pPr lvl="0" marL="401193" indent="-401193" defTabSz="905255">
              <a:lnSpc>
                <a:spcPct val="80000"/>
              </a:lnSpc>
              <a:spcBef>
                <a:spcPts val="1900"/>
              </a:spcBef>
              <a:defRPr sz="1800">
                <a:solidFill>
                  <a:srgbClr val="000000"/>
                </a:solidFill>
              </a:defRPr>
            </a:pPr>
            <a:r>
              <a:rPr sz="2574">
                <a:solidFill>
                  <a:srgbClr val="174576"/>
                </a:solidFill>
              </a:rPr>
              <a:t>Assumes Bob has Alice</a:t>
            </a:r>
            <a:r>
              <a:rPr sz="2574">
                <a:solidFill>
                  <a:srgbClr val="174576"/>
                </a:solidFill>
                <a:latin typeface="Arial"/>
                <a:ea typeface="Arial"/>
                <a:cs typeface="Arial"/>
                <a:sym typeface="Arial"/>
              </a:rPr>
              <a:t>’</a:t>
            </a:r>
            <a:r>
              <a:rPr sz="2574">
                <a:solidFill>
                  <a:srgbClr val="174576"/>
                </a:solidFill>
              </a:rPr>
              <a:t>s public key, and </a:t>
            </a:r>
            <a:r>
              <a:rPr i="1" sz="2574">
                <a:solidFill>
                  <a:srgbClr val="174576"/>
                </a:solidFill>
              </a:rPr>
              <a:t>vice versa</a:t>
            </a:r>
            <a:endParaRPr i="1" sz="2574">
              <a:solidFill>
                <a:srgbClr val="174576"/>
              </a:solidFill>
            </a:endParaRPr>
          </a:p>
          <a:p>
            <a:pPr lvl="1" marL="712260" indent="-366502" defTabSz="905255">
              <a:lnSpc>
                <a:spcPct val="80000"/>
              </a:lnSpc>
              <a:spcBef>
                <a:spcPts val="500"/>
              </a:spcBef>
              <a:defRPr sz="1800">
                <a:solidFill>
                  <a:srgbClr val="000000"/>
                </a:solidFill>
              </a:defRPr>
            </a:pPr>
            <a:r>
              <a:rPr sz="2178">
                <a:solidFill>
                  <a:srgbClr val="174576"/>
                </a:solidFill>
              </a:rPr>
              <a:t>If not, each must get it from public server</a:t>
            </a:r>
            <a:endParaRPr sz="2178">
              <a:solidFill>
                <a:srgbClr val="174576"/>
              </a:solidFill>
            </a:endParaRPr>
          </a:p>
          <a:p>
            <a:pPr lvl="1" marL="712260" indent="-366502" defTabSz="905255">
              <a:lnSpc>
                <a:spcPct val="80000"/>
              </a:lnSpc>
              <a:spcBef>
                <a:spcPts val="500"/>
              </a:spcBef>
              <a:defRPr sz="1800">
                <a:solidFill>
                  <a:srgbClr val="000000"/>
                </a:solidFill>
              </a:defRPr>
            </a:pPr>
            <a:r>
              <a:rPr sz="2178">
                <a:solidFill>
                  <a:srgbClr val="174576"/>
                </a:solidFill>
              </a:rPr>
              <a:t>If keys not bound to identity of owner, subject to </a:t>
            </a:r>
            <a:r>
              <a:rPr i="1" sz="2178">
                <a:solidFill>
                  <a:srgbClr val="174576"/>
                </a:solidFill>
              </a:rPr>
              <a:t>man-in-the-middle</a:t>
            </a:r>
            <a:r>
              <a:rPr sz="2178">
                <a:solidFill>
                  <a:srgbClr val="174576"/>
                </a:solidFill>
              </a:rPr>
              <a:t> attack</a:t>
            </a:r>
          </a:p>
        </p:txBody>
      </p:sp>
      <p:sp>
        <p:nvSpPr>
          <p:cNvPr id="324" name="Shape 324"/>
          <p:cNvSpPr/>
          <p:nvPr/>
        </p:nvSpPr>
        <p:spPr>
          <a:xfrm>
            <a:off x="776287" y="3105150"/>
            <a:ext cx="596638" cy="3835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000"/>
            </a:lvl1pPr>
          </a:lstStyle>
          <a:p>
            <a:pPr lvl="0">
              <a:defRPr sz="1800">
                <a:solidFill>
                  <a:srgbClr val="000000"/>
                </a:solidFill>
              </a:defRPr>
            </a:pPr>
            <a:r>
              <a:rPr sz="2000">
                <a:solidFill>
                  <a:srgbClr val="103154"/>
                </a:solidFill>
              </a:rPr>
              <a:t>Alice</a:t>
            </a:r>
          </a:p>
        </p:txBody>
      </p:sp>
      <p:sp>
        <p:nvSpPr>
          <p:cNvPr id="325" name="Shape 325"/>
          <p:cNvSpPr/>
          <p:nvPr/>
        </p:nvSpPr>
        <p:spPr>
          <a:xfrm>
            <a:off x="4464049" y="3335337"/>
            <a:ext cx="3041652" cy="1"/>
          </a:xfrm>
          <a:prstGeom prst="line">
            <a:avLst/>
          </a:prstGeom>
          <a:ln>
            <a:solidFill>
              <a:srgbClr val="103154"/>
            </a:solidFill>
            <a:prstDash val="sysDot"/>
            <a:round/>
            <a:tailEnd type="triangle"/>
          </a:ln>
        </p:spPr>
        <p:txBody>
          <a:bodyPr lIns="0" tIns="0" rIns="0" bIns="0"/>
          <a:lstStyle/>
          <a:p>
            <a:pPr lvl="0" defTabSz="457200">
              <a:defRPr sz="1200">
                <a:solidFill>
                  <a:srgbClr val="000000"/>
                </a:solidFill>
                <a:latin typeface="+mj-lt"/>
                <a:ea typeface="+mj-ea"/>
                <a:cs typeface="+mj-cs"/>
                <a:sym typeface="Helvetica"/>
              </a:defRPr>
            </a:pPr>
          </a:p>
        </p:txBody>
      </p:sp>
      <p:sp>
        <p:nvSpPr>
          <p:cNvPr id="326" name="Shape 326"/>
          <p:cNvSpPr/>
          <p:nvPr/>
        </p:nvSpPr>
        <p:spPr>
          <a:xfrm>
            <a:off x="7602537" y="3105150"/>
            <a:ext cx="687671" cy="3835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000"/>
            </a:lvl1pPr>
          </a:lstStyle>
          <a:p>
            <a:pPr lvl="0">
              <a:defRPr sz="1800">
                <a:solidFill>
                  <a:srgbClr val="000000"/>
                </a:solidFill>
              </a:defRPr>
            </a:pPr>
            <a:r>
              <a:rPr sz="2000">
                <a:solidFill>
                  <a:srgbClr val="103154"/>
                </a:solidFill>
              </a:rPr>
              <a:t>Cathy</a:t>
            </a:r>
          </a:p>
        </p:txBody>
      </p:sp>
      <p:sp>
        <p:nvSpPr>
          <p:cNvPr id="327" name="Shape 327"/>
          <p:cNvSpPr/>
          <p:nvPr/>
        </p:nvSpPr>
        <p:spPr>
          <a:xfrm>
            <a:off x="1751012" y="2943225"/>
            <a:ext cx="2222585" cy="3835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defRPr>
                <a:solidFill>
                  <a:srgbClr val="000000"/>
                </a:solidFill>
              </a:defRPr>
            </a:pPr>
            <a:r>
              <a:rPr sz="2000">
                <a:solidFill>
                  <a:srgbClr val="103154"/>
                </a:solidFill>
              </a:rPr>
              <a:t>send Bob</a:t>
            </a:r>
            <a:r>
              <a:rPr sz="2000">
                <a:solidFill>
                  <a:srgbClr val="103154"/>
                </a:solidFill>
              </a:rPr>
              <a:t>’</a:t>
            </a:r>
            <a:r>
              <a:rPr sz="2000">
                <a:solidFill>
                  <a:srgbClr val="103154"/>
                </a:solidFill>
              </a:rPr>
              <a:t>s public key</a:t>
            </a:r>
          </a:p>
        </p:txBody>
      </p:sp>
      <p:sp>
        <p:nvSpPr>
          <p:cNvPr id="328" name="Shape 328"/>
          <p:cNvSpPr/>
          <p:nvPr/>
        </p:nvSpPr>
        <p:spPr>
          <a:xfrm>
            <a:off x="3932237" y="3714750"/>
            <a:ext cx="454879" cy="3835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000"/>
            </a:lvl1pPr>
          </a:lstStyle>
          <a:p>
            <a:pPr lvl="0">
              <a:defRPr sz="1800">
                <a:solidFill>
                  <a:srgbClr val="000000"/>
                </a:solidFill>
              </a:defRPr>
            </a:pPr>
            <a:r>
              <a:rPr sz="2000">
                <a:solidFill>
                  <a:srgbClr val="103154"/>
                </a:solidFill>
              </a:rPr>
              <a:t>Eve</a:t>
            </a:r>
          </a:p>
        </p:txBody>
      </p:sp>
      <p:sp>
        <p:nvSpPr>
          <p:cNvPr id="329" name="Shape 329"/>
          <p:cNvSpPr/>
          <p:nvPr/>
        </p:nvSpPr>
        <p:spPr>
          <a:xfrm>
            <a:off x="4541837" y="3933825"/>
            <a:ext cx="2938464" cy="0"/>
          </a:xfrm>
          <a:prstGeom prst="line">
            <a:avLst/>
          </a:prstGeom>
          <a:ln>
            <a:solidFill>
              <a:srgbClr val="103154"/>
            </a:solidFill>
            <a:round/>
            <a:tailEnd type="triangle"/>
          </a:ln>
        </p:spPr>
        <p:txBody>
          <a:bodyPr lIns="0" tIns="0" rIns="0" bIns="0"/>
          <a:lstStyle/>
          <a:p>
            <a:pPr lvl="0" defTabSz="457200">
              <a:defRPr sz="1200">
                <a:solidFill>
                  <a:srgbClr val="000000"/>
                </a:solidFill>
                <a:latin typeface="+mj-lt"/>
                <a:ea typeface="+mj-ea"/>
                <a:cs typeface="+mj-cs"/>
                <a:sym typeface="Helvetica"/>
              </a:defRPr>
            </a:pPr>
          </a:p>
        </p:txBody>
      </p:sp>
      <p:sp>
        <p:nvSpPr>
          <p:cNvPr id="330" name="Shape 330"/>
          <p:cNvSpPr/>
          <p:nvPr/>
        </p:nvSpPr>
        <p:spPr>
          <a:xfrm>
            <a:off x="7615237" y="3689350"/>
            <a:ext cx="687671" cy="3835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000"/>
            </a:lvl1pPr>
          </a:lstStyle>
          <a:p>
            <a:pPr lvl="0">
              <a:defRPr sz="1800">
                <a:solidFill>
                  <a:srgbClr val="000000"/>
                </a:solidFill>
              </a:defRPr>
            </a:pPr>
            <a:r>
              <a:rPr sz="2000">
                <a:solidFill>
                  <a:srgbClr val="103154"/>
                </a:solidFill>
              </a:rPr>
              <a:t>Cathy</a:t>
            </a:r>
          </a:p>
        </p:txBody>
      </p:sp>
      <p:sp>
        <p:nvSpPr>
          <p:cNvPr id="331" name="Shape 331"/>
          <p:cNvSpPr/>
          <p:nvPr/>
        </p:nvSpPr>
        <p:spPr>
          <a:xfrm>
            <a:off x="4714875" y="3500437"/>
            <a:ext cx="2222585" cy="383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defRPr>
                <a:solidFill>
                  <a:srgbClr val="000000"/>
                </a:solidFill>
              </a:defRPr>
            </a:pPr>
            <a:r>
              <a:rPr sz="2000">
                <a:solidFill>
                  <a:srgbClr val="103154"/>
                </a:solidFill>
              </a:rPr>
              <a:t>send Bob</a:t>
            </a:r>
            <a:r>
              <a:rPr sz="2000">
                <a:solidFill>
                  <a:srgbClr val="103154"/>
                </a:solidFill>
              </a:rPr>
              <a:t>’</a:t>
            </a:r>
            <a:r>
              <a:rPr sz="2000">
                <a:solidFill>
                  <a:srgbClr val="103154"/>
                </a:solidFill>
              </a:rPr>
              <a:t>s public key</a:t>
            </a:r>
          </a:p>
        </p:txBody>
      </p:sp>
      <p:sp>
        <p:nvSpPr>
          <p:cNvPr id="332" name="Shape 332"/>
          <p:cNvSpPr/>
          <p:nvPr/>
        </p:nvSpPr>
        <p:spPr>
          <a:xfrm flipH="1">
            <a:off x="1619249" y="3335337"/>
            <a:ext cx="2863851" cy="1"/>
          </a:xfrm>
          <a:prstGeom prst="line">
            <a:avLst/>
          </a:prstGeom>
          <a:ln>
            <a:solidFill>
              <a:srgbClr val="103154"/>
            </a:solidFill>
            <a:round/>
          </a:ln>
        </p:spPr>
        <p:txBody>
          <a:bodyPr lIns="0" tIns="0" rIns="0" bIns="0"/>
          <a:lstStyle/>
          <a:p>
            <a:pPr lvl="0" defTabSz="457200">
              <a:defRPr sz="1200">
                <a:solidFill>
                  <a:srgbClr val="000000"/>
                </a:solidFill>
                <a:latin typeface="+mj-lt"/>
                <a:ea typeface="+mj-ea"/>
                <a:cs typeface="+mj-cs"/>
                <a:sym typeface="Helvetica"/>
              </a:defRPr>
            </a:pPr>
          </a:p>
        </p:txBody>
      </p:sp>
      <p:sp>
        <p:nvSpPr>
          <p:cNvPr id="333" name="Shape 333"/>
          <p:cNvSpPr/>
          <p:nvPr/>
        </p:nvSpPr>
        <p:spPr>
          <a:xfrm>
            <a:off x="3916362" y="4324350"/>
            <a:ext cx="454879" cy="3835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000"/>
            </a:lvl1pPr>
          </a:lstStyle>
          <a:p>
            <a:pPr lvl="0">
              <a:defRPr sz="1800">
                <a:solidFill>
                  <a:srgbClr val="000000"/>
                </a:solidFill>
              </a:defRPr>
            </a:pPr>
            <a:r>
              <a:rPr sz="2000">
                <a:solidFill>
                  <a:srgbClr val="103154"/>
                </a:solidFill>
              </a:rPr>
              <a:t>Eve</a:t>
            </a:r>
          </a:p>
        </p:txBody>
      </p:sp>
      <p:sp>
        <p:nvSpPr>
          <p:cNvPr id="334" name="Shape 334"/>
          <p:cNvSpPr/>
          <p:nvPr/>
        </p:nvSpPr>
        <p:spPr>
          <a:xfrm>
            <a:off x="4513262" y="4527550"/>
            <a:ext cx="2938464" cy="0"/>
          </a:xfrm>
          <a:prstGeom prst="line">
            <a:avLst/>
          </a:prstGeom>
          <a:ln>
            <a:solidFill>
              <a:srgbClr val="103154"/>
            </a:solidFill>
            <a:round/>
            <a:headEnd type="triangle"/>
          </a:ln>
        </p:spPr>
        <p:txBody>
          <a:bodyPr lIns="0" tIns="0" rIns="0" bIns="0"/>
          <a:lstStyle/>
          <a:p>
            <a:pPr lvl="0" defTabSz="457200">
              <a:defRPr sz="1200">
                <a:solidFill>
                  <a:srgbClr val="000000"/>
                </a:solidFill>
                <a:latin typeface="+mj-lt"/>
                <a:ea typeface="+mj-ea"/>
                <a:cs typeface="+mj-cs"/>
                <a:sym typeface="Helvetica"/>
              </a:defRPr>
            </a:pPr>
          </a:p>
        </p:txBody>
      </p:sp>
      <p:sp>
        <p:nvSpPr>
          <p:cNvPr id="335" name="Shape 335"/>
          <p:cNvSpPr/>
          <p:nvPr/>
        </p:nvSpPr>
        <p:spPr>
          <a:xfrm>
            <a:off x="7637462" y="4298950"/>
            <a:ext cx="687671" cy="3835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000"/>
            </a:lvl1pPr>
          </a:lstStyle>
          <a:p>
            <a:pPr lvl="0">
              <a:defRPr sz="1800">
                <a:solidFill>
                  <a:srgbClr val="000000"/>
                </a:solidFill>
              </a:defRPr>
            </a:pPr>
            <a:r>
              <a:rPr sz="2000">
                <a:solidFill>
                  <a:srgbClr val="103154"/>
                </a:solidFill>
              </a:rPr>
              <a:t>Cathy</a:t>
            </a:r>
          </a:p>
        </p:txBody>
      </p:sp>
      <p:sp>
        <p:nvSpPr>
          <p:cNvPr id="336" name="Shape 336"/>
          <p:cNvSpPr/>
          <p:nvPr/>
        </p:nvSpPr>
        <p:spPr>
          <a:xfrm>
            <a:off x="5805487" y="4019550"/>
            <a:ext cx="307870" cy="43180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defRPr>
                <a:solidFill>
                  <a:srgbClr val="000000"/>
                </a:solidFill>
              </a:defRPr>
            </a:pPr>
            <a:r>
              <a:rPr i="1" sz="2000">
                <a:solidFill>
                  <a:srgbClr val="103154"/>
                </a:solidFill>
              </a:rPr>
              <a:t>e</a:t>
            </a:r>
            <a:r>
              <a:rPr baseline="-25000" i="1" sz="2000">
                <a:solidFill>
                  <a:srgbClr val="103154"/>
                </a:solidFill>
              </a:rPr>
              <a:t>B</a:t>
            </a:r>
          </a:p>
        </p:txBody>
      </p:sp>
      <p:sp>
        <p:nvSpPr>
          <p:cNvPr id="337" name="Shape 337"/>
          <p:cNvSpPr/>
          <p:nvPr/>
        </p:nvSpPr>
        <p:spPr>
          <a:xfrm>
            <a:off x="782637" y="4857750"/>
            <a:ext cx="596638" cy="3835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000"/>
            </a:lvl1pPr>
          </a:lstStyle>
          <a:p>
            <a:pPr lvl="0">
              <a:defRPr sz="1800">
                <a:solidFill>
                  <a:srgbClr val="000000"/>
                </a:solidFill>
              </a:defRPr>
            </a:pPr>
            <a:r>
              <a:rPr sz="2000">
                <a:solidFill>
                  <a:srgbClr val="103154"/>
                </a:solidFill>
              </a:rPr>
              <a:t>Alice</a:t>
            </a:r>
          </a:p>
        </p:txBody>
      </p:sp>
      <p:sp>
        <p:nvSpPr>
          <p:cNvPr id="338" name="Shape 338"/>
          <p:cNvSpPr/>
          <p:nvPr/>
        </p:nvSpPr>
        <p:spPr>
          <a:xfrm>
            <a:off x="1528762" y="5073650"/>
            <a:ext cx="2368551" cy="0"/>
          </a:xfrm>
          <a:prstGeom prst="line">
            <a:avLst/>
          </a:prstGeom>
          <a:ln>
            <a:solidFill>
              <a:srgbClr val="103154"/>
            </a:solidFill>
            <a:round/>
            <a:headEnd type="triangle"/>
          </a:ln>
        </p:spPr>
        <p:txBody>
          <a:bodyPr lIns="0" tIns="0" rIns="0" bIns="0"/>
          <a:lstStyle/>
          <a:p>
            <a:pPr lvl="0" defTabSz="457200">
              <a:defRPr sz="1200">
                <a:solidFill>
                  <a:srgbClr val="000000"/>
                </a:solidFill>
                <a:latin typeface="+mj-lt"/>
                <a:ea typeface="+mj-ea"/>
                <a:cs typeface="+mj-cs"/>
                <a:sym typeface="Helvetica"/>
              </a:defRPr>
            </a:pPr>
          </a:p>
        </p:txBody>
      </p:sp>
      <p:sp>
        <p:nvSpPr>
          <p:cNvPr id="339" name="Shape 339"/>
          <p:cNvSpPr/>
          <p:nvPr/>
        </p:nvSpPr>
        <p:spPr>
          <a:xfrm>
            <a:off x="2366962" y="4578350"/>
            <a:ext cx="307870" cy="43180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defRPr>
                <a:solidFill>
                  <a:srgbClr val="000000"/>
                </a:solidFill>
              </a:defRPr>
            </a:pPr>
            <a:r>
              <a:rPr i="1" sz="2000">
                <a:solidFill>
                  <a:srgbClr val="103154"/>
                </a:solidFill>
              </a:rPr>
              <a:t>e</a:t>
            </a:r>
            <a:r>
              <a:rPr baseline="-25000" i="1" sz="2000">
                <a:solidFill>
                  <a:srgbClr val="103154"/>
                </a:solidFill>
              </a:rPr>
              <a:t>E</a:t>
            </a:r>
          </a:p>
        </p:txBody>
      </p:sp>
      <p:sp>
        <p:nvSpPr>
          <p:cNvPr id="340" name="Shape 340"/>
          <p:cNvSpPr/>
          <p:nvPr/>
        </p:nvSpPr>
        <p:spPr>
          <a:xfrm>
            <a:off x="3911600" y="4818062"/>
            <a:ext cx="454879" cy="383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000"/>
            </a:lvl1pPr>
          </a:lstStyle>
          <a:p>
            <a:pPr lvl="0">
              <a:defRPr sz="1800">
                <a:solidFill>
                  <a:srgbClr val="000000"/>
                </a:solidFill>
              </a:defRPr>
            </a:pPr>
            <a:r>
              <a:rPr sz="2000">
                <a:solidFill>
                  <a:srgbClr val="103154"/>
                </a:solidFill>
              </a:rPr>
              <a:t>Eve</a:t>
            </a:r>
          </a:p>
        </p:txBody>
      </p:sp>
      <p:sp>
        <p:nvSpPr>
          <p:cNvPr id="341" name="Shape 341"/>
          <p:cNvSpPr/>
          <p:nvPr/>
        </p:nvSpPr>
        <p:spPr>
          <a:xfrm>
            <a:off x="708025" y="5589587"/>
            <a:ext cx="596638" cy="383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000"/>
            </a:lvl1pPr>
          </a:lstStyle>
          <a:p>
            <a:pPr lvl="0">
              <a:defRPr sz="1800">
                <a:solidFill>
                  <a:srgbClr val="000000"/>
                </a:solidFill>
              </a:defRPr>
            </a:pPr>
            <a:r>
              <a:rPr sz="2000">
                <a:solidFill>
                  <a:srgbClr val="103154"/>
                </a:solidFill>
              </a:rPr>
              <a:t>Alice</a:t>
            </a:r>
          </a:p>
        </p:txBody>
      </p:sp>
      <p:sp>
        <p:nvSpPr>
          <p:cNvPr id="342" name="Shape 342"/>
          <p:cNvSpPr/>
          <p:nvPr/>
        </p:nvSpPr>
        <p:spPr>
          <a:xfrm>
            <a:off x="4395787" y="5819775"/>
            <a:ext cx="3170238" cy="0"/>
          </a:xfrm>
          <a:prstGeom prst="line">
            <a:avLst/>
          </a:prstGeom>
          <a:ln>
            <a:solidFill>
              <a:srgbClr val="103154"/>
            </a:solidFill>
            <a:prstDash val="sysDot"/>
            <a:round/>
            <a:tailEnd type="triangle"/>
          </a:ln>
        </p:spPr>
        <p:txBody>
          <a:bodyPr lIns="0" tIns="0" rIns="0" bIns="0"/>
          <a:lstStyle/>
          <a:p>
            <a:pPr lvl="0" defTabSz="457200">
              <a:defRPr sz="1200">
                <a:solidFill>
                  <a:srgbClr val="000000"/>
                </a:solidFill>
                <a:latin typeface="+mj-lt"/>
                <a:ea typeface="+mj-ea"/>
                <a:cs typeface="+mj-cs"/>
                <a:sym typeface="Helvetica"/>
              </a:defRPr>
            </a:pPr>
          </a:p>
        </p:txBody>
      </p:sp>
      <p:sp>
        <p:nvSpPr>
          <p:cNvPr id="343" name="Shape 343"/>
          <p:cNvSpPr/>
          <p:nvPr/>
        </p:nvSpPr>
        <p:spPr>
          <a:xfrm>
            <a:off x="7593012" y="5576887"/>
            <a:ext cx="506101" cy="383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000"/>
            </a:lvl1pPr>
          </a:lstStyle>
          <a:p>
            <a:pPr lvl="0">
              <a:defRPr sz="1800">
                <a:solidFill>
                  <a:srgbClr val="000000"/>
                </a:solidFill>
              </a:defRPr>
            </a:pPr>
            <a:r>
              <a:rPr sz="2000">
                <a:solidFill>
                  <a:srgbClr val="103154"/>
                </a:solidFill>
              </a:rPr>
              <a:t>Bob</a:t>
            </a:r>
          </a:p>
        </p:txBody>
      </p:sp>
      <p:sp>
        <p:nvSpPr>
          <p:cNvPr id="344" name="Shape 344"/>
          <p:cNvSpPr/>
          <p:nvPr/>
        </p:nvSpPr>
        <p:spPr>
          <a:xfrm>
            <a:off x="2197100" y="5310187"/>
            <a:ext cx="857087" cy="43180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defRPr>
                <a:solidFill>
                  <a:srgbClr val="000000"/>
                </a:solidFill>
              </a:defRPr>
            </a:pPr>
            <a:r>
              <a:rPr sz="2000">
                <a:solidFill>
                  <a:srgbClr val="103154"/>
                </a:solidFill>
              </a:rPr>
              <a:t>{ </a:t>
            </a:r>
            <a:r>
              <a:rPr i="1" sz="2000">
                <a:solidFill>
                  <a:srgbClr val="103154"/>
                </a:solidFill>
              </a:rPr>
              <a:t>k</a:t>
            </a:r>
            <a:r>
              <a:rPr baseline="-25000" i="1" sz="2000">
                <a:solidFill>
                  <a:srgbClr val="103154"/>
                </a:solidFill>
              </a:rPr>
              <a:t>s</a:t>
            </a:r>
            <a:r>
              <a:rPr sz="2000">
                <a:solidFill>
                  <a:srgbClr val="103154"/>
                </a:solidFill>
              </a:rPr>
              <a:t> } </a:t>
            </a:r>
            <a:r>
              <a:rPr i="1" sz="2000">
                <a:solidFill>
                  <a:srgbClr val="103154"/>
                </a:solidFill>
              </a:rPr>
              <a:t>e</a:t>
            </a:r>
            <a:r>
              <a:rPr baseline="-25000" i="1" sz="2000">
                <a:solidFill>
                  <a:srgbClr val="103154"/>
                </a:solidFill>
              </a:rPr>
              <a:t>E</a:t>
            </a:r>
          </a:p>
        </p:txBody>
      </p:sp>
      <p:sp>
        <p:nvSpPr>
          <p:cNvPr id="345" name="Shape 345"/>
          <p:cNvSpPr/>
          <p:nvPr/>
        </p:nvSpPr>
        <p:spPr>
          <a:xfrm flipH="1">
            <a:off x="1550987" y="5819775"/>
            <a:ext cx="2863851" cy="0"/>
          </a:xfrm>
          <a:prstGeom prst="line">
            <a:avLst/>
          </a:prstGeom>
          <a:ln>
            <a:solidFill>
              <a:srgbClr val="103154"/>
            </a:solidFill>
            <a:round/>
          </a:ln>
        </p:spPr>
        <p:txBody>
          <a:bodyPr lIns="0" tIns="0" rIns="0" bIns="0"/>
          <a:lstStyle/>
          <a:p>
            <a:pPr lvl="0" defTabSz="457200">
              <a:defRPr sz="1200">
                <a:solidFill>
                  <a:srgbClr val="000000"/>
                </a:solidFill>
                <a:latin typeface="+mj-lt"/>
                <a:ea typeface="+mj-ea"/>
                <a:cs typeface="+mj-cs"/>
                <a:sym typeface="Helvetica"/>
              </a:defRPr>
            </a:pPr>
          </a:p>
        </p:txBody>
      </p:sp>
      <p:sp>
        <p:nvSpPr>
          <p:cNvPr id="346" name="Shape 346"/>
          <p:cNvSpPr/>
          <p:nvPr/>
        </p:nvSpPr>
        <p:spPr>
          <a:xfrm>
            <a:off x="3824287" y="6153150"/>
            <a:ext cx="454879" cy="3835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000"/>
            </a:lvl1pPr>
          </a:lstStyle>
          <a:p>
            <a:pPr lvl="0">
              <a:defRPr sz="1800">
                <a:solidFill>
                  <a:srgbClr val="000000"/>
                </a:solidFill>
              </a:defRPr>
            </a:pPr>
            <a:r>
              <a:rPr sz="2000">
                <a:solidFill>
                  <a:srgbClr val="103154"/>
                </a:solidFill>
              </a:rPr>
              <a:t>Eve</a:t>
            </a:r>
          </a:p>
        </p:txBody>
      </p:sp>
      <p:sp>
        <p:nvSpPr>
          <p:cNvPr id="347" name="Shape 347"/>
          <p:cNvSpPr/>
          <p:nvPr/>
        </p:nvSpPr>
        <p:spPr>
          <a:xfrm>
            <a:off x="4433887" y="6356350"/>
            <a:ext cx="2938464" cy="0"/>
          </a:xfrm>
          <a:prstGeom prst="line">
            <a:avLst/>
          </a:prstGeom>
          <a:ln>
            <a:solidFill>
              <a:srgbClr val="103154"/>
            </a:solidFill>
            <a:round/>
            <a:tailEnd type="triangle"/>
          </a:ln>
        </p:spPr>
        <p:txBody>
          <a:bodyPr lIns="0" tIns="0" rIns="0" bIns="0"/>
          <a:lstStyle/>
          <a:p>
            <a:pPr lvl="0" defTabSz="457200">
              <a:defRPr sz="1200">
                <a:solidFill>
                  <a:srgbClr val="000000"/>
                </a:solidFill>
                <a:latin typeface="+mj-lt"/>
                <a:ea typeface="+mj-ea"/>
                <a:cs typeface="+mj-cs"/>
                <a:sym typeface="Helvetica"/>
              </a:defRPr>
            </a:pPr>
          </a:p>
        </p:txBody>
      </p:sp>
      <p:sp>
        <p:nvSpPr>
          <p:cNvPr id="348" name="Shape 348"/>
          <p:cNvSpPr/>
          <p:nvPr/>
        </p:nvSpPr>
        <p:spPr>
          <a:xfrm>
            <a:off x="7499350" y="6127750"/>
            <a:ext cx="506100" cy="3835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000"/>
            </a:lvl1pPr>
          </a:lstStyle>
          <a:p>
            <a:pPr lvl="0">
              <a:defRPr sz="1800">
                <a:solidFill>
                  <a:srgbClr val="000000"/>
                </a:solidFill>
              </a:defRPr>
            </a:pPr>
            <a:r>
              <a:rPr sz="2000">
                <a:solidFill>
                  <a:srgbClr val="103154"/>
                </a:solidFill>
              </a:rPr>
              <a:t>Bob</a:t>
            </a:r>
          </a:p>
        </p:txBody>
      </p:sp>
      <p:sp>
        <p:nvSpPr>
          <p:cNvPr id="349" name="Shape 349"/>
          <p:cNvSpPr/>
          <p:nvPr/>
        </p:nvSpPr>
        <p:spPr>
          <a:xfrm>
            <a:off x="5521325" y="5835650"/>
            <a:ext cx="857087" cy="43180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defRPr>
                <a:solidFill>
                  <a:srgbClr val="000000"/>
                </a:solidFill>
              </a:defRPr>
            </a:pPr>
            <a:r>
              <a:rPr sz="2000">
                <a:solidFill>
                  <a:srgbClr val="103154"/>
                </a:solidFill>
              </a:rPr>
              <a:t>{ </a:t>
            </a:r>
            <a:r>
              <a:rPr i="1" sz="2000">
                <a:solidFill>
                  <a:srgbClr val="103154"/>
                </a:solidFill>
              </a:rPr>
              <a:t>k</a:t>
            </a:r>
            <a:r>
              <a:rPr baseline="-25000" i="1" sz="2000">
                <a:solidFill>
                  <a:srgbClr val="103154"/>
                </a:solidFill>
              </a:rPr>
              <a:t>s</a:t>
            </a:r>
            <a:r>
              <a:rPr sz="2000">
                <a:solidFill>
                  <a:srgbClr val="103154"/>
                </a:solidFill>
              </a:rPr>
              <a:t> } </a:t>
            </a:r>
            <a:r>
              <a:rPr i="1" sz="2000">
                <a:solidFill>
                  <a:srgbClr val="103154"/>
                </a:solidFill>
              </a:rPr>
              <a:t>e</a:t>
            </a:r>
            <a:r>
              <a:rPr baseline="-25000" i="1" sz="2000">
                <a:solidFill>
                  <a:srgbClr val="103154"/>
                </a:solidFill>
              </a:rPr>
              <a:t>B</a:t>
            </a:r>
          </a:p>
        </p:txBody>
      </p:sp>
      <p:sp>
        <p:nvSpPr>
          <p:cNvPr id="350" name="Shape 350"/>
          <p:cNvSpPr/>
          <p:nvPr/>
        </p:nvSpPr>
        <p:spPr>
          <a:xfrm>
            <a:off x="4483100" y="2971800"/>
            <a:ext cx="0" cy="531813"/>
          </a:xfrm>
          <a:prstGeom prst="line">
            <a:avLst/>
          </a:prstGeom>
          <a:ln>
            <a:solidFill>
              <a:srgbClr val="103154"/>
            </a:solidFill>
            <a:round/>
          </a:ln>
        </p:spPr>
        <p:txBody>
          <a:bodyPr lIns="0" tIns="0" rIns="0" bIns="0"/>
          <a:lstStyle/>
          <a:p>
            <a:pPr lvl="0" defTabSz="457200">
              <a:defRPr sz="1200">
                <a:solidFill>
                  <a:srgbClr val="000000"/>
                </a:solidFill>
                <a:latin typeface="+mj-lt"/>
                <a:ea typeface="+mj-ea"/>
                <a:cs typeface="+mj-cs"/>
                <a:sym typeface="Helvetica"/>
              </a:defRPr>
            </a:pPr>
          </a:p>
        </p:txBody>
      </p:sp>
      <p:sp>
        <p:nvSpPr>
          <p:cNvPr id="351" name="Shape 351"/>
          <p:cNvSpPr/>
          <p:nvPr/>
        </p:nvSpPr>
        <p:spPr>
          <a:xfrm>
            <a:off x="4405312" y="5448300"/>
            <a:ext cx="1" cy="647700"/>
          </a:xfrm>
          <a:prstGeom prst="line">
            <a:avLst/>
          </a:prstGeom>
          <a:ln>
            <a:solidFill>
              <a:srgbClr val="103154"/>
            </a:solidFill>
            <a:round/>
          </a:ln>
        </p:spPr>
        <p:txBody>
          <a:bodyPr lIns="0" tIns="0" rIns="0" bIns="0"/>
          <a:lstStyle/>
          <a:p>
            <a:pPr lvl="0" defTabSz="457200">
              <a:defRPr sz="1200">
                <a:solidFill>
                  <a:srgbClr val="000000"/>
                </a:solidFill>
                <a:latin typeface="+mj-lt"/>
                <a:ea typeface="+mj-ea"/>
                <a:cs typeface="+mj-cs"/>
                <a:sym typeface="Helvetica"/>
              </a:defRPr>
            </a:pPr>
          </a:p>
        </p:txBody>
      </p:sp>
      <p:sp>
        <p:nvSpPr>
          <p:cNvPr id="352" name="Shape 352"/>
          <p:cNvSpPr/>
          <p:nvPr/>
        </p:nvSpPr>
        <p:spPr>
          <a:xfrm>
            <a:off x="4645025" y="2932112"/>
            <a:ext cx="2894013" cy="383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200"/>
              </a:spcBef>
              <a:defRPr i="1" sz="2000"/>
            </a:lvl1pPr>
          </a:lstStyle>
          <a:p>
            <a:pPr lvl="0">
              <a:defRPr i="0" sz="1800">
                <a:solidFill>
                  <a:srgbClr val="000000"/>
                </a:solidFill>
              </a:defRPr>
            </a:pPr>
            <a:r>
              <a:rPr i="1" sz="2000">
                <a:solidFill>
                  <a:srgbClr val="103154"/>
                </a:solidFill>
              </a:rPr>
              <a:t>Eve intercepts request</a:t>
            </a:r>
          </a:p>
        </p:txBody>
      </p:sp>
      <p:sp>
        <p:nvSpPr>
          <p:cNvPr id="353" name="Shape 353"/>
          <p:cNvSpPr/>
          <p:nvPr/>
        </p:nvSpPr>
        <p:spPr>
          <a:xfrm>
            <a:off x="4524375" y="5403850"/>
            <a:ext cx="3049588" cy="383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200"/>
              </a:spcBef>
              <a:defRPr i="1" sz="2000"/>
            </a:lvl1pPr>
          </a:lstStyle>
          <a:p>
            <a:pPr lvl="0">
              <a:defRPr i="0" sz="1800">
                <a:solidFill>
                  <a:srgbClr val="000000"/>
                </a:solidFill>
              </a:defRPr>
            </a:pPr>
            <a:r>
              <a:rPr i="1" sz="2000">
                <a:solidFill>
                  <a:srgbClr val="103154"/>
                </a:solidFill>
              </a:rPr>
              <a:t>Eve intercepts message</a:t>
            </a:r>
          </a:p>
        </p:txBody>
      </p:sp>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5" name="Shape 355"/>
          <p:cNvSpPr/>
          <p:nvPr>
            <p:ph type="title" idx="4294967295"/>
          </p:nvPr>
        </p:nvSpPr>
        <p:spPr>
          <a:xfrm>
            <a:off x="779462" y="295274"/>
            <a:ext cx="7583488" cy="1143002"/>
          </a:xfrm>
          <a:prstGeom prst="rect">
            <a:avLst/>
          </a:prstGeom>
        </p:spPr>
        <p:txBody>
          <a:bodyPr lIns="0" tIns="0" rIns="0" bIns="0">
            <a:normAutofit fontScale="100000" lnSpcReduction="0"/>
          </a:bodyPr>
          <a:lstStyle/>
          <a:p>
            <a:pPr lvl="0">
              <a:defRPr sz="1800">
                <a:solidFill>
                  <a:srgbClr val="000000"/>
                </a:solidFill>
              </a:defRPr>
            </a:pPr>
            <a:r>
              <a:rPr sz="3800">
                <a:solidFill>
                  <a:srgbClr val="174576"/>
                </a:solidFill>
              </a:rPr>
              <a:t>Cryptographic Key Infrastructure</a:t>
            </a:r>
          </a:p>
        </p:txBody>
      </p:sp>
      <p:sp>
        <p:nvSpPr>
          <p:cNvPr id="356" name="Shape 356"/>
          <p:cNvSpPr/>
          <p:nvPr>
            <p:ph type="body" idx="4294967295"/>
          </p:nvPr>
        </p:nvSpPr>
        <p:spPr>
          <a:xfrm>
            <a:off x="779462" y="1949450"/>
            <a:ext cx="7583488" cy="4006850"/>
          </a:xfrm>
          <a:prstGeom prst="rect">
            <a:avLst/>
          </a:prstGeom>
        </p:spPr>
        <p:txBody>
          <a:bodyPr lIns="0" tIns="0" rIns="0" bIns="0">
            <a:normAutofit fontScale="100000" lnSpcReduction="0"/>
          </a:bodyPr>
          <a:lstStyle/>
          <a:p>
            <a:pPr lvl="0" marL="405245" indent="-405245">
              <a:defRPr sz="1800">
                <a:solidFill>
                  <a:srgbClr val="000000"/>
                </a:solidFill>
              </a:defRPr>
            </a:pPr>
            <a:r>
              <a:rPr sz="2600">
                <a:solidFill>
                  <a:srgbClr val="174576"/>
                </a:solidFill>
              </a:rPr>
              <a:t>Goal: bind identity to key</a:t>
            </a:r>
            <a:endParaRPr sz="2600">
              <a:solidFill>
                <a:srgbClr val="174576"/>
              </a:solidFill>
            </a:endParaRPr>
          </a:p>
          <a:p>
            <a:pPr lvl="0" marL="405245" indent="-405245">
              <a:defRPr sz="1800">
                <a:solidFill>
                  <a:srgbClr val="000000"/>
                </a:solidFill>
              </a:defRPr>
            </a:pPr>
            <a:r>
              <a:rPr sz="2600">
                <a:solidFill>
                  <a:srgbClr val="174576"/>
                </a:solidFill>
              </a:rPr>
              <a:t>Classical: not possible as all keys are shared</a:t>
            </a:r>
            <a:endParaRPr sz="2600">
              <a:solidFill>
                <a:srgbClr val="174576"/>
              </a:solidFill>
            </a:endParaRPr>
          </a:p>
          <a:p>
            <a:pPr lvl="1">
              <a:spcBef>
                <a:spcPts val="600"/>
              </a:spcBef>
              <a:defRPr sz="1800">
                <a:solidFill>
                  <a:srgbClr val="000000"/>
                </a:solidFill>
              </a:defRPr>
            </a:pPr>
            <a:r>
              <a:rPr sz="2200">
                <a:solidFill>
                  <a:srgbClr val="174576"/>
                </a:solidFill>
              </a:rPr>
              <a:t>Use protocols to agree on a shared key</a:t>
            </a:r>
            <a:endParaRPr sz="2200">
              <a:solidFill>
                <a:srgbClr val="174576"/>
              </a:solidFill>
            </a:endParaRPr>
          </a:p>
          <a:p>
            <a:pPr lvl="0" marL="405245" indent="-405245">
              <a:defRPr sz="1800">
                <a:solidFill>
                  <a:srgbClr val="000000"/>
                </a:solidFill>
              </a:defRPr>
            </a:pPr>
            <a:r>
              <a:rPr sz="2600">
                <a:solidFill>
                  <a:srgbClr val="174576"/>
                </a:solidFill>
              </a:rPr>
              <a:t>Public key: bind identity to public key</a:t>
            </a:r>
            <a:endParaRPr sz="2600">
              <a:solidFill>
                <a:srgbClr val="174576"/>
              </a:solidFill>
            </a:endParaRPr>
          </a:p>
          <a:p>
            <a:pPr lvl="1">
              <a:spcBef>
                <a:spcPts val="600"/>
              </a:spcBef>
              <a:defRPr sz="1800">
                <a:solidFill>
                  <a:srgbClr val="000000"/>
                </a:solidFill>
              </a:defRPr>
            </a:pPr>
            <a:r>
              <a:rPr sz="2200">
                <a:solidFill>
                  <a:srgbClr val="174576"/>
                </a:solidFill>
              </a:rPr>
              <a:t>Crucial as people will use key to communicate with principal whose identity is bound to key</a:t>
            </a:r>
            <a:endParaRPr sz="2200">
              <a:solidFill>
                <a:srgbClr val="174576"/>
              </a:solidFill>
            </a:endParaRPr>
          </a:p>
          <a:p>
            <a:pPr lvl="1">
              <a:spcBef>
                <a:spcPts val="600"/>
              </a:spcBef>
              <a:defRPr sz="1800">
                <a:solidFill>
                  <a:srgbClr val="000000"/>
                </a:solidFill>
              </a:defRPr>
            </a:pPr>
            <a:r>
              <a:rPr sz="2200">
                <a:solidFill>
                  <a:srgbClr val="174576"/>
                </a:solidFill>
              </a:rPr>
              <a:t>Erroneous binding means no secrecy between principals</a:t>
            </a:r>
            <a:endParaRPr sz="2200">
              <a:solidFill>
                <a:srgbClr val="174576"/>
              </a:solidFill>
            </a:endParaRPr>
          </a:p>
          <a:p>
            <a:pPr lvl="1">
              <a:spcBef>
                <a:spcPts val="600"/>
              </a:spcBef>
              <a:defRPr sz="1800">
                <a:solidFill>
                  <a:srgbClr val="000000"/>
                </a:solidFill>
              </a:defRPr>
            </a:pPr>
            <a:r>
              <a:rPr sz="2200">
                <a:solidFill>
                  <a:srgbClr val="174576"/>
                </a:solidFill>
              </a:rPr>
              <a:t>Assume principal identified by an acceptable name</a:t>
            </a:r>
          </a:p>
        </p:txBody>
      </p:sp>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8" name="Shape 358"/>
          <p:cNvSpPr/>
          <p:nvPr>
            <p:ph type="title" idx="4294967295"/>
          </p:nvPr>
        </p:nvSpPr>
        <p:spPr>
          <a:xfrm>
            <a:off x="779462" y="295274"/>
            <a:ext cx="7583488" cy="1143002"/>
          </a:xfrm>
          <a:prstGeom prst="rect">
            <a:avLst/>
          </a:prstGeom>
        </p:spPr>
        <p:txBody>
          <a:bodyPr lIns="0" tIns="0" rIns="0" bIns="0">
            <a:normAutofit fontScale="100000" lnSpcReduction="0"/>
          </a:bodyPr>
          <a:lstStyle/>
          <a:p>
            <a:pPr lvl="0">
              <a:defRPr sz="1800">
                <a:solidFill>
                  <a:srgbClr val="000000"/>
                </a:solidFill>
              </a:defRPr>
            </a:pPr>
            <a:r>
              <a:rPr sz="3800">
                <a:solidFill>
                  <a:srgbClr val="174576"/>
                </a:solidFill>
              </a:rPr>
              <a:t>Certificates</a:t>
            </a:r>
          </a:p>
        </p:txBody>
      </p:sp>
      <p:sp>
        <p:nvSpPr>
          <p:cNvPr id="359" name="Shape 359"/>
          <p:cNvSpPr/>
          <p:nvPr>
            <p:ph type="body" idx="4294967295"/>
          </p:nvPr>
        </p:nvSpPr>
        <p:spPr>
          <a:xfrm>
            <a:off x="779462" y="1949450"/>
            <a:ext cx="7583488" cy="4006850"/>
          </a:xfrm>
          <a:prstGeom prst="rect">
            <a:avLst/>
          </a:prstGeom>
        </p:spPr>
        <p:txBody>
          <a:bodyPr lIns="0" tIns="0" rIns="0" bIns="0">
            <a:normAutofit fontScale="100000" lnSpcReduction="0"/>
          </a:bodyPr>
          <a:lstStyle/>
          <a:p>
            <a:pPr lvl="0">
              <a:defRPr sz="1800">
                <a:solidFill>
                  <a:srgbClr val="000000"/>
                </a:solidFill>
              </a:defRPr>
            </a:pPr>
            <a:r>
              <a:rPr sz="2200">
                <a:solidFill>
                  <a:srgbClr val="174576"/>
                </a:solidFill>
              </a:rPr>
              <a:t>Certificate is a token that binds an identity to a cryptographic key</a:t>
            </a:r>
            <a:endParaRPr sz="2200">
              <a:solidFill>
                <a:srgbClr val="174576"/>
              </a:solidFill>
            </a:endParaRPr>
          </a:p>
          <a:p>
            <a:pPr lvl="0">
              <a:defRPr sz="1800">
                <a:solidFill>
                  <a:srgbClr val="000000"/>
                </a:solidFill>
              </a:defRPr>
            </a:pPr>
            <a:r>
              <a:rPr sz="2200">
                <a:solidFill>
                  <a:srgbClr val="174576"/>
                </a:solidFill>
              </a:rPr>
              <a:t>Typically contains:</a:t>
            </a:r>
            <a:endParaRPr sz="2200">
              <a:solidFill>
                <a:srgbClr val="174576"/>
              </a:solidFill>
            </a:endParaRPr>
          </a:p>
          <a:p>
            <a:pPr lvl="1" marL="685800" indent="-336550">
              <a:spcBef>
                <a:spcPts val="600"/>
              </a:spcBef>
              <a:defRPr sz="1800">
                <a:solidFill>
                  <a:srgbClr val="000000"/>
                </a:solidFill>
              </a:defRPr>
            </a:pPr>
            <a:r>
              <a:rPr sz="2000">
                <a:solidFill>
                  <a:srgbClr val="174576"/>
                </a:solidFill>
              </a:rPr>
              <a:t>Identity of principal (here, Alice)</a:t>
            </a:r>
            <a:endParaRPr sz="2000">
              <a:solidFill>
                <a:srgbClr val="174576"/>
              </a:solidFill>
            </a:endParaRPr>
          </a:p>
          <a:p>
            <a:pPr lvl="1" marL="685800" indent="-336550">
              <a:spcBef>
                <a:spcPts val="600"/>
              </a:spcBef>
              <a:defRPr sz="1800">
                <a:solidFill>
                  <a:srgbClr val="000000"/>
                </a:solidFill>
              </a:defRPr>
            </a:pPr>
            <a:r>
              <a:rPr sz="2000">
                <a:solidFill>
                  <a:srgbClr val="174576"/>
                </a:solidFill>
              </a:rPr>
              <a:t>Corresponding public key</a:t>
            </a:r>
            <a:endParaRPr sz="2000">
              <a:solidFill>
                <a:srgbClr val="174576"/>
              </a:solidFill>
            </a:endParaRPr>
          </a:p>
          <a:p>
            <a:pPr lvl="1" marL="685800" indent="-336550">
              <a:spcBef>
                <a:spcPts val="600"/>
              </a:spcBef>
              <a:defRPr sz="1800">
                <a:solidFill>
                  <a:srgbClr val="000000"/>
                </a:solidFill>
              </a:defRPr>
            </a:pPr>
            <a:r>
              <a:rPr sz="2000">
                <a:solidFill>
                  <a:srgbClr val="174576"/>
                </a:solidFill>
              </a:rPr>
              <a:t>Timestamp (when issued)</a:t>
            </a:r>
            <a:endParaRPr sz="2000">
              <a:solidFill>
                <a:srgbClr val="174576"/>
              </a:solidFill>
            </a:endParaRPr>
          </a:p>
          <a:p>
            <a:pPr lvl="1" marL="685800" indent="-336550">
              <a:spcBef>
                <a:spcPts val="600"/>
              </a:spcBef>
              <a:defRPr sz="1800">
                <a:solidFill>
                  <a:srgbClr val="000000"/>
                </a:solidFill>
              </a:defRPr>
            </a:pPr>
            <a:r>
              <a:rPr sz="2000">
                <a:solidFill>
                  <a:srgbClr val="174576"/>
                </a:solidFill>
              </a:rPr>
              <a:t>Other information (perhaps identity of signer)</a:t>
            </a:r>
            <a:endParaRPr sz="2000">
              <a:solidFill>
                <a:srgbClr val="174576"/>
              </a:solidFill>
            </a:endParaRPr>
          </a:p>
          <a:p>
            <a:pPr lvl="1" marL="685800" indent="-336550">
              <a:spcBef>
                <a:spcPts val="600"/>
              </a:spcBef>
              <a:defRPr sz="1800">
                <a:solidFill>
                  <a:srgbClr val="000000"/>
                </a:solidFill>
              </a:defRPr>
            </a:pPr>
            <a:r>
              <a:rPr sz="2000">
                <a:solidFill>
                  <a:srgbClr val="174576"/>
                </a:solidFill>
              </a:rPr>
              <a:t>signed by trusted authority (here, Cathy)</a:t>
            </a:r>
            <a:endParaRPr sz="2000">
              <a:solidFill>
                <a:srgbClr val="174576"/>
              </a:solidFill>
            </a:endParaRPr>
          </a:p>
          <a:p>
            <a:pPr lvl="0" algn="ctr">
              <a:buSzTx/>
              <a:buNone/>
              <a:defRPr sz="1800">
                <a:solidFill>
                  <a:srgbClr val="000000"/>
                </a:solidFill>
              </a:defRPr>
            </a:pPr>
            <a:r>
              <a:rPr i="1" sz="2200">
                <a:solidFill>
                  <a:srgbClr val="174576"/>
                </a:solidFill>
              </a:rPr>
              <a:t>C</a:t>
            </a:r>
            <a:r>
              <a:rPr baseline="-25000" i="1" sz="2200">
                <a:solidFill>
                  <a:srgbClr val="174576"/>
                </a:solidFill>
              </a:rPr>
              <a:t>A</a:t>
            </a:r>
            <a:r>
              <a:rPr sz="2200">
                <a:solidFill>
                  <a:srgbClr val="174576"/>
                </a:solidFill>
              </a:rPr>
              <a:t> = { </a:t>
            </a:r>
            <a:r>
              <a:rPr i="1" sz="2200">
                <a:solidFill>
                  <a:srgbClr val="174576"/>
                </a:solidFill>
              </a:rPr>
              <a:t>e</a:t>
            </a:r>
            <a:r>
              <a:rPr baseline="-25000" i="1" sz="2200">
                <a:solidFill>
                  <a:srgbClr val="174576"/>
                </a:solidFill>
              </a:rPr>
              <a:t>A</a:t>
            </a:r>
            <a:r>
              <a:rPr sz="2200">
                <a:solidFill>
                  <a:srgbClr val="174576"/>
                </a:solidFill>
              </a:rPr>
              <a:t> || Alice || </a:t>
            </a:r>
            <a:r>
              <a:rPr i="1" sz="2200">
                <a:solidFill>
                  <a:srgbClr val="174576"/>
                </a:solidFill>
              </a:rPr>
              <a:t>T</a:t>
            </a:r>
            <a:r>
              <a:rPr sz="2200">
                <a:solidFill>
                  <a:srgbClr val="174576"/>
                </a:solidFill>
              </a:rPr>
              <a:t> } </a:t>
            </a:r>
            <a:r>
              <a:rPr i="1" sz="2200">
                <a:solidFill>
                  <a:srgbClr val="174576"/>
                </a:solidFill>
              </a:rPr>
              <a:t>d</a:t>
            </a:r>
            <a:r>
              <a:rPr baseline="-25000" i="1" sz="2200">
                <a:solidFill>
                  <a:srgbClr val="174576"/>
                </a:solidFill>
              </a:rPr>
              <a:t>C</a:t>
            </a:r>
          </a:p>
        </p:txBody>
      </p:sp>
    </p:spTree>
  </p:cSld>
  <p:clrMapOvr>
    <a:masterClrMapping/>
  </p:clrMapOvr>
  <p:transitio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1" name="Shape 361"/>
          <p:cNvSpPr/>
          <p:nvPr>
            <p:ph type="title" idx="4294967295"/>
          </p:nvPr>
        </p:nvSpPr>
        <p:spPr>
          <a:xfrm>
            <a:off x="779462" y="295274"/>
            <a:ext cx="7583488" cy="1143002"/>
          </a:xfrm>
          <a:prstGeom prst="rect">
            <a:avLst/>
          </a:prstGeom>
        </p:spPr>
        <p:txBody>
          <a:bodyPr lIns="0" tIns="0" rIns="0" bIns="0">
            <a:normAutofit fontScale="100000" lnSpcReduction="0"/>
          </a:bodyPr>
          <a:lstStyle/>
          <a:p>
            <a:pPr lvl="0">
              <a:defRPr sz="1800">
                <a:solidFill>
                  <a:srgbClr val="000000"/>
                </a:solidFill>
              </a:defRPr>
            </a:pPr>
            <a:r>
              <a:rPr sz="3800">
                <a:solidFill>
                  <a:srgbClr val="174576"/>
                </a:solidFill>
              </a:rPr>
              <a:t>Use</a:t>
            </a:r>
          </a:p>
        </p:txBody>
      </p:sp>
      <p:sp>
        <p:nvSpPr>
          <p:cNvPr id="362" name="Shape 362"/>
          <p:cNvSpPr/>
          <p:nvPr>
            <p:ph type="body" idx="4294967295"/>
          </p:nvPr>
        </p:nvSpPr>
        <p:spPr>
          <a:xfrm>
            <a:off x="779462" y="1949450"/>
            <a:ext cx="7583488" cy="4006850"/>
          </a:xfrm>
          <a:prstGeom prst="rect">
            <a:avLst/>
          </a:prstGeom>
        </p:spPr>
        <p:txBody>
          <a:bodyPr lIns="0" tIns="0" rIns="0" bIns="0">
            <a:normAutofit fontScale="100000" lnSpcReduction="0"/>
          </a:bodyPr>
          <a:lstStyle/>
          <a:p>
            <a:pPr lvl="0" marL="370331" indent="-370331" defTabSz="905255">
              <a:spcBef>
                <a:spcPts val="1900"/>
              </a:spcBef>
              <a:defRPr sz="1800">
                <a:solidFill>
                  <a:srgbClr val="000000"/>
                </a:solidFill>
              </a:defRPr>
            </a:pPr>
            <a:r>
              <a:rPr sz="2376">
                <a:solidFill>
                  <a:srgbClr val="174576"/>
                </a:solidFill>
              </a:rPr>
              <a:t>Bob gets Alice</a:t>
            </a:r>
            <a:r>
              <a:rPr sz="2376">
                <a:solidFill>
                  <a:srgbClr val="174576"/>
                </a:solidFill>
              </a:rPr>
              <a:t>’</a:t>
            </a:r>
            <a:r>
              <a:rPr sz="2376">
                <a:solidFill>
                  <a:srgbClr val="174576"/>
                </a:solidFill>
              </a:rPr>
              <a:t>s certificate</a:t>
            </a:r>
            <a:endParaRPr sz="2376">
              <a:solidFill>
                <a:srgbClr val="174576"/>
              </a:solidFill>
            </a:endParaRPr>
          </a:p>
          <a:p>
            <a:pPr lvl="1" marL="745578" indent="-399821" defTabSz="905255">
              <a:spcBef>
                <a:spcPts val="500"/>
              </a:spcBef>
              <a:defRPr sz="1800">
                <a:solidFill>
                  <a:srgbClr val="000000"/>
                </a:solidFill>
              </a:defRPr>
            </a:pPr>
            <a:r>
              <a:rPr sz="2376">
                <a:solidFill>
                  <a:srgbClr val="174576"/>
                </a:solidFill>
              </a:rPr>
              <a:t>If he knows Cathy</a:t>
            </a:r>
            <a:r>
              <a:rPr sz="2376">
                <a:solidFill>
                  <a:srgbClr val="174576"/>
                </a:solidFill>
              </a:rPr>
              <a:t>’</a:t>
            </a:r>
            <a:r>
              <a:rPr sz="2376">
                <a:solidFill>
                  <a:srgbClr val="174576"/>
                </a:solidFill>
              </a:rPr>
              <a:t>s public key, he can decipher the certificate</a:t>
            </a:r>
            <a:endParaRPr sz="2376">
              <a:solidFill>
                <a:srgbClr val="174576"/>
              </a:solidFill>
            </a:endParaRPr>
          </a:p>
          <a:p>
            <a:pPr lvl="2" marL="1063116" indent="-384175" defTabSz="905255">
              <a:spcBef>
                <a:spcPts val="500"/>
              </a:spcBef>
              <a:defRPr sz="1800">
                <a:solidFill>
                  <a:srgbClr val="000000"/>
                </a:solidFill>
              </a:defRPr>
            </a:pPr>
            <a:r>
              <a:rPr sz="1979">
                <a:solidFill>
                  <a:srgbClr val="174576"/>
                </a:solidFill>
              </a:rPr>
              <a:t>When was certificate issued?</a:t>
            </a:r>
            <a:endParaRPr sz="1979">
              <a:solidFill>
                <a:srgbClr val="174576"/>
              </a:solidFill>
            </a:endParaRPr>
          </a:p>
          <a:p>
            <a:pPr lvl="2" marL="1063116" indent="-384175" defTabSz="905255">
              <a:spcBef>
                <a:spcPts val="500"/>
              </a:spcBef>
              <a:defRPr sz="1800">
                <a:solidFill>
                  <a:srgbClr val="000000"/>
                </a:solidFill>
              </a:defRPr>
            </a:pPr>
            <a:r>
              <a:rPr sz="1979">
                <a:solidFill>
                  <a:srgbClr val="174576"/>
                </a:solidFill>
              </a:rPr>
              <a:t>Is the principal Alice?</a:t>
            </a:r>
            <a:endParaRPr sz="1979">
              <a:solidFill>
                <a:srgbClr val="174576"/>
              </a:solidFill>
            </a:endParaRPr>
          </a:p>
          <a:p>
            <a:pPr lvl="1" marL="745578" indent="-399821" defTabSz="905255">
              <a:spcBef>
                <a:spcPts val="500"/>
              </a:spcBef>
              <a:defRPr sz="1800">
                <a:solidFill>
                  <a:srgbClr val="000000"/>
                </a:solidFill>
              </a:defRPr>
            </a:pPr>
            <a:r>
              <a:rPr sz="2376">
                <a:solidFill>
                  <a:srgbClr val="174576"/>
                </a:solidFill>
              </a:rPr>
              <a:t>Now Bob has Alice</a:t>
            </a:r>
            <a:r>
              <a:rPr sz="2376">
                <a:solidFill>
                  <a:srgbClr val="174576"/>
                </a:solidFill>
              </a:rPr>
              <a:t>’</a:t>
            </a:r>
            <a:r>
              <a:rPr sz="2376">
                <a:solidFill>
                  <a:srgbClr val="174576"/>
                </a:solidFill>
              </a:rPr>
              <a:t>s public key</a:t>
            </a:r>
            <a:endParaRPr sz="2376">
              <a:solidFill>
                <a:srgbClr val="174576"/>
              </a:solidFill>
            </a:endParaRPr>
          </a:p>
          <a:p>
            <a:pPr lvl="0" marL="370331" indent="-370331" defTabSz="905255">
              <a:spcBef>
                <a:spcPts val="1900"/>
              </a:spcBef>
              <a:defRPr sz="1800">
                <a:solidFill>
                  <a:srgbClr val="000000"/>
                </a:solidFill>
              </a:defRPr>
            </a:pPr>
            <a:r>
              <a:rPr sz="2376">
                <a:solidFill>
                  <a:srgbClr val="174576"/>
                </a:solidFill>
              </a:rPr>
              <a:t>Problem: Bob needs Cathy</a:t>
            </a:r>
            <a:r>
              <a:rPr sz="2376">
                <a:solidFill>
                  <a:srgbClr val="174576"/>
                </a:solidFill>
              </a:rPr>
              <a:t>’</a:t>
            </a:r>
            <a:r>
              <a:rPr sz="2376">
                <a:solidFill>
                  <a:srgbClr val="174576"/>
                </a:solidFill>
              </a:rPr>
              <a:t>s public key to validate certificate</a:t>
            </a:r>
            <a:endParaRPr sz="2376">
              <a:solidFill>
                <a:srgbClr val="174576"/>
              </a:solidFill>
            </a:endParaRPr>
          </a:p>
          <a:p>
            <a:pPr lvl="1" marL="745578" indent="-399821" defTabSz="905255">
              <a:spcBef>
                <a:spcPts val="500"/>
              </a:spcBef>
              <a:defRPr sz="1800">
                <a:solidFill>
                  <a:srgbClr val="000000"/>
                </a:solidFill>
              </a:defRPr>
            </a:pPr>
            <a:r>
              <a:rPr sz="2376">
                <a:solidFill>
                  <a:srgbClr val="174576"/>
                </a:solidFill>
              </a:rPr>
              <a:t>Problem pushed </a:t>
            </a:r>
            <a:r>
              <a:rPr sz="2376">
                <a:solidFill>
                  <a:srgbClr val="174576"/>
                </a:solidFill>
              </a:rPr>
              <a:t>“</a:t>
            </a:r>
            <a:r>
              <a:rPr sz="2376">
                <a:solidFill>
                  <a:srgbClr val="174576"/>
                </a:solidFill>
              </a:rPr>
              <a:t>up</a:t>
            </a:r>
            <a:r>
              <a:rPr sz="2376">
                <a:solidFill>
                  <a:srgbClr val="174576"/>
                </a:solidFill>
              </a:rPr>
              <a:t>”</a:t>
            </a:r>
            <a:r>
              <a:rPr sz="2376">
                <a:solidFill>
                  <a:srgbClr val="174576"/>
                </a:solidFill>
              </a:rPr>
              <a:t> a level</a:t>
            </a:r>
            <a:endParaRPr sz="2376">
              <a:solidFill>
                <a:srgbClr val="174576"/>
              </a:solidFill>
            </a:endParaRPr>
          </a:p>
          <a:p>
            <a:pPr lvl="1" marL="745578" indent="-399821" defTabSz="905255">
              <a:spcBef>
                <a:spcPts val="500"/>
              </a:spcBef>
              <a:defRPr sz="1800">
                <a:solidFill>
                  <a:srgbClr val="000000"/>
                </a:solidFill>
              </a:defRPr>
            </a:pPr>
            <a:r>
              <a:rPr sz="2376">
                <a:solidFill>
                  <a:srgbClr val="174576"/>
                </a:solidFill>
              </a:rPr>
              <a:t>Two approaches: Merkle</a:t>
            </a:r>
            <a:r>
              <a:rPr sz="2376">
                <a:solidFill>
                  <a:srgbClr val="174576"/>
                </a:solidFill>
              </a:rPr>
              <a:t>’</a:t>
            </a:r>
            <a:r>
              <a:rPr sz="2376">
                <a:solidFill>
                  <a:srgbClr val="174576"/>
                </a:solidFill>
              </a:rPr>
              <a:t>s tree, signature chains</a:t>
            </a:r>
          </a:p>
        </p:txBody>
      </p:sp>
    </p:spTree>
  </p:cSld>
  <p:clrMapOvr>
    <a:masterClrMapping/>
  </p:clrMapOvr>
  <p:transitio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4" name="Shape 364"/>
          <p:cNvSpPr/>
          <p:nvPr>
            <p:ph type="title" idx="4294967295"/>
          </p:nvPr>
        </p:nvSpPr>
        <p:spPr>
          <a:xfrm>
            <a:off x="779462" y="295274"/>
            <a:ext cx="7583488" cy="1143002"/>
          </a:xfrm>
          <a:prstGeom prst="rect">
            <a:avLst/>
          </a:prstGeom>
        </p:spPr>
        <p:txBody>
          <a:bodyPr lIns="0" tIns="0" rIns="0" bIns="0">
            <a:normAutofit fontScale="100000" lnSpcReduction="0"/>
          </a:bodyPr>
          <a:lstStyle/>
          <a:p>
            <a:pPr lvl="0">
              <a:defRPr sz="1800">
                <a:solidFill>
                  <a:srgbClr val="000000"/>
                </a:solidFill>
              </a:defRPr>
            </a:pPr>
            <a:r>
              <a:rPr sz="3800">
                <a:solidFill>
                  <a:srgbClr val="174576"/>
                </a:solidFill>
              </a:rPr>
              <a:t>Certificate Signature Chains</a:t>
            </a:r>
          </a:p>
        </p:txBody>
      </p:sp>
      <p:sp>
        <p:nvSpPr>
          <p:cNvPr id="365" name="Shape 365"/>
          <p:cNvSpPr/>
          <p:nvPr>
            <p:ph type="body" idx="4294967295"/>
          </p:nvPr>
        </p:nvSpPr>
        <p:spPr>
          <a:xfrm>
            <a:off x="779462" y="1949450"/>
            <a:ext cx="7583488" cy="4006850"/>
          </a:xfrm>
          <a:prstGeom prst="rect">
            <a:avLst/>
          </a:prstGeom>
        </p:spPr>
        <p:txBody>
          <a:bodyPr lIns="0" tIns="0" rIns="0" bIns="0">
            <a:normAutofit fontScale="100000" lnSpcReduction="0"/>
          </a:bodyPr>
          <a:lstStyle/>
          <a:p>
            <a:pPr lvl="0" marL="374072" indent="-374072">
              <a:lnSpc>
                <a:spcPct val="90000"/>
              </a:lnSpc>
              <a:defRPr sz="1800">
                <a:solidFill>
                  <a:srgbClr val="000000"/>
                </a:solidFill>
              </a:defRPr>
            </a:pPr>
            <a:r>
              <a:rPr sz="2400">
                <a:solidFill>
                  <a:srgbClr val="174576"/>
                </a:solidFill>
              </a:rPr>
              <a:t>Create certificate</a:t>
            </a:r>
            <a:endParaRPr sz="2400">
              <a:solidFill>
                <a:srgbClr val="174576"/>
              </a:solidFill>
            </a:endParaRPr>
          </a:p>
          <a:p>
            <a:pPr lvl="1" marL="753110" indent="-403860">
              <a:lnSpc>
                <a:spcPct val="90000"/>
              </a:lnSpc>
              <a:spcBef>
                <a:spcPts val="600"/>
              </a:spcBef>
              <a:defRPr sz="1800">
                <a:solidFill>
                  <a:srgbClr val="000000"/>
                </a:solidFill>
              </a:defRPr>
            </a:pPr>
            <a:r>
              <a:rPr sz="2400">
                <a:solidFill>
                  <a:srgbClr val="174576"/>
                </a:solidFill>
              </a:rPr>
              <a:t>Generate hash of certificate</a:t>
            </a:r>
            <a:endParaRPr sz="2400">
              <a:solidFill>
                <a:srgbClr val="174576"/>
              </a:solidFill>
            </a:endParaRPr>
          </a:p>
          <a:p>
            <a:pPr lvl="1" marL="753110" indent="-403860">
              <a:lnSpc>
                <a:spcPct val="90000"/>
              </a:lnSpc>
              <a:spcBef>
                <a:spcPts val="600"/>
              </a:spcBef>
              <a:defRPr sz="1800">
                <a:solidFill>
                  <a:srgbClr val="000000"/>
                </a:solidFill>
              </a:defRPr>
            </a:pPr>
            <a:r>
              <a:rPr sz="2400">
                <a:solidFill>
                  <a:srgbClr val="174576"/>
                </a:solidFill>
              </a:rPr>
              <a:t>Encipher hash with issuer</a:t>
            </a:r>
            <a:r>
              <a:rPr sz="2400">
                <a:solidFill>
                  <a:srgbClr val="174576"/>
                </a:solidFill>
                <a:latin typeface="Arial"/>
                <a:ea typeface="Arial"/>
                <a:cs typeface="Arial"/>
                <a:sym typeface="Arial"/>
              </a:rPr>
              <a:t>’</a:t>
            </a:r>
            <a:r>
              <a:rPr sz="2400">
                <a:solidFill>
                  <a:srgbClr val="174576"/>
                </a:solidFill>
              </a:rPr>
              <a:t>s private key</a:t>
            </a:r>
            <a:endParaRPr sz="2400">
              <a:solidFill>
                <a:srgbClr val="174576"/>
              </a:solidFill>
            </a:endParaRPr>
          </a:p>
          <a:p>
            <a:pPr lvl="0" marL="374072" indent="-374072">
              <a:lnSpc>
                <a:spcPct val="90000"/>
              </a:lnSpc>
              <a:defRPr sz="1800">
                <a:solidFill>
                  <a:srgbClr val="000000"/>
                </a:solidFill>
              </a:defRPr>
            </a:pPr>
            <a:r>
              <a:rPr sz="2400">
                <a:solidFill>
                  <a:srgbClr val="174576"/>
                </a:solidFill>
              </a:rPr>
              <a:t>Validate</a:t>
            </a:r>
            <a:endParaRPr sz="2400">
              <a:solidFill>
                <a:srgbClr val="174576"/>
              </a:solidFill>
            </a:endParaRPr>
          </a:p>
          <a:p>
            <a:pPr lvl="1" marL="753110" indent="-403860">
              <a:lnSpc>
                <a:spcPct val="90000"/>
              </a:lnSpc>
              <a:spcBef>
                <a:spcPts val="600"/>
              </a:spcBef>
              <a:defRPr sz="1800">
                <a:solidFill>
                  <a:srgbClr val="000000"/>
                </a:solidFill>
              </a:defRPr>
            </a:pPr>
            <a:r>
              <a:rPr sz="2400">
                <a:solidFill>
                  <a:srgbClr val="174576"/>
                </a:solidFill>
              </a:rPr>
              <a:t>Obtain issuer</a:t>
            </a:r>
            <a:r>
              <a:rPr sz="2400">
                <a:solidFill>
                  <a:srgbClr val="174576"/>
                </a:solidFill>
                <a:latin typeface="Arial"/>
                <a:ea typeface="Arial"/>
                <a:cs typeface="Arial"/>
                <a:sym typeface="Arial"/>
              </a:rPr>
              <a:t>’</a:t>
            </a:r>
            <a:r>
              <a:rPr sz="2400">
                <a:solidFill>
                  <a:srgbClr val="174576"/>
                </a:solidFill>
              </a:rPr>
              <a:t>s public key</a:t>
            </a:r>
            <a:endParaRPr sz="2400">
              <a:solidFill>
                <a:srgbClr val="174576"/>
              </a:solidFill>
            </a:endParaRPr>
          </a:p>
          <a:p>
            <a:pPr lvl="1" marL="753110" indent="-403860">
              <a:lnSpc>
                <a:spcPct val="90000"/>
              </a:lnSpc>
              <a:spcBef>
                <a:spcPts val="600"/>
              </a:spcBef>
              <a:defRPr sz="1800">
                <a:solidFill>
                  <a:srgbClr val="000000"/>
                </a:solidFill>
              </a:defRPr>
            </a:pPr>
            <a:r>
              <a:rPr sz="2400">
                <a:solidFill>
                  <a:srgbClr val="174576"/>
                </a:solidFill>
              </a:rPr>
              <a:t>Decipher enciphered hash</a:t>
            </a:r>
            <a:endParaRPr sz="2400">
              <a:solidFill>
                <a:srgbClr val="174576"/>
              </a:solidFill>
            </a:endParaRPr>
          </a:p>
          <a:p>
            <a:pPr lvl="1" marL="753110" indent="-403860">
              <a:lnSpc>
                <a:spcPct val="90000"/>
              </a:lnSpc>
              <a:spcBef>
                <a:spcPts val="600"/>
              </a:spcBef>
              <a:defRPr sz="1800">
                <a:solidFill>
                  <a:srgbClr val="000000"/>
                </a:solidFill>
              </a:defRPr>
            </a:pPr>
            <a:r>
              <a:rPr sz="2400">
                <a:solidFill>
                  <a:srgbClr val="174576"/>
                </a:solidFill>
              </a:rPr>
              <a:t>Recompute hash from certificate and compare</a:t>
            </a:r>
            <a:endParaRPr sz="2400">
              <a:solidFill>
                <a:srgbClr val="174576"/>
              </a:solidFill>
            </a:endParaRPr>
          </a:p>
          <a:p>
            <a:pPr lvl="0" marL="374072" indent="-374072">
              <a:lnSpc>
                <a:spcPct val="90000"/>
              </a:lnSpc>
              <a:defRPr sz="1800">
                <a:solidFill>
                  <a:srgbClr val="000000"/>
                </a:solidFill>
              </a:defRPr>
            </a:pPr>
            <a:r>
              <a:rPr sz="2400">
                <a:solidFill>
                  <a:srgbClr val="174576"/>
                </a:solidFill>
              </a:rPr>
              <a:t>Problem: getting issuer</a:t>
            </a:r>
            <a:r>
              <a:rPr sz="2400">
                <a:solidFill>
                  <a:srgbClr val="174576"/>
                </a:solidFill>
                <a:latin typeface="Arial"/>
                <a:ea typeface="Arial"/>
                <a:cs typeface="Arial"/>
                <a:sym typeface="Arial"/>
              </a:rPr>
              <a:t>’</a:t>
            </a:r>
            <a:r>
              <a:rPr sz="2400">
                <a:solidFill>
                  <a:srgbClr val="174576"/>
                </a:solidFill>
              </a:rPr>
              <a:t>s public key</a:t>
            </a:r>
          </a:p>
        </p:txBody>
      </p:sp>
    </p:spTree>
  </p:cSld>
  <p:clrMapOvr>
    <a:masterClrMapping/>
  </p:clrMapOvr>
  <p:transitio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7" name="Shape 367"/>
          <p:cNvSpPr/>
          <p:nvPr>
            <p:ph type="title" idx="4294967295"/>
          </p:nvPr>
        </p:nvSpPr>
        <p:spPr>
          <a:xfrm>
            <a:off x="779462" y="295274"/>
            <a:ext cx="7583488" cy="1143002"/>
          </a:xfrm>
          <a:prstGeom prst="rect">
            <a:avLst/>
          </a:prstGeom>
        </p:spPr>
        <p:txBody>
          <a:bodyPr lIns="0" tIns="0" rIns="0" bIns="0">
            <a:normAutofit fontScale="100000" lnSpcReduction="0"/>
          </a:bodyPr>
          <a:lstStyle/>
          <a:p>
            <a:pPr lvl="0">
              <a:defRPr sz="1800">
                <a:solidFill>
                  <a:srgbClr val="000000"/>
                </a:solidFill>
              </a:defRPr>
            </a:pPr>
            <a:r>
              <a:rPr sz="3800">
                <a:solidFill>
                  <a:srgbClr val="174576"/>
                </a:solidFill>
              </a:rPr>
              <a:t>X.509</a:t>
            </a:r>
          </a:p>
        </p:txBody>
      </p:sp>
      <p:sp>
        <p:nvSpPr>
          <p:cNvPr id="368" name="Shape 368"/>
          <p:cNvSpPr/>
          <p:nvPr>
            <p:ph type="body" idx="4294967295"/>
          </p:nvPr>
        </p:nvSpPr>
        <p:spPr>
          <a:xfrm>
            <a:off x="779462" y="1949450"/>
            <a:ext cx="7583488" cy="4006850"/>
          </a:xfrm>
          <a:prstGeom prst="rect">
            <a:avLst/>
          </a:prstGeom>
        </p:spPr>
        <p:txBody>
          <a:bodyPr lIns="0" tIns="0" rIns="0" bIns="0">
            <a:normAutofit fontScale="100000" lnSpcReduction="0"/>
          </a:bodyPr>
          <a:lstStyle/>
          <a:p>
            <a:pPr lvl="0" marL="311727" indent="-311727">
              <a:lnSpc>
                <a:spcPct val="80000"/>
              </a:lnSpc>
              <a:defRPr sz="1800">
                <a:solidFill>
                  <a:srgbClr val="000000"/>
                </a:solidFill>
              </a:defRPr>
            </a:pPr>
            <a:r>
              <a:rPr sz="2000">
                <a:solidFill>
                  <a:srgbClr val="174576"/>
                </a:solidFill>
              </a:rPr>
              <a:t>Standard for public key infrastructure (PKI)</a:t>
            </a:r>
            <a:endParaRPr sz="2000">
              <a:solidFill>
                <a:srgbClr val="174576"/>
              </a:solidFill>
            </a:endParaRPr>
          </a:p>
          <a:p>
            <a:pPr lvl="1" marL="668972" indent="-319722">
              <a:lnSpc>
                <a:spcPct val="80000"/>
              </a:lnSpc>
              <a:spcBef>
                <a:spcPts val="600"/>
              </a:spcBef>
              <a:defRPr sz="1800">
                <a:solidFill>
                  <a:srgbClr val="000000"/>
                </a:solidFill>
              </a:defRPr>
            </a:pPr>
            <a:r>
              <a:rPr sz="1900">
                <a:solidFill>
                  <a:srgbClr val="174576"/>
                </a:solidFill>
              </a:rPr>
              <a:t>centralized trust model where keys are maintained by a common custodian</a:t>
            </a:r>
            <a:endParaRPr sz="1900">
              <a:solidFill>
                <a:srgbClr val="174576"/>
              </a:solidFill>
            </a:endParaRPr>
          </a:p>
          <a:p>
            <a:pPr lvl="0" marL="311727" indent="-311727">
              <a:lnSpc>
                <a:spcPct val="80000"/>
              </a:lnSpc>
              <a:defRPr sz="1800">
                <a:solidFill>
                  <a:srgbClr val="000000"/>
                </a:solidFill>
              </a:defRPr>
            </a:pPr>
            <a:r>
              <a:rPr sz="2000">
                <a:solidFill>
                  <a:srgbClr val="174576"/>
                </a:solidFill>
              </a:rPr>
              <a:t>A Certification Authority issues a certificate binding a public key to an entity</a:t>
            </a:r>
            <a:endParaRPr sz="2000">
              <a:solidFill>
                <a:srgbClr val="174576"/>
              </a:solidFill>
            </a:endParaRPr>
          </a:p>
          <a:p>
            <a:pPr lvl="0" marL="311727" indent="-311727">
              <a:lnSpc>
                <a:spcPct val="80000"/>
              </a:lnSpc>
              <a:defRPr sz="1800">
                <a:solidFill>
                  <a:srgbClr val="000000"/>
                </a:solidFill>
              </a:defRPr>
            </a:pPr>
            <a:r>
              <a:rPr sz="2000">
                <a:solidFill>
                  <a:srgbClr val="174576"/>
                </a:solidFill>
              </a:rPr>
              <a:t>Root certificate distributed</a:t>
            </a:r>
            <a:endParaRPr sz="2000">
              <a:solidFill>
                <a:srgbClr val="174576"/>
              </a:solidFill>
            </a:endParaRPr>
          </a:p>
          <a:p>
            <a:pPr lvl="1" marL="668972" indent="-319722">
              <a:lnSpc>
                <a:spcPct val="80000"/>
              </a:lnSpc>
              <a:spcBef>
                <a:spcPts val="600"/>
              </a:spcBef>
              <a:defRPr sz="1800">
                <a:solidFill>
                  <a:srgbClr val="000000"/>
                </a:solidFill>
              </a:defRPr>
            </a:pPr>
            <a:r>
              <a:rPr sz="1900">
                <a:solidFill>
                  <a:srgbClr val="174576"/>
                </a:solidFill>
              </a:rPr>
              <a:t>root certificate is top-most certificate in tree</a:t>
            </a:r>
            <a:endParaRPr sz="1900">
              <a:solidFill>
                <a:srgbClr val="174576"/>
              </a:solidFill>
            </a:endParaRPr>
          </a:p>
          <a:p>
            <a:pPr lvl="1" marL="668972" indent="-319722">
              <a:lnSpc>
                <a:spcPct val="80000"/>
              </a:lnSpc>
              <a:spcBef>
                <a:spcPts val="600"/>
              </a:spcBef>
              <a:defRPr sz="1800">
                <a:solidFill>
                  <a:srgbClr val="000000"/>
                </a:solidFill>
              </a:defRPr>
            </a:pPr>
            <a:r>
              <a:rPr sz="1900">
                <a:solidFill>
                  <a:srgbClr val="174576"/>
                </a:solidFill>
              </a:rPr>
              <a:t>contains private key is used to sign child certificates</a:t>
            </a:r>
            <a:endParaRPr sz="1900">
              <a:solidFill>
                <a:srgbClr val="174576"/>
              </a:solidFill>
            </a:endParaRPr>
          </a:p>
          <a:p>
            <a:pPr lvl="1" marL="668972" indent="-319722">
              <a:lnSpc>
                <a:spcPct val="80000"/>
              </a:lnSpc>
              <a:spcBef>
                <a:spcPts val="600"/>
              </a:spcBef>
              <a:defRPr sz="1800">
                <a:solidFill>
                  <a:srgbClr val="000000"/>
                </a:solidFill>
              </a:defRPr>
            </a:pPr>
            <a:r>
              <a:rPr sz="1900">
                <a:solidFill>
                  <a:srgbClr val="174576"/>
                </a:solidFill>
              </a:rPr>
              <a:t>child certificates inherit trustworthiness of parent</a:t>
            </a:r>
            <a:endParaRPr sz="1900">
              <a:solidFill>
                <a:srgbClr val="174576"/>
              </a:solidFill>
            </a:endParaRPr>
          </a:p>
          <a:p>
            <a:pPr lvl="0" marL="311727" indent="-311727">
              <a:lnSpc>
                <a:spcPct val="80000"/>
              </a:lnSpc>
              <a:defRPr sz="1800">
                <a:solidFill>
                  <a:srgbClr val="000000"/>
                </a:solidFill>
              </a:defRPr>
            </a:pPr>
            <a:r>
              <a:rPr sz="2000">
                <a:solidFill>
                  <a:srgbClr val="174576"/>
                </a:solidFill>
              </a:rPr>
              <a:t>IE, Firefox, Safari, Chrome come with set of root certificates preinstalled</a:t>
            </a:r>
          </a:p>
        </p:txBody>
      </p:sp>
    </p:spTree>
  </p:cSld>
  <p:clrMapOvr>
    <a:masterClrMapping/>
  </p:clrMapOvr>
  <p:transitio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0" name="Shape 370"/>
          <p:cNvSpPr/>
          <p:nvPr>
            <p:ph type="title" idx="4294967295"/>
          </p:nvPr>
        </p:nvSpPr>
        <p:spPr>
          <a:xfrm>
            <a:off x="779462" y="295274"/>
            <a:ext cx="7583488" cy="1143002"/>
          </a:xfrm>
          <a:prstGeom prst="rect">
            <a:avLst/>
          </a:prstGeom>
        </p:spPr>
        <p:txBody>
          <a:bodyPr lIns="0" tIns="0" rIns="0" bIns="0">
            <a:normAutofit fontScale="100000" lnSpcReduction="0"/>
          </a:bodyPr>
          <a:lstStyle/>
          <a:p>
            <a:pPr lvl="0">
              <a:defRPr sz="1800">
                <a:solidFill>
                  <a:srgbClr val="000000"/>
                </a:solidFill>
              </a:defRPr>
            </a:pPr>
            <a:r>
              <a:rPr sz="3800">
                <a:solidFill>
                  <a:srgbClr val="174576"/>
                </a:solidFill>
              </a:rPr>
              <a:t>X.509 Chains</a:t>
            </a:r>
          </a:p>
        </p:txBody>
      </p:sp>
      <p:sp>
        <p:nvSpPr>
          <p:cNvPr id="371" name="Shape 371"/>
          <p:cNvSpPr/>
          <p:nvPr>
            <p:ph type="body" idx="4294967295"/>
          </p:nvPr>
        </p:nvSpPr>
        <p:spPr>
          <a:xfrm>
            <a:off x="779462" y="1949450"/>
            <a:ext cx="7583488" cy="4006850"/>
          </a:xfrm>
          <a:prstGeom prst="rect">
            <a:avLst/>
          </a:prstGeom>
        </p:spPr>
        <p:txBody>
          <a:bodyPr lIns="0" tIns="0" rIns="0" bIns="0">
            <a:normAutofit fontScale="100000" lnSpcReduction="0"/>
          </a:bodyPr>
          <a:lstStyle/>
          <a:p>
            <a:pPr lvl="0" marL="374072" indent="-374072">
              <a:defRPr sz="1800">
                <a:solidFill>
                  <a:srgbClr val="000000"/>
                </a:solidFill>
              </a:defRPr>
            </a:pPr>
            <a:r>
              <a:rPr sz="2400">
                <a:solidFill>
                  <a:srgbClr val="174576"/>
                </a:solidFill>
              </a:rPr>
              <a:t>Some certificate components in X.509v3:</a:t>
            </a:r>
            <a:endParaRPr sz="2400">
              <a:solidFill>
                <a:srgbClr val="174576"/>
              </a:solidFill>
            </a:endParaRPr>
          </a:p>
          <a:p>
            <a:pPr lvl="1" marL="753110" indent="-403860">
              <a:spcBef>
                <a:spcPts val="600"/>
              </a:spcBef>
              <a:defRPr sz="1800">
                <a:solidFill>
                  <a:srgbClr val="000000"/>
                </a:solidFill>
              </a:defRPr>
            </a:pPr>
            <a:r>
              <a:rPr sz="2400">
                <a:solidFill>
                  <a:srgbClr val="174576"/>
                </a:solidFill>
              </a:rPr>
              <a:t>Version</a:t>
            </a:r>
            <a:endParaRPr sz="2400">
              <a:solidFill>
                <a:srgbClr val="174576"/>
              </a:solidFill>
            </a:endParaRPr>
          </a:p>
          <a:p>
            <a:pPr lvl="1" marL="753110" indent="-403860">
              <a:spcBef>
                <a:spcPts val="600"/>
              </a:spcBef>
              <a:defRPr sz="1800">
                <a:solidFill>
                  <a:srgbClr val="000000"/>
                </a:solidFill>
              </a:defRPr>
            </a:pPr>
            <a:r>
              <a:rPr sz="2400">
                <a:solidFill>
                  <a:srgbClr val="174576"/>
                </a:solidFill>
              </a:rPr>
              <a:t>Serial number</a:t>
            </a:r>
            <a:endParaRPr sz="2400">
              <a:solidFill>
                <a:srgbClr val="174576"/>
              </a:solidFill>
            </a:endParaRPr>
          </a:p>
          <a:p>
            <a:pPr lvl="1" marL="753110" indent="-403860">
              <a:spcBef>
                <a:spcPts val="600"/>
              </a:spcBef>
              <a:defRPr sz="1800">
                <a:solidFill>
                  <a:srgbClr val="000000"/>
                </a:solidFill>
              </a:defRPr>
            </a:pPr>
            <a:r>
              <a:rPr sz="2400">
                <a:solidFill>
                  <a:srgbClr val="174576"/>
                </a:solidFill>
              </a:rPr>
              <a:t>Signature algorithm identifier: hash algorithm</a:t>
            </a:r>
            <a:endParaRPr sz="2400">
              <a:solidFill>
                <a:srgbClr val="174576"/>
              </a:solidFill>
            </a:endParaRPr>
          </a:p>
          <a:p>
            <a:pPr lvl="1" marL="753110" indent="-403860">
              <a:spcBef>
                <a:spcPts val="600"/>
              </a:spcBef>
              <a:defRPr sz="1800">
                <a:solidFill>
                  <a:srgbClr val="000000"/>
                </a:solidFill>
              </a:defRPr>
            </a:pPr>
            <a:r>
              <a:rPr sz="2400">
                <a:solidFill>
                  <a:srgbClr val="174576"/>
                </a:solidFill>
              </a:rPr>
              <a:t>Issuer</a:t>
            </a:r>
            <a:r>
              <a:rPr sz="2400">
                <a:solidFill>
                  <a:srgbClr val="174576"/>
                </a:solidFill>
              </a:rPr>
              <a:t>’</a:t>
            </a:r>
            <a:r>
              <a:rPr sz="2400">
                <a:solidFill>
                  <a:srgbClr val="174576"/>
                </a:solidFill>
              </a:rPr>
              <a:t>s name; uniquely identifies issuer</a:t>
            </a:r>
            <a:endParaRPr sz="2400">
              <a:solidFill>
                <a:srgbClr val="174576"/>
              </a:solidFill>
            </a:endParaRPr>
          </a:p>
          <a:p>
            <a:pPr lvl="1" marL="753110" indent="-403860">
              <a:spcBef>
                <a:spcPts val="600"/>
              </a:spcBef>
              <a:defRPr sz="1800">
                <a:solidFill>
                  <a:srgbClr val="000000"/>
                </a:solidFill>
              </a:defRPr>
            </a:pPr>
            <a:r>
              <a:rPr sz="2400">
                <a:solidFill>
                  <a:srgbClr val="174576"/>
                </a:solidFill>
              </a:rPr>
              <a:t>Interval of validity</a:t>
            </a:r>
            <a:endParaRPr sz="2400">
              <a:solidFill>
                <a:srgbClr val="174576"/>
              </a:solidFill>
            </a:endParaRPr>
          </a:p>
          <a:p>
            <a:pPr lvl="1" marL="753110" indent="-403860">
              <a:spcBef>
                <a:spcPts val="600"/>
              </a:spcBef>
              <a:defRPr sz="1800">
                <a:solidFill>
                  <a:srgbClr val="000000"/>
                </a:solidFill>
              </a:defRPr>
            </a:pPr>
            <a:r>
              <a:rPr sz="2400">
                <a:solidFill>
                  <a:srgbClr val="174576"/>
                </a:solidFill>
              </a:rPr>
              <a:t>Subject</a:t>
            </a:r>
            <a:r>
              <a:rPr sz="2400">
                <a:solidFill>
                  <a:srgbClr val="174576"/>
                </a:solidFill>
              </a:rPr>
              <a:t>’</a:t>
            </a:r>
            <a:r>
              <a:rPr sz="2400">
                <a:solidFill>
                  <a:srgbClr val="174576"/>
                </a:solidFill>
              </a:rPr>
              <a:t>s name; uniquely identifies subject</a:t>
            </a:r>
            <a:endParaRPr sz="2400">
              <a:solidFill>
                <a:srgbClr val="174576"/>
              </a:solidFill>
            </a:endParaRPr>
          </a:p>
          <a:p>
            <a:pPr lvl="1" marL="753110" indent="-403860">
              <a:spcBef>
                <a:spcPts val="600"/>
              </a:spcBef>
              <a:defRPr sz="1800">
                <a:solidFill>
                  <a:srgbClr val="000000"/>
                </a:solidFill>
              </a:defRPr>
            </a:pPr>
            <a:r>
              <a:rPr sz="2400">
                <a:solidFill>
                  <a:srgbClr val="174576"/>
                </a:solidFill>
              </a:rPr>
              <a:t>Subject</a:t>
            </a:r>
            <a:r>
              <a:rPr sz="2400">
                <a:solidFill>
                  <a:srgbClr val="174576"/>
                </a:solidFill>
              </a:rPr>
              <a:t>’</a:t>
            </a:r>
            <a:r>
              <a:rPr sz="2400">
                <a:solidFill>
                  <a:srgbClr val="174576"/>
                </a:solidFill>
              </a:rPr>
              <a:t>s public key</a:t>
            </a:r>
            <a:endParaRPr sz="2400">
              <a:solidFill>
                <a:srgbClr val="174576"/>
              </a:solidFill>
            </a:endParaRPr>
          </a:p>
          <a:p>
            <a:pPr lvl="1" marL="753110" indent="-403860">
              <a:spcBef>
                <a:spcPts val="600"/>
              </a:spcBef>
              <a:defRPr sz="1800">
                <a:solidFill>
                  <a:srgbClr val="000000"/>
                </a:solidFill>
              </a:defRPr>
            </a:pPr>
            <a:r>
              <a:rPr sz="2400">
                <a:solidFill>
                  <a:srgbClr val="174576"/>
                </a:solidFill>
              </a:rPr>
              <a:t>Signature: enciphered hash</a:t>
            </a:r>
          </a:p>
        </p:txBody>
      </p:sp>
    </p:spTree>
  </p:cSld>
  <p:clrMapOvr>
    <a:masterClrMapping/>
  </p:clrMapOvr>
  <p:transitio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3" name="Shape 373"/>
          <p:cNvSpPr/>
          <p:nvPr>
            <p:ph type="title" idx="4294967295"/>
          </p:nvPr>
        </p:nvSpPr>
        <p:spPr>
          <a:xfrm>
            <a:off x="779462" y="295274"/>
            <a:ext cx="7583488" cy="1143002"/>
          </a:xfrm>
          <a:prstGeom prst="rect">
            <a:avLst/>
          </a:prstGeom>
        </p:spPr>
        <p:txBody>
          <a:bodyPr lIns="0" tIns="0" rIns="0" bIns="0">
            <a:normAutofit fontScale="100000" lnSpcReduction="0"/>
          </a:bodyPr>
          <a:lstStyle/>
          <a:p>
            <a:pPr lvl="0">
              <a:defRPr sz="1800">
                <a:solidFill>
                  <a:srgbClr val="000000"/>
                </a:solidFill>
              </a:defRPr>
            </a:pPr>
            <a:r>
              <a:rPr sz="3800">
                <a:solidFill>
                  <a:srgbClr val="174576"/>
                </a:solidFill>
              </a:rPr>
              <a:t>X.509 Certificate Validation</a:t>
            </a:r>
          </a:p>
        </p:txBody>
      </p:sp>
      <p:sp>
        <p:nvSpPr>
          <p:cNvPr id="374" name="Shape 374"/>
          <p:cNvSpPr/>
          <p:nvPr>
            <p:ph type="body" idx="4294967295"/>
          </p:nvPr>
        </p:nvSpPr>
        <p:spPr>
          <a:xfrm>
            <a:off x="779462" y="1949450"/>
            <a:ext cx="7583488" cy="4006850"/>
          </a:xfrm>
          <a:prstGeom prst="rect">
            <a:avLst/>
          </a:prstGeom>
        </p:spPr>
        <p:txBody>
          <a:bodyPr lIns="0" tIns="0" rIns="0" bIns="0">
            <a:normAutofit fontScale="100000" lnSpcReduction="0"/>
          </a:bodyPr>
          <a:lstStyle/>
          <a:p>
            <a:pPr lvl="0" marL="405245" indent="-405245">
              <a:lnSpc>
                <a:spcPct val="90000"/>
              </a:lnSpc>
              <a:defRPr sz="1800">
                <a:solidFill>
                  <a:srgbClr val="000000"/>
                </a:solidFill>
              </a:defRPr>
            </a:pPr>
            <a:r>
              <a:rPr sz="2600">
                <a:solidFill>
                  <a:srgbClr val="174576"/>
                </a:solidFill>
              </a:rPr>
              <a:t>Obtain issuer</a:t>
            </a:r>
            <a:r>
              <a:rPr sz="2600">
                <a:solidFill>
                  <a:srgbClr val="174576"/>
                </a:solidFill>
                <a:latin typeface="Arial"/>
                <a:ea typeface="Arial"/>
                <a:cs typeface="Arial"/>
                <a:sym typeface="Arial"/>
              </a:rPr>
              <a:t>’</a:t>
            </a:r>
            <a:r>
              <a:rPr sz="2600">
                <a:solidFill>
                  <a:srgbClr val="174576"/>
                </a:solidFill>
              </a:rPr>
              <a:t>s public key</a:t>
            </a:r>
            <a:endParaRPr sz="2600">
              <a:solidFill>
                <a:srgbClr val="174576"/>
              </a:solidFill>
            </a:endParaRPr>
          </a:p>
          <a:p>
            <a:pPr lvl="1">
              <a:lnSpc>
                <a:spcPct val="90000"/>
              </a:lnSpc>
              <a:spcBef>
                <a:spcPts val="600"/>
              </a:spcBef>
              <a:defRPr sz="1800">
                <a:solidFill>
                  <a:srgbClr val="000000"/>
                </a:solidFill>
              </a:defRPr>
            </a:pPr>
            <a:r>
              <a:rPr sz="2200">
                <a:solidFill>
                  <a:srgbClr val="174576"/>
                </a:solidFill>
              </a:rPr>
              <a:t>The one for the particular signature algorithm</a:t>
            </a:r>
            <a:endParaRPr sz="2200">
              <a:solidFill>
                <a:srgbClr val="174576"/>
              </a:solidFill>
            </a:endParaRPr>
          </a:p>
          <a:p>
            <a:pPr lvl="0" marL="405245" indent="-405245">
              <a:lnSpc>
                <a:spcPct val="90000"/>
              </a:lnSpc>
              <a:defRPr sz="1800">
                <a:solidFill>
                  <a:srgbClr val="000000"/>
                </a:solidFill>
              </a:defRPr>
            </a:pPr>
            <a:r>
              <a:rPr sz="2600">
                <a:solidFill>
                  <a:srgbClr val="174576"/>
                </a:solidFill>
              </a:rPr>
              <a:t>Decipher signature</a:t>
            </a:r>
            <a:endParaRPr sz="2600">
              <a:solidFill>
                <a:srgbClr val="174576"/>
              </a:solidFill>
            </a:endParaRPr>
          </a:p>
          <a:p>
            <a:pPr lvl="1">
              <a:lnSpc>
                <a:spcPct val="90000"/>
              </a:lnSpc>
              <a:spcBef>
                <a:spcPts val="600"/>
              </a:spcBef>
              <a:defRPr sz="1800">
                <a:solidFill>
                  <a:srgbClr val="000000"/>
                </a:solidFill>
              </a:defRPr>
            </a:pPr>
            <a:r>
              <a:rPr sz="2200">
                <a:solidFill>
                  <a:srgbClr val="174576"/>
                </a:solidFill>
              </a:rPr>
              <a:t>Gives hash of certificate</a:t>
            </a:r>
            <a:endParaRPr sz="2200">
              <a:solidFill>
                <a:srgbClr val="174576"/>
              </a:solidFill>
            </a:endParaRPr>
          </a:p>
          <a:p>
            <a:pPr lvl="0" marL="405245" indent="-405245">
              <a:lnSpc>
                <a:spcPct val="90000"/>
              </a:lnSpc>
              <a:defRPr sz="1800">
                <a:solidFill>
                  <a:srgbClr val="000000"/>
                </a:solidFill>
              </a:defRPr>
            </a:pPr>
            <a:r>
              <a:rPr sz="2600">
                <a:solidFill>
                  <a:srgbClr val="174576"/>
                </a:solidFill>
              </a:rPr>
              <a:t>Recompute hash from certificate and compare</a:t>
            </a:r>
            <a:endParaRPr sz="2600">
              <a:solidFill>
                <a:srgbClr val="174576"/>
              </a:solidFill>
            </a:endParaRPr>
          </a:p>
          <a:p>
            <a:pPr lvl="1">
              <a:lnSpc>
                <a:spcPct val="90000"/>
              </a:lnSpc>
              <a:spcBef>
                <a:spcPts val="600"/>
              </a:spcBef>
              <a:defRPr sz="1800">
                <a:solidFill>
                  <a:srgbClr val="000000"/>
                </a:solidFill>
              </a:defRPr>
            </a:pPr>
            <a:r>
              <a:rPr sz="2200">
                <a:solidFill>
                  <a:srgbClr val="174576"/>
                </a:solidFill>
              </a:rPr>
              <a:t>If they differ, there</a:t>
            </a:r>
            <a:r>
              <a:rPr sz="2200">
                <a:solidFill>
                  <a:srgbClr val="174576"/>
                </a:solidFill>
                <a:latin typeface="Arial"/>
                <a:ea typeface="Arial"/>
                <a:cs typeface="Arial"/>
                <a:sym typeface="Arial"/>
              </a:rPr>
              <a:t>’</a:t>
            </a:r>
            <a:r>
              <a:rPr sz="2200">
                <a:solidFill>
                  <a:srgbClr val="174576"/>
                </a:solidFill>
              </a:rPr>
              <a:t>s a problem</a:t>
            </a:r>
            <a:endParaRPr sz="2200">
              <a:solidFill>
                <a:srgbClr val="174576"/>
              </a:solidFill>
            </a:endParaRPr>
          </a:p>
          <a:p>
            <a:pPr lvl="0" marL="405245" indent="-405245">
              <a:lnSpc>
                <a:spcPct val="90000"/>
              </a:lnSpc>
              <a:defRPr sz="1800">
                <a:solidFill>
                  <a:srgbClr val="000000"/>
                </a:solidFill>
              </a:defRPr>
            </a:pPr>
            <a:r>
              <a:rPr sz="2600">
                <a:solidFill>
                  <a:srgbClr val="174576"/>
                </a:solidFill>
              </a:rPr>
              <a:t>Check interval of validity</a:t>
            </a:r>
            <a:endParaRPr sz="2600">
              <a:solidFill>
                <a:srgbClr val="174576"/>
              </a:solidFill>
            </a:endParaRPr>
          </a:p>
          <a:p>
            <a:pPr lvl="1">
              <a:lnSpc>
                <a:spcPct val="90000"/>
              </a:lnSpc>
              <a:spcBef>
                <a:spcPts val="600"/>
              </a:spcBef>
              <a:defRPr sz="1800">
                <a:solidFill>
                  <a:srgbClr val="000000"/>
                </a:solidFill>
              </a:defRPr>
            </a:pPr>
            <a:r>
              <a:rPr sz="2200">
                <a:solidFill>
                  <a:srgbClr val="174576"/>
                </a:solidFill>
              </a:rPr>
              <a:t>This confirms that certificate is current</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7" name="Shape 97"/>
          <p:cNvSpPr/>
          <p:nvPr>
            <p:ph type="title" idx="4294967295"/>
          </p:nvPr>
        </p:nvSpPr>
        <p:spPr>
          <a:xfrm>
            <a:off x="779462" y="295274"/>
            <a:ext cx="7583488" cy="1143002"/>
          </a:xfrm>
          <a:prstGeom prst="rect">
            <a:avLst/>
          </a:prstGeom>
        </p:spPr>
        <p:txBody>
          <a:bodyPr lIns="0" tIns="0" rIns="0" bIns="0">
            <a:normAutofit fontScale="100000" lnSpcReduction="0"/>
          </a:bodyPr>
          <a:lstStyle/>
          <a:p>
            <a:pPr lvl="0">
              <a:defRPr sz="1800">
                <a:solidFill>
                  <a:srgbClr val="000000"/>
                </a:solidFill>
              </a:defRPr>
            </a:pPr>
            <a:r>
              <a:rPr sz="3800">
                <a:solidFill>
                  <a:srgbClr val="174576"/>
                </a:solidFill>
              </a:rPr>
              <a:t>Today</a:t>
            </a:r>
            <a:r>
              <a:rPr sz="3800">
                <a:solidFill>
                  <a:srgbClr val="174576"/>
                </a:solidFill>
              </a:rPr>
              <a:t>’</a:t>
            </a:r>
            <a:r>
              <a:rPr sz="3800">
                <a:solidFill>
                  <a:srgbClr val="174576"/>
                </a:solidFill>
              </a:rPr>
              <a:t>s Topics</a:t>
            </a:r>
          </a:p>
        </p:txBody>
      </p:sp>
      <p:sp>
        <p:nvSpPr>
          <p:cNvPr id="98" name="Shape 98"/>
          <p:cNvSpPr/>
          <p:nvPr>
            <p:ph type="body" idx="4294967295"/>
          </p:nvPr>
        </p:nvSpPr>
        <p:spPr>
          <a:xfrm>
            <a:off x="779462" y="1949450"/>
            <a:ext cx="7583488" cy="4006850"/>
          </a:xfrm>
          <a:prstGeom prst="rect">
            <a:avLst/>
          </a:prstGeom>
        </p:spPr>
        <p:txBody>
          <a:bodyPr lIns="0" tIns="0" rIns="0" bIns="0">
            <a:normAutofit fontScale="100000" lnSpcReduction="0"/>
          </a:bodyPr>
          <a:lstStyle>
            <a:lvl1pPr marL="916997" indent="-916997">
              <a:defRPr sz="3600">
                <a:solidFill>
                  <a:srgbClr val="0D2779"/>
                </a:solidFill>
              </a:defRPr>
            </a:lvl1pPr>
          </a:lstStyle>
          <a:p>
            <a:pPr lvl="0">
              <a:defRPr sz="1800">
                <a:solidFill>
                  <a:srgbClr val="000000"/>
                </a:solidFill>
              </a:defRPr>
            </a:pPr>
            <a:r>
              <a:rPr sz="3600">
                <a:solidFill>
                  <a:srgbClr val="0D2779"/>
                </a:solidFill>
              </a:rPr>
              <a:t>Key Management</a:t>
            </a:r>
          </a:p>
        </p:txBody>
      </p:sp>
    </p:spTree>
  </p:cSld>
  <p:clrMapOvr>
    <a:masterClrMapping/>
  </p:clrMapOvr>
  <p:transitio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6" name="Shape 376"/>
          <p:cNvSpPr/>
          <p:nvPr>
            <p:ph type="title" idx="4294967295"/>
          </p:nvPr>
        </p:nvSpPr>
        <p:spPr>
          <a:xfrm>
            <a:off x="779462" y="295274"/>
            <a:ext cx="7583488" cy="1143002"/>
          </a:xfrm>
          <a:prstGeom prst="rect">
            <a:avLst/>
          </a:prstGeom>
        </p:spPr>
        <p:txBody>
          <a:bodyPr lIns="0" tIns="0" rIns="0" bIns="0">
            <a:normAutofit fontScale="100000" lnSpcReduction="0"/>
          </a:bodyPr>
          <a:lstStyle/>
          <a:p>
            <a:pPr lvl="0">
              <a:defRPr sz="1800">
                <a:solidFill>
                  <a:srgbClr val="000000"/>
                </a:solidFill>
              </a:defRPr>
            </a:pPr>
            <a:r>
              <a:rPr sz="3800">
                <a:solidFill>
                  <a:srgbClr val="174576"/>
                </a:solidFill>
              </a:rPr>
              <a:t>Issuers</a:t>
            </a:r>
          </a:p>
        </p:txBody>
      </p:sp>
      <p:sp>
        <p:nvSpPr>
          <p:cNvPr id="377" name="Shape 377"/>
          <p:cNvSpPr/>
          <p:nvPr>
            <p:ph type="body" idx="4294967295"/>
          </p:nvPr>
        </p:nvSpPr>
        <p:spPr>
          <a:xfrm>
            <a:off x="779462" y="1949450"/>
            <a:ext cx="7583488" cy="4006850"/>
          </a:xfrm>
          <a:prstGeom prst="rect">
            <a:avLst/>
          </a:prstGeom>
        </p:spPr>
        <p:txBody>
          <a:bodyPr lIns="0" tIns="0" rIns="0" bIns="0">
            <a:normAutofit fontScale="100000" lnSpcReduction="0"/>
          </a:bodyPr>
          <a:lstStyle/>
          <a:p>
            <a:pPr lvl="0" marL="498763" indent="-498763">
              <a:defRPr sz="1800">
                <a:solidFill>
                  <a:srgbClr val="000000"/>
                </a:solidFill>
              </a:defRPr>
            </a:pPr>
            <a:r>
              <a:rPr i="1" sz="3200">
                <a:solidFill>
                  <a:srgbClr val="174576"/>
                </a:solidFill>
              </a:rPr>
              <a:t>Certification Authority (CA)</a:t>
            </a:r>
            <a:r>
              <a:rPr sz="3200">
                <a:solidFill>
                  <a:srgbClr val="174576"/>
                </a:solidFill>
              </a:rPr>
              <a:t>: entity that issues certificates</a:t>
            </a:r>
            <a:endParaRPr sz="3200">
              <a:solidFill>
                <a:srgbClr val="174576"/>
              </a:solidFill>
            </a:endParaRPr>
          </a:p>
          <a:p>
            <a:pPr lvl="1" marL="887730" indent="-538480">
              <a:spcBef>
                <a:spcPts val="600"/>
              </a:spcBef>
              <a:defRPr sz="1800">
                <a:solidFill>
                  <a:srgbClr val="000000"/>
                </a:solidFill>
              </a:defRPr>
            </a:pPr>
            <a:r>
              <a:rPr sz="3200">
                <a:solidFill>
                  <a:srgbClr val="174576"/>
                </a:solidFill>
              </a:rPr>
              <a:t>Multiple issuers pose validation problem</a:t>
            </a:r>
            <a:endParaRPr sz="3200">
              <a:solidFill>
                <a:srgbClr val="174576"/>
              </a:solidFill>
            </a:endParaRPr>
          </a:p>
          <a:p>
            <a:pPr lvl="1" marL="887730" indent="-538480">
              <a:spcBef>
                <a:spcPts val="600"/>
              </a:spcBef>
              <a:defRPr sz="1800">
                <a:solidFill>
                  <a:srgbClr val="000000"/>
                </a:solidFill>
              </a:defRPr>
            </a:pPr>
            <a:r>
              <a:rPr sz="3200">
                <a:solidFill>
                  <a:srgbClr val="174576"/>
                </a:solidFill>
              </a:rPr>
              <a:t>Alice</a:t>
            </a:r>
            <a:r>
              <a:rPr sz="3200">
                <a:solidFill>
                  <a:srgbClr val="174576"/>
                </a:solidFill>
                <a:latin typeface="Arial"/>
                <a:ea typeface="Arial"/>
                <a:cs typeface="Arial"/>
                <a:sym typeface="Arial"/>
              </a:rPr>
              <a:t>’</a:t>
            </a:r>
            <a:r>
              <a:rPr sz="3200">
                <a:solidFill>
                  <a:srgbClr val="174576"/>
                </a:solidFill>
              </a:rPr>
              <a:t>s CA is Cathy; Bob</a:t>
            </a:r>
            <a:r>
              <a:rPr sz="3200">
                <a:solidFill>
                  <a:srgbClr val="174576"/>
                </a:solidFill>
                <a:latin typeface="Arial"/>
                <a:ea typeface="Arial"/>
                <a:cs typeface="Arial"/>
                <a:sym typeface="Arial"/>
              </a:rPr>
              <a:t>’</a:t>
            </a:r>
            <a:r>
              <a:rPr sz="3200">
                <a:solidFill>
                  <a:srgbClr val="174576"/>
                </a:solidFill>
              </a:rPr>
              <a:t>s CA is Don; how can Alice validate Bob</a:t>
            </a:r>
            <a:r>
              <a:rPr sz="3200">
                <a:solidFill>
                  <a:srgbClr val="174576"/>
                </a:solidFill>
                <a:latin typeface="Arial"/>
                <a:ea typeface="Arial"/>
                <a:cs typeface="Arial"/>
                <a:sym typeface="Arial"/>
              </a:rPr>
              <a:t>’</a:t>
            </a:r>
            <a:r>
              <a:rPr sz="3200">
                <a:solidFill>
                  <a:srgbClr val="174576"/>
                </a:solidFill>
              </a:rPr>
              <a:t>s certificate?</a:t>
            </a:r>
            <a:endParaRPr sz="3200">
              <a:solidFill>
                <a:srgbClr val="174576"/>
              </a:solidFill>
            </a:endParaRPr>
          </a:p>
          <a:p>
            <a:pPr lvl="1" marL="887730" indent="-538480">
              <a:spcBef>
                <a:spcPts val="600"/>
              </a:spcBef>
              <a:defRPr sz="1800">
                <a:solidFill>
                  <a:srgbClr val="000000"/>
                </a:solidFill>
              </a:defRPr>
            </a:pPr>
            <a:r>
              <a:rPr sz="3200">
                <a:solidFill>
                  <a:srgbClr val="174576"/>
                </a:solidFill>
              </a:rPr>
              <a:t>Have Cathy and Don cross-certify</a:t>
            </a:r>
            <a:endParaRPr sz="3200">
              <a:solidFill>
                <a:srgbClr val="174576"/>
              </a:solidFill>
            </a:endParaRPr>
          </a:p>
          <a:p>
            <a:pPr lvl="2" marL="1229077" indent="-543277">
              <a:spcBef>
                <a:spcPts val="600"/>
              </a:spcBef>
              <a:defRPr sz="1800">
                <a:solidFill>
                  <a:srgbClr val="000000"/>
                </a:solidFill>
              </a:defRPr>
            </a:pPr>
            <a:r>
              <a:rPr sz="2800">
                <a:solidFill>
                  <a:srgbClr val="174576"/>
                </a:solidFill>
              </a:rPr>
              <a:t>Each issues certificate for the other</a:t>
            </a:r>
          </a:p>
        </p:txBody>
      </p:sp>
    </p:spTree>
  </p:cSld>
  <p:clrMapOvr>
    <a:masterClrMapping/>
  </p:clrMapOvr>
  <p:transitio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9" name="Shape 379"/>
          <p:cNvSpPr/>
          <p:nvPr>
            <p:ph type="title" idx="4294967295"/>
          </p:nvPr>
        </p:nvSpPr>
        <p:spPr>
          <a:xfrm>
            <a:off x="779462" y="295274"/>
            <a:ext cx="7583488" cy="1143002"/>
          </a:xfrm>
          <a:prstGeom prst="rect">
            <a:avLst/>
          </a:prstGeom>
        </p:spPr>
        <p:txBody>
          <a:bodyPr lIns="0" tIns="0" rIns="0" bIns="0">
            <a:normAutofit fontScale="100000" lnSpcReduction="0"/>
          </a:bodyPr>
          <a:lstStyle/>
          <a:p>
            <a:pPr lvl="0">
              <a:defRPr sz="1800">
                <a:solidFill>
                  <a:srgbClr val="000000"/>
                </a:solidFill>
              </a:defRPr>
            </a:pPr>
            <a:r>
              <a:rPr sz="3800">
                <a:solidFill>
                  <a:srgbClr val="174576"/>
                </a:solidFill>
              </a:rPr>
              <a:t>Validation and Cross-Certifying</a:t>
            </a:r>
          </a:p>
        </p:txBody>
      </p:sp>
      <p:sp>
        <p:nvSpPr>
          <p:cNvPr id="380" name="Shape 380"/>
          <p:cNvSpPr/>
          <p:nvPr>
            <p:ph type="body" idx="4294967295"/>
          </p:nvPr>
        </p:nvSpPr>
        <p:spPr>
          <a:xfrm>
            <a:off x="779462" y="1949450"/>
            <a:ext cx="7583488" cy="4006850"/>
          </a:xfrm>
          <a:prstGeom prst="rect">
            <a:avLst/>
          </a:prstGeom>
        </p:spPr>
        <p:txBody>
          <a:bodyPr lIns="0" tIns="0" rIns="0" bIns="0">
            <a:normAutofit fontScale="100000" lnSpcReduction="0"/>
          </a:bodyPr>
          <a:lstStyle/>
          <a:p>
            <a:pPr lvl="0" marL="436418" indent="-436418">
              <a:lnSpc>
                <a:spcPct val="80000"/>
              </a:lnSpc>
              <a:defRPr sz="1800">
                <a:solidFill>
                  <a:srgbClr val="000000"/>
                </a:solidFill>
              </a:defRPr>
            </a:pPr>
            <a:r>
              <a:rPr sz="2800">
                <a:solidFill>
                  <a:srgbClr val="174576"/>
                </a:solidFill>
              </a:rPr>
              <a:t>Certificates:</a:t>
            </a:r>
            <a:endParaRPr sz="2800">
              <a:solidFill>
                <a:srgbClr val="174576"/>
              </a:solidFill>
            </a:endParaRPr>
          </a:p>
          <a:p>
            <a:pPr lvl="1" marL="753110" indent="-403860">
              <a:lnSpc>
                <a:spcPct val="80000"/>
              </a:lnSpc>
              <a:spcBef>
                <a:spcPts val="600"/>
              </a:spcBef>
              <a:defRPr sz="1800">
                <a:solidFill>
                  <a:srgbClr val="000000"/>
                </a:solidFill>
              </a:defRPr>
            </a:pPr>
            <a:r>
              <a:rPr sz="2400">
                <a:solidFill>
                  <a:srgbClr val="174576"/>
                </a:solidFill>
              </a:rPr>
              <a:t>Cathy&lt;&lt;Alice&gt;&gt;</a:t>
            </a:r>
            <a:endParaRPr sz="2400">
              <a:solidFill>
                <a:srgbClr val="174576"/>
              </a:solidFill>
            </a:endParaRPr>
          </a:p>
          <a:p>
            <a:pPr lvl="1" marL="753110" indent="-403860">
              <a:lnSpc>
                <a:spcPct val="80000"/>
              </a:lnSpc>
              <a:spcBef>
                <a:spcPts val="600"/>
              </a:spcBef>
              <a:defRPr sz="1800">
                <a:solidFill>
                  <a:srgbClr val="000000"/>
                </a:solidFill>
              </a:defRPr>
            </a:pPr>
            <a:r>
              <a:rPr sz="2400">
                <a:solidFill>
                  <a:srgbClr val="174576"/>
                </a:solidFill>
              </a:rPr>
              <a:t>Dan&lt;&lt;Bob&gt;</a:t>
            </a:r>
            <a:endParaRPr sz="2400">
              <a:solidFill>
                <a:srgbClr val="174576"/>
              </a:solidFill>
            </a:endParaRPr>
          </a:p>
          <a:p>
            <a:pPr lvl="1" marL="753110" indent="-403860">
              <a:lnSpc>
                <a:spcPct val="80000"/>
              </a:lnSpc>
              <a:spcBef>
                <a:spcPts val="600"/>
              </a:spcBef>
              <a:defRPr sz="1800">
                <a:solidFill>
                  <a:srgbClr val="000000"/>
                </a:solidFill>
              </a:defRPr>
            </a:pPr>
            <a:r>
              <a:rPr sz="2400">
                <a:solidFill>
                  <a:srgbClr val="174576"/>
                </a:solidFill>
              </a:rPr>
              <a:t>Cathy&lt;&lt;Dan&gt;&gt;</a:t>
            </a:r>
            <a:endParaRPr sz="2400">
              <a:solidFill>
                <a:srgbClr val="174576"/>
              </a:solidFill>
            </a:endParaRPr>
          </a:p>
          <a:p>
            <a:pPr lvl="1" marL="753110" indent="-403860">
              <a:lnSpc>
                <a:spcPct val="80000"/>
              </a:lnSpc>
              <a:spcBef>
                <a:spcPts val="600"/>
              </a:spcBef>
              <a:defRPr sz="1800">
                <a:solidFill>
                  <a:srgbClr val="000000"/>
                </a:solidFill>
              </a:defRPr>
            </a:pPr>
            <a:r>
              <a:rPr sz="2400">
                <a:solidFill>
                  <a:srgbClr val="174576"/>
                </a:solidFill>
              </a:rPr>
              <a:t>Dan&lt;&lt;Cathy&gt;&gt;</a:t>
            </a:r>
            <a:endParaRPr sz="2400">
              <a:solidFill>
                <a:srgbClr val="174576"/>
              </a:solidFill>
            </a:endParaRPr>
          </a:p>
          <a:p>
            <a:pPr lvl="0" marL="436418" indent="-436418">
              <a:lnSpc>
                <a:spcPct val="80000"/>
              </a:lnSpc>
              <a:defRPr sz="1800">
                <a:solidFill>
                  <a:srgbClr val="000000"/>
                </a:solidFill>
              </a:defRPr>
            </a:pPr>
            <a:r>
              <a:rPr sz="2800">
                <a:solidFill>
                  <a:srgbClr val="174576"/>
                </a:solidFill>
              </a:rPr>
              <a:t>Alice validates Bob</a:t>
            </a:r>
            <a:r>
              <a:rPr sz="2800">
                <a:solidFill>
                  <a:srgbClr val="174576"/>
                </a:solidFill>
                <a:latin typeface="Arial"/>
                <a:ea typeface="Arial"/>
                <a:cs typeface="Arial"/>
                <a:sym typeface="Arial"/>
              </a:rPr>
              <a:t>’</a:t>
            </a:r>
            <a:r>
              <a:rPr sz="2800">
                <a:solidFill>
                  <a:srgbClr val="174576"/>
                </a:solidFill>
              </a:rPr>
              <a:t>s certificate</a:t>
            </a:r>
            <a:endParaRPr sz="2800">
              <a:solidFill>
                <a:srgbClr val="174576"/>
              </a:solidFill>
            </a:endParaRPr>
          </a:p>
          <a:p>
            <a:pPr lvl="1" marL="753110" indent="-403860">
              <a:lnSpc>
                <a:spcPct val="80000"/>
              </a:lnSpc>
              <a:spcBef>
                <a:spcPts val="600"/>
              </a:spcBef>
              <a:defRPr sz="1800">
                <a:solidFill>
                  <a:srgbClr val="000000"/>
                </a:solidFill>
              </a:defRPr>
            </a:pPr>
            <a:r>
              <a:rPr sz="2400">
                <a:solidFill>
                  <a:srgbClr val="174576"/>
                </a:solidFill>
              </a:rPr>
              <a:t>Alice obtains Cathy&lt;&lt;Dan&gt;&gt;</a:t>
            </a:r>
            <a:endParaRPr sz="2400">
              <a:solidFill>
                <a:srgbClr val="174576"/>
              </a:solidFill>
            </a:endParaRPr>
          </a:p>
          <a:p>
            <a:pPr lvl="1" marL="753110" indent="-403860">
              <a:lnSpc>
                <a:spcPct val="80000"/>
              </a:lnSpc>
              <a:spcBef>
                <a:spcPts val="600"/>
              </a:spcBef>
              <a:defRPr sz="1800">
                <a:solidFill>
                  <a:srgbClr val="000000"/>
                </a:solidFill>
              </a:defRPr>
            </a:pPr>
            <a:r>
              <a:rPr sz="2400">
                <a:solidFill>
                  <a:srgbClr val="174576"/>
                </a:solidFill>
              </a:rPr>
              <a:t>Alice uses (known) public key of Cathy to validate Cathy&lt;&lt;Dan&gt;&gt;</a:t>
            </a:r>
            <a:endParaRPr sz="2400">
              <a:solidFill>
                <a:srgbClr val="174576"/>
              </a:solidFill>
            </a:endParaRPr>
          </a:p>
          <a:p>
            <a:pPr lvl="1" marL="753110" indent="-403860">
              <a:lnSpc>
                <a:spcPct val="80000"/>
              </a:lnSpc>
              <a:spcBef>
                <a:spcPts val="600"/>
              </a:spcBef>
              <a:defRPr sz="1800">
                <a:solidFill>
                  <a:srgbClr val="000000"/>
                </a:solidFill>
              </a:defRPr>
            </a:pPr>
            <a:r>
              <a:rPr sz="2400">
                <a:solidFill>
                  <a:srgbClr val="174576"/>
                </a:solidFill>
              </a:rPr>
              <a:t>Alice uses Cathy&lt;&lt;Dan&gt;&gt; to validate Dan&lt;&lt;Bob&gt;&gt;</a:t>
            </a:r>
          </a:p>
        </p:txBody>
      </p:sp>
    </p:spTree>
  </p:cSld>
  <p:clrMapOvr>
    <a:masterClrMapping/>
  </p:clrMapOvr>
  <p:transitio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2" name="Shape 382"/>
          <p:cNvSpPr/>
          <p:nvPr>
            <p:ph type="title" idx="4294967295"/>
          </p:nvPr>
        </p:nvSpPr>
        <p:spPr>
          <a:xfrm>
            <a:off x="779462" y="295274"/>
            <a:ext cx="7583488" cy="1143002"/>
          </a:xfrm>
          <a:prstGeom prst="rect">
            <a:avLst/>
          </a:prstGeom>
        </p:spPr>
        <p:txBody>
          <a:bodyPr lIns="0" tIns="0" rIns="0" bIns="0">
            <a:normAutofit fontScale="100000" lnSpcReduction="0"/>
          </a:bodyPr>
          <a:lstStyle/>
          <a:p>
            <a:pPr lvl="0">
              <a:defRPr sz="1800">
                <a:solidFill>
                  <a:srgbClr val="000000"/>
                </a:solidFill>
              </a:defRPr>
            </a:pPr>
            <a:r>
              <a:rPr sz="3800">
                <a:solidFill>
                  <a:srgbClr val="174576"/>
                </a:solidFill>
              </a:rPr>
              <a:t>PGP Chains, 1</a:t>
            </a:r>
          </a:p>
        </p:txBody>
      </p:sp>
      <p:sp>
        <p:nvSpPr>
          <p:cNvPr id="383" name="Shape 383"/>
          <p:cNvSpPr/>
          <p:nvPr>
            <p:ph type="body" idx="4294967295"/>
          </p:nvPr>
        </p:nvSpPr>
        <p:spPr>
          <a:xfrm>
            <a:off x="779462" y="1949450"/>
            <a:ext cx="7583488" cy="4006850"/>
          </a:xfrm>
          <a:prstGeom prst="rect">
            <a:avLst/>
          </a:prstGeom>
        </p:spPr>
        <p:txBody>
          <a:bodyPr lIns="0" tIns="0" rIns="0" bIns="0">
            <a:normAutofit fontScale="100000" lnSpcReduction="0"/>
          </a:bodyPr>
          <a:lstStyle/>
          <a:p>
            <a:pPr lvl="0" marL="405245" indent="-405245">
              <a:lnSpc>
                <a:spcPct val="90000"/>
              </a:lnSpc>
              <a:defRPr sz="1800">
                <a:solidFill>
                  <a:srgbClr val="000000"/>
                </a:solidFill>
              </a:defRPr>
            </a:pPr>
            <a:r>
              <a:rPr sz="2600">
                <a:solidFill>
                  <a:srgbClr val="174576"/>
                </a:solidFill>
              </a:rPr>
              <a:t>Uses a web of trust (WoT) model</a:t>
            </a:r>
            <a:endParaRPr sz="2600">
              <a:solidFill>
                <a:srgbClr val="174576"/>
              </a:solidFill>
            </a:endParaRPr>
          </a:p>
          <a:p>
            <a:pPr lvl="1">
              <a:lnSpc>
                <a:spcPct val="90000"/>
              </a:lnSpc>
              <a:spcBef>
                <a:spcPts val="600"/>
              </a:spcBef>
              <a:defRPr sz="1800">
                <a:solidFill>
                  <a:srgbClr val="000000"/>
                </a:solidFill>
              </a:defRPr>
            </a:pPr>
            <a:r>
              <a:rPr sz="2200">
                <a:solidFill>
                  <a:srgbClr val="174576"/>
                </a:solidFill>
              </a:rPr>
              <a:t>decentralized model </a:t>
            </a:r>
            <a:endParaRPr sz="2200">
              <a:solidFill>
                <a:srgbClr val="174576"/>
              </a:solidFill>
            </a:endParaRPr>
          </a:p>
          <a:p>
            <a:pPr lvl="1">
              <a:lnSpc>
                <a:spcPct val="90000"/>
              </a:lnSpc>
              <a:spcBef>
                <a:spcPts val="600"/>
              </a:spcBef>
              <a:defRPr sz="1800">
                <a:solidFill>
                  <a:srgbClr val="000000"/>
                </a:solidFill>
              </a:defRPr>
            </a:pPr>
            <a:r>
              <a:rPr sz="2200">
                <a:solidFill>
                  <a:srgbClr val="174576"/>
                </a:solidFill>
              </a:rPr>
              <a:t>anyone can sign and attest validity of others' certificates </a:t>
            </a:r>
            <a:endParaRPr sz="2200">
              <a:solidFill>
                <a:srgbClr val="174576"/>
              </a:solidFill>
            </a:endParaRPr>
          </a:p>
          <a:p>
            <a:pPr lvl="1">
              <a:lnSpc>
                <a:spcPct val="90000"/>
              </a:lnSpc>
              <a:spcBef>
                <a:spcPts val="600"/>
              </a:spcBef>
              <a:defRPr sz="1800">
                <a:solidFill>
                  <a:srgbClr val="000000"/>
                </a:solidFill>
              </a:defRPr>
            </a:pPr>
            <a:r>
              <a:rPr sz="2200">
                <a:solidFill>
                  <a:srgbClr val="174576"/>
                </a:solidFill>
              </a:rPr>
              <a:t>PGP creator, Phil Zimmermann:</a:t>
            </a:r>
            <a:endParaRPr sz="2200">
              <a:solidFill>
                <a:srgbClr val="174576"/>
              </a:solidFill>
            </a:endParaRPr>
          </a:p>
          <a:p>
            <a:pPr lvl="2" marL="1054452" indent="-368652">
              <a:lnSpc>
                <a:spcPct val="90000"/>
              </a:lnSpc>
              <a:spcBef>
                <a:spcPts val="600"/>
              </a:spcBef>
              <a:defRPr sz="1800">
                <a:solidFill>
                  <a:srgbClr val="000000"/>
                </a:solidFill>
              </a:defRPr>
            </a:pPr>
            <a:r>
              <a:rPr sz="1900">
                <a:solidFill>
                  <a:srgbClr val="174576"/>
                </a:solidFill>
              </a:rPr>
              <a:t>As time goes on, you will accumulate keys from other people that you may want to designate as trusted introducers. Everyone else will each choose their own trusted introducers. And everyone will gradually accumulate and distribute with their key a collection of certifying signatures from other people, with the expectation that anyone receiving it will trust at least one or two of the signatures. This will cause the emergence of a decentralized fault-tolerant web of confidence for all public keys.</a:t>
            </a:r>
          </a:p>
        </p:txBody>
      </p:sp>
    </p:spTree>
  </p:cSld>
  <p:clrMapOvr>
    <a:masterClrMapping/>
  </p:clrMapOvr>
  <p:transitio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5" name="Shape 385"/>
          <p:cNvSpPr/>
          <p:nvPr>
            <p:ph type="title" idx="4294967295"/>
          </p:nvPr>
        </p:nvSpPr>
        <p:spPr>
          <a:xfrm>
            <a:off x="779462" y="295274"/>
            <a:ext cx="7583488" cy="1143002"/>
          </a:xfrm>
          <a:prstGeom prst="rect">
            <a:avLst/>
          </a:prstGeom>
        </p:spPr>
        <p:txBody>
          <a:bodyPr lIns="0" tIns="0" rIns="0" bIns="0">
            <a:normAutofit fontScale="100000" lnSpcReduction="0"/>
          </a:bodyPr>
          <a:lstStyle/>
          <a:p>
            <a:pPr lvl="0">
              <a:defRPr sz="1800">
                <a:solidFill>
                  <a:srgbClr val="000000"/>
                </a:solidFill>
              </a:defRPr>
            </a:pPr>
            <a:r>
              <a:rPr sz="3800">
                <a:solidFill>
                  <a:srgbClr val="174576"/>
                </a:solidFill>
              </a:rPr>
              <a:t>PGP Chains, 2</a:t>
            </a:r>
          </a:p>
        </p:txBody>
      </p:sp>
      <p:sp>
        <p:nvSpPr>
          <p:cNvPr id="386" name="Shape 386"/>
          <p:cNvSpPr/>
          <p:nvPr>
            <p:ph type="body" idx="4294967295"/>
          </p:nvPr>
        </p:nvSpPr>
        <p:spPr>
          <a:xfrm>
            <a:off x="779462" y="1949450"/>
            <a:ext cx="7583488" cy="4006850"/>
          </a:xfrm>
          <a:prstGeom prst="rect">
            <a:avLst/>
          </a:prstGeom>
        </p:spPr>
        <p:txBody>
          <a:bodyPr lIns="0" tIns="0" rIns="0" bIns="0">
            <a:normAutofit fontScale="100000" lnSpcReduction="0"/>
          </a:bodyPr>
          <a:lstStyle/>
          <a:p>
            <a:pPr lvl="0" marL="436418" indent="-436418">
              <a:lnSpc>
                <a:spcPct val="90000"/>
              </a:lnSpc>
              <a:defRPr sz="1800">
                <a:solidFill>
                  <a:srgbClr val="000000"/>
                </a:solidFill>
              </a:defRPr>
            </a:pPr>
            <a:r>
              <a:rPr sz="2800">
                <a:solidFill>
                  <a:srgbClr val="174576"/>
                </a:solidFill>
              </a:rPr>
              <a:t>OpenPGP certificates structured into packets</a:t>
            </a:r>
            <a:endParaRPr sz="2800">
              <a:solidFill>
                <a:srgbClr val="174576"/>
              </a:solidFill>
            </a:endParaRPr>
          </a:p>
          <a:p>
            <a:pPr lvl="1" marL="753110" indent="-403860">
              <a:lnSpc>
                <a:spcPct val="90000"/>
              </a:lnSpc>
              <a:spcBef>
                <a:spcPts val="600"/>
              </a:spcBef>
              <a:defRPr sz="1800">
                <a:solidFill>
                  <a:srgbClr val="000000"/>
                </a:solidFill>
              </a:defRPr>
            </a:pPr>
            <a:r>
              <a:rPr sz="2400">
                <a:solidFill>
                  <a:srgbClr val="174576"/>
                </a:solidFill>
              </a:rPr>
              <a:t>One public key packet</a:t>
            </a:r>
            <a:endParaRPr sz="2400">
              <a:solidFill>
                <a:srgbClr val="174576"/>
              </a:solidFill>
            </a:endParaRPr>
          </a:p>
          <a:p>
            <a:pPr lvl="1" marL="753110" indent="-403860">
              <a:lnSpc>
                <a:spcPct val="90000"/>
              </a:lnSpc>
              <a:spcBef>
                <a:spcPts val="600"/>
              </a:spcBef>
              <a:defRPr sz="1800">
                <a:solidFill>
                  <a:srgbClr val="000000"/>
                </a:solidFill>
              </a:defRPr>
            </a:pPr>
            <a:r>
              <a:rPr sz="2400">
                <a:solidFill>
                  <a:srgbClr val="174576"/>
                </a:solidFill>
              </a:rPr>
              <a:t>Zero or more signature packets</a:t>
            </a:r>
            <a:endParaRPr sz="2400">
              <a:solidFill>
                <a:srgbClr val="174576"/>
              </a:solidFill>
            </a:endParaRPr>
          </a:p>
          <a:p>
            <a:pPr lvl="0" marL="436418" indent="-436418">
              <a:lnSpc>
                <a:spcPct val="90000"/>
              </a:lnSpc>
              <a:defRPr sz="1800">
                <a:solidFill>
                  <a:srgbClr val="000000"/>
                </a:solidFill>
              </a:defRPr>
            </a:pPr>
            <a:r>
              <a:rPr sz="2800">
                <a:solidFill>
                  <a:srgbClr val="174576"/>
                </a:solidFill>
              </a:rPr>
              <a:t>Public key packet:</a:t>
            </a:r>
            <a:endParaRPr sz="2800">
              <a:solidFill>
                <a:srgbClr val="174576"/>
              </a:solidFill>
            </a:endParaRPr>
          </a:p>
          <a:p>
            <a:pPr lvl="1" marL="753110" indent="-403860">
              <a:lnSpc>
                <a:spcPct val="90000"/>
              </a:lnSpc>
              <a:spcBef>
                <a:spcPts val="600"/>
              </a:spcBef>
              <a:defRPr sz="1800">
                <a:solidFill>
                  <a:srgbClr val="000000"/>
                </a:solidFill>
              </a:defRPr>
            </a:pPr>
            <a:r>
              <a:rPr sz="2400">
                <a:solidFill>
                  <a:srgbClr val="174576"/>
                </a:solidFill>
              </a:rPr>
              <a:t>Version </a:t>
            </a:r>
            <a:endParaRPr sz="2400">
              <a:solidFill>
                <a:srgbClr val="174576"/>
              </a:solidFill>
            </a:endParaRPr>
          </a:p>
          <a:p>
            <a:pPr lvl="1" marL="753110" indent="-403860">
              <a:lnSpc>
                <a:spcPct val="90000"/>
              </a:lnSpc>
              <a:spcBef>
                <a:spcPts val="600"/>
              </a:spcBef>
              <a:defRPr sz="1800">
                <a:solidFill>
                  <a:srgbClr val="000000"/>
                </a:solidFill>
              </a:defRPr>
            </a:pPr>
            <a:r>
              <a:rPr sz="2400">
                <a:solidFill>
                  <a:srgbClr val="174576"/>
                </a:solidFill>
              </a:rPr>
              <a:t>Creation time</a:t>
            </a:r>
            <a:endParaRPr sz="2400">
              <a:solidFill>
                <a:srgbClr val="174576"/>
              </a:solidFill>
            </a:endParaRPr>
          </a:p>
          <a:p>
            <a:pPr lvl="1" marL="753110" indent="-403860">
              <a:lnSpc>
                <a:spcPct val="90000"/>
              </a:lnSpc>
              <a:spcBef>
                <a:spcPts val="600"/>
              </a:spcBef>
              <a:defRPr sz="1800">
                <a:solidFill>
                  <a:srgbClr val="000000"/>
                </a:solidFill>
              </a:defRPr>
            </a:pPr>
            <a:r>
              <a:rPr sz="2400">
                <a:solidFill>
                  <a:srgbClr val="174576"/>
                </a:solidFill>
              </a:rPr>
              <a:t>Validity period (not present in version 3)</a:t>
            </a:r>
            <a:endParaRPr sz="2400">
              <a:solidFill>
                <a:srgbClr val="174576"/>
              </a:solidFill>
            </a:endParaRPr>
          </a:p>
          <a:p>
            <a:pPr lvl="1" marL="753110" indent="-403860">
              <a:lnSpc>
                <a:spcPct val="90000"/>
              </a:lnSpc>
              <a:spcBef>
                <a:spcPts val="600"/>
              </a:spcBef>
              <a:defRPr sz="1800">
                <a:solidFill>
                  <a:srgbClr val="000000"/>
                </a:solidFill>
              </a:defRPr>
            </a:pPr>
            <a:r>
              <a:rPr sz="2400">
                <a:solidFill>
                  <a:srgbClr val="174576"/>
                </a:solidFill>
              </a:rPr>
              <a:t>Public key algorithm, associated parameters</a:t>
            </a:r>
            <a:endParaRPr sz="2400">
              <a:solidFill>
                <a:srgbClr val="174576"/>
              </a:solidFill>
            </a:endParaRPr>
          </a:p>
          <a:p>
            <a:pPr lvl="1" marL="753110" indent="-403860">
              <a:lnSpc>
                <a:spcPct val="90000"/>
              </a:lnSpc>
              <a:spcBef>
                <a:spcPts val="600"/>
              </a:spcBef>
              <a:defRPr sz="1800">
                <a:solidFill>
                  <a:srgbClr val="000000"/>
                </a:solidFill>
              </a:defRPr>
            </a:pPr>
            <a:r>
              <a:rPr sz="2400">
                <a:solidFill>
                  <a:srgbClr val="174576"/>
                </a:solidFill>
              </a:rPr>
              <a:t>Public key</a:t>
            </a:r>
          </a:p>
        </p:txBody>
      </p:sp>
    </p:spTree>
  </p:cSld>
  <p:clrMapOvr>
    <a:masterClrMapping/>
  </p:clrMapOvr>
  <p:transitio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8" name="Shape 388"/>
          <p:cNvSpPr/>
          <p:nvPr>
            <p:ph type="title" idx="4294967295"/>
          </p:nvPr>
        </p:nvSpPr>
        <p:spPr>
          <a:xfrm>
            <a:off x="779462" y="295274"/>
            <a:ext cx="7583488" cy="1143002"/>
          </a:xfrm>
          <a:prstGeom prst="rect">
            <a:avLst/>
          </a:prstGeom>
        </p:spPr>
        <p:txBody>
          <a:bodyPr lIns="0" tIns="0" rIns="0" bIns="0">
            <a:normAutofit fontScale="100000" lnSpcReduction="0"/>
          </a:bodyPr>
          <a:lstStyle/>
          <a:p>
            <a:pPr lvl="0">
              <a:defRPr sz="1800">
                <a:solidFill>
                  <a:srgbClr val="000000"/>
                </a:solidFill>
              </a:defRPr>
            </a:pPr>
            <a:r>
              <a:rPr sz="3800">
                <a:solidFill>
                  <a:srgbClr val="174576"/>
                </a:solidFill>
              </a:rPr>
              <a:t>PGP Chains, 3</a:t>
            </a:r>
          </a:p>
        </p:txBody>
      </p:sp>
      <p:sp>
        <p:nvSpPr>
          <p:cNvPr id="389" name="Shape 389"/>
          <p:cNvSpPr/>
          <p:nvPr>
            <p:ph type="body" idx="4294967295"/>
          </p:nvPr>
        </p:nvSpPr>
        <p:spPr>
          <a:xfrm>
            <a:off x="779462" y="1949450"/>
            <a:ext cx="7583488" cy="4006850"/>
          </a:xfrm>
          <a:prstGeom prst="rect">
            <a:avLst/>
          </a:prstGeom>
        </p:spPr>
        <p:txBody>
          <a:bodyPr lIns="0" tIns="0" rIns="0" bIns="0">
            <a:normAutofit fontScale="100000" lnSpcReduction="0"/>
          </a:bodyPr>
          <a:lstStyle/>
          <a:p>
            <a:pPr lvl="0" marL="436418" indent="-436418">
              <a:lnSpc>
                <a:spcPct val="80000"/>
              </a:lnSpc>
              <a:defRPr sz="1800">
                <a:solidFill>
                  <a:srgbClr val="000000"/>
                </a:solidFill>
              </a:defRPr>
            </a:pPr>
            <a:r>
              <a:rPr sz="2800">
                <a:solidFill>
                  <a:srgbClr val="174576"/>
                </a:solidFill>
              </a:rPr>
              <a:t>Signature packet</a:t>
            </a:r>
            <a:endParaRPr sz="2800">
              <a:solidFill>
                <a:srgbClr val="174576"/>
              </a:solidFill>
            </a:endParaRPr>
          </a:p>
          <a:p>
            <a:pPr lvl="1" marL="753110" indent="-403860">
              <a:lnSpc>
                <a:spcPct val="80000"/>
              </a:lnSpc>
              <a:spcBef>
                <a:spcPts val="600"/>
              </a:spcBef>
              <a:defRPr sz="1800">
                <a:solidFill>
                  <a:srgbClr val="000000"/>
                </a:solidFill>
              </a:defRPr>
            </a:pPr>
            <a:r>
              <a:rPr sz="2400">
                <a:solidFill>
                  <a:srgbClr val="174576"/>
                </a:solidFill>
              </a:rPr>
              <a:t>Version</a:t>
            </a:r>
            <a:endParaRPr sz="2400">
              <a:solidFill>
                <a:srgbClr val="174576"/>
              </a:solidFill>
            </a:endParaRPr>
          </a:p>
          <a:p>
            <a:pPr lvl="1" marL="753110" indent="-403860">
              <a:lnSpc>
                <a:spcPct val="80000"/>
              </a:lnSpc>
              <a:spcBef>
                <a:spcPts val="600"/>
              </a:spcBef>
              <a:defRPr sz="1800">
                <a:solidFill>
                  <a:srgbClr val="000000"/>
                </a:solidFill>
              </a:defRPr>
            </a:pPr>
            <a:r>
              <a:rPr sz="2400">
                <a:solidFill>
                  <a:srgbClr val="174576"/>
                </a:solidFill>
              </a:rPr>
              <a:t>Signature type (level of trust)</a:t>
            </a:r>
            <a:endParaRPr sz="2400">
              <a:solidFill>
                <a:srgbClr val="174576"/>
              </a:solidFill>
            </a:endParaRPr>
          </a:p>
          <a:p>
            <a:pPr lvl="1" marL="753110" indent="-403860">
              <a:lnSpc>
                <a:spcPct val="80000"/>
              </a:lnSpc>
              <a:spcBef>
                <a:spcPts val="600"/>
              </a:spcBef>
              <a:defRPr sz="1800">
                <a:solidFill>
                  <a:srgbClr val="000000"/>
                </a:solidFill>
              </a:defRPr>
            </a:pPr>
            <a:r>
              <a:rPr sz="2400">
                <a:solidFill>
                  <a:srgbClr val="174576"/>
                </a:solidFill>
              </a:rPr>
              <a:t>Creation time (when next fields hashed)</a:t>
            </a:r>
            <a:endParaRPr sz="2400">
              <a:solidFill>
                <a:srgbClr val="174576"/>
              </a:solidFill>
            </a:endParaRPr>
          </a:p>
          <a:p>
            <a:pPr lvl="1" marL="753110" indent="-403860">
              <a:lnSpc>
                <a:spcPct val="80000"/>
              </a:lnSpc>
              <a:spcBef>
                <a:spcPts val="600"/>
              </a:spcBef>
              <a:defRPr sz="1800">
                <a:solidFill>
                  <a:srgbClr val="000000"/>
                </a:solidFill>
              </a:defRPr>
            </a:pPr>
            <a:r>
              <a:rPr sz="2400">
                <a:solidFill>
                  <a:srgbClr val="174576"/>
                </a:solidFill>
              </a:rPr>
              <a:t>Signer</a:t>
            </a:r>
            <a:r>
              <a:rPr sz="2400">
                <a:solidFill>
                  <a:srgbClr val="174576"/>
                </a:solidFill>
              </a:rPr>
              <a:t>’</a:t>
            </a:r>
            <a:r>
              <a:rPr sz="2400">
                <a:solidFill>
                  <a:srgbClr val="174576"/>
                </a:solidFill>
              </a:rPr>
              <a:t>s key identifier (identifies key to encipher hash)</a:t>
            </a:r>
            <a:endParaRPr sz="2400">
              <a:solidFill>
                <a:srgbClr val="174576"/>
              </a:solidFill>
            </a:endParaRPr>
          </a:p>
          <a:p>
            <a:pPr lvl="1" marL="753110" indent="-403860">
              <a:lnSpc>
                <a:spcPct val="80000"/>
              </a:lnSpc>
              <a:spcBef>
                <a:spcPts val="600"/>
              </a:spcBef>
              <a:defRPr sz="1800">
                <a:solidFill>
                  <a:srgbClr val="000000"/>
                </a:solidFill>
              </a:defRPr>
            </a:pPr>
            <a:r>
              <a:rPr sz="2400">
                <a:solidFill>
                  <a:srgbClr val="174576"/>
                </a:solidFill>
              </a:rPr>
              <a:t>Public key algorithm (used to encipher hash)</a:t>
            </a:r>
            <a:endParaRPr sz="2400">
              <a:solidFill>
                <a:srgbClr val="174576"/>
              </a:solidFill>
            </a:endParaRPr>
          </a:p>
          <a:p>
            <a:pPr lvl="1" marL="753110" indent="-403860">
              <a:lnSpc>
                <a:spcPct val="80000"/>
              </a:lnSpc>
              <a:spcBef>
                <a:spcPts val="600"/>
              </a:spcBef>
              <a:defRPr sz="1800">
                <a:solidFill>
                  <a:srgbClr val="000000"/>
                </a:solidFill>
              </a:defRPr>
            </a:pPr>
            <a:r>
              <a:rPr sz="2400">
                <a:solidFill>
                  <a:srgbClr val="174576"/>
                </a:solidFill>
              </a:rPr>
              <a:t>Hash algorithm</a:t>
            </a:r>
            <a:endParaRPr sz="2400">
              <a:solidFill>
                <a:srgbClr val="174576"/>
              </a:solidFill>
            </a:endParaRPr>
          </a:p>
          <a:p>
            <a:pPr lvl="1" marL="753110" indent="-403860">
              <a:lnSpc>
                <a:spcPct val="80000"/>
              </a:lnSpc>
              <a:spcBef>
                <a:spcPts val="600"/>
              </a:spcBef>
              <a:defRPr sz="1800">
                <a:solidFill>
                  <a:srgbClr val="000000"/>
                </a:solidFill>
              </a:defRPr>
            </a:pPr>
            <a:r>
              <a:rPr sz="2400">
                <a:solidFill>
                  <a:srgbClr val="174576"/>
                </a:solidFill>
              </a:rPr>
              <a:t>Part of signed hash (used for quick check)</a:t>
            </a:r>
            <a:endParaRPr sz="2400">
              <a:solidFill>
                <a:srgbClr val="174576"/>
              </a:solidFill>
            </a:endParaRPr>
          </a:p>
          <a:p>
            <a:pPr lvl="1" marL="753110" indent="-403860">
              <a:lnSpc>
                <a:spcPct val="80000"/>
              </a:lnSpc>
              <a:spcBef>
                <a:spcPts val="600"/>
              </a:spcBef>
              <a:defRPr sz="1800">
                <a:solidFill>
                  <a:srgbClr val="000000"/>
                </a:solidFill>
              </a:defRPr>
            </a:pPr>
            <a:r>
              <a:rPr sz="2400">
                <a:solidFill>
                  <a:srgbClr val="174576"/>
                </a:solidFill>
              </a:rPr>
              <a:t>Signature (enciphered hash)</a:t>
            </a:r>
          </a:p>
        </p:txBody>
      </p:sp>
    </p:spTree>
  </p:cSld>
  <p:clrMapOvr>
    <a:masterClrMapping/>
  </p:clrMapOvr>
  <p:transitio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1" name="Shape 391"/>
          <p:cNvSpPr/>
          <p:nvPr>
            <p:ph type="title" idx="4294967295"/>
          </p:nvPr>
        </p:nvSpPr>
        <p:spPr>
          <a:xfrm>
            <a:off x="779462" y="295274"/>
            <a:ext cx="7583488" cy="1143002"/>
          </a:xfrm>
          <a:prstGeom prst="rect">
            <a:avLst/>
          </a:prstGeom>
        </p:spPr>
        <p:txBody>
          <a:bodyPr lIns="0" tIns="0" rIns="0" bIns="0">
            <a:normAutofit fontScale="100000" lnSpcReduction="0"/>
          </a:bodyPr>
          <a:lstStyle/>
          <a:p>
            <a:pPr lvl="0">
              <a:defRPr sz="1800">
                <a:solidFill>
                  <a:srgbClr val="000000"/>
                </a:solidFill>
              </a:defRPr>
            </a:pPr>
            <a:r>
              <a:rPr sz="3800">
                <a:solidFill>
                  <a:srgbClr val="174576"/>
                </a:solidFill>
              </a:rPr>
              <a:t>Signing</a:t>
            </a:r>
          </a:p>
        </p:txBody>
      </p:sp>
      <p:sp>
        <p:nvSpPr>
          <p:cNvPr id="392" name="Shape 392"/>
          <p:cNvSpPr/>
          <p:nvPr>
            <p:ph type="body" idx="4294967295"/>
          </p:nvPr>
        </p:nvSpPr>
        <p:spPr>
          <a:xfrm>
            <a:off x="779462" y="1949450"/>
            <a:ext cx="7583488" cy="4006850"/>
          </a:xfrm>
          <a:prstGeom prst="rect">
            <a:avLst/>
          </a:prstGeom>
        </p:spPr>
        <p:txBody>
          <a:bodyPr lIns="0" tIns="0" rIns="0" bIns="0">
            <a:normAutofit fontScale="100000" lnSpcReduction="0"/>
          </a:bodyPr>
          <a:lstStyle/>
          <a:p>
            <a:pPr lvl="0" marL="405245" indent="-405245">
              <a:lnSpc>
                <a:spcPct val="80000"/>
              </a:lnSpc>
              <a:defRPr sz="1800">
                <a:solidFill>
                  <a:srgbClr val="000000"/>
                </a:solidFill>
              </a:defRPr>
            </a:pPr>
            <a:r>
              <a:rPr sz="2600">
                <a:solidFill>
                  <a:srgbClr val="174576"/>
                </a:solidFill>
              </a:rPr>
              <a:t>Single certificate may have multiple signatures</a:t>
            </a:r>
            <a:endParaRPr sz="2600">
              <a:solidFill>
                <a:srgbClr val="174576"/>
              </a:solidFill>
            </a:endParaRPr>
          </a:p>
          <a:p>
            <a:pPr lvl="1">
              <a:lnSpc>
                <a:spcPct val="80000"/>
              </a:lnSpc>
              <a:spcBef>
                <a:spcPts val="600"/>
              </a:spcBef>
              <a:defRPr sz="1800">
                <a:solidFill>
                  <a:srgbClr val="000000"/>
                </a:solidFill>
              </a:defRPr>
            </a:pPr>
            <a:r>
              <a:rPr sz="2200">
                <a:solidFill>
                  <a:srgbClr val="174576"/>
                </a:solidFill>
              </a:rPr>
              <a:t>Each signatures "endorses" public key with owner</a:t>
            </a:r>
            <a:endParaRPr sz="2200">
              <a:solidFill>
                <a:srgbClr val="174576"/>
              </a:solidFill>
            </a:endParaRPr>
          </a:p>
          <a:p>
            <a:pPr lvl="0" marL="405245" indent="-405245">
              <a:lnSpc>
                <a:spcPct val="80000"/>
              </a:lnSpc>
              <a:defRPr sz="1800">
                <a:solidFill>
                  <a:srgbClr val="000000"/>
                </a:solidFill>
              </a:defRPr>
            </a:pPr>
            <a:r>
              <a:rPr sz="2600">
                <a:solidFill>
                  <a:srgbClr val="174576"/>
                </a:solidFill>
              </a:rPr>
              <a:t>Notion of </a:t>
            </a:r>
            <a:r>
              <a:rPr sz="2600">
                <a:solidFill>
                  <a:srgbClr val="174576"/>
                </a:solidFill>
                <a:latin typeface="Arial"/>
                <a:ea typeface="Arial"/>
                <a:cs typeface="Arial"/>
                <a:sym typeface="Arial"/>
              </a:rPr>
              <a:t>“</a:t>
            </a:r>
            <a:r>
              <a:rPr sz="2600">
                <a:solidFill>
                  <a:srgbClr val="174576"/>
                </a:solidFill>
              </a:rPr>
              <a:t>trust</a:t>
            </a:r>
            <a:r>
              <a:rPr sz="2600">
                <a:solidFill>
                  <a:srgbClr val="174576"/>
                </a:solidFill>
                <a:latin typeface="Arial"/>
                <a:ea typeface="Arial"/>
                <a:cs typeface="Arial"/>
                <a:sym typeface="Arial"/>
              </a:rPr>
              <a:t>”</a:t>
            </a:r>
            <a:r>
              <a:rPr sz="2600">
                <a:solidFill>
                  <a:srgbClr val="174576"/>
                </a:solidFill>
              </a:rPr>
              <a:t> embedded in each signature</a:t>
            </a:r>
            <a:endParaRPr sz="2600">
              <a:solidFill>
                <a:srgbClr val="174576"/>
              </a:solidFill>
            </a:endParaRPr>
          </a:p>
          <a:p>
            <a:pPr lvl="1">
              <a:lnSpc>
                <a:spcPct val="80000"/>
              </a:lnSpc>
              <a:spcBef>
                <a:spcPts val="600"/>
              </a:spcBef>
              <a:defRPr sz="1800">
                <a:solidFill>
                  <a:srgbClr val="000000"/>
                </a:solidFill>
              </a:defRPr>
            </a:pPr>
            <a:r>
              <a:rPr sz="2200">
                <a:solidFill>
                  <a:srgbClr val="174576"/>
                </a:solidFill>
              </a:rPr>
              <a:t>Range from </a:t>
            </a:r>
            <a:r>
              <a:rPr sz="2200">
                <a:solidFill>
                  <a:srgbClr val="174576"/>
                </a:solidFill>
                <a:latin typeface="Arial"/>
                <a:ea typeface="Arial"/>
                <a:cs typeface="Arial"/>
                <a:sym typeface="Arial"/>
              </a:rPr>
              <a:t>“</a:t>
            </a:r>
            <a:r>
              <a:rPr sz="2200">
                <a:solidFill>
                  <a:srgbClr val="174576"/>
                </a:solidFill>
              </a:rPr>
              <a:t>untrusted</a:t>
            </a:r>
            <a:r>
              <a:rPr sz="2200">
                <a:solidFill>
                  <a:srgbClr val="174576"/>
                </a:solidFill>
                <a:latin typeface="Arial"/>
                <a:ea typeface="Arial"/>
                <a:cs typeface="Arial"/>
                <a:sym typeface="Arial"/>
              </a:rPr>
              <a:t>”</a:t>
            </a:r>
            <a:r>
              <a:rPr sz="2200">
                <a:solidFill>
                  <a:srgbClr val="174576"/>
                </a:solidFill>
              </a:rPr>
              <a:t> to </a:t>
            </a:r>
            <a:r>
              <a:rPr sz="2200">
                <a:solidFill>
                  <a:srgbClr val="174576"/>
                </a:solidFill>
                <a:latin typeface="Arial"/>
                <a:ea typeface="Arial"/>
                <a:cs typeface="Arial"/>
                <a:sym typeface="Arial"/>
              </a:rPr>
              <a:t>“</a:t>
            </a:r>
            <a:r>
              <a:rPr sz="2200">
                <a:solidFill>
                  <a:srgbClr val="174576"/>
                </a:solidFill>
              </a:rPr>
              <a:t>ultimate trust</a:t>
            </a:r>
            <a:r>
              <a:rPr sz="2200">
                <a:solidFill>
                  <a:srgbClr val="174576"/>
                </a:solidFill>
                <a:latin typeface="Arial"/>
                <a:ea typeface="Arial"/>
                <a:cs typeface="Arial"/>
                <a:sym typeface="Arial"/>
              </a:rPr>
              <a:t>”</a:t>
            </a:r>
            <a:endParaRPr sz="2000">
              <a:solidFill>
                <a:srgbClr val="174576"/>
              </a:solidFill>
              <a:latin typeface="Arial"/>
              <a:ea typeface="Arial"/>
              <a:cs typeface="Arial"/>
              <a:sym typeface="Arial"/>
            </a:endParaRPr>
          </a:p>
          <a:p>
            <a:pPr lvl="1">
              <a:lnSpc>
                <a:spcPct val="80000"/>
              </a:lnSpc>
              <a:spcBef>
                <a:spcPts val="600"/>
              </a:spcBef>
              <a:defRPr sz="1800">
                <a:solidFill>
                  <a:srgbClr val="000000"/>
                </a:solidFill>
              </a:defRPr>
            </a:pPr>
            <a:r>
              <a:rPr sz="2200">
                <a:solidFill>
                  <a:srgbClr val="174576"/>
                </a:solidFill>
                <a:latin typeface="Arial"/>
                <a:ea typeface="Arial"/>
                <a:cs typeface="Arial"/>
                <a:sym typeface="Arial"/>
              </a:rPr>
              <a:t>Can include voting scheme </a:t>
            </a:r>
            <a:endParaRPr sz="2000">
              <a:solidFill>
                <a:srgbClr val="174576"/>
              </a:solidFill>
              <a:latin typeface="Arial"/>
              <a:ea typeface="Arial"/>
              <a:cs typeface="Arial"/>
              <a:sym typeface="Arial"/>
            </a:endParaRPr>
          </a:p>
          <a:p>
            <a:pPr lvl="2" marL="1054452" indent="-368652">
              <a:lnSpc>
                <a:spcPct val="80000"/>
              </a:lnSpc>
              <a:spcBef>
                <a:spcPts val="600"/>
              </a:spcBef>
              <a:defRPr sz="1800">
                <a:solidFill>
                  <a:srgbClr val="000000"/>
                </a:solidFill>
              </a:defRPr>
            </a:pPr>
            <a:r>
              <a:rPr sz="1900">
                <a:solidFill>
                  <a:srgbClr val="174576"/>
                </a:solidFill>
                <a:latin typeface="Arial"/>
                <a:ea typeface="Arial"/>
                <a:cs typeface="Arial"/>
                <a:sym typeface="Arial"/>
              </a:rPr>
              <a:t>e.g.,  2 partially trusted endorser have voted for certificate + 1 fully-trusted endorsers</a:t>
            </a:r>
            <a:endParaRPr sz="1900">
              <a:solidFill>
                <a:srgbClr val="174576"/>
              </a:solidFill>
            </a:endParaRPr>
          </a:p>
          <a:p>
            <a:pPr lvl="1">
              <a:lnSpc>
                <a:spcPct val="80000"/>
              </a:lnSpc>
              <a:spcBef>
                <a:spcPts val="600"/>
              </a:spcBef>
              <a:defRPr sz="1800">
                <a:solidFill>
                  <a:srgbClr val="000000"/>
                </a:solidFill>
              </a:defRPr>
            </a:pPr>
            <a:r>
              <a:rPr sz="2200">
                <a:solidFill>
                  <a:srgbClr val="174576"/>
                </a:solidFill>
              </a:rPr>
              <a:t>Signer defines meaning of trust level (no standards!)</a:t>
            </a:r>
            <a:endParaRPr sz="2200">
              <a:solidFill>
                <a:srgbClr val="174576"/>
              </a:solidFill>
            </a:endParaRPr>
          </a:p>
          <a:p>
            <a:pPr lvl="0" marL="405245" indent="-405245">
              <a:lnSpc>
                <a:spcPct val="80000"/>
              </a:lnSpc>
              <a:defRPr sz="1800">
                <a:solidFill>
                  <a:srgbClr val="000000"/>
                </a:solidFill>
              </a:defRPr>
            </a:pPr>
            <a:r>
              <a:rPr sz="2600">
                <a:solidFill>
                  <a:srgbClr val="174576"/>
                </a:solidFill>
              </a:rPr>
              <a:t>Keys signed by subject</a:t>
            </a:r>
            <a:endParaRPr sz="2600">
              <a:solidFill>
                <a:srgbClr val="174576"/>
              </a:solidFill>
            </a:endParaRPr>
          </a:p>
          <a:p>
            <a:pPr lvl="1">
              <a:lnSpc>
                <a:spcPct val="80000"/>
              </a:lnSpc>
              <a:spcBef>
                <a:spcPts val="600"/>
              </a:spcBef>
              <a:defRPr sz="1800">
                <a:solidFill>
                  <a:srgbClr val="000000"/>
                </a:solidFill>
              </a:defRPr>
            </a:pPr>
            <a:r>
              <a:rPr sz="2200">
                <a:solidFill>
                  <a:srgbClr val="174576"/>
                </a:solidFill>
              </a:rPr>
              <a:t>Called </a:t>
            </a:r>
            <a:r>
              <a:rPr sz="2200">
                <a:solidFill>
                  <a:srgbClr val="174576"/>
                </a:solidFill>
                <a:latin typeface="Arial"/>
                <a:ea typeface="Arial"/>
                <a:cs typeface="Arial"/>
                <a:sym typeface="Arial"/>
              </a:rPr>
              <a:t>“</a:t>
            </a:r>
            <a:r>
              <a:rPr sz="2200">
                <a:solidFill>
                  <a:srgbClr val="174576"/>
                </a:solidFill>
              </a:rPr>
              <a:t>self-signing</a:t>
            </a:r>
            <a:r>
              <a:rPr sz="2200">
                <a:solidFill>
                  <a:srgbClr val="174576"/>
                </a:solidFill>
                <a:latin typeface="Arial"/>
                <a:ea typeface="Arial"/>
                <a:cs typeface="Arial"/>
                <a:sym typeface="Arial"/>
              </a:rPr>
              <a:t>”</a:t>
            </a:r>
          </a:p>
        </p:txBody>
      </p:sp>
    </p:spTree>
  </p:cSld>
  <p:clrMapOvr>
    <a:masterClrMapping/>
  </p:clrMapOvr>
  <p:transitio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4" name="Shape 394"/>
          <p:cNvSpPr/>
          <p:nvPr>
            <p:ph type="title" idx="4294967295"/>
          </p:nvPr>
        </p:nvSpPr>
        <p:spPr>
          <a:xfrm>
            <a:off x="779462" y="295274"/>
            <a:ext cx="7583488" cy="1143002"/>
          </a:xfrm>
          <a:prstGeom prst="rect">
            <a:avLst/>
          </a:prstGeom>
        </p:spPr>
        <p:txBody>
          <a:bodyPr lIns="0" tIns="0" rIns="0" bIns="0">
            <a:normAutofit fontScale="100000" lnSpcReduction="0"/>
          </a:bodyPr>
          <a:lstStyle/>
          <a:p>
            <a:pPr lvl="0">
              <a:defRPr sz="1800">
                <a:solidFill>
                  <a:srgbClr val="000000"/>
                </a:solidFill>
              </a:defRPr>
            </a:pPr>
            <a:r>
              <a:rPr sz="3800">
                <a:solidFill>
                  <a:srgbClr val="174576"/>
                </a:solidFill>
              </a:rPr>
              <a:t>Validating Certificates</a:t>
            </a:r>
          </a:p>
        </p:txBody>
      </p:sp>
      <p:sp>
        <p:nvSpPr>
          <p:cNvPr id="395" name="Shape 395"/>
          <p:cNvSpPr/>
          <p:nvPr>
            <p:ph type="body" idx="4294967295"/>
          </p:nvPr>
        </p:nvSpPr>
        <p:spPr>
          <a:xfrm>
            <a:off x="228599" y="2035175"/>
            <a:ext cx="4953002" cy="5410200"/>
          </a:xfrm>
          <a:prstGeom prst="rect">
            <a:avLst/>
          </a:prstGeom>
        </p:spPr>
        <p:txBody>
          <a:bodyPr lIns="0" tIns="0" rIns="0" bIns="0">
            <a:normAutofit fontScale="100000" lnSpcReduction="0"/>
          </a:bodyPr>
          <a:lstStyle/>
          <a:p>
            <a:pPr lvl="0" marL="374072" indent="-374072">
              <a:lnSpc>
                <a:spcPct val="90000"/>
              </a:lnSpc>
              <a:defRPr sz="1800">
                <a:solidFill>
                  <a:srgbClr val="000000"/>
                </a:solidFill>
              </a:defRPr>
            </a:pPr>
            <a:r>
              <a:rPr sz="2400">
                <a:solidFill>
                  <a:srgbClr val="174576"/>
                </a:solidFill>
              </a:rPr>
              <a:t>Alice needs to validate Bob</a:t>
            </a:r>
            <a:r>
              <a:rPr sz="2400">
                <a:solidFill>
                  <a:srgbClr val="174576"/>
                </a:solidFill>
                <a:latin typeface="Arial"/>
                <a:ea typeface="Arial"/>
                <a:cs typeface="Arial"/>
                <a:sym typeface="Arial"/>
              </a:rPr>
              <a:t>’</a:t>
            </a:r>
            <a:r>
              <a:rPr sz="2400">
                <a:solidFill>
                  <a:srgbClr val="174576"/>
                </a:solidFill>
              </a:rPr>
              <a:t>s OpenPGP cert</a:t>
            </a:r>
            <a:endParaRPr sz="2400">
              <a:solidFill>
                <a:srgbClr val="174576"/>
              </a:solidFill>
            </a:endParaRPr>
          </a:p>
          <a:p>
            <a:pPr lvl="1" marL="685800" indent="-336550">
              <a:lnSpc>
                <a:spcPct val="90000"/>
              </a:lnSpc>
              <a:spcBef>
                <a:spcPts val="600"/>
              </a:spcBef>
              <a:defRPr sz="1800">
                <a:solidFill>
                  <a:srgbClr val="000000"/>
                </a:solidFill>
              </a:defRPr>
            </a:pPr>
            <a:r>
              <a:rPr sz="2000">
                <a:solidFill>
                  <a:srgbClr val="174576"/>
                </a:solidFill>
              </a:rPr>
              <a:t>Does not know Fred, Giselle, or Ellen</a:t>
            </a:r>
            <a:endParaRPr sz="2000">
              <a:solidFill>
                <a:srgbClr val="174576"/>
              </a:solidFill>
            </a:endParaRPr>
          </a:p>
          <a:p>
            <a:pPr lvl="0" marL="374072" indent="-374072">
              <a:lnSpc>
                <a:spcPct val="90000"/>
              </a:lnSpc>
              <a:defRPr sz="1800">
                <a:solidFill>
                  <a:srgbClr val="000000"/>
                </a:solidFill>
              </a:defRPr>
            </a:pPr>
            <a:r>
              <a:rPr sz="2400">
                <a:solidFill>
                  <a:srgbClr val="174576"/>
                </a:solidFill>
              </a:rPr>
              <a:t>Alice gets Giselle</a:t>
            </a:r>
            <a:r>
              <a:rPr sz="2400">
                <a:solidFill>
                  <a:srgbClr val="174576"/>
                </a:solidFill>
                <a:latin typeface="Arial"/>
                <a:ea typeface="Arial"/>
                <a:cs typeface="Arial"/>
                <a:sym typeface="Arial"/>
              </a:rPr>
              <a:t>’</a:t>
            </a:r>
            <a:r>
              <a:rPr sz="2400">
                <a:solidFill>
                  <a:srgbClr val="174576"/>
                </a:solidFill>
              </a:rPr>
              <a:t>s cert</a:t>
            </a:r>
            <a:endParaRPr sz="2400">
              <a:solidFill>
                <a:srgbClr val="174576"/>
              </a:solidFill>
            </a:endParaRPr>
          </a:p>
          <a:p>
            <a:pPr lvl="1" marL="685800" indent="-336550">
              <a:lnSpc>
                <a:spcPct val="90000"/>
              </a:lnSpc>
              <a:spcBef>
                <a:spcPts val="600"/>
              </a:spcBef>
              <a:defRPr sz="1800">
                <a:solidFill>
                  <a:srgbClr val="000000"/>
                </a:solidFill>
              </a:defRPr>
            </a:pPr>
            <a:r>
              <a:rPr sz="2000">
                <a:solidFill>
                  <a:srgbClr val="174576"/>
                </a:solidFill>
              </a:rPr>
              <a:t>Knows Henry slightly, but his signature is at </a:t>
            </a:r>
            <a:r>
              <a:rPr sz="2000">
                <a:solidFill>
                  <a:srgbClr val="174576"/>
                </a:solidFill>
                <a:latin typeface="Arial"/>
                <a:ea typeface="Arial"/>
                <a:cs typeface="Arial"/>
                <a:sym typeface="Arial"/>
              </a:rPr>
              <a:t>“</a:t>
            </a:r>
            <a:r>
              <a:rPr sz="2000">
                <a:solidFill>
                  <a:srgbClr val="174576"/>
                </a:solidFill>
              </a:rPr>
              <a:t>casual</a:t>
            </a:r>
            <a:r>
              <a:rPr sz="2000">
                <a:solidFill>
                  <a:srgbClr val="174576"/>
                </a:solidFill>
                <a:latin typeface="Arial"/>
                <a:ea typeface="Arial"/>
                <a:cs typeface="Arial"/>
                <a:sym typeface="Arial"/>
              </a:rPr>
              <a:t>”</a:t>
            </a:r>
            <a:r>
              <a:rPr sz="2000">
                <a:solidFill>
                  <a:srgbClr val="174576"/>
                </a:solidFill>
              </a:rPr>
              <a:t> level of trust</a:t>
            </a:r>
            <a:endParaRPr sz="2000">
              <a:solidFill>
                <a:srgbClr val="174576"/>
              </a:solidFill>
            </a:endParaRPr>
          </a:p>
          <a:p>
            <a:pPr lvl="0" marL="374072" indent="-374072">
              <a:lnSpc>
                <a:spcPct val="90000"/>
              </a:lnSpc>
              <a:defRPr sz="1800">
                <a:solidFill>
                  <a:srgbClr val="000000"/>
                </a:solidFill>
              </a:defRPr>
            </a:pPr>
            <a:r>
              <a:rPr sz="2400">
                <a:solidFill>
                  <a:srgbClr val="174576"/>
                </a:solidFill>
              </a:rPr>
              <a:t>Alice gets Ellen</a:t>
            </a:r>
            <a:r>
              <a:rPr sz="2400">
                <a:solidFill>
                  <a:srgbClr val="174576"/>
                </a:solidFill>
                <a:latin typeface="Arial"/>
                <a:ea typeface="Arial"/>
                <a:cs typeface="Arial"/>
                <a:sym typeface="Arial"/>
              </a:rPr>
              <a:t>’</a:t>
            </a:r>
            <a:r>
              <a:rPr sz="2400">
                <a:solidFill>
                  <a:srgbClr val="174576"/>
                </a:solidFill>
              </a:rPr>
              <a:t>s cert</a:t>
            </a:r>
            <a:endParaRPr sz="2400">
              <a:solidFill>
                <a:srgbClr val="174576"/>
              </a:solidFill>
            </a:endParaRPr>
          </a:p>
          <a:p>
            <a:pPr lvl="1" marL="685800" indent="-336550">
              <a:lnSpc>
                <a:spcPct val="90000"/>
              </a:lnSpc>
              <a:spcBef>
                <a:spcPts val="600"/>
              </a:spcBef>
              <a:defRPr sz="1800">
                <a:solidFill>
                  <a:srgbClr val="000000"/>
                </a:solidFill>
              </a:defRPr>
            </a:pPr>
            <a:r>
              <a:rPr sz="2000">
                <a:solidFill>
                  <a:srgbClr val="174576"/>
                </a:solidFill>
              </a:rPr>
              <a:t>Knows Jack, so uses his cert to validate Ellen</a:t>
            </a:r>
            <a:r>
              <a:rPr sz="2000">
                <a:solidFill>
                  <a:srgbClr val="174576"/>
                </a:solidFill>
                <a:latin typeface="Arial"/>
                <a:ea typeface="Arial"/>
                <a:cs typeface="Arial"/>
                <a:sym typeface="Arial"/>
              </a:rPr>
              <a:t>’</a:t>
            </a:r>
            <a:r>
              <a:rPr sz="2000">
                <a:solidFill>
                  <a:srgbClr val="174576"/>
                </a:solidFill>
              </a:rPr>
              <a:t>s, then hers to validate Bob</a:t>
            </a:r>
            <a:r>
              <a:rPr sz="2000">
                <a:solidFill>
                  <a:srgbClr val="174576"/>
                </a:solidFill>
                <a:latin typeface="Arial"/>
                <a:ea typeface="Arial"/>
                <a:cs typeface="Arial"/>
                <a:sym typeface="Arial"/>
              </a:rPr>
              <a:t>’</a:t>
            </a:r>
            <a:r>
              <a:rPr sz="2000">
                <a:solidFill>
                  <a:srgbClr val="174576"/>
                </a:solidFill>
              </a:rPr>
              <a:t>s</a:t>
            </a:r>
          </a:p>
        </p:txBody>
      </p:sp>
      <p:sp>
        <p:nvSpPr>
          <p:cNvPr id="396" name="Shape 396"/>
          <p:cNvSpPr/>
          <p:nvPr/>
        </p:nvSpPr>
        <p:spPr>
          <a:xfrm>
            <a:off x="5664200" y="5140325"/>
            <a:ext cx="930275" cy="536575"/>
          </a:xfrm>
          <a:prstGeom prst="roundRect">
            <a:avLst>
              <a:gd name="adj" fmla="val 16667"/>
            </a:avLst>
          </a:prstGeom>
          <a:ln>
            <a:solidFill>
              <a:srgbClr val="103154"/>
            </a:solidFill>
            <a:round/>
          </a:ln>
        </p:spPr>
        <p:txBody>
          <a:bodyPr lIns="0" tIns="0" rIns="0" bIns="0" anchor="ctr"/>
          <a:lstStyle/>
          <a:p>
            <a:pPr lvl="0"/>
          </a:p>
        </p:txBody>
      </p:sp>
      <p:sp>
        <p:nvSpPr>
          <p:cNvPr id="397" name="Shape 397"/>
          <p:cNvSpPr/>
          <p:nvPr/>
        </p:nvSpPr>
        <p:spPr>
          <a:xfrm>
            <a:off x="5741987" y="5173662"/>
            <a:ext cx="465905"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defRPr>
                <a:solidFill>
                  <a:srgbClr val="000000"/>
                </a:solidFill>
              </a:defRPr>
            </a:pPr>
            <a:r>
              <a:rPr>
                <a:solidFill>
                  <a:srgbClr val="103154"/>
                </a:solidFill>
              </a:rPr>
              <a:t>Bob</a:t>
            </a:r>
          </a:p>
        </p:txBody>
      </p:sp>
      <p:sp>
        <p:nvSpPr>
          <p:cNvPr id="398" name="Shape 398"/>
          <p:cNvSpPr/>
          <p:nvPr/>
        </p:nvSpPr>
        <p:spPr>
          <a:xfrm>
            <a:off x="7291387" y="4581525"/>
            <a:ext cx="930276" cy="536575"/>
          </a:xfrm>
          <a:prstGeom prst="roundRect">
            <a:avLst>
              <a:gd name="adj" fmla="val 16667"/>
            </a:avLst>
          </a:prstGeom>
          <a:ln>
            <a:solidFill>
              <a:srgbClr val="103154"/>
            </a:solidFill>
            <a:round/>
          </a:ln>
        </p:spPr>
        <p:txBody>
          <a:bodyPr lIns="0" tIns="0" rIns="0" bIns="0" anchor="ctr"/>
          <a:lstStyle/>
          <a:p>
            <a:pPr lvl="0"/>
          </a:p>
        </p:txBody>
      </p:sp>
      <p:sp>
        <p:nvSpPr>
          <p:cNvPr id="399" name="Shape 399"/>
          <p:cNvSpPr/>
          <p:nvPr/>
        </p:nvSpPr>
        <p:spPr>
          <a:xfrm>
            <a:off x="7334250" y="4614862"/>
            <a:ext cx="506423"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defRPr>
                <a:solidFill>
                  <a:srgbClr val="000000"/>
                </a:solidFill>
              </a:defRPr>
            </a:pPr>
            <a:r>
              <a:rPr>
                <a:solidFill>
                  <a:srgbClr val="103154"/>
                </a:solidFill>
              </a:rPr>
              <a:t>Fred</a:t>
            </a:r>
          </a:p>
        </p:txBody>
      </p:sp>
      <p:sp>
        <p:nvSpPr>
          <p:cNvPr id="400" name="Shape 400"/>
          <p:cNvSpPr/>
          <p:nvPr/>
        </p:nvSpPr>
        <p:spPr>
          <a:xfrm>
            <a:off x="7273925" y="3975100"/>
            <a:ext cx="930275" cy="536575"/>
          </a:xfrm>
          <a:prstGeom prst="roundRect">
            <a:avLst>
              <a:gd name="adj" fmla="val 16667"/>
            </a:avLst>
          </a:prstGeom>
          <a:ln>
            <a:solidFill>
              <a:srgbClr val="103154"/>
            </a:solidFill>
            <a:round/>
          </a:ln>
        </p:spPr>
        <p:txBody>
          <a:bodyPr lIns="0" tIns="0" rIns="0" bIns="0" anchor="ctr"/>
          <a:lstStyle/>
          <a:p>
            <a:pPr lvl="0"/>
          </a:p>
        </p:txBody>
      </p:sp>
      <p:sp>
        <p:nvSpPr>
          <p:cNvPr id="401" name="Shape 401"/>
          <p:cNvSpPr/>
          <p:nvPr/>
        </p:nvSpPr>
        <p:spPr>
          <a:xfrm>
            <a:off x="7129462" y="4021137"/>
            <a:ext cx="697407"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defRPr>
                <a:solidFill>
                  <a:srgbClr val="000000"/>
                </a:solidFill>
              </a:defRPr>
            </a:pPr>
            <a:r>
              <a:rPr>
                <a:solidFill>
                  <a:srgbClr val="103154"/>
                </a:solidFill>
              </a:rPr>
              <a:t>Giselle</a:t>
            </a:r>
          </a:p>
        </p:txBody>
      </p:sp>
      <p:sp>
        <p:nvSpPr>
          <p:cNvPr id="402" name="Shape 402"/>
          <p:cNvSpPr/>
          <p:nvPr/>
        </p:nvSpPr>
        <p:spPr>
          <a:xfrm>
            <a:off x="7269162" y="3368675"/>
            <a:ext cx="930276" cy="536575"/>
          </a:xfrm>
          <a:prstGeom prst="roundRect">
            <a:avLst>
              <a:gd name="adj" fmla="val 16667"/>
            </a:avLst>
          </a:prstGeom>
          <a:ln>
            <a:solidFill>
              <a:srgbClr val="103154"/>
            </a:solidFill>
            <a:round/>
          </a:ln>
        </p:spPr>
        <p:txBody>
          <a:bodyPr lIns="0" tIns="0" rIns="0" bIns="0" anchor="ctr"/>
          <a:lstStyle/>
          <a:p>
            <a:pPr lvl="0"/>
          </a:p>
        </p:txBody>
      </p:sp>
      <p:sp>
        <p:nvSpPr>
          <p:cNvPr id="403" name="Shape 403"/>
          <p:cNvSpPr/>
          <p:nvPr/>
        </p:nvSpPr>
        <p:spPr>
          <a:xfrm>
            <a:off x="7280275" y="3402012"/>
            <a:ext cx="523724"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defRPr>
                <a:solidFill>
                  <a:srgbClr val="000000"/>
                </a:solidFill>
              </a:defRPr>
            </a:pPr>
            <a:r>
              <a:rPr>
                <a:solidFill>
                  <a:srgbClr val="103154"/>
                </a:solidFill>
              </a:rPr>
              <a:t>Ellen</a:t>
            </a:r>
          </a:p>
        </p:txBody>
      </p:sp>
      <p:sp>
        <p:nvSpPr>
          <p:cNvPr id="404" name="Shape 404"/>
          <p:cNvSpPr/>
          <p:nvPr/>
        </p:nvSpPr>
        <p:spPr>
          <a:xfrm flipH="1">
            <a:off x="6162674" y="3662362"/>
            <a:ext cx="1112839" cy="1428751"/>
          </a:xfrm>
          <a:prstGeom prst="line">
            <a:avLst/>
          </a:prstGeom>
          <a:ln>
            <a:solidFill>
              <a:srgbClr val="103154"/>
            </a:solidFill>
            <a:round/>
            <a:tailEnd type="triangle"/>
          </a:ln>
        </p:spPr>
        <p:txBody>
          <a:bodyPr lIns="0" tIns="0" rIns="0" bIns="0"/>
          <a:lstStyle/>
          <a:p>
            <a:pPr lvl="0" defTabSz="457200">
              <a:defRPr sz="1200">
                <a:solidFill>
                  <a:srgbClr val="000000"/>
                </a:solidFill>
                <a:latin typeface="+mj-lt"/>
                <a:ea typeface="+mj-ea"/>
                <a:cs typeface="+mj-cs"/>
                <a:sym typeface="Helvetica"/>
              </a:defRPr>
            </a:pPr>
          </a:p>
        </p:txBody>
      </p:sp>
      <p:sp>
        <p:nvSpPr>
          <p:cNvPr id="405" name="Shape 405"/>
          <p:cNvSpPr/>
          <p:nvPr/>
        </p:nvSpPr>
        <p:spPr>
          <a:xfrm flipH="1">
            <a:off x="6445250" y="4219575"/>
            <a:ext cx="825500" cy="917576"/>
          </a:xfrm>
          <a:prstGeom prst="line">
            <a:avLst/>
          </a:prstGeom>
          <a:ln>
            <a:solidFill>
              <a:srgbClr val="103154"/>
            </a:solidFill>
            <a:round/>
            <a:tailEnd type="triangle"/>
          </a:ln>
        </p:spPr>
        <p:txBody>
          <a:bodyPr lIns="0" tIns="0" rIns="0" bIns="0"/>
          <a:lstStyle/>
          <a:p>
            <a:pPr lvl="0" defTabSz="457200">
              <a:defRPr sz="1200">
                <a:solidFill>
                  <a:srgbClr val="000000"/>
                </a:solidFill>
                <a:latin typeface="+mj-lt"/>
                <a:ea typeface="+mj-ea"/>
                <a:cs typeface="+mj-cs"/>
                <a:sym typeface="Helvetica"/>
              </a:defRPr>
            </a:pPr>
          </a:p>
        </p:txBody>
      </p:sp>
      <p:sp>
        <p:nvSpPr>
          <p:cNvPr id="406" name="Shape 406"/>
          <p:cNvSpPr/>
          <p:nvPr/>
        </p:nvSpPr>
        <p:spPr>
          <a:xfrm flipH="1">
            <a:off x="6611937" y="4854575"/>
            <a:ext cx="654051" cy="431800"/>
          </a:xfrm>
          <a:prstGeom prst="line">
            <a:avLst/>
          </a:prstGeom>
          <a:ln>
            <a:solidFill>
              <a:srgbClr val="103154"/>
            </a:solidFill>
            <a:round/>
            <a:tailEnd type="triangle"/>
          </a:ln>
        </p:spPr>
        <p:txBody>
          <a:bodyPr lIns="0" tIns="0" rIns="0" bIns="0"/>
          <a:lstStyle/>
          <a:p>
            <a:pPr lvl="0" defTabSz="457200">
              <a:defRPr sz="1200">
                <a:solidFill>
                  <a:srgbClr val="000000"/>
                </a:solidFill>
                <a:latin typeface="+mj-lt"/>
                <a:ea typeface="+mj-ea"/>
                <a:cs typeface="+mj-cs"/>
                <a:sym typeface="Helvetica"/>
              </a:defRPr>
            </a:pPr>
          </a:p>
        </p:txBody>
      </p:sp>
      <p:sp>
        <p:nvSpPr>
          <p:cNvPr id="407" name="Shape 407"/>
          <p:cNvSpPr/>
          <p:nvPr/>
        </p:nvSpPr>
        <p:spPr>
          <a:xfrm>
            <a:off x="5387975" y="3763962"/>
            <a:ext cx="930275" cy="536576"/>
          </a:xfrm>
          <a:prstGeom prst="roundRect">
            <a:avLst>
              <a:gd name="adj" fmla="val 16667"/>
            </a:avLst>
          </a:prstGeom>
          <a:ln>
            <a:solidFill>
              <a:srgbClr val="103154"/>
            </a:solidFill>
            <a:round/>
          </a:ln>
        </p:spPr>
        <p:txBody>
          <a:bodyPr lIns="0" tIns="0" rIns="0" bIns="0" anchor="ctr"/>
          <a:lstStyle/>
          <a:p>
            <a:pPr lvl="0"/>
          </a:p>
        </p:txBody>
      </p:sp>
      <p:sp>
        <p:nvSpPr>
          <p:cNvPr id="408" name="Shape 408"/>
          <p:cNvSpPr/>
          <p:nvPr/>
        </p:nvSpPr>
        <p:spPr>
          <a:xfrm>
            <a:off x="5394325" y="3797300"/>
            <a:ext cx="558885" cy="3454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defRPr>
                <a:solidFill>
                  <a:srgbClr val="000000"/>
                </a:solidFill>
              </a:defRPr>
            </a:pPr>
            <a:r>
              <a:rPr>
                <a:solidFill>
                  <a:srgbClr val="103154"/>
                </a:solidFill>
              </a:rPr>
              <a:t>Irene</a:t>
            </a:r>
          </a:p>
        </p:txBody>
      </p:sp>
      <p:sp>
        <p:nvSpPr>
          <p:cNvPr id="409" name="Shape 409"/>
          <p:cNvSpPr/>
          <p:nvPr/>
        </p:nvSpPr>
        <p:spPr>
          <a:xfrm>
            <a:off x="5370512" y="3157537"/>
            <a:ext cx="930276" cy="536576"/>
          </a:xfrm>
          <a:prstGeom prst="roundRect">
            <a:avLst>
              <a:gd name="adj" fmla="val 16667"/>
            </a:avLst>
          </a:prstGeom>
          <a:ln>
            <a:solidFill>
              <a:srgbClr val="103154"/>
            </a:solidFill>
            <a:round/>
          </a:ln>
        </p:spPr>
        <p:txBody>
          <a:bodyPr lIns="0" tIns="0" rIns="0" bIns="0" anchor="ctr"/>
          <a:lstStyle/>
          <a:p>
            <a:pPr lvl="0"/>
          </a:p>
        </p:txBody>
      </p:sp>
      <p:sp>
        <p:nvSpPr>
          <p:cNvPr id="410" name="Shape 410"/>
          <p:cNvSpPr/>
          <p:nvPr/>
        </p:nvSpPr>
        <p:spPr>
          <a:xfrm>
            <a:off x="5297487" y="3190875"/>
            <a:ext cx="677539" cy="3454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defRPr>
                <a:solidFill>
                  <a:srgbClr val="000000"/>
                </a:solidFill>
              </a:defRPr>
            </a:pPr>
            <a:r>
              <a:rPr>
                <a:solidFill>
                  <a:srgbClr val="103154"/>
                </a:solidFill>
              </a:rPr>
              <a:t>Henry</a:t>
            </a:r>
          </a:p>
        </p:txBody>
      </p:sp>
      <p:sp>
        <p:nvSpPr>
          <p:cNvPr id="411" name="Shape 411"/>
          <p:cNvSpPr/>
          <p:nvPr/>
        </p:nvSpPr>
        <p:spPr>
          <a:xfrm>
            <a:off x="6337300" y="4021137"/>
            <a:ext cx="914401" cy="158751"/>
          </a:xfrm>
          <a:prstGeom prst="line">
            <a:avLst/>
          </a:prstGeom>
          <a:ln>
            <a:solidFill>
              <a:srgbClr val="103154"/>
            </a:solidFill>
            <a:round/>
            <a:tailEnd type="triangle"/>
          </a:ln>
        </p:spPr>
        <p:txBody>
          <a:bodyPr lIns="0" tIns="0" rIns="0" bIns="0"/>
          <a:lstStyle/>
          <a:p>
            <a:pPr lvl="0" defTabSz="457200">
              <a:defRPr sz="1200">
                <a:solidFill>
                  <a:srgbClr val="000000"/>
                </a:solidFill>
                <a:latin typeface="+mj-lt"/>
                <a:ea typeface="+mj-ea"/>
                <a:cs typeface="+mj-cs"/>
                <a:sym typeface="Helvetica"/>
              </a:defRPr>
            </a:pPr>
          </a:p>
        </p:txBody>
      </p:sp>
      <p:sp>
        <p:nvSpPr>
          <p:cNvPr id="412" name="Shape 412"/>
          <p:cNvSpPr/>
          <p:nvPr/>
        </p:nvSpPr>
        <p:spPr>
          <a:xfrm>
            <a:off x="6294437" y="3505200"/>
            <a:ext cx="1008064" cy="511176"/>
          </a:xfrm>
          <a:prstGeom prst="line">
            <a:avLst/>
          </a:prstGeom>
          <a:ln>
            <a:solidFill>
              <a:srgbClr val="103154"/>
            </a:solidFill>
            <a:round/>
            <a:tailEnd type="triangle"/>
          </a:ln>
        </p:spPr>
        <p:txBody>
          <a:bodyPr lIns="0" tIns="0" rIns="0" bIns="0"/>
          <a:lstStyle/>
          <a:p>
            <a:pPr lvl="0" defTabSz="457200">
              <a:defRPr sz="1200">
                <a:solidFill>
                  <a:srgbClr val="000000"/>
                </a:solidFill>
                <a:latin typeface="+mj-lt"/>
                <a:ea typeface="+mj-ea"/>
                <a:cs typeface="+mj-cs"/>
                <a:sym typeface="Helvetica"/>
              </a:defRPr>
            </a:pPr>
          </a:p>
        </p:txBody>
      </p:sp>
      <p:sp>
        <p:nvSpPr>
          <p:cNvPr id="413" name="Shape 413"/>
          <p:cNvSpPr/>
          <p:nvPr/>
        </p:nvSpPr>
        <p:spPr>
          <a:xfrm flipH="1" flipV="1">
            <a:off x="6292850" y="3306762"/>
            <a:ext cx="982663" cy="198438"/>
          </a:xfrm>
          <a:prstGeom prst="line">
            <a:avLst/>
          </a:prstGeom>
          <a:ln>
            <a:solidFill>
              <a:srgbClr val="103154"/>
            </a:solidFill>
            <a:round/>
            <a:tailEnd type="triangle"/>
          </a:ln>
        </p:spPr>
        <p:txBody>
          <a:bodyPr lIns="0" tIns="0" rIns="0" bIns="0"/>
          <a:lstStyle/>
          <a:p>
            <a:pPr lvl="0" defTabSz="457200">
              <a:defRPr sz="1200">
                <a:solidFill>
                  <a:srgbClr val="000000"/>
                </a:solidFill>
                <a:latin typeface="+mj-lt"/>
                <a:ea typeface="+mj-ea"/>
                <a:cs typeface="+mj-cs"/>
                <a:sym typeface="Helvetica"/>
              </a:defRPr>
            </a:pPr>
          </a:p>
        </p:txBody>
      </p:sp>
      <p:sp>
        <p:nvSpPr>
          <p:cNvPr id="414" name="Shape 414"/>
          <p:cNvSpPr/>
          <p:nvPr/>
        </p:nvSpPr>
        <p:spPr>
          <a:xfrm>
            <a:off x="6870700" y="2459037"/>
            <a:ext cx="930275" cy="536576"/>
          </a:xfrm>
          <a:prstGeom prst="roundRect">
            <a:avLst>
              <a:gd name="adj" fmla="val 16667"/>
            </a:avLst>
          </a:prstGeom>
          <a:ln>
            <a:solidFill>
              <a:srgbClr val="103154"/>
            </a:solidFill>
            <a:round/>
          </a:ln>
        </p:spPr>
        <p:txBody>
          <a:bodyPr lIns="0" tIns="0" rIns="0" bIns="0" anchor="ctr"/>
          <a:lstStyle/>
          <a:p>
            <a:pPr lvl="0"/>
          </a:p>
        </p:txBody>
      </p:sp>
      <p:sp>
        <p:nvSpPr>
          <p:cNvPr id="415" name="Shape 415"/>
          <p:cNvSpPr/>
          <p:nvPr/>
        </p:nvSpPr>
        <p:spPr>
          <a:xfrm>
            <a:off x="6858000" y="2492375"/>
            <a:ext cx="442129" cy="3454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defRPr>
                <a:solidFill>
                  <a:srgbClr val="000000"/>
                </a:solidFill>
              </a:defRPr>
            </a:pPr>
            <a:r>
              <a:rPr>
                <a:solidFill>
                  <a:srgbClr val="103154"/>
                </a:solidFill>
              </a:rPr>
              <a:t>Jack</a:t>
            </a:r>
          </a:p>
        </p:txBody>
      </p:sp>
      <p:sp>
        <p:nvSpPr>
          <p:cNvPr id="416" name="Shape 416"/>
          <p:cNvSpPr/>
          <p:nvPr/>
        </p:nvSpPr>
        <p:spPr>
          <a:xfrm>
            <a:off x="7469187" y="3014662"/>
            <a:ext cx="260351" cy="328614"/>
          </a:xfrm>
          <a:prstGeom prst="line">
            <a:avLst/>
          </a:prstGeom>
          <a:ln>
            <a:solidFill>
              <a:srgbClr val="103154"/>
            </a:solidFill>
            <a:round/>
            <a:tailEnd type="triangle"/>
          </a:ln>
        </p:spPr>
        <p:txBody>
          <a:bodyPr lIns="0" tIns="0" rIns="0" bIns="0"/>
          <a:lstStyle/>
          <a:p>
            <a:pPr lvl="0" defTabSz="457200">
              <a:defRPr sz="1200">
                <a:solidFill>
                  <a:srgbClr val="000000"/>
                </a:solidFill>
                <a:latin typeface="+mj-lt"/>
                <a:ea typeface="+mj-ea"/>
                <a:cs typeface="+mj-cs"/>
                <a:sym typeface="Helvetica"/>
              </a:defRPr>
            </a:pPr>
          </a:p>
        </p:txBody>
      </p:sp>
      <p:sp>
        <p:nvSpPr>
          <p:cNvPr id="417" name="Shape 417"/>
          <p:cNvSpPr/>
          <p:nvPr/>
        </p:nvSpPr>
        <p:spPr>
          <a:xfrm>
            <a:off x="5618114" y="5921375"/>
            <a:ext cx="2665510" cy="3454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stStyle>
          <a:p>
            <a:pPr lvl="0">
              <a:defRPr>
                <a:solidFill>
                  <a:srgbClr val="000000"/>
                </a:solidFill>
              </a:defRPr>
            </a:pPr>
            <a:r>
              <a:rPr>
                <a:solidFill>
                  <a:srgbClr val="103154"/>
                </a:solidFill>
              </a:rPr>
              <a:t>Arrows show endorsements</a:t>
            </a:r>
          </a:p>
        </p:txBody>
      </p:sp>
    </p:spTree>
  </p:cSld>
  <p:clrMapOvr>
    <a:masterClrMapping/>
  </p:clrMapOvr>
  <p:transitio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9" name="Shape 419"/>
          <p:cNvSpPr/>
          <p:nvPr>
            <p:ph type="title" idx="4294967295"/>
          </p:nvPr>
        </p:nvSpPr>
        <p:spPr>
          <a:xfrm>
            <a:off x="779462" y="295274"/>
            <a:ext cx="7583488" cy="1143002"/>
          </a:xfrm>
          <a:prstGeom prst="rect">
            <a:avLst/>
          </a:prstGeom>
        </p:spPr>
        <p:txBody>
          <a:bodyPr lIns="0" tIns="0" rIns="0" bIns="0">
            <a:normAutofit fontScale="100000" lnSpcReduction="0"/>
          </a:bodyPr>
          <a:lstStyle/>
          <a:p>
            <a:pPr lvl="0">
              <a:defRPr sz="1800">
                <a:solidFill>
                  <a:srgbClr val="000000"/>
                </a:solidFill>
              </a:defRPr>
            </a:pPr>
            <a:r>
              <a:rPr sz="3800">
                <a:solidFill>
                  <a:srgbClr val="174576"/>
                </a:solidFill>
              </a:rPr>
              <a:t>PKI vs WoT</a:t>
            </a:r>
          </a:p>
        </p:txBody>
      </p:sp>
      <p:sp>
        <p:nvSpPr>
          <p:cNvPr id="420" name="Shape 420"/>
          <p:cNvSpPr/>
          <p:nvPr>
            <p:ph type="body" idx="4294967295"/>
          </p:nvPr>
        </p:nvSpPr>
        <p:spPr>
          <a:xfrm>
            <a:off x="779462" y="1949450"/>
            <a:ext cx="7583488" cy="4006850"/>
          </a:xfrm>
          <a:prstGeom prst="rect">
            <a:avLst/>
          </a:prstGeom>
        </p:spPr>
        <p:txBody>
          <a:bodyPr lIns="0" tIns="0" rIns="0" bIns="0">
            <a:normAutofit fontScale="100000" lnSpcReduction="0"/>
          </a:bodyPr>
          <a:lstStyle/>
          <a:p>
            <a:pPr lvl="0" marL="436418" indent="-436418">
              <a:defRPr sz="1800">
                <a:solidFill>
                  <a:srgbClr val="000000"/>
                </a:solidFill>
              </a:defRPr>
            </a:pPr>
            <a:r>
              <a:rPr sz="2800">
                <a:solidFill>
                  <a:srgbClr val="174576"/>
                </a:solidFill>
              </a:rPr>
              <a:t>PKI</a:t>
            </a:r>
            <a:endParaRPr sz="2800">
              <a:solidFill>
                <a:srgbClr val="174576"/>
              </a:solidFill>
            </a:endParaRPr>
          </a:p>
          <a:p>
            <a:pPr lvl="1" marL="820420" indent="-471170">
              <a:spcBef>
                <a:spcPts val="600"/>
              </a:spcBef>
              <a:defRPr sz="1800">
                <a:solidFill>
                  <a:srgbClr val="000000"/>
                </a:solidFill>
              </a:defRPr>
            </a:pPr>
            <a:r>
              <a:rPr sz="2800">
                <a:solidFill>
                  <a:srgbClr val="174576"/>
                </a:solidFill>
              </a:rPr>
              <a:t>puts trust decision at single point</a:t>
            </a:r>
            <a:endParaRPr sz="2800">
              <a:solidFill>
                <a:srgbClr val="174576"/>
              </a:solidFill>
            </a:endParaRPr>
          </a:p>
          <a:p>
            <a:pPr lvl="1" marL="820420" indent="-471170">
              <a:spcBef>
                <a:spcPts val="600"/>
              </a:spcBef>
              <a:defRPr sz="1800">
                <a:solidFill>
                  <a:srgbClr val="000000"/>
                </a:solidFill>
              </a:defRPr>
            </a:pPr>
            <a:r>
              <a:rPr sz="2800">
                <a:solidFill>
                  <a:srgbClr val="174576"/>
                </a:solidFill>
              </a:rPr>
              <a:t>root certificate widely distributed</a:t>
            </a:r>
            <a:endParaRPr sz="2800">
              <a:solidFill>
                <a:srgbClr val="174576"/>
              </a:solidFill>
            </a:endParaRPr>
          </a:p>
          <a:p>
            <a:pPr lvl="2" marL="1035050" indent="-349250">
              <a:spcBef>
                <a:spcPts val="600"/>
              </a:spcBef>
              <a:defRPr sz="1800">
                <a:solidFill>
                  <a:srgbClr val="000000"/>
                </a:solidFill>
              </a:defRPr>
            </a:pPr>
            <a:endParaRPr sz="2400">
              <a:solidFill>
                <a:srgbClr val="174576"/>
              </a:solidFill>
            </a:endParaRPr>
          </a:p>
          <a:p>
            <a:pPr lvl="0" marL="436418" indent="-436418">
              <a:defRPr sz="1800">
                <a:solidFill>
                  <a:srgbClr val="000000"/>
                </a:solidFill>
              </a:defRPr>
            </a:pPr>
            <a:r>
              <a:rPr sz="2800">
                <a:solidFill>
                  <a:srgbClr val="174576"/>
                </a:solidFill>
              </a:rPr>
              <a:t>WoT</a:t>
            </a:r>
            <a:endParaRPr sz="2800">
              <a:solidFill>
                <a:srgbClr val="174576"/>
              </a:solidFill>
            </a:endParaRPr>
          </a:p>
          <a:p>
            <a:pPr lvl="1" marL="820420" indent="-471170">
              <a:spcBef>
                <a:spcPts val="600"/>
              </a:spcBef>
              <a:defRPr sz="1800">
                <a:solidFill>
                  <a:srgbClr val="000000"/>
                </a:solidFill>
              </a:defRPr>
            </a:pPr>
            <a:r>
              <a:rPr sz="2800">
                <a:solidFill>
                  <a:srgbClr val="174576"/>
                </a:solidFill>
              </a:rPr>
              <a:t>leaves trust decisions in hands of users</a:t>
            </a:r>
            <a:endParaRPr sz="2800">
              <a:solidFill>
                <a:srgbClr val="174576"/>
              </a:solidFill>
            </a:endParaRPr>
          </a:p>
          <a:p>
            <a:pPr lvl="1" marL="820420" indent="-471170">
              <a:spcBef>
                <a:spcPts val="600"/>
              </a:spcBef>
              <a:defRPr sz="1800">
                <a:solidFill>
                  <a:srgbClr val="000000"/>
                </a:solidFill>
              </a:defRPr>
            </a:pPr>
            <a:r>
              <a:rPr sz="2800">
                <a:solidFill>
                  <a:srgbClr val="174576"/>
                </a:solidFill>
              </a:rPr>
              <a:t>certificates not widely distributed, but may be difficult to get</a:t>
            </a:r>
          </a:p>
        </p:txBody>
      </p:sp>
    </p:spTree>
  </p:cSld>
  <p:clrMapOvr>
    <a:masterClrMapping/>
  </p:clrMapOvr>
  <p:transitio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2" name="Shape 422"/>
          <p:cNvSpPr/>
          <p:nvPr>
            <p:ph type="title" idx="4294967295"/>
          </p:nvPr>
        </p:nvSpPr>
        <p:spPr>
          <a:xfrm>
            <a:off x="779462" y="295274"/>
            <a:ext cx="7583488" cy="1143002"/>
          </a:xfrm>
          <a:prstGeom prst="rect">
            <a:avLst/>
          </a:prstGeom>
        </p:spPr>
        <p:txBody>
          <a:bodyPr lIns="0" tIns="0" rIns="0" bIns="0">
            <a:normAutofit fontScale="100000" lnSpcReduction="0"/>
          </a:bodyPr>
          <a:lstStyle/>
          <a:p>
            <a:pPr lvl="0">
              <a:defRPr sz="1800">
                <a:solidFill>
                  <a:srgbClr val="000000"/>
                </a:solidFill>
              </a:defRPr>
            </a:pPr>
            <a:r>
              <a:rPr sz="3800">
                <a:solidFill>
                  <a:srgbClr val="174576"/>
                </a:solidFill>
              </a:rPr>
              <a:t>Common Issues</a:t>
            </a:r>
          </a:p>
        </p:txBody>
      </p:sp>
      <p:sp>
        <p:nvSpPr>
          <p:cNvPr id="423" name="Shape 423"/>
          <p:cNvSpPr/>
          <p:nvPr>
            <p:ph type="body" idx="4294967295"/>
          </p:nvPr>
        </p:nvSpPr>
        <p:spPr>
          <a:xfrm>
            <a:off x="779462" y="1949450"/>
            <a:ext cx="7583488" cy="4006850"/>
          </a:xfrm>
          <a:prstGeom prst="rect">
            <a:avLst/>
          </a:prstGeom>
        </p:spPr>
        <p:txBody>
          <a:bodyPr lIns="0" tIns="0" rIns="0" bIns="0">
            <a:normAutofit fontScale="100000" lnSpcReduction="0"/>
          </a:bodyPr>
          <a:lstStyle/>
          <a:p>
            <a:pPr lvl="0" marL="374072" indent="-374072">
              <a:defRPr sz="1800">
                <a:solidFill>
                  <a:srgbClr val="000000"/>
                </a:solidFill>
              </a:defRPr>
            </a:pPr>
            <a:r>
              <a:rPr sz="2400">
                <a:solidFill>
                  <a:srgbClr val="174576"/>
                </a:solidFill>
              </a:rPr>
              <a:t>Storing and protecting keys</a:t>
            </a:r>
            <a:endParaRPr sz="2400">
              <a:solidFill>
                <a:srgbClr val="174576"/>
              </a:solidFill>
            </a:endParaRPr>
          </a:p>
          <a:p>
            <a:pPr lvl="1" marL="753110" indent="-403860">
              <a:spcBef>
                <a:spcPts val="600"/>
              </a:spcBef>
              <a:defRPr sz="1800">
                <a:solidFill>
                  <a:srgbClr val="000000"/>
                </a:solidFill>
              </a:defRPr>
            </a:pPr>
            <a:r>
              <a:rPr sz="2400">
                <a:solidFill>
                  <a:srgbClr val="174576"/>
                </a:solidFill>
              </a:rPr>
              <a:t>Encipher file containing key</a:t>
            </a:r>
            <a:endParaRPr sz="2400">
              <a:solidFill>
                <a:srgbClr val="174576"/>
              </a:solidFill>
            </a:endParaRPr>
          </a:p>
          <a:p>
            <a:pPr lvl="2" marL="1073855" indent="-388055">
              <a:spcBef>
                <a:spcPts val="600"/>
              </a:spcBef>
              <a:defRPr sz="1800">
                <a:solidFill>
                  <a:srgbClr val="000000"/>
                </a:solidFill>
              </a:defRPr>
            </a:pPr>
            <a:r>
              <a:rPr sz="2000">
                <a:solidFill>
                  <a:srgbClr val="174576"/>
                </a:solidFill>
              </a:rPr>
              <a:t>Attacker can monitor keystrokes to decipher files</a:t>
            </a:r>
            <a:endParaRPr sz="2000">
              <a:solidFill>
                <a:srgbClr val="174576"/>
              </a:solidFill>
            </a:endParaRPr>
          </a:p>
          <a:p>
            <a:pPr lvl="2" marL="1073855" indent="-388055">
              <a:spcBef>
                <a:spcPts val="600"/>
              </a:spcBef>
              <a:defRPr sz="1800">
                <a:solidFill>
                  <a:srgbClr val="000000"/>
                </a:solidFill>
              </a:defRPr>
            </a:pPr>
            <a:r>
              <a:rPr sz="2000">
                <a:solidFill>
                  <a:srgbClr val="174576"/>
                </a:solidFill>
              </a:rPr>
              <a:t>Key will be resident in memory that attacker may be able to read</a:t>
            </a:r>
            <a:endParaRPr sz="2000">
              <a:solidFill>
                <a:srgbClr val="174576"/>
              </a:solidFill>
            </a:endParaRPr>
          </a:p>
          <a:p>
            <a:pPr lvl="1" marL="753110" indent="-403860">
              <a:spcBef>
                <a:spcPts val="600"/>
              </a:spcBef>
              <a:defRPr sz="1800">
                <a:solidFill>
                  <a:srgbClr val="000000"/>
                </a:solidFill>
              </a:defRPr>
            </a:pPr>
            <a:r>
              <a:rPr sz="2400">
                <a:solidFill>
                  <a:srgbClr val="174576"/>
                </a:solidFill>
              </a:rPr>
              <a:t>Common solution</a:t>
            </a:r>
            <a:endParaRPr sz="2400">
              <a:solidFill>
                <a:srgbClr val="174576"/>
              </a:solidFill>
            </a:endParaRPr>
          </a:p>
          <a:p>
            <a:pPr lvl="2" marL="1073855" indent="-388055">
              <a:spcBef>
                <a:spcPts val="600"/>
              </a:spcBef>
              <a:defRPr sz="1800">
                <a:solidFill>
                  <a:srgbClr val="000000"/>
                </a:solidFill>
              </a:defRPr>
            </a:pPr>
            <a:r>
              <a:rPr sz="2000">
                <a:solidFill>
                  <a:srgbClr val="174576"/>
                </a:solidFill>
              </a:rPr>
              <a:t>Use physical devices like </a:t>
            </a:r>
            <a:r>
              <a:rPr sz="2000">
                <a:solidFill>
                  <a:srgbClr val="174576"/>
                </a:solidFill>
              </a:rPr>
              <a:t>“</a:t>
            </a:r>
            <a:r>
              <a:rPr sz="2000">
                <a:solidFill>
                  <a:srgbClr val="174576"/>
                </a:solidFill>
              </a:rPr>
              <a:t>smart card</a:t>
            </a:r>
            <a:r>
              <a:rPr sz="2000">
                <a:solidFill>
                  <a:srgbClr val="174576"/>
                </a:solidFill>
              </a:rPr>
              <a:t>”</a:t>
            </a:r>
            <a:endParaRPr sz="2000">
              <a:solidFill>
                <a:srgbClr val="174576"/>
              </a:solidFill>
            </a:endParaRPr>
          </a:p>
          <a:p>
            <a:pPr lvl="3" marL="1408994" indent="-373944">
              <a:spcBef>
                <a:spcPts val="600"/>
              </a:spcBef>
              <a:defRPr sz="1800">
                <a:solidFill>
                  <a:srgbClr val="000000"/>
                </a:solidFill>
              </a:defRPr>
            </a:pPr>
            <a:r>
              <a:rPr sz="2000">
                <a:solidFill>
                  <a:srgbClr val="174576"/>
                </a:solidFill>
              </a:rPr>
              <a:t>Key never enters system</a:t>
            </a:r>
            <a:endParaRPr sz="2000">
              <a:solidFill>
                <a:srgbClr val="174576"/>
              </a:solidFill>
            </a:endParaRPr>
          </a:p>
          <a:p>
            <a:pPr lvl="3" marL="1408994" indent="-373944">
              <a:spcBef>
                <a:spcPts val="600"/>
              </a:spcBef>
              <a:defRPr sz="1800">
                <a:solidFill>
                  <a:srgbClr val="000000"/>
                </a:solidFill>
              </a:defRPr>
            </a:pPr>
            <a:r>
              <a:rPr sz="2000">
                <a:solidFill>
                  <a:srgbClr val="174576"/>
                </a:solidFill>
              </a:rPr>
              <a:t>Card can be stolen, so have 2 devices combine bits to make single key</a:t>
            </a:r>
          </a:p>
        </p:txBody>
      </p:sp>
    </p:spTree>
  </p:cSld>
  <p:clrMapOvr>
    <a:masterClrMapping/>
  </p:clrMapOvr>
  <p:transitio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5" name="Shape 425"/>
          <p:cNvSpPr/>
          <p:nvPr>
            <p:ph type="title" idx="4294967295"/>
          </p:nvPr>
        </p:nvSpPr>
        <p:spPr>
          <a:xfrm>
            <a:off x="779462" y="295274"/>
            <a:ext cx="7583488" cy="1143002"/>
          </a:xfrm>
          <a:prstGeom prst="rect">
            <a:avLst/>
          </a:prstGeom>
        </p:spPr>
        <p:txBody>
          <a:bodyPr lIns="0" tIns="0" rIns="0" bIns="0">
            <a:normAutofit fontScale="100000" lnSpcReduction="0"/>
          </a:bodyPr>
          <a:lstStyle/>
          <a:p>
            <a:pPr lvl="0">
              <a:defRPr sz="1800">
                <a:solidFill>
                  <a:srgbClr val="000000"/>
                </a:solidFill>
              </a:defRPr>
            </a:pPr>
            <a:r>
              <a:rPr sz="3800">
                <a:solidFill>
                  <a:srgbClr val="174576"/>
                </a:solidFill>
              </a:rPr>
              <a:t>Common Access Card</a:t>
            </a:r>
          </a:p>
        </p:txBody>
      </p:sp>
      <p:sp>
        <p:nvSpPr>
          <p:cNvPr id="426" name="Shape 426"/>
          <p:cNvSpPr/>
          <p:nvPr>
            <p:ph type="body" idx="4294967295"/>
          </p:nvPr>
        </p:nvSpPr>
        <p:spPr>
          <a:xfrm>
            <a:off x="4359275" y="1717675"/>
            <a:ext cx="4648200" cy="5410200"/>
          </a:xfrm>
          <a:prstGeom prst="rect">
            <a:avLst/>
          </a:prstGeom>
        </p:spPr>
        <p:txBody>
          <a:bodyPr lIns="0" tIns="0" rIns="0" bIns="0">
            <a:normAutofit fontScale="100000" lnSpcReduction="0"/>
          </a:bodyPr>
          <a:lstStyle/>
          <a:p>
            <a:pPr lvl="0" marL="377190" indent="-377190">
              <a:defRPr sz="1800">
                <a:solidFill>
                  <a:srgbClr val="000000"/>
                </a:solidFill>
              </a:defRPr>
            </a:pPr>
            <a:r>
              <a:rPr sz="2200">
                <a:solidFill>
                  <a:srgbClr val="174576"/>
                </a:solidFill>
              </a:rPr>
              <a:t>Identification mechanism for DoD personnel</a:t>
            </a:r>
            <a:endParaRPr sz="2200">
              <a:solidFill>
                <a:srgbClr val="174576"/>
              </a:solidFill>
            </a:endParaRPr>
          </a:p>
          <a:p>
            <a:pPr lvl="1" marL="723194" indent="-373944">
              <a:spcBef>
                <a:spcPts val="600"/>
              </a:spcBef>
              <a:defRPr sz="1800">
                <a:solidFill>
                  <a:srgbClr val="000000"/>
                </a:solidFill>
              </a:defRPr>
            </a:pPr>
            <a:r>
              <a:rPr sz="2000">
                <a:solidFill>
                  <a:srgbClr val="174576"/>
                </a:solidFill>
              </a:rPr>
              <a:t>provides visual identification</a:t>
            </a:r>
            <a:endParaRPr sz="2000">
              <a:solidFill>
                <a:srgbClr val="174576"/>
              </a:solidFill>
            </a:endParaRPr>
          </a:p>
          <a:p>
            <a:pPr lvl="1" marL="723194" indent="-373944">
              <a:spcBef>
                <a:spcPts val="600"/>
              </a:spcBef>
              <a:defRPr sz="1800">
                <a:solidFill>
                  <a:srgbClr val="000000"/>
                </a:solidFill>
              </a:defRPr>
            </a:pPr>
            <a:r>
              <a:rPr sz="2000">
                <a:solidFill>
                  <a:srgbClr val="174576"/>
                </a:solidFill>
              </a:rPr>
              <a:t>provides electronic authentication</a:t>
            </a:r>
            <a:endParaRPr sz="2000">
              <a:solidFill>
                <a:srgbClr val="174576"/>
              </a:solidFill>
            </a:endParaRPr>
          </a:p>
          <a:p>
            <a:pPr lvl="2" marL="1078706" indent="-392906">
              <a:spcBef>
                <a:spcPts val="600"/>
              </a:spcBef>
              <a:defRPr sz="1800">
                <a:solidFill>
                  <a:srgbClr val="000000"/>
                </a:solidFill>
              </a:defRPr>
            </a:pPr>
            <a:r>
              <a:rPr>
                <a:solidFill>
                  <a:srgbClr val="174576"/>
                </a:solidFill>
              </a:rPr>
              <a:t>bar code</a:t>
            </a:r>
            <a:endParaRPr>
              <a:solidFill>
                <a:srgbClr val="174576"/>
              </a:solidFill>
            </a:endParaRPr>
          </a:p>
          <a:p>
            <a:pPr lvl="2" marL="1078706" indent="-392906">
              <a:spcBef>
                <a:spcPts val="600"/>
              </a:spcBef>
              <a:defRPr sz="1800">
                <a:solidFill>
                  <a:srgbClr val="000000"/>
                </a:solidFill>
              </a:defRPr>
            </a:pPr>
            <a:r>
              <a:rPr>
                <a:solidFill>
                  <a:srgbClr val="174576"/>
                </a:solidFill>
              </a:rPr>
              <a:t>magnetic strip</a:t>
            </a:r>
            <a:endParaRPr>
              <a:solidFill>
                <a:srgbClr val="174576"/>
              </a:solidFill>
            </a:endParaRPr>
          </a:p>
          <a:p>
            <a:pPr lvl="2" marL="1078706" indent="-392906">
              <a:spcBef>
                <a:spcPts val="600"/>
              </a:spcBef>
              <a:defRPr sz="1800">
                <a:solidFill>
                  <a:srgbClr val="000000"/>
                </a:solidFill>
              </a:defRPr>
            </a:pPr>
            <a:r>
              <a:rPr>
                <a:solidFill>
                  <a:srgbClr val="174576"/>
                </a:solidFill>
              </a:rPr>
              <a:t>integrated circuit</a:t>
            </a:r>
            <a:endParaRPr>
              <a:solidFill>
                <a:srgbClr val="174576"/>
              </a:solidFill>
            </a:endParaRPr>
          </a:p>
          <a:p>
            <a:pPr lvl="3" marL="1413668" indent="-378618">
              <a:spcBef>
                <a:spcPts val="600"/>
              </a:spcBef>
              <a:defRPr sz="1800">
                <a:solidFill>
                  <a:srgbClr val="000000"/>
                </a:solidFill>
              </a:defRPr>
            </a:pPr>
            <a:r>
              <a:rPr>
                <a:solidFill>
                  <a:srgbClr val="174576"/>
                </a:solidFill>
              </a:rPr>
              <a:t>includes  PIN and PKI certificates:</a:t>
            </a:r>
            <a:endParaRPr>
              <a:solidFill>
                <a:srgbClr val="174576"/>
              </a:solidFill>
            </a:endParaRPr>
          </a:p>
          <a:p>
            <a:pPr lvl="4" marL="1764506" indent="-392906">
              <a:spcBef>
                <a:spcPts val="600"/>
              </a:spcBef>
              <a:defRPr sz="1800">
                <a:solidFill>
                  <a:srgbClr val="000000"/>
                </a:solidFill>
              </a:defRPr>
            </a:pPr>
            <a:r>
              <a:rPr>
                <a:solidFill>
                  <a:srgbClr val="174576"/>
                </a:solidFill>
              </a:rPr>
              <a:t>ID certificate</a:t>
            </a:r>
            <a:endParaRPr>
              <a:solidFill>
                <a:srgbClr val="174576"/>
              </a:solidFill>
            </a:endParaRPr>
          </a:p>
          <a:p>
            <a:pPr lvl="4" marL="1764506" indent="-392906">
              <a:spcBef>
                <a:spcPts val="600"/>
              </a:spcBef>
              <a:defRPr sz="1800">
                <a:solidFill>
                  <a:srgbClr val="000000"/>
                </a:solidFill>
              </a:defRPr>
            </a:pPr>
            <a:r>
              <a:rPr>
                <a:solidFill>
                  <a:srgbClr val="174576"/>
                </a:solidFill>
              </a:rPr>
              <a:t>signature certificate</a:t>
            </a:r>
            <a:endParaRPr>
              <a:solidFill>
                <a:srgbClr val="174576"/>
              </a:solidFill>
            </a:endParaRPr>
          </a:p>
          <a:p>
            <a:pPr lvl="4" marL="1764506" indent="-392906">
              <a:spcBef>
                <a:spcPts val="600"/>
              </a:spcBef>
              <a:defRPr sz="1800">
                <a:solidFill>
                  <a:srgbClr val="000000"/>
                </a:solidFill>
              </a:defRPr>
            </a:pPr>
            <a:r>
              <a:rPr>
                <a:solidFill>
                  <a:srgbClr val="174576"/>
                </a:solidFill>
              </a:rPr>
              <a:t>encryption certificate</a:t>
            </a:r>
            <a:endParaRPr>
              <a:solidFill>
                <a:srgbClr val="174576"/>
              </a:solidFill>
            </a:endParaRPr>
          </a:p>
          <a:p>
            <a:pPr lvl="3" marL="1413668" indent="-378618">
              <a:spcBef>
                <a:spcPts val="600"/>
              </a:spcBef>
              <a:defRPr sz="1800">
                <a:solidFill>
                  <a:srgbClr val="000000"/>
                </a:solidFill>
              </a:defRPr>
            </a:pPr>
            <a:r>
              <a:rPr>
                <a:solidFill>
                  <a:srgbClr val="174576"/>
                </a:solidFill>
              </a:rPr>
              <a:t>encrypted with 2048-bit key</a:t>
            </a:r>
          </a:p>
        </p:txBody>
      </p:sp>
      <p:pic>
        <p:nvPicPr>
          <p:cNvPr id="427" name="image.png"/>
          <p:cNvPicPr/>
          <p:nvPr/>
        </p:nvPicPr>
        <p:blipFill>
          <a:blip r:embed="rId2">
            <a:extLst/>
          </a:blip>
          <a:stretch>
            <a:fillRect/>
          </a:stretch>
        </p:blipFill>
        <p:spPr>
          <a:xfrm>
            <a:off x="15875" y="2708275"/>
            <a:ext cx="5359400" cy="3887788"/>
          </a:xfrm>
          <a:prstGeom prst="rect">
            <a:avLst/>
          </a:prstGeom>
          <a:ln w="12700">
            <a:miter lim="400000"/>
          </a:ln>
        </p:spPr>
      </p:pic>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 name="Shape 100"/>
          <p:cNvSpPr/>
          <p:nvPr>
            <p:ph type="title" idx="4294967295"/>
          </p:nvPr>
        </p:nvSpPr>
        <p:spPr>
          <a:xfrm>
            <a:off x="779462" y="295274"/>
            <a:ext cx="7583488" cy="1143002"/>
          </a:xfrm>
          <a:prstGeom prst="rect">
            <a:avLst/>
          </a:prstGeom>
        </p:spPr>
        <p:txBody>
          <a:bodyPr lIns="0" tIns="0" rIns="0" bIns="0">
            <a:normAutofit fontScale="100000" lnSpcReduction="0"/>
          </a:bodyPr>
          <a:lstStyle/>
          <a:p>
            <a:pPr lvl="0">
              <a:defRPr sz="1800">
                <a:solidFill>
                  <a:srgbClr val="000000"/>
                </a:solidFill>
              </a:defRPr>
            </a:pPr>
            <a:r>
              <a:rPr sz="3800">
                <a:solidFill>
                  <a:srgbClr val="174576"/>
                </a:solidFill>
              </a:rPr>
              <a:t>Notation</a:t>
            </a:r>
          </a:p>
        </p:txBody>
      </p:sp>
      <p:sp>
        <p:nvSpPr>
          <p:cNvPr id="101" name="Shape 101"/>
          <p:cNvSpPr/>
          <p:nvPr>
            <p:ph type="body" idx="4294967295"/>
          </p:nvPr>
        </p:nvSpPr>
        <p:spPr>
          <a:xfrm>
            <a:off x="779462" y="1949450"/>
            <a:ext cx="7583488" cy="4006850"/>
          </a:xfrm>
          <a:prstGeom prst="rect">
            <a:avLst/>
          </a:prstGeom>
        </p:spPr>
        <p:txBody>
          <a:bodyPr lIns="0" tIns="0" rIns="0" bIns="0">
            <a:normAutofit fontScale="100000" lnSpcReduction="0"/>
          </a:bodyPr>
          <a:lstStyle/>
          <a:p>
            <a:pPr lvl="0" marL="405245" indent="-405245">
              <a:defRPr sz="1800">
                <a:solidFill>
                  <a:srgbClr val="000000"/>
                </a:solidFill>
              </a:defRPr>
            </a:pPr>
            <a:r>
              <a:rPr i="1" sz="2600">
                <a:solidFill>
                  <a:srgbClr val="174576"/>
                </a:solidFill>
              </a:rPr>
              <a:t>X</a:t>
            </a:r>
            <a:r>
              <a:rPr sz="2600">
                <a:solidFill>
                  <a:srgbClr val="174576"/>
                </a:solidFill>
              </a:rPr>
              <a:t> </a:t>
            </a:r>
            <a:r>
              <a:rPr sz="2600">
                <a:solidFill>
                  <a:srgbClr val="174576"/>
                </a:solidFill>
                <a:latin typeface="Symbol"/>
                <a:ea typeface="Symbol"/>
                <a:cs typeface="Symbol"/>
                <a:sym typeface="Symbol"/>
              </a:rPr>
              <a:t>→</a:t>
            </a:r>
            <a:r>
              <a:rPr sz="2600">
                <a:solidFill>
                  <a:srgbClr val="174576"/>
                </a:solidFill>
              </a:rPr>
              <a:t> </a:t>
            </a:r>
            <a:r>
              <a:rPr i="1" sz="2600">
                <a:solidFill>
                  <a:srgbClr val="174576"/>
                </a:solidFill>
              </a:rPr>
              <a:t>Y</a:t>
            </a:r>
            <a:r>
              <a:rPr sz="2600">
                <a:solidFill>
                  <a:srgbClr val="174576"/>
                </a:solidFill>
              </a:rPr>
              <a:t> : { </a:t>
            </a:r>
            <a:r>
              <a:rPr i="1" sz="2600">
                <a:solidFill>
                  <a:srgbClr val="174576"/>
                </a:solidFill>
              </a:rPr>
              <a:t>Z</a:t>
            </a:r>
            <a:r>
              <a:rPr sz="2600">
                <a:solidFill>
                  <a:srgbClr val="174576"/>
                </a:solidFill>
              </a:rPr>
              <a:t> || </a:t>
            </a:r>
            <a:r>
              <a:rPr i="1" sz="2600">
                <a:solidFill>
                  <a:srgbClr val="174576"/>
                </a:solidFill>
              </a:rPr>
              <a:t>W</a:t>
            </a:r>
            <a:r>
              <a:rPr sz="2600">
                <a:solidFill>
                  <a:srgbClr val="174576"/>
                </a:solidFill>
              </a:rPr>
              <a:t> } </a:t>
            </a:r>
            <a:r>
              <a:rPr i="1" sz="2600">
                <a:solidFill>
                  <a:srgbClr val="174576"/>
                </a:solidFill>
              </a:rPr>
              <a:t>k</a:t>
            </a:r>
            <a:r>
              <a:rPr baseline="-25000" i="1" sz="2600">
                <a:solidFill>
                  <a:srgbClr val="174576"/>
                </a:solidFill>
              </a:rPr>
              <a:t>X</a:t>
            </a:r>
            <a:r>
              <a:rPr baseline="-25000" sz="2600">
                <a:solidFill>
                  <a:srgbClr val="174576"/>
                </a:solidFill>
              </a:rPr>
              <a:t>,</a:t>
            </a:r>
            <a:r>
              <a:rPr baseline="-25000" i="1" sz="2600">
                <a:solidFill>
                  <a:srgbClr val="174576"/>
                </a:solidFill>
              </a:rPr>
              <a:t>Y</a:t>
            </a:r>
            <a:endParaRPr sz="2600">
              <a:solidFill>
                <a:srgbClr val="174576"/>
              </a:solidFill>
            </a:endParaRPr>
          </a:p>
          <a:p>
            <a:pPr lvl="1">
              <a:spcBef>
                <a:spcPts val="600"/>
              </a:spcBef>
              <a:defRPr sz="1800">
                <a:solidFill>
                  <a:srgbClr val="000000"/>
                </a:solidFill>
              </a:defRPr>
            </a:pPr>
            <a:r>
              <a:rPr i="1" sz="2200">
                <a:solidFill>
                  <a:srgbClr val="174576"/>
                </a:solidFill>
              </a:rPr>
              <a:t>X</a:t>
            </a:r>
            <a:r>
              <a:rPr sz="2200">
                <a:solidFill>
                  <a:srgbClr val="174576"/>
                </a:solidFill>
              </a:rPr>
              <a:t> sends </a:t>
            </a:r>
            <a:r>
              <a:rPr i="1" sz="2200">
                <a:solidFill>
                  <a:srgbClr val="174576"/>
                </a:solidFill>
              </a:rPr>
              <a:t>Y</a:t>
            </a:r>
            <a:r>
              <a:rPr sz="2200">
                <a:solidFill>
                  <a:srgbClr val="174576"/>
                </a:solidFill>
              </a:rPr>
              <a:t> the message produced by concatenating </a:t>
            </a:r>
            <a:r>
              <a:rPr i="1" sz="2200">
                <a:solidFill>
                  <a:srgbClr val="174576"/>
                </a:solidFill>
              </a:rPr>
              <a:t>Z</a:t>
            </a:r>
            <a:r>
              <a:rPr sz="2200">
                <a:solidFill>
                  <a:srgbClr val="174576"/>
                </a:solidFill>
              </a:rPr>
              <a:t> and </a:t>
            </a:r>
            <a:r>
              <a:rPr i="1" sz="2200">
                <a:solidFill>
                  <a:srgbClr val="174576"/>
                </a:solidFill>
              </a:rPr>
              <a:t>W</a:t>
            </a:r>
            <a:r>
              <a:rPr sz="2200">
                <a:solidFill>
                  <a:srgbClr val="174576"/>
                </a:solidFill>
              </a:rPr>
              <a:t> enciphered by key </a:t>
            </a:r>
            <a:r>
              <a:rPr i="1" sz="2200">
                <a:solidFill>
                  <a:srgbClr val="174576"/>
                </a:solidFill>
              </a:rPr>
              <a:t>k</a:t>
            </a:r>
            <a:r>
              <a:rPr baseline="-25000" i="1" sz="2200">
                <a:solidFill>
                  <a:srgbClr val="174576"/>
                </a:solidFill>
              </a:rPr>
              <a:t>X</a:t>
            </a:r>
            <a:r>
              <a:rPr baseline="-25000" sz="2200">
                <a:solidFill>
                  <a:srgbClr val="174576"/>
                </a:solidFill>
              </a:rPr>
              <a:t>,</a:t>
            </a:r>
            <a:r>
              <a:rPr baseline="-25000" i="1" sz="2200">
                <a:solidFill>
                  <a:srgbClr val="174576"/>
                </a:solidFill>
              </a:rPr>
              <a:t>Y</a:t>
            </a:r>
            <a:r>
              <a:rPr sz="2200">
                <a:solidFill>
                  <a:srgbClr val="174576"/>
                </a:solidFill>
              </a:rPr>
              <a:t>, which is shared by users </a:t>
            </a:r>
            <a:r>
              <a:rPr i="1" sz="2200">
                <a:solidFill>
                  <a:srgbClr val="174576"/>
                </a:solidFill>
              </a:rPr>
              <a:t>X</a:t>
            </a:r>
            <a:r>
              <a:rPr sz="2200">
                <a:solidFill>
                  <a:srgbClr val="174576"/>
                </a:solidFill>
              </a:rPr>
              <a:t> and </a:t>
            </a:r>
            <a:r>
              <a:rPr i="1" sz="2200">
                <a:solidFill>
                  <a:srgbClr val="174576"/>
                </a:solidFill>
              </a:rPr>
              <a:t>Y</a:t>
            </a:r>
            <a:endParaRPr i="1" sz="2200">
              <a:solidFill>
                <a:srgbClr val="174576"/>
              </a:solidFill>
            </a:endParaRPr>
          </a:p>
          <a:p>
            <a:pPr lvl="0" marL="405245" indent="-405245">
              <a:defRPr sz="1800">
                <a:solidFill>
                  <a:srgbClr val="000000"/>
                </a:solidFill>
              </a:defRPr>
            </a:pPr>
            <a:r>
              <a:rPr i="1" sz="2600">
                <a:solidFill>
                  <a:srgbClr val="174576"/>
                </a:solidFill>
              </a:rPr>
              <a:t>A</a:t>
            </a:r>
            <a:r>
              <a:rPr sz="2600">
                <a:solidFill>
                  <a:srgbClr val="174576"/>
                </a:solidFill>
              </a:rPr>
              <a:t> </a:t>
            </a:r>
            <a:r>
              <a:rPr sz="2600">
                <a:solidFill>
                  <a:srgbClr val="174576"/>
                </a:solidFill>
                <a:latin typeface="Symbol"/>
                <a:ea typeface="Symbol"/>
                <a:cs typeface="Symbol"/>
                <a:sym typeface="Symbol"/>
              </a:rPr>
              <a:t>→</a:t>
            </a:r>
            <a:r>
              <a:rPr sz="2600">
                <a:solidFill>
                  <a:srgbClr val="174576"/>
                </a:solidFill>
              </a:rPr>
              <a:t> </a:t>
            </a:r>
            <a:r>
              <a:rPr i="1" sz="2600">
                <a:solidFill>
                  <a:srgbClr val="174576"/>
                </a:solidFill>
              </a:rPr>
              <a:t>T</a:t>
            </a:r>
            <a:r>
              <a:rPr sz="2600">
                <a:solidFill>
                  <a:srgbClr val="174576"/>
                </a:solidFill>
              </a:rPr>
              <a:t> : { </a:t>
            </a:r>
            <a:r>
              <a:rPr i="1" sz="2600">
                <a:solidFill>
                  <a:srgbClr val="174576"/>
                </a:solidFill>
              </a:rPr>
              <a:t>Z</a:t>
            </a:r>
            <a:r>
              <a:rPr sz="2600">
                <a:solidFill>
                  <a:srgbClr val="174576"/>
                </a:solidFill>
              </a:rPr>
              <a:t> } </a:t>
            </a:r>
            <a:r>
              <a:rPr i="1" sz="2600">
                <a:solidFill>
                  <a:srgbClr val="174576"/>
                </a:solidFill>
              </a:rPr>
              <a:t>k</a:t>
            </a:r>
            <a:r>
              <a:rPr baseline="-25000" i="1" sz="2600">
                <a:solidFill>
                  <a:srgbClr val="174576"/>
                </a:solidFill>
              </a:rPr>
              <a:t>A</a:t>
            </a:r>
            <a:r>
              <a:rPr sz="2600">
                <a:solidFill>
                  <a:srgbClr val="174576"/>
                </a:solidFill>
              </a:rPr>
              <a:t> || { </a:t>
            </a:r>
            <a:r>
              <a:rPr i="1" sz="2600">
                <a:solidFill>
                  <a:srgbClr val="174576"/>
                </a:solidFill>
              </a:rPr>
              <a:t>W</a:t>
            </a:r>
            <a:r>
              <a:rPr sz="2600">
                <a:solidFill>
                  <a:srgbClr val="174576"/>
                </a:solidFill>
              </a:rPr>
              <a:t> } </a:t>
            </a:r>
            <a:r>
              <a:rPr i="1" sz="2600">
                <a:solidFill>
                  <a:srgbClr val="174576"/>
                </a:solidFill>
              </a:rPr>
              <a:t>k</a:t>
            </a:r>
            <a:r>
              <a:rPr baseline="-25000" i="1" sz="2600">
                <a:solidFill>
                  <a:srgbClr val="174576"/>
                </a:solidFill>
              </a:rPr>
              <a:t>A</a:t>
            </a:r>
            <a:r>
              <a:rPr baseline="-25000" sz="2600">
                <a:solidFill>
                  <a:srgbClr val="174576"/>
                </a:solidFill>
              </a:rPr>
              <a:t>,</a:t>
            </a:r>
            <a:r>
              <a:rPr baseline="-25000" i="1" sz="2600">
                <a:solidFill>
                  <a:srgbClr val="174576"/>
                </a:solidFill>
              </a:rPr>
              <a:t>T</a:t>
            </a:r>
            <a:endParaRPr sz="2600">
              <a:solidFill>
                <a:srgbClr val="174576"/>
              </a:solidFill>
            </a:endParaRPr>
          </a:p>
          <a:p>
            <a:pPr lvl="1">
              <a:spcBef>
                <a:spcPts val="600"/>
              </a:spcBef>
              <a:defRPr sz="1800">
                <a:solidFill>
                  <a:srgbClr val="000000"/>
                </a:solidFill>
              </a:defRPr>
            </a:pPr>
            <a:r>
              <a:rPr i="1" sz="2200">
                <a:solidFill>
                  <a:srgbClr val="174576"/>
                </a:solidFill>
              </a:rPr>
              <a:t>A</a:t>
            </a:r>
            <a:r>
              <a:rPr sz="2200">
                <a:solidFill>
                  <a:srgbClr val="174576"/>
                </a:solidFill>
              </a:rPr>
              <a:t> sends </a:t>
            </a:r>
            <a:r>
              <a:rPr i="1" sz="2200">
                <a:solidFill>
                  <a:srgbClr val="174576"/>
                </a:solidFill>
              </a:rPr>
              <a:t>T</a:t>
            </a:r>
            <a:r>
              <a:rPr sz="2200">
                <a:solidFill>
                  <a:srgbClr val="174576"/>
                </a:solidFill>
              </a:rPr>
              <a:t> a message consisting of the concatenation of</a:t>
            </a:r>
            <a:endParaRPr sz="2200">
              <a:solidFill>
                <a:srgbClr val="174576"/>
              </a:solidFill>
            </a:endParaRPr>
          </a:p>
          <a:p>
            <a:pPr lvl="2" marL="1054452" indent="-368652">
              <a:spcBef>
                <a:spcPts val="600"/>
              </a:spcBef>
              <a:defRPr sz="1800">
                <a:solidFill>
                  <a:srgbClr val="000000"/>
                </a:solidFill>
              </a:defRPr>
            </a:pPr>
            <a:r>
              <a:rPr i="1" sz="1900">
                <a:solidFill>
                  <a:srgbClr val="174576"/>
                </a:solidFill>
              </a:rPr>
              <a:t>Z</a:t>
            </a:r>
            <a:r>
              <a:rPr sz="1900">
                <a:solidFill>
                  <a:srgbClr val="174576"/>
                </a:solidFill>
              </a:rPr>
              <a:t> enciphered using A's key, </a:t>
            </a:r>
            <a:r>
              <a:rPr i="1" sz="1900">
                <a:solidFill>
                  <a:srgbClr val="174576"/>
                </a:solidFill>
              </a:rPr>
              <a:t>k</a:t>
            </a:r>
            <a:r>
              <a:rPr baseline="-25000" i="1" sz="1900">
                <a:solidFill>
                  <a:srgbClr val="174576"/>
                </a:solidFill>
              </a:rPr>
              <a:t>A</a:t>
            </a:r>
            <a:endParaRPr sz="1900">
              <a:solidFill>
                <a:srgbClr val="174576"/>
              </a:solidFill>
            </a:endParaRPr>
          </a:p>
          <a:p>
            <a:pPr lvl="2" marL="1054452" indent="-368652">
              <a:spcBef>
                <a:spcPts val="600"/>
              </a:spcBef>
              <a:defRPr sz="1800">
                <a:solidFill>
                  <a:srgbClr val="000000"/>
                </a:solidFill>
              </a:defRPr>
            </a:pPr>
            <a:r>
              <a:rPr i="1" sz="1900">
                <a:solidFill>
                  <a:srgbClr val="174576"/>
                </a:solidFill>
              </a:rPr>
              <a:t>W</a:t>
            </a:r>
            <a:r>
              <a:rPr sz="1900">
                <a:solidFill>
                  <a:srgbClr val="174576"/>
                </a:solidFill>
              </a:rPr>
              <a:t> enciphered using the key shared by </a:t>
            </a:r>
            <a:r>
              <a:rPr i="1" sz="1900">
                <a:solidFill>
                  <a:srgbClr val="174576"/>
                </a:solidFill>
              </a:rPr>
              <a:t>A</a:t>
            </a:r>
            <a:r>
              <a:rPr sz="1900">
                <a:solidFill>
                  <a:srgbClr val="174576"/>
                </a:solidFill>
              </a:rPr>
              <a:t> and </a:t>
            </a:r>
            <a:r>
              <a:rPr i="1" sz="1900">
                <a:solidFill>
                  <a:srgbClr val="174576"/>
                </a:solidFill>
              </a:rPr>
              <a:t>T, </a:t>
            </a:r>
            <a:r>
              <a:rPr sz="1900">
                <a:solidFill>
                  <a:srgbClr val="174576"/>
                </a:solidFill>
              </a:rPr>
              <a:t> </a:t>
            </a:r>
            <a:r>
              <a:rPr i="1" sz="1900">
                <a:solidFill>
                  <a:srgbClr val="174576"/>
                </a:solidFill>
              </a:rPr>
              <a:t>k</a:t>
            </a:r>
            <a:r>
              <a:rPr baseline="-25000" i="1" sz="1900">
                <a:solidFill>
                  <a:srgbClr val="174576"/>
                </a:solidFill>
              </a:rPr>
              <a:t>A</a:t>
            </a:r>
            <a:r>
              <a:rPr baseline="-25000" sz="1900">
                <a:solidFill>
                  <a:srgbClr val="174576"/>
                </a:solidFill>
              </a:rPr>
              <a:t>,</a:t>
            </a:r>
            <a:r>
              <a:rPr baseline="-25000" i="1" sz="1900">
                <a:solidFill>
                  <a:srgbClr val="174576"/>
                </a:solidFill>
              </a:rPr>
              <a:t>T</a:t>
            </a:r>
            <a:r>
              <a:rPr sz="1900">
                <a:solidFill>
                  <a:srgbClr val="174576"/>
                </a:solidFill>
              </a:rPr>
              <a:t>, </a:t>
            </a:r>
            <a:endParaRPr i="1" sz="1900">
              <a:solidFill>
                <a:srgbClr val="174576"/>
              </a:solidFill>
            </a:endParaRPr>
          </a:p>
          <a:p>
            <a:pPr lvl="0" marL="405245" indent="-405245">
              <a:defRPr sz="1800">
                <a:solidFill>
                  <a:srgbClr val="000000"/>
                </a:solidFill>
              </a:defRPr>
            </a:pPr>
            <a:r>
              <a:rPr i="1" sz="2600">
                <a:solidFill>
                  <a:srgbClr val="174576"/>
                </a:solidFill>
              </a:rPr>
              <a:t>r</a:t>
            </a:r>
            <a:r>
              <a:rPr baseline="-25000" sz="2600">
                <a:solidFill>
                  <a:srgbClr val="174576"/>
                </a:solidFill>
              </a:rPr>
              <a:t>1</a:t>
            </a:r>
            <a:r>
              <a:rPr sz="2600">
                <a:solidFill>
                  <a:srgbClr val="174576"/>
                </a:solidFill>
              </a:rPr>
              <a:t>, </a:t>
            </a:r>
            <a:r>
              <a:rPr i="1" sz="2600">
                <a:solidFill>
                  <a:srgbClr val="174576"/>
                </a:solidFill>
              </a:rPr>
              <a:t>r</a:t>
            </a:r>
            <a:r>
              <a:rPr baseline="-25000" sz="2600">
                <a:solidFill>
                  <a:srgbClr val="174576"/>
                </a:solidFill>
              </a:rPr>
              <a:t>2</a:t>
            </a:r>
            <a:r>
              <a:rPr sz="2600">
                <a:solidFill>
                  <a:srgbClr val="174576"/>
                </a:solidFill>
              </a:rPr>
              <a:t> nonces (nonrepeating random numbers)</a:t>
            </a:r>
          </a:p>
        </p:txBody>
      </p:sp>
    </p:spTree>
  </p:cSld>
  <p:clrMapOvr>
    <a:masterClrMapping/>
  </p:clrMapOvr>
  <p:transitio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9" name="Shape 429"/>
          <p:cNvSpPr/>
          <p:nvPr>
            <p:ph type="title" idx="4294967295"/>
          </p:nvPr>
        </p:nvSpPr>
        <p:spPr>
          <a:xfrm>
            <a:off x="779462" y="295274"/>
            <a:ext cx="7583488" cy="1143002"/>
          </a:xfrm>
          <a:prstGeom prst="rect">
            <a:avLst/>
          </a:prstGeom>
        </p:spPr>
        <p:txBody>
          <a:bodyPr lIns="0" tIns="0" rIns="0" bIns="0">
            <a:normAutofit fontScale="100000" lnSpcReduction="0"/>
          </a:bodyPr>
          <a:lstStyle/>
          <a:p>
            <a:pPr lvl="0">
              <a:defRPr sz="1800">
                <a:solidFill>
                  <a:srgbClr val="000000"/>
                </a:solidFill>
              </a:defRPr>
            </a:pPr>
            <a:r>
              <a:rPr sz="3800">
                <a:solidFill>
                  <a:srgbClr val="174576"/>
                </a:solidFill>
              </a:rPr>
              <a:t>Common Access Card</a:t>
            </a:r>
          </a:p>
        </p:txBody>
      </p:sp>
      <p:sp>
        <p:nvSpPr>
          <p:cNvPr id="430" name="Shape 430"/>
          <p:cNvSpPr/>
          <p:nvPr>
            <p:ph type="body" idx="4294967295"/>
          </p:nvPr>
        </p:nvSpPr>
        <p:spPr>
          <a:xfrm>
            <a:off x="779462" y="1949450"/>
            <a:ext cx="7583488" cy="4006850"/>
          </a:xfrm>
          <a:prstGeom prst="rect">
            <a:avLst/>
          </a:prstGeom>
        </p:spPr>
        <p:txBody>
          <a:bodyPr lIns="0" tIns="0" rIns="0" bIns="0">
            <a:normAutofit fontScale="100000" lnSpcReduction="0"/>
          </a:bodyPr>
          <a:lstStyle/>
          <a:p>
            <a:pPr lvl="0" marL="374072" indent="-374072">
              <a:defRPr sz="1800">
                <a:solidFill>
                  <a:srgbClr val="000000"/>
                </a:solidFill>
              </a:defRPr>
            </a:pPr>
            <a:r>
              <a:rPr sz="2400">
                <a:solidFill>
                  <a:srgbClr val="174576"/>
                </a:solidFill>
              </a:rPr>
              <a:t>Electronic authentication based on X.509</a:t>
            </a:r>
            <a:endParaRPr sz="2400">
              <a:solidFill>
                <a:srgbClr val="174576"/>
              </a:solidFill>
            </a:endParaRPr>
          </a:p>
          <a:p>
            <a:pPr lvl="1" marL="753110" indent="-403860">
              <a:spcBef>
                <a:spcPts val="600"/>
              </a:spcBef>
              <a:defRPr sz="1800">
                <a:solidFill>
                  <a:srgbClr val="000000"/>
                </a:solidFill>
              </a:defRPr>
            </a:pPr>
            <a:r>
              <a:rPr sz="2400">
                <a:solidFill>
                  <a:srgbClr val="174576"/>
                </a:solidFill>
              </a:rPr>
              <a:t>Card is inserted into reader, user provides PIN</a:t>
            </a:r>
            <a:endParaRPr sz="2400">
              <a:solidFill>
                <a:srgbClr val="174576"/>
              </a:solidFill>
            </a:endParaRPr>
          </a:p>
          <a:p>
            <a:pPr lvl="1" marL="753110" indent="-403860">
              <a:spcBef>
                <a:spcPts val="600"/>
              </a:spcBef>
              <a:defRPr sz="1800">
                <a:solidFill>
                  <a:srgbClr val="000000"/>
                </a:solidFill>
              </a:defRPr>
            </a:pPr>
            <a:r>
              <a:rPr sz="2400">
                <a:solidFill>
                  <a:srgbClr val="174576"/>
                </a:solidFill>
              </a:rPr>
              <a:t>PIN is matched with the stored PIN on the card</a:t>
            </a:r>
            <a:endParaRPr sz="2400">
              <a:solidFill>
                <a:srgbClr val="174576"/>
              </a:solidFill>
            </a:endParaRPr>
          </a:p>
          <a:p>
            <a:pPr lvl="1" marL="753110" indent="-403860">
              <a:spcBef>
                <a:spcPts val="600"/>
              </a:spcBef>
              <a:defRPr sz="1800">
                <a:solidFill>
                  <a:srgbClr val="000000"/>
                </a:solidFill>
              </a:defRPr>
            </a:pPr>
            <a:r>
              <a:rPr sz="2400">
                <a:solidFill>
                  <a:srgbClr val="174576"/>
                </a:solidFill>
              </a:rPr>
              <a:t>if unsuccessful three times, CAC is locked</a:t>
            </a:r>
            <a:endParaRPr sz="2400">
              <a:solidFill>
                <a:srgbClr val="174576"/>
              </a:solidFill>
            </a:endParaRPr>
          </a:p>
          <a:p>
            <a:pPr lvl="1" marL="753110" indent="-403860">
              <a:spcBef>
                <a:spcPts val="600"/>
              </a:spcBef>
              <a:defRPr sz="1800">
                <a:solidFill>
                  <a:srgbClr val="000000"/>
                </a:solidFill>
              </a:defRPr>
            </a:pPr>
            <a:r>
              <a:rPr sz="2400">
                <a:solidFill>
                  <a:srgbClr val="174576"/>
                </a:solidFill>
              </a:rPr>
              <a:t>If successful</a:t>
            </a:r>
            <a:endParaRPr sz="2400">
              <a:solidFill>
                <a:srgbClr val="174576"/>
              </a:solidFill>
            </a:endParaRPr>
          </a:p>
          <a:p>
            <a:pPr lvl="2" marL="1073855" indent="-388055">
              <a:spcBef>
                <a:spcPts val="600"/>
              </a:spcBef>
              <a:defRPr sz="1800">
                <a:solidFill>
                  <a:srgbClr val="000000"/>
                </a:solidFill>
              </a:defRPr>
            </a:pPr>
            <a:r>
              <a:rPr sz="2000">
                <a:solidFill>
                  <a:srgbClr val="174576"/>
                </a:solidFill>
              </a:rPr>
              <a:t>Electronic Data Interchange Personal Identifier (EDIPI) number is obtained from  the PKI certificate on the card</a:t>
            </a:r>
            <a:endParaRPr sz="2000">
              <a:solidFill>
                <a:srgbClr val="174576"/>
              </a:solidFill>
            </a:endParaRPr>
          </a:p>
          <a:p>
            <a:pPr lvl="2" marL="1073855" indent="-388055">
              <a:spcBef>
                <a:spcPts val="600"/>
              </a:spcBef>
              <a:defRPr sz="1800">
                <a:solidFill>
                  <a:srgbClr val="000000"/>
                </a:solidFill>
              </a:defRPr>
            </a:pPr>
            <a:r>
              <a:rPr sz="2000">
                <a:solidFill>
                  <a:srgbClr val="174576"/>
                </a:solidFill>
              </a:rPr>
              <a:t>EDIPI sent to a processing system where  matched with an access control system, such as Active Directory or LDAP.</a:t>
            </a:r>
          </a:p>
        </p:txBody>
      </p:sp>
    </p:spTree>
  </p:cSld>
  <p:clrMapOvr>
    <a:masterClrMapping/>
  </p:clrMapOvr>
  <p:transitio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2" name="Shape 432"/>
          <p:cNvSpPr/>
          <p:nvPr>
            <p:ph type="title" idx="4294967295"/>
          </p:nvPr>
        </p:nvSpPr>
        <p:spPr>
          <a:xfrm>
            <a:off x="779462" y="295274"/>
            <a:ext cx="7583488" cy="1143002"/>
          </a:xfrm>
          <a:prstGeom prst="rect">
            <a:avLst/>
          </a:prstGeom>
        </p:spPr>
        <p:txBody>
          <a:bodyPr lIns="0" tIns="0" rIns="0" bIns="0">
            <a:normAutofit fontScale="100000" lnSpcReduction="0"/>
          </a:bodyPr>
          <a:lstStyle/>
          <a:p>
            <a:pPr lvl="0">
              <a:defRPr sz="1800">
                <a:solidFill>
                  <a:srgbClr val="000000"/>
                </a:solidFill>
              </a:defRPr>
            </a:pPr>
            <a:r>
              <a:rPr sz="3800">
                <a:solidFill>
                  <a:srgbClr val="174576"/>
                </a:solidFill>
              </a:rPr>
              <a:t>Common Issues</a:t>
            </a:r>
          </a:p>
        </p:txBody>
      </p:sp>
      <p:sp>
        <p:nvSpPr>
          <p:cNvPr id="433" name="Shape 433"/>
          <p:cNvSpPr/>
          <p:nvPr>
            <p:ph type="body" idx="4294967295"/>
          </p:nvPr>
        </p:nvSpPr>
        <p:spPr>
          <a:xfrm>
            <a:off x="779462" y="1949450"/>
            <a:ext cx="7583488" cy="4006850"/>
          </a:xfrm>
          <a:prstGeom prst="rect">
            <a:avLst/>
          </a:prstGeom>
        </p:spPr>
        <p:txBody>
          <a:bodyPr lIns="0" tIns="0" rIns="0" bIns="0">
            <a:normAutofit fontScale="100000" lnSpcReduction="0"/>
          </a:bodyPr>
          <a:lstStyle/>
          <a:p>
            <a:pPr lvl="0" marL="374072" indent="-374072">
              <a:defRPr sz="1800">
                <a:solidFill>
                  <a:srgbClr val="000000"/>
                </a:solidFill>
              </a:defRPr>
            </a:pPr>
            <a:r>
              <a:rPr sz="2400">
                <a:solidFill>
                  <a:srgbClr val="174576"/>
                </a:solidFill>
              </a:rPr>
              <a:t>Key revocation</a:t>
            </a:r>
            <a:endParaRPr sz="2400">
              <a:solidFill>
                <a:srgbClr val="174576"/>
              </a:solidFill>
            </a:endParaRPr>
          </a:p>
          <a:p>
            <a:pPr lvl="1" marL="753110" indent="-403860">
              <a:spcBef>
                <a:spcPts val="600"/>
              </a:spcBef>
              <a:defRPr sz="1800">
                <a:solidFill>
                  <a:srgbClr val="000000"/>
                </a:solidFill>
              </a:defRPr>
            </a:pPr>
            <a:r>
              <a:rPr sz="2400">
                <a:solidFill>
                  <a:srgbClr val="174576"/>
                </a:solidFill>
              </a:rPr>
              <a:t>Certificates contain key expiration date, but what happens if key is invalidated before expiration?</a:t>
            </a:r>
            <a:endParaRPr sz="2400">
              <a:solidFill>
                <a:srgbClr val="174576"/>
              </a:solidFill>
            </a:endParaRPr>
          </a:p>
          <a:p>
            <a:pPr lvl="2" marL="1073855" indent="-388055">
              <a:spcBef>
                <a:spcPts val="600"/>
              </a:spcBef>
              <a:defRPr sz="1800">
                <a:solidFill>
                  <a:srgbClr val="000000"/>
                </a:solidFill>
              </a:defRPr>
            </a:pPr>
            <a:r>
              <a:rPr sz="2000">
                <a:solidFill>
                  <a:srgbClr val="174576"/>
                </a:solidFill>
              </a:rPr>
              <a:t>Due to compromised key</a:t>
            </a:r>
            <a:endParaRPr sz="2000">
              <a:solidFill>
                <a:srgbClr val="174576"/>
              </a:solidFill>
            </a:endParaRPr>
          </a:p>
          <a:p>
            <a:pPr lvl="2" marL="1073855" indent="-388055">
              <a:spcBef>
                <a:spcPts val="600"/>
              </a:spcBef>
              <a:defRPr sz="1800">
                <a:solidFill>
                  <a:srgbClr val="000000"/>
                </a:solidFill>
              </a:defRPr>
            </a:pPr>
            <a:r>
              <a:rPr sz="2000">
                <a:solidFill>
                  <a:srgbClr val="174576"/>
                </a:solidFill>
              </a:rPr>
              <a:t>Due to change in circumstance (e.g., someone leaving company)</a:t>
            </a:r>
            <a:endParaRPr sz="2000">
              <a:solidFill>
                <a:srgbClr val="174576"/>
              </a:solidFill>
            </a:endParaRPr>
          </a:p>
          <a:p>
            <a:pPr lvl="1" marL="753110" indent="-403860">
              <a:spcBef>
                <a:spcPts val="600"/>
              </a:spcBef>
              <a:defRPr sz="1800">
                <a:solidFill>
                  <a:srgbClr val="000000"/>
                </a:solidFill>
              </a:defRPr>
            </a:pPr>
            <a:r>
              <a:rPr sz="2400">
                <a:solidFill>
                  <a:srgbClr val="174576"/>
                </a:solidFill>
              </a:rPr>
              <a:t>Concerns</a:t>
            </a:r>
            <a:endParaRPr sz="2400">
              <a:solidFill>
                <a:srgbClr val="174576"/>
              </a:solidFill>
            </a:endParaRPr>
          </a:p>
          <a:p>
            <a:pPr lvl="2" marL="1073855" indent="-388055">
              <a:spcBef>
                <a:spcPts val="600"/>
              </a:spcBef>
              <a:defRPr sz="1800">
                <a:solidFill>
                  <a:srgbClr val="000000"/>
                </a:solidFill>
              </a:defRPr>
            </a:pPr>
            <a:r>
              <a:rPr sz="2000">
                <a:solidFill>
                  <a:srgbClr val="174576"/>
                </a:solidFill>
              </a:rPr>
              <a:t>Ensure that key revocation is authorized</a:t>
            </a:r>
            <a:endParaRPr sz="2000">
              <a:solidFill>
                <a:srgbClr val="174576"/>
              </a:solidFill>
            </a:endParaRPr>
          </a:p>
          <a:p>
            <a:pPr lvl="2" marL="1073855" indent="-388055">
              <a:spcBef>
                <a:spcPts val="600"/>
              </a:spcBef>
              <a:defRPr sz="1800">
                <a:solidFill>
                  <a:srgbClr val="000000"/>
                </a:solidFill>
              </a:defRPr>
            </a:pPr>
            <a:r>
              <a:rPr sz="2000">
                <a:solidFill>
                  <a:srgbClr val="174576"/>
                </a:solidFill>
              </a:rPr>
              <a:t>Revocation information circulates to everyone fast enough</a:t>
            </a:r>
            <a:endParaRPr sz="2000">
              <a:solidFill>
                <a:srgbClr val="174576"/>
              </a:solidFill>
            </a:endParaRPr>
          </a:p>
          <a:p>
            <a:pPr lvl="3" marL="1408994" indent="-373944">
              <a:spcBef>
                <a:spcPts val="600"/>
              </a:spcBef>
              <a:defRPr sz="1800">
                <a:solidFill>
                  <a:srgbClr val="000000"/>
                </a:solidFill>
              </a:defRPr>
            </a:pPr>
            <a:r>
              <a:rPr sz="2000">
                <a:solidFill>
                  <a:srgbClr val="174576"/>
                </a:solidFill>
              </a:rPr>
              <a:t>Network delays, infrastructure problems may delay information</a:t>
            </a:r>
          </a:p>
        </p:txBody>
      </p:sp>
    </p:spTree>
  </p:cSld>
  <p:clrMapOvr>
    <a:masterClrMapping/>
  </p:clrMapOvr>
  <p:transitio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5" name="Shape 435"/>
          <p:cNvSpPr/>
          <p:nvPr>
            <p:ph type="title" idx="4294967295"/>
          </p:nvPr>
        </p:nvSpPr>
        <p:spPr>
          <a:xfrm>
            <a:off x="779462" y="295274"/>
            <a:ext cx="7583488" cy="1143002"/>
          </a:xfrm>
          <a:prstGeom prst="rect">
            <a:avLst/>
          </a:prstGeom>
        </p:spPr>
        <p:txBody>
          <a:bodyPr lIns="0" tIns="0" rIns="0" bIns="0">
            <a:normAutofit fontScale="100000" lnSpcReduction="0"/>
          </a:bodyPr>
          <a:lstStyle/>
          <a:p>
            <a:pPr lvl="0">
              <a:defRPr sz="1800">
                <a:solidFill>
                  <a:srgbClr val="000000"/>
                </a:solidFill>
              </a:defRPr>
            </a:pPr>
            <a:r>
              <a:rPr sz="3800">
                <a:solidFill>
                  <a:srgbClr val="174576"/>
                </a:solidFill>
              </a:rPr>
              <a:t>Common Issues</a:t>
            </a:r>
          </a:p>
        </p:txBody>
      </p:sp>
      <p:sp>
        <p:nvSpPr>
          <p:cNvPr id="436" name="Shape 436"/>
          <p:cNvSpPr/>
          <p:nvPr>
            <p:ph type="body" idx="4294967295"/>
          </p:nvPr>
        </p:nvSpPr>
        <p:spPr>
          <a:xfrm>
            <a:off x="779462" y="1949450"/>
            <a:ext cx="7583488" cy="4006850"/>
          </a:xfrm>
          <a:prstGeom prst="rect">
            <a:avLst/>
          </a:prstGeom>
        </p:spPr>
        <p:txBody>
          <a:bodyPr lIns="0" tIns="0" rIns="0" bIns="0">
            <a:normAutofit fontScale="100000" lnSpcReduction="0"/>
          </a:bodyPr>
          <a:lstStyle/>
          <a:p>
            <a:pPr lvl="0" marL="374072" indent="-374072">
              <a:defRPr sz="1800">
                <a:solidFill>
                  <a:srgbClr val="000000"/>
                </a:solidFill>
              </a:defRPr>
            </a:pPr>
            <a:r>
              <a:rPr sz="2400">
                <a:solidFill>
                  <a:srgbClr val="174576"/>
                </a:solidFill>
              </a:rPr>
              <a:t>Key revocation (con't)</a:t>
            </a:r>
            <a:endParaRPr sz="2400">
              <a:solidFill>
                <a:srgbClr val="174576"/>
              </a:solidFill>
            </a:endParaRPr>
          </a:p>
          <a:p>
            <a:pPr lvl="1" marL="753110" indent="-403860">
              <a:spcBef>
                <a:spcPts val="600"/>
              </a:spcBef>
              <a:defRPr sz="1800">
                <a:solidFill>
                  <a:srgbClr val="000000"/>
                </a:solidFill>
              </a:defRPr>
            </a:pPr>
            <a:r>
              <a:rPr sz="2400">
                <a:solidFill>
                  <a:srgbClr val="174576"/>
                </a:solidFill>
              </a:rPr>
              <a:t>Common solution</a:t>
            </a:r>
            <a:endParaRPr sz="2400">
              <a:solidFill>
                <a:srgbClr val="174576"/>
              </a:solidFill>
            </a:endParaRPr>
          </a:p>
          <a:p>
            <a:pPr lvl="2" marL="1073855" indent="-388055">
              <a:spcBef>
                <a:spcPts val="600"/>
              </a:spcBef>
              <a:defRPr sz="1800">
                <a:solidFill>
                  <a:srgbClr val="000000"/>
                </a:solidFill>
              </a:defRPr>
            </a:pPr>
            <a:r>
              <a:rPr sz="2000">
                <a:solidFill>
                  <a:srgbClr val="174576"/>
                </a:solidFill>
              </a:rPr>
              <a:t>certificate revocation list:  certificates that are no longer valid</a:t>
            </a:r>
            <a:endParaRPr sz="2000">
              <a:solidFill>
                <a:srgbClr val="174576"/>
              </a:solidFill>
            </a:endParaRPr>
          </a:p>
          <a:p>
            <a:pPr lvl="2" marL="1073855" indent="-388055">
              <a:spcBef>
                <a:spcPts val="600"/>
              </a:spcBef>
              <a:defRPr sz="1800">
                <a:solidFill>
                  <a:srgbClr val="000000"/>
                </a:solidFill>
              </a:defRPr>
            </a:pPr>
            <a:r>
              <a:rPr sz="2000">
                <a:solidFill>
                  <a:srgbClr val="174576"/>
                </a:solidFill>
              </a:rPr>
              <a:t>X.509: only certificate issuer can revoke certificate</a:t>
            </a:r>
            <a:endParaRPr sz="2000">
              <a:solidFill>
                <a:srgbClr val="174576"/>
              </a:solidFill>
            </a:endParaRPr>
          </a:p>
          <a:p>
            <a:pPr lvl="3" marL="1408994" indent="-373944">
              <a:spcBef>
                <a:spcPts val="600"/>
              </a:spcBef>
              <a:defRPr sz="1800">
                <a:solidFill>
                  <a:srgbClr val="000000"/>
                </a:solidFill>
              </a:defRPr>
            </a:pPr>
            <a:r>
              <a:rPr sz="2000">
                <a:solidFill>
                  <a:srgbClr val="174576"/>
                </a:solidFill>
              </a:rPr>
              <a:t>Added to CRL</a:t>
            </a:r>
            <a:endParaRPr sz="2000">
              <a:solidFill>
                <a:srgbClr val="174576"/>
              </a:solidFill>
            </a:endParaRPr>
          </a:p>
          <a:p>
            <a:pPr lvl="2" marL="1073855" indent="-388055">
              <a:spcBef>
                <a:spcPts val="600"/>
              </a:spcBef>
              <a:defRPr sz="1800">
                <a:solidFill>
                  <a:srgbClr val="000000"/>
                </a:solidFill>
              </a:defRPr>
            </a:pPr>
            <a:r>
              <a:rPr sz="2000">
                <a:solidFill>
                  <a:srgbClr val="174576"/>
                </a:solidFill>
              </a:rPr>
              <a:t>PGP: signers can revoke signatures; owners can revoke certificates, or allow others to do so</a:t>
            </a:r>
            <a:endParaRPr sz="2000">
              <a:solidFill>
                <a:srgbClr val="174576"/>
              </a:solidFill>
            </a:endParaRPr>
          </a:p>
          <a:p>
            <a:pPr lvl="3" marL="1408994" indent="-373944">
              <a:spcBef>
                <a:spcPts val="600"/>
              </a:spcBef>
              <a:defRPr sz="1800">
                <a:solidFill>
                  <a:srgbClr val="000000"/>
                </a:solidFill>
              </a:defRPr>
            </a:pPr>
            <a:r>
              <a:rPr sz="2000">
                <a:solidFill>
                  <a:srgbClr val="174576"/>
                </a:solidFill>
              </a:rPr>
              <a:t>Revocation message placed in PGP packet and signed</a:t>
            </a:r>
            <a:endParaRPr sz="2000">
              <a:solidFill>
                <a:srgbClr val="174576"/>
              </a:solidFill>
            </a:endParaRPr>
          </a:p>
          <a:p>
            <a:pPr lvl="3" marL="1408994" indent="-373944">
              <a:spcBef>
                <a:spcPts val="600"/>
              </a:spcBef>
              <a:defRPr sz="1800">
                <a:solidFill>
                  <a:srgbClr val="000000"/>
                </a:solidFill>
              </a:defRPr>
            </a:pPr>
            <a:r>
              <a:rPr sz="2000">
                <a:solidFill>
                  <a:srgbClr val="174576"/>
                </a:solidFill>
              </a:rPr>
              <a:t>Flag marks it as revocation message</a:t>
            </a:r>
          </a:p>
        </p:txBody>
      </p:sp>
    </p:spTree>
  </p:cSld>
  <p:clrMapOvr>
    <a:masterClrMapping/>
  </p:clrMapOvr>
  <p:transitio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8" name="Shape 438"/>
          <p:cNvSpPr/>
          <p:nvPr>
            <p:ph type="title" idx="4294967295"/>
          </p:nvPr>
        </p:nvSpPr>
        <p:spPr>
          <a:xfrm>
            <a:off x="779462" y="295274"/>
            <a:ext cx="7583488" cy="1143002"/>
          </a:xfrm>
          <a:prstGeom prst="rect">
            <a:avLst/>
          </a:prstGeom>
        </p:spPr>
        <p:txBody>
          <a:bodyPr lIns="0" tIns="0" rIns="0" bIns="0">
            <a:normAutofit fontScale="100000" lnSpcReduction="0"/>
          </a:bodyPr>
          <a:lstStyle/>
          <a:p>
            <a:pPr lvl="0">
              <a:defRPr sz="1800">
                <a:solidFill>
                  <a:srgbClr val="000000"/>
                </a:solidFill>
              </a:defRPr>
            </a:pPr>
            <a:r>
              <a:rPr sz="3800">
                <a:solidFill>
                  <a:srgbClr val="174576"/>
                </a:solidFill>
              </a:rPr>
              <a:t>Digital Signature</a:t>
            </a:r>
          </a:p>
        </p:txBody>
      </p:sp>
      <p:sp>
        <p:nvSpPr>
          <p:cNvPr id="439" name="Shape 439"/>
          <p:cNvSpPr/>
          <p:nvPr>
            <p:ph type="body" idx="4294967295"/>
          </p:nvPr>
        </p:nvSpPr>
        <p:spPr>
          <a:xfrm>
            <a:off x="779462" y="1949450"/>
            <a:ext cx="7583488" cy="4006850"/>
          </a:xfrm>
          <a:prstGeom prst="rect">
            <a:avLst/>
          </a:prstGeom>
        </p:spPr>
        <p:txBody>
          <a:bodyPr lIns="0" tIns="0" rIns="0" bIns="0">
            <a:normAutofit fontScale="100000" lnSpcReduction="0"/>
          </a:bodyPr>
          <a:lstStyle/>
          <a:p>
            <a:pPr lvl="0" marL="374072" indent="-374072">
              <a:defRPr sz="1800">
                <a:solidFill>
                  <a:srgbClr val="000000"/>
                </a:solidFill>
              </a:defRPr>
            </a:pPr>
            <a:r>
              <a:rPr sz="2400">
                <a:solidFill>
                  <a:srgbClr val="174576"/>
                </a:solidFill>
              </a:rPr>
              <a:t>Is a construct that authenticates both the origin and contents of a message so as to be provable to a disinterested third party ("judge")</a:t>
            </a:r>
            <a:endParaRPr sz="2400">
              <a:solidFill>
                <a:srgbClr val="174576"/>
              </a:solidFill>
            </a:endParaRPr>
          </a:p>
          <a:p>
            <a:pPr lvl="1" marL="753110" indent="-403860">
              <a:spcBef>
                <a:spcPts val="600"/>
              </a:spcBef>
              <a:defRPr sz="1800">
                <a:solidFill>
                  <a:srgbClr val="000000"/>
                </a:solidFill>
              </a:defRPr>
            </a:pPr>
            <a:r>
              <a:rPr sz="2400">
                <a:solidFill>
                  <a:srgbClr val="174576"/>
                </a:solidFill>
              </a:rPr>
              <a:t>Effect: sender cannot deny having sent message</a:t>
            </a:r>
            <a:endParaRPr sz="2400">
              <a:solidFill>
                <a:srgbClr val="174576"/>
              </a:solidFill>
            </a:endParaRPr>
          </a:p>
          <a:p>
            <a:pPr lvl="2" marL="1073855" indent="-388055">
              <a:spcBef>
                <a:spcPts val="600"/>
              </a:spcBef>
              <a:defRPr sz="1800">
                <a:solidFill>
                  <a:srgbClr val="000000"/>
                </a:solidFill>
              </a:defRPr>
            </a:pPr>
            <a:r>
              <a:rPr sz="2000">
                <a:solidFill>
                  <a:srgbClr val="174576"/>
                </a:solidFill>
              </a:rPr>
              <a:t>i.e., provides nonrepudiation</a:t>
            </a:r>
            <a:endParaRPr sz="2000">
              <a:solidFill>
                <a:srgbClr val="174576"/>
              </a:solidFill>
            </a:endParaRPr>
          </a:p>
          <a:p>
            <a:pPr lvl="1" marL="753110" indent="-403860">
              <a:spcBef>
                <a:spcPts val="600"/>
              </a:spcBef>
              <a:defRPr sz="1800">
                <a:solidFill>
                  <a:srgbClr val="000000"/>
                </a:solidFill>
              </a:defRPr>
            </a:pPr>
            <a:r>
              <a:rPr sz="2400">
                <a:solidFill>
                  <a:srgbClr val="174576"/>
                </a:solidFill>
              </a:rPr>
              <a:t>Limited to technical proofs</a:t>
            </a:r>
            <a:endParaRPr sz="2400">
              <a:solidFill>
                <a:srgbClr val="174576"/>
              </a:solidFill>
            </a:endParaRPr>
          </a:p>
          <a:p>
            <a:pPr lvl="2" marL="1073855" indent="-388055">
              <a:spcBef>
                <a:spcPts val="600"/>
              </a:spcBef>
              <a:defRPr sz="1800">
                <a:solidFill>
                  <a:srgbClr val="000000"/>
                </a:solidFill>
              </a:defRPr>
            </a:pPr>
            <a:r>
              <a:rPr sz="2000">
                <a:solidFill>
                  <a:srgbClr val="174576"/>
                </a:solidFill>
              </a:rPr>
              <a:t>Inability to deny one</a:t>
            </a:r>
            <a:r>
              <a:rPr sz="2000">
                <a:solidFill>
                  <a:srgbClr val="174576"/>
                </a:solidFill>
              </a:rPr>
              <a:t>’</a:t>
            </a:r>
            <a:r>
              <a:rPr sz="2000">
                <a:solidFill>
                  <a:srgbClr val="174576"/>
                </a:solidFill>
              </a:rPr>
              <a:t>s cryptographic key was used to sign</a:t>
            </a:r>
            <a:endParaRPr sz="2000">
              <a:solidFill>
                <a:srgbClr val="174576"/>
              </a:solidFill>
            </a:endParaRPr>
          </a:p>
          <a:p>
            <a:pPr lvl="2" marL="1073855" indent="-388055">
              <a:spcBef>
                <a:spcPts val="600"/>
              </a:spcBef>
              <a:defRPr sz="1800">
                <a:solidFill>
                  <a:srgbClr val="000000"/>
                </a:solidFill>
              </a:defRPr>
            </a:pPr>
            <a:r>
              <a:rPr sz="2000">
                <a:solidFill>
                  <a:srgbClr val="174576"/>
                </a:solidFill>
              </a:rPr>
              <a:t>One could claim the cryptographic key was stolen or compromised … not dealt with here</a:t>
            </a:r>
          </a:p>
        </p:txBody>
      </p:sp>
    </p:spTree>
  </p:cSld>
  <p:clrMapOvr>
    <a:masterClrMapping/>
  </p:clrMapOvr>
  <p:transitio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1" name="Shape 441"/>
          <p:cNvSpPr/>
          <p:nvPr>
            <p:ph type="title" idx="4294967295"/>
          </p:nvPr>
        </p:nvSpPr>
        <p:spPr>
          <a:xfrm>
            <a:off x="779462" y="295274"/>
            <a:ext cx="7583488" cy="1143002"/>
          </a:xfrm>
          <a:prstGeom prst="rect">
            <a:avLst/>
          </a:prstGeom>
        </p:spPr>
        <p:txBody>
          <a:bodyPr lIns="0" tIns="0" rIns="0" bIns="0">
            <a:normAutofit fontScale="100000" lnSpcReduction="0"/>
          </a:bodyPr>
          <a:lstStyle/>
          <a:p>
            <a:pPr lvl="0">
              <a:defRPr sz="1800">
                <a:solidFill>
                  <a:srgbClr val="000000"/>
                </a:solidFill>
              </a:defRPr>
            </a:pPr>
            <a:r>
              <a:rPr sz="3800">
                <a:solidFill>
                  <a:srgbClr val="174576"/>
                </a:solidFill>
              </a:rPr>
              <a:t>Common Error</a:t>
            </a:r>
          </a:p>
        </p:txBody>
      </p:sp>
      <p:sp>
        <p:nvSpPr>
          <p:cNvPr id="442" name="Shape 442"/>
          <p:cNvSpPr/>
          <p:nvPr>
            <p:ph type="body" idx="4294967295"/>
          </p:nvPr>
        </p:nvSpPr>
        <p:spPr>
          <a:xfrm>
            <a:off x="228600" y="1701800"/>
            <a:ext cx="8686800" cy="1447800"/>
          </a:xfrm>
          <a:prstGeom prst="rect">
            <a:avLst/>
          </a:prstGeom>
        </p:spPr>
        <p:txBody>
          <a:bodyPr lIns="0" tIns="0" rIns="0" bIns="0">
            <a:normAutofit fontScale="100000" lnSpcReduction="0"/>
          </a:bodyPr>
          <a:lstStyle/>
          <a:p>
            <a:pPr lvl="0">
              <a:defRPr sz="1800">
                <a:solidFill>
                  <a:srgbClr val="000000"/>
                </a:solidFill>
              </a:defRPr>
            </a:pPr>
            <a:r>
              <a:rPr sz="2200">
                <a:solidFill>
                  <a:srgbClr val="174576"/>
                </a:solidFill>
              </a:rPr>
              <a:t>Classical: Alice, Bob share key </a:t>
            </a:r>
            <a:r>
              <a:rPr i="1" sz="2200">
                <a:solidFill>
                  <a:srgbClr val="174576"/>
                </a:solidFill>
              </a:rPr>
              <a:t>k</a:t>
            </a:r>
            <a:endParaRPr i="1" sz="2200">
              <a:solidFill>
                <a:srgbClr val="174576"/>
              </a:solidFill>
            </a:endParaRPr>
          </a:p>
          <a:p>
            <a:pPr lvl="1" marL="685800" indent="-336550">
              <a:spcBef>
                <a:spcPts val="600"/>
              </a:spcBef>
              <a:defRPr sz="1800">
                <a:solidFill>
                  <a:srgbClr val="000000"/>
                </a:solidFill>
              </a:defRPr>
            </a:pPr>
            <a:r>
              <a:rPr sz="2000">
                <a:solidFill>
                  <a:srgbClr val="174576"/>
                </a:solidFill>
              </a:rPr>
              <a:t>Alice sends </a:t>
            </a:r>
            <a:r>
              <a:rPr i="1" sz="2000">
                <a:solidFill>
                  <a:srgbClr val="174576"/>
                </a:solidFill>
              </a:rPr>
              <a:t>m</a:t>
            </a:r>
            <a:r>
              <a:rPr sz="2000">
                <a:solidFill>
                  <a:srgbClr val="174576"/>
                </a:solidFill>
              </a:rPr>
              <a:t> || { </a:t>
            </a:r>
            <a:r>
              <a:rPr i="1" sz="2000">
                <a:solidFill>
                  <a:srgbClr val="174576"/>
                </a:solidFill>
              </a:rPr>
              <a:t>m</a:t>
            </a:r>
            <a:r>
              <a:rPr sz="2000">
                <a:solidFill>
                  <a:srgbClr val="174576"/>
                </a:solidFill>
              </a:rPr>
              <a:t> }</a:t>
            </a:r>
            <a:r>
              <a:rPr baseline="-25000" i="1" sz="2000">
                <a:solidFill>
                  <a:srgbClr val="174576"/>
                </a:solidFill>
              </a:rPr>
              <a:t>k</a:t>
            </a:r>
            <a:r>
              <a:rPr baseline="-25000" sz="2000">
                <a:solidFill>
                  <a:srgbClr val="174576"/>
                </a:solidFill>
              </a:rPr>
              <a:t> </a:t>
            </a:r>
            <a:r>
              <a:rPr sz="2000">
                <a:solidFill>
                  <a:srgbClr val="174576"/>
                </a:solidFill>
              </a:rPr>
              <a:t>to Bob</a:t>
            </a:r>
            <a:endParaRPr sz="2000">
              <a:solidFill>
                <a:srgbClr val="174576"/>
              </a:solidFill>
            </a:endParaRPr>
          </a:p>
          <a:p>
            <a:pPr lvl="0">
              <a:buSzTx/>
              <a:buNone/>
              <a:defRPr sz="1800">
                <a:solidFill>
                  <a:srgbClr val="000000"/>
                </a:solidFill>
              </a:defRPr>
            </a:pPr>
            <a:r>
              <a:rPr sz="2200">
                <a:solidFill>
                  <a:srgbClr val="174576"/>
                </a:solidFill>
              </a:rPr>
              <a:t>	</a:t>
            </a:r>
          </a:p>
        </p:txBody>
      </p:sp>
      <p:sp>
        <p:nvSpPr>
          <p:cNvPr id="443" name="Shape 443"/>
          <p:cNvSpPr/>
          <p:nvPr/>
        </p:nvSpPr>
        <p:spPr>
          <a:xfrm>
            <a:off x="381000" y="3657600"/>
            <a:ext cx="8534400" cy="853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lgn="ctr">
              <a:defRPr>
                <a:solidFill>
                  <a:srgbClr val="000000"/>
                </a:solidFill>
              </a:defRPr>
            </a:pPr>
            <a:r>
              <a:rPr i="1" u="sng">
                <a:solidFill>
                  <a:srgbClr val="103154"/>
                </a:solidFill>
                <a:effectLst>
                  <a:outerShdw sx="100000" sy="100000" kx="0" ky="0" algn="b" rotWithShape="0" blurRad="12700" dist="25400" dir="2700000">
                    <a:srgbClr val="000000"/>
                  </a:outerShdw>
                </a:effectLst>
              </a:rPr>
              <a:t>No</a:t>
            </a:r>
            <a:endParaRPr i="1" u="sng">
              <a:solidFill>
                <a:srgbClr val="103154"/>
              </a:solidFill>
              <a:effectLst>
                <a:outerShdw sx="100000" sy="100000" kx="0" ky="0" algn="b" rotWithShape="0" blurRad="12700" dist="25400" dir="2700000">
                  <a:srgbClr val="000000"/>
                </a:outerShdw>
              </a:effectLst>
            </a:endParaRPr>
          </a:p>
          <a:p>
            <a:pPr lvl="0" algn="ctr">
              <a:defRPr>
                <a:solidFill>
                  <a:srgbClr val="000000"/>
                </a:solidFill>
              </a:defRPr>
            </a:pPr>
            <a:r>
              <a:rPr>
                <a:solidFill>
                  <a:srgbClr val="103154"/>
                </a:solidFill>
              </a:rPr>
              <a:t>This isn't a digital signature.</a:t>
            </a:r>
            <a:endParaRPr>
              <a:solidFill>
                <a:srgbClr val="103154"/>
              </a:solidFill>
            </a:endParaRPr>
          </a:p>
          <a:p>
            <a:pPr lvl="1" algn="ctr">
              <a:defRPr>
                <a:solidFill>
                  <a:srgbClr val="000000"/>
                </a:solidFill>
              </a:defRPr>
            </a:pPr>
            <a:r>
              <a:rPr>
                <a:solidFill>
                  <a:srgbClr val="103154"/>
                </a:solidFill>
              </a:rPr>
              <a:t>A third party can't determine whether Alice or Bob generated message</a:t>
            </a:r>
          </a:p>
        </p:txBody>
      </p:sp>
      <p:sp>
        <p:nvSpPr>
          <p:cNvPr id="444" name="Shape 444"/>
          <p:cNvSpPr/>
          <p:nvPr/>
        </p:nvSpPr>
        <p:spPr>
          <a:xfrm>
            <a:off x="304800" y="2667000"/>
            <a:ext cx="8534400" cy="345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a:solidFill>
                  <a:srgbClr val="262699"/>
                </a:solidFill>
              </a:defRPr>
            </a:lvl1pPr>
          </a:lstStyle>
          <a:p>
            <a:pPr lvl="0">
              <a:defRPr>
                <a:solidFill>
                  <a:srgbClr val="000000"/>
                </a:solidFill>
              </a:defRPr>
            </a:pPr>
            <a:r>
              <a:rPr>
                <a:solidFill>
                  <a:srgbClr val="262699"/>
                </a:solidFill>
              </a:rPr>
              <a:t>This is a digital signature, right?</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444"/>
                                        </p:tgtEl>
                                        <p:attrNameLst>
                                          <p:attrName>style.visibility</p:attrName>
                                        </p:attrNameLst>
                                      </p:cBhvr>
                                      <p:to>
                                        <p:strVal val="visible"/>
                                      </p:to>
                                    </p:set>
                                    <p:animEffect filter="fade" transition="in">
                                      <p:cBhvr>
                                        <p:cTn id="7" dur="500"/>
                                        <p:tgtEl>
                                          <p:spTgt spid="444"/>
                                        </p:tgtEl>
                                      </p:cBhvr>
                                    </p:animEffect>
                                  </p:childTnLst>
                                </p:cTn>
                              </p:par>
                            </p:childTnLst>
                          </p:cTn>
                        </p:par>
                      </p:childTnLst>
                    </p:cTn>
                  </p:par>
                  <p:par>
                    <p:cTn id="8" fill="hold">
                      <p:stCondLst>
                        <p:cond delay="indefinite"/>
                      </p:stCondLst>
                      <p:childTnLst>
                        <p:par>
                          <p:cTn id="9" fill="hold">
                            <p:stCondLst>
                              <p:cond delay="0"/>
                            </p:stCondLst>
                            <p:childTnLst>
                              <p:par>
                                <p:cTn id="10" nodeType="clickEffect" presetClass="entr" presetSubtype="0" presetID="10" grpId="2" fill="hold">
                                  <p:stCondLst>
                                    <p:cond delay="0"/>
                                  </p:stCondLst>
                                  <p:iterate type="el" backwards="0">
                                    <p:tmAbs val="0"/>
                                  </p:iterate>
                                  <p:childTnLst>
                                    <p:set>
                                      <p:cBhvr>
                                        <p:cTn id="11" fill="hold"/>
                                        <p:tgtEl>
                                          <p:spTgt spid="443"/>
                                        </p:tgtEl>
                                        <p:attrNameLst>
                                          <p:attrName>style.visibility</p:attrName>
                                        </p:attrNameLst>
                                      </p:cBhvr>
                                      <p:to>
                                        <p:strVal val="visible"/>
                                      </p:to>
                                    </p:set>
                                    <p:animEffect filter="fade" transition="in">
                                      <p:cBhvr>
                                        <p:cTn id="12" dur="500"/>
                                        <p:tgtEl>
                                          <p:spTgt spid="4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43" grpId="2"/>
      <p:bldP build="whole" bldLvl="1" animBg="1" rev="0" advAuto="0" spid="444" grpId="1"/>
    </p:bldLst>
  </p:timing>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6" name="Shape 446"/>
          <p:cNvSpPr/>
          <p:nvPr>
            <p:ph type="title" idx="4294967295"/>
          </p:nvPr>
        </p:nvSpPr>
        <p:spPr>
          <a:xfrm>
            <a:off x="779462" y="295274"/>
            <a:ext cx="7583488" cy="1143002"/>
          </a:xfrm>
          <a:prstGeom prst="rect">
            <a:avLst/>
          </a:prstGeom>
        </p:spPr>
        <p:txBody>
          <a:bodyPr lIns="0" tIns="0" rIns="0" bIns="0">
            <a:normAutofit fontScale="100000" lnSpcReduction="0"/>
          </a:bodyPr>
          <a:lstStyle/>
          <a:p>
            <a:pPr lvl="0">
              <a:defRPr sz="1800">
                <a:solidFill>
                  <a:srgbClr val="000000"/>
                </a:solidFill>
              </a:defRPr>
            </a:pPr>
            <a:r>
              <a:rPr sz="3800">
                <a:solidFill>
                  <a:srgbClr val="174576"/>
                </a:solidFill>
              </a:rPr>
              <a:t>Classical Digital Signatures</a:t>
            </a:r>
          </a:p>
        </p:txBody>
      </p:sp>
      <p:sp>
        <p:nvSpPr>
          <p:cNvPr id="447" name="Shape 447"/>
          <p:cNvSpPr/>
          <p:nvPr>
            <p:ph type="body" idx="4294967295"/>
          </p:nvPr>
        </p:nvSpPr>
        <p:spPr>
          <a:xfrm>
            <a:off x="228600" y="1701800"/>
            <a:ext cx="8686800" cy="5334000"/>
          </a:xfrm>
          <a:prstGeom prst="rect">
            <a:avLst/>
          </a:prstGeom>
        </p:spPr>
        <p:txBody>
          <a:bodyPr lIns="0" tIns="0" rIns="0" bIns="0">
            <a:normAutofit fontScale="100000" lnSpcReduction="0"/>
          </a:bodyPr>
          <a:lstStyle/>
          <a:p>
            <a:pPr lvl="0">
              <a:defRPr sz="1800">
                <a:solidFill>
                  <a:srgbClr val="000000"/>
                </a:solidFill>
              </a:defRPr>
            </a:pPr>
            <a:r>
              <a:rPr sz="2200">
                <a:solidFill>
                  <a:srgbClr val="174576"/>
                </a:solidFill>
              </a:rPr>
              <a:t>Merkle scheme:  require trusted third party</a:t>
            </a:r>
            <a:endParaRPr sz="2200">
              <a:solidFill>
                <a:srgbClr val="174576"/>
              </a:solidFill>
            </a:endParaRPr>
          </a:p>
          <a:p>
            <a:pPr lvl="1" marL="685800" indent="-336550">
              <a:spcBef>
                <a:spcPts val="600"/>
              </a:spcBef>
              <a:defRPr sz="1800">
                <a:solidFill>
                  <a:srgbClr val="000000"/>
                </a:solidFill>
              </a:defRPr>
            </a:pPr>
            <a:r>
              <a:rPr sz="2000">
                <a:solidFill>
                  <a:srgbClr val="174576"/>
                </a:solidFill>
              </a:rPr>
              <a:t>Alice, Bob each share keys with trusted party Cathy</a:t>
            </a:r>
            <a:endParaRPr sz="2000">
              <a:solidFill>
                <a:srgbClr val="174576"/>
              </a:solidFill>
            </a:endParaRPr>
          </a:p>
          <a:p>
            <a:pPr lvl="0">
              <a:defRPr sz="1800">
                <a:solidFill>
                  <a:srgbClr val="000000"/>
                </a:solidFill>
              </a:defRPr>
            </a:pPr>
            <a:endParaRPr sz="2000">
              <a:solidFill>
                <a:srgbClr val="174576"/>
              </a:solidFill>
            </a:endParaRPr>
          </a:p>
          <a:p>
            <a:pPr lvl="0">
              <a:defRPr sz="1800">
                <a:solidFill>
                  <a:srgbClr val="000000"/>
                </a:solidFill>
              </a:defRPr>
            </a:pPr>
            <a:endParaRPr sz="2000">
              <a:solidFill>
                <a:srgbClr val="174576"/>
              </a:solidFill>
            </a:endParaRPr>
          </a:p>
          <a:p>
            <a:pPr lvl="0">
              <a:defRPr sz="1800">
                <a:solidFill>
                  <a:srgbClr val="000000"/>
                </a:solidFill>
              </a:defRPr>
            </a:pPr>
            <a:endParaRPr sz="2000">
              <a:solidFill>
                <a:srgbClr val="174576"/>
              </a:solidFill>
            </a:endParaRPr>
          </a:p>
          <a:p>
            <a:pPr lvl="0">
              <a:defRPr sz="1800">
                <a:solidFill>
                  <a:srgbClr val="000000"/>
                </a:solidFill>
              </a:defRPr>
            </a:pPr>
            <a:endParaRPr sz="2000">
              <a:solidFill>
                <a:srgbClr val="174576"/>
              </a:solidFill>
            </a:endParaRPr>
          </a:p>
          <a:p>
            <a:pPr lvl="0">
              <a:defRPr sz="1800">
                <a:solidFill>
                  <a:srgbClr val="000000"/>
                </a:solidFill>
              </a:defRPr>
            </a:pPr>
            <a:r>
              <a:rPr sz="2200">
                <a:solidFill>
                  <a:srgbClr val="174576"/>
                </a:solidFill>
              </a:rPr>
              <a:t>To resolve dispute, </a:t>
            </a:r>
            <a:endParaRPr sz="2200">
              <a:solidFill>
                <a:srgbClr val="174576"/>
              </a:solidFill>
            </a:endParaRPr>
          </a:p>
          <a:p>
            <a:pPr lvl="1" marL="685800" indent="-336550">
              <a:spcBef>
                <a:spcPts val="600"/>
              </a:spcBef>
              <a:defRPr sz="1800">
                <a:solidFill>
                  <a:srgbClr val="000000"/>
                </a:solidFill>
              </a:defRPr>
            </a:pPr>
            <a:r>
              <a:rPr sz="2000">
                <a:solidFill>
                  <a:srgbClr val="174576"/>
                </a:solidFill>
              </a:rPr>
              <a:t>judge gets  { </a:t>
            </a:r>
            <a:r>
              <a:rPr i="1" sz="2000">
                <a:solidFill>
                  <a:srgbClr val="174576"/>
                </a:solidFill>
              </a:rPr>
              <a:t>m</a:t>
            </a:r>
            <a:r>
              <a:rPr sz="2000">
                <a:solidFill>
                  <a:srgbClr val="174576"/>
                </a:solidFill>
              </a:rPr>
              <a:t> } </a:t>
            </a:r>
            <a:r>
              <a:rPr i="1" sz="2000">
                <a:solidFill>
                  <a:srgbClr val="174576"/>
                </a:solidFill>
              </a:rPr>
              <a:t>k</a:t>
            </a:r>
            <a:r>
              <a:rPr baseline="-25000" i="1" sz="2000">
                <a:solidFill>
                  <a:srgbClr val="174576"/>
                </a:solidFill>
              </a:rPr>
              <a:t>Alice</a:t>
            </a:r>
            <a:r>
              <a:rPr sz="2000">
                <a:solidFill>
                  <a:srgbClr val="174576"/>
                </a:solidFill>
              </a:rPr>
              <a:t>, { </a:t>
            </a:r>
            <a:r>
              <a:rPr i="1" sz="2000">
                <a:solidFill>
                  <a:srgbClr val="174576"/>
                </a:solidFill>
              </a:rPr>
              <a:t>m</a:t>
            </a:r>
            <a:r>
              <a:rPr sz="2000">
                <a:solidFill>
                  <a:srgbClr val="174576"/>
                </a:solidFill>
              </a:rPr>
              <a:t> } </a:t>
            </a:r>
            <a:r>
              <a:rPr i="1" sz="2000">
                <a:solidFill>
                  <a:srgbClr val="174576"/>
                </a:solidFill>
              </a:rPr>
              <a:t>k</a:t>
            </a:r>
            <a:r>
              <a:rPr baseline="-25000" i="1" sz="2000">
                <a:solidFill>
                  <a:srgbClr val="174576"/>
                </a:solidFill>
              </a:rPr>
              <a:t>Bob</a:t>
            </a:r>
            <a:r>
              <a:rPr sz="2000">
                <a:solidFill>
                  <a:srgbClr val="174576"/>
                </a:solidFill>
              </a:rPr>
              <a:t>,</a:t>
            </a:r>
            <a:endParaRPr sz="2000">
              <a:solidFill>
                <a:srgbClr val="174576"/>
              </a:solidFill>
            </a:endParaRPr>
          </a:p>
          <a:p>
            <a:pPr lvl="1" marL="685800" indent="-336550">
              <a:spcBef>
                <a:spcPts val="600"/>
              </a:spcBef>
              <a:defRPr sz="1800">
                <a:solidFill>
                  <a:srgbClr val="000000"/>
                </a:solidFill>
              </a:defRPr>
            </a:pPr>
            <a:r>
              <a:rPr sz="2000">
                <a:solidFill>
                  <a:srgbClr val="174576"/>
                </a:solidFill>
              </a:rPr>
              <a:t>and has Cathy decipher them</a:t>
            </a:r>
            <a:endParaRPr sz="2000">
              <a:solidFill>
                <a:srgbClr val="174576"/>
              </a:solidFill>
            </a:endParaRPr>
          </a:p>
          <a:p>
            <a:pPr lvl="1" marL="685800" indent="-336550">
              <a:spcBef>
                <a:spcPts val="600"/>
              </a:spcBef>
              <a:defRPr sz="1800">
                <a:solidFill>
                  <a:srgbClr val="000000"/>
                </a:solidFill>
              </a:defRPr>
            </a:pPr>
            <a:r>
              <a:rPr sz="2000">
                <a:solidFill>
                  <a:srgbClr val="174576"/>
                </a:solidFill>
              </a:rPr>
              <a:t>if messages matched, contract was signed</a:t>
            </a:r>
          </a:p>
        </p:txBody>
      </p:sp>
      <p:sp>
        <p:nvSpPr>
          <p:cNvPr id="448" name="Shape 448"/>
          <p:cNvSpPr/>
          <p:nvPr/>
        </p:nvSpPr>
        <p:spPr>
          <a:xfrm>
            <a:off x="939800" y="3041650"/>
            <a:ext cx="920750" cy="383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200"/>
              </a:spcBef>
              <a:defRPr sz="2000"/>
            </a:lvl1pPr>
          </a:lstStyle>
          <a:p>
            <a:pPr lvl="0">
              <a:defRPr sz="1800">
                <a:solidFill>
                  <a:srgbClr val="000000"/>
                </a:solidFill>
              </a:defRPr>
            </a:pPr>
            <a:r>
              <a:rPr sz="2000">
                <a:solidFill>
                  <a:srgbClr val="103154"/>
                </a:solidFill>
              </a:rPr>
              <a:t>Alice</a:t>
            </a:r>
          </a:p>
        </p:txBody>
      </p:sp>
      <p:sp>
        <p:nvSpPr>
          <p:cNvPr id="449" name="Shape 449"/>
          <p:cNvSpPr/>
          <p:nvPr/>
        </p:nvSpPr>
        <p:spPr>
          <a:xfrm>
            <a:off x="1904999" y="3270250"/>
            <a:ext cx="5143502" cy="0"/>
          </a:xfrm>
          <a:prstGeom prst="line">
            <a:avLst/>
          </a:prstGeom>
          <a:ln>
            <a:solidFill>
              <a:srgbClr val="103154"/>
            </a:solidFill>
            <a:round/>
            <a:tailEnd type="triangle"/>
          </a:ln>
        </p:spPr>
        <p:txBody>
          <a:bodyPr lIns="0" tIns="0" rIns="0" bIns="0"/>
          <a:lstStyle/>
          <a:p>
            <a:pPr lvl="0" defTabSz="457200">
              <a:defRPr sz="1200">
                <a:solidFill>
                  <a:srgbClr val="000000"/>
                </a:solidFill>
                <a:latin typeface="+mj-lt"/>
                <a:ea typeface="+mj-ea"/>
                <a:cs typeface="+mj-cs"/>
                <a:sym typeface="Helvetica"/>
              </a:defRPr>
            </a:pPr>
          </a:p>
        </p:txBody>
      </p:sp>
      <p:sp>
        <p:nvSpPr>
          <p:cNvPr id="450" name="Shape 450"/>
          <p:cNvSpPr/>
          <p:nvPr/>
        </p:nvSpPr>
        <p:spPr>
          <a:xfrm>
            <a:off x="7099300" y="3054350"/>
            <a:ext cx="920750" cy="383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200"/>
              </a:spcBef>
              <a:defRPr sz="2000"/>
            </a:lvl1pPr>
          </a:lstStyle>
          <a:p>
            <a:pPr lvl="0">
              <a:defRPr sz="1800">
                <a:solidFill>
                  <a:srgbClr val="000000"/>
                </a:solidFill>
              </a:defRPr>
            </a:pPr>
            <a:r>
              <a:rPr sz="2000">
                <a:solidFill>
                  <a:srgbClr val="103154"/>
                </a:solidFill>
              </a:rPr>
              <a:t>Bob</a:t>
            </a:r>
          </a:p>
        </p:txBody>
      </p:sp>
      <p:sp>
        <p:nvSpPr>
          <p:cNvPr id="451" name="Shape 451"/>
          <p:cNvSpPr/>
          <p:nvPr/>
        </p:nvSpPr>
        <p:spPr>
          <a:xfrm>
            <a:off x="927100" y="3676650"/>
            <a:ext cx="920750" cy="383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200"/>
              </a:spcBef>
              <a:defRPr sz="2000"/>
            </a:lvl1pPr>
          </a:lstStyle>
          <a:p>
            <a:pPr lvl="0">
              <a:defRPr sz="1800">
                <a:solidFill>
                  <a:srgbClr val="000000"/>
                </a:solidFill>
              </a:defRPr>
            </a:pPr>
            <a:r>
              <a:rPr sz="2000">
                <a:solidFill>
                  <a:srgbClr val="103154"/>
                </a:solidFill>
              </a:rPr>
              <a:t>Cathy</a:t>
            </a:r>
          </a:p>
        </p:txBody>
      </p:sp>
      <p:sp>
        <p:nvSpPr>
          <p:cNvPr id="452" name="Shape 452"/>
          <p:cNvSpPr/>
          <p:nvPr/>
        </p:nvSpPr>
        <p:spPr>
          <a:xfrm>
            <a:off x="1892299" y="3905250"/>
            <a:ext cx="5143502" cy="0"/>
          </a:xfrm>
          <a:prstGeom prst="line">
            <a:avLst/>
          </a:prstGeom>
          <a:ln>
            <a:solidFill>
              <a:srgbClr val="103154"/>
            </a:solidFill>
            <a:round/>
            <a:headEnd type="triangle"/>
          </a:ln>
        </p:spPr>
        <p:txBody>
          <a:bodyPr lIns="0" tIns="0" rIns="0" bIns="0"/>
          <a:lstStyle/>
          <a:p>
            <a:pPr lvl="0" defTabSz="457200">
              <a:defRPr sz="1200">
                <a:solidFill>
                  <a:srgbClr val="000000"/>
                </a:solidFill>
                <a:latin typeface="+mj-lt"/>
                <a:ea typeface="+mj-ea"/>
                <a:cs typeface="+mj-cs"/>
                <a:sym typeface="Helvetica"/>
              </a:defRPr>
            </a:pPr>
          </a:p>
        </p:txBody>
      </p:sp>
      <p:sp>
        <p:nvSpPr>
          <p:cNvPr id="453" name="Shape 453"/>
          <p:cNvSpPr/>
          <p:nvPr/>
        </p:nvSpPr>
        <p:spPr>
          <a:xfrm>
            <a:off x="7086600" y="3689350"/>
            <a:ext cx="920750" cy="383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200"/>
              </a:spcBef>
              <a:defRPr sz="2000"/>
            </a:lvl1pPr>
          </a:lstStyle>
          <a:p>
            <a:pPr lvl="0">
              <a:defRPr sz="1800">
                <a:solidFill>
                  <a:srgbClr val="000000"/>
                </a:solidFill>
              </a:defRPr>
            </a:pPr>
            <a:r>
              <a:rPr sz="2000">
                <a:solidFill>
                  <a:srgbClr val="103154"/>
                </a:solidFill>
              </a:rPr>
              <a:t>Bob</a:t>
            </a:r>
          </a:p>
        </p:txBody>
      </p:sp>
      <p:sp>
        <p:nvSpPr>
          <p:cNvPr id="454" name="Shape 454"/>
          <p:cNvSpPr/>
          <p:nvPr/>
        </p:nvSpPr>
        <p:spPr>
          <a:xfrm>
            <a:off x="914400" y="4298950"/>
            <a:ext cx="920750" cy="383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200"/>
              </a:spcBef>
              <a:defRPr sz="2000"/>
            </a:lvl1pPr>
          </a:lstStyle>
          <a:p>
            <a:pPr lvl="0">
              <a:defRPr sz="1800">
                <a:solidFill>
                  <a:srgbClr val="000000"/>
                </a:solidFill>
              </a:defRPr>
            </a:pPr>
            <a:r>
              <a:rPr sz="2000">
                <a:solidFill>
                  <a:srgbClr val="103154"/>
                </a:solidFill>
              </a:rPr>
              <a:t>Cathy</a:t>
            </a:r>
          </a:p>
        </p:txBody>
      </p:sp>
      <p:sp>
        <p:nvSpPr>
          <p:cNvPr id="455" name="Shape 455"/>
          <p:cNvSpPr/>
          <p:nvPr/>
        </p:nvSpPr>
        <p:spPr>
          <a:xfrm>
            <a:off x="1879599" y="4527550"/>
            <a:ext cx="5143502" cy="0"/>
          </a:xfrm>
          <a:prstGeom prst="line">
            <a:avLst/>
          </a:prstGeom>
          <a:ln>
            <a:solidFill>
              <a:srgbClr val="103154"/>
            </a:solidFill>
            <a:round/>
            <a:tailEnd type="triangle"/>
          </a:ln>
        </p:spPr>
        <p:txBody>
          <a:bodyPr lIns="0" tIns="0" rIns="0" bIns="0"/>
          <a:lstStyle/>
          <a:p>
            <a:pPr lvl="0" defTabSz="457200">
              <a:defRPr sz="1200">
                <a:solidFill>
                  <a:srgbClr val="000000"/>
                </a:solidFill>
                <a:latin typeface="+mj-lt"/>
                <a:ea typeface="+mj-ea"/>
                <a:cs typeface="+mj-cs"/>
                <a:sym typeface="Helvetica"/>
              </a:defRPr>
            </a:pPr>
          </a:p>
        </p:txBody>
      </p:sp>
      <p:sp>
        <p:nvSpPr>
          <p:cNvPr id="456" name="Shape 456"/>
          <p:cNvSpPr/>
          <p:nvPr/>
        </p:nvSpPr>
        <p:spPr>
          <a:xfrm>
            <a:off x="7073900" y="4311650"/>
            <a:ext cx="920750" cy="383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200"/>
              </a:spcBef>
              <a:defRPr sz="2000"/>
            </a:lvl1pPr>
          </a:lstStyle>
          <a:p>
            <a:pPr lvl="0">
              <a:defRPr sz="1800">
                <a:solidFill>
                  <a:srgbClr val="000000"/>
                </a:solidFill>
              </a:defRPr>
            </a:pPr>
            <a:r>
              <a:rPr sz="2000">
                <a:solidFill>
                  <a:srgbClr val="103154"/>
                </a:solidFill>
              </a:rPr>
              <a:t>Bob</a:t>
            </a:r>
          </a:p>
        </p:txBody>
      </p:sp>
      <p:sp>
        <p:nvSpPr>
          <p:cNvPr id="457" name="Shape 457"/>
          <p:cNvSpPr/>
          <p:nvPr/>
        </p:nvSpPr>
        <p:spPr>
          <a:xfrm>
            <a:off x="3556000" y="2851150"/>
            <a:ext cx="1885950" cy="43180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spcBef>
                <a:spcPts val="1200"/>
              </a:spcBef>
              <a:defRPr>
                <a:solidFill>
                  <a:srgbClr val="000000"/>
                </a:solidFill>
              </a:defRPr>
            </a:pPr>
            <a:r>
              <a:rPr sz="2000">
                <a:solidFill>
                  <a:srgbClr val="103154"/>
                </a:solidFill>
              </a:rPr>
              <a:t>{ </a:t>
            </a:r>
            <a:r>
              <a:rPr i="1" sz="2000">
                <a:solidFill>
                  <a:srgbClr val="103154"/>
                </a:solidFill>
              </a:rPr>
              <a:t>m</a:t>
            </a:r>
            <a:r>
              <a:rPr sz="2000">
                <a:solidFill>
                  <a:srgbClr val="103154"/>
                </a:solidFill>
              </a:rPr>
              <a:t> }</a:t>
            </a:r>
            <a:r>
              <a:rPr i="1" sz="2000">
                <a:solidFill>
                  <a:srgbClr val="103154"/>
                </a:solidFill>
              </a:rPr>
              <a:t>k</a:t>
            </a:r>
            <a:r>
              <a:rPr baseline="-25000" i="1" sz="2000">
                <a:solidFill>
                  <a:srgbClr val="103154"/>
                </a:solidFill>
              </a:rPr>
              <a:t>Alice</a:t>
            </a:r>
          </a:p>
        </p:txBody>
      </p:sp>
      <p:sp>
        <p:nvSpPr>
          <p:cNvPr id="458" name="Shape 458"/>
          <p:cNvSpPr/>
          <p:nvPr/>
        </p:nvSpPr>
        <p:spPr>
          <a:xfrm>
            <a:off x="3530600" y="3486150"/>
            <a:ext cx="1504950" cy="43180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spcBef>
                <a:spcPts val="1200"/>
              </a:spcBef>
              <a:defRPr>
                <a:solidFill>
                  <a:srgbClr val="000000"/>
                </a:solidFill>
              </a:defRPr>
            </a:pPr>
            <a:r>
              <a:rPr sz="2000">
                <a:solidFill>
                  <a:srgbClr val="103154"/>
                </a:solidFill>
              </a:rPr>
              <a:t>{ </a:t>
            </a:r>
            <a:r>
              <a:rPr i="1" sz="2000">
                <a:solidFill>
                  <a:srgbClr val="103154"/>
                </a:solidFill>
              </a:rPr>
              <a:t>m</a:t>
            </a:r>
            <a:r>
              <a:rPr sz="2000">
                <a:solidFill>
                  <a:srgbClr val="103154"/>
                </a:solidFill>
              </a:rPr>
              <a:t> }</a:t>
            </a:r>
            <a:r>
              <a:rPr i="1" sz="2000">
                <a:solidFill>
                  <a:srgbClr val="103154"/>
                </a:solidFill>
              </a:rPr>
              <a:t>k</a:t>
            </a:r>
            <a:r>
              <a:rPr baseline="-25000" i="1" sz="2000">
                <a:solidFill>
                  <a:srgbClr val="103154"/>
                </a:solidFill>
              </a:rPr>
              <a:t>Alice</a:t>
            </a:r>
          </a:p>
        </p:txBody>
      </p:sp>
      <p:sp>
        <p:nvSpPr>
          <p:cNvPr id="459" name="Shape 459"/>
          <p:cNvSpPr/>
          <p:nvPr/>
        </p:nvSpPr>
        <p:spPr>
          <a:xfrm>
            <a:off x="3543300" y="4121150"/>
            <a:ext cx="1504950" cy="43180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spcBef>
                <a:spcPts val="1200"/>
              </a:spcBef>
              <a:defRPr>
                <a:solidFill>
                  <a:srgbClr val="000000"/>
                </a:solidFill>
              </a:defRPr>
            </a:pPr>
            <a:r>
              <a:rPr sz="2000">
                <a:solidFill>
                  <a:srgbClr val="103154"/>
                </a:solidFill>
              </a:rPr>
              <a:t>{ </a:t>
            </a:r>
            <a:r>
              <a:rPr i="1" sz="2000">
                <a:solidFill>
                  <a:srgbClr val="103154"/>
                </a:solidFill>
              </a:rPr>
              <a:t>m</a:t>
            </a:r>
            <a:r>
              <a:rPr sz="2000">
                <a:solidFill>
                  <a:srgbClr val="103154"/>
                </a:solidFill>
              </a:rPr>
              <a:t> }</a:t>
            </a:r>
            <a:r>
              <a:rPr i="1" sz="2000">
                <a:solidFill>
                  <a:srgbClr val="103154"/>
                </a:solidFill>
              </a:rPr>
              <a:t>k</a:t>
            </a:r>
            <a:r>
              <a:rPr baseline="-25000" i="1" sz="2000">
                <a:solidFill>
                  <a:srgbClr val="103154"/>
                </a:solidFill>
              </a:rPr>
              <a:t>Bob</a:t>
            </a:r>
          </a:p>
        </p:txBody>
      </p:sp>
    </p:spTree>
  </p:cSld>
  <p:clrMapOvr>
    <a:masterClrMapping/>
  </p:clrMapOvr>
  <p:transitio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1" name="Shape 461"/>
          <p:cNvSpPr/>
          <p:nvPr>
            <p:ph type="title" idx="4294967295"/>
          </p:nvPr>
        </p:nvSpPr>
        <p:spPr>
          <a:xfrm>
            <a:off x="457200" y="304800"/>
            <a:ext cx="8686800" cy="838200"/>
          </a:xfrm>
          <a:prstGeom prst="rect">
            <a:avLst/>
          </a:prstGeom>
        </p:spPr>
        <p:txBody>
          <a:bodyPr lIns="0" tIns="0" rIns="0" bIns="0">
            <a:normAutofit fontScale="100000" lnSpcReduction="0"/>
          </a:bodyPr>
          <a:lstStyle/>
          <a:p>
            <a:pPr lvl="0">
              <a:defRPr sz="1800">
                <a:solidFill>
                  <a:srgbClr val="000000"/>
                </a:solidFill>
              </a:defRPr>
            </a:pPr>
            <a:r>
              <a:rPr sz="3800">
                <a:solidFill>
                  <a:srgbClr val="174576"/>
                </a:solidFill>
              </a:rPr>
              <a:t>Public Key Digital Signatures</a:t>
            </a:r>
          </a:p>
        </p:txBody>
      </p:sp>
      <p:sp>
        <p:nvSpPr>
          <p:cNvPr id="462" name="Shape 462"/>
          <p:cNvSpPr/>
          <p:nvPr>
            <p:ph type="body" idx="4294967295"/>
          </p:nvPr>
        </p:nvSpPr>
        <p:spPr>
          <a:xfrm>
            <a:off x="779462" y="1949450"/>
            <a:ext cx="7583488" cy="4006850"/>
          </a:xfrm>
          <a:prstGeom prst="rect">
            <a:avLst/>
          </a:prstGeom>
        </p:spPr>
        <p:txBody>
          <a:bodyPr lIns="0" tIns="0" rIns="0" bIns="0">
            <a:normAutofit fontScale="100000" lnSpcReduction="0"/>
          </a:bodyPr>
          <a:lstStyle/>
          <a:p>
            <a:pPr lvl="0" marL="302375" indent="-302375" defTabSz="886968">
              <a:lnSpc>
                <a:spcPct val="90000"/>
              </a:lnSpc>
              <a:spcBef>
                <a:spcPts val="1900"/>
              </a:spcBef>
              <a:defRPr sz="1800">
                <a:solidFill>
                  <a:srgbClr val="000000"/>
                </a:solidFill>
              </a:defRPr>
            </a:pPr>
            <a:r>
              <a:rPr sz="1940">
                <a:solidFill>
                  <a:srgbClr val="174576"/>
                </a:solidFill>
              </a:rPr>
              <a:t>Alice</a:t>
            </a:r>
            <a:r>
              <a:rPr sz="1940">
                <a:solidFill>
                  <a:srgbClr val="174576"/>
                </a:solidFill>
                <a:latin typeface="Arial"/>
                <a:ea typeface="Arial"/>
                <a:cs typeface="Arial"/>
                <a:sym typeface="Arial"/>
              </a:rPr>
              <a:t>’</a:t>
            </a:r>
            <a:r>
              <a:rPr sz="1940">
                <a:solidFill>
                  <a:srgbClr val="174576"/>
                </a:solidFill>
              </a:rPr>
              <a:t>s keys:</a:t>
            </a:r>
            <a:endParaRPr sz="1940">
              <a:solidFill>
                <a:srgbClr val="174576"/>
              </a:solidFill>
            </a:endParaRPr>
          </a:p>
          <a:p>
            <a:pPr lvl="1" marL="648903" indent="-310130" defTabSz="886968">
              <a:lnSpc>
                <a:spcPct val="90000"/>
              </a:lnSpc>
              <a:spcBef>
                <a:spcPts val="500"/>
              </a:spcBef>
              <a:defRPr sz="1800">
                <a:solidFill>
                  <a:srgbClr val="000000"/>
                </a:solidFill>
              </a:defRPr>
            </a:pPr>
            <a:r>
              <a:rPr sz="1843">
                <a:solidFill>
                  <a:srgbClr val="174576"/>
                </a:solidFill>
              </a:rPr>
              <a:t>private </a:t>
            </a:r>
            <a:r>
              <a:rPr i="1" sz="1843">
                <a:solidFill>
                  <a:srgbClr val="174576"/>
                </a:solidFill>
              </a:rPr>
              <a:t>d</a:t>
            </a:r>
            <a:r>
              <a:rPr baseline="-25587" i="1" sz="1843">
                <a:solidFill>
                  <a:srgbClr val="174576"/>
                </a:solidFill>
              </a:rPr>
              <a:t>Alice</a:t>
            </a:r>
            <a:endParaRPr baseline="-25587" i="1" sz="1843">
              <a:solidFill>
                <a:srgbClr val="174576"/>
              </a:solidFill>
            </a:endParaRPr>
          </a:p>
          <a:p>
            <a:pPr lvl="1" marL="648903" indent="-310130" defTabSz="886968">
              <a:lnSpc>
                <a:spcPct val="90000"/>
              </a:lnSpc>
              <a:spcBef>
                <a:spcPts val="500"/>
              </a:spcBef>
              <a:defRPr sz="1800">
                <a:solidFill>
                  <a:srgbClr val="000000"/>
                </a:solidFill>
              </a:defRPr>
            </a:pPr>
            <a:r>
              <a:rPr sz="1843">
                <a:solidFill>
                  <a:srgbClr val="174576"/>
                </a:solidFill>
              </a:rPr>
              <a:t>public </a:t>
            </a:r>
            <a:r>
              <a:rPr i="1" sz="1843">
                <a:solidFill>
                  <a:srgbClr val="174576"/>
                </a:solidFill>
              </a:rPr>
              <a:t>e</a:t>
            </a:r>
            <a:r>
              <a:rPr baseline="-25587" i="1" sz="1843">
                <a:solidFill>
                  <a:srgbClr val="174576"/>
                </a:solidFill>
              </a:rPr>
              <a:t>Alice </a:t>
            </a:r>
            <a:endParaRPr sz="1843">
              <a:solidFill>
                <a:srgbClr val="174576"/>
              </a:solidFill>
            </a:endParaRPr>
          </a:p>
          <a:p>
            <a:pPr lvl="0" marL="302375" indent="-302375" defTabSz="886968">
              <a:lnSpc>
                <a:spcPct val="90000"/>
              </a:lnSpc>
              <a:spcBef>
                <a:spcPts val="1900"/>
              </a:spcBef>
              <a:defRPr sz="1800">
                <a:solidFill>
                  <a:srgbClr val="000000"/>
                </a:solidFill>
              </a:defRPr>
            </a:pPr>
            <a:r>
              <a:rPr sz="1940">
                <a:solidFill>
                  <a:srgbClr val="174576"/>
                </a:solidFill>
              </a:rPr>
              <a:t>Alice sends Bob</a:t>
            </a:r>
            <a:endParaRPr sz="1940">
              <a:solidFill>
                <a:srgbClr val="174576"/>
              </a:solidFill>
            </a:endParaRPr>
          </a:p>
          <a:p>
            <a:pPr lvl="3" marL="0" indent="1330452" defTabSz="886968">
              <a:lnSpc>
                <a:spcPct val="90000"/>
              </a:lnSpc>
              <a:spcBef>
                <a:spcPts val="500"/>
              </a:spcBef>
              <a:buSzTx/>
              <a:buNone/>
              <a:defRPr sz="1800">
                <a:solidFill>
                  <a:srgbClr val="000000"/>
                </a:solidFill>
              </a:defRPr>
            </a:pPr>
            <a:r>
              <a:rPr i="1" sz="2522">
                <a:solidFill>
                  <a:srgbClr val="174576"/>
                </a:solidFill>
              </a:rPr>
              <a:t>m</a:t>
            </a:r>
            <a:r>
              <a:rPr sz="2522">
                <a:solidFill>
                  <a:srgbClr val="174576"/>
                </a:solidFill>
              </a:rPr>
              <a:t> || { </a:t>
            </a:r>
            <a:r>
              <a:rPr i="1" sz="2522">
                <a:solidFill>
                  <a:srgbClr val="174576"/>
                </a:solidFill>
              </a:rPr>
              <a:t>m</a:t>
            </a:r>
            <a:r>
              <a:rPr sz="2522">
                <a:solidFill>
                  <a:srgbClr val="174576"/>
                </a:solidFill>
              </a:rPr>
              <a:t> } </a:t>
            </a:r>
            <a:r>
              <a:rPr i="1" sz="2522">
                <a:solidFill>
                  <a:srgbClr val="174576"/>
                </a:solidFill>
              </a:rPr>
              <a:t>d</a:t>
            </a:r>
            <a:r>
              <a:rPr baseline="-25587" i="1" sz="2522">
                <a:solidFill>
                  <a:srgbClr val="174576"/>
                </a:solidFill>
              </a:rPr>
              <a:t>Alice</a:t>
            </a:r>
            <a:endParaRPr sz="2522">
              <a:solidFill>
                <a:srgbClr val="174576"/>
              </a:solidFill>
            </a:endParaRPr>
          </a:p>
          <a:p>
            <a:pPr lvl="0" marL="302375" indent="-302375" defTabSz="886968">
              <a:lnSpc>
                <a:spcPct val="90000"/>
              </a:lnSpc>
              <a:spcBef>
                <a:spcPts val="1900"/>
              </a:spcBef>
              <a:defRPr sz="1800">
                <a:solidFill>
                  <a:srgbClr val="000000"/>
                </a:solidFill>
              </a:defRPr>
            </a:pPr>
            <a:r>
              <a:rPr sz="1940">
                <a:solidFill>
                  <a:srgbClr val="174576"/>
                </a:solidFill>
              </a:rPr>
              <a:t>In case of dispute</a:t>
            </a:r>
            <a:endParaRPr sz="1940">
              <a:solidFill>
                <a:srgbClr val="174576"/>
              </a:solidFill>
            </a:endParaRPr>
          </a:p>
          <a:p>
            <a:pPr lvl="1" marL="648903" indent="-310130" defTabSz="886968">
              <a:lnSpc>
                <a:spcPct val="90000"/>
              </a:lnSpc>
              <a:spcBef>
                <a:spcPts val="500"/>
              </a:spcBef>
              <a:defRPr sz="1800">
                <a:solidFill>
                  <a:srgbClr val="000000"/>
                </a:solidFill>
              </a:defRPr>
            </a:pPr>
            <a:r>
              <a:rPr sz="1843">
                <a:solidFill>
                  <a:srgbClr val="174576"/>
                </a:solidFill>
              </a:rPr>
              <a:t>Judge computes</a:t>
            </a:r>
            <a:endParaRPr sz="1843">
              <a:solidFill>
                <a:srgbClr val="174576"/>
              </a:solidFill>
            </a:endParaRPr>
          </a:p>
          <a:p>
            <a:pPr lvl="3" marL="0" indent="1330452" defTabSz="886968">
              <a:lnSpc>
                <a:spcPct val="90000"/>
              </a:lnSpc>
              <a:spcBef>
                <a:spcPts val="500"/>
              </a:spcBef>
              <a:buSzTx/>
              <a:buNone/>
              <a:defRPr sz="1800">
                <a:solidFill>
                  <a:srgbClr val="000000"/>
                </a:solidFill>
              </a:defRPr>
            </a:pPr>
            <a:r>
              <a:rPr sz="2522">
                <a:solidFill>
                  <a:srgbClr val="174576"/>
                </a:solidFill>
              </a:rPr>
              <a:t>{ { </a:t>
            </a:r>
            <a:r>
              <a:rPr i="1" sz="2522">
                <a:solidFill>
                  <a:srgbClr val="174576"/>
                </a:solidFill>
              </a:rPr>
              <a:t>m</a:t>
            </a:r>
            <a:r>
              <a:rPr sz="2522">
                <a:solidFill>
                  <a:srgbClr val="174576"/>
                </a:solidFill>
              </a:rPr>
              <a:t> } </a:t>
            </a:r>
            <a:r>
              <a:rPr i="1" sz="2522">
                <a:solidFill>
                  <a:srgbClr val="174576"/>
                </a:solidFill>
              </a:rPr>
              <a:t>d</a:t>
            </a:r>
            <a:r>
              <a:rPr baseline="-25587" i="1" sz="2522">
                <a:solidFill>
                  <a:srgbClr val="174576"/>
                </a:solidFill>
              </a:rPr>
              <a:t>Alice</a:t>
            </a:r>
            <a:r>
              <a:rPr sz="2522">
                <a:solidFill>
                  <a:srgbClr val="174576"/>
                </a:solidFill>
              </a:rPr>
              <a:t> } </a:t>
            </a:r>
            <a:r>
              <a:rPr i="1" sz="2522">
                <a:solidFill>
                  <a:srgbClr val="174576"/>
                </a:solidFill>
              </a:rPr>
              <a:t>e</a:t>
            </a:r>
            <a:r>
              <a:rPr baseline="-25587" i="1" sz="2522">
                <a:solidFill>
                  <a:srgbClr val="174576"/>
                </a:solidFill>
              </a:rPr>
              <a:t>Alice</a:t>
            </a:r>
            <a:endParaRPr sz="2522">
              <a:solidFill>
                <a:srgbClr val="174576"/>
              </a:solidFill>
            </a:endParaRPr>
          </a:p>
          <a:p>
            <a:pPr lvl="1" marL="648903" indent="-310130" defTabSz="886968">
              <a:lnSpc>
                <a:spcPct val="90000"/>
              </a:lnSpc>
              <a:spcBef>
                <a:spcPts val="500"/>
              </a:spcBef>
              <a:defRPr sz="1800">
                <a:solidFill>
                  <a:srgbClr val="000000"/>
                </a:solidFill>
              </a:defRPr>
            </a:pPr>
            <a:r>
              <a:rPr sz="1843">
                <a:solidFill>
                  <a:srgbClr val="174576"/>
                </a:solidFill>
              </a:rPr>
              <a:t>If it is </a:t>
            </a:r>
            <a:r>
              <a:rPr i="1" sz="1843">
                <a:solidFill>
                  <a:srgbClr val="174576"/>
                </a:solidFill>
              </a:rPr>
              <a:t>m</a:t>
            </a:r>
            <a:r>
              <a:rPr sz="1843">
                <a:solidFill>
                  <a:srgbClr val="174576"/>
                </a:solidFill>
              </a:rPr>
              <a:t>, Alice signed message</a:t>
            </a:r>
            <a:endParaRPr sz="1843">
              <a:solidFill>
                <a:srgbClr val="174576"/>
              </a:solidFill>
            </a:endParaRPr>
          </a:p>
          <a:p>
            <a:pPr lvl="2" marL="985177" indent="-319951" defTabSz="886968">
              <a:lnSpc>
                <a:spcPct val="90000"/>
              </a:lnSpc>
              <a:spcBef>
                <a:spcPts val="500"/>
              </a:spcBef>
              <a:defRPr sz="1800">
                <a:solidFill>
                  <a:srgbClr val="000000"/>
                </a:solidFill>
              </a:defRPr>
            </a:pPr>
            <a:r>
              <a:rPr sz="1649">
                <a:solidFill>
                  <a:srgbClr val="174576"/>
                </a:solidFill>
              </a:rPr>
              <a:t>because she</a:t>
            </a:r>
            <a:r>
              <a:rPr sz="1649">
                <a:solidFill>
                  <a:srgbClr val="174576"/>
                </a:solidFill>
                <a:latin typeface="Arial"/>
                <a:ea typeface="Arial"/>
                <a:cs typeface="Arial"/>
                <a:sym typeface="Arial"/>
              </a:rPr>
              <a:t>’</a:t>
            </a:r>
            <a:r>
              <a:rPr sz="1649">
                <a:solidFill>
                  <a:srgbClr val="174576"/>
                </a:solidFill>
              </a:rPr>
              <a:t>s the only one who knows </a:t>
            </a:r>
            <a:r>
              <a:rPr i="1" sz="1649">
                <a:solidFill>
                  <a:srgbClr val="174576"/>
                </a:solidFill>
              </a:rPr>
              <a:t>d</a:t>
            </a:r>
            <a:r>
              <a:rPr baseline="-25587" i="1" sz="1649">
                <a:solidFill>
                  <a:srgbClr val="174576"/>
                </a:solidFill>
              </a:rPr>
              <a:t>Alice</a:t>
            </a:r>
          </a:p>
        </p:txBody>
      </p:sp>
    </p:spTree>
  </p:cSld>
  <p:clrMapOvr>
    <a:masterClrMapping/>
  </p:clrMapOvr>
  <p:transitio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4" name="Shape 464"/>
          <p:cNvSpPr/>
          <p:nvPr>
            <p:ph type="title" idx="4294967295"/>
          </p:nvPr>
        </p:nvSpPr>
        <p:spPr>
          <a:xfrm>
            <a:off x="779462" y="295274"/>
            <a:ext cx="7583488" cy="1143002"/>
          </a:xfrm>
          <a:prstGeom prst="rect">
            <a:avLst/>
          </a:prstGeom>
        </p:spPr>
        <p:txBody>
          <a:bodyPr lIns="0" tIns="0" rIns="0" bIns="0">
            <a:normAutofit fontScale="100000" lnSpcReduction="0"/>
          </a:bodyPr>
          <a:lstStyle/>
          <a:p>
            <a:pPr lvl="0">
              <a:defRPr sz="1800">
                <a:solidFill>
                  <a:srgbClr val="000000"/>
                </a:solidFill>
              </a:defRPr>
            </a:pPr>
            <a:r>
              <a:rPr sz="3800">
                <a:solidFill>
                  <a:srgbClr val="174576"/>
                </a:solidFill>
              </a:rPr>
              <a:t>RSA Digital Signatures</a:t>
            </a:r>
          </a:p>
        </p:txBody>
      </p:sp>
      <p:sp>
        <p:nvSpPr>
          <p:cNvPr id="465" name="Shape 465"/>
          <p:cNvSpPr/>
          <p:nvPr>
            <p:ph type="body" idx="4294967295"/>
          </p:nvPr>
        </p:nvSpPr>
        <p:spPr>
          <a:xfrm>
            <a:off x="779462" y="1949450"/>
            <a:ext cx="7583488" cy="4006850"/>
          </a:xfrm>
          <a:prstGeom prst="rect">
            <a:avLst/>
          </a:prstGeom>
        </p:spPr>
        <p:txBody>
          <a:bodyPr lIns="0" tIns="0" rIns="0" bIns="0">
            <a:normAutofit fontScale="100000" lnSpcReduction="0"/>
          </a:bodyPr>
          <a:lstStyle/>
          <a:p>
            <a:pPr lvl="0" marL="374072" indent="-374072">
              <a:defRPr sz="1800">
                <a:solidFill>
                  <a:srgbClr val="000000"/>
                </a:solidFill>
              </a:defRPr>
            </a:pPr>
            <a:r>
              <a:rPr sz="2400">
                <a:solidFill>
                  <a:srgbClr val="174576"/>
                </a:solidFill>
              </a:rPr>
              <a:t>Use private key to encipher message</a:t>
            </a:r>
            <a:endParaRPr sz="2400">
              <a:solidFill>
                <a:srgbClr val="174576"/>
              </a:solidFill>
            </a:endParaRPr>
          </a:p>
          <a:p>
            <a:pPr lvl="1" marL="753110" indent="-403860">
              <a:spcBef>
                <a:spcPts val="600"/>
              </a:spcBef>
              <a:defRPr sz="1800">
                <a:solidFill>
                  <a:srgbClr val="000000"/>
                </a:solidFill>
              </a:defRPr>
            </a:pPr>
            <a:r>
              <a:rPr sz="2400">
                <a:solidFill>
                  <a:srgbClr val="174576"/>
                </a:solidFill>
              </a:rPr>
              <a:t>Protocol for use is </a:t>
            </a:r>
            <a:r>
              <a:rPr i="1" sz="2400">
                <a:solidFill>
                  <a:srgbClr val="174576"/>
                </a:solidFill>
              </a:rPr>
              <a:t>critical</a:t>
            </a:r>
            <a:endParaRPr i="1" sz="2400">
              <a:solidFill>
                <a:srgbClr val="174576"/>
              </a:solidFill>
            </a:endParaRPr>
          </a:p>
          <a:p>
            <a:pPr lvl="0" marL="374072" indent="-374072">
              <a:defRPr sz="1800">
                <a:solidFill>
                  <a:srgbClr val="000000"/>
                </a:solidFill>
              </a:defRPr>
            </a:pPr>
            <a:r>
              <a:rPr sz="2400">
                <a:solidFill>
                  <a:srgbClr val="174576"/>
                </a:solidFill>
              </a:rPr>
              <a:t>Key points:</a:t>
            </a:r>
            <a:endParaRPr sz="2400">
              <a:solidFill>
                <a:srgbClr val="174576"/>
              </a:solidFill>
            </a:endParaRPr>
          </a:p>
          <a:p>
            <a:pPr lvl="1" marL="753110" indent="-403860">
              <a:spcBef>
                <a:spcPts val="600"/>
              </a:spcBef>
              <a:defRPr sz="1800">
                <a:solidFill>
                  <a:srgbClr val="000000"/>
                </a:solidFill>
              </a:defRPr>
            </a:pPr>
            <a:r>
              <a:rPr sz="2400">
                <a:solidFill>
                  <a:srgbClr val="174576"/>
                </a:solidFill>
              </a:rPr>
              <a:t>Never sign random documents, and when signing, always sign hash and never document</a:t>
            </a:r>
            <a:endParaRPr sz="2400">
              <a:solidFill>
                <a:srgbClr val="174576"/>
              </a:solidFill>
            </a:endParaRPr>
          </a:p>
          <a:p>
            <a:pPr lvl="2" marL="1073855" indent="-388055">
              <a:spcBef>
                <a:spcPts val="600"/>
              </a:spcBef>
              <a:defRPr sz="1800">
                <a:solidFill>
                  <a:srgbClr val="000000"/>
                </a:solidFill>
              </a:defRPr>
            </a:pPr>
            <a:r>
              <a:rPr sz="2000">
                <a:solidFill>
                  <a:srgbClr val="174576"/>
                </a:solidFill>
              </a:rPr>
              <a:t>Mathematical properties can be turned against signer</a:t>
            </a:r>
            <a:endParaRPr sz="2000">
              <a:solidFill>
                <a:srgbClr val="174576"/>
              </a:solidFill>
            </a:endParaRPr>
          </a:p>
          <a:p>
            <a:pPr lvl="1" marL="753110" indent="-403860">
              <a:spcBef>
                <a:spcPts val="600"/>
              </a:spcBef>
              <a:defRPr sz="1800">
                <a:solidFill>
                  <a:srgbClr val="000000"/>
                </a:solidFill>
              </a:defRPr>
            </a:pPr>
            <a:r>
              <a:rPr sz="2400">
                <a:solidFill>
                  <a:srgbClr val="174576"/>
                </a:solidFill>
              </a:rPr>
              <a:t>Sign message first, then encipher</a:t>
            </a:r>
            <a:endParaRPr sz="2400">
              <a:solidFill>
                <a:srgbClr val="174576"/>
              </a:solidFill>
            </a:endParaRPr>
          </a:p>
          <a:p>
            <a:pPr lvl="2" marL="1073855" indent="-388055">
              <a:spcBef>
                <a:spcPts val="600"/>
              </a:spcBef>
              <a:defRPr sz="1800">
                <a:solidFill>
                  <a:srgbClr val="000000"/>
                </a:solidFill>
              </a:defRPr>
            </a:pPr>
            <a:r>
              <a:rPr sz="2000">
                <a:solidFill>
                  <a:srgbClr val="174576"/>
                </a:solidFill>
              </a:rPr>
              <a:t>Changing public keys causes forgery</a:t>
            </a:r>
          </a:p>
        </p:txBody>
      </p:sp>
    </p:spTree>
  </p:cSld>
  <p:clrMapOvr>
    <a:masterClrMapping/>
  </p:clrMapOvr>
  <p:transitio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7" name="Shape 467"/>
          <p:cNvSpPr/>
          <p:nvPr>
            <p:ph type="title" idx="4294967295"/>
          </p:nvPr>
        </p:nvSpPr>
        <p:spPr>
          <a:xfrm>
            <a:off x="779462" y="295274"/>
            <a:ext cx="7583488" cy="1143002"/>
          </a:xfrm>
          <a:prstGeom prst="rect">
            <a:avLst/>
          </a:prstGeom>
        </p:spPr>
        <p:txBody>
          <a:bodyPr lIns="0" tIns="0" rIns="0" bIns="0">
            <a:normAutofit fontScale="100000" lnSpcReduction="0"/>
          </a:bodyPr>
          <a:lstStyle/>
          <a:p>
            <a:pPr lvl="0">
              <a:defRPr sz="1800">
                <a:solidFill>
                  <a:srgbClr val="000000"/>
                </a:solidFill>
              </a:defRPr>
            </a:pPr>
            <a:r>
              <a:rPr sz="3800">
                <a:solidFill>
                  <a:srgbClr val="174576"/>
                </a:solidFill>
              </a:rPr>
              <a:t>Spy, 1</a:t>
            </a:r>
          </a:p>
        </p:txBody>
      </p:sp>
      <p:sp>
        <p:nvSpPr>
          <p:cNvPr id="468" name="Shape 468"/>
          <p:cNvSpPr/>
          <p:nvPr>
            <p:ph type="body" idx="4294967295"/>
          </p:nvPr>
        </p:nvSpPr>
        <p:spPr>
          <a:xfrm>
            <a:off x="779462" y="1949450"/>
            <a:ext cx="7583488" cy="4006850"/>
          </a:xfrm>
          <a:prstGeom prst="rect">
            <a:avLst/>
          </a:prstGeom>
        </p:spPr>
        <p:txBody>
          <a:bodyPr lIns="0" tIns="0" rIns="0" bIns="0">
            <a:normAutofit fontScale="100000" lnSpcReduction="0"/>
          </a:bodyPr>
          <a:lstStyle/>
          <a:p>
            <a:pPr lvl="0" marL="436418" indent="-436418">
              <a:lnSpc>
                <a:spcPct val="90000"/>
              </a:lnSpc>
              <a:defRPr sz="1800">
                <a:solidFill>
                  <a:srgbClr val="000000"/>
                </a:solidFill>
              </a:defRPr>
            </a:pPr>
            <a:r>
              <a:rPr sz="2800">
                <a:solidFill>
                  <a:srgbClr val="174576"/>
                </a:solidFill>
              </a:rPr>
              <a:t>The scenario</a:t>
            </a:r>
            <a:endParaRPr sz="2800">
              <a:solidFill>
                <a:srgbClr val="174576"/>
              </a:solidFill>
            </a:endParaRPr>
          </a:p>
          <a:p>
            <a:pPr lvl="1" marL="753110" indent="-403860">
              <a:lnSpc>
                <a:spcPct val="90000"/>
              </a:lnSpc>
              <a:spcBef>
                <a:spcPts val="600"/>
              </a:spcBef>
              <a:defRPr sz="1800">
                <a:solidFill>
                  <a:srgbClr val="000000"/>
                </a:solidFill>
              </a:defRPr>
            </a:pPr>
            <a:r>
              <a:rPr sz="2400">
                <a:solidFill>
                  <a:srgbClr val="174576"/>
                </a:solidFill>
              </a:rPr>
              <a:t>Alice</a:t>
            </a:r>
            <a:r>
              <a:rPr i="1" sz="2400">
                <a:solidFill>
                  <a:srgbClr val="174576"/>
                </a:solidFill>
              </a:rPr>
              <a:t>:  n</a:t>
            </a:r>
            <a:r>
              <a:rPr baseline="-25000" i="1" sz="2400">
                <a:solidFill>
                  <a:srgbClr val="174576"/>
                </a:solidFill>
              </a:rPr>
              <a:t>A</a:t>
            </a:r>
            <a:r>
              <a:rPr sz="2400">
                <a:solidFill>
                  <a:srgbClr val="174576"/>
                </a:solidFill>
              </a:rPr>
              <a:t> = 95, </a:t>
            </a:r>
            <a:r>
              <a:rPr i="1" sz="2400">
                <a:solidFill>
                  <a:srgbClr val="174576"/>
                </a:solidFill>
              </a:rPr>
              <a:t>e</a:t>
            </a:r>
            <a:r>
              <a:rPr baseline="-25000" i="1" sz="2400">
                <a:solidFill>
                  <a:srgbClr val="174576"/>
                </a:solidFill>
              </a:rPr>
              <a:t>A</a:t>
            </a:r>
            <a:r>
              <a:rPr sz="2400">
                <a:solidFill>
                  <a:srgbClr val="174576"/>
                </a:solidFill>
              </a:rPr>
              <a:t> = 59, </a:t>
            </a:r>
            <a:r>
              <a:rPr i="1" sz="2400">
                <a:solidFill>
                  <a:srgbClr val="174576"/>
                </a:solidFill>
              </a:rPr>
              <a:t>d</a:t>
            </a:r>
            <a:r>
              <a:rPr baseline="-25000" i="1" sz="2400">
                <a:solidFill>
                  <a:srgbClr val="174576"/>
                </a:solidFill>
              </a:rPr>
              <a:t>A</a:t>
            </a:r>
            <a:r>
              <a:rPr sz="2400">
                <a:solidFill>
                  <a:srgbClr val="174576"/>
                </a:solidFill>
              </a:rPr>
              <a:t> = 11</a:t>
            </a:r>
            <a:endParaRPr sz="2400">
              <a:solidFill>
                <a:srgbClr val="174576"/>
              </a:solidFill>
            </a:endParaRPr>
          </a:p>
          <a:p>
            <a:pPr lvl="1" marL="753110" indent="-403860">
              <a:lnSpc>
                <a:spcPct val="90000"/>
              </a:lnSpc>
              <a:spcBef>
                <a:spcPts val="600"/>
              </a:spcBef>
              <a:defRPr sz="1800">
                <a:solidFill>
                  <a:srgbClr val="000000"/>
                </a:solidFill>
              </a:defRPr>
            </a:pPr>
            <a:r>
              <a:rPr sz="2400">
                <a:solidFill>
                  <a:srgbClr val="174576"/>
                </a:solidFill>
              </a:rPr>
              <a:t>Bob</a:t>
            </a:r>
            <a:r>
              <a:rPr i="1" sz="2400">
                <a:solidFill>
                  <a:srgbClr val="174576"/>
                </a:solidFill>
              </a:rPr>
              <a:t>:  n</a:t>
            </a:r>
            <a:r>
              <a:rPr baseline="-25000" i="1" sz="2400">
                <a:solidFill>
                  <a:srgbClr val="174576"/>
                </a:solidFill>
              </a:rPr>
              <a:t>B</a:t>
            </a:r>
            <a:r>
              <a:rPr sz="2400">
                <a:solidFill>
                  <a:srgbClr val="174576"/>
                </a:solidFill>
              </a:rPr>
              <a:t> = 77, </a:t>
            </a:r>
            <a:r>
              <a:rPr i="1" sz="2400">
                <a:solidFill>
                  <a:srgbClr val="174576"/>
                </a:solidFill>
              </a:rPr>
              <a:t>e</a:t>
            </a:r>
            <a:r>
              <a:rPr baseline="-25000" i="1" sz="2400">
                <a:solidFill>
                  <a:srgbClr val="174576"/>
                </a:solidFill>
              </a:rPr>
              <a:t>B</a:t>
            </a:r>
            <a:r>
              <a:rPr sz="2400">
                <a:solidFill>
                  <a:srgbClr val="174576"/>
                </a:solidFill>
              </a:rPr>
              <a:t> = 53, </a:t>
            </a:r>
            <a:r>
              <a:rPr i="1" sz="2400">
                <a:solidFill>
                  <a:srgbClr val="174576"/>
                </a:solidFill>
              </a:rPr>
              <a:t>d</a:t>
            </a:r>
            <a:r>
              <a:rPr baseline="-25000" i="1" sz="2400">
                <a:solidFill>
                  <a:srgbClr val="174576"/>
                </a:solidFill>
              </a:rPr>
              <a:t>B</a:t>
            </a:r>
            <a:r>
              <a:rPr sz="2400">
                <a:solidFill>
                  <a:srgbClr val="174576"/>
                </a:solidFill>
              </a:rPr>
              <a:t> = 17</a:t>
            </a:r>
            <a:endParaRPr sz="2400">
              <a:solidFill>
                <a:srgbClr val="174576"/>
              </a:solidFill>
            </a:endParaRPr>
          </a:p>
          <a:p>
            <a:pPr lvl="1" marL="753110" indent="-403860">
              <a:lnSpc>
                <a:spcPct val="90000"/>
              </a:lnSpc>
              <a:spcBef>
                <a:spcPts val="600"/>
              </a:spcBef>
              <a:defRPr sz="1800">
                <a:solidFill>
                  <a:srgbClr val="000000"/>
                </a:solidFill>
              </a:defRPr>
            </a:pPr>
            <a:r>
              <a:rPr sz="2400">
                <a:solidFill>
                  <a:srgbClr val="174576"/>
                </a:solidFill>
              </a:rPr>
              <a:t>Alice has 26 contracts, numbered 00 – 25, </a:t>
            </a:r>
            <a:endParaRPr sz="2400">
              <a:solidFill>
                <a:srgbClr val="174576"/>
              </a:solidFill>
            </a:endParaRPr>
          </a:p>
          <a:p>
            <a:pPr lvl="0" marL="436418" indent="-436418">
              <a:lnSpc>
                <a:spcPct val="90000"/>
              </a:lnSpc>
              <a:defRPr sz="1800">
                <a:solidFill>
                  <a:srgbClr val="000000"/>
                </a:solidFill>
              </a:defRPr>
            </a:pPr>
            <a:r>
              <a:rPr sz="2800">
                <a:solidFill>
                  <a:srgbClr val="174576"/>
                </a:solidFill>
              </a:rPr>
              <a:t>The setup</a:t>
            </a:r>
            <a:endParaRPr sz="2800">
              <a:solidFill>
                <a:srgbClr val="174576"/>
              </a:solidFill>
            </a:endParaRPr>
          </a:p>
          <a:p>
            <a:pPr lvl="1" marL="753110" indent="-403860">
              <a:lnSpc>
                <a:spcPct val="90000"/>
              </a:lnSpc>
              <a:spcBef>
                <a:spcPts val="600"/>
              </a:spcBef>
              <a:defRPr sz="1800">
                <a:solidFill>
                  <a:srgbClr val="000000"/>
                </a:solidFill>
              </a:defRPr>
            </a:pPr>
            <a:r>
              <a:rPr sz="2400">
                <a:solidFill>
                  <a:srgbClr val="174576"/>
                </a:solidFill>
              </a:rPr>
              <a:t>Alice has Bob sign 05 and 17 with his private key:</a:t>
            </a:r>
            <a:endParaRPr sz="2400">
              <a:solidFill>
                <a:srgbClr val="174576"/>
              </a:solidFill>
            </a:endParaRPr>
          </a:p>
          <a:p>
            <a:pPr lvl="2" marL="1073855" indent="-388055">
              <a:lnSpc>
                <a:spcPct val="90000"/>
              </a:lnSpc>
              <a:spcBef>
                <a:spcPts val="600"/>
              </a:spcBef>
              <a:defRPr sz="1800">
                <a:solidFill>
                  <a:srgbClr val="000000"/>
                </a:solidFill>
              </a:defRPr>
            </a:pPr>
            <a:r>
              <a:rPr i="1" sz="2000">
                <a:solidFill>
                  <a:srgbClr val="174576"/>
                </a:solidFill>
              </a:rPr>
              <a:t>c</a:t>
            </a:r>
            <a:r>
              <a:rPr baseline="-25000" i="1" sz="2000">
                <a:solidFill>
                  <a:srgbClr val="174576"/>
                </a:solidFill>
              </a:rPr>
              <a:t>05</a:t>
            </a:r>
            <a:r>
              <a:rPr sz="2000">
                <a:solidFill>
                  <a:srgbClr val="174576"/>
                </a:solidFill>
              </a:rPr>
              <a:t> = </a:t>
            </a:r>
            <a:r>
              <a:rPr i="1" sz="2000">
                <a:solidFill>
                  <a:srgbClr val="174576"/>
                </a:solidFill>
              </a:rPr>
              <a:t>m</a:t>
            </a:r>
            <a:r>
              <a:rPr baseline="30000" i="1" sz="2000">
                <a:solidFill>
                  <a:srgbClr val="174576"/>
                </a:solidFill>
              </a:rPr>
              <a:t>d</a:t>
            </a:r>
            <a:r>
              <a:rPr baseline="30000" i="1" sz="1600">
                <a:solidFill>
                  <a:srgbClr val="174576"/>
                </a:solidFill>
              </a:rPr>
              <a:t>B</a:t>
            </a:r>
            <a:r>
              <a:rPr sz="2000">
                <a:solidFill>
                  <a:srgbClr val="174576"/>
                </a:solidFill>
              </a:rPr>
              <a:t> mod </a:t>
            </a:r>
            <a:r>
              <a:rPr i="1" sz="2000">
                <a:solidFill>
                  <a:srgbClr val="174576"/>
                </a:solidFill>
              </a:rPr>
              <a:t>n</a:t>
            </a:r>
            <a:r>
              <a:rPr baseline="-25000" i="1" sz="2000">
                <a:solidFill>
                  <a:srgbClr val="174576"/>
                </a:solidFill>
              </a:rPr>
              <a:t>B</a:t>
            </a:r>
            <a:r>
              <a:rPr sz="2000">
                <a:solidFill>
                  <a:srgbClr val="174576"/>
                </a:solidFill>
              </a:rPr>
              <a:t> = 05</a:t>
            </a:r>
            <a:r>
              <a:rPr baseline="30000" sz="2000">
                <a:solidFill>
                  <a:srgbClr val="174576"/>
                </a:solidFill>
              </a:rPr>
              <a:t>17</a:t>
            </a:r>
            <a:r>
              <a:rPr sz="2000">
                <a:solidFill>
                  <a:srgbClr val="174576"/>
                </a:solidFill>
              </a:rPr>
              <a:t> mod 77 = 3</a:t>
            </a:r>
            <a:endParaRPr sz="2000">
              <a:solidFill>
                <a:srgbClr val="174576"/>
              </a:solidFill>
            </a:endParaRPr>
          </a:p>
          <a:p>
            <a:pPr lvl="2" marL="1073855" indent="-388055">
              <a:lnSpc>
                <a:spcPct val="90000"/>
              </a:lnSpc>
              <a:spcBef>
                <a:spcPts val="600"/>
              </a:spcBef>
              <a:defRPr sz="1800">
                <a:solidFill>
                  <a:srgbClr val="000000"/>
                </a:solidFill>
              </a:defRPr>
            </a:pPr>
            <a:r>
              <a:rPr i="1" sz="2000">
                <a:solidFill>
                  <a:srgbClr val="174576"/>
                </a:solidFill>
              </a:rPr>
              <a:t>c</a:t>
            </a:r>
            <a:r>
              <a:rPr baseline="-25000" i="1" sz="2000">
                <a:solidFill>
                  <a:srgbClr val="174576"/>
                </a:solidFill>
              </a:rPr>
              <a:t>17</a:t>
            </a:r>
            <a:r>
              <a:rPr sz="2000">
                <a:solidFill>
                  <a:srgbClr val="174576"/>
                </a:solidFill>
              </a:rPr>
              <a:t> = </a:t>
            </a:r>
            <a:r>
              <a:rPr i="1" sz="2000">
                <a:solidFill>
                  <a:srgbClr val="174576"/>
                </a:solidFill>
              </a:rPr>
              <a:t>m</a:t>
            </a:r>
            <a:r>
              <a:rPr baseline="30000" i="1" sz="2000">
                <a:solidFill>
                  <a:srgbClr val="174576"/>
                </a:solidFill>
              </a:rPr>
              <a:t>d</a:t>
            </a:r>
            <a:r>
              <a:rPr baseline="30000" i="1" sz="1600">
                <a:solidFill>
                  <a:srgbClr val="174576"/>
                </a:solidFill>
              </a:rPr>
              <a:t>B</a:t>
            </a:r>
            <a:r>
              <a:rPr sz="2000">
                <a:solidFill>
                  <a:srgbClr val="174576"/>
                </a:solidFill>
              </a:rPr>
              <a:t> mod </a:t>
            </a:r>
            <a:r>
              <a:rPr i="1" sz="2000">
                <a:solidFill>
                  <a:srgbClr val="174576"/>
                </a:solidFill>
              </a:rPr>
              <a:t>n</a:t>
            </a:r>
            <a:r>
              <a:rPr baseline="-25000" i="1" sz="2000">
                <a:solidFill>
                  <a:srgbClr val="174576"/>
                </a:solidFill>
              </a:rPr>
              <a:t>B</a:t>
            </a:r>
            <a:r>
              <a:rPr sz="2000">
                <a:solidFill>
                  <a:srgbClr val="174576"/>
                </a:solidFill>
              </a:rPr>
              <a:t> = 17</a:t>
            </a:r>
            <a:r>
              <a:rPr baseline="30000" sz="2000">
                <a:solidFill>
                  <a:srgbClr val="174576"/>
                </a:solidFill>
              </a:rPr>
              <a:t>17</a:t>
            </a:r>
            <a:r>
              <a:rPr sz="2000">
                <a:solidFill>
                  <a:srgbClr val="174576"/>
                </a:solidFill>
              </a:rPr>
              <a:t> mod 77 = 19</a:t>
            </a:r>
          </a:p>
        </p:txBody>
      </p:sp>
    </p:spTree>
  </p:cSld>
  <p:clrMapOvr>
    <a:masterClrMapping/>
  </p:clrMapOvr>
  <p:transitio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0" name="Shape 470"/>
          <p:cNvSpPr/>
          <p:nvPr>
            <p:ph type="title" idx="4294967295"/>
          </p:nvPr>
        </p:nvSpPr>
        <p:spPr>
          <a:xfrm>
            <a:off x="779462" y="295274"/>
            <a:ext cx="7583488" cy="1143002"/>
          </a:xfrm>
          <a:prstGeom prst="rect">
            <a:avLst/>
          </a:prstGeom>
        </p:spPr>
        <p:txBody>
          <a:bodyPr lIns="0" tIns="0" rIns="0" bIns="0">
            <a:normAutofit fontScale="100000" lnSpcReduction="0"/>
          </a:bodyPr>
          <a:lstStyle/>
          <a:p>
            <a:pPr lvl="0">
              <a:defRPr sz="1800">
                <a:solidFill>
                  <a:srgbClr val="000000"/>
                </a:solidFill>
              </a:defRPr>
            </a:pPr>
            <a:r>
              <a:rPr sz="3800">
                <a:solidFill>
                  <a:srgbClr val="174576"/>
                </a:solidFill>
              </a:rPr>
              <a:t>Spy, 2</a:t>
            </a:r>
          </a:p>
        </p:txBody>
      </p:sp>
      <p:sp>
        <p:nvSpPr>
          <p:cNvPr id="471" name="Shape 471"/>
          <p:cNvSpPr/>
          <p:nvPr>
            <p:ph type="body" idx="4294967295"/>
          </p:nvPr>
        </p:nvSpPr>
        <p:spPr>
          <a:xfrm>
            <a:off x="779462" y="1949450"/>
            <a:ext cx="7583488" cy="4006850"/>
          </a:xfrm>
          <a:prstGeom prst="rect">
            <a:avLst/>
          </a:prstGeom>
        </p:spPr>
        <p:txBody>
          <a:bodyPr lIns="0" tIns="0" rIns="0" bIns="0">
            <a:normAutofit fontScale="100000" lnSpcReduction="0"/>
          </a:bodyPr>
          <a:lstStyle/>
          <a:p>
            <a:pPr lvl="0" marL="436418" indent="-436418">
              <a:lnSpc>
                <a:spcPct val="90000"/>
              </a:lnSpc>
              <a:defRPr sz="1800">
                <a:solidFill>
                  <a:srgbClr val="000000"/>
                </a:solidFill>
              </a:defRPr>
            </a:pPr>
            <a:r>
              <a:rPr sz="2800">
                <a:solidFill>
                  <a:srgbClr val="174576"/>
                </a:solidFill>
              </a:rPr>
              <a:t>The sting</a:t>
            </a:r>
            <a:endParaRPr sz="2800">
              <a:solidFill>
                <a:srgbClr val="174576"/>
              </a:solidFill>
            </a:endParaRPr>
          </a:p>
          <a:p>
            <a:pPr lvl="1" marL="820420" indent="-471170">
              <a:lnSpc>
                <a:spcPct val="90000"/>
              </a:lnSpc>
              <a:spcBef>
                <a:spcPts val="600"/>
              </a:spcBef>
              <a:defRPr sz="1800">
                <a:solidFill>
                  <a:srgbClr val="000000"/>
                </a:solidFill>
              </a:defRPr>
            </a:pPr>
            <a:r>
              <a:rPr sz="2800">
                <a:solidFill>
                  <a:srgbClr val="174576"/>
                </a:solidFill>
              </a:rPr>
              <a:t>Alice exploits RSA (i.e., m</a:t>
            </a:r>
            <a:r>
              <a:rPr baseline="-25000" sz="2800">
                <a:solidFill>
                  <a:srgbClr val="174576"/>
                </a:solidFill>
              </a:rPr>
              <a:t>1</a:t>
            </a:r>
            <a:r>
              <a:rPr sz="2800">
                <a:solidFill>
                  <a:srgbClr val="174576"/>
                </a:solidFill>
              </a:rPr>
              <a:t>m</a:t>
            </a:r>
            <a:r>
              <a:rPr baseline="-25000" sz="2800">
                <a:solidFill>
                  <a:srgbClr val="174576"/>
                </a:solidFill>
              </a:rPr>
              <a:t>2</a:t>
            </a:r>
            <a:r>
              <a:rPr sz="2800">
                <a:solidFill>
                  <a:srgbClr val="174576"/>
                </a:solidFill>
              </a:rPr>
              <a:t> mod n</a:t>
            </a:r>
            <a:r>
              <a:rPr baseline="-25000" sz="2800">
                <a:solidFill>
                  <a:srgbClr val="174576"/>
                </a:solidFill>
              </a:rPr>
              <a:t>Bob</a:t>
            </a:r>
            <a:r>
              <a:rPr sz="2800">
                <a:solidFill>
                  <a:srgbClr val="174576"/>
                </a:solidFill>
              </a:rPr>
              <a:t> = m)</a:t>
            </a:r>
            <a:endParaRPr sz="2800">
              <a:solidFill>
                <a:srgbClr val="174576"/>
              </a:solidFill>
            </a:endParaRPr>
          </a:p>
          <a:p>
            <a:pPr lvl="2" marL="1151466" indent="-465666">
              <a:lnSpc>
                <a:spcPct val="90000"/>
              </a:lnSpc>
              <a:spcBef>
                <a:spcPts val="600"/>
              </a:spcBef>
              <a:defRPr sz="1800">
                <a:solidFill>
                  <a:srgbClr val="000000"/>
                </a:solidFill>
              </a:defRPr>
            </a:pPr>
            <a:r>
              <a:rPr sz="2400">
                <a:solidFill>
                  <a:srgbClr val="174576"/>
                </a:solidFill>
              </a:rPr>
              <a:t>She computes 05</a:t>
            </a:r>
            <a:r>
              <a:rPr sz="2400">
                <a:solidFill>
                  <a:srgbClr val="174576"/>
                </a:solidFill>
                <a:latin typeface="Symbol"/>
                <a:ea typeface="Symbol"/>
                <a:cs typeface="Symbol"/>
                <a:sym typeface="Symbol"/>
              </a:rPr>
              <a:t>×</a:t>
            </a:r>
            <a:r>
              <a:rPr sz="2400">
                <a:solidFill>
                  <a:srgbClr val="174576"/>
                </a:solidFill>
              </a:rPr>
              <a:t>17 mod 77 = 08</a:t>
            </a:r>
            <a:endParaRPr sz="2400">
              <a:solidFill>
                <a:srgbClr val="174576"/>
              </a:solidFill>
            </a:endParaRPr>
          </a:p>
          <a:p>
            <a:pPr lvl="2" marL="1151466" indent="-465666">
              <a:lnSpc>
                <a:spcPct val="90000"/>
              </a:lnSpc>
              <a:spcBef>
                <a:spcPts val="600"/>
              </a:spcBef>
              <a:defRPr sz="1800">
                <a:solidFill>
                  <a:srgbClr val="000000"/>
                </a:solidFill>
              </a:defRPr>
            </a:pPr>
            <a:r>
              <a:rPr sz="2400">
                <a:solidFill>
                  <a:srgbClr val="174576"/>
                </a:solidFill>
              </a:rPr>
              <a:t>Corresponding signature is 03</a:t>
            </a:r>
            <a:r>
              <a:rPr sz="2400">
                <a:solidFill>
                  <a:srgbClr val="174576"/>
                </a:solidFill>
                <a:latin typeface="Symbol"/>
                <a:ea typeface="Symbol"/>
                <a:cs typeface="Symbol"/>
                <a:sym typeface="Symbol"/>
              </a:rPr>
              <a:t>×</a:t>
            </a:r>
            <a:r>
              <a:rPr sz="2400">
                <a:solidFill>
                  <a:srgbClr val="174576"/>
                </a:solidFill>
              </a:rPr>
              <a:t>19 mod 77 = 57;</a:t>
            </a:r>
            <a:endParaRPr sz="2400">
              <a:solidFill>
                <a:srgbClr val="174576"/>
              </a:solidFill>
            </a:endParaRPr>
          </a:p>
          <a:p>
            <a:pPr lvl="2" marL="1151466" indent="-465666">
              <a:lnSpc>
                <a:spcPct val="90000"/>
              </a:lnSpc>
              <a:spcBef>
                <a:spcPts val="600"/>
              </a:spcBef>
              <a:defRPr sz="1800">
                <a:solidFill>
                  <a:srgbClr val="000000"/>
                </a:solidFill>
              </a:defRPr>
            </a:pPr>
            <a:r>
              <a:rPr sz="2400">
                <a:solidFill>
                  <a:srgbClr val="174576"/>
                </a:solidFill>
              </a:rPr>
              <a:t>Claims Bob signed 08</a:t>
            </a:r>
            <a:endParaRPr sz="2400">
              <a:solidFill>
                <a:srgbClr val="174576"/>
              </a:solidFill>
            </a:endParaRPr>
          </a:p>
          <a:p>
            <a:pPr lvl="1" marL="820420" indent="-471170">
              <a:lnSpc>
                <a:spcPct val="90000"/>
              </a:lnSpc>
              <a:spcBef>
                <a:spcPts val="600"/>
              </a:spcBef>
              <a:defRPr sz="1800">
                <a:solidFill>
                  <a:srgbClr val="000000"/>
                </a:solidFill>
              </a:defRPr>
            </a:pPr>
            <a:r>
              <a:rPr sz="2800">
                <a:solidFill>
                  <a:srgbClr val="174576"/>
                </a:solidFill>
              </a:rPr>
              <a:t>Judge computes </a:t>
            </a:r>
            <a:r>
              <a:rPr i="1" sz="2800">
                <a:solidFill>
                  <a:srgbClr val="174576"/>
                </a:solidFill>
              </a:rPr>
              <a:t>c</a:t>
            </a:r>
            <a:r>
              <a:rPr baseline="30000" i="1" sz="2800">
                <a:solidFill>
                  <a:srgbClr val="174576"/>
                </a:solidFill>
              </a:rPr>
              <a:t>e</a:t>
            </a:r>
            <a:r>
              <a:rPr baseline="30000" i="1" sz="2400">
                <a:solidFill>
                  <a:srgbClr val="174576"/>
                </a:solidFill>
              </a:rPr>
              <a:t>B</a:t>
            </a:r>
            <a:r>
              <a:rPr sz="2800">
                <a:solidFill>
                  <a:srgbClr val="174576"/>
                </a:solidFill>
              </a:rPr>
              <a:t> mod </a:t>
            </a:r>
            <a:r>
              <a:rPr i="1" sz="2800">
                <a:solidFill>
                  <a:srgbClr val="174576"/>
                </a:solidFill>
              </a:rPr>
              <a:t>n</a:t>
            </a:r>
            <a:r>
              <a:rPr baseline="-25000" i="1" sz="2800">
                <a:solidFill>
                  <a:srgbClr val="174576"/>
                </a:solidFill>
              </a:rPr>
              <a:t>B</a:t>
            </a:r>
            <a:r>
              <a:rPr baseline="-25000" sz="2800">
                <a:solidFill>
                  <a:srgbClr val="174576"/>
                </a:solidFill>
              </a:rPr>
              <a:t> </a:t>
            </a:r>
            <a:r>
              <a:rPr sz="2800">
                <a:solidFill>
                  <a:srgbClr val="174576"/>
                </a:solidFill>
              </a:rPr>
              <a:t>= 57</a:t>
            </a:r>
            <a:r>
              <a:rPr baseline="30000" sz="2800">
                <a:solidFill>
                  <a:srgbClr val="174576"/>
                </a:solidFill>
              </a:rPr>
              <a:t>53</a:t>
            </a:r>
            <a:r>
              <a:rPr sz="2800">
                <a:solidFill>
                  <a:srgbClr val="174576"/>
                </a:solidFill>
              </a:rPr>
              <a:t> mod 77 = 08</a:t>
            </a:r>
            <a:endParaRPr sz="2800">
              <a:solidFill>
                <a:srgbClr val="174576"/>
              </a:solidFill>
            </a:endParaRPr>
          </a:p>
          <a:p>
            <a:pPr lvl="2" marL="1151466" indent="-465666">
              <a:lnSpc>
                <a:spcPct val="90000"/>
              </a:lnSpc>
              <a:spcBef>
                <a:spcPts val="600"/>
              </a:spcBef>
              <a:defRPr sz="1800">
                <a:solidFill>
                  <a:srgbClr val="000000"/>
                </a:solidFill>
              </a:defRPr>
            </a:pPr>
            <a:r>
              <a:rPr sz="2400">
                <a:solidFill>
                  <a:srgbClr val="174576"/>
                </a:solidFill>
              </a:rPr>
              <a:t>Signature validated</a:t>
            </a:r>
            <a:endParaRPr sz="2400">
              <a:solidFill>
                <a:srgbClr val="174576"/>
              </a:solidFill>
            </a:endParaRPr>
          </a:p>
          <a:p>
            <a:pPr lvl="2" marL="1151466" indent="-465666">
              <a:lnSpc>
                <a:spcPct val="90000"/>
              </a:lnSpc>
              <a:spcBef>
                <a:spcPts val="600"/>
              </a:spcBef>
              <a:defRPr sz="1800">
                <a:solidFill>
                  <a:srgbClr val="000000"/>
                </a:solidFill>
              </a:defRPr>
            </a:pPr>
            <a:r>
              <a:rPr sz="2400">
                <a:solidFill>
                  <a:srgbClr val="174576"/>
                </a:solidFill>
              </a:rPr>
              <a:t>Bob is toast</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 name="Shape 103"/>
          <p:cNvSpPr/>
          <p:nvPr>
            <p:ph type="title" idx="4294967295"/>
          </p:nvPr>
        </p:nvSpPr>
        <p:spPr>
          <a:xfrm>
            <a:off x="779462" y="295274"/>
            <a:ext cx="7583488" cy="1143002"/>
          </a:xfrm>
          <a:prstGeom prst="rect">
            <a:avLst/>
          </a:prstGeom>
        </p:spPr>
        <p:txBody>
          <a:bodyPr lIns="0" tIns="0" rIns="0" bIns="0">
            <a:normAutofit fontScale="100000" lnSpcReduction="0"/>
          </a:bodyPr>
          <a:lstStyle>
            <a:lvl1pPr>
              <a:defRPr>
                <a:latin typeface="Arial"/>
                <a:ea typeface="Arial"/>
                <a:cs typeface="Arial"/>
                <a:sym typeface="Arial"/>
              </a:defRPr>
            </a:lvl1pPr>
          </a:lstStyle>
          <a:p>
            <a:pPr lvl="0">
              <a:defRPr sz="1800">
                <a:solidFill>
                  <a:srgbClr val="000000"/>
                </a:solidFill>
              </a:defRPr>
            </a:pPr>
            <a:r>
              <a:rPr sz="3800">
                <a:solidFill>
                  <a:srgbClr val="174576"/>
                </a:solidFill>
              </a:rPr>
              <a:t>Session and Interchange Keys</a:t>
            </a:r>
          </a:p>
        </p:txBody>
      </p:sp>
      <p:sp>
        <p:nvSpPr>
          <p:cNvPr id="104" name="Shape 104"/>
          <p:cNvSpPr/>
          <p:nvPr>
            <p:ph type="body" idx="4294967295"/>
          </p:nvPr>
        </p:nvSpPr>
        <p:spPr>
          <a:xfrm>
            <a:off x="779462" y="1949450"/>
            <a:ext cx="7583488" cy="4006850"/>
          </a:xfrm>
          <a:prstGeom prst="rect">
            <a:avLst/>
          </a:prstGeom>
        </p:spPr>
        <p:txBody>
          <a:bodyPr lIns="0" tIns="0" rIns="0" bIns="0">
            <a:normAutofit fontScale="100000" lnSpcReduction="0"/>
          </a:bodyPr>
          <a:lstStyle/>
          <a:p>
            <a:pPr lvl="0" marL="311727" indent="-311727">
              <a:lnSpc>
                <a:spcPct val="90000"/>
              </a:lnSpc>
              <a:defRPr sz="1800">
                <a:solidFill>
                  <a:srgbClr val="000000"/>
                </a:solidFill>
              </a:defRPr>
            </a:pPr>
            <a:r>
              <a:rPr sz="2000">
                <a:solidFill>
                  <a:srgbClr val="174576"/>
                </a:solidFill>
                <a:latin typeface="Arial"/>
                <a:ea typeface="Arial"/>
                <a:cs typeface="Arial"/>
                <a:sym typeface="Arial"/>
              </a:rPr>
              <a:t>Interchange key – a cryptographic key associated with a principal to a communication</a:t>
            </a:r>
            <a:endParaRPr sz="2000">
              <a:solidFill>
                <a:srgbClr val="174576"/>
              </a:solidFill>
              <a:latin typeface="Arial"/>
              <a:ea typeface="Arial"/>
              <a:cs typeface="Arial"/>
              <a:sym typeface="Arial"/>
            </a:endParaRPr>
          </a:p>
          <a:p>
            <a:pPr lvl="1" marL="668972" indent="-319722">
              <a:lnSpc>
                <a:spcPct val="90000"/>
              </a:lnSpc>
              <a:spcBef>
                <a:spcPts val="600"/>
              </a:spcBef>
              <a:defRPr sz="1800">
                <a:solidFill>
                  <a:srgbClr val="000000"/>
                </a:solidFill>
              </a:defRPr>
            </a:pPr>
            <a:r>
              <a:rPr sz="1900">
                <a:solidFill>
                  <a:srgbClr val="174576"/>
                </a:solidFill>
                <a:latin typeface="Arial"/>
                <a:ea typeface="Arial"/>
                <a:cs typeface="Arial"/>
                <a:sym typeface="Arial"/>
              </a:rPr>
              <a:t>Used between sessions</a:t>
            </a:r>
            <a:endParaRPr sz="1900">
              <a:solidFill>
                <a:srgbClr val="174576"/>
              </a:solidFill>
              <a:latin typeface="Arial"/>
              <a:ea typeface="Arial"/>
              <a:cs typeface="Arial"/>
              <a:sym typeface="Arial"/>
            </a:endParaRPr>
          </a:p>
          <a:p>
            <a:pPr lvl="0" marL="311727" indent="-311727">
              <a:lnSpc>
                <a:spcPct val="90000"/>
              </a:lnSpc>
              <a:defRPr sz="1800">
                <a:solidFill>
                  <a:srgbClr val="000000"/>
                </a:solidFill>
              </a:defRPr>
            </a:pPr>
            <a:r>
              <a:rPr sz="2000">
                <a:solidFill>
                  <a:srgbClr val="174576"/>
                </a:solidFill>
                <a:latin typeface="Arial"/>
                <a:ea typeface="Arial"/>
                <a:cs typeface="Arial"/>
                <a:sym typeface="Arial"/>
              </a:rPr>
              <a:t>Session key – a cryptographic key associated with the communication itself</a:t>
            </a:r>
            <a:endParaRPr sz="2000">
              <a:solidFill>
                <a:srgbClr val="174576"/>
              </a:solidFill>
              <a:latin typeface="Arial"/>
              <a:ea typeface="Arial"/>
              <a:cs typeface="Arial"/>
              <a:sym typeface="Arial"/>
            </a:endParaRPr>
          </a:p>
          <a:p>
            <a:pPr lvl="1" marL="668972" indent="-319722">
              <a:lnSpc>
                <a:spcPct val="90000"/>
              </a:lnSpc>
              <a:spcBef>
                <a:spcPts val="600"/>
              </a:spcBef>
              <a:defRPr sz="1800">
                <a:solidFill>
                  <a:srgbClr val="000000"/>
                </a:solidFill>
              </a:defRPr>
            </a:pPr>
            <a:r>
              <a:rPr sz="1900">
                <a:solidFill>
                  <a:srgbClr val="174576"/>
                </a:solidFill>
                <a:latin typeface="Arial"/>
                <a:ea typeface="Arial"/>
                <a:cs typeface="Arial"/>
                <a:sym typeface="Arial"/>
              </a:rPr>
              <a:t>Used only once – thrown away after session</a:t>
            </a:r>
            <a:endParaRPr sz="1900">
              <a:solidFill>
                <a:srgbClr val="174576"/>
              </a:solidFill>
              <a:latin typeface="Arial"/>
              <a:ea typeface="Arial"/>
              <a:cs typeface="Arial"/>
              <a:sym typeface="Arial"/>
            </a:endParaRPr>
          </a:p>
          <a:p>
            <a:pPr lvl="1" marL="668972" indent="-319722">
              <a:lnSpc>
                <a:spcPct val="90000"/>
              </a:lnSpc>
              <a:spcBef>
                <a:spcPts val="600"/>
              </a:spcBef>
              <a:defRPr sz="1800">
                <a:solidFill>
                  <a:srgbClr val="000000"/>
                </a:solidFill>
              </a:defRPr>
            </a:pPr>
            <a:r>
              <a:rPr sz="1900">
                <a:solidFill>
                  <a:srgbClr val="174576"/>
                </a:solidFill>
                <a:latin typeface="Arial"/>
                <a:ea typeface="Arial"/>
                <a:cs typeface="Arial"/>
                <a:sym typeface="Arial"/>
              </a:rPr>
              <a:t>Does not identify communicating party (authentication)</a:t>
            </a:r>
            <a:endParaRPr sz="1900">
              <a:solidFill>
                <a:srgbClr val="174576"/>
              </a:solidFill>
              <a:latin typeface="Arial"/>
              <a:ea typeface="Arial"/>
              <a:cs typeface="Arial"/>
              <a:sym typeface="Arial"/>
            </a:endParaRPr>
          </a:p>
          <a:p>
            <a:pPr lvl="1" marL="668972" indent="-319722">
              <a:lnSpc>
                <a:spcPct val="90000"/>
              </a:lnSpc>
              <a:spcBef>
                <a:spcPts val="600"/>
              </a:spcBef>
              <a:defRPr sz="1800">
                <a:solidFill>
                  <a:srgbClr val="000000"/>
                </a:solidFill>
              </a:defRPr>
            </a:pPr>
            <a:r>
              <a:rPr sz="1900">
                <a:solidFill>
                  <a:srgbClr val="174576"/>
                </a:solidFill>
                <a:latin typeface="Arial"/>
                <a:ea typeface="Arial"/>
                <a:cs typeface="Arial"/>
                <a:sym typeface="Arial"/>
              </a:rPr>
              <a:t>Limits amount of data enciphered by a single key</a:t>
            </a:r>
            <a:endParaRPr sz="1900">
              <a:solidFill>
                <a:srgbClr val="174576"/>
              </a:solidFill>
              <a:latin typeface="Arial"/>
              <a:ea typeface="Arial"/>
              <a:cs typeface="Arial"/>
              <a:sym typeface="Arial"/>
            </a:endParaRPr>
          </a:p>
          <a:p>
            <a:pPr lvl="0" marL="311727" indent="-311727">
              <a:lnSpc>
                <a:spcPct val="90000"/>
              </a:lnSpc>
              <a:defRPr sz="1800">
                <a:solidFill>
                  <a:srgbClr val="000000"/>
                </a:solidFill>
              </a:defRPr>
            </a:pPr>
            <a:r>
              <a:rPr sz="2000">
                <a:solidFill>
                  <a:srgbClr val="174576"/>
                </a:solidFill>
                <a:latin typeface="Arial"/>
                <a:ea typeface="Arial"/>
                <a:cs typeface="Arial"/>
                <a:sym typeface="Arial"/>
              </a:rPr>
              <a:t>Session keys prevent forward searches</a:t>
            </a:r>
            <a:endParaRPr sz="2000">
              <a:solidFill>
                <a:srgbClr val="174576"/>
              </a:solidFill>
              <a:latin typeface="Arial"/>
              <a:ea typeface="Arial"/>
              <a:cs typeface="Arial"/>
              <a:sym typeface="Arial"/>
            </a:endParaRPr>
          </a:p>
          <a:p>
            <a:pPr lvl="0" marL="311727" indent="-311727">
              <a:lnSpc>
                <a:spcPct val="90000"/>
              </a:lnSpc>
              <a:defRPr sz="1800">
                <a:solidFill>
                  <a:srgbClr val="000000"/>
                </a:solidFill>
              </a:defRPr>
            </a:pPr>
            <a:r>
              <a:rPr sz="2000">
                <a:solidFill>
                  <a:srgbClr val="174576"/>
                </a:solidFill>
                <a:latin typeface="Arial"/>
                <a:ea typeface="Arial"/>
                <a:cs typeface="Arial"/>
                <a:sym typeface="Arial"/>
              </a:rPr>
              <a:t>Often used in APIs, such as Facebook</a:t>
            </a:r>
          </a:p>
        </p:txBody>
      </p:sp>
    </p:spTree>
  </p:cSld>
  <p:clrMapOvr>
    <a:masterClrMapping/>
  </p:clrMapOvr>
  <p:transitio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3" name="Shape 473"/>
          <p:cNvSpPr/>
          <p:nvPr>
            <p:ph type="title" idx="4294967295"/>
          </p:nvPr>
        </p:nvSpPr>
        <p:spPr>
          <a:xfrm>
            <a:off x="779462" y="-276226"/>
            <a:ext cx="7583488" cy="1143002"/>
          </a:xfrm>
          <a:prstGeom prst="rect">
            <a:avLst/>
          </a:prstGeom>
        </p:spPr>
        <p:txBody>
          <a:bodyPr lIns="0" tIns="0" rIns="0" bIns="0">
            <a:normAutofit fontScale="100000" lnSpcReduction="0"/>
          </a:bodyPr>
          <a:lstStyle/>
          <a:p>
            <a:pPr lvl="0">
              <a:defRPr sz="1800">
                <a:solidFill>
                  <a:srgbClr val="000000"/>
                </a:solidFill>
              </a:defRPr>
            </a:pPr>
            <a:r>
              <a:rPr sz="3800">
                <a:solidFill>
                  <a:srgbClr val="174576"/>
                </a:solidFill>
              </a:rPr>
              <a:t>Spy vs Spy</a:t>
            </a:r>
          </a:p>
        </p:txBody>
      </p:sp>
      <p:sp>
        <p:nvSpPr>
          <p:cNvPr id="474" name="Shape 474"/>
          <p:cNvSpPr/>
          <p:nvPr>
            <p:ph type="body" idx="4294967295"/>
          </p:nvPr>
        </p:nvSpPr>
        <p:spPr>
          <a:xfrm>
            <a:off x="228600" y="1066800"/>
            <a:ext cx="8686800" cy="4495800"/>
          </a:xfrm>
          <a:prstGeom prst="rect">
            <a:avLst/>
          </a:prstGeom>
        </p:spPr>
        <p:txBody>
          <a:bodyPr lIns="0" tIns="0" rIns="0" bIns="0">
            <a:normAutofit fontScale="100000" lnSpcReduction="0"/>
          </a:bodyPr>
          <a:lstStyle/>
          <a:p>
            <a:pPr lvl="0" marL="405245" indent="-405245">
              <a:lnSpc>
                <a:spcPct val="80000"/>
              </a:lnSpc>
              <a:defRPr sz="1800">
                <a:solidFill>
                  <a:srgbClr val="000000"/>
                </a:solidFill>
              </a:defRPr>
            </a:pPr>
            <a:r>
              <a:rPr sz="2600">
                <a:solidFill>
                  <a:srgbClr val="174576"/>
                </a:solidFill>
              </a:rPr>
              <a:t>Bob, Alice agree to sign contract 06</a:t>
            </a:r>
            <a:endParaRPr sz="2600">
              <a:solidFill>
                <a:srgbClr val="174576"/>
              </a:solidFill>
            </a:endParaRPr>
          </a:p>
          <a:p>
            <a:pPr lvl="0" marL="405245" indent="-405245">
              <a:lnSpc>
                <a:spcPct val="80000"/>
              </a:lnSpc>
              <a:defRPr sz="1800">
                <a:solidFill>
                  <a:srgbClr val="000000"/>
                </a:solidFill>
              </a:defRPr>
            </a:pPr>
            <a:r>
              <a:rPr sz="2600">
                <a:solidFill>
                  <a:srgbClr val="174576"/>
                </a:solidFill>
              </a:rPr>
              <a:t>Alice enciphers, then signs:</a:t>
            </a:r>
            <a:endParaRPr sz="2600">
              <a:solidFill>
                <a:srgbClr val="174576"/>
              </a:solidFill>
            </a:endParaRPr>
          </a:p>
          <a:p>
            <a:pPr lvl="1" marL="336550" indent="12700">
              <a:lnSpc>
                <a:spcPct val="80000"/>
              </a:lnSpc>
              <a:spcBef>
                <a:spcPts val="600"/>
              </a:spcBef>
              <a:buSzTx/>
              <a:buNone/>
              <a:defRPr sz="1800">
                <a:solidFill>
                  <a:srgbClr val="000000"/>
                </a:solidFill>
              </a:defRPr>
            </a:pPr>
            <a:r>
              <a:rPr sz="2200">
                <a:solidFill>
                  <a:srgbClr val="174576"/>
                </a:solidFill>
              </a:rPr>
              <a:t>(</a:t>
            </a:r>
            <a:r>
              <a:rPr i="1" sz="2200">
                <a:solidFill>
                  <a:srgbClr val="174576"/>
                </a:solidFill>
              </a:rPr>
              <a:t>m</a:t>
            </a:r>
            <a:r>
              <a:rPr baseline="30000" i="1" sz="2200">
                <a:solidFill>
                  <a:srgbClr val="174576"/>
                </a:solidFill>
              </a:rPr>
              <a:t>e</a:t>
            </a:r>
            <a:r>
              <a:rPr baseline="30000" i="1" sz="1500">
                <a:solidFill>
                  <a:srgbClr val="174576"/>
                </a:solidFill>
              </a:rPr>
              <a:t>B</a:t>
            </a:r>
            <a:r>
              <a:rPr sz="2200">
                <a:solidFill>
                  <a:srgbClr val="174576"/>
                </a:solidFill>
              </a:rPr>
              <a:t> mod 77)</a:t>
            </a:r>
            <a:r>
              <a:rPr baseline="30000" i="1" sz="2200">
                <a:solidFill>
                  <a:srgbClr val="174576"/>
                </a:solidFill>
              </a:rPr>
              <a:t>d</a:t>
            </a:r>
            <a:r>
              <a:rPr baseline="30000" i="1" sz="1500">
                <a:solidFill>
                  <a:srgbClr val="174576"/>
                </a:solidFill>
              </a:rPr>
              <a:t>A</a:t>
            </a:r>
            <a:r>
              <a:rPr sz="2200">
                <a:solidFill>
                  <a:srgbClr val="174576"/>
                </a:solidFill>
              </a:rPr>
              <a:t> mod </a:t>
            </a:r>
            <a:r>
              <a:rPr i="1" sz="2200">
                <a:solidFill>
                  <a:srgbClr val="174576"/>
                </a:solidFill>
              </a:rPr>
              <a:t>n</a:t>
            </a:r>
            <a:r>
              <a:rPr baseline="-25000" i="1" sz="2200">
                <a:solidFill>
                  <a:srgbClr val="174576"/>
                </a:solidFill>
              </a:rPr>
              <a:t>A</a:t>
            </a:r>
            <a:r>
              <a:rPr sz="2200">
                <a:solidFill>
                  <a:srgbClr val="174576"/>
                </a:solidFill>
              </a:rPr>
              <a:t> = (06</a:t>
            </a:r>
            <a:r>
              <a:rPr baseline="30000" sz="2200">
                <a:solidFill>
                  <a:srgbClr val="174576"/>
                </a:solidFill>
              </a:rPr>
              <a:t>53</a:t>
            </a:r>
            <a:r>
              <a:rPr sz="2200">
                <a:solidFill>
                  <a:srgbClr val="174576"/>
                </a:solidFill>
              </a:rPr>
              <a:t> mod 77)</a:t>
            </a:r>
            <a:r>
              <a:rPr baseline="30000" sz="2200">
                <a:solidFill>
                  <a:srgbClr val="174576"/>
                </a:solidFill>
              </a:rPr>
              <a:t>11</a:t>
            </a:r>
            <a:r>
              <a:rPr sz="2200">
                <a:solidFill>
                  <a:srgbClr val="174576"/>
                </a:solidFill>
              </a:rPr>
              <a:t> mod 95 = 63</a:t>
            </a:r>
            <a:endParaRPr sz="2200">
              <a:solidFill>
                <a:srgbClr val="174576"/>
              </a:solidFill>
            </a:endParaRPr>
          </a:p>
          <a:p>
            <a:pPr lvl="0" marL="405245" indent="-405245">
              <a:lnSpc>
                <a:spcPct val="80000"/>
              </a:lnSpc>
              <a:defRPr sz="1800">
                <a:solidFill>
                  <a:srgbClr val="000000"/>
                </a:solidFill>
              </a:defRPr>
            </a:pPr>
            <a:r>
              <a:rPr sz="2600">
                <a:solidFill>
                  <a:srgbClr val="174576"/>
                </a:solidFill>
              </a:rPr>
              <a:t>Bob changes his public key</a:t>
            </a:r>
            <a:endParaRPr sz="2600">
              <a:solidFill>
                <a:srgbClr val="174576"/>
              </a:solidFill>
            </a:endParaRPr>
          </a:p>
          <a:p>
            <a:pPr lvl="1">
              <a:lnSpc>
                <a:spcPct val="80000"/>
              </a:lnSpc>
              <a:spcBef>
                <a:spcPts val="600"/>
              </a:spcBef>
              <a:defRPr sz="1800">
                <a:solidFill>
                  <a:srgbClr val="000000"/>
                </a:solidFill>
              </a:defRPr>
            </a:pPr>
            <a:r>
              <a:rPr sz="2200">
                <a:solidFill>
                  <a:srgbClr val="174576"/>
                </a:solidFill>
              </a:rPr>
              <a:t>Computes </a:t>
            </a:r>
            <a:r>
              <a:rPr i="1" sz="2200">
                <a:solidFill>
                  <a:srgbClr val="174576"/>
                </a:solidFill>
              </a:rPr>
              <a:t>r</a:t>
            </a:r>
            <a:r>
              <a:rPr sz="2200">
                <a:solidFill>
                  <a:srgbClr val="174576"/>
                </a:solidFill>
              </a:rPr>
              <a:t> such that 13</a:t>
            </a:r>
            <a:r>
              <a:rPr baseline="30000" i="1" sz="2200">
                <a:solidFill>
                  <a:srgbClr val="174576"/>
                </a:solidFill>
              </a:rPr>
              <a:t>r</a:t>
            </a:r>
            <a:r>
              <a:rPr sz="2200">
                <a:solidFill>
                  <a:srgbClr val="174576"/>
                </a:solidFill>
              </a:rPr>
              <a:t> mod 77 = 6; say, </a:t>
            </a:r>
            <a:r>
              <a:rPr i="1" sz="2200">
                <a:solidFill>
                  <a:srgbClr val="174576"/>
                </a:solidFill>
              </a:rPr>
              <a:t>r</a:t>
            </a:r>
            <a:r>
              <a:rPr sz="2200">
                <a:solidFill>
                  <a:srgbClr val="174576"/>
                </a:solidFill>
              </a:rPr>
              <a:t> = 59</a:t>
            </a:r>
            <a:endParaRPr sz="2200">
              <a:solidFill>
                <a:srgbClr val="174576"/>
              </a:solidFill>
            </a:endParaRPr>
          </a:p>
          <a:p>
            <a:pPr lvl="1">
              <a:lnSpc>
                <a:spcPct val="80000"/>
              </a:lnSpc>
              <a:spcBef>
                <a:spcPts val="600"/>
              </a:spcBef>
              <a:defRPr sz="1800">
                <a:solidFill>
                  <a:srgbClr val="000000"/>
                </a:solidFill>
              </a:defRPr>
            </a:pPr>
            <a:r>
              <a:rPr sz="2200">
                <a:solidFill>
                  <a:srgbClr val="174576"/>
                </a:solidFill>
              </a:rPr>
              <a:t>Computes </a:t>
            </a:r>
            <a:r>
              <a:rPr i="1" sz="2200">
                <a:solidFill>
                  <a:srgbClr val="174576"/>
                </a:solidFill>
              </a:rPr>
              <a:t>re</a:t>
            </a:r>
            <a:r>
              <a:rPr baseline="-25000" i="1" sz="2200">
                <a:solidFill>
                  <a:srgbClr val="174576"/>
                </a:solidFill>
              </a:rPr>
              <a:t>B</a:t>
            </a:r>
            <a:r>
              <a:rPr sz="2200">
                <a:solidFill>
                  <a:srgbClr val="174576"/>
                </a:solidFill>
              </a:rPr>
              <a:t> mod </a:t>
            </a:r>
            <a:r>
              <a:rPr sz="2200">
                <a:solidFill>
                  <a:srgbClr val="174576"/>
                </a:solidFill>
                <a:latin typeface="Symbol"/>
                <a:ea typeface="Symbol"/>
                <a:cs typeface="Symbol"/>
                <a:sym typeface="Symbol"/>
              </a:rPr>
              <a:t>φ</a:t>
            </a:r>
            <a:r>
              <a:rPr sz="2200">
                <a:solidFill>
                  <a:srgbClr val="174576"/>
                </a:solidFill>
              </a:rPr>
              <a:t>(</a:t>
            </a:r>
            <a:r>
              <a:rPr i="1" sz="2200">
                <a:solidFill>
                  <a:srgbClr val="174576"/>
                </a:solidFill>
              </a:rPr>
              <a:t>n</a:t>
            </a:r>
            <a:r>
              <a:rPr baseline="-25000" i="1" sz="2200">
                <a:solidFill>
                  <a:srgbClr val="174576"/>
                </a:solidFill>
              </a:rPr>
              <a:t>B</a:t>
            </a:r>
            <a:r>
              <a:rPr sz="2200">
                <a:solidFill>
                  <a:srgbClr val="174576"/>
                </a:solidFill>
              </a:rPr>
              <a:t>) = 59</a:t>
            </a:r>
            <a:r>
              <a:rPr sz="2200">
                <a:solidFill>
                  <a:srgbClr val="174576"/>
                </a:solidFill>
                <a:latin typeface="Symbol"/>
                <a:ea typeface="Symbol"/>
                <a:cs typeface="Symbol"/>
                <a:sym typeface="Symbol"/>
              </a:rPr>
              <a:t>×</a:t>
            </a:r>
            <a:r>
              <a:rPr sz="2200">
                <a:solidFill>
                  <a:srgbClr val="174576"/>
                </a:solidFill>
              </a:rPr>
              <a:t>53 mod 60 = 7</a:t>
            </a:r>
            <a:endParaRPr sz="2200">
              <a:solidFill>
                <a:srgbClr val="174576"/>
              </a:solidFill>
            </a:endParaRPr>
          </a:p>
          <a:p>
            <a:pPr lvl="1">
              <a:lnSpc>
                <a:spcPct val="80000"/>
              </a:lnSpc>
              <a:spcBef>
                <a:spcPts val="600"/>
              </a:spcBef>
              <a:defRPr sz="1800">
                <a:solidFill>
                  <a:srgbClr val="000000"/>
                </a:solidFill>
              </a:defRPr>
            </a:pPr>
            <a:r>
              <a:rPr sz="2200">
                <a:solidFill>
                  <a:srgbClr val="174576"/>
                </a:solidFill>
              </a:rPr>
              <a:t>Replace public key </a:t>
            </a:r>
            <a:r>
              <a:rPr i="1" sz="2200">
                <a:solidFill>
                  <a:srgbClr val="174576"/>
                </a:solidFill>
              </a:rPr>
              <a:t>e</a:t>
            </a:r>
            <a:r>
              <a:rPr baseline="-25000" i="1" sz="2200">
                <a:solidFill>
                  <a:srgbClr val="174576"/>
                </a:solidFill>
              </a:rPr>
              <a:t>B </a:t>
            </a:r>
            <a:r>
              <a:rPr sz="2200">
                <a:solidFill>
                  <a:srgbClr val="174576"/>
                </a:solidFill>
              </a:rPr>
              <a:t>with 7, private key </a:t>
            </a:r>
            <a:r>
              <a:rPr i="1" sz="2200">
                <a:solidFill>
                  <a:srgbClr val="174576"/>
                </a:solidFill>
              </a:rPr>
              <a:t>d</a:t>
            </a:r>
            <a:r>
              <a:rPr baseline="-25000" i="1" sz="2200">
                <a:solidFill>
                  <a:srgbClr val="174576"/>
                </a:solidFill>
              </a:rPr>
              <a:t>B</a:t>
            </a:r>
            <a:r>
              <a:rPr sz="2200">
                <a:solidFill>
                  <a:srgbClr val="174576"/>
                </a:solidFill>
              </a:rPr>
              <a:t> = 43</a:t>
            </a:r>
            <a:endParaRPr sz="2200">
              <a:solidFill>
                <a:srgbClr val="174576"/>
              </a:solidFill>
            </a:endParaRPr>
          </a:p>
          <a:p>
            <a:pPr lvl="0" marL="405245" indent="-405245">
              <a:lnSpc>
                <a:spcPct val="80000"/>
              </a:lnSpc>
              <a:defRPr sz="1800">
                <a:solidFill>
                  <a:srgbClr val="000000"/>
                </a:solidFill>
              </a:defRPr>
            </a:pPr>
            <a:r>
              <a:rPr sz="2600">
                <a:solidFill>
                  <a:srgbClr val="174576"/>
                </a:solidFill>
              </a:rPr>
              <a:t>Bob claims contract was 13. Judge computes:</a:t>
            </a:r>
            <a:endParaRPr sz="2600">
              <a:solidFill>
                <a:srgbClr val="174576"/>
              </a:solidFill>
            </a:endParaRPr>
          </a:p>
          <a:p>
            <a:pPr lvl="1">
              <a:lnSpc>
                <a:spcPct val="80000"/>
              </a:lnSpc>
              <a:spcBef>
                <a:spcPts val="600"/>
              </a:spcBef>
              <a:defRPr sz="1800">
                <a:solidFill>
                  <a:srgbClr val="000000"/>
                </a:solidFill>
              </a:defRPr>
            </a:pPr>
            <a:r>
              <a:rPr sz="2200">
                <a:solidFill>
                  <a:srgbClr val="174576"/>
                </a:solidFill>
              </a:rPr>
              <a:t>(63</a:t>
            </a:r>
            <a:r>
              <a:rPr baseline="30000" sz="2200">
                <a:solidFill>
                  <a:srgbClr val="174576"/>
                </a:solidFill>
              </a:rPr>
              <a:t>59</a:t>
            </a:r>
            <a:r>
              <a:rPr sz="2200">
                <a:solidFill>
                  <a:srgbClr val="174576"/>
                </a:solidFill>
              </a:rPr>
              <a:t> mod 95)</a:t>
            </a:r>
            <a:r>
              <a:rPr baseline="30000" sz="2200">
                <a:solidFill>
                  <a:srgbClr val="174576"/>
                </a:solidFill>
              </a:rPr>
              <a:t>43</a:t>
            </a:r>
            <a:r>
              <a:rPr sz="2200">
                <a:solidFill>
                  <a:srgbClr val="174576"/>
                </a:solidFill>
              </a:rPr>
              <a:t> mod 77 = 13</a:t>
            </a:r>
            <a:endParaRPr sz="2200">
              <a:solidFill>
                <a:srgbClr val="174576"/>
              </a:solidFill>
            </a:endParaRPr>
          </a:p>
          <a:p>
            <a:pPr lvl="1">
              <a:lnSpc>
                <a:spcPct val="80000"/>
              </a:lnSpc>
              <a:spcBef>
                <a:spcPts val="600"/>
              </a:spcBef>
              <a:defRPr sz="1800">
                <a:solidFill>
                  <a:srgbClr val="000000"/>
                </a:solidFill>
              </a:defRPr>
            </a:pPr>
            <a:r>
              <a:rPr sz="2200">
                <a:solidFill>
                  <a:srgbClr val="174576"/>
                </a:solidFill>
              </a:rPr>
              <a:t>Verified … now Alice twisting slowly in the wind as the zombies nip at her feet</a:t>
            </a:r>
          </a:p>
        </p:txBody>
      </p:sp>
      <p:sp>
        <p:nvSpPr>
          <p:cNvPr id="475" name="Shape 475"/>
          <p:cNvSpPr/>
          <p:nvPr/>
        </p:nvSpPr>
        <p:spPr>
          <a:xfrm>
            <a:off x="228600" y="5562600"/>
            <a:ext cx="8305800" cy="656590"/>
          </a:xfrm>
          <a:prstGeom prst="rect">
            <a:avLst/>
          </a:prstGeom>
          <a:ln w="57150">
            <a:solidFill>
              <a:srgbClr val="FF0000"/>
            </a:solidFill>
            <a:round/>
          </a:ln>
          <a:extLst>
            <a:ext uri="{C572A759-6A51-4108-AA02-DFA0A04FC94B}">
              <ma14:wrappingTextBoxFlag xmlns:ma14="http://schemas.microsoft.com/office/mac/drawingml/2011/main" val="1"/>
            </a:ext>
          </a:extLst>
        </p:spPr>
        <p:txBody>
          <a:bodyPr lIns="0" tIns="0" rIns="0" bIns="0">
            <a:spAutoFit/>
          </a:bodyPr>
          <a:lstStyle>
            <a:lvl1pPr algn="ctr">
              <a:defRPr>
                <a:solidFill>
                  <a:srgbClr val="262699"/>
                </a:solidFill>
              </a:defRPr>
            </a:lvl1pPr>
          </a:lstStyle>
          <a:p>
            <a:pPr lvl="0">
              <a:defRPr>
                <a:solidFill>
                  <a:srgbClr val="000000"/>
                </a:solidFill>
              </a:defRPr>
            </a:pPr>
            <a:r>
              <a:rPr>
                <a:solidFill>
                  <a:srgbClr val="262699"/>
                </a:solidFill>
              </a:rPr>
              <a:t>Lesson:  Strength of system relies on the protocol for how to authenticate as well as cryptosystem itself</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475"/>
                                        </p:tgtEl>
                                        <p:attrNameLst>
                                          <p:attrName>style.visibility</p:attrName>
                                        </p:attrNameLst>
                                      </p:cBhvr>
                                      <p:to>
                                        <p:strVal val="visible"/>
                                      </p:to>
                                    </p:set>
                                    <p:animEffect filter="fade" transition="in">
                                      <p:cBhvr>
                                        <p:cTn id="7" dur="500"/>
                                        <p:tgtEl>
                                          <p:spTgt spid="4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75" grpId="1"/>
    </p:bldLst>
  </p:timing>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7" name="Shape 477"/>
          <p:cNvSpPr/>
          <p:nvPr>
            <p:ph type="title" idx="4294967295"/>
          </p:nvPr>
        </p:nvSpPr>
        <p:spPr>
          <a:xfrm>
            <a:off x="779462" y="295274"/>
            <a:ext cx="7583488" cy="1143002"/>
          </a:xfrm>
          <a:prstGeom prst="rect">
            <a:avLst/>
          </a:prstGeom>
        </p:spPr>
        <p:txBody>
          <a:bodyPr lIns="0" tIns="0" rIns="0" bIns="0">
            <a:normAutofit fontScale="100000" lnSpcReduction="0"/>
          </a:bodyPr>
          <a:lstStyle/>
          <a:p>
            <a:pPr lvl="0">
              <a:defRPr sz="1800">
                <a:solidFill>
                  <a:srgbClr val="000000"/>
                </a:solidFill>
              </a:defRPr>
            </a:pPr>
            <a:r>
              <a:rPr sz="3800">
                <a:solidFill>
                  <a:srgbClr val="174576"/>
                </a:solidFill>
              </a:rPr>
              <a:t>Key Points</a:t>
            </a:r>
          </a:p>
        </p:txBody>
      </p:sp>
      <p:sp>
        <p:nvSpPr>
          <p:cNvPr id="478" name="Shape 478"/>
          <p:cNvSpPr/>
          <p:nvPr>
            <p:ph type="body" idx="4294967295"/>
          </p:nvPr>
        </p:nvSpPr>
        <p:spPr>
          <a:xfrm>
            <a:off x="779462" y="1949450"/>
            <a:ext cx="7583488" cy="4006850"/>
          </a:xfrm>
          <a:prstGeom prst="rect">
            <a:avLst/>
          </a:prstGeom>
        </p:spPr>
        <p:txBody>
          <a:bodyPr lIns="0" tIns="0" rIns="0" bIns="0">
            <a:normAutofit fontScale="100000" lnSpcReduction="0"/>
          </a:bodyPr>
          <a:lstStyle/>
          <a:p>
            <a:pPr lvl="0" marL="405245" indent="-405245">
              <a:lnSpc>
                <a:spcPct val="80000"/>
              </a:lnSpc>
              <a:defRPr sz="1800">
                <a:solidFill>
                  <a:srgbClr val="000000"/>
                </a:solidFill>
              </a:defRPr>
            </a:pPr>
            <a:r>
              <a:rPr sz="2600">
                <a:solidFill>
                  <a:srgbClr val="174576"/>
                </a:solidFill>
              </a:rPr>
              <a:t>Key management critical to effective use of cryptosystems</a:t>
            </a:r>
            <a:endParaRPr sz="2600">
              <a:solidFill>
                <a:srgbClr val="174576"/>
              </a:solidFill>
            </a:endParaRPr>
          </a:p>
          <a:p>
            <a:pPr lvl="1">
              <a:lnSpc>
                <a:spcPct val="80000"/>
              </a:lnSpc>
              <a:spcBef>
                <a:spcPts val="600"/>
              </a:spcBef>
              <a:defRPr sz="1800">
                <a:solidFill>
                  <a:srgbClr val="000000"/>
                </a:solidFill>
              </a:defRPr>
            </a:pPr>
            <a:r>
              <a:rPr sz="2200">
                <a:solidFill>
                  <a:srgbClr val="174576"/>
                </a:solidFill>
              </a:rPr>
              <a:t>Different levels of keys (session </a:t>
            </a:r>
            <a:r>
              <a:rPr i="1" sz="2200">
                <a:solidFill>
                  <a:srgbClr val="174576"/>
                </a:solidFill>
              </a:rPr>
              <a:t>vs</a:t>
            </a:r>
            <a:r>
              <a:rPr sz="2200">
                <a:solidFill>
                  <a:srgbClr val="174576"/>
                </a:solidFill>
              </a:rPr>
              <a:t>. interchange)</a:t>
            </a:r>
            <a:endParaRPr sz="2200">
              <a:solidFill>
                <a:srgbClr val="174576"/>
              </a:solidFill>
            </a:endParaRPr>
          </a:p>
          <a:p>
            <a:pPr lvl="0" marL="405245" indent="-405245">
              <a:lnSpc>
                <a:spcPct val="80000"/>
              </a:lnSpc>
              <a:defRPr sz="1800">
                <a:solidFill>
                  <a:srgbClr val="000000"/>
                </a:solidFill>
              </a:defRPr>
            </a:pPr>
            <a:r>
              <a:rPr sz="2600">
                <a:solidFill>
                  <a:srgbClr val="174576"/>
                </a:solidFill>
              </a:rPr>
              <a:t>Keys need infrastructure to identify holders, allow revoking</a:t>
            </a:r>
            <a:endParaRPr sz="2600">
              <a:solidFill>
                <a:srgbClr val="174576"/>
              </a:solidFill>
            </a:endParaRPr>
          </a:p>
          <a:p>
            <a:pPr lvl="1">
              <a:lnSpc>
                <a:spcPct val="80000"/>
              </a:lnSpc>
              <a:spcBef>
                <a:spcPts val="600"/>
              </a:spcBef>
              <a:defRPr sz="1800">
                <a:solidFill>
                  <a:srgbClr val="000000"/>
                </a:solidFill>
              </a:defRPr>
            </a:pPr>
            <a:r>
              <a:rPr sz="2200">
                <a:solidFill>
                  <a:srgbClr val="174576"/>
                </a:solidFill>
              </a:rPr>
              <a:t>Key escrowing complicates infrastructure</a:t>
            </a:r>
            <a:endParaRPr sz="2200">
              <a:solidFill>
                <a:srgbClr val="174576"/>
              </a:solidFill>
            </a:endParaRPr>
          </a:p>
          <a:p>
            <a:pPr lvl="0" marL="405245" indent="-405245">
              <a:lnSpc>
                <a:spcPct val="80000"/>
              </a:lnSpc>
              <a:defRPr sz="1800">
                <a:solidFill>
                  <a:srgbClr val="000000"/>
                </a:solidFill>
              </a:defRPr>
            </a:pPr>
            <a:r>
              <a:rPr sz="2600">
                <a:solidFill>
                  <a:srgbClr val="174576"/>
                </a:solidFill>
              </a:rPr>
              <a:t>Digital signatures provide integrity of origin and content</a:t>
            </a:r>
            <a:endParaRPr sz="2600">
              <a:solidFill>
                <a:srgbClr val="174576"/>
              </a:solidFill>
            </a:endParaRPr>
          </a:p>
          <a:p>
            <a:pPr lvl="1" marL="336550" indent="12700">
              <a:lnSpc>
                <a:spcPct val="80000"/>
              </a:lnSpc>
              <a:spcBef>
                <a:spcPts val="600"/>
              </a:spcBef>
              <a:buSzTx/>
              <a:buNone/>
              <a:defRPr sz="1800">
                <a:solidFill>
                  <a:srgbClr val="000000"/>
                </a:solidFill>
              </a:defRPr>
            </a:pPr>
            <a:r>
              <a:rPr sz="2200">
                <a:solidFill>
                  <a:srgbClr val="174576"/>
                </a:solidFill>
              </a:rPr>
              <a:t>Much easier with public key cryptosystems than with classical cryptosystems</a:t>
            </a:r>
          </a:p>
        </p:txBody>
      </p:sp>
    </p:spTree>
  </p:cSld>
  <p:clrMapOvr>
    <a:masterClrMapping/>
  </p:clrMapOvr>
  <p:transitio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0" name="Shape 480"/>
          <p:cNvSpPr/>
          <p:nvPr>
            <p:ph type="title" idx="4294967295"/>
          </p:nvPr>
        </p:nvSpPr>
        <p:spPr>
          <a:xfrm>
            <a:off x="779462" y="295274"/>
            <a:ext cx="7583488" cy="1143002"/>
          </a:xfrm>
          <a:prstGeom prst="rect">
            <a:avLst/>
          </a:prstGeom>
        </p:spPr>
        <p:txBody>
          <a:bodyPr lIns="0" tIns="0" rIns="0" bIns="0">
            <a:normAutofit fontScale="100000" lnSpcReduction="0"/>
          </a:bodyPr>
          <a:lstStyle/>
          <a:p>
            <a:pPr lvl="0">
              <a:defRPr sz="1800">
                <a:solidFill>
                  <a:srgbClr val="000000"/>
                </a:solidFill>
              </a:defRPr>
            </a:pPr>
            <a:r>
              <a:rPr sz="3800">
                <a:solidFill>
                  <a:srgbClr val="174576"/>
                </a:solidFill>
              </a:rPr>
              <a:t>Final thoughts for today</a:t>
            </a:r>
          </a:p>
        </p:txBody>
      </p:sp>
      <p:sp>
        <p:nvSpPr>
          <p:cNvPr id="481" name="Shape 481"/>
          <p:cNvSpPr/>
          <p:nvPr/>
        </p:nvSpPr>
        <p:spPr>
          <a:xfrm>
            <a:off x="3524250" y="5724525"/>
            <a:ext cx="5048250" cy="345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defRPr>
                <a:solidFill>
                  <a:srgbClr val="000000"/>
                </a:solidFill>
              </a:defRPr>
            </a:pPr>
            <a:r>
              <a:rPr>
                <a:solidFill>
                  <a:srgbClr val="103154"/>
                </a:solidFill>
              </a:rPr>
              <a:t>http://dilbert.com/search_results?terms=Hacker</a:t>
            </a:r>
          </a:p>
        </p:txBody>
      </p:sp>
      <p:pic>
        <p:nvPicPr>
          <p:cNvPr id="482" name="image.png"/>
          <p:cNvPicPr/>
          <p:nvPr/>
        </p:nvPicPr>
        <p:blipFill>
          <a:blip r:embed="rId2">
            <a:extLst/>
          </a:blip>
          <a:stretch>
            <a:fillRect/>
          </a:stretch>
        </p:blipFill>
        <p:spPr>
          <a:xfrm>
            <a:off x="460375" y="2390775"/>
            <a:ext cx="8302625" cy="2546350"/>
          </a:xfrm>
          <a:prstGeom prst="rect">
            <a:avLst/>
          </a:prstGeom>
          <a:ln w="12700">
            <a:miter lim="400000"/>
          </a:ln>
        </p:spPr>
      </p:pic>
    </p:spTree>
  </p:cSld>
  <p:clrMapOvr>
    <a:masterClrMapping/>
  </p:clrMapOvr>
  <p:transitio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484" name="Shape 484"/>
          <p:cNvSpPr/>
          <p:nvPr>
            <p:ph type="title"/>
          </p:nvPr>
        </p:nvSpPr>
        <p:spPr>
          <a:prstGeom prst="rect">
            <a:avLst/>
          </a:prstGeom>
        </p:spPr>
        <p:txBody>
          <a:bodyPr/>
          <a:lstStyle>
            <a:lvl1pPr>
              <a:defRPr b="1">
                <a:solidFill>
                  <a:srgbClr val="CC6601"/>
                </a:solidFill>
              </a:defRPr>
            </a:lvl1pPr>
          </a:lstStyle>
          <a:p>
            <a:pPr lvl="0">
              <a:defRPr b="0" sz="1800">
                <a:solidFill>
                  <a:srgbClr val="000000"/>
                </a:solidFill>
              </a:defRPr>
            </a:pPr>
            <a:r>
              <a:rPr b="1" sz="3800">
                <a:solidFill>
                  <a:srgbClr val="CC6601"/>
                </a:solidFill>
              </a:rPr>
              <a:t>Homework</a:t>
            </a:r>
          </a:p>
        </p:txBody>
      </p:sp>
      <p:sp>
        <p:nvSpPr>
          <p:cNvPr id="485" name="Shape 485"/>
          <p:cNvSpPr/>
          <p:nvPr>
            <p:ph type="body" idx="1"/>
          </p:nvPr>
        </p:nvSpPr>
        <p:spPr>
          <a:xfrm>
            <a:off x="487362" y="1530350"/>
            <a:ext cx="7583488" cy="4908550"/>
          </a:xfrm>
          <a:prstGeom prst="rect">
            <a:avLst/>
          </a:prstGeom>
        </p:spPr>
        <p:txBody>
          <a:bodyPr/>
          <a:lstStyle/>
          <a:p>
            <a:pPr lvl="0" marL="342900" indent="-342900">
              <a:defRPr sz="1800">
                <a:solidFill>
                  <a:srgbClr val="000000"/>
                </a:solidFill>
              </a:defRPr>
            </a:pPr>
            <a:r>
              <a:rPr b="1" sz="2900">
                <a:solidFill>
                  <a:srgbClr val="CC6601"/>
                </a:solidFill>
              </a:rPr>
              <a:t>Implement blowfish encryption and decryption on TCP-IP Client-Server socket model ( your 1st assignment).</a:t>
            </a:r>
            <a:endParaRPr b="1" sz="2900">
              <a:solidFill>
                <a:srgbClr val="CC6601"/>
              </a:solidFill>
            </a:endParaRPr>
          </a:p>
          <a:p>
            <a:pPr lvl="0" marL="342900" indent="-342900">
              <a:defRPr sz="1800">
                <a:solidFill>
                  <a:srgbClr val="000000"/>
                </a:solidFill>
              </a:defRPr>
            </a:pPr>
            <a:r>
              <a:rPr b="1" sz="2900">
                <a:solidFill>
                  <a:srgbClr val="CC6601"/>
                </a:solidFill>
              </a:rPr>
              <a:t>Due date - September 14th 2015(Monday) </a:t>
            </a:r>
          </a:p>
        </p:txBody>
      </p:sp>
      <p:sp>
        <p:nvSpPr>
          <p:cNvPr id="486" name="Shape 48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100">
                <a:solidFill>
                  <a:srgbClr val="A6A6A6"/>
                </a:solidFill>
              </a:rPr>
            </a:fld>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8" name="Shape 108"/>
          <p:cNvSpPr/>
          <p:nvPr>
            <p:ph type="title" idx="4294967295"/>
          </p:nvPr>
        </p:nvSpPr>
        <p:spPr>
          <a:xfrm>
            <a:off x="779462" y="295274"/>
            <a:ext cx="7583488" cy="1143002"/>
          </a:xfrm>
          <a:prstGeom prst="rect">
            <a:avLst/>
          </a:prstGeom>
        </p:spPr>
        <p:txBody>
          <a:bodyPr lIns="0" tIns="0" rIns="0" bIns="0">
            <a:normAutofit fontScale="100000" lnSpcReduction="0"/>
          </a:bodyPr>
          <a:lstStyle/>
          <a:p>
            <a:pPr lvl="0">
              <a:defRPr sz="1800">
                <a:solidFill>
                  <a:srgbClr val="000000"/>
                </a:solidFill>
              </a:defRPr>
            </a:pPr>
            <a:r>
              <a:rPr sz="3800">
                <a:solidFill>
                  <a:srgbClr val="174576"/>
                </a:solidFill>
              </a:rPr>
              <a:t>Example</a:t>
            </a:r>
          </a:p>
        </p:txBody>
      </p:sp>
      <p:sp>
        <p:nvSpPr>
          <p:cNvPr id="109" name="Shape 109"/>
          <p:cNvSpPr/>
          <p:nvPr>
            <p:ph type="body" idx="4294967295"/>
          </p:nvPr>
        </p:nvSpPr>
        <p:spPr>
          <a:xfrm>
            <a:off x="779462" y="1949450"/>
            <a:ext cx="7583488" cy="4006850"/>
          </a:xfrm>
          <a:prstGeom prst="rect">
            <a:avLst/>
          </a:prstGeom>
        </p:spPr>
        <p:txBody>
          <a:bodyPr lIns="0" tIns="0" rIns="0" bIns="0">
            <a:normAutofit fontScale="100000" lnSpcReduction="0"/>
          </a:bodyPr>
          <a:lstStyle/>
          <a:p>
            <a:pPr lvl="0" marL="436418" indent="-436418">
              <a:lnSpc>
                <a:spcPct val="90000"/>
              </a:lnSpc>
              <a:defRPr sz="1800">
                <a:solidFill>
                  <a:srgbClr val="000000"/>
                </a:solidFill>
              </a:defRPr>
            </a:pPr>
            <a:r>
              <a:rPr sz="2800">
                <a:solidFill>
                  <a:srgbClr val="174576"/>
                </a:solidFill>
              </a:rPr>
              <a:t>Alice wants to send a message </a:t>
            </a:r>
            <a:r>
              <a:rPr i="1" sz="2800">
                <a:solidFill>
                  <a:srgbClr val="174576"/>
                </a:solidFill>
              </a:rPr>
              <a:t>m</a:t>
            </a:r>
            <a:r>
              <a:rPr sz="2800">
                <a:solidFill>
                  <a:srgbClr val="174576"/>
                </a:solidFill>
              </a:rPr>
              <a:t> to Bob</a:t>
            </a:r>
            <a:endParaRPr sz="2800">
              <a:solidFill>
                <a:srgbClr val="174576"/>
              </a:solidFill>
            </a:endParaRPr>
          </a:p>
          <a:p>
            <a:pPr lvl="1" marL="753110" indent="-403860">
              <a:lnSpc>
                <a:spcPct val="90000"/>
              </a:lnSpc>
              <a:spcBef>
                <a:spcPts val="600"/>
              </a:spcBef>
              <a:defRPr sz="1800">
                <a:solidFill>
                  <a:srgbClr val="000000"/>
                </a:solidFill>
              </a:defRPr>
            </a:pPr>
            <a:r>
              <a:rPr sz="2400">
                <a:solidFill>
                  <a:srgbClr val="174576"/>
                </a:solidFill>
              </a:rPr>
              <a:t>Assume public key encryption</a:t>
            </a:r>
            <a:endParaRPr sz="2400">
              <a:solidFill>
                <a:srgbClr val="174576"/>
              </a:solidFill>
            </a:endParaRPr>
          </a:p>
          <a:p>
            <a:pPr lvl="1" marL="753110" indent="-403860">
              <a:lnSpc>
                <a:spcPct val="90000"/>
              </a:lnSpc>
              <a:spcBef>
                <a:spcPts val="600"/>
              </a:spcBef>
              <a:defRPr sz="1800">
                <a:solidFill>
                  <a:srgbClr val="000000"/>
                </a:solidFill>
              </a:defRPr>
            </a:pPr>
            <a:r>
              <a:rPr sz="2400">
                <a:solidFill>
                  <a:srgbClr val="174576"/>
                </a:solidFill>
              </a:rPr>
              <a:t>Alice generates a random cryptographic key </a:t>
            </a:r>
            <a:r>
              <a:rPr i="1" sz="2400">
                <a:solidFill>
                  <a:srgbClr val="174576"/>
                </a:solidFill>
              </a:rPr>
              <a:t>k</a:t>
            </a:r>
            <a:r>
              <a:rPr baseline="-25000" i="1" sz="2400">
                <a:solidFill>
                  <a:srgbClr val="174576"/>
                </a:solidFill>
              </a:rPr>
              <a:t>s</a:t>
            </a:r>
            <a:r>
              <a:rPr sz="2400">
                <a:solidFill>
                  <a:srgbClr val="174576"/>
                </a:solidFill>
              </a:rPr>
              <a:t> and uses it to encipher </a:t>
            </a:r>
            <a:r>
              <a:rPr i="1" sz="2400">
                <a:solidFill>
                  <a:srgbClr val="174576"/>
                </a:solidFill>
              </a:rPr>
              <a:t>m</a:t>
            </a:r>
            <a:endParaRPr sz="2400">
              <a:solidFill>
                <a:srgbClr val="174576"/>
              </a:solidFill>
            </a:endParaRPr>
          </a:p>
          <a:p>
            <a:pPr lvl="2" marL="1073855" indent="-388055">
              <a:lnSpc>
                <a:spcPct val="90000"/>
              </a:lnSpc>
              <a:spcBef>
                <a:spcPts val="600"/>
              </a:spcBef>
              <a:defRPr sz="1800">
                <a:solidFill>
                  <a:srgbClr val="000000"/>
                </a:solidFill>
              </a:defRPr>
            </a:pPr>
            <a:r>
              <a:rPr sz="2000">
                <a:solidFill>
                  <a:srgbClr val="174576"/>
                </a:solidFill>
              </a:rPr>
              <a:t>To be used for this message </a:t>
            </a:r>
            <a:r>
              <a:rPr i="1" sz="2000">
                <a:solidFill>
                  <a:srgbClr val="174576"/>
                </a:solidFill>
              </a:rPr>
              <a:t>only … session key</a:t>
            </a:r>
            <a:endParaRPr i="1" sz="2000">
              <a:solidFill>
                <a:srgbClr val="174576"/>
              </a:solidFill>
            </a:endParaRPr>
          </a:p>
          <a:p>
            <a:pPr lvl="1" marL="753110" indent="-403860">
              <a:lnSpc>
                <a:spcPct val="90000"/>
              </a:lnSpc>
              <a:spcBef>
                <a:spcPts val="600"/>
              </a:spcBef>
              <a:defRPr sz="1800">
                <a:solidFill>
                  <a:srgbClr val="000000"/>
                </a:solidFill>
              </a:defRPr>
            </a:pPr>
            <a:r>
              <a:rPr sz="2400">
                <a:solidFill>
                  <a:srgbClr val="174576"/>
                </a:solidFill>
              </a:rPr>
              <a:t>She enciphers </a:t>
            </a:r>
            <a:r>
              <a:rPr i="1" sz="2400">
                <a:solidFill>
                  <a:srgbClr val="174576"/>
                </a:solidFill>
              </a:rPr>
              <a:t>k</a:t>
            </a:r>
            <a:r>
              <a:rPr baseline="-25000" i="1" sz="2400">
                <a:solidFill>
                  <a:srgbClr val="174576"/>
                </a:solidFill>
              </a:rPr>
              <a:t>s</a:t>
            </a:r>
            <a:r>
              <a:rPr sz="2400">
                <a:solidFill>
                  <a:srgbClr val="174576"/>
                </a:solidFill>
              </a:rPr>
              <a:t> with Bob;s public key </a:t>
            </a:r>
            <a:r>
              <a:rPr i="1" sz="2400">
                <a:solidFill>
                  <a:srgbClr val="174576"/>
                </a:solidFill>
              </a:rPr>
              <a:t>k</a:t>
            </a:r>
            <a:r>
              <a:rPr baseline="-25000" i="1" sz="2400">
                <a:solidFill>
                  <a:srgbClr val="174576"/>
                </a:solidFill>
              </a:rPr>
              <a:t>B</a:t>
            </a:r>
            <a:endParaRPr baseline="-25000" i="1" sz="2400">
              <a:solidFill>
                <a:srgbClr val="174576"/>
              </a:solidFill>
            </a:endParaRPr>
          </a:p>
          <a:p>
            <a:pPr lvl="2" marL="1073855" indent="-388055">
              <a:lnSpc>
                <a:spcPct val="90000"/>
              </a:lnSpc>
              <a:spcBef>
                <a:spcPts val="600"/>
              </a:spcBef>
              <a:defRPr sz="1800">
                <a:solidFill>
                  <a:srgbClr val="000000"/>
                </a:solidFill>
              </a:defRPr>
            </a:pPr>
            <a:r>
              <a:rPr i="1" sz="2000">
                <a:solidFill>
                  <a:srgbClr val="174576"/>
                </a:solidFill>
              </a:rPr>
              <a:t>k</a:t>
            </a:r>
            <a:r>
              <a:rPr baseline="-25000" i="1" sz="2000">
                <a:solidFill>
                  <a:srgbClr val="174576"/>
                </a:solidFill>
              </a:rPr>
              <a:t>B</a:t>
            </a:r>
            <a:r>
              <a:rPr sz="2000">
                <a:solidFill>
                  <a:srgbClr val="174576"/>
                </a:solidFill>
              </a:rPr>
              <a:t> enciphers all session keys Alice uses to communicate with Bob … interchange</a:t>
            </a:r>
            <a:r>
              <a:rPr i="1" sz="2000">
                <a:solidFill>
                  <a:srgbClr val="174576"/>
                </a:solidFill>
              </a:rPr>
              <a:t> key</a:t>
            </a:r>
            <a:endParaRPr i="1" sz="2000">
              <a:solidFill>
                <a:srgbClr val="174576"/>
              </a:solidFill>
            </a:endParaRPr>
          </a:p>
          <a:p>
            <a:pPr lvl="1" marL="753110" indent="-403860">
              <a:lnSpc>
                <a:spcPct val="90000"/>
              </a:lnSpc>
              <a:spcBef>
                <a:spcPts val="600"/>
              </a:spcBef>
              <a:defRPr sz="1800">
                <a:solidFill>
                  <a:srgbClr val="000000"/>
                </a:solidFill>
              </a:defRPr>
            </a:pPr>
            <a:r>
              <a:rPr sz="2400">
                <a:solidFill>
                  <a:srgbClr val="174576"/>
                </a:solidFill>
              </a:rPr>
              <a:t>Alice sends { </a:t>
            </a:r>
            <a:r>
              <a:rPr i="1" sz="2400">
                <a:solidFill>
                  <a:srgbClr val="174576"/>
                </a:solidFill>
              </a:rPr>
              <a:t>m</a:t>
            </a:r>
            <a:r>
              <a:rPr sz="2400">
                <a:solidFill>
                  <a:srgbClr val="174576"/>
                </a:solidFill>
              </a:rPr>
              <a:t> } </a:t>
            </a:r>
            <a:r>
              <a:rPr i="1" sz="2400">
                <a:solidFill>
                  <a:srgbClr val="174576"/>
                </a:solidFill>
              </a:rPr>
              <a:t>k</a:t>
            </a:r>
            <a:r>
              <a:rPr baseline="-25000" i="1" sz="2400">
                <a:solidFill>
                  <a:srgbClr val="174576"/>
                </a:solidFill>
              </a:rPr>
              <a:t>s </a:t>
            </a:r>
            <a:r>
              <a:rPr sz="2400">
                <a:solidFill>
                  <a:srgbClr val="174576"/>
                </a:solidFill>
              </a:rPr>
              <a:t>|| { </a:t>
            </a:r>
            <a:r>
              <a:rPr i="1" sz="2400">
                <a:solidFill>
                  <a:srgbClr val="174576"/>
                </a:solidFill>
              </a:rPr>
              <a:t>k</a:t>
            </a:r>
            <a:r>
              <a:rPr baseline="-25000" i="1" sz="2400">
                <a:solidFill>
                  <a:srgbClr val="174576"/>
                </a:solidFill>
              </a:rPr>
              <a:t>s</a:t>
            </a:r>
            <a:r>
              <a:rPr i="1" sz="2400">
                <a:solidFill>
                  <a:srgbClr val="174576"/>
                </a:solidFill>
              </a:rPr>
              <a:t> </a:t>
            </a:r>
            <a:r>
              <a:rPr sz="2400">
                <a:solidFill>
                  <a:srgbClr val="174576"/>
                </a:solidFill>
              </a:rPr>
              <a:t>} </a:t>
            </a:r>
            <a:r>
              <a:rPr i="1" sz="2400">
                <a:solidFill>
                  <a:srgbClr val="174576"/>
                </a:solidFill>
              </a:rPr>
              <a:t>k</a:t>
            </a:r>
            <a:r>
              <a:rPr baseline="-25000" i="1" sz="2400">
                <a:solidFill>
                  <a:srgbClr val="174576"/>
                </a:solidFill>
              </a:rPr>
              <a:t>B</a:t>
            </a:r>
          </a:p>
        </p:txBody>
      </p:sp>
      <p:grpSp>
        <p:nvGrpSpPr>
          <p:cNvPr id="112" name="Group 112"/>
          <p:cNvGrpSpPr/>
          <p:nvPr/>
        </p:nvGrpSpPr>
        <p:grpSpPr>
          <a:xfrm>
            <a:off x="838200" y="5314801"/>
            <a:ext cx="2847411" cy="800250"/>
            <a:chOff x="0" y="0"/>
            <a:chExt cx="2847410" cy="800248"/>
          </a:xfrm>
        </p:grpSpPr>
        <p:sp>
          <p:nvSpPr>
            <p:cNvPr id="110" name="Shape 110"/>
            <p:cNvSpPr/>
            <p:nvPr/>
          </p:nvSpPr>
          <p:spPr>
            <a:xfrm>
              <a:off x="1065600" y="0"/>
              <a:ext cx="1781811" cy="8002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1979" y="11991"/>
                  </a:lnTo>
                  <a:lnTo>
                    <a:pt x="0" y="17007"/>
                  </a:lnTo>
                  <a:moveTo>
                    <a:pt x="0" y="10802"/>
                  </a:moveTo>
                  <a:lnTo>
                    <a:pt x="0" y="21600"/>
                  </a:lnTo>
                </a:path>
              </a:pathLst>
            </a:custGeom>
            <a:noFill/>
            <a:ln w="9525" cap="flat">
              <a:solidFill>
                <a:srgbClr val="0000FF"/>
              </a:solidFill>
              <a:prstDash val="solid"/>
              <a:round/>
            </a:ln>
            <a:effectLst/>
          </p:spPr>
          <p:txBody>
            <a:bodyPr wrap="square" lIns="0" tIns="0" rIns="0" bIns="0" numCol="1" anchor="t">
              <a:noAutofit/>
            </a:bodyPr>
            <a:lstStyle/>
            <a:p>
              <a:pPr lvl="0">
                <a:defRPr sz="2000"/>
              </a:pPr>
            </a:p>
          </p:txBody>
        </p:sp>
        <p:sp>
          <p:nvSpPr>
            <p:cNvPr id="111" name="Shape 111"/>
            <p:cNvSpPr/>
            <p:nvPr/>
          </p:nvSpPr>
          <p:spPr>
            <a:xfrm>
              <a:off x="0" y="400198"/>
              <a:ext cx="1524000" cy="383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2000"/>
              </a:lvl1pPr>
            </a:lstStyle>
            <a:p>
              <a:pPr lvl="0">
                <a:defRPr sz="1800">
                  <a:solidFill>
                    <a:srgbClr val="000000"/>
                  </a:solidFill>
                </a:defRPr>
              </a:pPr>
              <a:r>
                <a:rPr sz="2000">
                  <a:solidFill>
                    <a:srgbClr val="103154"/>
                  </a:solidFill>
                </a:rPr>
                <a:t>Session</a:t>
              </a:r>
            </a:p>
          </p:txBody>
        </p:sp>
      </p:grpSp>
      <p:grpSp>
        <p:nvGrpSpPr>
          <p:cNvPr id="115" name="Group 115"/>
          <p:cNvGrpSpPr/>
          <p:nvPr/>
        </p:nvGrpSpPr>
        <p:grpSpPr>
          <a:xfrm>
            <a:off x="4804674" y="5392996"/>
            <a:ext cx="3043926" cy="722055"/>
            <a:chOff x="0" y="0"/>
            <a:chExt cx="3043925" cy="722053"/>
          </a:xfrm>
        </p:grpSpPr>
        <p:sp>
          <p:nvSpPr>
            <p:cNvPr id="113" name="Shape 113"/>
            <p:cNvSpPr/>
            <p:nvPr/>
          </p:nvSpPr>
          <p:spPr>
            <a:xfrm>
              <a:off x="0" y="0"/>
              <a:ext cx="1300170" cy="7220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6600" y="11877"/>
                  </a:lnTo>
                  <a:lnTo>
                    <a:pt x="21600" y="11413"/>
                  </a:lnTo>
                  <a:moveTo>
                    <a:pt x="21600" y="9633"/>
                  </a:moveTo>
                  <a:lnTo>
                    <a:pt x="21600" y="21600"/>
                  </a:lnTo>
                </a:path>
              </a:pathLst>
            </a:custGeom>
            <a:noFill/>
            <a:ln w="9525" cap="flat">
              <a:solidFill>
                <a:srgbClr val="0000FF"/>
              </a:solidFill>
              <a:prstDash val="solid"/>
              <a:round/>
            </a:ln>
            <a:effectLst/>
          </p:spPr>
          <p:txBody>
            <a:bodyPr wrap="square" lIns="0" tIns="0" rIns="0" bIns="0" numCol="1" anchor="t">
              <a:noAutofit/>
            </a:bodyPr>
            <a:lstStyle/>
            <a:p>
              <a:pPr lvl="0">
                <a:defRPr sz="2000"/>
              </a:pPr>
            </a:p>
          </p:txBody>
        </p:sp>
        <p:sp>
          <p:nvSpPr>
            <p:cNvPr id="114" name="Shape 114"/>
            <p:cNvSpPr/>
            <p:nvPr/>
          </p:nvSpPr>
          <p:spPr>
            <a:xfrm>
              <a:off x="1291325" y="322003"/>
              <a:ext cx="1752601" cy="383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2000"/>
              </a:lvl1pPr>
            </a:lstStyle>
            <a:p>
              <a:pPr lvl="0">
                <a:defRPr sz="1800">
                  <a:solidFill>
                    <a:srgbClr val="000000"/>
                  </a:solidFill>
                </a:defRPr>
              </a:pPr>
              <a:r>
                <a:rPr sz="2000">
                  <a:solidFill>
                    <a:srgbClr val="103154"/>
                  </a:solidFill>
                </a:rPr>
                <a:t>Interchange</a:t>
              </a:r>
            </a:p>
          </p:txBody>
        </p:sp>
      </p:gr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 name="Shape 117"/>
          <p:cNvSpPr/>
          <p:nvPr>
            <p:ph type="title" idx="4294967295"/>
          </p:nvPr>
        </p:nvSpPr>
        <p:spPr>
          <a:xfrm>
            <a:off x="779462" y="295274"/>
            <a:ext cx="7583488" cy="1143002"/>
          </a:xfrm>
          <a:prstGeom prst="rect">
            <a:avLst/>
          </a:prstGeom>
        </p:spPr>
        <p:txBody>
          <a:bodyPr lIns="0" tIns="0" rIns="0" bIns="0">
            <a:normAutofit fontScale="100000" lnSpcReduction="0"/>
          </a:bodyPr>
          <a:lstStyle/>
          <a:p>
            <a:pPr lvl="0">
              <a:defRPr sz="1800">
                <a:solidFill>
                  <a:srgbClr val="000000"/>
                </a:solidFill>
              </a:defRPr>
            </a:pPr>
            <a:r>
              <a:rPr sz="3800">
                <a:solidFill>
                  <a:srgbClr val="174576"/>
                </a:solidFill>
              </a:rPr>
              <a:t>Benefits</a:t>
            </a:r>
          </a:p>
        </p:txBody>
      </p:sp>
      <p:sp>
        <p:nvSpPr>
          <p:cNvPr id="118" name="Shape 118"/>
          <p:cNvSpPr/>
          <p:nvPr>
            <p:ph type="body" idx="4294967295"/>
          </p:nvPr>
        </p:nvSpPr>
        <p:spPr>
          <a:xfrm>
            <a:off x="779462" y="1949450"/>
            <a:ext cx="7583488" cy="4006850"/>
          </a:xfrm>
          <a:prstGeom prst="rect">
            <a:avLst/>
          </a:prstGeom>
        </p:spPr>
        <p:txBody>
          <a:bodyPr lIns="0" tIns="0" rIns="0" bIns="0">
            <a:normAutofit fontScale="100000" lnSpcReduction="0"/>
          </a:bodyPr>
          <a:lstStyle/>
          <a:p>
            <a:pPr lvl="0" marL="405245" indent="-405245">
              <a:lnSpc>
                <a:spcPct val="90000"/>
              </a:lnSpc>
              <a:defRPr sz="1800">
                <a:solidFill>
                  <a:srgbClr val="000000"/>
                </a:solidFill>
              </a:defRPr>
            </a:pPr>
            <a:r>
              <a:rPr sz="2600">
                <a:solidFill>
                  <a:srgbClr val="174576"/>
                </a:solidFill>
              </a:rPr>
              <a:t>Limits amount of traffic enciphered with single key</a:t>
            </a:r>
            <a:endParaRPr sz="2600">
              <a:solidFill>
                <a:srgbClr val="174576"/>
              </a:solidFill>
            </a:endParaRPr>
          </a:p>
          <a:p>
            <a:pPr lvl="1">
              <a:lnSpc>
                <a:spcPct val="90000"/>
              </a:lnSpc>
              <a:spcBef>
                <a:spcPts val="600"/>
              </a:spcBef>
              <a:defRPr sz="1800">
                <a:solidFill>
                  <a:srgbClr val="000000"/>
                </a:solidFill>
              </a:defRPr>
            </a:pPr>
            <a:r>
              <a:rPr sz="2200">
                <a:solidFill>
                  <a:srgbClr val="174576"/>
                </a:solidFill>
              </a:rPr>
              <a:t>Standard practice, to decrease the amount of traffic an attacker can exploit</a:t>
            </a:r>
            <a:endParaRPr sz="2200">
              <a:solidFill>
                <a:srgbClr val="174576"/>
              </a:solidFill>
            </a:endParaRPr>
          </a:p>
          <a:p>
            <a:pPr lvl="0" marL="405245" indent="-405245">
              <a:lnSpc>
                <a:spcPct val="90000"/>
              </a:lnSpc>
              <a:defRPr sz="1800">
                <a:solidFill>
                  <a:srgbClr val="000000"/>
                </a:solidFill>
              </a:defRPr>
            </a:pPr>
            <a:r>
              <a:rPr sz="2600">
                <a:solidFill>
                  <a:srgbClr val="174576"/>
                </a:solidFill>
              </a:rPr>
              <a:t>Prevents some attacks</a:t>
            </a:r>
            <a:endParaRPr sz="2600">
              <a:solidFill>
                <a:srgbClr val="174576"/>
              </a:solidFill>
            </a:endParaRPr>
          </a:p>
          <a:p>
            <a:pPr lvl="1">
              <a:lnSpc>
                <a:spcPct val="90000"/>
              </a:lnSpc>
              <a:spcBef>
                <a:spcPts val="600"/>
              </a:spcBef>
              <a:defRPr sz="1800">
                <a:solidFill>
                  <a:srgbClr val="000000"/>
                </a:solidFill>
              </a:defRPr>
            </a:pPr>
            <a:r>
              <a:rPr sz="2200">
                <a:solidFill>
                  <a:srgbClr val="174576"/>
                </a:solidFill>
              </a:rPr>
              <a:t>Suppose Alice sends Bob messages that consist of either </a:t>
            </a:r>
            <a:r>
              <a:rPr sz="2200">
                <a:solidFill>
                  <a:srgbClr val="174576"/>
                </a:solidFill>
                <a:latin typeface="Arial"/>
                <a:ea typeface="Arial"/>
                <a:cs typeface="Arial"/>
                <a:sym typeface="Arial"/>
              </a:rPr>
              <a:t>“</a:t>
            </a:r>
            <a:r>
              <a:rPr sz="2200">
                <a:solidFill>
                  <a:srgbClr val="174576"/>
                </a:solidFill>
              </a:rPr>
              <a:t>BUY</a:t>
            </a:r>
            <a:r>
              <a:rPr sz="2200">
                <a:solidFill>
                  <a:srgbClr val="174576"/>
                </a:solidFill>
                <a:latin typeface="Arial"/>
                <a:ea typeface="Arial"/>
                <a:cs typeface="Arial"/>
                <a:sym typeface="Arial"/>
              </a:rPr>
              <a:t>”</a:t>
            </a:r>
            <a:r>
              <a:rPr sz="2200">
                <a:solidFill>
                  <a:srgbClr val="174576"/>
                </a:solidFill>
              </a:rPr>
              <a:t> or </a:t>
            </a:r>
            <a:r>
              <a:rPr sz="2200">
                <a:solidFill>
                  <a:srgbClr val="174576"/>
                </a:solidFill>
                <a:latin typeface="Arial"/>
                <a:ea typeface="Arial"/>
                <a:cs typeface="Arial"/>
                <a:sym typeface="Arial"/>
              </a:rPr>
              <a:t>“</a:t>
            </a:r>
            <a:r>
              <a:rPr sz="2200">
                <a:solidFill>
                  <a:srgbClr val="174576"/>
                </a:solidFill>
              </a:rPr>
              <a:t>SELL</a:t>
            </a:r>
            <a:r>
              <a:rPr sz="2200">
                <a:solidFill>
                  <a:srgbClr val="174576"/>
                </a:solidFill>
                <a:latin typeface="Arial"/>
                <a:ea typeface="Arial"/>
                <a:cs typeface="Arial"/>
                <a:sym typeface="Arial"/>
              </a:rPr>
              <a:t>”</a:t>
            </a:r>
            <a:r>
              <a:rPr sz="2200">
                <a:solidFill>
                  <a:srgbClr val="174576"/>
                </a:solidFill>
              </a:rPr>
              <a:t>. </a:t>
            </a:r>
            <a:endParaRPr sz="2200">
              <a:solidFill>
                <a:srgbClr val="174576"/>
              </a:solidFill>
            </a:endParaRPr>
          </a:p>
          <a:p>
            <a:pPr lvl="1">
              <a:lnSpc>
                <a:spcPct val="90000"/>
              </a:lnSpc>
              <a:spcBef>
                <a:spcPts val="600"/>
              </a:spcBef>
              <a:defRPr sz="1800">
                <a:solidFill>
                  <a:srgbClr val="000000"/>
                </a:solidFill>
              </a:defRPr>
            </a:pPr>
            <a:r>
              <a:rPr sz="2200">
                <a:solidFill>
                  <a:srgbClr val="174576"/>
                </a:solidFill>
              </a:rPr>
              <a:t>Eve computes possible ciphertexts { </a:t>
            </a:r>
            <a:r>
              <a:rPr sz="2200">
                <a:solidFill>
                  <a:srgbClr val="174576"/>
                </a:solidFill>
                <a:latin typeface="Arial"/>
                <a:ea typeface="Arial"/>
                <a:cs typeface="Arial"/>
                <a:sym typeface="Arial"/>
              </a:rPr>
              <a:t>“</a:t>
            </a:r>
            <a:r>
              <a:rPr sz="2200">
                <a:solidFill>
                  <a:srgbClr val="174576"/>
                </a:solidFill>
              </a:rPr>
              <a:t>BUY</a:t>
            </a:r>
            <a:r>
              <a:rPr sz="2200">
                <a:solidFill>
                  <a:srgbClr val="174576"/>
                </a:solidFill>
                <a:latin typeface="Arial"/>
                <a:ea typeface="Arial"/>
                <a:cs typeface="Arial"/>
                <a:sym typeface="Arial"/>
              </a:rPr>
              <a:t>”</a:t>
            </a:r>
            <a:r>
              <a:rPr sz="2200">
                <a:solidFill>
                  <a:srgbClr val="174576"/>
                </a:solidFill>
              </a:rPr>
              <a:t> } </a:t>
            </a:r>
            <a:r>
              <a:rPr i="1" sz="2200">
                <a:solidFill>
                  <a:srgbClr val="174576"/>
                </a:solidFill>
              </a:rPr>
              <a:t>k</a:t>
            </a:r>
            <a:r>
              <a:rPr baseline="-25000" i="1" sz="2200">
                <a:solidFill>
                  <a:srgbClr val="174576"/>
                </a:solidFill>
              </a:rPr>
              <a:t>B</a:t>
            </a:r>
            <a:r>
              <a:rPr sz="2200">
                <a:solidFill>
                  <a:srgbClr val="174576"/>
                </a:solidFill>
              </a:rPr>
              <a:t> and  { </a:t>
            </a:r>
            <a:r>
              <a:rPr sz="2200">
                <a:solidFill>
                  <a:srgbClr val="174576"/>
                </a:solidFill>
                <a:latin typeface="Arial"/>
                <a:ea typeface="Arial"/>
                <a:cs typeface="Arial"/>
                <a:sym typeface="Arial"/>
              </a:rPr>
              <a:t>“</a:t>
            </a:r>
            <a:r>
              <a:rPr sz="2200">
                <a:solidFill>
                  <a:srgbClr val="174576"/>
                </a:solidFill>
              </a:rPr>
              <a:t>SELL</a:t>
            </a:r>
            <a:r>
              <a:rPr sz="2200">
                <a:solidFill>
                  <a:srgbClr val="174576"/>
                </a:solidFill>
                <a:latin typeface="Arial"/>
                <a:ea typeface="Arial"/>
                <a:cs typeface="Arial"/>
                <a:sym typeface="Arial"/>
              </a:rPr>
              <a:t>”</a:t>
            </a:r>
            <a:r>
              <a:rPr sz="2200">
                <a:solidFill>
                  <a:srgbClr val="174576"/>
                </a:solidFill>
              </a:rPr>
              <a:t> } </a:t>
            </a:r>
            <a:r>
              <a:rPr i="1" sz="2200">
                <a:solidFill>
                  <a:srgbClr val="174576"/>
                </a:solidFill>
              </a:rPr>
              <a:t>k</a:t>
            </a:r>
            <a:r>
              <a:rPr baseline="-25000" i="1" sz="2200">
                <a:solidFill>
                  <a:srgbClr val="174576"/>
                </a:solidFill>
              </a:rPr>
              <a:t>B</a:t>
            </a:r>
            <a:r>
              <a:rPr sz="2200">
                <a:solidFill>
                  <a:srgbClr val="174576"/>
                </a:solidFill>
              </a:rPr>
              <a:t>. </a:t>
            </a:r>
            <a:endParaRPr sz="2200">
              <a:solidFill>
                <a:srgbClr val="174576"/>
              </a:solidFill>
            </a:endParaRPr>
          </a:p>
          <a:p>
            <a:pPr lvl="1">
              <a:lnSpc>
                <a:spcPct val="90000"/>
              </a:lnSpc>
              <a:spcBef>
                <a:spcPts val="600"/>
              </a:spcBef>
              <a:defRPr sz="1800">
                <a:solidFill>
                  <a:srgbClr val="000000"/>
                </a:solidFill>
              </a:defRPr>
            </a:pPr>
            <a:r>
              <a:rPr sz="2200">
                <a:solidFill>
                  <a:srgbClr val="174576"/>
                </a:solidFill>
              </a:rPr>
              <a:t>Eve intercepts enciphered message, compares, and gets plaintext at once</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 name="Shape 120"/>
          <p:cNvSpPr/>
          <p:nvPr>
            <p:ph type="title" idx="4294967295"/>
          </p:nvPr>
        </p:nvSpPr>
        <p:spPr>
          <a:xfrm>
            <a:off x="779462" y="295274"/>
            <a:ext cx="7583488" cy="1143002"/>
          </a:xfrm>
          <a:prstGeom prst="rect">
            <a:avLst/>
          </a:prstGeom>
        </p:spPr>
        <p:txBody>
          <a:bodyPr lIns="0" tIns="0" rIns="0" bIns="0">
            <a:normAutofit fontScale="100000" lnSpcReduction="0"/>
          </a:bodyPr>
          <a:lstStyle/>
          <a:p>
            <a:pPr lvl="0">
              <a:defRPr sz="1800">
                <a:solidFill>
                  <a:srgbClr val="000000"/>
                </a:solidFill>
              </a:defRPr>
            </a:pPr>
            <a:r>
              <a:rPr sz="3800">
                <a:solidFill>
                  <a:srgbClr val="174576"/>
                </a:solidFill>
              </a:rPr>
              <a:t>Key Exchange Algorithms</a:t>
            </a:r>
          </a:p>
        </p:txBody>
      </p:sp>
      <p:sp>
        <p:nvSpPr>
          <p:cNvPr id="121" name="Shape 121"/>
          <p:cNvSpPr/>
          <p:nvPr>
            <p:ph type="body" idx="4294967295"/>
          </p:nvPr>
        </p:nvSpPr>
        <p:spPr>
          <a:xfrm>
            <a:off x="779462" y="1949450"/>
            <a:ext cx="7583488" cy="4006850"/>
          </a:xfrm>
          <a:prstGeom prst="rect">
            <a:avLst/>
          </a:prstGeom>
        </p:spPr>
        <p:txBody>
          <a:bodyPr lIns="0" tIns="0" rIns="0" bIns="0">
            <a:normAutofit fontScale="100000" lnSpcReduction="0"/>
          </a:bodyPr>
          <a:lstStyle/>
          <a:p>
            <a:pPr lvl="0" marL="436418" indent="-436418">
              <a:defRPr sz="1800">
                <a:solidFill>
                  <a:srgbClr val="000000"/>
                </a:solidFill>
              </a:defRPr>
            </a:pPr>
            <a:r>
              <a:rPr sz="2800">
                <a:solidFill>
                  <a:srgbClr val="174576"/>
                </a:solidFill>
              </a:rPr>
              <a:t>How do Alice, Bob share a key?</a:t>
            </a:r>
            <a:endParaRPr sz="2800">
              <a:solidFill>
                <a:srgbClr val="174576"/>
              </a:solidFill>
            </a:endParaRPr>
          </a:p>
          <a:p>
            <a:pPr lvl="1" marL="753110" indent="-403860">
              <a:spcBef>
                <a:spcPts val="600"/>
              </a:spcBef>
              <a:defRPr sz="1800">
                <a:solidFill>
                  <a:srgbClr val="000000"/>
                </a:solidFill>
              </a:defRPr>
            </a:pPr>
            <a:r>
              <a:rPr sz="2400">
                <a:solidFill>
                  <a:srgbClr val="174576"/>
                </a:solidFill>
              </a:rPr>
              <a:t>Premise</a:t>
            </a:r>
            <a:endParaRPr sz="2400">
              <a:solidFill>
                <a:srgbClr val="174576"/>
              </a:solidFill>
            </a:endParaRPr>
          </a:p>
          <a:p>
            <a:pPr lvl="2" marL="1073855" indent="-388055">
              <a:spcBef>
                <a:spcPts val="600"/>
              </a:spcBef>
              <a:defRPr sz="1800">
                <a:solidFill>
                  <a:srgbClr val="000000"/>
                </a:solidFill>
              </a:defRPr>
            </a:pPr>
            <a:r>
              <a:rPr sz="2000">
                <a:solidFill>
                  <a:srgbClr val="174576"/>
                </a:solidFill>
              </a:rPr>
              <a:t>Secret items are the keys and any ancillary information known only to Alice and Bob needed to derive keys</a:t>
            </a:r>
            <a:endParaRPr sz="2000">
              <a:solidFill>
                <a:srgbClr val="174576"/>
              </a:solidFill>
            </a:endParaRPr>
          </a:p>
          <a:p>
            <a:pPr lvl="2" marL="1073855" indent="-388055">
              <a:spcBef>
                <a:spcPts val="600"/>
              </a:spcBef>
              <a:defRPr sz="1800">
                <a:solidFill>
                  <a:srgbClr val="000000"/>
                </a:solidFill>
              </a:defRPr>
            </a:pPr>
            <a:r>
              <a:rPr sz="2000">
                <a:solidFill>
                  <a:srgbClr val="174576"/>
                </a:solidFill>
              </a:rPr>
              <a:t>Anything transmitted is assumed known to attacker</a:t>
            </a:r>
            <a:endParaRPr sz="2400">
              <a:solidFill>
                <a:srgbClr val="174576"/>
              </a:solidFill>
            </a:endParaRPr>
          </a:p>
          <a:p>
            <a:pPr lvl="1" marL="753110" indent="-403860">
              <a:spcBef>
                <a:spcPts val="600"/>
              </a:spcBef>
              <a:defRPr sz="1800">
                <a:solidFill>
                  <a:srgbClr val="000000"/>
                </a:solidFill>
              </a:defRPr>
            </a:pPr>
            <a:r>
              <a:rPr sz="2400">
                <a:solidFill>
                  <a:srgbClr val="174576"/>
                </a:solidFill>
              </a:rPr>
              <a:t>Key cannot be sent in clear.  Alternatives:</a:t>
            </a:r>
            <a:endParaRPr sz="2400">
              <a:solidFill>
                <a:srgbClr val="174576"/>
              </a:solidFill>
            </a:endParaRPr>
          </a:p>
          <a:p>
            <a:pPr lvl="2" marL="1035050" indent="-349250">
              <a:spcBef>
                <a:spcPts val="600"/>
              </a:spcBef>
              <a:defRPr sz="1800">
                <a:solidFill>
                  <a:srgbClr val="000000"/>
                </a:solidFill>
              </a:defRPr>
            </a:pPr>
            <a:r>
              <a:rPr>
                <a:solidFill>
                  <a:srgbClr val="174576"/>
                </a:solidFill>
              </a:rPr>
              <a:t>Key can be sent enciphered</a:t>
            </a:r>
            <a:endParaRPr>
              <a:solidFill>
                <a:srgbClr val="174576"/>
              </a:solidFill>
            </a:endParaRPr>
          </a:p>
          <a:p>
            <a:pPr lvl="2" marL="1035050" indent="-349250">
              <a:spcBef>
                <a:spcPts val="600"/>
              </a:spcBef>
              <a:defRPr sz="1800">
                <a:solidFill>
                  <a:srgbClr val="000000"/>
                </a:solidFill>
              </a:defRPr>
            </a:pPr>
            <a:r>
              <a:rPr>
                <a:solidFill>
                  <a:srgbClr val="174576"/>
                </a:solidFill>
              </a:rPr>
              <a:t>Key can be derived from exchanged data plus data not known to an eavesdropper</a:t>
            </a:r>
            <a:endParaRPr>
              <a:solidFill>
                <a:srgbClr val="174576"/>
              </a:solidFill>
            </a:endParaRPr>
          </a:p>
          <a:p>
            <a:pPr lvl="2" marL="1035050" indent="-349250">
              <a:spcBef>
                <a:spcPts val="600"/>
              </a:spcBef>
              <a:defRPr sz="1800">
                <a:solidFill>
                  <a:srgbClr val="000000"/>
                </a:solidFill>
              </a:defRPr>
            </a:pPr>
            <a:r>
              <a:rPr>
                <a:solidFill>
                  <a:srgbClr val="174576"/>
                </a:solidFill>
              </a:rPr>
              <a:t>Key can be brokered by a third party</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ph type="title" idx="4294967295"/>
          </p:nvPr>
        </p:nvSpPr>
        <p:spPr>
          <a:xfrm>
            <a:off x="779462" y="-165101"/>
            <a:ext cx="7583488" cy="1143002"/>
          </a:xfrm>
          <a:prstGeom prst="rect">
            <a:avLst/>
          </a:prstGeom>
        </p:spPr>
        <p:txBody>
          <a:bodyPr lIns="0" tIns="0" rIns="0" bIns="0">
            <a:normAutofit fontScale="100000" lnSpcReduction="0"/>
          </a:bodyPr>
          <a:lstStyle/>
          <a:p>
            <a:pPr lvl="0">
              <a:defRPr sz="1800">
                <a:solidFill>
                  <a:srgbClr val="000000"/>
                </a:solidFill>
              </a:defRPr>
            </a:pPr>
            <a:r>
              <a:rPr sz="3800">
                <a:solidFill>
                  <a:srgbClr val="174576"/>
                </a:solidFill>
              </a:rPr>
              <a:t>Classical Key Exchange</a:t>
            </a:r>
          </a:p>
        </p:txBody>
      </p:sp>
      <p:sp>
        <p:nvSpPr>
          <p:cNvPr id="124" name="Shape 124"/>
          <p:cNvSpPr/>
          <p:nvPr>
            <p:ph type="body" idx="4294967295"/>
          </p:nvPr>
        </p:nvSpPr>
        <p:spPr>
          <a:xfrm>
            <a:off x="442912" y="1101725"/>
            <a:ext cx="6705601" cy="2514600"/>
          </a:xfrm>
          <a:prstGeom prst="rect">
            <a:avLst/>
          </a:prstGeom>
        </p:spPr>
        <p:txBody>
          <a:bodyPr lIns="0" tIns="0" rIns="0" bIns="0">
            <a:normAutofit fontScale="100000" lnSpcReduction="0"/>
          </a:bodyPr>
          <a:lstStyle/>
          <a:p>
            <a:pPr lvl="0" marL="299258" indent="-299258" defTabSz="877823">
              <a:lnSpc>
                <a:spcPct val="80000"/>
              </a:lnSpc>
              <a:spcBef>
                <a:spcPts val="1900"/>
              </a:spcBef>
              <a:defRPr sz="1800">
                <a:solidFill>
                  <a:srgbClr val="000000"/>
                </a:solidFill>
              </a:defRPr>
            </a:pPr>
            <a:r>
              <a:rPr sz="1919">
                <a:solidFill>
                  <a:srgbClr val="174576"/>
                </a:solidFill>
              </a:rPr>
              <a:t>Bootstrap problem: how do Alice, Bob begin?</a:t>
            </a:r>
            <a:br>
              <a:rPr sz="1919">
                <a:solidFill>
                  <a:srgbClr val="174576"/>
                </a:solidFill>
              </a:rPr>
            </a:br>
            <a:endParaRPr sz="1919">
              <a:solidFill>
                <a:srgbClr val="174576"/>
              </a:solidFill>
            </a:endParaRPr>
          </a:p>
          <a:p>
            <a:pPr lvl="1" marL="642213" indent="-306933" defTabSz="877823">
              <a:lnSpc>
                <a:spcPct val="80000"/>
              </a:lnSpc>
              <a:spcBef>
                <a:spcPts val="500"/>
              </a:spcBef>
              <a:defRPr sz="1800">
                <a:solidFill>
                  <a:srgbClr val="000000"/>
                </a:solidFill>
              </a:defRPr>
            </a:pPr>
            <a:r>
              <a:rPr sz="1824">
                <a:solidFill>
                  <a:srgbClr val="174576"/>
                </a:solidFill>
              </a:rPr>
              <a:t>Alice can</a:t>
            </a:r>
            <a:r>
              <a:rPr sz="1824">
                <a:solidFill>
                  <a:srgbClr val="174576"/>
                </a:solidFill>
                <a:latin typeface="Arial"/>
                <a:ea typeface="Arial"/>
                <a:cs typeface="Arial"/>
                <a:sym typeface="Arial"/>
              </a:rPr>
              <a:t>’</a:t>
            </a:r>
            <a:r>
              <a:rPr sz="1824">
                <a:solidFill>
                  <a:srgbClr val="174576"/>
                </a:solidFill>
              </a:rPr>
              <a:t>t send it to Bob in the clear</a:t>
            </a:r>
            <a:endParaRPr sz="1824">
              <a:solidFill>
                <a:srgbClr val="174576"/>
              </a:solidFill>
            </a:endParaRPr>
          </a:p>
          <a:p>
            <a:pPr lvl="0" marL="299258" indent="-299258" defTabSz="877823">
              <a:lnSpc>
                <a:spcPct val="80000"/>
              </a:lnSpc>
              <a:spcBef>
                <a:spcPts val="1900"/>
              </a:spcBef>
              <a:defRPr sz="1800">
                <a:solidFill>
                  <a:srgbClr val="000000"/>
                </a:solidFill>
              </a:defRPr>
            </a:pPr>
            <a:r>
              <a:rPr sz="1919">
                <a:solidFill>
                  <a:srgbClr val="174576"/>
                </a:solidFill>
              </a:rPr>
              <a:t>Assume trusted third party, Cathy</a:t>
            </a:r>
            <a:endParaRPr sz="1919">
              <a:solidFill>
                <a:srgbClr val="174576"/>
              </a:solidFill>
            </a:endParaRPr>
          </a:p>
          <a:p>
            <a:pPr lvl="1" marL="642213" indent="-306933" defTabSz="877823">
              <a:lnSpc>
                <a:spcPct val="80000"/>
              </a:lnSpc>
              <a:spcBef>
                <a:spcPts val="500"/>
              </a:spcBef>
              <a:defRPr sz="1800">
                <a:solidFill>
                  <a:srgbClr val="000000"/>
                </a:solidFill>
              </a:defRPr>
            </a:pPr>
            <a:r>
              <a:rPr sz="1824">
                <a:solidFill>
                  <a:srgbClr val="174576"/>
                </a:solidFill>
              </a:rPr>
              <a:t>Alice and Cathy share secret key </a:t>
            </a:r>
            <a:r>
              <a:rPr i="1" sz="1824">
                <a:solidFill>
                  <a:srgbClr val="174576"/>
                </a:solidFill>
              </a:rPr>
              <a:t>k</a:t>
            </a:r>
            <a:r>
              <a:rPr baseline="-25791" i="1" sz="1824">
                <a:solidFill>
                  <a:srgbClr val="174576"/>
                </a:solidFill>
              </a:rPr>
              <a:t>AC</a:t>
            </a:r>
            <a:endParaRPr sz="1824">
              <a:solidFill>
                <a:srgbClr val="174576"/>
              </a:solidFill>
            </a:endParaRPr>
          </a:p>
          <a:p>
            <a:pPr lvl="1" marL="642213" indent="-306933" defTabSz="877823">
              <a:lnSpc>
                <a:spcPct val="80000"/>
              </a:lnSpc>
              <a:spcBef>
                <a:spcPts val="500"/>
              </a:spcBef>
              <a:defRPr sz="1800">
                <a:solidFill>
                  <a:srgbClr val="000000"/>
                </a:solidFill>
              </a:defRPr>
            </a:pPr>
            <a:r>
              <a:rPr sz="1824">
                <a:solidFill>
                  <a:srgbClr val="174576"/>
                </a:solidFill>
              </a:rPr>
              <a:t>Bob and Cathy share secret key </a:t>
            </a:r>
            <a:r>
              <a:rPr i="1" sz="1824">
                <a:solidFill>
                  <a:srgbClr val="174576"/>
                </a:solidFill>
              </a:rPr>
              <a:t>k</a:t>
            </a:r>
            <a:r>
              <a:rPr baseline="-25791" i="1" sz="1824">
                <a:solidFill>
                  <a:srgbClr val="174576"/>
                </a:solidFill>
              </a:rPr>
              <a:t>BC</a:t>
            </a:r>
            <a:endParaRPr sz="1824">
              <a:solidFill>
                <a:srgbClr val="174576"/>
              </a:solidFill>
            </a:endParaRPr>
          </a:p>
          <a:p>
            <a:pPr lvl="0" marL="299258" indent="-299258" defTabSz="877823">
              <a:lnSpc>
                <a:spcPct val="80000"/>
              </a:lnSpc>
              <a:spcBef>
                <a:spcPts val="1900"/>
              </a:spcBef>
              <a:defRPr sz="1800">
                <a:solidFill>
                  <a:srgbClr val="000000"/>
                </a:solidFill>
              </a:defRPr>
            </a:pPr>
            <a:r>
              <a:rPr sz="1919">
                <a:solidFill>
                  <a:srgbClr val="174576"/>
                </a:solidFill>
              </a:rPr>
              <a:t>Use this to exchange shared key </a:t>
            </a:r>
            <a:r>
              <a:rPr i="1" sz="1919">
                <a:solidFill>
                  <a:srgbClr val="174576"/>
                </a:solidFill>
              </a:rPr>
              <a:t>k</a:t>
            </a:r>
            <a:r>
              <a:rPr baseline="-25791" i="1" sz="1919">
                <a:solidFill>
                  <a:srgbClr val="174576"/>
                </a:solidFill>
              </a:rPr>
              <a:t>s</a:t>
            </a:r>
          </a:p>
        </p:txBody>
      </p:sp>
      <p:grpSp>
        <p:nvGrpSpPr>
          <p:cNvPr id="129" name="Group 129"/>
          <p:cNvGrpSpPr/>
          <p:nvPr/>
        </p:nvGrpSpPr>
        <p:grpSpPr>
          <a:xfrm>
            <a:off x="954087" y="3886199"/>
            <a:ext cx="6533486" cy="645777"/>
            <a:chOff x="0" y="0"/>
            <a:chExt cx="6533484" cy="645775"/>
          </a:xfrm>
        </p:grpSpPr>
        <p:sp>
          <p:nvSpPr>
            <p:cNvPr id="125" name="Shape 125"/>
            <p:cNvSpPr/>
            <p:nvPr/>
          </p:nvSpPr>
          <p:spPr>
            <a:xfrm>
              <a:off x="0" y="284460"/>
              <a:ext cx="547388" cy="345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defRPr>
                  <a:solidFill>
                    <a:srgbClr val="000000"/>
                  </a:solidFill>
                </a:defRPr>
              </a:pPr>
              <a:r>
                <a:rPr>
                  <a:solidFill>
                    <a:srgbClr val="103154"/>
                  </a:solidFill>
                </a:rPr>
                <a:t>Alice</a:t>
              </a:r>
            </a:p>
          </p:txBody>
        </p:sp>
        <p:sp>
          <p:nvSpPr>
            <p:cNvPr id="126" name="Shape 126"/>
            <p:cNvSpPr/>
            <p:nvPr/>
          </p:nvSpPr>
          <p:spPr>
            <a:xfrm>
              <a:off x="1026603" y="528934"/>
              <a:ext cx="4953430" cy="1"/>
            </a:xfrm>
            <a:prstGeom prst="line">
              <a:avLst/>
            </a:prstGeom>
            <a:noFill/>
            <a:ln w="9525" cap="flat">
              <a:solidFill>
                <a:srgbClr val="103154"/>
              </a:solidFill>
              <a:prstDash val="solid"/>
              <a:round/>
              <a:tailEnd type="triangle" w="med" len="med"/>
            </a:ln>
            <a:effectLst/>
          </p:spPr>
          <p:txBody>
            <a:bodyPr wrap="square" lIns="0" tIns="0" rIns="0" bIns="0" numCol="1" anchor="t">
              <a:noAutofit/>
            </a:bodyPr>
            <a:lstStyle/>
            <a:p>
              <a:pPr lvl="0" defTabSz="457200">
                <a:defRPr sz="1200">
                  <a:solidFill>
                    <a:srgbClr val="000000"/>
                  </a:solidFill>
                  <a:latin typeface="+mj-lt"/>
                  <a:ea typeface="+mj-ea"/>
                  <a:cs typeface="+mj-cs"/>
                  <a:sym typeface="Helvetica"/>
                </a:defRPr>
              </a:pPr>
            </a:p>
          </p:txBody>
        </p:sp>
        <p:sp>
          <p:nvSpPr>
            <p:cNvPr id="127" name="Shape 127"/>
            <p:cNvSpPr/>
            <p:nvPr/>
          </p:nvSpPr>
          <p:spPr>
            <a:xfrm>
              <a:off x="5904167" y="300335"/>
              <a:ext cx="629318" cy="345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defRPr>
                  <a:solidFill>
                    <a:srgbClr val="000000"/>
                  </a:solidFill>
                </a:defRPr>
              </a:pPr>
              <a:r>
                <a:rPr>
                  <a:solidFill>
                    <a:srgbClr val="103154"/>
                  </a:solidFill>
                </a:rPr>
                <a:t>Cathy</a:t>
              </a:r>
            </a:p>
          </p:txBody>
        </p:sp>
        <p:sp>
          <p:nvSpPr>
            <p:cNvPr id="128" name="Shape 128"/>
            <p:cNvSpPr/>
            <p:nvPr/>
          </p:nvSpPr>
          <p:spPr>
            <a:xfrm>
              <a:off x="1489826" y="0"/>
              <a:ext cx="2743311" cy="3888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defRPr>
                  <a:solidFill>
                    <a:srgbClr val="000000"/>
                  </a:solidFill>
                </a:defRPr>
              </a:pPr>
              <a:r>
                <a:rPr>
                  <a:solidFill>
                    <a:srgbClr val="103154"/>
                  </a:solidFill>
                </a:rPr>
                <a:t>{ request for key to Bob } </a:t>
              </a:r>
              <a:r>
                <a:rPr i="1">
                  <a:solidFill>
                    <a:srgbClr val="103154"/>
                  </a:solidFill>
                </a:rPr>
                <a:t>k</a:t>
              </a:r>
              <a:r>
                <a:rPr baseline="-25000" i="1">
                  <a:solidFill>
                    <a:srgbClr val="103154"/>
                  </a:solidFill>
                </a:rPr>
                <a:t>AC</a:t>
              </a:r>
            </a:p>
          </p:txBody>
        </p:sp>
      </p:grpSp>
      <p:grpSp>
        <p:nvGrpSpPr>
          <p:cNvPr id="134" name="Group 134"/>
          <p:cNvGrpSpPr/>
          <p:nvPr/>
        </p:nvGrpSpPr>
        <p:grpSpPr>
          <a:xfrm>
            <a:off x="954087" y="4719637"/>
            <a:ext cx="6533486" cy="574140"/>
            <a:chOff x="0" y="0"/>
            <a:chExt cx="6533484" cy="574138"/>
          </a:xfrm>
        </p:grpSpPr>
        <p:sp>
          <p:nvSpPr>
            <p:cNvPr id="130" name="Shape 130"/>
            <p:cNvSpPr/>
            <p:nvPr/>
          </p:nvSpPr>
          <p:spPr>
            <a:xfrm>
              <a:off x="0" y="212816"/>
              <a:ext cx="547388" cy="345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defRPr>
                  <a:solidFill>
                    <a:srgbClr val="000000"/>
                  </a:solidFill>
                </a:defRPr>
              </a:pPr>
              <a:r>
                <a:rPr>
                  <a:solidFill>
                    <a:srgbClr val="103154"/>
                  </a:solidFill>
                </a:rPr>
                <a:t>Alice</a:t>
              </a:r>
            </a:p>
          </p:txBody>
        </p:sp>
        <p:sp>
          <p:nvSpPr>
            <p:cNvPr id="131" name="Shape 131"/>
            <p:cNvSpPr/>
            <p:nvPr/>
          </p:nvSpPr>
          <p:spPr>
            <a:xfrm>
              <a:off x="1026603" y="457397"/>
              <a:ext cx="4953430" cy="1"/>
            </a:xfrm>
            <a:prstGeom prst="line">
              <a:avLst/>
            </a:prstGeom>
            <a:noFill/>
            <a:ln w="9525" cap="flat">
              <a:solidFill>
                <a:srgbClr val="103154"/>
              </a:solidFill>
              <a:prstDash val="solid"/>
              <a:round/>
              <a:headEnd type="triangle" w="med" len="med"/>
            </a:ln>
            <a:effectLst/>
          </p:spPr>
          <p:txBody>
            <a:bodyPr wrap="square" lIns="0" tIns="0" rIns="0" bIns="0" numCol="1" anchor="t">
              <a:noAutofit/>
            </a:bodyPr>
            <a:lstStyle/>
            <a:p>
              <a:pPr lvl="0" defTabSz="457200">
                <a:defRPr sz="1200">
                  <a:solidFill>
                    <a:srgbClr val="000000"/>
                  </a:solidFill>
                  <a:latin typeface="+mj-lt"/>
                  <a:ea typeface="+mj-ea"/>
                  <a:cs typeface="+mj-cs"/>
                  <a:sym typeface="Helvetica"/>
                </a:defRPr>
              </a:pPr>
            </a:p>
          </p:txBody>
        </p:sp>
        <p:sp>
          <p:nvSpPr>
            <p:cNvPr id="132" name="Shape 132"/>
            <p:cNvSpPr/>
            <p:nvPr/>
          </p:nvSpPr>
          <p:spPr>
            <a:xfrm>
              <a:off x="5904167" y="228698"/>
              <a:ext cx="629318" cy="345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defRPr>
                  <a:solidFill>
                    <a:srgbClr val="000000"/>
                  </a:solidFill>
                </a:defRPr>
              </a:pPr>
              <a:r>
                <a:rPr>
                  <a:solidFill>
                    <a:srgbClr val="103154"/>
                  </a:solidFill>
                </a:rPr>
                <a:t>Cathy</a:t>
              </a:r>
            </a:p>
          </p:txBody>
        </p:sp>
        <p:sp>
          <p:nvSpPr>
            <p:cNvPr id="133" name="Shape 133"/>
            <p:cNvSpPr/>
            <p:nvPr/>
          </p:nvSpPr>
          <p:spPr>
            <a:xfrm>
              <a:off x="2235766" y="0"/>
              <a:ext cx="1845058" cy="3888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defRPr>
                  <a:solidFill>
                    <a:srgbClr val="000000"/>
                  </a:solidFill>
                </a:defRPr>
              </a:pPr>
              <a:r>
                <a:rPr>
                  <a:solidFill>
                    <a:srgbClr val="103154"/>
                  </a:solidFill>
                </a:rPr>
                <a:t>{ </a:t>
              </a:r>
              <a:r>
                <a:rPr i="1">
                  <a:solidFill>
                    <a:srgbClr val="103154"/>
                  </a:solidFill>
                </a:rPr>
                <a:t>k</a:t>
              </a:r>
              <a:r>
                <a:rPr baseline="-25000" i="1">
                  <a:solidFill>
                    <a:srgbClr val="103154"/>
                  </a:solidFill>
                </a:rPr>
                <a:t>s</a:t>
              </a:r>
              <a:r>
                <a:rPr>
                  <a:solidFill>
                    <a:srgbClr val="103154"/>
                  </a:solidFill>
                </a:rPr>
                <a:t> } </a:t>
              </a:r>
              <a:r>
                <a:rPr i="1">
                  <a:solidFill>
                    <a:srgbClr val="103154"/>
                  </a:solidFill>
                </a:rPr>
                <a:t>k</a:t>
              </a:r>
              <a:r>
                <a:rPr baseline="-25000" i="1">
                  <a:solidFill>
                    <a:srgbClr val="103154"/>
                  </a:solidFill>
                </a:rPr>
                <a:t>AC</a:t>
              </a:r>
              <a:r>
                <a:rPr>
                  <a:solidFill>
                    <a:srgbClr val="103154"/>
                  </a:solidFill>
                </a:rPr>
                <a:t> || { </a:t>
              </a:r>
              <a:r>
                <a:rPr i="1">
                  <a:solidFill>
                    <a:srgbClr val="103154"/>
                  </a:solidFill>
                </a:rPr>
                <a:t>k</a:t>
              </a:r>
              <a:r>
                <a:rPr baseline="-25000" i="1">
                  <a:solidFill>
                    <a:srgbClr val="103154"/>
                  </a:solidFill>
                </a:rPr>
                <a:t>s</a:t>
              </a:r>
              <a:r>
                <a:rPr>
                  <a:solidFill>
                    <a:srgbClr val="103154"/>
                  </a:solidFill>
                </a:rPr>
                <a:t> } </a:t>
              </a:r>
              <a:r>
                <a:rPr i="1">
                  <a:solidFill>
                    <a:srgbClr val="103154"/>
                  </a:solidFill>
                </a:rPr>
                <a:t>k</a:t>
              </a:r>
              <a:r>
                <a:rPr baseline="-25000" i="1">
                  <a:solidFill>
                    <a:srgbClr val="103154"/>
                  </a:solidFill>
                </a:rPr>
                <a:t>BC</a:t>
              </a:r>
            </a:p>
          </p:txBody>
        </p:sp>
      </p:grpSp>
      <p:grpSp>
        <p:nvGrpSpPr>
          <p:cNvPr id="139" name="Group 139"/>
          <p:cNvGrpSpPr/>
          <p:nvPr/>
        </p:nvGrpSpPr>
        <p:grpSpPr>
          <a:xfrm>
            <a:off x="954087" y="5557837"/>
            <a:ext cx="6405810" cy="574140"/>
            <a:chOff x="0" y="0"/>
            <a:chExt cx="6405808" cy="574138"/>
          </a:xfrm>
        </p:grpSpPr>
        <p:sp>
          <p:nvSpPr>
            <p:cNvPr id="135" name="Shape 135"/>
            <p:cNvSpPr/>
            <p:nvPr/>
          </p:nvSpPr>
          <p:spPr>
            <a:xfrm>
              <a:off x="0" y="212816"/>
              <a:ext cx="547388" cy="345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defRPr>
                  <a:solidFill>
                    <a:srgbClr val="000000"/>
                  </a:solidFill>
                </a:defRPr>
              </a:pPr>
              <a:r>
                <a:rPr>
                  <a:solidFill>
                    <a:srgbClr val="103154"/>
                  </a:solidFill>
                </a:rPr>
                <a:t>Alice</a:t>
              </a:r>
            </a:p>
          </p:txBody>
        </p:sp>
        <p:sp>
          <p:nvSpPr>
            <p:cNvPr id="136" name="Shape 136"/>
            <p:cNvSpPr/>
            <p:nvPr/>
          </p:nvSpPr>
          <p:spPr>
            <a:xfrm>
              <a:off x="1026607" y="457397"/>
              <a:ext cx="4953444" cy="1"/>
            </a:xfrm>
            <a:prstGeom prst="line">
              <a:avLst/>
            </a:prstGeom>
            <a:noFill/>
            <a:ln w="9525" cap="flat">
              <a:solidFill>
                <a:srgbClr val="103154"/>
              </a:solidFill>
              <a:prstDash val="solid"/>
              <a:round/>
              <a:tailEnd type="triangle" w="med" len="med"/>
            </a:ln>
            <a:effectLst/>
          </p:spPr>
          <p:txBody>
            <a:bodyPr wrap="square" lIns="0" tIns="0" rIns="0" bIns="0" numCol="1" anchor="t">
              <a:noAutofit/>
            </a:bodyPr>
            <a:lstStyle/>
            <a:p>
              <a:pPr lvl="0" defTabSz="457200">
                <a:defRPr sz="1200">
                  <a:solidFill>
                    <a:srgbClr val="000000"/>
                  </a:solidFill>
                  <a:latin typeface="+mj-lt"/>
                  <a:ea typeface="+mj-ea"/>
                  <a:cs typeface="+mj-cs"/>
                  <a:sym typeface="Helvetica"/>
                </a:defRPr>
              </a:pPr>
            </a:p>
          </p:txBody>
        </p:sp>
        <p:sp>
          <p:nvSpPr>
            <p:cNvPr id="137" name="Shape 137"/>
            <p:cNvSpPr/>
            <p:nvPr/>
          </p:nvSpPr>
          <p:spPr>
            <a:xfrm>
              <a:off x="5939904" y="228698"/>
              <a:ext cx="465905" cy="345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defRPr>
                  <a:solidFill>
                    <a:srgbClr val="000000"/>
                  </a:solidFill>
                </a:defRPr>
              </a:pPr>
              <a:r>
                <a:rPr>
                  <a:solidFill>
                    <a:srgbClr val="103154"/>
                  </a:solidFill>
                </a:rPr>
                <a:t>Bob</a:t>
              </a:r>
            </a:p>
          </p:txBody>
        </p:sp>
        <p:sp>
          <p:nvSpPr>
            <p:cNvPr id="138" name="Shape 138"/>
            <p:cNvSpPr/>
            <p:nvPr/>
          </p:nvSpPr>
          <p:spPr>
            <a:xfrm>
              <a:off x="2841075" y="0"/>
              <a:ext cx="860969" cy="3888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defRPr>
                  <a:solidFill>
                    <a:srgbClr val="000000"/>
                  </a:solidFill>
                </a:defRPr>
              </a:pPr>
              <a:r>
                <a:rPr>
                  <a:solidFill>
                    <a:srgbClr val="103154"/>
                  </a:solidFill>
                </a:rPr>
                <a:t>{ </a:t>
              </a:r>
              <a:r>
                <a:rPr i="1">
                  <a:solidFill>
                    <a:srgbClr val="103154"/>
                  </a:solidFill>
                </a:rPr>
                <a:t>k</a:t>
              </a:r>
              <a:r>
                <a:rPr baseline="-25000" i="1">
                  <a:solidFill>
                    <a:srgbClr val="103154"/>
                  </a:solidFill>
                </a:rPr>
                <a:t>s</a:t>
              </a:r>
              <a:r>
                <a:rPr>
                  <a:solidFill>
                    <a:srgbClr val="103154"/>
                  </a:solidFill>
                </a:rPr>
                <a:t> } </a:t>
              </a:r>
              <a:r>
                <a:rPr i="1">
                  <a:solidFill>
                    <a:srgbClr val="103154"/>
                  </a:solidFill>
                </a:rPr>
                <a:t>k</a:t>
              </a:r>
              <a:r>
                <a:rPr baseline="-25000" i="1">
                  <a:solidFill>
                    <a:srgbClr val="103154"/>
                  </a:solidFill>
                </a:rPr>
                <a:t>BC</a:t>
              </a:r>
            </a:p>
          </p:txBody>
        </p:sp>
      </p:gr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129"/>
                                        </p:tgtEl>
                                        <p:attrNameLst>
                                          <p:attrName>style.visibility</p:attrName>
                                        </p:attrNameLst>
                                      </p:cBhvr>
                                      <p:to>
                                        <p:strVal val="visible"/>
                                      </p:to>
                                    </p:set>
                                    <p:animEffect filter="fade" transition="in">
                                      <p:cBhvr>
                                        <p:cTn id="7" dur="500"/>
                                        <p:tgtEl>
                                          <p:spTgt spid="129"/>
                                        </p:tgtEl>
                                      </p:cBhvr>
                                    </p:animEffect>
                                  </p:childTnLst>
                                </p:cTn>
                              </p:par>
                            </p:childTnLst>
                          </p:cTn>
                        </p:par>
                      </p:childTnLst>
                    </p:cTn>
                  </p:par>
                  <p:par>
                    <p:cTn id="8" fill="hold">
                      <p:stCondLst>
                        <p:cond delay="indefinite"/>
                      </p:stCondLst>
                      <p:childTnLst>
                        <p:par>
                          <p:cTn id="9" fill="hold">
                            <p:stCondLst>
                              <p:cond delay="0"/>
                            </p:stCondLst>
                            <p:childTnLst>
                              <p:par>
                                <p:cTn id="10" nodeType="clickEffect" presetClass="entr" presetSubtype="0" presetID="10" grpId="2" fill="hold">
                                  <p:stCondLst>
                                    <p:cond delay="0"/>
                                  </p:stCondLst>
                                  <p:iterate type="el" backwards="0">
                                    <p:tmAbs val="0"/>
                                  </p:iterate>
                                  <p:childTnLst>
                                    <p:set>
                                      <p:cBhvr>
                                        <p:cTn id="11" fill="hold"/>
                                        <p:tgtEl>
                                          <p:spTgt spid="134"/>
                                        </p:tgtEl>
                                        <p:attrNameLst>
                                          <p:attrName>style.visibility</p:attrName>
                                        </p:attrNameLst>
                                      </p:cBhvr>
                                      <p:to>
                                        <p:strVal val="visible"/>
                                      </p:to>
                                    </p:set>
                                    <p:animEffect filter="fade" transition="in">
                                      <p:cBhvr>
                                        <p:cTn id="12" dur="500"/>
                                        <p:tgtEl>
                                          <p:spTgt spid="134"/>
                                        </p:tgtEl>
                                      </p:cBhvr>
                                    </p:animEffect>
                                  </p:childTnLst>
                                </p:cTn>
                              </p:par>
                            </p:childTnLst>
                          </p:cTn>
                        </p:par>
                      </p:childTnLst>
                    </p:cTn>
                  </p:par>
                  <p:par>
                    <p:cTn id="13" fill="hold">
                      <p:stCondLst>
                        <p:cond delay="indefinite"/>
                      </p:stCondLst>
                      <p:childTnLst>
                        <p:par>
                          <p:cTn id="14" fill="hold">
                            <p:stCondLst>
                              <p:cond delay="0"/>
                            </p:stCondLst>
                            <p:childTnLst>
                              <p:par>
                                <p:cTn id="15" nodeType="clickEffect" presetClass="entr" presetSubtype="0" presetID="10" grpId="3" fill="hold">
                                  <p:stCondLst>
                                    <p:cond delay="0"/>
                                  </p:stCondLst>
                                  <p:iterate type="el" backwards="0">
                                    <p:tmAbs val="0"/>
                                  </p:iterate>
                                  <p:childTnLst>
                                    <p:set>
                                      <p:cBhvr>
                                        <p:cTn id="16" fill="hold"/>
                                        <p:tgtEl>
                                          <p:spTgt spid="139"/>
                                        </p:tgtEl>
                                        <p:attrNameLst>
                                          <p:attrName>style.visibility</p:attrName>
                                        </p:attrNameLst>
                                      </p:cBhvr>
                                      <p:to>
                                        <p:strVal val="visible"/>
                                      </p:to>
                                    </p:set>
                                    <p:animEffect filter="fade" transition="in">
                                      <p:cBhvr>
                                        <p:cTn id="17" dur="5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9" grpId="1"/>
      <p:bldP build="whole" bldLvl="1" animBg="1" rev="0" advAuto="0" spid="134" grpId="2"/>
      <p:bldP build="whole" bldLvl="1" animBg="1" rev="0" advAuto="0" spid="139" grpId="3"/>
    </p:bldLst>
  </p:timing>
</p:sld>
</file>

<file path=ppt/theme/theme1.xml><?xml version="1.0" encoding="utf-8"?>
<a:theme xmlns:a="http://schemas.openxmlformats.org/drawingml/2006/main" xmlns:r="http://schemas.openxmlformats.org/officeDocument/2006/relationships" name="Default">
  <a:themeElements>
    <a:clrScheme name="Default">
      <a:dk1>
        <a:srgbClr val="103154"/>
      </a:dk1>
      <a:lt1>
        <a:srgbClr val="544C44"/>
      </a:lt1>
      <a:dk2>
        <a:srgbClr val="A7A7A7"/>
      </a:dk2>
      <a:lt2>
        <a:srgbClr val="535353"/>
      </a:lt2>
      <a:accent1>
        <a:srgbClr val="FF7F01"/>
      </a:accent1>
      <a:accent2>
        <a:srgbClr val="F1B015"/>
      </a:accent2>
      <a:accent3>
        <a:srgbClr val="8F8F8F"/>
      </a:accent3>
      <a:accent4>
        <a:srgbClr val="0E2A48"/>
      </a:accent4>
      <a:accent5>
        <a:srgbClr val="FFBFAA"/>
      </a:accent5>
      <a:accent6>
        <a:srgbClr val="DA9F13"/>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FF7F01"/>
          </a:solidFill>
          <a:prstDash val="solid"/>
          <a:bevel/>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103154"/>
            </a:solidFill>
            <a:effectLst/>
            <a:uFillTx/>
            <a:latin typeface="Corbel"/>
            <a:ea typeface="Corbel"/>
            <a:cs typeface="Corbel"/>
            <a:sym typeface="Corbe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7F01"/>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103154"/>
            </a:solidFill>
            <a:effectLst/>
            <a:uFillTx/>
            <a:latin typeface="Corbel"/>
            <a:ea typeface="Corbel"/>
            <a:cs typeface="Corbel"/>
            <a:sym typeface="Corbe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FF7F01"/>
      </a:accent1>
      <a:accent2>
        <a:srgbClr val="F1B015"/>
      </a:accent2>
      <a:accent3>
        <a:srgbClr val="8F8F8F"/>
      </a:accent3>
      <a:accent4>
        <a:srgbClr val="0E2A48"/>
      </a:accent4>
      <a:accent5>
        <a:srgbClr val="FFBFAA"/>
      </a:accent5>
      <a:accent6>
        <a:srgbClr val="DA9F13"/>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FF7F01"/>
          </a:solidFill>
          <a:prstDash val="solid"/>
          <a:bevel/>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103154"/>
            </a:solidFill>
            <a:effectLst/>
            <a:uFillTx/>
            <a:latin typeface="Corbel"/>
            <a:ea typeface="Corbel"/>
            <a:cs typeface="Corbel"/>
            <a:sym typeface="Corbe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7F01"/>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103154"/>
            </a:solidFill>
            <a:effectLst/>
            <a:uFillTx/>
            <a:latin typeface="Corbel"/>
            <a:ea typeface="Corbel"/>
            <a:cs typeface="Corbel"/>
            <a:sym typeface="Corbe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