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60" y="1152359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19" y="1152000"/>
            <a:ext cx="4281480" cy="341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19" y="1152000"/>
            <a:ext cx="4281480" cy="3416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311760" y="444960"/>
            <a:ext cx="8520119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60" y="1152359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19" y="1152000"/>
            <a:ext cx="4281480" cy="341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19" y="1152000"/>
            <a:ext cx="4281480" cy="3416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311760" y="444960"/>
            <a:ext cx="8520119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11760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7839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60" y="1152359"/>
            <a:ext cx="415763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7839" y="2936880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60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7839" y="1152359"/>
            <a:ext cx="415763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311760" y="2936880"/>
            <a:ext cx="8520119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60" y="744479"/>
            <a:ext cx="8520119" cy="2052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ank.com/transfer.do?acct=Attacker&amp;amount=100000" TargetMode="External"/><Relationship Id="rId4" Type="http://schemas.openxmlformats.org/officeDocument/2006/relationships/hyperlink" Target="http://bank.com/transfer.do?acct=Attacker&amp;amount=100000" TargetMode="External"/><Relationship Id="rId5" Type="http://schemas.openxmlformats.org/officeDocument/2006/relationships/hyperlink" Target="http://bank.com/transfer.do?acct=Attacker&amp;amount=100000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OpenSS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311760" y="744479"/>
            <a:ext cx="8520119" cy="2052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Security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/>
              <a:t>“Most Common Vulnerabilities”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11760" y="3565080"/>
            <a:ext cx="8520119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Hamza Alkofahi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595959"/>
                </a:solidFill>
              </a:rPr>
              <a:t>Auburn Cyber Research Center 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95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11760" y="444960"/>
            <a:ext cx="85199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Injection </a:t>
            </a:r>
            <a:r>
              <a:rPr lang="en-US" sz="2800">
                <a:solidFill>
                  <a:schemeClr val="dk1"/>
                </a:solidFill>
              </a:rPr>
              <a:t>(Cont.)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400" y="1240950"/>
            <a:ext cx="53911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225" y="32509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738600" y="4717750"/>
            <a:ext cx="1856399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supported by php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2010" y="2285559"/>
            <a:ext cx="8519999" cy="57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</a:rPr>
              <a:t>Cross Site Scripting (XSS)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60" y="444960"/>
            <a:ext cx="8519999" cy="57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Cookies and Sessions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75" y="1017349"/>
            <a:ext cx="6247325" cy="368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04993">
            <a:off x="7689943" y="3609905"/>
            <a:ext cx="1434849" cy="13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/>
              <a:t>Cross Site Scripting (XSS)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1760" y="1104840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An attacker gives your web application 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tags on input. When this input is returned to the user, the user’s 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will execute it.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Such as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Reflected XSS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1800"/>
              <a:t>Stored XSS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05" y="3014030"/>
            <a:ext cx="5909733" cy="20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XSS</a:t>
            </a:r>
            <a:b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240" y="1069920"/>
            <a:ext cx="5828040" cy="39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11760" y="444960"/>
            <a:ext cx="85199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XSS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72881" l="0" r="0" t="3202"/>
          <a:stretch/>
        </p:blipFill>
        <p:spPr>
          <a:xfrm>
            <a:off x="995475" y="2196625"/>
            <a:ext cx="5569500" cy="188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70152" l="0" r="0" t="0"/>
          <a:stretch/>
        </p:blipFill>
        <p:spPr>
          <a:xfrm>
            <a:off x="646925" y="1276050"/>
            <a:ext cx="4557899" cy="3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15633" l="66841" r="0" t="51224"/>
          <a:stretch/>
        </p:blipFill>
        <p:spPr>
          <a:xfrm>
            <a:off x="7710300" y="3118200"/>
            <a:ext cx="1433699" cy="20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628100" y="4630100"/>
            <a:ext cx="8321999" cy="97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/>
              <a:t>Ex: Blog &gt; articles &gt; malicious comment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311760" y="444960"/>
            <a:ext cx="85199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XSS (C</a:t>
            </a:r>
            <a:r>
              <a:rPr lang="en-US" sz="2800"/>
              <a:t>ont.</a:t>
            </a: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12966" l="0" r="0" t="29380"/>
          <a:stretch/>
        </p:blipFill>
        <p:spPr>
          <a:xfrm>
            <a:off x="688425" y="1070125"/>
            <a:ext cx="4557899" cy="7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30550" l="-1329" r="1329" t="26792"/>
          <a:stretch/>
        </p:blipFill>
        <p:spPr>
          <a:xfrm>
            <a:off x="2094224" y="1915500"/>
            <a:ext cx="5230199" cy="31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15633" l="66841" r="0" t="51224"/>
          <a:stretch/>
        </p:blipFill>
        <p:spPr>
          <a:xfrm>
            <a:off x="7710300" y="3118200"/>
            <a:ext cx="1433699" cy="2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Insecure Direct Object References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60" y="1152359"/>
            <a:ext cx="8520119" cy="4187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This is a classic case of 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trusting user input</a:t>
            </a: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paying the price</a:t>
            </a: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in a resulting security vulnerability. A direct object reference means that an internal object such as a file or database key is exposed to the user.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303030"/>
                </a:solidFill>
              </a:rPr>
              <a:t>example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>
                <a:solidFill>
                  <a:srgbClr val="303030"/>
                </a:solidFill>
              </a:rPr>
              <a:t>com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/*/download.php?filename=</a:t>
            </a:r>
            <a:r>
              <a:rPr b="1" lang="en-US" sz="1800">
                <a:solidFill>
                  <a:srgbClr val="303030"/>
                </a:solidFill>
              </a:rPr>
              <a:t>crazyCats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.mov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                     ←---------------------------- your </a:t>
            </a:r>
            <a:r>
              <a:rPr lang="en-US" sz="1800">
                <a:solidFill>
                  <a:srgbClr val="303030"/>
                </a:solidFill>
              </a:rPr>
              <a:t>video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03030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But ! 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br>
              <a:rPr b="1" lang="en-US" sz="1800">
                <a:solidFill>
                  <a:srgbClr val="303030"/>
                </a:solidFill>
              </a:rPr>
            </a:br>
            <a:r>
              <a:rPr b="1" lang="en-US" sz="1800">
                <a:solidFill>
                  <a:srgbClr val="303030"/>
                </a:solidFill>
              </a:rPr>
              <a:t>example.com</a:t>
            </a:r>
            <a:r>
              <a:rPr b="1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/*/download.php?filename=../../../../etc/passwd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←-------- passwd !!!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225" y="2988550"/>
            <a:ext cx="1855199" cy="196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702" y="2386998"/>
            <a:ext cx="572399" cy="5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189" y="4125480"/>
            <a:ext cx="3685800" cy="27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825" y="2930675"/>
            <a:ext cx="2839800" cy="22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misconfiguration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Web servers and applications that have been misconfigured are way more common than those that have been configured properly.</a:t>
            </a:r>
            <a:b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Such as:</a:t>
            </a:r>
          </a:p>
          <a:p>
            <a:pPr indent="-311150" lvl="0" marL="457200" rtl="0">
              <a:spcBef>
                <a:spcPts val="0"/>
              </a:spcBef>
              <a:buClr>
                <a:srgbClr val="303030"/>
              </a:buClr>
              <a:buSzPct val="100000"/>
              <a:buFont typeface="Arial"/>
              <a:buChar char="➔"/>
            </a:pP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Running the application with </a:t>
            </a:r>
            <a:r>
              <a:rPr b="1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debug enabled </a:t>
            </a: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 production.</a:t>
            </a:r>
          </a:p>
          <a:p>
            <a:pPr indent="-311150" lvl="0" marL="457200" rtl="0">
              <a:spcBef>
                <a:spcPts val="0"/>
              </a:spcBef>
              <a:buClr>
                <a:srgbClr val="303030"/>
              </a:buClr>
              <a:buSzPct val="100000"/>
              <a:buFont typeface="Arial"/>
              <a:buChar char="➔"/>
            </a:pP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b="1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directory listing</a:t>
            </a: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enabled on the server, which leaks valuable information.</a:t>
            </a:r>
          </a:p>
          <a:p>
            <a:pPr indent="-311150" lvl="0" marL="457200" rtl="0">
              <a:spcBef>
                <a:spcPts val="0"/>
              </a:spcBef>
              <a:buClr>
                <a:srgbClr val="303030"/>
              </a:buClr>
              <a:buSzPct val="100000"/>
              <a:buFont typeface="Arial"/>
              <a:buChar char="➔"/>
            </a:pP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Running </a:t>
            </a:r>
            <a:r>
              <a:rPr b="1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outdated</a:t>
            </a: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software (think WordPress plugins, old PhpMyAdmin).</a:t>
            </a:r>
          </a:p>
          <a:p>
            <a:pPr indent="-311150" lvl="0" marL="457200" rtl="0">
              <a:spcBef>
                <a:spcPts val="0"/>
              </a:spcBef>
              <a:buClr>
                <a:srgbClr val="303030"/>
              </a:buClr>
              <a:buSzPct val="100000"/>
              <a:buFont typeface="Arial"/>
              <a:buChar char="➔"/>
            </a:pP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b="1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unnecessary services</a:t>
            </a:r>
            <a:r>
              <a:rPr b="0" baseline="0" i="0" lang="en-US" sz="13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running on the machine.</a:t>
            </a:r>
          </a:p>
          <a:p>
            <a:pPr indent="-311150" lvl="0" marL="457200" rtl="0">
              <a:spcBef>
                <a:spcPts val="0"/>
              </a:spcBef>
              <a:buClr>
                <a:srgbClr val="303030"/>
              </a:buClr>
              <a:buSzPct val="92857"/>
              <a:buFont typeface="Arial"/>
              <a:buChar char="➔"/>
            </a:pPr>
            <a:r>
              <a:rPr b="0" baseline="0" i="0" lang="en-US" sz="135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Not changing </a:t>
            </a:r>
            <a:r>
              <a:rPr b="1" baseline="0" i="0" lang="en-US" sz="135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baseline="0" i="0" lang="en-US" sz="135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i="0" lang="en-US" sz="135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keys and passwords</a:t>
            </a:r>
            <a:r>
              <a:rPr b="0" baseline="0" i="0" lang="en-US" sz="135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11760" y="9000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/>
              <a:t>1) </a:t>
            </a:r>
            <a:r>
              <a:rPr lang="en-US" sz="1800">
                <a:solidFill>
                  <a:srgbClr val="303030"/>
                </a:solidFill>
              </a:rPr>
              <a:t>Running the application with </a:t>
            </a:r>
            <a:r>
              <a:rPr b="1" lang="en-US" sz="1800">
                <a:solidFill>
                  <a:srgbClr val="303030"/>
                </a:solidFill>
              </a:rPr>
              <a:t>debug enabled </a:t>
            </a:r>
            <a:r>
              <a:rPr lang="en-US" sz="1800">
                <a:solidFill>
                  <a:srgbClr val="303030"/>
                </a:solidFill>
              </a:rPr>
              <a:t>in production.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00" y="662399"/>
            <a:ext cx="7107599" cy="44121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8" name="Shape 238"/>
          <p:cNvSpPr/>
          <p:nvPr/>
        </p:nvSpPr>
        <p:spPr>
          <a:xfrm>
            <a:off x="1463050" y="674375"/>
            <a:ext cx="2628899" cy="80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961350" y="4023375"/>
            <a:ext cx="788699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Web Application Vulnerabilities 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10926" y="1405500"/>
            <a:ext cx="74439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Injection flaws.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Cross Site Scripting (XSS).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Insecure Direct Object References.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Security misconfiguration.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Cross Site Request Forgery (CSRF).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Using components with known vulnerabilities.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60" y="444960"/>
            <a:ext cx="8519999" cy="57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303030"/>
                </a:solidFill>
              </a:rPr>
              <a:t>2) Having </a:t>
            </a:r>
            <a:r>
              <a:rPr b="1" lang="en-US" sz="1800">
                <a:solidFill>
                  <a:srgbClr val="303030"/>
                </a:solidFill>
              </a:rPr>
              <a:t>directory listing</a:t>
            </a:r>
            <a:r>
              <a:rPr lang="en-US" sz="1800">
                <a:solidFill>
                  <a:srgbClr val="303030"/>
                </a:solidFill>
              </a:rPr>
              <a:t> enabled on the server, which leaks valuable information.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30666" l="0" r="0" t="0"/>
          <a:stretch/>
        </p:blipFill>
        <p:spPr>
          <a:xfrm>
            <a:off x="778475" y="1303025"/>
            <a:ext cx="7769451" cy="3566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Site Request Forgery (CSRF)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An attack that forces an end user to execute unwanted actions on a web application in which they're currently authenticated. </a:t>
            </a: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http://bank.com/transfer.do?acct=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sam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&amp;amount=1000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br>
              <a:rPr lang="en-US" sz="1800"/>
            </a:br>
            <a:r>
              <a:rPr lang="en-US" sz="1800"/>
              <a:t>But !!</a:t>
            </a: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 href="</a:t>
            </a:r>
            <a:r>
              <a:rPr b="0" baseline="0" i="0" lang="en-US" sz="1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http://bank.com/transfer.do?acct=</a:t>
            </a:r>
            <a:r>
              <a:rPr b="1" baseline="0" i="0" lang="en-US" sz="1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Attacker</a:t>
            </a:r>
            <a:r>
              <a:rPr b="0" baseline="0" i="0" lang="en-US" sz="1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&amp;amount=10000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"&gt;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View my Pictures </a:t>
            </a:r>
            <a:r>
              <a:rPr b="1" lang="en-US" sz="1800"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b="1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! 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&lt;/a&gt;</a:t>
            </a:r>
            <a:br>
              <a:rPr b="0" baseline="0" i="0" lang="en-US" sz="1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40879" y="49320"/>
            <a:ext cx="1852920" cy="111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0719" y="3413760"/>
            <a:ext cx="3434100" cy="165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8">
            <a:alphaModFix/>
          </a:blip>
          <a:srcRect b="0" l="0" r="0" t="31337"/>
          <a:stretch/>
        </p:blipFill>
        <p:spPr>
          <a:xfrm>
            <a:off x="921100" y="3757037"/>
            <a:ext cx="4282249" cy="131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components with known vulnerabilities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60" y="1136520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highlight>
                  <a:srgbClr val="FFFFFF"/>
                </a:highlight>
                <a:hlinkClick r:id="rId3"/>
              </a:rPr>
              <a:t>OpenSSL</a:t>
            </a:r>
            <a:r>
              <a:rPr lang="en-US" sz="1800">
                <a:highlight>
                  <a:srgbClr val="FFFFFF"/>
                </a:highlight>
              </a:rPr>
              <a:t> versions before 1.0.1j, 1.0.0o and 0.9.8zc:</a:t>
            </a:r>
            <a:br>
              <a:rPr lang="en-US" sz="1800">
                <a:highlight>
                  <a:srgbClr val="FFFFFF"/>
                </a:highlight>
              </a:rPr>
            </a:b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vulnerable to poodle attack !!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Ope</a:t>
            </a:r>
            <a:r>
              <a:rPr lang="en-US" sz="1800"/>
              <a:t>n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SSL 1.0.1 through 1.0.1f: </a:t>
            </a:r>
            <a:b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/>
              <a:t>ulnerable to 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heartbleed attack !!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894600"/>
            <a:ext cx="182844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5839" y="2158919"/>
            <a:ext cx="1762919" cy="213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11760" y="1152359"/>
            <a:ext cx="8520119" cy="3416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OWASP Top 10 for 2013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8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10 Most common web security vulnerabilities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544119" y="228600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baseline="0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Any Question?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11760" y="1221384"/>
            <a:ext cx="8519999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baseline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A flaw or </a:t>
            </a:r>
            <a:r>
              <a:rPr b="1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b="1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system's</a:t>
            </a: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design,</a:t>
            </a:r>
            <a:b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implementation, or operation and management that could be</a:t>
            </a:r>
            <a:b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exploited</a:t>
            </a: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to violate the system's </a:t>
            </a:r>
            <a:r>
              <a:rPr b="1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security policy</a:t>
            </a:r>
            <a:r>
              <a:rPr b="0" baseline="0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baseline="0" i="1" lang="en-US" sz="15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1" lang="en-US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1" lang="en-US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1" lang="en-US" sz="14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252525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Exploit:</a:t>
            </a:r>
            <a:r>
              <a:rPr b="1" baseline="0" i="0" lang="en-US" sz="18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</a:t>
            </a:r>
            <a:r>
              <a:rPr b="1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 of </a:t>
            </a:r>
            <a:r>
              <a:rPr b="1" baseline="0" i="0" lang="en-US" sz="15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chunk of data,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</a:t>
            </a:r>
            <a:r>
              <a:rPr b="1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br>
              <a:rPr b="1" lang="en-US" sz="1500"/>
            </a:br>
            <a:r>
              <a:rPr b="1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commands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takes advantage of a </a:t>
            </a:r>
            <a:r>
              <a:rPr b="0" baseline="0" i="0" lang="en-US" sz="15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baseline="0" i="0" lang="en-US" sz="15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b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to cause unintended or unanticipated behavior to occur on</a:t>
            </a:r>
            <a:b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software,hardware, or something electronic.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150" y="781025"/>
            <a:ext cx="2527499" cy="1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725" y="2791200"/>
            <a:ext cx="2527499" cy="1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Injection Flaws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98350" y="1152350"/>
            <a:ext cx="8233499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Occurs when untrusted data is sent to an interpreter as part of a command or query, that can trick the interpreter into executing unintended commands or accessing data without proper authorization.</a:t>
            </a:r>
          </a:p>
          <a:p>
            <a:pPr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Such as: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SQL injection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Command Injection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249" y="2291701"/>
            <a:ext cx="3696600" cy="2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injection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282320"/>
            <a:ext cx="4428720" cy="10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48639" y="2377440"/>
            <a:ext cx="7604279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$sql = "SELECT </a:t>
            </a:r>
            <a:r>
              <a:rPr lang="en-US" sz="1800"/>
              <a:t>*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FROM Users where user_id=</a:t>
            </a:r>
            <a:r>
              <a:rPr b="0" baseline="0" i="0" lang="en-US" sz="2000" u="none" cap="none" strike="noStrike">
                <a:solidFill>
                  <a:srgbClr val="00FF66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" + $user_id + "</a:t>
            </a:r>
            <a:r>
              <a:rPr b="0" baseline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1800" u="none" cap="none" strike="noStrike">
                <a:solidFill>
                  <a:srgbClr val="00CC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        		password = </a:t>
            </a:r>
            <a:r>
              <a:rPr b="0" baseline="0" i="0" lang="en-US" sz="2000" u="none" cap="none" strike="noStrike">
                <a:solidFill>
                  <a:srgbClr val="00FF66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+ $password +"</a:t>
            </a:r>
            <a:r>
              <a:rPr b="0" baseline="0" i="0" lang="en-US" sz="2000" u="none" cap="none" strike="noStrike">
                <a:solidFill>
                  <a:srgbClr val="00FF66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</a:p>
          <a:p>
            <a:pPr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$result = mysqli_query($conn, $sql);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if (mysqli_num_rows($result) &gt; 0) {</a:t>
            </a:r>
          </a:p>
          <a:p>
            <a:pPr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baseline="0" i="0" lang="en-US" sz="18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//Do something</a:t>
            </a:r>
          </a:p>
          <a:p>
            <a:pPr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240" y="4221000"/>
            <a:ext cx="4800240" cy="79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295" y="1862000"/>
            <a:ext cx="1300124" cy="3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2119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injection (Cont.)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61450" y="1338775"/>
            <a:ext cx="7539600" cy="22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baseline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Comment styles in MySQL: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rtl="0">
              <a:spcBef>
                <a:spcPts val="0"/>
              </a:spcBef>
              <a:buNone/>
            </a:pP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mysql&gt; SELECT 1+1;     </a:t>
            </a:r>
            <a:r>
              <a:rPr b="0" baseline="0" i="0" lang="en-US" sz="18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-- This comment continues to the end of line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b="1" lang="en-US" sz="1800"/>
              <a:t>result: 2</a:t>
            </a:r>
          </a:p>
          <a:p>
            <a:pPr rtl="0">
              <a:spcBef>
                <a:spcPts val="0"/>
              </a:spcBef>
              <a:buNone/>
            </a:pPr>
            <a:br>
              <a:rPr lang="en-US" sz="1800"/>
            </a:b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mysql&gt; SELECT 1 </a:t>
            </a:r>
            <a:r>
              <a:rPr b="0" baseline="0" i="0" lang="en-US" sz="18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/* this is an in-line comment */</a:t>
            </a:r>
            <a:r>
              <a:rPr b="0" baseline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+ 1;</a:t>
            </a:r>
          </a:p>
          <a:p>
            <a:pPr>
              <a:spcBef>
                <a:spcPts val="0"/>
              </a:spcBef>
              <a:buNone/>
            </a:pPr>
            <a:r>
              <a:rPr lang="en-US" sz="1800"/>
              <a:t>	</a:t>
            </a:r>
            <a:r>
              <a:rPr b="1" lang="en-US" sz="1800"/>
              <a:t>result: 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60" y="444960"/>
            <a:ext cx="8519999" cy="57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SQL injection (Cont.)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90" y="1879544"/>
            <a:ext cx="5981400" cy="19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895" y="2547800"/>
            <a:ext cx="1300124" cy="3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311760" y="444960"/>
            <a:ext cx="852011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Injection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42915" l="0" r="0" t="0"/>
          <a:stretch/>
        </p:blipFill>
        <p:spPr>
          <a:xfrm>
            <a:off x="1214100" y="1708900"/>
            <a:ext cx="6276000" cy="21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401825" y="2698675"/>
            <a:ext cx="2506800" cy="3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3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127.0.0.1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051625" y="4406650"/>
            <a:ext cx="8321999" cy="97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 </a:t>
            </a:r>
            <a:r>
              <a:rPr lang="en-US" sz="2400">
                <a:solidFill>
                  <a:srgbClr val="0000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</a:t>
            </a:r>
            <a:r>
              <a:rPr lang="en-US" sz="2400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400">
                <a:solidFill>
                  <a:srgbClr val="DD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$ipAddress</a:t>
            </a:r>
            <a:r>
              <a:rPr lang="en-US" sz="2400">
                <a:solidFill>
                  <a:srgbClr val="0077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11760" y="444960"/>
            <a:ext cx="8519999" cy="57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Injection </a:t>
            </a:r>
            <a:r>
              <a:rPr lang="en-US" sz="2800">
                <a:solidFill>
                  <a:schemeClr val="dk1"/>
                </a:solidFill>
              </a:rPr>
              <a:t>(Cont.)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79" y="1152359"/>
            <a:ext cx="6276600" cy="3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542600" y="2142000"/>
            <a:ext cx="2506800" cy="3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3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127.0.0.1</a:t>
            </a:r>
            <a:r>
              <a:rPr b="1" baseline="0" i="0" lang="en-US" sz="13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; ls -l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