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10287000" cx="18288000"/>
  <p:notesSz cx="6858000" cy="9144000"/>
  <p:embeddedFontLst>
    <p:embeddedFont>
      <p:font typeface="Robo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43" roundtripDataSignature="AMtx7mhZHsMreSooDtsveOraoduu8bMHd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5.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7.xml"/><Relationship Id="rId21" Type="http://schemas.openxmlformats.org/officeDocument/2006/relationships/slide" Target="slides/slide16.xml"/><Relationship Id="rId43" Type="http://customschemas.google.com/relationships/presentationmetadata" Target="meta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acae5dbad4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US"/>
              <a:t>what are linear models and what do they mean?</a:t>
            </a:r>
            <a:endParaRPr/>
          </a:p>
          <a:p>
            <a:pPr indent="-298450" lvl="1" marL="914400" rtl="0" algn="l">
              <a:spcBef>
                <a:spcPts val="0"/>
              </a:spcBef>
              <a:spcAft>
                <a:spcPts val="0"/>
              </a:spcAft>
              <a:buSzPts val="1100"/>
              <a:buChar char="-"/>
            </a:pPr>
            <a:r>
              <a:rPr lang="en-US"/>
              <a:t>a linear regression model describes and can show the relationship bwn dependent or independent variables.</a:t>
            </a:r>
            <a:endParaRPr/>
          </a:p>
          <a:p>
            <a:pPr indent="-298450" lvl="2" marL="1371600" rtl="0" algn="l">
              <a:spcBef>
                <a:spcPts val="0"/>
              </a:spcBef>
              <a:spcAft>
                <a:spcPts val="0"/>
              </a:spcAft>
              <a:buSzPts val="1100"/>
              <a:buChar char="-"/>
            </a:pPr>
            <a:r>
              <a:rPr lang="en-US"/>
              <a:t>dependent variables are response variables and they affected by the independent </a:t>
            </a:r>
            <a:r>
              <a:rPr lang="en-US"/>
              <a:t>variables</a:t>
            </a:r>
            <a:r>
              <a:rPr lang="en-US"/>
              <a:t> which can also be called the explanatory or the predictors.</a:t>
            </a:r>
            <a:endParaRPr/>
          </a:p>
          <a:p>
            <a:pPr indent="-298450" lvl="0" marL="457200" rtl="0" algn="l">
              <a:spcBef>
                <a:spcPts val="0"/>
              </a:spcBef>
              <a:spcAft>
                <a:spcPts val="0"/>
              </a:spcAft>
              <a:buSzPts val="1100"/>
              <a:buChar char="-"/>
            </a:pPr>
            <a:r>
              <a:rPr lang="en-US"/>
              <a:t>our linear regression models was not good, but it was a good place to start to and set the bar for our further exploration and analyses.</a:t>
            </a:r>
            <a:endParaRPr/>
          </a:p>
          <a:p>
            <a:pPr indent="-298450" lvl="0" marL="457200" rtl="0" algn="l">
              <a:spcBef>
                <a:spcPts val="0"/>
              </a:spcBef>
              <a:spcAft>
                <a:spcPts val="0"/>
              </a:spcAft>
              <a:buSzPts val="1100"/>
              <a:buChar char="-"/>
            </a:pPr>
            <a:r>
              <a:rPr lang="en-US"/>
              <a:t>The more complicated methods we speak of means we had to use models that better represented and helped interpret our data.</a:t>
            </a:r>
            <a:endParaRPr/>
          </a:p>
          <a:p>
            <a:pPr indent="-298450" lvl="0" marL="457200" rtl="0" algn="l">
              <a:spcBef>
                <a:spcPts val="0"/>
              </a:spcBef>
              <a:spcAft>
                <a:spcPts val="0"/>
              </a:spcAft>
              <a:buSzPts val="1100"/>
              <a:buChar char="-"/>
            </a:pPr>
            <a:r>
              <a:rPr lang="en-US"/>
              <a:t>then we found that the more complicated models improved our results.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SO IN THE NEXT FEW SLIDES, I’M JUST GOING TO SHOW WHAT THE MODELS LOOKED LIKE. but i will talk more on the final model out of these six.</a:t>
            </a:r>
            <a:endParaRPr b="1"/>
          </a:p>
        </p:txBody>
      </p:sp>
      <p:sp>
        <p:nvSpPr>
          <p:cNvPr id="165" name="Google Shape;165;g1acae5dbad4_0_2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acae5dbad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this is the linear regression </a:t>
            </a:r>
            <a:r>
              <a:rPr lang="en-US"/>
              <a:t>model</a:t>
            </a:r>
            <a:r>
              <a:rPr lang="en-US"/>
              <a:t> we created - </a:t>
            </a:r>
            <a:endParaRPr/>
          </a:p>
          <a:p>
            <a:pPr indent="-298450" lvl="0" marL="457200" rtl="0" algn="l">
              <a:spcBef>
                <a:spcPts val="0"/>
              </a:spcBef>
              <a:spcAft>
                <a:spcPts val="0"/>
              </a:spcAft>
              <a:buSzPts val="1100"/>
              <a:buChar char="-"/>
            </a:pPr>
            <a:r>
              <a:rPr lang="en-US"/>
              <a:t>it didn’t have good accuracy, and the variables we used did not help explain a lot of the dataset.</a:t>
            </a:r>
            <a:endParaRPr/>
          </a:p>
          <a:p>
            <a:pPr indent="-298450" lvl="0" marL="457200" rtl="0" algn="l">
              <a:spcBef>
                <a:spcPts val="0"/>
              </a:spcBef>
              <a:spcAft>
                <a:spcPts val="0"/>
              </a:spcAft>
              <a:buSzPts val="1100"/>
              <a:buChar char="-"/>
            </a:pPr>
            <a:r>
              <a:rPr lang="en-US"/>
              <a:t>so we just knew that it could be better.</a:t>
            </a:r>
            <a:endParaRPr/>
          </a:p>
        </p:txBody>
      </p:sp>
      <p:sp>
        <p:nvSpPr>
          <p:cNvPr id="173" name="Google Shape;173;g1acae5dbad4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acae5dbad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g1acae5dbad4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acae5dbad4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g1acae5dbad4_0_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acae5dbad4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 i need help on interpreting decision tree 3</a:t>
            </a:r>
            <a:endParaRPr/>
          </a:p>
          <a:p>
            <a:pPr indent="0" lvl="0" marL="0" rtl="0" algn="l">
              <a:spcBef>
                <a:spcPts val="0"/>
              </a:spcBef>
              <a:spcAft>
                <a:spcPts val="0"/>
              </a:spcAft>
              <a:buNone/>
            </a:pPr>
            <a:r>
              <a:t/>
            </a:r>
            <a:endParaRPr/>
          </a:p>
        </p:txBody>
      </p:sp>
      <p:sp>
        <p:nvSpPr>
          <p:cNvPr id="205" name="Google Shape;205;g1acae5dbad4_0_1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acae5dbad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initial modeling of our data helped us determine important variables to focus on moving forward!!!</a:t>
            </a:r>
            <a:endParaRPr/>
          </a:p>
          <a:p>
            <a:pPr indent="0" lvl="0" marL="0" rtl="0" algn="l">
              <a:spcBef>
                <a:spcPts val="0"/>
              </a:spcBef>
              <a:spcAft>
                <a:spcPts val="0"/>
              </a:spcAft>
              <a:buNone/>
            </a:pPr>
            <a:r>
              <a:t/>
            </a:r>
            <a:endParaRPr/>
          </a:p>
        </p:txBody>
      </p:sp>
      <p:sp>
        <p:nvSpPr>
          <p:cNvPr id="213" name="Google Shape;213;g1acae5dbad4_0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acae5dbad4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These are SVM models that we conducted and we found that they performed well, but we</a:t>
            </a:r>
            <a:endParaRPr/>
          </a:p>
        </p:txBody>
      </p:sp>
      <p:sp>
        <p:nvSpPr>
          <p:cNvPr id="221" name="Google Shape;221;g1acae5dbad4_0_1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acae5dbad4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so we needed to find a boundary that was not manually fixed, but was supported by evidence we found in further research.</a:t>
            </a:r>
            <a:endParaRPr/>
          </a:p>
        </p:txBody>
      </p:sp>
      <p:sp>
        <p:nvSpPr>
          <p:cNvPr id="238" name="Google Shape;238;g1acae5dbad4_0_1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acae5dbad4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a:solidFill>
                  <a:schemeClr val="dk1"/>
                </a:solidFill>
              </a:rPr>
              <a:t>BMI was specifically used because it was determined to be the most supported variable associated with the Expensive variable.</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US">
                <a:solidFill>
                  <a:schemeClr val="dk1"/>
                </a:solidFill>
              </a:rPr>
              <a:t>the new boundary that was determined from this analysis was $12,282 dollars.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US">
                <a:solidFill>
                  <a:schemeClr val="dk1"/>
                </a:solidFill>
              </a:rPr>
              <a:t>so this means that now, when we do further research, a person is </a:t>
            </a:r>
            <a:r>
              <a:rPr lang="en-US">
                <a:solidFill>
                  <a:schemeClr val="dk1"/>
                </a:solidFill>
              </a:rPr>
              <a:t>considered</a:t>
            </a:r>
            <a:r>
              <a:rPr lang="en-US">
                <a:solidFill>
                  <a:schemeClr val="dk1"/>
                </a:solidFill>
              </a:rPr>
              <a:t> expensive if they spend greater than or equal to $12,282 on healthcare, and they’re considered not expensive when they spend less than $12,282 on healthcare.</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Font typeface="Arial"/>
              <a:buNone/>
            </a:pPr>
            <a:r>
              <a:rPr lang="en-US">
                <a:solidFill>
                  <a:srgbClr val="666666"/>
                </a:solidFill>
              </a:rPr>
              <a:t>To create the best and most supported cost boundary, we used k-means clustering to put cost into groups, and we used associate mining and determined that BMI was the most supported item associated with expensive.</a:t>
            </a:r>
            <a:endParaRPr>
              <a:solidFill>
                <a:srgbClr val="666666"/>
              </a:solidFill>
            </a:endParaRPr>
          </a:p>
          <a:p>
            <a:pPr indent="0" lvl="0" marL="0" rtl="0" algn="l">
              <a:lnSpc>
                <a:spcPct val="115000"/>
              </a:lnSpc>
              <a:spcBef>
                <a:spcPts val="0"/>
              </a:spcBef>
              <a:spcAft>
                <a:spcPts val="0"/>
              </a:spcAft>
              <a:buNone/>
            </a:pPr>
            <a:r>
              <a:t/>
            </a:r>
            <a:endParaRPr>
              <a:solidFill>
                <a:srgbClr val="666666"/>
              </a:solidFill>
            </a:endParaRPr>
          </a:p>
        </p:txBody>
      </p:sp>
      <p:sp>
        <p:nvSpPr>
          <p:cNvPr id="246" name="Google Shape;246;g1acae5dbad4_0_1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acae5dbad4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we decided to use decision tree models, with a boundary of $12,282, and with fewer factors, so that our model could work on larger datasets on population and be more generalizable.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FROM THE REPORT:</a:t>
            </a:r>
            <a:endParaRPr/>
          </a:p>
          <a:p>
            <a:pPr indent="0" lvl="0" marL="0" rtl="0" algn="l">
              <a:spcBef>
                <a:spcPts val="0"/>
              </a:spcBef>
              <a:spcAft>
                <a:spcPts val="0"/>
              </a:spcAft>
              <a:buNone/>
            </a:pPr>
            <a:r>
              <a:rPr i="1" lang="en-US"/>
              <a:t>Later on, we repeated the process of decision tree model 2 and 3 and found our sensitivity had been improved with 12282 USD as the boundary</a:t>
            </a:r>
            <a:endParaRPr i="1"/>
          </a:p>
          <a:p>
            <a:pPr indent="0" lvl="0" marL="0" rtl="0" algn="l">
              <a:spcBef>
                <a:spcPts val="0"/>
              </a:spcBef>
              <a:spcAft>
                <a:spcPts val="0"/>
              </a:spcAft>
              <a:buNone/>
            </a:pPr>
            <a:r>
              <a:t/>
            </a:r>
            <a:endParaRPr/>
          </a:p>
          <a:p>
            <a:pPr indent="0" lvl="0" marL="0" rtl="0" algn="l">
              <a:spcBef>
                <a:spcPts val="0"/>
              </a:spcBef>
              <a:spcAft>
                <a:spcPts val="0"/>
              </a:spcAft>
              <a:buNone/>
            </a:pPr>
            <a:r>
              <a:rPr lang="en-US"/>
              <a:t>this is the model we used and stored for our shiny app.</a:t>
            </a:r>
            <a:endParaRPr/>
          </a:p>
          <a:p>
            <a:pPr indent="0" lvl="0" marL="0" rtl="0" algn="l">
              <a:spcBef>
                <a:spcPts val="0"/>
              </a:spcBef>
              <a:spcAft>
                <a:spcPts val="0"/>
              </a:spcAft>
              <a:buNone/>
            </a:pPr>
            <a:r>
              <a:rPr lang="en-US"/>
              <a:t>So after determining the new standard for the Expensive column, (how we determine if a person is expensive or not), we conducted analyses on these new findings and found our best working model.</a:t>
            </a:r>
            <a:endParaRPr/>
          </a:p>
          <a:p>
            <a:pPr indent="-298450" lvl="0" marL="457200" rtl="0" algn="l">
              <a:spcBef>
                <a:spcPts val="0"/>
              </a:spcBef>
              <a:spcAft>
                <a:spcPts val="0"/>
              </a:spcAft>
              <a:buSzPts val="1100"/>
              <a:buChar char="-"/>
            </a:pPr>
            <a:r>
              <a:rPr lang="en-US"/>
              <a:t>why is it the best working model?</a:t>
            </a:r>
            <a:endParaRPr/>
          </a:p>
          <a:p>
            <a:pPr indent="-298450" lvl="0" marL="457200" rtl="0" algn="l">
              <a:spcBef>
                <a:spcPts val="0"/>
              </a:spcBef>
              <a:spcAft>
                <a:spcPts val="0"/>
              </a:spcAft>
              <a:buSzPts val="1100"/>
              <a:buChar char="-"/>
            </a:pPr>
            <a:r>
              <a:rPr lang="en-US"/>
              <a:t>variables were left out of this model? which ones? how do we mean?</a:t>
            </a:r>
            <a:endParaRPr/>
          </a:p>
          <a:p>
            <a:pPr indent="-298450" lvl="0" marL="457200" rtl="0" algn="l">
              <a:spcBef>
                <a:spcPts val="0"/>
              </a:spcBef>
              <a:spcAft>
                <a:spcPts val="0"/>
              </a:spcAft>
              <a:buSzPts val="1100"/>
              <a:buChar char="-"/>
            </a:pPr>
            <a:r>
              <a:t/>
            </a:r>
            <a:endParaRPr/>
          </a:p>
        </p:txBody>
      </p:sp>
      <p:sp>
        <p:nvSpPr>
          <p:cNvPr id="254" name="Google Shape;254;g1acae5dbad4_0_1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acae5dbad4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PROJECT GOAL AND OBJECTIVE</a:t>
            </a:r>
            <a:endParaRPr/>
          </a:p>
        </p:txBody>
      </p:sp>
      <p:sp>
        <p:nvSpPr>
          <p:cNvPr id="91" name="Google Shape;91;g1acae5dbad4_0_1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8032530f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just">
              <a:lnSpc>
                <a:spcPct val="150000"/>
              </a:lnSpc>
              <a:spcBef>
                <a:spcPts val="0"/>
              </a:spcBef>
              <a:spcAft>
                <a:spcPts val="0"/>
              </a:spcAft>
              <a:buClr>
                <a:srgbClr val="125B50"/>
              </a:buClr>
              <a:buSzPts val="1100"/>
              <a:buAutoNum type="arabicPeriod"/>
            </a:pPr>
            <a:r>
              <a:rPr lang="en-US">
                <a:solidFill>
                  <a:srgbClr val="125B50"/>
                </a:solidFill>
              </a:rPr>
              <a:t>FROM OUR FINAL MODEL, WE WERE ABLE TO DETERMINE THAT </a:t>
            </a:r>
            <a:r>
              <a:rPr i="1" lang="en-US">
                <a:solidFill>
                  <a:srgbClr val="125B50"/>
                </a:solidFill>
              </a:rPr>
              <a:t>AGE GROUP, BMI GROUP, SMOKER OR NOT,  LOCATION (STATE YOU LIVE IN), AND WHETHER OR NOT YOU EXERCISE YEARLY</a:t>
            </a:r>
            <a:r>
              <a:rPr lang="en-US">
                <a:solidFill>
                  <a:srgbClr val="125B50"/>
                </a:solidFill>
              </a:rPr>
              <a:t> WERE THE MOST CRUCIAL VARIABLES IN DETERMINING WHAT PEOPLE HAD HIGH (EXPENSIVE) HEALTHCARE COSTS.</a:t>
            </a:r>
            <a:endParaRPr>
              <a:solidFill>
                <a:srgbClr val="125B50"/>
              </a:solidFill>
            </a:endParaRPr>
          </a:p>
          <a:p>
            <a:pPr indent="0" lvl="0" marL="0" rtl="0" algn="l">
              <a:spcBef>
                <a:spcPts val="0"/>
              </a:spcBef>
              <a:spcAft>
                <a:spcPts val="0"/>
              </a:spcAft>
              <a:buNone/>
            </a:pPr>
            <a:r>
              <a:t/>
            </a:r>
            <a:endParaRPr/>
          </a:p>
        </p:txBody>
      </p:sp>
      <p:sp>
        <p:nvSpPr>
          <p:cNvPr id="262" name="Google Shape;262;g18032530f5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acae5dbad4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 WE NEED TO ANSWER THESE QUESTIONS</a:t>
            </a:r>
            <a:endParaRPr/>
          </a:p>
        </p:txBody>
      </p:sp>
      <p:sp>
        <p:nvSpPr>
          <p:cNvPr id="271" name="Google Shape;271;g1acae5dbad4_0_2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ace63ad8cd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79" name="Google Shape;279;g1ace63ad8cd_0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ace63ad8c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g1ace63ad8cd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ace63ad8cd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g1ace63ad8cd_0_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b0a22151d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g1b0a22151dc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ace63ad8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g1ace63ad8c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ace63ad8c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just">
              <a:lnSpc>
                <a:spcPct val="115000"/>
              </a:lnSpc>
              <a:spcBef>
                <a:spcPts val="0"/>
              </a:spcBef>
              <a:spcAft>
                <a:spcPts val="0"/>
              </a:spcAft>
              <a:buClr>
                <a:srgbClr val="125B50"/>
              </a:buClr>
              <a:buSzPts val="1100"/>
              <a:buChar char="-"/>
            </a:pPr>
            <a:r>
              <a:rPr lang="en-US">
                <a:solidFill>
                  <a:srgbClr val="125B50"/>
                </a:solidFill>
              </a:rPr>
              <a:t>workplace health promotion - </a:t>
            </a:r>
            <a:r>
              <a:rPr lang="en-US">
                <a:solidFill>
                  <a:srgbClr val="125B50"/>
                </a:solidFill>
              </a:rPr>
              <a:t>proper form for lifting items if they’re in a laborious job, standing desks, healthy snacks in the office, discounted gym memberships, and support for quitting smoking.</a:t>
            </a:r>
            <a:endParaRPr>
              <a:solidFill>
                <a:srgbClr val="125B50"/>
              </a:solidFill>
            </a:endParaRPr>
          </a:p>
          <a:p>
            <a:pPr indent="-298450" lvl="0" marL="457200" rtl="0" algn="just">
              <a:lnSpc>
                <a:spcPct val="115000"/>
              </a:lnSpc>
              <a:spcBef>
                <a:spcPts val="0"/>
              </a:spcBef>
              <a:spcAft>
                <a:spcPts val="0"/>
              </a:spcAft>
              <a:buClr>
                <a:srgbClr val="125B50"/>
              </a:buClr>
              <a:buSzPts val="1100"/>
              <a:buChar char="-"/>
            </a:pPr>
            <a:r>
              <a:rPr lang="en-US">
                <a:solidFill>
                  <a:srgbClr val="125B50"/>
                </a:solidFill>
              </a:rPr>
              <a:t>Obesity Prevention Programs - weight management → discounting or providing or promoting exercise events, or promoting exercise challenges which would also add an incentive to losing weight if there’s a prize.</a:t>
            </a:r>
            <a:endParaRPr>
              <a:solidFill>
                <a:srgbClr val="125B50"/>
              </a:solidFill>
            </a:endParaRPr>
          </a:p>
          <a:p>
            <a:pPr indent="0" lvl="0" marL="0" rtl="0" algn="just">
              <a:lnSpc>
                <a:spcPct val="115000"/>
              </a:lnSpc>
              <a:spcBef>
                <a:spcPts val="0"/>
              </a:spcBef>
              <a:spcAft>
                <a:spcPts val="0"/>
              </a:spcAft>
              <a:buNone/>
            </a:pPr>
            <a:r>
              <a:t/>
            </a:r>
            <a:endParaRPr>
              <a:solidFill>
                <a:srgbClr val="125B50"/>
              </a:solidFill>
            </a:endParaRPr>
          </a:p>
          <a:p>
            <a:pPr indent="0" lvl="0" marL="0" rtl="0" algn="l">
              <a:spcBef>
                <a:spcPts val="0"/>
              </a:spcBef>
              <a:spcAft>
                <a:spcPts val="0"/>
              </a:spcAft>
              <a:buNone/>
            </a:pPr>
            <a:r>
              <a:t/>
            </a:r>
            <a:endParaRPr/>
          </a:p>
        </p:txBody>
      </p:sp>
      <p:sp>
        <p:nvSpPr>
          <p:cNvPr id="326" name="Google Shape;326;g1ace63ad8cd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adc48c30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US">
                <a:solidFill>
                  <a:schemeClr val="dk1"/>
                </a:solidFill>
              </a:rPr>
              <a:t>administration costs → to reduce admin costs we realized we don’t have to include all variables, because we found, according to our models, that some variables didn’t have a huge impact. So you don’t have spend money collecting that data, for example, marital status, number of children, or even gender.</a:t>
            </a:r>
            <a:endParaRPr>
              <a:solidFill>
                <a:schemeClr val="dk1"/>
              </a:solidFill>
            </a:endParaRPr>
          </a:p>
          <a:p>
            <a:pPr indent="-298450" lvl="0" marL="457200" rtl="0" algn="just">
              <a:lnSpc>
                <a:spcPct val="115000"/>
              </a:lnSpc>
              <a:spcBef>
                <a:spcPts val="0"/>
              </a:spcBef>
              <a:spcAft>
                <a:spcPts val="0"/>
              </a:spcAft>
              <a:buClr>
                <a:srgbClr val="125B50"/>
              </a:buClr>
              <a:buSzPts val="1100"/>
              <a:buChar char="-"/>
            </a:pPr>
            <a:r>
              <a:rPr lang="en-US">
                <a:solidFill>
                  <a:srgbClr val="125B50"/>
                </a:solidFill>
              </a:rPr>
              <a:t>workplace health promotion - proper form for lifting items if they’re in a laborious job, standing desks, healthy snacks in the office, discounted gym memberships, and support for quitting smoking.</a:t>
            </a:r>
            <a:endParaRPr>
              <a:solidFill>
                <a:srgbClr val="125B50"/>
              </a:solidFill>
            </a:endParaRPr>
          </a:p>
          <a:p>
            <a:pPr indent="-298450" lvl="0" marL="457200" rtl="0" algn="just">
              <a:lnSpc>
                <a:spcPct val="115000"/>
              </a:lnSpc>
              <a:spcBef>
                <a:spcPts val="0"/>
              </a:spcBef>
              <a:spcAft>
                <a:spcPts val="0"/>
              </a:spcAft>
              <a:buClr>
                <a:srgbClr val="125B50"/>
              </a:buClr>
              <a:buSzPts val="1100"/>
              <a:buChar char="-"/>
            </a:pPr>
            <a:r>
              <a:rPr lang="en-US">
                <a:solidFill>
                  <a:srgbClr val="125B50"/>
                </a:solidFill>
              </a:rPr>
              <a:t>Obesity Prevention Programs - weight management → discounting or providing or promoting exercise events, or promoting exercise challenges which would also add an incentive to losing weight if there’s a prize.</a:t>
            </a:r>
            <a:endParaRPr>
              <a:solidFill>
                <a:srgbClr val="125B50"/>
              </a:solidFill>
            </a:endParaRPr>
          </a:p>
          <a:p>
            <a:pPr indent="0" lvl="0" marL="0" rtl="0" algn="just">
              <a:lnSpc>
                <a:spcPct val="115000"/>
              </a:lnSpc>
              <a:spcBef>
                <a:spcPts val="0"/>
              </a:spcBef>
              <a:spcAft>
                <a:spcPts val="0"/>
              </a:spcAft>
              <a:buNone/>
            </a:pPr>
            <a:r>
              <a:t/>
            </a:r>
            <a:endParaRPr>
              <a:solidFill>
                <a:srgbClr val="125B50"/>
              </a:solidFill>
            </a:endParaRPr>
          </a:p>
          <a:p>
            <a:pPr indent="-298450" lvl="0" marL="457200" rtl="0" algn="l">
              <a:spcBef>
                <a:spcPts val="0"/>
              </a:spcBef>
              <a:spcAft>
                <a:spcPts val="0"/>
              </a:spcAft>
              <a:buClr>
                <a:schemeClr val="dk1"/>
              </a:buClr>
              <a:buSzPts val="1100"/>
              <a:buChar char="-"/>
            </a:pPr>
            <a:r>
              <a:t/>
            </a:r>
            <a:endParaRPr/>
          </a:p>
        </p:txBody>
      </p:sp>
      <p:sp>
        <p:nvSpPr>
          <p:cNvPr id="333" name="Google Shape;333;g1adc48c30e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b0a33dee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US">
                <a:solidFill>
                  <a:schemeClr val="dk1"/>
                </a:solidFill>
              </a:rPr>
              <a:t>administration costs → to reduce admin costs we realized we don’t have to include all variables, because we found, according to our models, that some variables didn’t have a huge impact. So you don’t have spend money collecting that data, for example, marital status, number of children, or even gender.</a:t>
            </a:r>
            <a:endParaRPr>
              <a:solidFill>
                <a:schemeClr val="dk1"/>
              </a:solidFill>
            </a:endParaRPr>
          </a:p>
          <a:p>
            <a:pPr indent="-298450" lvl="0" marL="457200" rtl="0" algn="just">
              <a:lnSpc>
                <a:spcPct val="115000"/>
              </a:lnSpc>
              <a:spcBef>
                <a:spcPts val="0"/>
              </a:spcBef>
              <a:spcAft>
                <a:spcPts val="0"/>
              </a:spcAft>
              <a:buClr>
                <a:srgbClr val="125B50"/>
              </a:buClr>
              <a:buSzPts val="1100"/>
              <a:buChar char="-"/>
            </a:pPr>
            <a:r>
              <a:rPr lang="en-US">
                <a:solidFill>
                  <a:srgbClr val="125B50"/>
                </a:solidFill>
              </a:rPr>
              <a:t>workplace health promotion - proper form for lifting items if they’re in a laborious job, standing desks, healthy snacks in the office, discounted gym memberships, and support for quitting smoking.</a:t>
            </a:r>
            <a:endParaRPr>
              <a:solidFill>
                <a:srgbClr val="125B50"/>
              </a:solidFill>
            </a:endParaRPr>
          </a:p>
          <a:p>
            <a:pPr indent="-298450" lvl="0" marL="457200" rtl="0" algn="just">
              <a:lnSpc>
                <a:spcPct val="115000"/>
              </a:lnSpc>
              <a:spcBef>
                <a:spcPts val="0"/>
              </a:spcBef>
              <a:spcAft>
                <a:spcPts val="0"/>
              </a:spcAft>
              <a:buClr>
                <a:srgbClr val="125B50"/>
              </a:buClr>
              <a:buSzPts val="1100"/>
              <a:buChar char="-"/>
            </a:pPr>
            <a:r>
              <a:rPr lang="en-US">
                <a:solidFill>
                  <a:srgbClr val="125B50"/>
                </a:solidFill>
              </a:rPr>
              <a:t>Obesity Prevention Programs - weight management → discounting or providing or promoting exercise events, or promoting exercise challenges which would also add an incentive to losing weight if there’s a prize.</a:t>
            </a:r>
            <a:endParaRPr>
              <a:solidFill>
                <a:srgbClr val="125B50"/>
              </a:solidFill>
            </a:endParaRPr>
          </a:p>
          <a:p>
            <a:pPr indent="0" lvl="0" marL="0" rtl="0" algn="just">
              <a:lnSpc>
                <a:spcPct val="115000"/>
              </a:lnSpc>
              <a:spcBef>
                <a:spcPts val="0"/>
              </a:spcBef>
              <a:spcAft>
                <a:spcPts val="0"/>
              </a:spcAft>
              <a:buNone/>
            </a:pPr>
            <a:r>
              <a:t/>
            </a:r>
            <a:endParaRPr>
              <a:solidFill>
                <a:srgbClr val="125B50"/>
              </a:solidFill>
            </a:endParaRPr>
          </a:p>
          <a:p>
            <a:pPr indent="-298450" lvl="0" marL="457200" rtl="0" algn="l">
              <a:spcBef>
                <a:spcPts val="0"/>
              </a:spcBef>
              <a:spcAft>
                <a:spcPts val="0"/>
              </a:spcAft>
              <a:buClr>
                <a:schemeClr val="dk1"/>
              </a:buClr>
              <a:buSzPts val="1100"/>
              <a:buChar char="-"/>
            </a:pPr>
            <a:r>
              <a:t/>
            </a:r>
            <a:endParaRPr/>
          </a:p>
        </p:txBody>
      </p:sp>
      <p:sp>
        <p:nvSpPr>
          <p:cNvPr id="340" name="Google Shape;340;g1b0a33deef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acae5dbad4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just">
              <a:lnSpc>
                <a:spcPct val="150000"/>
              </a:lnSpc>
              <a:spcBef>
                <a:spcPts val="0"/>
              </a:spcBef>
              <a:spcAft>
                <a:spcPts val="0"/>
              </a:spcAft>
              <a:buClr>
                <a:srgbClr val="125B50"/>
              </a:buClr>
              <a:buSzPts val="1100"/>
              <a:buChar char="-"/>
            </a:pPr>
            <a:r>
              <a:rPr lang="en-US">
                <a:solidFill>
                  <a:srgbClr val="125B50"/>
                </a:solidFill>
              </a:rPr>
              <a:t>Why are some people’s health costs more expensive than others?</a:t>
            </a:r>
            <a:endParaRPr>
              <a:solidFill>
                <a:srgbClr val="125B50"/>
              </a:solidFill>
            </a:endParaRPr>
          </a:p>
          <a:p>
            <a:pPr indent="-317500" lvl="1" marL="914400" rtl="0" algn="just">
              <a:lnSpc>
                <a:spcPct val="150000"/>
              </a:lnSpc>
              <a:spcBef>
                <a:spcPts val="0"/>
              </a:spcBef>
              <a:spcAft>
                <a:spcPts val="0"/>
              </a:spcAft>
              <a:buClr>
                <a:srgbClr val="125B50"/>
              </a:buClr>
              <a:buSzPts val="1400"/>
              <a:buChar char="-"/>
            </a:pPr>
            <a:r>
              <a:rPr lang="en-US">
                <a:solidFill>
                  <a:srgbClr val="125B50"/>
                </a:solidFill>
              </a:rPr>
              <a:t>why do some people require more than others?</a:t>
            </a:r>
            <a:endParaRPr>
              <a:solidFill>
                <a:srgbClr val="125B50"/>
              </a:solidFill>
            </a:endParaRPr>
          </a:p>
          <a:p>
            <a:pPr indent="-317500" lvl="0" marL="457200" rtl="0" algn="just">
              <a:lnSpc>
                <a:spcPct val="150000"/>
              </a:lnSpc>
              <a:spcBef>
                <a:spcPts val="0"/>
              </a:spcBef>
              <a:spcAft>
                <a:spcPts val="0"/>
              </a:spcAft>
              <a:buClr>
                <a:srgbClr val="125B50"/>
              </a:buClr>
              <a:buSzPts val="1400"/>
              <a:buChar char="-"/>
            </a:pPr>
            <a:r>
              <a:rPr lang="en-US">
                <a:solidFill>
                  <a:srgbClr val="125B50"/>
                </a:solidFill>
              </a:rPr>
              <a:t>can we predict which people will be expensive?</a:t>
            </a:r>
            <a:endParaRPr>
              <a:solidFill>
                <a:srgbClr val="125B50"/>
              </a:solidFill>
            </a:endParaRPr>
          </a:p>
          <a:p>
            <a:pPr indent="-317500" lvl="1" marL="914400" rtl="0" algn="just">
              <a:lnSpc>
                <a:spcPct val="150000"/>
              </a:lnSpc>
              <a:spcBef>
                <a:spcPts val="0"/>
              </a:spcBef>
              <a:spcAft>
                <a:spcPts val="0"/>
              </a:spcAft>
              <a:buClr>
                <a:srgbClr val="125B50"/>
              </a:buClr>
              <a:buSzPts val="1400"/>
              <a:buChar char="-"/>
            </a:pPr>
            <a:r>
              <a:rPr lang="en-US">
                <a:solidFill>
                  <a:srgbClr val="125B50"/>
                </a:solidFill>
              </a:rPr>
              <a:t>in terms of health care costs.</a:t>
            </a:r>
            <a:endParaRPr>
              <a:solidFill>
                <a:srgbClr val="125B50"/>
              </a:solidFill>
            </a:endParaRPr>
          </a:p>
          <a:p>
            <a:pPr indent="-317500" lvl="0" marL="457200" rtl="0" algn="just">
              <a:lnSpc>
                <a:spcPct val="150000"/>
              </a:lnSpc>
              <a:spcBef>
                <a:spcPts val="0"/>
              </a:spcBef>
              <a:spcAft>
                <a:spcPts val="0"/>
              </a:spcAft>
              <a:buClr>
                <a:srgbClr val="125B50"/>
              </a:buClr>
              <a:buSzPts val="1400"/>
              <a:buChar char="-"/>
            </a:pPr>
            <a:r>
              <a:rPr lang="en-US">
                <a:solidFill>
                  <a:srgbClr val="125B50"/>
                </a:solidFill>
              </a:rPr>
              <a:t>which people will have high healthcare costs?</a:t>
            </a:r>
            <a:endParaRPr>
              <a:solidFill>
                <a:srgbClr val="125B50"/>
              </a:solidFill>
            </a:endParaRPr>
          </a:p>
          <a:p>
            <a:pPr indent="-317500" lvl="0" marL="457200" rtl="0" algn="just">
              <a:lnSpc>
                <a:spcPct val="150000"/>
              </a:lnSpc>
              <a:spcBef>
                <a:spcPts val="0"/>
              </a:spcBef>
              <a:spcAft>
                <a:spcPts val="0"/>
              </a:spcAft>
              <a:buClr>
                <a:srgbClr val="125B50"/>
              </a:buClr>
              <a:buSzPts val="1400"/>
              <a:buChar char="-"/>
            </a:pPr>
            <a:r>
              <a:rPr lang="en-US">
                <a:solidFill>
                  <a:srgbClr val="125B50"/>
                </a:solidFill>
              </a:rPr>
              <a:t>What are some recommendations for lowering healthcare costs?</a:t>
            </a:r>
            <a:endParaRPr>
              <a:solidFill>
                <a:srgbClr val="125B50"/>
              </a:solidFill>
            </a:endParaRPr>
          </a:p>
          <a:p>
            <a:pPr indent="-317500" lvl="0" marL="457200" rtl="0" algn="just">
              <a:lnSpc>
                <a:spcPct val="150000"/>
              </a:lnSpc>
              <a:spcBef>
                <a:spcPts val="0"/>
              </a:spcBef>
              <a:spcAft>
                <a:spcPts val="0"/>
              </a:spcAft>
              <a:buClr>
                <a:srgbClr val="125B50"/>
              </a:buClr>
              <a:buSzPts val="1400"/>
              <a:buChar char="-"/>
            </a:pPr>
            <a:r>
              <a:t/>
            </a:r>
            <a:endParaRPr>
              <a:solidFill>
                <a:srgbClr val="125B50"/>
              </a:solidFill>
            </a:endParaRPr>
          </a:p>
          <a:p>
            <a:pPr indent="0" lvl="0" marL="0" rtl="0" algn="l">
              <a:spcBef>
                <a:spcPts val="0"/>
              </a:spcBef>
              <a:spcAft>
                <a:spcPts val="0"/>
              </a:spcAft>
              <a:buNone/>
            </a:pPr>
            <a:r>
              <a:t/>
            </a:r>
            <a:endParaRPr/>
          </a:p>
        </p:txBody>
      </p:sp>
      <p:sp>
        <p:nvSpPr>
          <p:cNvPr id="99" name="Google Shape;99;g1acae5dbad4_0_1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b0a33deef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US">
                <a:solidFill>
                  <a:schemeClr val="dk1"/>
                </a:solidFill>
              </a:rPr>
              <a:t>administration costs → to reduce admin costs we realized we don’t have to include all variables, because we found, according to our models, that some variables didn’t have a huge impact. So you don’t have spend money collecting that data, for example, marital status, number of children, or even gender.</a:t>
            </a:r>
            <a:endParaRPr>
              <a:solidFill>
                <a:schemeClr val="dk1"/>
              </a:solidFill>
            </a:endParaRPr>
          </a:p>
          <a:p>
            <a:pPr indent="-298450" lvl="0" marL="457200" rtl="0" algn="just">
              <a:lnSpc>
                <a:spcPct val="115000"/>
              </a:lnSpc>
              <a:spcBef>
                <a:spcPts val="0"/>
              </a:spcBef>
              <a:spcAft>
                <a:spcPts val="0"/>
              </a:spcAft>
              <a:buClr>
                <a:srgbClr val="125B50"/>
              </a:buClr>
              <a:buSzPts val="1100"/>
              <a:buChar char="-"/>
            </a:pPr>
            <a:r>
              <a:rPr lang="en-US">
                <a:solidFill>
                  <a:srgbClr val="125B50"/>
                </a:solidFill>
              </a:rPr>
              <a:t>workplace health promotion - proper form for lifting items if they’re in a laborious job, standing desks, healthy snacks in the office, discounted gym memberships, and support for quitting smoking.</a:t>
            </a:r>
            <a:endParaRPr>
              <a:solidFill>
                <a:srgbClr val="125B50"/>
              </a:solidFill>
            </a:endParaRPr>
          </a:p>
          <a:p>
            <a:pPr indent="-298450" lvl="0" marL="457200" rtl="0" algn="just">
              <a:lnSpc>
                <a:spcPct val="115000"/>
              </a:lnSpc>
              <a:spcBef>
                <a:spcPts val="0"/>
              </a:spcBef>
              <a:spcAft>
                <a:spcPts val="0"/>
              </a:spcAft>
              <a:buClr>
                <a:srgbClr val="125B50"/>
              </a:buClr>
              <a:buSzPts val="1100"/>
              <a:buChar char="-"/>
            </a:pPr>
            <a:r>
              <a:rPr lang="en-US">
                <a:solidFill>
                  <a:srgbClr val="125B50"/>
                </a:solidFill>
              </a:rPr>
              <a:t>Obesity Prevention Programs - weight management → discounting or providing or promoting exercise events, or promoting exercise challenges which would also add an incentive to losing weight if there’s a prize.</a:t>
            </a:r>
            <a:endParaRPr>
              <a:solidFill>
                <a:srgbClr val="125B50"/>
              </a:solidFill>
            </a:endParaRPr>
          </a:p>
          <a:p>
            <a:pPr indent="0" lvl="0" marL="0" rtl="0" algn="just">
              <a:lnSpc>
                <a:spcPct val="115000"/>
              </a:lnSpc>
              <a:spcBef>
                <a:spcPts val="0"/>
              </a:spcBef>
              <a:spcAft>
                <a:spcPts val="0"/>
              </a:spcAft>
              <a:buNone/>
            </a:pPr>
            <a:r>
              <a:t/>
            </a:r>
            <a:endParaRPr>
              <a:solidFill>
                <a:srgbClr val="125B50"/>
              </a:solidFill>
            </a:endParaRPr>
          </a:p>
          <a:p>
            <a:pPr indent="-298450" lvl="0" marL="457200" rtl="0" algn="l">
              <a:spcBef>
                <a:spcPts val="0"/>
              </a:spcBef>
              <a:spcAft>
                <a:spcPts val="0"/>
              </a:spcAft>
              <a:buClr>
                <a:schemeClr val="dk1"/>
              </a:buClr>
              <a:buSzPts val="1100"/>
              <a:buChar char="-"/>
            </a:pPr>
            <a:r>
              <a:t/>
            </a:r>
            <a:endParaRPr/>
          </a:p>
        </p:txBody>
      </p:sp>
      <p:sp>
        <p:nvSpPr>
          <p:cNvPr id="347" name="Google Shape;347;g1b0a33deef8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b0a33deef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US">
                <a:solidFill>
                  <a:schemeClr val="dk1"/>
                </a:solidFill>
              </a:rPr>
              <a:t>administration costs → to reduce admin costs we realized we don’t have to include all variables, because we found, according to our models, that some variables didn’t have a huge impact. So you don’t have spend money collecting that data, for example, marital status, number of children, or even gender.</a:t>
            </a:r>
            <a:endParaRPr>
              <a:solidFill>
                <a:schemeClr val="dk1"/>
              </a:solidFill>
            </a:endParaRPr>
          </a:p>
          <a:p>
            <a:pPr indent="-298450" lvl="0" marL="457200" rtl="0" algn="just">
              <a:lnSpc>
                <a:spcPct val="115000"/>
              </a:lnSpc>
              <a:spcBef>
                <a:spcPts val="0"/>
              </a:spcBef>
              <a:spcAft>
                <a:spcPts val="0"/>
              </a:spcAft>
              <a:buClr>
                <a:srgbClr val="125B50"/>
              </a:buClr>
              <a:buSzPts val="1100"/>
              <a:buChar char="-"/>
            </a:pPr>
            <a:r>
              <a:rPr lang="en-US">
                <a:solidFill>
                  <a:srgbClr val="125B50"/>
                </a:solidFill>
              </a:rPr>
              <a:t>workplace health promotion - proper form for lifting items if they’re in a laborious job, standing desks, healthy snacks in the office, discounted gym memberships, and support for quitting smoking.</a:t>
            </a:r>
            <a:endParaRPr>
              <a:solidFill>
                <a:srgbClr val="125B50"/>
              </a:solidFill>
            </a:endParaRPr>
          </a:p>
          <a:p>
            <a:pPr indent="-298450" lvl="0" marL="457200" rtl="0" algn="just">
              <a:lnSpc>
                <a:spcPct val="115000"/>
              </a:lnSpc>
              <a:spcBef>
                <a:spcPts val="0"/>
              </a:spcBef>
              <a:spcAft>
                <a:spcPts val="0"/>
              </a:spcAft>
              <a:buClr>
                <a:srgbClr val="125B50"/>
              </a:buClr>
              <a:buSzPts val="1100"/>
              <a:buChar char="-"/>
            </a:pPr>
            <a:r>
              <a:rPr lang="en-US">
                <a:solidFill>
                  <a:srgbClr val="125B50"/>
                </a:solidFill>
              </a:rPr>
              <a:t>Obesity Prevention Programs - weight management → discounting or providing or promoting exercise events, or promoting exercise challenges which would also add an incentive to losing weight if there’s a prize.</a:t>
            </a:r>
            <a:endParaRPr>
              <a:solidFill>
                <a:srgbClr val="125B50"/>
              </a:solidFill>
            </a:endParaRPr>
          </a:p>
          <a:p>
            <a:pPr indent="0" lvl="0" marL="0" rtl="0" algn="just">
              <a:lnSpc>
                <a:spcPct val="115000"/>
              </a:lnSpc>
              <a:spcBef>
                <a:spcPts val="0"/>
              </a:spcBef>
              <a:spcAft>
                <a:spcPts val="0"/>
              </a:spcAft>
              <a:buNone/>
            </a:pPr>
            <a:r>
              <a:t/>
            </a:r>
            <a:endParaRPr>
              <a:solidFill>
                <a:srgbClr val="125B50"/>
              </a:solidFill>
            </a:endParaRPr>
          </a:p>
          <a:p>
            <a:pPr indent="-298450" lvl="0" marL="457200" rtl="0" algn="l">
              <a:spcBef>
                <a:spcPts val="0"/>
              </a:spcBef>
              <a:spcAft>
                <a:spcPts val="0"/>
              </a:spcAft>
              <a:buClr>
                <a:schemeClr val="dk1"/>
              </a:buClr>
              <a:buSzPts val="1100"/>
              <a:buChar char="-"/>
            </a:pPr>
            <a:r>
              <a:t/>
            </a:r>
            <a:endParaRPr/>
          </a:p>
        </p:txBody>
      </p:sp>
      <p:sp>
        <p:nvSpPr>
          <p:cNvPr id="354" name="Google Shape;354;g1b0a33deef8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b0a33deef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g1b0a33deef8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acae5dbad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g1acae5dbad4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So, for our overall project, this was the agenda we followed. We have phases 1-6 and this was all vital for making our models to then our predictions and recommendations.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for phase one, we had to load the data and load the appropriate libraries to create our models which would then lead to our results and recommendations.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in phase two we had to explore the data:</a:t>
            </a:r>
            <a:endParaRPr/>
          </a:p>
          <a:p>
            <a:pPr indent="-298450" lvl="0" marL="457200" rtl="0" algn="l">
              <a:spcBef>
                <a:spcPts val="0"/>
              </a:spcBef>
              <a:spcAft>
                <a:spcPts val="0"/>
              </a:spcAft>
              <a:buSzPts val="1100"/>
              <a:buChar char="-"/>
            </a:pPr>
            <a:r>
              <a:rPr lang="en-US"/>
              <a:t>we had to see </a:t>
            </a:r>
            <a:r>
              <a:rPr lang="en-US">
                <a:solidFill>
                  <a:schemeClr val="dk1"/>
                </a:solidFill>
              </a:rPr>
              <a:t>what the variables are, </a:t>
            </a:r>
            <a:r>
              <a:rPr lang="en-US"/>
              <a:t>if there were any values (data) missing, or if there was values that were incomplete, and to see if we needed to add any columns.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phase three:</a:t>
            </a:r>
            <a:endParaRPr/>
          </a:p>
          <a:p>
            <a:pPr indent="-298450" lvl="0" marL="457200" rtl="0" algn="l">
              <a:spcBef>
                <a:spcPts val="0"/>
              </a:spcBef>
              <a:spcAft>
                <a:spcPts val="0"/>
              </a:spcAft>
              <a:buSzPts val="1100"/>
              <a:buChar char="-"/>
            </a:pPr>
            <a:r>
              <a:rPr lang="en-US"/>
              <a:t>cleaning the data.</a:t>
            </a:r>
            <a:endParaRPr/>
          </a:p>
          <a:p>
            <a:pPr indent="-298450" lvl="0" marL="457200" rtl="0" algn="l">
              <a:spcBef>
                <a:spcPts val="0"/>
              </a:spcBef>
              <a:spcAft>
                <a:spcPts val="0"/>
              </a:spcAft>
              <a:buSzPts val="1100"/>
              <a:buChar char="-"/>
            </a:pPr>
            <a:r>
              <a:rPr lang="en-US"/>
              <a:t>this is where we fill in the gaps of the missing data</a:t>
            </a:r>
            <a:endParaRPr/>
          </a:p>
          <a:p>
            <a:pPr indent="-298450" lvl="0" marL="457200" rtl="0" algn="l">
              <a:spcBef>
                <a:spcPts val="0"/>
              </a:spcBef>
              <a:spcAft>
                <a:spcPts val="0"/>
              </a:spcAft>
              <a:buSzPts val="1100"/>
              <a:buChar char="-"/>
            </a:pPr>
            <a:r>
              <a:rPr lang="en-US"/>
              <a:t>adding columns such as the Expensive column</a:t>
            </a:r>
            <a:endParaRPr/>
          </a:p>
          <a:p>
            <a:pPr indent="-298450" lvl="0" marL="457200" rtl="0" algn="l">
              <a:spcBef>
                <a:spcPts val="0"/>
              </a:spcBef>
              <a:spcAft>
                <a:spcPts val="0"/>
              </a:spcAft>
              <a:buSzPts val="1100"/>
              <a:buChar char="-"/>
            </a:pPr>
            <a:r>
              <a:rPr lang="en-US"/>
              <a:t>simplifying variables</a:t>
            </a:r>
            <a:endParaRPr/>
          </a:p>
          <a:p>
            <a:pPr indent="-298450" lvl="0" marL="457200" rtl="0" algn="l">
              <a:spcBef>
                <a:spcPts val="0"/>
              </a:spcBef>
              <a:spcAft>
                <a:spcPts val="0"/>
              </a:spcAft>
              <a:buSzPts val="1100"/>
              <a:buChar char="-"/>
            </a:pPr>
            <a:r>
              <a:rPr lang="en-US"/>
              <a:t>and we’ll go into </a:t>
            </a:r>
            <a:r>
              <a:rPr lang="en-US"/>
              <a:t>more</a:t>
            </a:r>
            <a:r>
              <a:rPr lang="en-US"/>
              <a:t> detail in the next few slides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PHASE FOUR AND FIVE ARE COMBINED FOR US:</a:t>
            </a:r>
            <a:endParaRPr/>
          </a:p>
          <a:p>
            <a:pPr indent="-298450" lvl="0" marL="457200" rtl="0" algn="l">
              <a:spcBef>
                <a:spcPts val="0"/>
              </a:spcBef>
              <a:spcAft>
                <a:spcPts val="0"/>
              </a:spcAft>
              <a:buSzPts val="1100"/>
              <a:buChar char="-"/>
            </a:pPr>
            <a:r>
              <a:rPr lang="en-US"/>
              <a:t>DETERMINING WHAT VARIABLES ARE IMPORTANT AND THEN WHICH MODELS WORK BEST.</a:t>
            </a:r>
            <a:endParaRPr/>
          </a:p>
          <a:p>
            <a:pPr indent="0" lvl="0" marL="0" rtl="0" algn="l">
              <a:spcBef>
                <a:spcPts val="0"/>
              </a:spcBef>
              <a:spcAft>
                <a:spcPts val="0"/>
              </a:spcAft>
              <a:buNone/>
            </a:pPr>
            <a:r>
              <a:rPr lang="en-US"/>
              <a:t>PHASE SIX:</a:t>
            </a:r>
            <a:endParaRPr/>
          </a:p>
          <a:p>
            <a:pPr indent="-298450" lvl="0" marL="457200" rtl="0" algn="l">
              <a:spcBef>
                <a:spcPts val="0"/>
              </a:spcBef>
              <a:spcAft>
                <a:spcPts val="0"/>
              </a:spcAft>
              <a:buSzPts val="1100"/>
              <a:buChar char="-"/>
            </a:pPr>
            <a:r>
              <a:rPr lang="en-US"/>
              <a:t>MAKING SUGGESTIONS AND CONCLUSIONS</a:t>
            </a:r>
            <a:endParaRPr/>
          </a:p>
        </p:txBody>
      </p:sp>
      <p:sp>
        <p:nvSpPr>
          <p:cNvPr id="108" name="Google Shape;10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acae5dbad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g1acae5dbad4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acae5dbad4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US">
                <a:solidFill>
                  <a:schemeClr val="dk1"/>
                </a:solidFill>
              </a:rPr>
              <a:t>like previously stated, this is where we fill in the gaps of the missing data by using techniques that would make the best estimate that would fit in those spots by analyzing other values around the gap.</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US">
                <a:solidFill>
                  <a:schemeClr val="dk1"/>
                </a:solidFill>
              </a:rPr>
              <a:t>THEN WE NEED TO SET A BOUNDARY FOR WHATS DEEMED EXPENSIVE OR NOT EXPENSIVE:</a:t>
            </a:r>
            <a:endParaRPr>
              <a:solidFill>
                <a:schemeClr val="dk1"/>
              </a:solidFill>
            </a:endParaRPr>
          </a:p>
          <a:p>
            <a:pPr indent="-298450" lvl="1" marL="914400" rtl="0" algn="l">
              <a:spcBef>
                <a:spcPts val="0"/>
              </a:spcBef>
              <a:spcAft>
                <a:spcPts val="0"/>
              </a:spcAft>
              <a:buClr>
                <a:schemeClr val="dk1"/>
              </a:buClr>
              <a:buSzPts val="1100"/>
              <a:buChar char="-"/>
            </a:pPr>
            <a:r>
              <a:rPr lang="en-US">
                <a:solidFill>
                  <a:schemeClr val="dk1"/>
                </a:solidFill>
              </a:rPr>
              <a:t>SO after inspecting the Cost variable, it was found that the 80th percentile, aka 80% of people in that data, were spending around $5789.40 on healthcare. And when graphing this, we also saw that many people were paying more than average.</a:t>
            </a:r>
            <a:endParaRPr>
              <a:solidFill>
                <a:schemeClr val="dk1"/>
              </a:solidFill>
            </a:endParaRPr>
          </a:p>
          <a:p>
            <a:pPr indent="-298450" lvl="0" marL="457200" rtl="0" algn="l">
              <a:spcBef>
                <a:spcPts val="0"/>
              </a:spcBef>
              <a:spcAft>
                <a:spcPts val="0"/>
              </a:spcAft>
              <a:buClr>
                <a:schemeClr val="dk1"/>
              </a:buClr>
              <a:buSzPts val="1100"/>
              <a:buChar char="-"/>
            </a:pPr>
            <a:r>
              <a:rPr lang="en-US">
                <a:solidFill>
                  <a:schemeClr val="dk1"/>
                </a:solidFill>
              </a:rPr>
              <a:t>so, initially, from this information, it was decided that a person is considered expensive when they pay greater than or equal to $6000 on healthcare. This is also how we defined a new variable/ column in our data set called Expensive. </a:t>
            </a:r>
            <a:endParaRPr>
              <a:solidFill>
                <a:schemeClr val="dk1"/>
              </a:solidFill>
            </a:endParaRPr>
          </a:p>
          <a:p>
            <a:pPr indent="-298450" lvl="1" marL="914400" rtl="0" algn="l">
              <a:spcBef>
                <a:spcPts val="0"/>
              </a:spcBef>
              <a:spcAft>
                <a:spcPts val="0"/>
              </a:spcAft>
              <a:buClr>
                <a:schemeClr val="dk1"/>
              </a:buClr>
              <a:buSzPts val="1100"/>
              <a:buChar char="-"/>
            </a:pPr>
            <a:r>
              <a:rPr lang="en-US">
                <a:solidFill>
                  <a:schemeClr val="dk1"/>
                </a:solidFill>
              </a:rPr>
              <a:t>the column was either a yes or a no.</a:t>
            </a:r>
            <a:endParaRPr>
              <a:solidFill>
                <a:schemeClr val="dk1"/>
              </a:solidFill>
            </a:endParaRPr>
          </a:p>
          <a:p>
            <a:pPr indent="-298450" lvl="1" marL="914400" rtl="0" algn="l">
              <a:spcBef>
                <a:spcPts val="0"/>
              </a:spcBef>
              <a:spcAft>
                <a:spcPts val="0"/>
              </a:spcAft>
              <a:buClr>
                <a:schemeClr val="dk1"/>
              </a:buClr>
              <a:buSzPts val="1100"/>
              <a:buChar char="-"/>
            </a:pPr>
            <a:r>
              <a:rPr lang="en-US">
                <a:solidFill>
                  <a:schemeClr val="dk1"/>
                </a:solidFill>
              </a:rPr>
              <a:t>if a person was paying greater than or equal to $6000, it would be a yes, and if they were paying less than, it would be a no.</a:t>
            </a:r>
            <a:endParaRPr>
              <a:solidFill>
                <a:schemeClr val="dk1"/>
              </a:solidFill>
            </a:endParaRPr>
          </a:p>
        </p:txBody>
      </p:sp>
      <p:sp>
        <p:nvSpPr>
          <p:cNvPr id="127" name="Google Shape;127;g1acae5dbad4_1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acae5dba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these are the variables that we simplified to help with </a:t>
            </a:r>
            <a:r>
              <a:rPr lang="en-US"/>
              <a:t>cleaning</a:t>
            </a:r>
            <a:r>
              <a:rPr lang="en-US"/>
              <a:t> our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OBESE FACTOR IS IMPORTANT IN OUR MODELING.</a:t>
            </a:r>
            <a:endParaRPr/>
          </a:p>
          <a:p>
            <a:pPr indent="0" lvl="0" marL="0" rtl="0" algn="l">
              <a:spcBef>
                <a:spcPts val="0"/>
              </a:spcBef>
              <a:spcAft>
                <a:spcPts val="0"/>
              </a:spcAft>
              <a:buNone/>
            </a:pPr>
            <a:r>
              <a:t/>
            </a:r>
            <a:endParaRPr/>
          </a:p>
        </p:txBody>
      </p:sp>
      <p:sp>
        <p:nvSpPr>
          <p:cNvPr id="136" name="Google Shape;136;g1acae5dbad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so here are some graphs that we generated. these aren’t all of them, we just wanted to show some similar and contrasting results.</a:t>
            </a:r>
            <a:endParaRPr/>
          </a:p>
          <a:p>
            <a:pPr indent="0" lvl="0" marL="0" rtl="0" algn="l">
              <a:spcBef>
                <a:spcPts val="0"/>
              </a:spcBef>
              <a:spcAft>
                <a:spcPts val="0"/>
              </a:spcAft>
              <a:buNone/>
            </a:pPr>
            <a:r>
              <a:rPr lang="en-US"/>
              <a:t>this is comparing different variables with whether or not they’re expensive.</a:t>
            </a:r>
            <a:endParaRPr/>
          </a:p>
          <a:p>
            <a:pPr indent="-298450" lvl="0" marL="457200" rtl="0" algn="l">
              <a:spcBef>
                <a:spcPts val="0"/>
              </a:spcBef>
              <a:spcAft>
                <a:spcPts val="0"/>
              </a:spcAft>
              <a:buSzPts val="1100"/>
              <a:buChar char="-"/>
            </a:pPr>
            <a:r>
              <a:rPr lang="en-US"/>
              <a:t>top left is age groups:</a:t>
            </a:r>
            <a:endParaRPr/>
          </a:p>
          <a:p>
            <a:pPr indent="-298450" lvl="1" marL="914400" rtl="0" algn="l">
              <a:spcBef>
                <a:spcPts val="0"/>
              </a:spcBef>
              <a:spcAft>
                <a:spcPts val="0"/>
              </a:spcAft>
              <a:buSzPts val="1100"/>
              <a:buChar char="-"/>
            </a:pPr>
            <a:r>
              <a:rPr lang="en-US"/>
              <a:t>so for the 20-29 age group, a small portion of them were considered expensive, and a majority of them were classified as not expensive.</a:t>
            </a:r>
            <a:endParaRPr/>
          </a:p>
          <a:p>
            <a:pPr indent="-298450" lvl="1" marL="914400" rtl="0" algn="l">
              <a:spcBef>
                <a:spcPts val="0"/>
              </a:spcBef>
              <a:spcAft>
                <a:spcPts val="0"/>
              </a:spcAft>
              <a:buSzPts val="1100"/>
              <a:buChar char="-"/>
            </a:pPr>
            <a:r>
              <a:rPr lang="en-US"/>
              <a:t>comparing that group to the over 60 age group, we can see that there is a greater amount of over 60 folks that were classified as expensive.</a:t>
            </a:r>
            <a:endParaRPr/>
          </a:p>
          <a:p>
            <a:pPr indent="-298450" lvl="0" marL="457200" rtl="0" algn="l">
              <a:spcBef>
                <a:spcPts val="0"/>
              </a:spcBef>
              <a:spcAft>
                <a:spcPts val="0"/>
              </a:spcAft>
              <a:buSzPts val="1100"/>
              <a:buChar char="-"/>
            </a:pPr>
            <a:r>
              <a:rPr lang="en-US"/>
              <a:t>on the top right, we had the variable smoker (this was whether or not they smoked) AND IT WAS compared to whether or not they’re expensive in terms of healthcare costs.</a:t>
            </a:r>
            <a:endParaRPr/>
          </a:p>
          <a:p>
            <a:pPr indent="-298450" lvl="1" marL="914400" rtl="0" algn="l">
              <a:spcBef>
                <a:spcPts val="0"/>
              </a:spcBef>
              <a:spcAft>
                <a:spcPts val="0"/>
              </a:spcAft>
              <a:buSzPts val="1100"/>
              <a:buChar char="-"/>
            </a:pPr>
            <a:r>
              <a:rPr lang="en-US"/>
              <a:t>for people who’re non-smokers, a majority of them are classified as not expensive, and a very small amount are considered expensive.</a:t>
            </a:r>
            <a:endParaRPr/>
          </a:p>
          <a:p>
            <a:pPr indent="-298450" lvl="1" marL="914400" rtl="0" algn="l">
              <a:spcBef>
                <a:spcPts val="0"/>
              </a:spcBef>
              <a:spcAft>
                <a:spcPts val="0"/>
              </a:spcAft>
              <a:buSzPts val="1100"/>
              <a:buChar char="-"/>
            </a:pPr>
            <a:r>
              <a:rPr lang="en-US"/>
              <a:t>but as you can see, for people who are smokers, a majority of them have healthcare costs that are greater than or equal to $6000, classifying them as expensive. This is an important variable in determining why someone may have high healthcare costs or not.</a:t>
            </a:r>
            <a:endParaRPr/>
          </a:p>
          <a:p>
            <a:pPr indent="-298450" lvl="0" marL="457200" rtl="0" algn="l">
              <a:spcBef>
                <a:spcPts val="0"/>
              </a:spcBef>
              <a:spcAft>
                <a:spcPts val="0"/>
              </a:spcAft>
              <a:buSzPts val="1100"/>
              <a:buChar char="-"/>
            </a:pPr>
            <a:r>
              <a:rPr lang="en-US"/>
              <a:t>in contrast, the bottom two graphs show that not all variables have drastic differences in whether they’re considered expensive or not.</a:t>
            </a:r>
            <a:endParaRPr/>
          </a:p>
        </p:txBody>
      </p:sp>
      <p:sp>
        <p:nvSpPr>
          <p:cNvPr id="144" name="Google Shape;14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This is where we generated models of our variables to see how accurate we are, and also helped us narrow down which variables we should focus on that may help determine which groups have the highest healthcare costs and leading to recommendations for lowering them.</a:t>
            </a:r>
            <a:endParaRPr/>
          </a:p>
        </p:txBody>
      </p:sp>
      <p:sp>
        <p:nvSpPr>
          <p:cNvPr id="158" name="Google Shape;15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8"/>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9"/>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9"/>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0"/>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1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1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7"/>
          <p:cNvSpPr/>
          <p:nvPr>
            <p:ph idx="2" type="pic"/>
          </p:nvPr>
        </p:nvSpPr>
        <p:spPr>
          <a:xfrm>
            <a:off x="1792288" y="612775"/>
            <a:ext cx="5486400" cy="4114800"/>
          </a:xfrm>
          <a:prstGeom prst="rect">
            <a:avLst/>
          </a:prstGeom>
          <a:noFill/>
          <a:ln>
            <a:noFill/>
          </a:ln>
        </p:spPr>
      </p:sp>
      <p:sp>
        <p:nvSpPr>
          <p:cNvPr id="64" name="Google Shape;64;p1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3.png"/><Relationship Id="rId5"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jp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jp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jp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jp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2.png"/><Relationship Id="rId4" Type="http://schemas.openxmlformats.org/officeDocument/2006/relationships/image" Target="../media/image16.png"/><Relationship Id="rId5" Type="http://schemas.openxmlformats.org/officeDocument/2006/relationships/image" Target="../media/image20.png"/><Relationship Id="rId6"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6.jp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9.png"/><Relationship Id="rId8"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F6F2"/>
        </a:solidFill>
      </p:bgPr>
    </p:bg>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4847" l="31231" r="11370" t="9562"/>
          <a:stretch/>
        </p:blipFill>
        <p:spPr>
          <a:xfrm>
            <a:off x="10999037" y="1606530"/>
            <a:ext cx="7288963" cy="7241595"/>
          </a:xfrm>
          <a:prstGeom prst="rect">
            <a:avLst/>
          </a:prstGeom>
          <a:noFill/>
          <a:ln>
            <a:noFill/>
          </a:ln>
        </p:spPr>
      </p:pic>
      <p:sp>
        <p:nvSpPr>
          <p:cNvPr id="85" name="Google Shape;85;p1"/>
          <p:cNvSpPr txBox="1"/>
          <p:nvPr/>
        </p:nvSpPr>
        <p:spPr>
          <a:xfrm>
            <a:off x="1028700" y="3694713"/>
            <a:ext cx="9297900" cy="2462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8000" u="none" cap="none" strike="noStrike">
                <a:solidFill>
                  <a:srgbClr val="125B50"/>
                </a:solidFill>
                <a:latin typeface="Arial"/>
                <a:ea typeface="Arial"/>
                <a:cs typeface="Arial"/>
                <a:sym typeface="Arial"/>
              </a:rPr>
              <a:t>HMO HEALTHCARE</a:t>
            </a:r>
            <a:endParaRPr/>
          </a:p>
        </p:txBody>
      </p:sp>
      <p:sp>
        <p:nvSpPr>
          <p:cNvPr id="86" name="Google Shape;86;p1"/>
          <p:cNvSpPr txBox="1"/>
          <p:nvPr/>
        </p:nvSpPr>
        <p:spPr>
          <a:xfrm>
            <a:off x="1028700" y="6164875"/>
            <a:ext cx="9297900" cy="1108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3000">
                <a:solidFill>
                  <a:srgbClr val="125B50"/>
                </a:solidFill>
              </a:rPr>
              <a:t>RECOMMENDATIONS FOR LOWERING HEALTHCARE COSTS </a:t>
            </a:r>
            <a:endParaRPr/>
          </a:p>
        </p:txBody>
      </p:sp>
      <p:sp>
        <p:nvSpPr>
          <p:cNvPr id="87" name="Google Shape;87;p1"/>
          <p:cNvSpPr txBox="1"/>
          <p:nvPr/>
        </p:nvSpPr>
        <p:spPr>
          <a:xfrm>
            <a:off x="1028700" y="8385210"/>
            <a:ext cx="9773479" cy="406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000" u="none" cap="none" strike="noStrike">
                <a:solidFill>
                  <a:srgbClr val="125B50"/>
                </a:solidFill>
                <a:latin typeface="Arial"/>
                <a:ea typeface="Arial"/>
                <a:cs typeface="Arial"/>
                <a:sym typeface="Arial"/>
              </a:rPr>
              <a:t>Rhiannon Abrams, Wei Leah Liao, Enubi Kim, and Haotian Shen</a:t>
            </a:r>
            <a:endParaRPr/>
          </a:p>
        </p:txBody>
      </p:sp>
      <p:sp>
        <p:nvSpPr>
          <p:cNvPr id="88" name="Google Shape;88;p1"/>
          <p:cNvSpPr txBox="1"/>
          <p:nvPr/>
        </p:nvSpPr>
        <p:spPr>
          <a:xfrm>
            <a:off x="1028700" y="7960395"/>
            <a:ext cx="2956800" cy="369300"/>
          </a:xfrm>
          <a:prstGeom prst="rect">
            <a:avLst/>
          </a:prstGeom>
          <a:noFill/>
          <a:ln>
            <a:noFill/>
          </a:ln>
        </p:spPr>
        <p:txBody>
          <a:bodyPr anchorCtr="0" anchor="t" bIns="0" lIns="0" spcFirstLastPara="1" rIns="0" wrap="square" tIns="0">
            <a:spAutoFit/>
          </a:bodyPr>
          <a:lstStyle/>
          <a:p>
            <a:pPr indent="0" lvl="0" marL="0" marR="0" rtl="0" algn="l">
              <a:lnSpc>
                <a:spcPct val="139958"/>
              </a:lnSpc>
              <a:spcBef>
                <a:spcPts val="0"/>
              </a:spcBef>
              <a:spcAft>
                <a:spcPts val="0"/>
              </a:spcAft>
              <a:buNone/>
            </a:pPr>
            <a:r>
              <a:rPr b="0" i="0" lang="en-US" sz="2400" u="none" cap="none" strike="noStrike">
                <a:solidFill>
                  <a:srgbClr val="125B50"/>
                </a:solidFill>
                <a:latin typeface="Arial"/>
                <a:ea typeface="Arial"/>
                <a:cs typeface="Arial"/>
                <a:sym typeface="Arial"/>
              </a:rPr>
              <a:t>IST 687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F6F2"/>
        </a:solidFill>
      </p:bgPr>
    </p:bg>
    <p:spTree>
      <p:nvGrpSpPr>
        <p:cNvPr id="166" name="Shape 166"/>
        <p:cNvGrpSpPr/>
        <p:nvPr/>
      </p:nvGrpSpPr>
      <p:grpSpPr>
        <a:xfrm>
          <a:off x="0" y="0"/>
          <a:ext cx="0" cy="0"/>
          <a:chOff x="0" y="0"/>
          <a:chExt cx="0" cy="0"/>
        </a:xfrm>
      </p:grpSpPr>
      <p:sp>
        <p:nvSpPr>
          <p:cNvPr id="167" name="Google Shape;167;g1acae5dbad4_0_203"/>
          <p:cNvSpPr txBox="1"/>
          <p:nvPr/>
        </p:nvSpPr>
        <p:spPr>
          <a:xfrm>
            <a:off x="1028700" y="1401300"/>
            <a:ext cx="10874400" cy="738900"/>
          </a:xfrm>
          <a:prstGeom prst="rect">
            <a:avLst/>
          </a:prstGeom>
          <a:noFill/>
          <a:ln>
            <a:noFill/>
          </a:ln>
        </p:spPr>
        <p:txBody>
          <a:bodyPr anchorCtr="0" anchor="t" bIns="0" lIns="0" spcFirstLastPara="1" rIns="0" wrap="square" tIns="0">
            <a:spAutoFit/>
          </a:bodyPr>
          <a:lstStyle/>
          <a:p>
            <a:pPr indent="0" lvl="0" marL="0" rtl="0" algn="l">
              <a:lnSpc>
                <a:spcPct val="139979"/>
              </a:lnSpc>
              <a:spcBef>
                <a:spcPts val="0"/>
              </a:spcBef>
              <a:spcAft>
                <a:spcPts val="0"/>
              </a:spcAft>
              <a:buNone/>
            </a:pPr>
            <a:r>
              <a:rPr lang="en-US" sz="4800">
                <a:solidFill>
                  <a:srgbClr val="125B50"/>
                </a:solidFill>
              </a:rPr>
              <a:t>PHASES FOUR &amp; FIVE</a:t>
            </a:r>
            <a:endParaRPr sz="4800">
              <a:solidFill>
                <a:srgbClr val="125B50"/>
              </a:solidFill>
            </a:endParaRPr>
          </a:p>
        </p:txBody>
      </p:sp>
      <p:sp>
        <p:nvSpPr>
          <p:cNvPr id="168" name="Google Shape;168;g1acae5dbad4_0_203"/>
          <p:cNvSpPr txBox="1"/>
          <p:nvPr/>
        </p:nvSpPr>
        <p:spPr>
          <a:xfrm>
            <a:off x="14091936" y="9444182"/>
            <a:ext cx="3167400" cy="369300"/>
          </a:xfrm>
          <a:prstGeom prst="rect">
            <a:avLst/>
          </a:prstGeom>
          <a:noFill/>
          <a:ln>
            <a:noFill/>
          </a:ln>
        </p:spPr>
        <p:txBody>
          <a:bodyPr anchorCtr="0" anchor="t" bIns="0" lIns="0" spcFirstLastPara="1" rIns="0" wrap="square" tIns="0">
            <a:spAutoFit/>
          </a:bodyPr>
          <a:lstStyle/>
          <a:p>
            <a:pPr indent="0" lvl="0" marL="0" marR="0" rtl="0" algn="r">
              <a:lnSpc>
                <a:spcPct val="139958"/>
              </a:lnSpc>
              <a:spcBef>
                <a:spcPts val="0"/>
              </a:spcBef>
              <a:spcAft>
                <a:spcPts val="0"/>
              </a:spcAft>
              <a:buNone/>
            </a:pPr>
            <a:r>
              <a:rPr lang="en-US" sz="2400">
                <a:solidFill>
                  <a:srgbClr val="125B50"/>
                </a:solidFill>
              </a:rPr>
              <a:t>10</a:t>
            </a:r>
            <a:endParaRPr/>
          </a:p>
        </p:txBody>
      </p:sp>
      <p:pic>
        <p:nvPicPr>
          <p:cNvPr id="169" name="Google Shape;169;g1acae5dbad4_0_203"/>
          <p:cNvPicPr preferRelativeResize="0"/>
          <p:nvPr/>
        </p:nvPicPr>
        <p:blipFill rotWithShape="1">
          <a:blip r:embed="rId3">
            <a:alphaModFix/>
          </a:blip>
          <a:srcRect b="9551" l="72032" r="12680" t="0"/>
          <a:stretch/>
        </p:blipFill>
        <p:spPr>
          <a:xfrm>
            <a:off x="16014019" y="0"/>
            <a:ext cx="2273977" cy="8964808"/>
          </a:xfrm>
          <a:prstGeom prst="rect">
            <a:avLst/>
          </a:prstGeom>
          <a:noFill/>
          <a:ln>
            <a:noFill/>
          </a:ln>
        </p:spPr>
      </p:pic>
      <p:sp>
        <p:nvSpPr>
          <p:cNvPr id="170" name="Google Shape;170;g1acae5dbad4_0_203"/>
          <p:cNvSpPr txBox="1"/>
          <p:nvPr/>
        </p:nvSpPr>
        <p:spPr>
          <a:xfrm>
            <a:off x="1028701" y="3037000"/>
            <a:ext cx="14835300" cy="4094400"/>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lang="en-US" sz="3600">
                <a:solidFill>
                  <a:srgbClr val="125B50"/>
                </a:solidFill>
              </a:rPr>
              <a:t>We conducted six </a:t>
            </a:r>
            <a:r>
              <a:rPr lang="en-US" sz="3600">
                <a:solidFill>
                  <a:srgbClr val="125B50"/>
                </a:solidFill>
              </a:rPr>
              <a:t>initial</a:t>
            </a:r>
            <a:r>
              <a:rPr lang="en-US" sz="3600">
                <a:solidFill>
                  <a:srgbClr val="125B50"/>
                </a:solidFill>
              </a:rPr>
              <a:t> analyses for our data. </a:t>
            </a:r>
            <a:endParaRPr sz="3600">
              <a:solidFill>
                <a:srgbClr val="125B50"/>
              </a:solidFill>
            </a:endParaRPr>
          </a:p>
          <a:p>
            <a:pPr indent="-457200" lvl="0" marL="457200" marR="0" rtl="0" algn="l">
              <a:lnSpc>
                <a:spcPct val="150000"/>
              </a:lnSpc>
              <a:spcBef>
                <a:spcPts val="0"/>
              </a:spcBef>
              <a:spcAft>
                <a:spcPts val="0"/>
              </a:spcAft>
              <a:buClr>
                <a:srgbClr val="125B50"/>
              </a:buClr>
              <a:buSzPts val="3600"/>
              <a:buAutoNum type="arabicPeriod"/>
            </a:pPr>
            <a:r>
              <a:rPr lang="en-US" sz="3600">
                <a:solidFill>
                  <a:srgbClr val="125B50"/>
                </a:solidFill>
              </a:rPr>
              <a:t>Started with a linear regression model.</a:t>
            </a:r>
            <a:endParaRPr sz="3600">
              <a:solidFill>
                <a:srgbClr val="125B50"/>
              </a:solidFill>
            </a:endParaRPr>
          </a:p>
          <a:p>
            <a:pPr indent="-457200" lvl="0" marL="457200" marR="0" rtl="0" algn="l">
              <a:lnSpc>
                <a:spcPct val="150000"/>
              </a:lnSpc>
              <a:spcBef>
                <a:spcPts val="0"/>
              </a:spcBef>
              <a:spcAft>
                <a:spcPts val="0"/>
              </a:spcAft>
              <a:buClr>
                <a:srgbClr val="125B50"/>
              </a:buClr>
              <a:buSzPts val="3600"/>
              <a:buAutoNum type="arabicPeriod"/>
            </a:pPr>
            <a:r>
              <a:rPr lang="en-US" sz="3600">
                <a:solidFill>
                  <a:srgbClr val="125B50"/>
                </a:solidFill>
              </a:rPr>
              <a:t>The data needed to be analyzed with more complicated methods.</a:t>
            </a:r>
            <a:endParaRPr sz="3600">
              <a:solidFill>
                <a:srgbClr val="125B50"/>
              </a:solidFill>
            </a:endParaRPr>
          </a:p>
          <a:p>
            <a:pPr indent="-457200" lvl="0" marL="457200" marR="0" rtl="0" algn="l">
              <a:lnSpc>
                <a:spcPct val="150000"/>
              </a:lnSpc>
              <a:spcBef>
                <a:spcPts val="0"/>
              </a:spcBef>
              <a:spcAft>
                <a:spcPts val="0"/>
              </a:spcAft>
              <a:buClr>
                <a:srgbClr val="125B50"/>
              </a:buClr>
              <a:buSzPts val="3600"/>
              <a:buAutoNum type="arabicPeriod"/>
            </a:pPr>
            <a:r>
              <a:rPr lang="en-US" sz="3600">
                <a:solidFill>
                  <a:srgbClr val="125B50"/>
                </a:solidFill>
              </a:rPr>
              <a:t>The more complicated methods improved the </a:t>
            </a:r>
            <a:r>
              <a:rPr lang="en-US" sz="3600">
                <a:solidFill>
                  <a:srgbClr val="125B50"/>
                </a:solidFill>
              </a:rPr>
              <a:t>results of our analyses.</a:t>
            </a:r>
            <a:endParaRPr sz="3600">
              <a:solidFill>
                <a:srgbClr val="125B50"/>
              </a:solidFill>
            </a:endParaRPr>
          </a:p>
          <a:p>
            <a:pPr indent="0" lvl="0" marL="0" marR="0" rtl="0" algn="just">
              <a:lnSpc>
                <a:spcPct val="150000"/>
              </a:lnSpc>
              <a:spcBef>
                <a:spcPts val="0"/>
              </a:spcBef>
              <a:spcAft>
                <a:spcPts val="0"/>
              </a:spcAft>
              <a:buNone/>
            </a:pPr>
            <a:r>
              <a:t/>
            </a:r>
            <a:endParaRPr sz="2400">
              <a:solidFill>
                <a:srgbClr val="125B50"/>
              </a:solidFill>
            </a:endParaRPr>
          </a:p>
          <a:p>
            <a:pPr indent="0" lvl="0" marL="0" marR="0" rtl="0" algn="just">
              <a:lnSpc>
                <a:spcPct val="150000"/>
              </a:lnSpc>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F6F2"/>
        </a:solidFill>
      </p:bgPr>
    </p:bg>
    <p:spTree>
      <p:nvGrpSpPr>
        <p:cNvPr id="174" name="Shape 174"/>
        <p:cNvGrpSpPr/>
        <p:nvPr/>
      </p:nvGrpSpPr>
      <p:grpSpPr>
        <a:xfrm>
          <a:off x="0" y="0"/>
          <a:ext cx="0" cy="0"/>
          <a:chOff x="0" y="0"/>
          <a:chExt cx="0" cy="0"/>
        </a:xfrm>
      </p:grpSpPr>
      <p:sp>
        <p:nvSpPr>
          <p:cNvPr id="175" name="Google Shape;175;g1acae5dbad4_0_25"/>
          <p:cNvSpPr txBox="1"/>
          <p:nvPr/>
        </p:nvSpPr>
        <p:spPr>
          <a:xfrm>
            <a:off x="1028700" y="809625"/>
            <a:ext cx="10342200" cy="738900"/>
          </a:xfrm>
          <a:prstGeom prst="rect">
            <a:avLst/>
          </a:prstGeom>
          <a:noFill/>
          <a:ln>
            <a:noFill/>
          </a:ln>
        </p:spPr>
        <p:txBody>
          <a:bodyPr anchorCtr="0" anchor="t" bIns="0" lIns="0" spcFirstLastPara="1" rIns="0" wrap="square" tIns="0">
            <a:spAutoFit/>
          </a:bodyPr>
          <a:lstStyle/>
          <a:p>
            <a:pPr indent="0" lvl="0" marL="0" marR="0" rtl="0" algn="l">
              <a:lnSpc>
                <a:spcPct val="139979"/>
              </a:lnSpc>
              <a:spcBef>
                <a:spcPts val="0"/>
              </a:spcBef>
              <a:spcAft>
                <a:spcPts val="0"/>
              </a:spcAft>
              <a:buNone/>
            </a:pPr>
            <a:r>
              <a:rPr lang="en-US" sz="4800">
                <a:solidFill>
                  <a:srgbClr val="125B50"/>
                </a:solidFill>
              </a:rPr>
              <a:t>LINEAR REGRESSION MODEL</a:t>
            </a:r>
            <a:endParaRPr/>
          </a:p>
        </p:txBody>
      </p:sp>
      <p:sp>
        <p:nvSpPr>
          <p:cNvPr id="176" name="Google Shape;176;g1acae5dbad4_0_25"/>
          <p:cNvSpPr txBox="1"/>
          <p:nvPr/>
        </p:nvSpPr>
        <p:spPr>
          <a:xfrm>
            <a:off x="14091936" y="9444182"/>
            <a:ext cx="3167400" cy="369300"/>
          </a:xfrm>
          <a:prstGeom prst="rect">
            <a:avLst/>
          </a:prstGeom>
          <a:noFill/>
          <a:ln>
            <a:noFill/>
          </a:ln>
        </p:spPr>
        <p:txBody>
          <a:bodyPr anchorCtr="0" anchor="t" bIns="0" lIns="0" spcFirstLastPara="1" rIns="0" wrap="square" tIns="0">
            <a:spAutoFit/>
          </a:bodyPr>
          <a:lstStyle/>
          <a:p>
            <a:pPr indent="0" lvl="0" marL="0" marR="0" rtl="0" algn="r">
              <a:lnSpc>
                <a:spcPct val="139958"/>
              </a:lnSpc>
              <a:spcBef>
                <a:spcPts val="0"/>
              </a:spcBef>
              <a:spcAft>
                <a:spcPts val="0"/>
              </a:spcAft>
              <a:buNone/>
            </a:pPr>
            <a:r>
              <a:rPr lang="en-US" sz="2400">
                <a:solidFill>
                  <a:srgbClr val="125B50"/>
                </a:solidFill>
              </a:rPr>
              <a:t>11</a:t>
            </a:r>
            <a:endParaRPr/>
          </a:p>
        </p:txBody>
      </p:sp>
      <p:pic>
        <p:nvPicPr>
          <p:cNvPr id="177" name="Google Shape;177;g1acae5dbad4_0_25"/>
          <p:cNvPicPr preferRelativeResize="0"/>
          <p:nvPr/>
        </p:nvPicPr>
        <p:blipFill rotWithShape="1">
          <a:blip r:embed="rId3">
            <a:alphaModFix/>
          </a:blip>
          <a:srcRect b="9551" l="72032" r="12680" t="0"/>
          <a:stretch/>
        </p:blipFill>
        <p:spPr>
          <a:xfrm>
            <a:off x="16014019" y="0"/>
            <a:ext cx="2273977" cy="8964808"/>
          </a:xfrm>
          <a:prstGeom prst="rect">
            <a:avLst/>
          </a:prstGeom>
          <a:noFill/>
          <a:ln>
            <a:noFill/>
          </a:ln>
        </p:spPr>
      </p:pic>
      <p:sp>
        <p:nvSpPr>
          <p:cNvPr id="178" name="Google Shape;178;g1acae5dbad4_0_25"/>
          <p:cNvSpPr txBox="1"/>
          <p:nvPr/>
        </p:nvSpPr>
        <p:spPr>
          <a:xfrm>
            <a:off x="1028699" y="1935900"/>
            <a:ext cx="8982300" cy="3540300"/>
          </a:xfrm>
          <a:prstGeom prst="rect">
            <a:avLst/>
          </a:prstGeom>
          <a:noFill/>
          <a:ln>
            <a:noFill/>
          </a:ln>
        </p:spPr>
        <p:txBody>
          <a:bodyPr anchorCtr="0" anchor="t" bIns="0" lIns="0" spcFirstLastPara="1" rIns="0" wrap="square" tIns="0">
            <a:spAutoFit/>
          </a:bodyPr>
          <a:lstStyle/>
          <a:p>
            <a:pPr indent="-381000" lvl="0" marL="457200" marR="0" rtl="0" algn="just">
              <a:lnSpc>
                <a:spcPct val="150000"/>
              </a:lnSpc>
              <a:spcBef>
                <a:spcPts val="0"/>
              </a:spcBef>
              <a:spcAft>
                <a:spcPts val="0"/>
              </a:spcAft>
              <a:buClr>
                <a:srgbClr val="125B50"/>
              </a:buClr>
              <a:buSzPts val="2400"/>
              <a:buChar char="-"/>
            </a:pPr>
            <a:r>
              <a:rPr lang="en-US" sz="2400">
                <a:solidFill>
                  <a:srgbClr val="125B50"/>
                </a:solidFill>
              </a:rPr>
              <a:t>Age, BMI, and ‘Children or Not’ were the factors used</a:t>
            </a:r>
            <a:endParaRPr sz="2400">
              <a:solidFill>
                <a:srgbClr val="125B50"/>
              </a:solidFill>
            </a:endParaRPr>
          </a:p>
          <a:p>
            <a:pPr indent="-381000" lvl="0" marL="457200" marR="0" rtl="0" algn="just">
              <a:lnSpc>
                <a:spcPct val="150000"/>
              </a:lnSpc>
              <a:spcBef>
                <a:spcPts val="0"/>
              </a:spcBef>
              <a:spcAft>
                <a:spcPts val="0"/>
              </a:spcAft>
              <a:buClr>
                <a:srgbClr val="125B50"/>
              </a:buClr>
              <a:buSzPts val="2400"/>
              <a:buChar char="-"/>
            </a:pPr>
            <a:r>
              <a:rPr lang="en-US" sz="2400">
                <a:solidFill>
                  <a:srgbClr val="125B50"/>
                </a:solidFill>
              </a:rPr>
              <a:t>Low accuracy</a:t>
            </a:r>
            <a:endParaRPr sz="2400">
              <a:solidFill>
                <a:srgbClr val="125B50"/>
              </a:solidFill>
            </a:endParaRPr>
          </a:p>
          <a:p>
            <a:pPr indent="-381000" lvl="0" marL="457200" marR="0" rtl="0" algn="just">
              <a:lnSpc>
                <a:spcPct val="150000"/>
              </a:lnSpc>
              <a:spcBef>
                <a:spcPts val="0"/>
              </a:spcBef>
              <a:spcAft>
                <a:spcPts val="0"/>
              </a:spcAft>
              <a:buClr>
                <a:srgbClr val="125B50"/>
              </a:buClr>
              <a:buSzPts val="2400"/>
              <a:buChar char="-"/>
            </a:pPr>
            <a:r>
              <a:rPr lang="en-US" sz="2400">
                <a:solidFill>
                  <a:srgbClr val="125B50"/>
                </a:solidFill>
              </a:rPr>
              <a:t>Only 15.6% of those factors explained the rest of the data</a:t>
            </a:r>
            <a:endParaRPr sz="2400">
              <a:solidFill>
                <a:srgbClr val="125B50"/>
              </a:solidFill>
            </a:endParaRPr>
          </a:p>
          <a:p>
            <a:pPr indent="-381000" lvl="1" marL="914400" marR="0" rtl="0" algn="just">
              <a:lnSpc>
                <a:spcPct val="150000"/>
              </a:lnSpc>
              <a:spcBef>
                <a:spcPts val="0"/>
              </a:spcBef>
              <a:spcAft>
                <a:spcPts val="0"/>
              </a:spcAft>
              <a:buClr>
                <a:srgbClr val="125B50"/>
              </a:buClr>
              <a:buSzPts val="2400"/>
              <a:buChar char="-"/>
            </a:pPr>
            <a:r>
              <a:rPr lang="en-US" sz="2400">
                <a:solidFill>
                  <a:srgbClr val="125B50"/>
                </a:solidFill>
              </a:rPr>
              <a:t>Narrowed down some of the factors we should use</a:t>
            </a:r>
            <a:endParaRPr sz="2400">
              <a:solidFill>
                <a:srgbClr val="125B50"/>
              </a:solidFill>
            </a:endParaRPr>
          </a:p>
          <a:p>
            <a:pPr indent="-381000" lvl="0" marL="457200" marR="0" rtl="0" algn="just">
              <a:lnSpc>
                <a:spcPct val="150000"/>
              </a:lnSpc>
              <a:spcBef>
                <a:spcPts val="0"/>
              </a:spcBef>
              <a:spcAft>
                <a:spcPts val="0"/>
              </a:spcAft>
              <a:buClr>
                <a:srgbClr val="125B50"/>
              </a:buClr>
              <a:buSzPts val="2400"/>
              <a:buChar char="-"/>
            </a:pPr>
            <a:r>
              <a:rPr lang="en-US" sz="2400">
                <a:solidFill>
                  <a:srgbClr val="125B50"/>
                </a:solidFill>
              </a:rPr>
              <a:t>Not a good model, but a good starting point</a:t>
            </a:r>
            <a:endParaRPr sz="2400">
              <a:solidFill>
                <a:srgbClr val="125B50"/>
              </a:solidFill>
            </a:endParaRPr>
          </a:p>
          <a:p>
            <a:pPr indent="0" lvl="0" marL="0" marR="0" rtl="0" algn="just">
              <a:lnSpc>
                <a:spcPct val="150000"/>
              </a:lnSpc>
              <a:spcBef>
                <a:spcPts val="0"/>
              </a:spcBef>
              <a:spcAft>
                <a:spcPts val="0"/>
              </a:spcAft>
              <a:buNone/>
            </a:pPr>
            <a:r>
              <a:t/>
            </a:r>
            <a:endParaRPr sz="2400">
              <a:solidFill>
                <a:srgbClr val="125B50"/>
              </a:solidFill>
            </a:endParaRPr>
          </a:p>
          <a:p>
            <a:pPr indent="0" lvl="0" marL="0" marR="0" rtl="0" algn="just">
              <a:lnSpc>
                <a:spcPct val="150000"/>
              </a:lnSpc>
              <a:spcBef>
                <a:spcPts val="0"/>
              </a:spcBef>
              <a:spcAft>
                <a:spcPts val="0"/>
              </a:spcAft>
              <a:buNone/>
            </a:pPr>
            <a:r>
              <a:t/>
            </a:r>
            <a:endParaRPr/>
          </a:p>
        </p:txBody>
      </p:sp>
      <p:grpSp>
        <p:nvGrpSpPr>
          <p:cNvPr id="179" name="Google Shape;179;g1acae5dbad4_0_25"/>
          <p:cNvGrpSpPr/>
          <p:nvPr/>
        </p:nvGrpSpPr>
        <p:grpSpPr>
          <a:xfrm>
            <a:off x="1403171" y="4793910"/>
            <a:ext cx="7386277" cy="5123072"/>
            <a:chOff x="1028700" y="3961515"/>
            <a:chExt cx="7471451" cy="5478050"/>
          </a:xfrm>
        </p:grpSpPr>
        <p:pic>
          <p:nvPicPr>
            <p:cNvPr id="180" name="Google Shape;180;g1acae5dbad4_0_25"/>
            <p:cNvPicPr preferRelativeResize="0"/>
            <p:nvPr/>
          </p:nvPicPr>
          <p:blipFill>
            <a:blip r:embed="rId4">
              <a:alphaModFix/>
            </a:blip>
            <a:stretch>
              <a:fillRect/>
            </a:stretch>
          </p:blipFill>
          <p:spPr>
            <a:xfrm>
              <a:off x="1028700" y="3961515"/>
              <a:ext cx="7471451" cy="5478050"/>
            </a:xfrm>
            <a:prstGeom prst="rect">
              <a:avLst/>
            </a:prstGeom>
            <a:noFill/>
            <a:ln>
              <a:noFill/>
            </a:ln>
          </p:spPr>
        </p:pic>
        <p:sp>
          <p:nvSpPr>
            <p:cNvPr id="181" name="Google Shape;181;g1acae5dbad4_0_25"/>
            <p:cNvSpPr/>
            <p:nvPr/>
          </p:nvSpPr>
          <p:spPr>
            <a:xfrm>
              <a:off x="4414350" y="8828700"/>
              <a:ext cx="3330600" cy="236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 name="Google Shape;182;g1acae5dbad4_0_25"/>
          <p:cNvGrpSpPr/>
          <p:nvPr/>
        </p:nvGrpSpPr>
        <p:grpSpPr>
          <a:xfrm>
            <a:off x="10892628" y="689000"/>
            <a:ext cx="5983233" cy="7586808"/>
            <a:chOff x="10892628" y="689000"/>
            <a:chExt cx="5983233" cy="7586808"/>
          </a:xfrm>
        </p:grpSpPr>
        <p:pic>
          <p:nvPicPr>
            <p:cNvPr id="183" name="Google Shape;183;g1acae5dbad4_0_25"/>
            <p:cNvPicPr preferRelativeResize="0"/>
            <p:nvPr/>
          </p:nvPicPr>
          <p:blipFill>
            <a:blip r:embed="rId5">
              <a:alphaModFix/>
            </a:blip>
            <a:stretch>
              <a:fillRect/>
            </a:stretch>
          </p:blipFill>
          <p:spPr>
            <a:xfrm>
              <a:off x="10892628" y="689000"/>
              <a:ext cx="5983233" cy="7586808"/>
            </a:xfrm>
            <a:prstGeom prst="rect">
              <a:avLst/>
            </a:prstGeom>
            <a:noFill/>
            <a:ln>
              <a:noFill/>
            </a:ln>
          </p:spPr>
        </p:pic>
        <p:sp>
          <p:nvSpPr>
            <p:cNvPr id="184" name="Google Shape;184;g1acae5dbad4_0_25"/>
            <p:cNvSpPr/>
            <p:nvPr/>
          </p:nvSpPr>
          <p:spPr>
            <a:xfrm>
              <a:off x="12336525" y="5005550"/>
              <a:ext cx="2877300" cy="236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1acae5dbad4_0_25"/>
            <p:cNvSpPr/>
            <p:nvPr/>
          </p:nvSpPr>
          <p:spPr>
            <a:xfrm>
              <a:off x="11430000" y="2936325"/>
              <a:ext cx="3803400" cy="315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1acae5dbad4_0_25"/>
            <p:cNvSpPr/>
            <p:nvPr/>
          </p:nvSpPr>
          <p:spPr>
            <a:xfrm>
              <a:off x="12445600" y="2337175"/>
              <a:ext cx="2877300" cy="315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F6F2"/>
        </a:solidFill>
      </p:bgPr>
    </p:bg>
    <p:spTree>
      <p:nvGrpSpPr>
        <p:cNvPr id="190" name="Shape 190"/>
        <p:cNvGrpSpPr/>
        <p:nvPr/>
      </p:nvGrpSpPr>
      <p:grpSpPr>
        <a:xfrm>
          <a:off x="0" y="0"/>
          <a:ext cx="0" cy="0"/>
          <a:chOff x="0" y="0"/>
          <a:chExt cx="0" cy="0"/>
        </a:xfrm>
      </p:grpSpPr>
      <p:sp>
        <p:nvSpPr>
          <p:cNvPr id="191" name="Google Shape;191;g1acae5dbad4_0_54"/>
          <p:cNvSpPr txBox="1"/>
          <p:nvPr/>
        </p:nvSpPr>
        <p:spPr>
          <a:xfrm>
            <a:off x="1028700" y="809625"/>
            <a:ext cx="16230600" cy="738900"/>
          </a:xfrm>
          <a:prstGeom prst="rect">
            <a:avLst/>
          </a:prstGeom>
          <a:noFill/>
          <a:ln>
            <a:noFill/>
          </a:ln>
        </p:spPr>
        <p:txBody>
          <a:bodyPr anchorCtr="0" anchor="t" bIns="0" lIns="0" spcFirstLastPara="1" rIns="0" wrap="square" tIns="0">
            <a:spAutoFit/>
          </a:bodyPr>
          <a:lstStyle/>
          <a:p>
            <a:pPr indent="0" lvl="0" marL="0" rtl="0" algn="ctr">
              <a:lnSpc>
                <a:spcPct val="139979"/>
              </a:lnSpc>
              <a:spcBef>
                <a:spcPts val="0"/>
              </a:spcBef>
              <a:spcAft>
                <a:spcPts val="0"/>
              </a:spcAft>
              <a:buNone/>
            </a:pPr>
            <a:r>
              <a:rPr lang="en-US" sz="4800">
                <a:solidFill>
                  <a:srgbClr val="125B50"/>
                </a:solidFill>
              </a:rPr>
              <a:t>DECISION </a:t>
            </a:r>
            <a:r>
              <a:rPr lang="en-US" sz="4800">
                <a:solidFill>
                  <a:srgbClr val="125B50"/>
                </a:solidFill>
              </a:rPr>
              <a:t>TREE 1</a:t>
            </a:r>
            <a:endParaRPr/>
          </a:p>
        </p:txBody>
      </p:sp>
      <p:sp>
        <p:nvSpPr>
          <p:cNvPr id="192" name="Google Shape;192;g1acae5dbad4_0_54"/>
          <p:cNvSpPr txBox="1"/>
          <p:nvPr/>
        </p:nvSpPr>
        <p:spPr>
          <a:xfrm>
            <a:off x="14091936" y="9444182"/>
            <a:ext cx="3167400" cy="369300"/>
          </a:xfrm>
          <a:prstGeom prst="rect">
            <a:avLst/>
          </a:prstGeom>
          <a:noFill/>
          <a:ln>
            <a:noFill/>
          </a:ln>
        </p:spPr>
        <p:txBody>
          <a:bodyPr anchorCtr="0" anchor="t" bIns="0" lIns="0" spcFirstLastPara="1" rIns="0" wrap="square" tIns="0">
            <a:spAutoFit/>
          </a:bodyPr>
          <a:lstStyle/>
          <a:p>
            <a:pPr indent="0" lvl="0" marL="0" marR="0" rtl="0" algn="r">
              <a:lnSpc>
                <a:spcPct val="139958"/>
              </a:lnSpc>
              <a:spcBef>
                <a:spcPts val="0"/>
              </a:spcBef>
              <a:spcAft>
                <a:spcPts val="0"/>
              </a:spcAft>
              <a:buNone/>
            </a:pPr>
            <a:r>
              <a:rPr lang="en-US" sz="2400">
                <a:solidFill>
                  <a:srgbClr val="125B50"/>
                </a:solidFill>
              </a:rPr>
              <a:t>12</a:t>
            </a:r>
            <a:endParaRPr/>
          </a:p>
        </p:txBody>
      </p:sp>
      <p:pic>
        <p:nvPicPr>
          <p:cNvPr id="193" name="Google Shape;193;g1acae5dbad4_0_54"/>
          <p:cNvPicPr preferRelativeResize="0"/>
          <p:nvPr/>
        </p:nvPicPr>
        <p:blipFill rotWithShape="1">
          <a:blip r:embed="rId3">
            <a:alphaModFix/>
          </a:blip>
          <a:srcRect b="9551" l="72032" r="12680" t="0"/>
          <a:stretch/>
        </p:blipFill>
        <p:spPr>
          <a:xfrm>
            <a:off x="16014019" y="0"/>
            <a:ext cx="2273977" cy="8964808"/>
          </a:xfrm>
          <a:prstGeom prst="rect">
            <a:avLst/>
          </a:prstGeom>
          <a:noFill/>
          <a:ln>
            <a:noFill/>
          </a:ln>
        </p:spPr>
      </p:pic>
      <p:pic>
        <p:nvPicPr>
          <p:cNvPr id="194" name="Google Shape;194;g1acae5dbad4_0_54"/>
          <p:cNvPicPr preferRelativeResize="0"/>
          <p:nvPr/>
        </p:nvPicPr>
        <p:blipFill>
          <a:blip r:embed="rId4">
            <a:alphaModFix/>
          </a:blip>
          <a:stretch>
            <a:fillRect/>
          </a:stretch>
        </p:blipFill>
        <p:spPr>
          <a:xfrm>
            <a:off x="2092863" y="1700925"/>
            <a:ext cx="13063225" cy="78763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F6F2"/>
        </a:solidFill>
      </p:bgPr>
    </p:bg>
    <p:spTree>
      <p:nvGrpSpPr>
        <p:cNvPr id="198" name="Shape 198"/>
        <p:cNvGrpSpPr/>
        <p:nvPr/>
      </p:nvGrpSpPr>
      <p:grpSpPr>
        <a:xfrm>
          <a:off x="0" y="0"/>
          <a:ext cx="0" cy="0"/>
          <a:chOff x="0" y="0"/>
          <a:chExt cx="0" cy="0"/>
        </a:xfrm>
      </p:grpSpPr>
      <p:sp>
        <p:nvSpPr>
          <p:cNvPr id="199" name="Google Shape;199;g1acae5dbad4_0_79"/>
          <p:cNvSpPr txBox="1"/>
          <p:nvPr/>
        </p:nvSpPr>
        <p:spPr>
          <a:xfrm>
            <a:off x="1028700" y="809625"/>
            <a:ext cx="15879900" cy="738900"/>
          </a:xfrm>
          <a:prstGeom prst="rect">
            <a:avLst/>
          </a:prstGeom>
          <a:noFill/>
          <a:ln>
            <a:noFill/>
          </a:ln>
        </p:spPr>
        <p:txBody>
          <a:bodyPr anchorCtr="0" anchor="t" bIns="0" lIns="0" spcFirstLastPara="1" rIns="0" wrap="square" tIns="0">
            <a:spAutoFit/>
          </a:bodyPr>
          <a:lstStyle/>
          <a:p>
            <a:pPr indent="0" lvl="0" marL="0" rtl="0" algn="ctr">
              <a:lnSpc>
                <a:spcPct val="139979"/>
              </a:lnSpc>
              <a:spcBef>
                <a:spcPts val="0"/>
              </a:spcBef>
              <a:spcAft>
                <a:spcPts val="0"/>
              </a:spcAft>
              <a:buNone/>
            </a:pPr>
            <a:r>
              <a:rPr lang="en-US" sz="4800">
                <a:solidFill>
                  <a:srgbClr val="125B50"/>
                </a:solidFill>
              </a:rPr>
              <a:t>DECISION TREE 2</a:t>
            </a:r>
            <a:endParaRPr/>
          </a:p>
        </p:txBody>
      </p:sp>
      <p:sp>
        <p:nvSpPr>
          <p:cNvPr id="200" name="Google Shape;200;g1acae5dbad4_0_79"/>
          <p:cNvSpPr txBox="1"/>
          <p:nvPr/>
        </p:nvSpPr>
        <p:spPr>
          <a:xfrm>
            <a:off x="14091936" y="9444182"/>
            <a:ext cx="3167400" cy="369300"/>
          </a:xfrm>
          <a:prstGeom prst="rect">
            <a:avLst/>
          </a:prstGeom>
          <a:noFill/>
          <a:ln>
            <a:noFill/>
          </a:ln>
        </p:spPr>
        <p:txBody>
          <a:bodyPr anchorCtr="0" anchor="t" bIns="0" lIns="0" spcFirstLastPara="1" rIns="0" wrap="square" tIns="0">
            <a:spAutoFit/>
          </a:bodyPr>
          <a:lstStyle/>
          <a:p>
            <a:pPr indent="0" lvl="0" marL="0" marR="0" rtl="0" algn="r">
              <a:lnSpc>
                <a:spcPct val="139958"/>
              </a:lnSpc>
              <a:spcBef>
                <a:spcPts val="0"/>
              </a:spcBef>
              <a:spcAft>
                <a:spcPts val="0"/>
              </a:spcAft>
              <a:buNone/>
            </a:pPr>
            <a:r>
              <a:rPr lang="en-US" sz="2400">
                <a:solidFill>
                  <a:srgbClr val="125B50"/>
                </a:solidFill>
              </a:rPr>
              <a:t>13</a:t>
            </a:r>
            <a:endParaRPr sz="2400">
              <a:solidFill>
                <a:srgbClr val="125B50"/>
              </a:solidFill>
            </a:endParaRPr>
          </a:p>
        </p:txBody>
      </p:sp>
      <p:pic>
        <p:nvPicPr>
          <p:cNvPr id="201" name="Google Shape;201;g1acae5dbad4_0_79"/>
          <p:cNvPicPr preferRelativeResize="0"/>
          <p:nvPr/>
        </p:nvPicPr>
        <p:blipFill rotWithShape="1">
          <a:blip r:embed="rId3">
            <a:alphaModFix/>
          </a:blip>
          <a:srcRect b="9551" l="72032" r="12680" t="0"/>
          <a:stretch/>
        </p:blipFill>
        <p:spPr>
          <a:xfrm>
            <a:off x="16014019" y="0"/>
            <a:ext cx="2273977" cy="8964808"/>
          </a:xfrm>
          <a:prstGeom prst="rect">
            <a:avLst/>
          </a:prstGeom>
          <a:noFill/>
          <a:ln>
            <a:noFill/>
          </a:ln>
        </p:spPr>
      </p:pic>
      <p:pic>
        <p:nvPicPr>
          <p:cNvPr id="202" name="Google Shape;202;g1acae5dbad4_0_79"/>
          <p:cNvPicPr preferRelativeResize="0"/>
          <p:nvPr/>
        </p:nvPicPr>
        <p:blipFill>
          <a:blip r:embed="rId4">
            <a:alphaModFix/>
          </a:blip>
          <a:stretch>
            <a:fillRect/>
          </a:stretch>
        </p:blipFill>
        <p:spPr>
          <a:xfrm>
            <a:off x="1489825" y="1721025"/>
            <a:ext cx="13787135" cy="80924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F6F2"/>
        </a:solidFill>
      </p:bgPr>
    </p:bg>
    <p:spTree>
      <p:nvGrpSpPr>
        <p:cNvPr id="206" name="Shape 206"/>
        <p:cNvGrpSpPr/>
        <p:nvPr/>
      </p:nvGrpSpPr>
      <p:grpSpPr>
        <a:xfrm>
          <a:off x="0" y="0"/>
          <a:ext cx="0" cy="0"/>
          <a:chOff x="0" y="0"/>
          <a:chExt cx="0" cy="0"/>
        </a:xfrm>
      </p:grpSpPr>
      <p:sp>
        <p:nvSpPr>
          <p:cNvPr id="207" name="Google Shape;207;g1acae5dbad4_0_100"/>
          <p:cNvSpPr txBox="1"/>
          <p:nvPr/>
        </p:nvSpPr>
        <p:spPr>
          <a:xfrm>
            <a:off x="1028700" y="809625"/>
            <a:ext cx="14985300" cy="738900"/>
          </a:xfrm>
          <a:prstGeom prst="rect">
            <a:avLst/>
          </a:prstGeom>
          <a:noFill/>
          <a:ln>
            <a:noFill/>
          </a:ln>
        </p:spPr>
        <p:txBody>
          <a:bodyPr anchorCtr="0" anchor="t" bIns="0" lIns="0" spcFirstLastPara="1" rIns="0" wrap="square" tIns="0">
            <a:spAutoFit/>
          </a:bodyPr>
          <a:lstStyle/>
          <a:p>
            <a:pPr indent="0" lvl="0" marL="0" rtl="0" algn="ctr">
              <a:lnSpc>
                <a:spcPct val="139979"/>
              </a:lnSpc>
              <a:spcBef>
                <a:spcPts val="0"/>
              </a:spcBef>
              <a:spcAft>
                <a:spcPts val="0"/>
              </a:spcAft>
              <a:buNone/>
            </a:pPr>
            <a:r>
              <a:rPr lang="en-US" sz="4800">
                <a:solidFill>
                  <a:srgbClr val="125B50"/>
                </a:solidFill>
              </a:rPr>
              <a:t>DECISION TREE 3</a:t>
            </a:r>
            <a:endParaRPr/>
          </a:p>
        </p:txBody>
      </p:sp>
      <p:sp>
        <p:nvSpPr>
          <p:cNvPr id="208" name="Google Shape;208;g1acae5dbad4_0_100"/>
          <p:cNvSpPr txBox="1"/>
          <p:nvPr/>
        </p:nvSpPr>
        <p:spPr>
          <a:xfrm>
            <a:off x="14091936" y="9444182"/>
            <a:ext cx="3167400" cy="369300"/>
          </a:xfrm>
          <a:prstGeom prst="rect">
            <a:avLst/>
          </a:prstGeom>
          <a:noFill/>
          <a:ln>
            <a:noFill/>
          </a:ln>
        </p:spPr>
        <p:txBody>
          <a:bodyPr anchorCtr="0" anchor="t" bIns="0" lIns="0" spcFirstLastPara="1" rIns="0" wrap="square" tIns="0">
            <a:spAutoFit/>
          </a:bodyPr>
          <a:lstStyle/>
          <a:p>
            <a:pPr indent="0" lvl="0" marL="0" marR="0" rtl="0" algn="r">
              <a:lnSpc>
                <a:spcPct val="139958"/>
              </a:lnSpc>
              <a:spcBef>
                <a:spcPts val="0"/>
              </a:spcBef>
              <a:spcAft>
                <a:spcPts val="0"/>
              </a:spcAft>
              <a:buNone/>
            </a:pPr>
            <a:r>
              <a:rPr lang="en-US" sz="2400">
                <a:solidFill>
                  <a:srgbClr val="125B50"/>
                </a:solidFill>
              </a:rPr>
              <a:t>14</a:t>
            </a:r>
            <a:endParaRPr sz="2400">
              <a:solidFill>
                <a:srgbClr val="125B50"/>
              </a:solidFill>
            </a:endParaRPr>
          </a:p>
        </p:txBody>
      </p:sp>
      <p:pic>
        <p:nvPicPr>
          <p:cNvPr id="209" name="Google Shape;209;g1acae5dbad4_0_100"/>
          <p:cNvPicPr preferRelativeResize="0"/>
          <p:nvPr/>
        </p:nvPicPr>
        <p:blipFill rotWithShape="1">
          <a:blip r:embed="rId3">
            <a:alphaModFix/>
          </a:blip>
          <a:srcRect b="9551" l="72032" r="12680" t="0"/>
          <a:stretch/>
        </p:blipFill>
        <p:spPr>
          <a:xfrm>
            <a:off x="16014019" y="0"/>
            <a:ext cx="2273977" cy="8964808"/>
          </a:xfrm>
          <a:prstGeom prst="rect">
            <a:avLst/>
          </a:prstGeom>
          <a:noFill/>
          <a:ln>
            <a:noFill/>
          </a:ln>
        </p:spPr>
      </p:pic>
      <p:pic>
        <p:nvPicPr>
          <p:cNvPr id="210" name="Google Shape;210;g1acae5dbad4_0_100"/>
          <p:cNvPicPr preferRelativeResize="0"/>
          <p:nvPr/>
        </p:nvPicPr>
        <p:blipFill>
          <a:blip r:embed="rId4">
            <a:alphaModFix/>
          </a:blip>
          <a:stretch>
            <a:fillRect/>
          </a:stretch>
        </p:blipFill>
        <p:spPr>
          <a:xfrm>
            <a:off x="1891875" y="1808975"/>
            <a:ext cx="13005874" cy="7743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F6F2"/>
        </a:solidFill>
      </p:bgPr>
    </p:bg>
    <p:spTree>
      <p:nvGrpSpPr>
        <p:cNvPr id="214" name="Shape 214"/>
        <p:cNvGrpSpPr/>
        <p:nvPr/>
      </p:nvGrpSpPr>
      <p:grpSpPr>
        <a:xfrm>
          <a:off x="0" y="0"/>
          <a:ext cx="0" cy="0"/>
          <a:chOff x="0" y="0"/>
          <a:chExt cx="0" cy="0"/>
        </a:xfrm>
      </p:grpSpPr>
      <p:sp>
        <p:nvSpPr>
          <p:cNvPr id="215" name="Google Shape;215;g1acae5dbad4_0_65"/>
          <p:cNvSpPr txBox="1"/>
          <p:nvPr/>
        </p:nvSpPr>
        <p:spPr>
          <a:xfrm>
            <a:off x="1895800" y="1522688"/>
            <a:ext cx="10342200" cy="738900"/>
          </a:xfrm>
          <a:prstGeom prst="rect">
            <a:avLst/>
          </a:prstGeom>
          <a:noFill/>
          <a:ln>
            <a:noFill/>
          </a:ln>
        </p:spPr>
        <p:txBody>
          <a:bodyPr anchorCtr="0" anchor="t" bIns="0" lIns="0" spcFirstLastPara="1" rIns="0" wrap="square" tIns="0">
            <a:spAutoFit/>
          </a:bodyPr>
          <a:lstStyle/>
          <a:p>
            <a:pPr indent="0" lvl="0" marL="0" rtl="0" algn="l">
              <a:lnSpc>
                <a:spcPct val="139979"/>
              </a:lnSpc>
              <a:spcBef>
                <a:spcPts val="0"/>
              </a:spcBef>
              <a:spcAft>
                <a:spcPts val="0"/>
              </a:spcAft>
              <a:buClr>
                <a:schemeClr val="dk1"/>
              </a:buClr>
              <a:buFont typeface="Arial"/>
              <a:buNone/>
            </a:pPr>
            <a:r>
              <a:rPr lang="en-US" sz="4800">
                <a:solidFill>
                  <a:srgbClr val="125B50"/>
                </a:solidFill>
              </a:rPr>
              <a:t>DECISION TREES</a:t>
            </a:r>
            <a:endParaRPr sz="4800">
              <a:solidFill>
                <a:srgbClr val="125B50"/>
              </a:solidFill>
            </a:endParaRPr>
          </a:p>
        </p:txBody>
      </p:sp>
      <p:sp>
        <p:nvSpPr>
          <p:cNvPr id="216" name="Google Shape;216;g1acae5dbad4_0_65"/>
          <p:cNvSpPr txBox="1"/>
          <p:nvPr/>
        </p:nvSpPr>
        <p:spPr>
          <a:xfrm>
            <a:off x="14091936" y="9444182"/>
            <a:ext cx="3167400" cy="369300"/>
          </a:xfrm>
          <a:prstGeom prst="rect">
            <a:avLst/>
          </a:prstGeom>
          <a:noFill/>
          <a:ln>
            <a:noFill/>
          </a:ln>
        </p:spPr>
        <p:txBody>
          <a:bodyPr anchorCtr="0" anchor="t" bIns="0" lIns="0" spcFirstLastPara="1" rIns="0" wrap="square" tIns="0">
            <a:spAutoFit/>
          </a:bodyPr>
          <a:lstStyle/>
          <a:p>
            <a:pPr indent="0" lvl="0" marL="0" marR="0" rtl="0" algn="r">
              <a:lnSpc>
                <a:spcPct val="139958"/>
              </a:lnSpc>
              <a:spcBef>
                <a:spcPts val="0"/>
              </a:spcBef>
              <a:spcAft>
                <a:spcPts val="0"/>
              </a:spcAft>
              <a:buNone/>
            </a:pPr>
            <a:r>
              <a:rPr lang="en-US" sz="2400">
                <a:solidFill>
                  <a:srgbClr val="125B50"/>
                </a:solidFill>
              </a:rPr>
              <a:t>15</a:t>
            </a:r>
            <a:endParaRPr sz="2400">
              <a:solidFill>
                <a:srgbClr val="125B50"/>
              </a:solidFill>
            </a:endParaRPr>
          </a:p>
        </p:txBody>
      </p:sp>
      <p:pic>
        <p:nvPicPr>
          <p:cNvPr id="217" name="Google Shape;217;g1acae5dbad4_0_65"/>
          <p:cNvPicPr preferRelativeResize="0"/>
          <p:nvPr/>
        </p:nvPicPr>
        <p:blipFill rotWithShape="1">
          <a:blip r:embed="rId3">
            <a:alphaModFix/>
          </a:blip>
          <a:srcRect b="9551" l="72032" r="12680" t="0"/>
          <a:stretch/>
        </p:blipFill>
        <p:spPr>
          <a:xfrm>
            <a:off x="16014019" y="0"/>
            <a:ext cx="2273977" cy="8964808"/>
          </a:xfrm>
          <a:prstGeom prst="rect">
            <a:avLst/>
          </a:prstGeom>
          <a:noFill/>
          <a:ln>
            <a:noFill/>
          </a:ln>
        </p:spPr>
      </p:pic>
      <p:sp>
        <p:nvSpPr>
          <p:cNvPr id="218" name="Google Shape;218;g1acae5dbad4_0_65"/>
          <p:cNvSpPr txBox="1"/>
          <p:nvPr/>
        </p:nvSpPr>
        <p:spPr>
          <a:xfrm>
            <a:off x="1655375" y="2824513"/>
            <a:ext cx="13341600" cy="6003000"/>
          </a:xfrm>
          <a:prstGeom prst="rect">
            <a:avLst/>
          </a:prstGeom>
          <a:noFill/>
          <a:ln>
            <a:noFill/>
          </a:ln>
        </p:spPr>
        <p:txBody>
          <a:bodyPr anchorCtr="0" anchor="t" bIns="0" lIns="0" spcFirstLastPara="1" rIns="0" wrap="square" tIns="0">
            <a:spAutoFit/>
          </a:bodyPr>
          <a:lstStyle/>
          <a:p>
            <a:pPr indent="-419100" lvl="0" marL="457200" marR="0" rtl="0" algn="just">
              <a:lnSpc>
                <a:spcPct val="150000"/>
              </a:lnSpc>
              <a:spcBef>
                <a:spcPts val="0"/>
              </a:spcBef>
              <a:spcAft>
                <a:spcPts val="0"/>
              </a:spcAft>
              <a:buClr>
                <a:srgbClr val="125B50"/>
              </a:buClr>
              <a:buSzPts val="3000"/>
              <a:buChar char="-"/>
            </a:pPr>
            <a:r>
              <a:rPr lang="en-US" sz="3000">
                <a:solidFill>
                  <a:srgbClr val="125B50"/>
                </a:solidFill>
              </a:rPr>
              <a:t>Decision Trees were one of the more complicated models used</a:t>
            </a:r>
            <a:endParaRPr sz="3000">
              <a:solidFill>
                <a:srgbClr val="125B50"/>
              </a:solidFill>
            </a:endParaRPr>
          </a:p>
          <a:p>
            <a:pPr indent="-419100" lvl="0" marL="457200" marR="0" rtl="0" algn="just">
              <a:lnSpc>
                <a:spcPct val="150000"/>
              </a:lnSpc>
              <a:spcBef>
                <a:spcPts val="0"/>
              </a:spcBef>
              <a:spcAft>
                <a:spcPts val="0"/>
              </a:spcAft>
              <a:buClr>
                <a:srgbClr val="125B50"/>
              </a:buClr>
              <a:buSzPts val="3000"/>
              <a:buChar char="-"/>
            </a:pPr>
            <a:r>
              <a:rPr lang="en-US" sz="3000">
                <a:solidFill>
                  <a:srgbClr val="125B50"/>
                </a:solidFill>
              </a:rPr>
              <a:t>We found that in comparison to our Linear Regression model, Decision Trees performed better.</a:t>
            </a:r>
            <a:endParaRPr sz="3000">
              <a:solidFill>
                <a:srgbClr val="125B50"/>
              </a:solidFill>
            </a:endParaRPr>
          </a:p>
          <a:p>
            <a:pPr indent="-419100" lvl="1" marL="914400" marR="0" rtl="0" algn="just">
              <a:lnSpc>
                <a:spcPct val="150000"/>
              </a:lnSpc>
              <a:spcBef>
                <a:spcPts val="0"/>
              </a:spcBef>
              <a:spcAft>
                <a:spcPts val="0"/>
              </a:spcAft>
              <a:buClr>
                <a:srgbClr val="125B50"/>
              </a:buClr>
              <a:buSzPts val="3000"/>
              <a:buChar char="-"/>
            </a:pPr>
            <a:r>
              <a:rPr lang="en-US" sz="3000">
                <a:solidFill>
                  <a:srgbClr val="125B50"/>
                </a:solidFill>
              </a:rPr>
              <a:t>Both Sensitivity and Accuracy increased.</a:t>
            </a:r>
            <a:endParaRPr sz="3000">
              <a:solidFill>
                <a:srgbClr val="125B50"/>
              </a:solidFill>
            </a:endParaRPr>
          </a:p>
          <a:p>
            <a:pPr indent="-419100" lvl="0" marL="457200" marR="0" rtl="0" algn="just">
              <a:lnSpc>
                <a:spcPct val="150000"/>
              </a:lnSpc>
              <a:spcBef>
                <a:spcPts val="0"/>
              </a:spcBef>
              <a:spcAft>
                <a:spcPts val="0"/>
              </a:spcAft>
              <a:buClr>
                <a:srgbClr val="125B50"/>
              </a:buClr>
              <a:buSzPts val="3000"/>
              <a:buChar char="-"/>
            </a:pPr>
            <a:r>
              <a:rPr lang="en-US" sz="3000">
                <a:solidFill>
                  <a:srgbClr val="125B50"/>
                </a:solidFill>
              </a:rPr>
              <a:t>Each tree we created improved every time in terms of Accuracy and Sensitivity</a:t>
            </a:r>
            <a:endParaRPr sz="3000">
              <a:solidFill>
                <a:srgbClr val="125B50"/>
              </a:solidFill>
            </a:endParaRPr>
          </a:p>
          <a:p>
            <a:pPr indent="-419100" lvl="0" marL="457200" marR="0" rtl="0" algn="just">
              <a:lnSpc>
                <a:spcPct val="150000"/>
              </a:lnSpc>
              <a:spcBef>
                <a:spcPts val="0"/>
              </a:spcBef>
              <a:spcAft>
                <a:spcPts val="0"/>
              </a:spcAft>
              <a:buClr>
                <a:srgbClr val="125B50"/>
              </a:buClr>
              <a:buSzPts val="3000"/>
              <a:buChar char="-"/>
            </a:pPr>
            <a:r>
              <a:rPr lang="en-US" sz="3000">
                <a:solidFill>
                  <a:srgbClr val="125B50"/>
                </a:solidFill>
              </a:rPr>
              <a:t>Through cross-analyzing factors that performed well in one model vs. how it performed in another, helped narrow down which variables to focus on.</a:t>
            </a:r>
            <a:endParaRPr sz="3000">
              <a:solidFill>
                <a:srgbClr val="125B50"/>
              </a:solidFill>
            </a:endParaRPr>
          </a:p>
          <a:p>
            <a:pPr indent="0" lvl="0" marL="0" marR="0" rtl="0" algn="just">
              <a:lnSpc>
                <a:spcPct val="150000"/>
              </a:lnSpc>
              <a:spcBef>
                <a:spcPts val="0"/>
              </a:spcBef>
              <a:spcAft>
                <a:spcPts val="0"/>
              </a:spcAft>
              <a:buNone/>
            </a:pPr>
            <a:r>
              <a:t/>
            </a:r>
            <a:endParaRPr sz="3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F6F2"/>
        </a:solidFill>
      </p:bgPr>
    </p:bg>
    <p:spTree>
      <p:nvGrpSpPr>
        <p:cNvPr id="222" name="Shape 222"/>
        <p:cNvGrpSpPr/>
        <p:nvPr/>
      </p:nvGrpSpPr>
      <p:grpSpPr>
        <a:xfrm>
          <a:off x="0" y="0"/>
          <a:ext cx="0" cy="0"/>
          <a:chOff x="0" y="0"/>
          <a:chExt cx="0" cy="0"/>
        </a:xfrm>
      </p:grpSpPr>
      <p:sp>
        <p:nvSpPr>
          <p:cNvPr id="223" name="Google Shape;223;g1acae5dbad4_0_124"/>
          <p:cNvSpPr txBox="1"/>
          <p:nvPr/>
        </p:nvSpPr>
        <p:spPr>
          <a:xfrm>
            <a:off x="788275" y="919950"/>
            <a:ext cx="16470900" cy="738900"/>
          </a:xfrm>
          <a:prstGeom prst="rect">
            <a:avLst/>
          </a:prstGeom>
          <a:noFill/>
          <a:ln>
            <a:noFill/>
          </a:ln>
        </p:spPr>
        <p:txBody>
          <a:bodyPr anchorCtr="0" anchor="t" bIns="0" lIns="0" spcFirstLastPara="1" rIns="0" wrap="square" tIns="0">
            <a:spAutoFit/>
          </a:bodyPr>
          <a:lstStyle/>
          <a:p>
            <a:pPr indent="0" lvl="0" marL="0" rtl="0" algn="ctr">
              <a:lnSpc>
                <a:spcPct val="139979"/>
              </a:lnSpc>
              <a:spcBef>
                <a:spcPts val="0"/>
              </a:spcBef>
              <a:spcAft>
                <a:spcPts val="0"/>
              </a:spcAft>
              <a:buNone/>
            </a:pPr>
            <a:r>
              <a:rPr lang="en-US" sz="4800">
                <a:solidFill>
                  <a:srgbClr val="125B50"/>
                </a:solidFill>
              </a:rPr>
              <a:t>SUPERVISED VECTOR MACHINE (SVM) MODELS</a:t>
            </a:r>
            <a:endParaRPr sz="4800">
              <a:solidFill>
                <a:srgbClr val="125B50"/>
              </a:solidFill>
            </a:endParaRPr>
          </a:p>
        </p:txBody>
      </p:sp>
      <p:sp>
        <p:nvSpPr>
          <p:cNvPr id="224" name="Google Shape;224;g1acae5dbad4_0_124"/>
          <p:cNvSpPr txBox="1"/>
          <p:nvPr/>
        </p:nvSpPr>
        <p:spPr>
          <a:xfrm>
            <a:off x="14091936" y="9444182"/>
            <a:ext cx="3167400" cy="369300"/>
          </a:xfrm>
          <a:prstGeom prst="rect">
            <a:avLst/>
          </a:prstGeom>
          <a:noFill/>
          <a:ln>
            <a:noFill/>
          </a:ln>
        </p:spPr>
        <p:txBody>
          <a:bodyPr anchorCtr="0" anchor="t" bIns="0" lIns="0" spcFirstLastPara="1" rIns="0" wrap="square" tIns="0">
            <a:spAutoFit/>
          </a:bodyPr>
          <a:lstStyle/>
          <a:p>
            <a:pPr indent="0" lvl="0" marL="0" marR="0" rtl="0" algn="r">
              <a:lnSpc>
                <a:spcPct val="139958"/>
              </a:lnSpc>
              <a:spcBef>
                <a:spcPts val="0"/>
              </a:spcBef>
              <a:spcAft>
                <a:spcPts val="0"/>
              </a:spcAft>
              <a:buNone/>
            </a:pPr>
            <a:r>
              <a:rPr lang="en-US" sz="2400">
                <a:solidFill>
                  <a:srgbClr val="125B50"/>
                </a:solidFill>
              </a:rPr>
              <a:t>16</a:t>
            </a:r>
            <a:endParaRPr/>
          </a:p>
        </p:txBody>
      </p:sp>
      <p:grpSp>
        <p:nvGrpSpPr>
          <p:cNvPr id="225" name="Google Shape;225;g1acae5dbad4_0_124"/>
          <p:cNvGrpSpPr/>
          <p:nvPr/>
        </p:nvGrpSpPr>
        <p:grpSpPr>
          <a:xfrm>
            <a:off x="2193761" y="2837799"/>
            <a:ext cx="6822954" cy="6818356"/>
            <a:chOff x="10285600" y="534575"/>
            <a:chExt cx="6289596" cy="8757200"/>
          </a:xfrm>
        </p:grpSpPr>
        <p:pic>
          <p:nvPicPr>
            <p:cNvPr id="226" name="Google Shape;226;g1acae5dbad4_0_124"/>
            <p:cNvPicPr preferRelativeResize="0"/>
            <p:nvPr/>
          </p:nvPicPr>
          <p:blipFill>
            <a:blip r:embed="rId3">
              <a:alphaModFix/>
            </a:blip>
            <a:stretch>
              <a:fillRect/>
            </a:stretch>
          </p:blipFill>
          <p:spPr>
            <a:xfrm>
              <a:off x="10285600" y="534575"/>
              <a:ext cx="6289596" cy="8757200"/>
            </a:xfrm>
            <a:prstGeom prst="rect">
              <a:avLst/>
            </a:prstGeom>
            <a:noFill/>
            <a:ln>
              <a:noFill/>
            </a:ln>
          </p:spPr>
        </p:pic>
        <p:sp>
          <p:nvSpPr>
            <p:cNvPr id="227" name="Google Shape;227;g1acae5dbad4_0_124"/>
            <p:cNvSpPr/>
            <p:nvPr/>
          </p:nvSpPr>
          <p:spPr>
            <a:xfrm>
              <a:off x="12347875" y="2905738"/>
              <a:ext cx="2416500" cy="369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g1acae5dbad4_0_124"/>
            <p:cNvSpPr/>
            <p:nvPr/>
          </p:nvSpPr>
          <p:spPr>
            <a:xfrm>
              <a:off x="10885025" y="3550913"/>
              <a:ext cx="3879300" cy="369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g1acae5dbad4_0_124"/>
            <p:cNvSpPr/>
            <p:nvPr/>
          </p:nvSpPr>
          <p:spPr>
            <a:xfrm>
              <a:off x="11650925" y="5773863"/>
              <a:ext cx="3167400" cy="369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 name="Google Shape;230;g1acae5dbad4_0_124"/>
          <p:cNvGrpSpPr/>
          <p:nvPr/>
        </p:nvGrpSpPr>
        <p:grpSpPr>
          <a:xfrm>
            <a:off x="9701548" y="2837799"/>
            <a:ext cx="6152142" cy="6818347"/>
            <a:chOff x="10872850" y="809625"/>
            <a:chExt cx="5700651" cy="8523999"/>
          </a:xfrm>
        </p:grpSpPr>
        <p:pic>
          <p:nvPicPr>
            <p:cNvPr id="231" name="Google Shape;231;g1acae5dbad4_0_124"/>
            <p:cNvPicPr preferRelativeResize="0"/>
            <p:nvPr/>
          </p:nvPicPr>
          <p:blipFill>
            <a:blip r:embed="rId4">
              <a:alphaModFix/>
            </a:blip>
            <a:stretch>
              <a:fillRect/>
            </a:stretch>
          </p:blipFill>
          <p:spPr>
            <a:xfrm>
              <a:off x="10872850" y="809625"/>
              <a:ext cx="5700651" cy="8523999"/>
            </a:xfrm>
            <a:prstGeom prst="rect">
              <a:avLst/>
            </a:prstGeom>
            <a:noFill/>
            <a:ln>
              <a:noFill/>
            </a:ln>
          </p:spPr>
        </p:pic>
        <p:sp>
          <p:nvSpPr>
            <p:cNvPr id="232" name="Google Shape;232;g1acae5dbad4_0_124"/>
            <p:cNvSpPr/>
            <p:nvPr/>
          </p:nvSpPr>
          <p:spPr>
            <a:xfrm>
              <a:off x="12838375" y="3092275"/>
              <a:ext cx="2416500" cy="369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g1acae5dbad4_0_124"/>
            <p:cNvSpPr/>
            <p:nvPr/>
          </p:nvSpPr>
          <p:spPr>
            <a:xfrm>
              <a:off x="11375525" y="3737450"/>
              <a:ext cx="3879300" cy="369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g1acae5dbad4_0_124"/>
            <p:cNvSpPr/>
            <p:nvPr/>
          </p:nvSpPr>
          <p:spPr>
            <a:xfrm>
              <a:off x="12141425" y="5808000"/>
              <a:ext cx="3167400" cy="369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5" name="Google Shape;235;g1acae5dbad4_0_124"/>
          <p:cNvSpPr txBox="1"/>
          <p:nvPr/>
        </p:nvSpPr>
        <p:spPr>
          <a:xfrm>
            <a:off x="1028701" y="2072050"/>
            <a:ext cx="16230600" cy="369300"/>
          </a:xfrm>
          <a:prstGeom prst="rect">
            <a:avLst/>
          </a:prstGeom>
          <a:noFill/>
          <a:ln>
            <a:noFill/>
          </a:ln>
        </p:spPr>
        <p:txBody>
          <a:bodyPr anchorCtr="0" anchor="t" bIns="0" lIns="0" spcFirstLastPara="1" rIns="0" wrap="square" tIns="0">
            <a:spAutoFit/>
          </a:bodyPr>
          <a:lstStyle/>
          <a:p>
            <a:pPr indent="0" lvl="0" marL="0" marR="0" rtl="0" algn="just">
              <a:lnSpc>
                <a:spcPct val="150000"/>
              </a:lnSpc>
              <a:spcBef>
                <a:spcPts val="0"/>
              </a:spcBef>
              <a:spcAft>
                <a:spcPts val="0"/>
              </a:spcAft>
              <a:buNone/>
            </a:pPr>
            <a:r>
              <a:rPr lang="en-US" sz="2400">
                <a:solidFill>
                  <a:srgbClr val="125B50"/>
                </a:solidFill>
              </a:rPr>
              <a:t>These 2 SVM models worked well, but we still decided on Decision Tree Models because it was helpful with the visuals.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F6F2"/>
        </a:solidFill>
      </p:bgPr>
    </p:bg>
    <p:spTree>
      <p:nvGrpSpPr>
        <p:cNvPr id="239" name="Shape 239"/>
        <p:cNvGrpSpPr/>
        <p:nvPr/>
      </p:nvGrpSpPr>
      <p:grpSpPr>
        <a:xfrm>
          <a:off x="0" y="0"/>
          <a:ext cx="0" cy="0"/>
          <a:chOff x="0" y="0"/>
          <a:chExt cx="0" cy="0"/>
        </a:xfrm>
      </p:grpSpPr>
      <p:sp>
        <p:nvSpPr>
          <p:cNvPr id="240" name="Google Shape;240;g1acae5dbad4_0_149"/>
          <p:cNvSpPr txBox="1"/>
          <p:nvPr/>
        </p:nvSpPr>
        <p:spPr>
          <a:xfrm>
            <a:off x="1028700" y="2690100"/>
            <a:ext cx="10342200" cy="1773000"/>
          </a:xfrm>
          <a:prstGeom prst="rect">
            <a:avLst/>
          </a:prstGeom>
          <a:noFill/>
          <a:ln>
            <a:noFill/>
          </a:ln>
        </p:spPr>
        <p:txBody>
          <a:bodyPr anchorCtr="0" anchor="t" bIns="0" lIns="0" spcFirstLastPara="1" rIns="0" wrap="square" tIns="0">
            <a:spAutoFit/>
          </a:bodyPr>
          <a:lstStyle/>
          <a:p>
            <a:pPr indent="0" lvl="0" marL="0" rtl="0" algn="l">
              <a:lnSpc>
                <a:spcPct val="139979"/>
              </a:lnSpc>
              <a:spcBef>
                <a:spcPts val="0"/>
              </a:spcBef>
              <a:spcAft>
                <a:spcPts val="0"/>
              </a:spcAft>
              <a:buClr>
                <a:schemeClr val="dk1"/>
              </a:buClr>
              <a:buFont typeface="Arial"/>
              <a:buNone/>
            </a:pPr>
            <a:r>
              <a:rPr lang="en-US" sz="4800">
                <a:solidFill>
                  <a:srgbClr val="125B50"/>
                </a:solidFill>
              </a:rPr>
              <a:t>PHASES FOUR &amp; FIVE</a:t>
            </a:r>
            <a:endParaRPr sz="4800">
              <a:solidFill>
                <a:srgbClr val="125B50"/>
              </a:solidFill>
            </a:endParaRPr>
          </a:p>
          <a:p>
            <a:pPr indent="0" lvl="0" marL="0" marR="0" rtl="0" algn="l">
              <a:lnSpc>
                <a:spcPct val="139979"/>
              </a:lnSpc>
              <a:spcBef>
                <a:spcPts val="0"/>
              </a:spcBef>
              <a:spcAft>
                <a:spcPts val="0"/>
              </a:spcAft>
              <a:buNone/>
            </a:pPr>
            <a:r>
              <a:t/>
            </a:r>
            <a:endParaRPr sz="4800">
              <a:solidFill>
                <a:srgbClr val="125B50"/>
              </a:solidFill>
            </a:endParaRPr>
          </a:p>
        </p:txBody>
      </p:sp>
      <p:sp>
        <p:nvSpPr>
          <p:cNvPr id="241" name="Google Shape;241;g1acae5dbad4_0_149"/>
          <p:cNvSpPr txBox="1"/>
          <p:nvPr/>
        </p:nvSpPr>
        <p:spPr>
          <a:xfrm>
            <a:off x="14091936" y="9444182"/>
            <a:ext cx="3167400" cy="369300"/>
          </a:xfrm>
          <a:prstGeom prst="rect">
            <a:avLst/>
          </a:prstGeom>
          <a:noFill/>
          <a:ln>
            <a:noFill/>
          </a:ln>
        </p:spPr>
        <p:txBody>
          <a:bodyPr anchorCtr="0" anchor="t" bIns="0" lIns="0" spcFirstLastPara="1" rIns="0" wrap="square" tIns="0">
            <a:spAutoFit/>
          </a:bodyPr>
          <a:lstStyle/>
          <a:p>
            <a:pPr indent="0" lvl="0" marL="0" marR="0" rtl="0" algn="r">
              <a:lnSpc>
                <a:spcPct val="139958"/>
              </a:lnSpc>
              <a:spcBef>
                <a:spcPts val="0"/>
              </a:spcBef>
              <a:spcAft>
                <a:spcPts val="0"/>
              </a:spcAft>
              <a:buNone/>
            </a:pPr>
            <a:r>
              <a:rPr lang="en-US" sz="2400">
                <a:solidFill>
                  <a:srgbClr val="125B50"/>
                </a:solidFill>
              </a:rPr>
              <a:t>17</a:t>
            </a:r>
            <a:endParaRPr/>
          </a:p>
        </p:txBody>
      </p:sp>
      <p:pic>
        <p:nvPicPr>
          <p:cNvPr id="242" name="Google Shape;242;g1acae5dbad4_0_149"/>
          <p:cNvPicPr preferRelativeResize="0"/>
          <p:nvPr/>
        </p:nvPicPr>
        <p:blipFill rotWithShape="1">
          <a:blip r:embed="rId3">
            <a:alphaModFix/>
          </a:blip>
          <a:srcRect b="9551" l="72032" r="12680" t="0"/>
          <a:stretch/>
        </p:blipFill>
        <p:spPr>
          <a:xfrm>
            <a:off x="16014019" y="0"/>
            <a:ext cx="2273977" cy="8964808"/>
          </a:xfrm>
          <a:prstGeom prst="rect">
            <a:avLst/>
          </a:prstGeom>
          <a:noFill/>
          <a:ln>
            <a:noFill/>
          </a:ln>
        </p:spPr>
      </p:pic>
      <p:sp>
        <p:nvSpPr>
          <p:cNvPr id="243" name="Google Shape;243;g1acae5dbad4_0_149"/>
          <p:cNvSpPr txBox="1"/>
          <p:nvPr/>
        </p:nvSpPr>
        <p:spPr>
          <a:xfrm>
            <a:off x="1028701" y="3927450"/>
            <a:ext cx="14835300" cy="3263100"/>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lang="en-US" sz="3600">
                <a:solidFill>
                  <a:srgbClr val="125B50"/>
                </a:solidFill>
              </a:rPr>
              <a:t>After completing all this modeling and narrowing of the variables, reflection made us realize that the standard to which we determined a person was expensive or not, was </a:t>
            </a:r>
            <a:r>
              <a:rPr b="1" lang="en-US" sz="3600" u="sng">
                <a:solidFill>
                  <a:srgbClr val="125B50"/>
                </a:solidFill>
              </a:rPr>
              <a:t>manually</a:t>
            </a:r>
            <a:r>
              <a:rPr lang="en-US" sz="3600">
                <a:solidFill>
                  <a:srgbClr val="125B50"/>
                </a:solidFill>
              </a:rPr>
              <a:t> fixed.</a:t>
            </a:r>
            <a:endParaRPr sz="3600">
              <a:solidFill>
                <a:srgbClr val="125B50"/>
              </a:solidFill>
            </a:endParaRPr>
          </a:p>
          <a:p>
            <a:pPr indent="0" lvl="0" marL="0" marR="0" rtl="0" algn="just">
              <a:lnSpc>
                <a:spcPct val="150000"/>
              </a:lnSpc>
              <a:spcBef>
                <a:spcPts val="0"/>
              </a:spcBef>
              <a:spcAft>
                <a:spcPts val="0"/>
              </a:spcAft>
              <a:buNone/>
            </a:pPr>
            <a:r>
              <a:t/>
            </a:r>
            <a:endParaRPr sz="2400">
              <a:solidFill>
                <a:srgbClr val="125B50"/>
              </a:solidFill>
            </a:endParaRPr>
          </a:p>
          <a:p>
            <a:pPr indent="0" lvl="0" marL="0" marR="0" rtl="0" algn="just">
              <a:lnSpc>
                <a:spcPct val="150000"/>
              </a:lnSpc>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F6F2"/>
        </a:solidFill>
      </p:bgPr>
    </p:bg>
    <p:spTree>
      <p:nvGrpSpPr>
        <p:cNvPr id="247" name="Shape 247"/>
        <p:cNvGrpSpPr/>
        <p:nvPr/>
      </p:nvGrpSpPr>
      <p:grpSpPr>
        <a:xfrm>
          <a:off x="0" y="0"/>
          <a:ext cx="0" cy="0"/>
          <a:chOff x="0" y="0"/>
          <a:chExt cx="0" cy="0"/>
        </a:xfrm>
      </p:grpSpPr>
      <p:sp>
        <p:nvSpPr>
          <p:cNvPr id="248" name="Google Shape;248;g1acae5dbad4_0_163"/>
          <p:cNvSpPr txBox="1"/>
          <p:nvPr/>
        </p:nvSpPr>
        <p:spPr>
          <a:xfrm>
            <a:off x="1028700" y="2690100"/>
            <a:ext cx="10342200" cy="1773000"/>
          </a:xfrm>
          <a:prstGeom prst="rect">
            <a:avLst/>
          </a:prstGeom>
          <a:noFill/>
          <a:ln>
            <a:noFill/>
          </a:ln>
        </p:spPr>
        <p:txBody>
          <a:bodyPr anchorCtr="0" anchor="t" bIns="0" lIns="0" spcFirstLastPara="1" rIns="0" wrap="square" tIns="0">
            <a:spAutoFit/>
          </a:bodyPr>
          <a:lstStyle/>
          <a:p>
            <a:pPr indent="0" lvl="0" marL="0" rtl="0" algn="l">
              <a:lnSpc>
                <a:spcPct val="139979"/>
              </a:lnSpc>
              <a:spcBef>
                <a:spcPts val="0"/>
              </a:spcBef>
              <a:spcAft>
                <a:spcPts val="0"/>
              </a:spcAft>
              <a:buNone/>
            </a:pPr>
            <a:r>
              <a:rPr lang="en-US" sz="4800">
                <a:solidFill>
                  <a:srgbClr val="125B50"/>
                </a:solidFill>
              </a:rPr>
              <a:t>PHASES FOUR &amp; FIVE</a:t>
            </a:r>
            <a:endParaRPr sz="4800">
              <a:solidFill>
                <a:srgbClr val="125B50"/>
              </a:solidFill>
            </a:endParaRPr>
          </a:p>
          <a:p>
            <a:pPr indent="0" lvl="0" marL="0" marR="0" rtl="0" algn="l">
              <a:lnSpc>
                <a:spcPct val="139979"/>
              </a:lnSpc>
              <a:spcBef>
                <a:spcPts val="0"/>
              </a:spcBef>
              <a:spcAft>
                <a:spcPts val="0"/>
              </a:spcAft>
              <a:buNone/>
            </a:pPr>
            <a:r>
              <a:t/>
            </a:r>
            <a:endParaRPr sz="4800">
              <a:solidFill>
                <a:srgbClr val="125B50"/>
              </a:solidFill>
            </a:endParaRPr>
          </a:p>
        </p:txBody>
      </p:sp>
      <p:sp>
        <p:nvSpPr>
          <p:cNvPr id="249" name="Google Shape;249;g1acae5dbad4_0_163"/>
          <p:cNvSpPr txBox="1"/>
          <p:nvPr/>
        </p:nvSpPr>
        <p:spPr>
          <a:xfrm>
            <a:off x="14091936" y="9444182"/>
            <a:ext cx="3167400" cy="886500"/>
          </a:xfrm>
          <a:prstGeom prst="rect">
            <a:avLst/>
          </a:prstGeom>
          <a:noFill/>
          <a:ln>
            <a:noFill/>
          </a:ln>
        </p:spPr>
        <p:txBody>
          <a:bodyPr anchorCtr="0" anchor="t" bIns="0" lIns="0" spcFirstLastPara="1" rIns="0" wrap="square" tIns="0">
            <a:spAutoFit/>
          </a:bodyPr>
          <a:lstStyle/>
          <a:p>
            <a:pPr indent="0" lvl="0" marL="0" marR="0" rtl="0" algn="r">
              <a:lnSpc>
                <a:spcPct val="139958"/>
              </a:lnSpc>
              <a:spcBef>
                <a:spcPts val="0"/>
              </a:spcBef>
              <a:spcAft>
                <a:spcPts val="0"/>
              </a:spcAft>
              <a:buNone/>
            </a:pPr>
            <a:r>
              <a:rPr lang="en-US" sz="2400">
                <a:solidFill>
                  <a:srgbClr val="125B50"/>
                </a:solidFill>
              </a:rPr>
              <a:t>18</a:t>
            </a:r>
            <a:endParaRPr sz="2400">
              <a:solidFill>
                <a:srgbClr val="125B50"/>
              </a:solidFill>
            </a:endParaRPr>
          </a:p>
          <a:p>
            <a:pPr indent="0" lvl="0" marL="0" marR="0" rtl="0" algn="r">
              <a:lnSpc>
                <a:spcPct val="139958"/>
              </a:lnSpc>
              <a:spcBef>
                <a:spcPts val="0"/>
              </a:spcBef>
              <a:spcAft>
                <a:spcPts val="0"/>
              </a:spcAft>
              <a:buNone/>
            </a:pPr>
            <a:r>
              <a:t/>
            </a:r>
            <a:endParaRPr sz="2400">
              <a:solidFill>
                <a:srgbClr val="125B50"/>
              </a:solidFill>
            </a:endParaRPr>
          </a:p>
        </p:txBody>
      </p:sp>
      <p:pic>
        <p:nvPicPr>
          <p:cNvPr id="250" name="Google Shape;250;g1acae5dbad4_0_163"/>
          <p:cNvPicPr preferRelativeResize="0"/>
          <p:nvPr/>
        </p:nvPicPr>
        <p:blipFill rotWithShape="1">
          <a:blip r:embed="rId3">
            <a:alphaModFix/>
          </a:blip>
          <a:srcRect b="9551" l="72032" r="12680" t="0"/>
          <a:stretch/>
        </p:blipFill>
        <p:spPr>
          <a:xfrm>
            <a:off x="16014019" y="0"/>
            <a:ext cx="2273977" cy="8964808"/>
          </a:xfrm>
          <a:prstGeom prst="rect">
            <a:avLst/>
          </a:prstGeom>
          <a:noFill/>
          <a:ln>
            <a:noFill/>
          </a:ln>
        </p:spPr>
      </p:pic>
      <p:sp>
        <p:nvSpPr>
          <p:cNvPr id="251" name="Google Shape;251;g1acae5dbad4_0_163"/>
          <p:cNvSpPr txBox="1"/>
          <p:nvPr/>
        </p:nvSpPr>
        <p:spPr>
          <a:xfrm>
            <a:off x="1028701" y="3927450"/>
            <a:ext cx="14835300" cy="4094400"/>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lang="en-US" sz="3600">
                <a:solidFill>
                  <a:srgbClr val="125B50"/>
                </a:solidFill>
              </a:rPr>
              <a:t>To optimize our cost boundary, which then affects the parameters of the Expensive variable, BMI was used to determine a new boundary.</a:t>
            </a:r>
            <a:endParaRPr sz="3600">
              <a:solidFill>
                <a:srgbClr val="125B50"/>
              </a:solidFill>
            </a:endParaRPr>
          </a:p>
          <a:p>
            <a:pPr indent="-457200" lvl="0" marL="457200" marR="0" rtl="0" algn="l">
              <a:lnSpc>
                <a:spcPct val="150000"/>
              </a:lnSpc>
              <a:spcBef>
                <a:spcPts val="0"/>
              </a:spcBef>
              <a:spcAft>
                <a:spcPts val="0"/>
              </a:spcAft>
              <a:buClr>
                <a:srgbClr val="125B50"/>
              </a:buClr>
              <a:buSzPts val="3600"/>
              <a:buChar char="-"/>
            </a:pPr>
            <a:r>
              <a:rPr lang="en-US" sz="3600">
                <a:solidFill>
                  <a:srgbClr val="125B50"/>
                </a:solidFill>
              </a:rPr>
              <a:t>BMI used because of it’s high correlation with the Expensive variable</a:t>
            </a:r>
            <a:endParaRPr sz="3600">
              <a:solidFill>
                <a:srgbClr val="125B50"/>
              </a:solidFill>
            </a:endParaRPr>
          </a:p>
          <a:p>
            <a:pPr indent="-457200" lvl="0" marL="457200" marR="0" rtl="0" algn="l">
              <a:lnSpc>
                <a:spcPct val="150000"/>
              </a:lnSpc>
              <a:spcBef>
                <a:spcPts val="0"/>
              </a:spcBef>
              <a:spcAft>
                <a:spcPts val="0"/>
              </a:spcAft>
              <a:buClr>
                <a:srgbClr val="125B50"/>
              </a:buClr>
              <a:buSzPts val="3600"/>
              <a:buChar char="-"/>
            </a:pPr>
            <a:r>
              <a:rPr lang="en-US" sz="3600">
                <a:solidFill>
                  <a:srgbClr val="125B50"/>
                </a:solidFill>
              </a:rPr>
              <a:t>$12,282</a:t>
            </a:r>
            <a:endParaRPr sz="3600">
              <a:solidFill>
                <a:srgbClr val="125B50"/>
              </a:solidFill>
            </a:endParaRPr>
          </a:p>
          <a:p>
            <a:pPr indent="0" lvl="0" marL="0" marR="0" rtl="0" algn="just">
              <a:lnSpc>
                <a:spcPct val="150000"/>
              </a:lnSpc>
              <a:spcBef>
                <a:spcPts val="0"/>
              </a:spcBef>
              <a:spcAft>
                <a:spcPts val="0"/>
              </a:spcAft>
              <a:buNone/>
            </a:pPr>
            <a:r>
              <a:t/>
            </a:r>
            <a:endParaRPr sz="2400">
              <a:solidFill>
                <a:srgbClr val="125B50"/>
              </a:solidFill>
            </a:endParaRPr>
          </a:p>
          <a:p>
            <a:pPr indent="0" lvl="0" marL="0" marR="0" rtl="0" algn="just">
              <a:lnSpc>
                <a:spcPct val="150000"/>
              </a:lnSpc>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F6F2"/>
        </a:solidFill>
      </p:bgPr>
    </p:bg>
    <p:spTree>
      <p:nvGrpSpPr>
        <p:cNvPr id="255" name="Shape 255"/>
        <p:cNvGrpSpPr/>
        <p:nvPr/>
      </p:nvGrpSpPr>
      <p:grpSpPr>
        <a:xfrm>
          <a:off x="0" y="0"/>
          <a:ext cx="0" cy="0"/>
          <a:chOff x="0" y="0"/>
          <a:chExt cx="0" cy="0"/>
        </a:xfrm>
      </p:grpSpPr>
      <p:sp>
        <p:nvSpPr>
          <p:cNvPr id="256" name="Google Shape;256;g1acae5dbad4_0_177"/>
          <p:cNvSpPr txBox="1"/>
          <p:nvPr/>
        </p:nvSpPr>
        <p:spPr>
          <a:xfrm>
            <a:off x="14091936" y="9444182"/>
            <a:ext cx="3167400" cy="886500"/>
          </a:xfrm>
          <a:prstGeom prst="rect">
            <a:avLst/>
          </a:prstGeom>
          <a:noFill/>
          <a:ln>
            <a:noFill/>
          </a:ln>
        </p:spPr>
        <p:txBody>
          <a:bodyPr anchorCtr="0" anchor="t" bIns="0" lIns="0" spcFirstLastPara="1" rIns="0" wrap="square" tIns="0">
            <a:spAutoFit/>
          </a:bodyPr>
          <a:lstStyle/>
          <a:p>
            <a:pPr indent="0" lvl="0" marL="0" marR="0" rtl="0" algn="r">
              <a:lnSpc>
                <a:spcPct val="139958"/>
              </a:lnSpc>
              <a:spcBef>
                <a:spcPts val="0"/>
              </a:spcBef>
              <a:spcAft>
                <a:spcPts val="0"/>
              </a:spcAft>
              <a:buNone/>
            </a:pPr>
            <a:r>
              <a:rPr lang="en-US" sz="2400">
                <a:solidFill>
                  <a:srgbClr val="125B50"/>
                </a:solidFill>
              </a:rPr>
              <a:t>19</a:t>
            </a:r>
            <a:endParaRPr sz="2400">
              <a:solidFill>
                <a:srgbClr val="125B50"/>
              </a:solidFill>
            </a:endParaRPr>
          </a:p>
          <a:p>
            <a:pPr indent="0" lvl="0" marL="0" marR="0" rtl="0" algn="r">
              <a:lnSpc>
                <a:spcPct val="139958"/>
              </a:lnSpc>
              <a:spcBef>
                <a:spcPts val="0"/>
              </a:spcBef>
              <a:spcAft>
                <a:spcPts val="0"/>
              </a:spcAft>
              <a:buNone/>
            </a:pPr>
            <a:r>
              <a:t/>
            </a:r>
            <a:endParaRPr sz="2400">
              <a:solidFill>
                <a:srgbClr val="125B50"/>
              </a:solidFill>
            </a:endParaRPr>
          </a:p>
        </p:txBody>
      </p:sp>
      <p:sp>
        <p:nvSpPr>
          <p:cNvPr id="257" name="Google Shape;257;g1acae5dbad4_0_177"/>
          <p:cNvSpPr txBox="1"/>
          <p:nvPr/>
        </p:nvSpPr>
        <p:spPr>
          <a:xfrm>
            <a:off x="2959765" y="416803"/>
            <a:ext cx="6358800" cy="738900"/>
          </a:xfrm>
          <a:prstGeom prst="rect">
            <a:avLst/>
          </a:prstGeom>
          <a:noFill/>
          <a:ln>
            <a:noFill/>
          </a:ln>
        </p:spPr>
        <p:txBody>
          <a:bodyPr anchorCtr="0" anchor="t" bIns="0" lIns="0" spcFirstLastPara="1" rIns="0" wrap="square" tIns="0">
            <a:spAutoFit/>
          </a:bodyPr>
          <a:lstStyle/>
          <a:p>
            <a:pPr indent="0" lvl="0" marL="0" marR="0" rtl="0" algn="l">
              <a:lnSpc>
                <a:spcPct val="139979"/>
              </a:lnSpc>
              <a:spcBef>
                <a:spcPts val="0"/>
              </a:spcBef>
              <a:spcAft>
                <a:spcPts val="0"/>
              </a:spcAft>
              <a:buNone/>
            </a:pPr>
            <a:r>
              <a:rPr lang="en-US" sz="4800">
                <a:solidFill>
                  <a:srgbClr val="125B50"/>
                </a:solidFill>
              </a:rPr>
              <a:t>FINAL MODEL</a:t>
            </a:r>
            <a:endParaRPr/>
          </a:p>
        </p:txBody>
      </p:sp>
      <p:pic>
        <p:nvPicPr>
          <p:cNvPr id="258" name="Google Shape;258;g1acae5dbad4_0_177"/>
          <p:cNvPicPr preferRelativeResize="0"/>
          <p:nvPr/>
        </p:nvPicPr>
        <p:blipFill rotWithShape="1">
          <a:blip r:embed="rId3">
            <a:alphaModFix/>
          </a:blip>
          <a:srcRect b="4852" l="70723" r="11369" t="9560"/>
          <a:stretch/>
        </p:blipFill>
        <p:spPr>
          <a:xfrm>
            <a:off x="0" y="1522703"/>
            <a:ext cx="2273977" cy="7241597"/>
          </a:xfrm>
          <a:prstGeom prst="rect">
            <a:avLst/>
          </a:prstGeom>
          <a:noFill/>
          <a:ln>
            <a:noFill/>
          </a:ln>
        </p:spPr>
      </p:pic>
      <p:pic>
        <p:nvPicPr>
          <p:cNvPr id="259" name="Google Shape;259;g1acae5dbad4_0_177"/>
          <p:cNvPicPr preferRelativeResize="0"/>
          <p:nvPr/>
        </p:nvPicPr>
        <p:blipFill>
          <a:blip r:embed="rId4">
            <a:alphaModFix/>
          </a:blip>
          <a:stretch>
            <a:fillRect/>
          </a:stretch>
        </p:blipFill>
        <p:spPr>
          <a:xfrm>
            <a:off x="2959777" y="1367228"/>
            <a:ext cx="13743283" cy="792455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F6F2"/>
        </a:solidFill>
      </p:bgPr>
    </p:bg>
    <p:spTree>
      <p:nvGrpSpPr>
        <p:cNvPr id="92" name="Shape 92"/>
        <p:cNvGrpSpPr/>
        <p:nvPr/>
      </p:nvGrpSpPr>
      <p:grpSpPr>
        <a:xfrm>
          <a:off x="0" y="0"/>
          <a:ext cx="0" cy="0"/>
          <a:chOff x="0" y="0"/>
          <a:chExt cx="0" cy="0"/>
        </a:xfrm>
      </p:grpSpPr>
      <p:sp>
        <p:nvSpPr>
          <p:cNvPr id="93" name="Google Shape;93;g1acae5dbad4_0_185"/>
          <p:cNvSpPr txBox="1"/>
          <p:nvPr/>
        </p:nvSpPr>
        <p:spPr>
          <a:xfrm>
            <a:off x="1048400" y="2768275"/>
            <a:ext cx="10342200" cy="738900"/>
          </a:xfrm>
          <a:prstGeom prst="rect">
            <a:avLst/>
          </a:prstGeom>
          <a:noFill/>
          <a:ln>
            <a:noFill/>
          </a:ln>
        </p:spPr>
        <p:txBody>
          <a:bodyPr anchorCtr="0" anchor="t" bIns="0" lIns="0" spcFirstLastPara="1" rIns="0" wrap="square" tIns="0">
            <a:spAutoFit/>
          </a:bodyPr>
          <a:lstStyle/>
          <a:p>
            <a:pPr indent="0" lvl="0" marL="0" marR="0" rtl="0" algn="l">
              <a:lnSpc>
                <a:spcPct val="139979"/>
              </a:lnSpc>
              <a:spcBef>
                <a:spcPts val="0"/>
              </a:spcBef>
              <a:spcAft>
                <a:spcPts val="0"/>
              </a:spcAft>
              <a:buNone/>
            </a:pPr>
            <a:r>
              <a:rPr lang="en-US" sz="4800">
                <a:solidFill>
                  <a:srgbClr val="125B50"/>
                </a:solidFill>
              </a:rPr>
              <a:t>INTRODUCTION</a:t>
            </a:r>
            <a:endParaRPr/>
          </a:p>
        </p:txBody>
      </p:sp>
      <p:sp>
        <p:nvSpPr>
          <p:cNvPr id="94" name="Google Shape;94;g1acae5dbad4_0_185"/>
          <p:cNvSpPr txBox="1"/>
          <p:nvPr/>
        </p:nvSpPr>
        <p:spPr>
          <a:xfrm>
            <a:off x="14091936" y="9444182"/>
            <a:ext cx="3167400" cy="369300"/>
          </a:xfrm>
          <a:prstGeom prst="rect">
            <a:avLst/>
          </a:prstGeom>
          <a:noFill/>
          <a:ln>
            <a:noFill/>
          </a:ln>
        </p:spPr>
        <p:txBody>
          <a:bodyPr anchorCtr="0" anchor="t" bIns="0" lIns="0" spcFirstLastPara="1" rIns="0" wrap="square" tIns="0">
            <a:spAutoFit/>
          </a:bodyPr>
          <a:lstStyle/>
          <a:p>
            <a:pPr indent="0" lvl="0" marL="0" marR="0" rtl="0" algn="r">
              <a:lnSpc>
                <a:spcPct val="139958"/>
              </a:lnSpc>
              <a:spcBef>
                <a:spcPts val="0"/>
              </a:spcBef>
              <a:spcAft>
                <a:spcPts val="0"/>
              </a:spcAft>
              <a:buNone/>
            </a:pPr>
            <a:r>
              <a:rPr lang="en-US" sz="2400">
                <a:solidFill>
                  <a:srgbClr val="125B50"/>
                </a:solidFill>
              </a:rPr>
              <a:t>2</a:t>
            </a:r>
            <a:endParaRPr/>
          </a:p>
        </p:txBody>
      </p:sp>
      <p:pic>
        <p:nvPicPr>
          <p:cNvPr id="95" name="Google Shape;95;g1acae5dbad4_0_185"/>
          <p:cNvPicPr preferRelativeResize="0"/>
          <p:nvPr/>
        </p:nvPicPr>
        <p:blipFill rotWithShape="1">
          <a:blip r:embed="rId3">
            <a:alphaModFix/>
          </a:blip>
          <a:srcRect b="9551" l="72032" r="12680" t="0"/>
          <a:stretch/>
        </p:blipFill>
        <p:spPr>
          <a:xfrm>
            <a:off x="16014019" y="0"/>
            <a:ext cx="2273977" cy="8964808"/>
          </a:xfrm>
          <a:prstGeom prst="rect">
            <a:avLst/>
          </a:prstGeom>
          <a:noFill/>
          <a:ln>
            <a:noFill/>
          </a:ln>
        </p:spPr>
      </p:pic>
      <p:sp>
        <p:nvSpPr>
          <p:cNvPr id="96" name="Google Shape;96;g1acae5dbad4_0_185"/>
          <p:cNvSpPr txBox="1"/>
          <p:nvPr/>
        </p:nvSpPr>
        <p:spPr>
          <a:xfrm>
            <a:off x="1048404" y="3848887"/>
            <a:ext cx="13700400" cy="2960400"/>
          </a:xfrm>
          <a:prstGeom prst="rect">
            <a:avLst/>
          </a:prstGeom>
          <a:noFill/>
          <a:ln>
            <a:noFill/>
          </a:ln>
        </p:spPr>
        <p:txBody>
          <a:bodyPr anchorCtr="0" anchor="t" bIns="0" lIns="0" spcFirstLastPara="1" rIns="0" wrap="square" tIns="0">
            <a:spAutoFit/>
          </a:bodyPr>
          <a:lstStyle/>
          <a:p>
            <a:pPr indent="0" lvl="0" marL="0" marR="0" rtl="0" algn="just">
              <a:lnSpc>
                <a:spcPct val="150000"/>
              </a:lnSpc>
              <a:spcBef>
                <a:spcPts val="0"/>
              </a:spcBef>
              <a:spcAft>
                <a:spcPts val="0"/>
              </a:spcAft>
              <a:buNone/>
            </a:pPr>
            <a:r>
              <a:rPr lang="en-US" sz="2800">
                <a:solidFill>
                  <a:srgbClr val="125B50"/>
                </a:solidFill>
              </a:rPr>
              <a:t>From the HMO Healthcare data, we had two goals:</a:t>
            </a:r>
            <a:endParaRPr sz="2800">
              <a:solidFill>
                <a:srgbClr val="125B50"/>
              </a:solidFill>
            </a:endParaRPr>
          </a:p>
          <a:p>
            <a:pPr indent="-406400" lvl="0" marL="457200" marR="0" rtl="0" algn="just">
              <a:lnSpc>
                <a:spcPct val="150000"/>
              </a:lnSpc>
              <a:spcBef>
                <a:spcPts val="2500"/>
              </a:spcBef>
              <a:spcAft>
                <a:spcPts val="0"/>
              </a:spcAft>
              <a:buClr>
                <a:srgbClr val="125B50"/>
              </a:buClr>
              <a:buSzPts val="2800"/>
              <a:buAutoNum type="arabicPeriod"/>
            </a:pPr>
            <a:r>
              <a:rPr lang="en-US" sz="2800">
                <a:solidFill>
                  <a:srgbClr val="125B50"/>
                </a:solidFill>
              </a:rPr>
              <a:t>Predict what types of people will spend a lot of money on healthcare next year.</a:t>
            </a:r>
            <a:endParaRPr sz="2800">
              <a:solidFill>
                <a:srgbClr val="125B50"/>
              </a:solidFill>
            </a:endParaRPr>
          </a:p>
          <a:p>
            <a:pPr indent="-406400" lvl="0" marL="457200" marR="0" rtl="0" algn="just">
              <a:lnSpc>
                <a:spcPct val="150000"/>
              </a:lnSpc>
              <a:spcBef>
                <a:spcPts val="2100"/>
              </a:spcBef>
              <a:spcAft>
                <a:spcPts val="0"/>
              </a:spcAft>
              <a:buClr>
                <a:srgbClr val="125B50"/>
              </a:buClr>
              <a:buSzPts val="2800"/>
              <a:buAutoNum type="arabicPeriod"/>
            </a:pPr>
            <a:r>
              <a:rPr lang="en-US" sz="2800">
                <a:solidFill>
                  <a:srgbClr val="125B50"/>
                </a:solidFill>
              </a:rPr>
              <a:t>Provide helpful insight and a recommendation into how total healthcare costs can be lowered, especially for people who have high healthcare costs.</a:t>
            </a:r>
            <a:endParaRPr sz="2800">
              <a:solidFill>
                <a:srgbClr val="125B5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F6F2"/>
        </a:solidFill>
      </p:bgPr>
    </p:bg>
    <p:spTree>
      <p:nvGrpSpPr>
        <p:cNvPr id="263" name="Shape 263"/>
        <p:cNvGrpSpPr/>
        <p:nvPr/>
      </p:nvGrpSpPr>
      <p:grpSpPr>
        <a:xfrm>
          <a:off x="0" y="0"/>
          <a:ext cx="0" cy="0"/>
          <a:chOff x="0" y="0"/>
          <a:chExt cx="0" cy="0"/>
        </a:xfrm>
      </p:grpSpPr>
      <p:sp>
        <p:nvSpPr>
          <p:cNvPr id="264" name="Google Shape;264;g18032530f5c_0_0"/>
          <p:cNvSpPr txBox="1"/>
          <p:nvPr/>
        </p:nvSpPr>
        <p:spPr>
          <a:xfrm>
            <a:off x="14091936" y="9444182"/>
            <a:ext cx="3167400" cy="369300"/>
          </a:xfrm>
          <a:prstGeom prst="rect">
            <a:avLst/>
          </a:prstGeom>
          <a:noFill/>
          <a:ln>
            <a:noFill/>
          </a:ln>
        </p:spPr>
        <p:txBody>
          <a:bodyPr anchorCtr="0" anchor="t" bIns="0" lIns="0" spcFirstLastPara="1" rIns="0" wrap="square" tIns="0">
            <a:spAutoFit/>
          </a:bodyPr>
          <a:lstStyle/>
          <a:p>
            <a:pPr indent="0" lvl="0" marL="0" marR="0" rtl="0" algn="r">
              <a:lnSpc>
                <a:spcPct val="139958"/>
              </a:lnSpc>
              <a:spcBef>
                <a:spcPts val="0"/>
              </a:spcBef>
              <a:spcAft>
                <a:spcPts val="0"/>
              </a:spcAft>
              <a:buNone/>
            </a:pPr>
            <a:r>
              <a:rPr lang="en-US" sz="2400">
                <a:solidFill>
                  <a:srgbClr val="125B50"/>
                </a:solidFill>
              </a:rPr>
              <a:t>20</a:t>
            </a:r>
            <a:endParaRPr/>
          </a:p>
        </p:txBody>
      </p:sp>
      <p:sp>
        <p:nvSpPr>
          <p:cNvPr id="265" name="Google Shape;265;g18032530f5c_0_0"/>
          <p:cNvSpPr txBox="1"/>
          <p:nvPr/>
        </p:nvSpPr>
        <p:spPr>
          <a:xfrm>
            <a:off x="3564335" y="3059550"/>
            <a:ext cx="12858000" cy="738900"/>
          </a:xfrm>
          <a:prstGeom prst="rect">
            <a:avLst/>
          </a:prstGeom>
          <a:noFill/>
          <a:ln>
            <a:noFill/>
          </a:ln>
        </p:spPr>
        <p:txBody>
          <a:bodyPr anchorCtr="0" anchor="t" bIns="0" lIns="0" spcFirstLastPara="1" rIns="0" wrap="square" tIns="0">
            <a:spAutoFit/>
          </a:bodyPr>
          <a:lstStyle/>
          <a:p>
            <a:pPr indent="0" lvl="0" marL="0" marR="0" rtl="0" algn="l">
              <a:lnSpc>
                <a:spcPct val="139979"/>
              </a:lnSpc>
              <a:spcBef>
                <a:spcPts val="0"/>
              </a:spcBef>
              <a:spcAft>
                <a:spcPts val="0"/>
              </a:spcAft>
              <a:buNone/>
            </a:pPr>
            <a:r>
              <a:rPr lang="en-US" sz="4800">
                <a:solidFill>
                  <a:srgbClr val="125B50"/>
                </a:solidFill>
              </a:rPr>
              <a:t>THE IMPORTANT VARIABLES</a:t>
            </a:r>
            <a:endParaRPr/>
          </a:p>
        </p:txBody>
      </p:sp>
      <p:pic>
        <p:nvPicPr>
          <p:cNvPr id="266" name="Google Shape;266;g18032530f5c_0_0"/>
          <p:cNvPicPr preferRelativeResize="0"/>
          <p:nvPr/>
        </p:nvPicPr>
        <p:blipFill rotWithShape="1">
          <a:blip r:embed="rId3">
            <a:alphaModFix/>
          </a:blip>
          <a:srcRect b="4852" l="70723" r="11369" t="9560"/>
          <a:stretch/>
        </p:blipFill>
        <p:spPr>
          <a:xfrm>
            <a:off x="0" y="1522703"/>
            <a:ext cx="2273977" cy="7241597"/>
          </a:xfrm>
          <a:prstGeom prst="rect">
            <a:avLst/>
          </a:prstGeom>
          <a:noFill/>
          <a:ln>
            <a:noFill/>
          </a:ln>
        </p:spPr>
      </p:pic>
      <p:sp>
        <p:nvSpPr>
          <p:cNvPr id="267" name="Google Shape;267;g18032530f5c_0_0"/>
          <p:cNvSpPr txBox="1"/>
          <p:nvPr/>
        </p:nvSpPr>
        <p:spPr>
          <a:xfrm>
            <a:off x="3564325" y="2428415"/>
            <a:ext cx="12142800" cy="369300"/>
          </a:xfrm>
          <a:prstGeom prst="rect">
            <a:avLst/>
          </a:prstGeom>
          <a:noFill/>
          <a:ln>
            <a:noFill/>
          </a:ln>
        </p:spPr>
        <p:txBody>
          <a:bodyPr anchorCtr="0" anchor="t" bIns="0" lIns="0" spcFirstLastPara="1" rIns="0" wrap="square" tIns="0">
            <a:spAutoFit/>
          </a:bodyPr>
          <a:lstStyle/>
          <a:p>
            <a:pPr indent="0" lvl="0" marL="0" rtl="0" algn="just">
              <a:lnSpc>
                <a:spcPct val="150000"/>
              </a:lnSpc>
              <a:spcBef>
                <a:spcPts val="0"/>
              </a:spcBef>
              <a:spcAft>
                <a:spcPts val="0"/>
              </a:spcAft>
              <a:buNone/>
            </a:pPr>
            <a:r>
              <a:t/>
            </a:r>
            <a:endParaRPr sz="2400">
              <a:solidFill>
                <a:srgbClr val="125B50"/>
              </a:solidFill>
            </a:endParaRPr>
          </a:p>
        </p:txBody>
      </p:sp>
      <p:sp>
        <p:nvSpPr>
          <p:cNvPr id="268" name="Google Shape;268;g18032530f5c_0_0"/>
          <p:cNvSpPr txBox="1"/>
          <p:nvPr/>
        </p:nvSpPr>
        <p:spPr>
          <a:xfrm>
            <a:off x="3564325" y="4158440"/>
            <a:ext cx="12142800" cy="1970100"/>
          </a:xfrm>
          <a:prstGeom prst="rect">
            <a:avLst/>
          </a:prstGeom>
          <a:noFill/>
          <a:ln>
            <a:noFill/>
          </a:ln>
        </p:spPr>
        <p:txBody>
          <a:bodyPr anchorCtr="0" anchor="t" bIns="0" lIns="0" spcFirstLastPara="1" rIns="0" wrap="square" tIns="0">
            <a:spAutoFit/>
          </a:bodyPr>
          <a:lstStyle/>
          <a:p>
            <a:pPr indent="0" lvl="0" marL="0" rtl="0" algn="just">
              <a:lnSpc>
                <a:spcPct val="150000"/>
              </a:lnSpc>
              <a:spcBef>
                <a:spcPts val="0"/>
              </a:spcBef>
              <a:spcAft>
                <a:spcPts val="0"/>
              </a:spcAft>
              <a:buNone/>
            </a:pPr>
            <a:r>
              <a:rPr lang="en-US" sz="3200">
                <a:solidFill>
                  <a:srgbClr val="125B50"/>
                </a:solidFill>
              </a:rPr>
              <a:t>From our final model, we were able to determine that </a:t>
            </a:r>
            <a:r>
              <a:rPr i="1" lang="en-US" sz="3200">
                <a:solidFill>
                  <a:srgbClr val="125B50"/>
                </a:solidFill>
              </a:rPr>
              <a:t>age group, BMI group, </a:t>
            </a:r>
            <a:r>
              <a:rPr i="1" lang="en-US" sz="3200">
                <a:solidFill>
                  <a:srgbClr val="125B50"/>
                </a:solidFill>
              </a:rPr>
              <a:t>smoker</a:t>
            </a:r>
            <a:r>
              <a:rPr i="1" lang="en-US" sz="3200">
                <a:solidFill>
                  <a:srgbClr val="125B50"/>
                </a:solidFill>
              </a:rPr>
              <a:t> or not, location (state you live in), and whether or not you exercise yearly or not </a:t>
            </a:r>
            <a:r>
              <a:rPr lang="en-US" sz="3200">
                <a:solidFill>
                  <a:srgbClr val="125B50"/>
                </a:solidFill>
              </a:rPr>
              <a:t>were the most crucial variables.</a:t>
            </a:r>
            <a:endParaRPr sz="3200">
              <a:solidFill>
                <a:srgbClr val="125B5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F6F2"/>
        </a:solidFill>
      </p:bgPr>
    </p:bg>
    <p:spTree>
      <p:nvGrpSpPr>
        <p:cNvPr id="272" name="Shape 272"/>
        <p:cNvGrpSpPr/>
        <p:nvPr/>
      </p:nvGrpSpPr>
      <p:grpSpPr>
        <a:xfrm>
          <a:off x="0" y="0"/>
          <a:ext cx="0" cy="0"/>
          <a:chOff x="0" y="0"/>
          <a:chExt cx="0" cy="0"/>
        </a:xfrm>
      </p:grpSpPr>
      <p:sp>
        <p:nvSpPr>
          <p:cNvPr id="273" name="Google Shape;273;g1acae5dbad4_0_218"/>
          <p:cNvSpPr txBox="1"/>
          <p:nvPr/>
        </p:nvSpPr>
        <p:spPr>
          <a:xfrm>
            <a:off x="14091936" y="9444182"/>
            <a:ext cx="3167400" cy="369300"/>
          </a:xfrm>
          <a:prstGeom prst="rect">
            <a:avLst/>
          </a:prstGeom>
          <a:noFill/>
          <a:ln>
            <a:noFill/>
          </a:ln>
        </p:spPr>
        <p:txBody>
          <a:bodyPr anchorCtr="0" anchor="t" bIns="0" lIns="0" spcFirstLastPara="1" rIns="0" wrap="square" tIns="0">
            <a:spAutoFit/>
          </a:bodyPr>
          <a:lstStyle/>
          <a:p>
            <a:pPr indent="0" lvl="0" marL="0" marR="0" rtl="0" algn="r">
              <a:lnSpc>
                <a:spcPct val="139958"/>
              </a:lnSpc>
              <a:spcBef>
                <a:spcPts val="0"/>
              </a:spcBef>
              <a:spcAft>
                <a:spcPts val="0"/>
              </a:spcAft>
              <a:buNone/>
            </a:pPr>
            <a:r>
              <a:rPr lang="en-US" sz="2400">
                <a:solidFill>
                  <a:srgbClr val="125B50"/>
                </a:solidFill>
              </a:rPr>
              <a:t>21</a:t>
            </a:r>
            <a:endParaRPr/>
          </a:p>
        </p:txBody>
      </p:sp>
      <p:sp>
        <p:nvSpPr>
          <p:cNvPr id="274" name="Google Shape;274;g1acae5dbad4_0_218"/>
          <p:cNvSpPr txBox="1"/>
          <p:nvPr/>
        </p:nvSpPr>
        <p:spPr>
          <a:xfrm>
            <a:off x="3564335" y="1039275"/>
            <a:ext cx="12858000" cy="738900"/>
          </a:xfrm>
          <a:prstGeom prst="rect">
            <a:avLst/>
          </a:prstGeom>
          <a:noFill/>
          <a:ln>
            <a:noFill/>
          </a:ln>
        </p:spPr>
        <p:txBody>
          <a:bodyPr anchorCtr="0" anchor="t" bIns="0" lIns="0" spcFirstLastPara="1" rIns="0" wrap="square" tIns="0">
            <a:spAutoFit/>
          </a:bodyPr>
          <a:lstStyle/>
          <a:p>
            <a:pPr indent="0" lvl="0" marL="0" marR="0" rtl="0" algn="l">
              <a:lnSpc>
                <a:spcPct val="139979"/>
              </a:lnSpc>
              <a:spcBef>
                <a:spcPts val="0"/>
              </a:spcBef>
              <a:spcAft>
                <a:spcPts val="0"/>
              </a:spcAft>
              <a:buNone/>
            </a:pPr>
            <a:r>
              <a:rPr lang="en-US" sz="4800">
                <a:solidFill>
                  <a:srgbClr val="125B50"/>
                </a:solidFill>
              </a:rPr>
              <a:t>Bringing it back to our Focus Questions:</a:t>
            </a:r>
            <a:endParaRPr/>
          </a:p>
        </p:txBody>
      </p:sp>
      <p:pic>
        <p:nvPicPr>
          <p:cNvPr id="275" name="Google Shape;275;g1acae5dbad4_0_218"/>
          <p:cNvPicPr preferRelativeResize="0"/>
          <p:nvPr/>
        </p:nvPicPr>
        <p:blipFill rotWithShape="1">
          <a:blip r:embed="rId3">
            <a:alphaModFix/>
          </a:blip>
          <a:srcRect b="4852" l="70723" r="11369" t="9560"/>
          <a:stretch/>
        </p:blipFill>
        <p:spPr>
          <a:xfrm>
            <a:off x="0" y="1522703"/>
            <a:ext cx="2273977" cy="7241597"/>
          </a:xfrm>
          <a:prstGeom prst="rect">
            <a:avLst/>
          </a:prstGeom>
          <a:noFill/>
          <a:ln>
            <a:noFill/>
          </a:ln>
        </p:spPr>
      </p:pic>
      <p:sp>
        <p:nvSpPr>
          <p:cNvPr id="276" name="Google Shape;276;g1acae5dbad4_0_218"/>
          <p:cNvSpPr txBox="1"/>
          <p:nvPr/>
        </p:nvSpPr>
        <p:spPr>
          <a:xfrm>
            <a:off x="3564325" y="2428415"/>
            <a:ext cx="12142800" cy="3016800"/>
          </a:xfrm>
          <a:prstGeom prst="rect">
            <a:avLst/>
          </a:prstGeom>
          <a:noFill/>
          <a:ln>
            <a:noFill/>
          </a:ln>
        </p:spPr>
        <p:txBody>
          <a:bodyPr anchorCtr="0" anchor="t" bIns="0" lIns="0" spcFirstLastPara="1" rIns="0" wrap="square" tIns="0">
            <a:spAutoFit/>
          </a:bodyPr>
          <a:lstStyle/>
          <a:p>
            <a:pPr indent="-406400" lvl="0" marL="457200" rtl="0" algn="just">
              <a:lnSpc>
                <a:spcPct val="150000"/>
              </a:lnSpc>
              <a:spcBef>
                <a:spcPts val="0"/>
              </a:spcBef>
              <a:spcAft>
                <a:spcPts val="0"/>
              </a:spcAft>
              <a:buClr>
                <a:srgbClr val="125B50"/>
              </a:buClr>
              <a:buSzPts val="2800"/>
              <a:buAutoNum type="arabicPeriod"/>
            </a:pPr>
            <a:r>
              <a:rPr lang="en-US" sz="2800">
                <a:solidFill>
                  <a:srgbClr val="125B50"/>
                </a:solidFill>
              </a:rPr>
              <a:t>Why are some people’s health costs more expensive than others?</a:t>
            </a:r>
            <a:endParaRPr sz="2800">
              <a:solidFill>
                <a:srgbClr val="125B50"/>
              </a:solidFill>
            </a:endParaRPr>
          </a:p>
          <a:p>
            <a:pPr indent="-406400" lvl="0" marL="457200" rtl="0" algn="just">
              <a:lnSpc>
                <a:spcPct val="150000"/>
              </a:lnSpc>
              <a:spcBef>
                <a:spcPts val="0"/>
              </a:spcBef>
              <a:spcAft>
                <a:spcPts val="0"/>
              </a:spcAft>
              <a:buClr>
                <a:srgbClr val="125B50"/>
              </a:buClr>
              <a:buSzPts val="2800"/>
              <a:buAutoNum type="arabicPeriod"/>
            </a:pPr>
            <a:r>
              <a:rPr lang="en-US" sz="2800">
                <a:solidFill>
                  <a:srgbClr val="125B50"/>
                </a:solidFill>
              </a:rPr>
              <a:t>Can we predict which people will be expensive?</a:t>
            </a:r>
            <a:endParaRPr sz="2800">
              <a:solidFill>
                <a:srgbClr val="125B50"/>
              </a:solidFill>
            </a:endParaRPr>
          </a:p>
          <a:p>
            <a:pPr indent="-406400" lvl="1" marL="914400" rtl="0" algn="just">
              <a:lnSpc>
                <a:spcPct val="150000"/>
              </a:lnSpc>
              <a:spcBef>
                <a:spcPts val="0"/>
              </a:spcBef>
              <a:spcAft>
                <a:spcPts val="0"/>
              </a:spcAft>
              <a:buClr>
                <a:srgbClr val="125B50"/>
              </a:buClr>
              <a:buSzPts val="2800"/>
              <a:buChar char="-"/>
            </a:pPr>
            <a:r>
              <a:rPr lang="en-US" sz="2800">
                <a:solidFill>
                  <a:srgbClr val="125B50"/>
                </a:solidFill>
              </a:rPr>
              <a:t>In terms of health care costs.</a:t>
            </a:r>
            <a:endParaRPr sz="2800">
              <a:solidFill>
                <a:srgbClr val="125B50"/>
              </a:solidFill>
            </a:endParaRPr>
          </a:p>
          <a:p>
            <a:pPr indent="-406400" lvl="0" marL="457200" rtl="0" algn="just">
              <a:lnSpc>
                <a:spcPct val="150000"/>
              </a:lnSpc>
              <a:spcBef>
                <a:spcPts val="0"/>
              </a:spcBef>
              <a:spcAft>
                <a:spcPts val="0"/>
              </a:spcAft>
              <a:buClr>
                <a:srgbClr val="125B50"/>
              </a:buClr>
              <a:buSzPts val="2800"/>
              <a:buAutoNum type="arabicPeriod"/>
            </a:pPr>
            <a:r>
              <a:rPr lang="en-US" sz="2800">
                <a:solidFill>
                  <a:srgbClr val="125B50"/>
                </a:solidFill>
              </a:rPr>
              <a:t>Which people will have high healthcare costs?</a:t>
            </a:r>
            <a:endParaRPr sz="2800">
              <a:solidFill>
                <a:srgbClr val="125B50"/>
              </a:solidFill>
            </a:endParaRPr>
          </a:p>
          <a:p>
            <a:pPr indent="-406400" lvl="0" marL="457200" rtl="0" algn="just">
              <a:lnSpc>
                <a:spcPct val="150000"/>
              </a:lnSpc>
              <a:spcBef>
                <a:spcPts val="0"/>
              </a:spcBef>
              <a:spcAft>
                <a:spcPts val="0"/>
              </a:spcAft>
              <a:buClr>
                <a:srgbClr val="125B50"/>
              </a:buClr>
              <a:buSzPts val="2800"/>
              <a:buAutoNum type="arabicPeriod"/>
            </a:pPr>
            <a:r>
              <a:rPr lang="en-US" sz="2800">
                <a:solidFill>
                  <a:srgbClr val="125B50"/>
                </a:solidFill>
              </a:rPr>
              <a:t>What are some recommendations for lowering healthcare costs?</a:t>
            </a:r>
            <a:endParaRPr sz="2400">
              <a:solidFill>
                <a:srgbClr val="125B5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F6F2"/>
        </a:solidFill>
      </p:bgPr>
    </p:bg>
    <p:spTree>
      <p:nvGrpSpPr>
        <p:cNvPr id="280" name="Shape 280"/>
        <p:cNvGrpSpPr/>
        <p:nvPr/>
      </p:nvGrpSpPr>
      <p:grpSpPr>
        <a:xfrm>
          <a:off x="0" y="0"/>
          <a:ext cx="0" cy="0"/>
          <a:chOff x="0" y="0"/>
          <a:chExt cx="0" cy="0"/>
        </a:xfrm>
      </p:grpSpPr>
      <p:sp>
        <p:nvSpPr>
          <p:cNvPr id="281" name="Google Shape;281;g1ace63ad8cd_0_49"/>
          <p:cNvSpPr txBox="1"/>
          <p:nvPr/>
        </p:nvSpPr>
        <p:spPr>
          <a:xfrm>
            <a:off x="1410150" y="4525938"/>
            <a:ext cx="15467700" cy="1235100"/>
          </a:xfrm>
          <a:prstGeom prst="rect">
            <a:avLst/>
          </a:prstGeom>
          <a:noFill/>
          <a:ln>
            <a:noFill/>
          </a:ln>
        </p:spPr>
        <p:txBody>
          <a:bodyPr anchorCtr="0" anchor="t" bIns="0" lIns="0" spcFirstLastPara="1" rIns="0" wrap="square" tIns="0">
            <a:spAutoFit/>
          </a:bodyPr>
          <a:lstStyle/>
          <a:p>
            <a:pPr indent="0" lvl="0" marL="0" rtl="0" algn="ctr">
              <a:lnSpc>
                <a:spcPct val="150000"/>
              </a:lnSpc>
              <a:spcBef>
                <a:spcPts val="0"/>
              </a:spcBef>
              <a:spcAft>
                <a:spcPts val="0"/>
              </a:spcAft>
              <a:buNone/>
            </a:pPr>
            <a:r>
              <a:rPr b="1" lang="en-US" sz="3600">
                <a:solidFill>
                  <a:srgbClr val="125B50"/>
                </a:solidFill>
              </a:rPr>
              <a:t>Age, Health Status, Where You Live, and Lifestyle</a:t>
            </a:r>
            <a:endParaRPr sz="3600">
              <a:solidFill>
                <a:srgbClr val="125B50"/>
              </a:solidFill>
            </a:endParaRPr>
          </a:p>
          <a:p>
            <a:pPr indent="0" lvl="0" marL="0" rtl="0" algn="just">
              <a:lnSpc>
                <a:spcPct val="150000"/>
              </a:lnSpc>
              <a:spcBef>
                <a:spcPts val="0"/>
              </a:spcBef>
              <a:spcAft>
                <a:spcPts val="0"/>
              </a:spcAft>
              <a:buNone/>
            </a:pPr>
            <a:r>
              <a:t/>
            </a:r>
            <a:endParaRPr b="1" sz="1050">
              <a:solidFill>
                <a:srgbClr val="202124"/>
              </a:solidFill>
              <a:highlight>
                <a:srgbClr val="FFFFFF"/>
              </a:highlight>
              <a:latin typeface="Roboto"/>
              <a:ea typeface="Roboto"/>
              <a:cs typeface="Roboto"/>
              <a:sym typeface="Roboto"/>
            </a:endParaRPr>
          </a:p>
          <a:p>
            <a:pPr indent="0" lvl="0" marL="0" rtl="0" algn="just">
              <a:lnSpc>
                <a:spcPct val="150000"/>
              </a:lnSpc>
              <a:spcBef>
                <a:spcPts val="0"/>
              </a:spcBef>
              <a:spcAft>
                <a:spcPts val="0"/>
              </a:spcAft>
              <a:buNone/>
            </a:pPr>
            <a:r>
              <a:t/>
            </a:r>
            <a:endParaRPr b="1" sz="1050">
              <a:solidFill>
                <a:srgbClr val="202124"/>
              </a:solidFill>
              <a:highlight>
                <a:srgbClr val="FFFFFF"/>
              </a:highlight>
              <a:latin typeface="Roboto"/>
              <a:ea typeface="Roboto"/>
              <a:cs typeface="Roboto"/>
              <a:sym typeface="Roboto"/>
            </a:endParaRPr>
          </a:p>
        </p:txBody>
      </p:sp>
      <p:sp>
        <p:nvSpPr>
          <p:cNvPr id="282" name="Google Shape;282;g1ace63ad8cd_0_49"/>
          <p:cNvSpPr txBox="1"/>
          <p:nvPr/>
        </p:nvSpPr>
        <p:spPr>
          <a:xfrm>
            <a:off x="14091936" y="9444182"/>
            <a:ext cx="3167400" cy="369300"/>
          </a:xfrm>
          <a:prstGeom prst="rect">
            <a:avLst/>
          </a:prstGeom>
          <a:noFill/>
          <a:ln>
            <a:noFill/>
          </a:ln>
        </p:spPr>
        <p:txBody>
          <a:bodyPr anchorCtr="0" anchor="t" bIns="0" lIns="0" spcFirstLastPara="1" rIns="0" wrap="square" tIns="0">
            <a:spAutoFit/>
          </a:bodyPr>
          <a:lstStyle/>
          <a:p>
            <a:pPr indent="0" lvl="0" marL="0" marR="0" rtl="0" algn="r">
              <a:lnSpc>
                <a:spcPct val="139958"/>
              </a:lnSpc>
              <a:spcBef>
                <a:spcPts val="0"/>
              </a:spcBef>
              <a:spcAft>
                <a:spcPts val="0"/>
              </a:spcAft>
              <a:buNone/>
            </a:pPr>
            <a:r>
              <a:rPr lang="en-US" sz="2400">
                <a:solidFill>
                  <a:srgbClr val="125B50"/>
                </a:solidFill>
              </a:rPr>
              <a:t>22</a:t>
            </a:r>
            <a:endParaRPr/>
          </a:p>
        </p:txBody>
      </p:sp>
      <p:sp>
        <p:nvSpPr>
          <p:cNvPr id="283" name="Google Shape;283;g1ace63ad8cd_0_49"/>
          <p:cNvSpPr txBox="1"/>
          <p:nvPr/>
        </p:nvSpPr>
        <p:spPr>
          <a:xfrm>
            <a:off x="1410160" y="930813"/>
            <a:ext cx="12858000" cy="2124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4800">
                <a:solidFill>
                  <a:srgbClr val="125B50"/>
                </a:solidFill>
              </a:rPr>
              <a:t>Bringing it back to our Focus Questions:</a:t>
            </a:r>
            <a:endParaRPr sz="4800">
              <a:solidFill>
                <a:srgbClr val="125B50"/>
              </a:solidFill>
            </a:endParaRPr>
          </a:p>
          <a:p>
            <a:pPr indent="0" lvl="0" marL="0" marR="0" rtl="0" algn="l">
              <a:lnSpc>
                <a:spcPct val="100000"/>
              </a:lnSpc>
              <a:spcBef>
                <a:spcPts val="0"/>
              </a:spcBef>
              <a:spcAft>
                <a:spcPts val="0"/>
              </a:spcAft>
              <a:buNone/>
            </a:pPr>
            <a:r>
              <a:t/>
            </a:r>
            <a:endParaRPr b="1" sz="3000">
              <a:solidFill>
                <a:srgbClr val="125B50"/>
              </a:solidFill>
            </a:endParaRPr>
          </a:p>
          <a:p>
            <a:pPr indent="0" lvl="0" marL="0" marR="0" rtl="0" algn="l">
              <a:lnSpc>
                <a:spcPct val="100000"/>
              </a:lnSpc>
              <a:spcBef>
                <a:spcPts val="0"/>
              </a:spcBef>
              <a:spcAft>
                <a:spcPts val="0"/>
              </a:spcAft>
              <a:buNone/>
            </a:pPr>
            <a:r>
              <a:rPr b="1" lang="en-US" sz="3000">
                <a:solidFill>
                  <a:srgbClr val="125B50"/>
                </a:solidFill>
              </a:rPr>
              <a:t>1) Why are some people’s health costs more expensive than others?</a:t>
            </a:r>
            <a:endParaRPr b="1" sz="3000">
              <a:solidFill>
                <a:srgbClr val="125B50"/>
              </a:solidFill>
            </a:endParaRPr>
          </a:p>
          <a:p>
            <a:pPr indent="0" lvl="0" marL="0" marR="0" rtl="0" algn="l">
              <a:lnSpc>
                <a:spcPct val="100000"/>
              </a:lnSpc>
              <a:spcBef>
                <a:spcPts val="0"/>
              </a:spcBef>
              <a:spcAft>
                <a:spcPts val="0"/>
              </a:spcAft>
              <a:buNone/>
            </a:pPr>
            <a:r>
              <a:t/>
            </a:r>
            <a:endParaRPr b="1" sz="3000">
              <a:solidFill>
                <a:srgbClr val="125B5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F6F2"/>
        </a:solidFill>
      </p:bgPr>
    </p:bg>
    <p:spTree>
      <p:nvGrpSpPr>
        <p:cNvPr id="287" name="Shape 287"/>
        <p:cNvGrpSpPr/>
        <p:nvPr/>
      </p:nvGrpSpPr>
      <p:grpSpPr>
        <a:xfrm>
          <a:off x="0" y="0"/>
          <a:ext cx="0" cy="0"/>
          <a:chOff x="0" y="0"/>
          <a:chExt cx="0" cy="0"/>
        </a:xfrm>
      </p:grpSpPr>
      <p:sp>
        <p:nvSpPr>
          <p:cNvPr id="288" name="Google Shape;288;g1ace63ad8cd_0_10"/>
          <p:cNvSpPr txBox="1"/>
          <p:nvPr/>
        </p:nvSpPr>
        <p:spPr>
          <a:xfrm>
            <a:off x="743400" y="2587000"/>
            <a:ext cx="16515900" cy="6222300"/>
          </a:xfrm>
          <a:prstGeom prst="rect">
            <a:avLst/>
          </a:prstGeom>
          <a:noFill/>
          <a:ln>
            <a:noFill/>
          </a:ln>
        </p:spPr>
        <p:txBody>
          <a:bodyPr anchorCtr="0" anchor="t" bIns="0" lIns="0" spcFirstLastPara="1" rIns="0" wrap="square" tIns="0">
            <a:spAutoFit/>
          </a:bodyPr>
          <a:lstStyle/>
          <a:p>
            <a:pPr indent="-406400" lvl="0" marL="457200" rtl="0" algn="just">
              <a:lnSpc>
                <a:spcPct val="150000"/>
              </a:lnSpc>
              <a:spcBef>
                <a:spcPts val="0"/>
              </a:spcBef>
              <a:spcAft>
                <a:spcPts val="0"/>
              </a:spcAft>
              <a:buClr>
                <a:srgbClr val="125B50"/>
              </a:buClr>
              <a:buSzPts val="2800"/>
              <a:buAutoNum type="arabicPeriod"/>
            </a:pPr>
            <a:r>
              <a:rPr b="1" lang="en-US" sz="2800">
                <a:solidFill>
                  <a:srgbClr val="125B50"/>
                </a:solidFill>
              </a:rPr>
              <a:t>The High Accuracy</a:t>
            </a:r>
            <a:endParaRPr sz="2800">
              <a:solidFill>
                <a:srgbClr val="125B50"/>
              </a:solidFill>
            </a:endParaRPr>
          </a:p>
          <a:p>
            <a:pPr indent="-406400" lvl="0" marL="457200" rtl="0" algn="just">
              <a:lnSpc>
                <a:spcPct val="150000"/>
              </a:lnSpc>
              <a:spcBef>
                <a:spcPts val="0"/>
              </a:spcBef>
              <a:spcAft>
                <a:spcPts val="0"/>
              </a:spcAft>
              <a:buClr>
                <a:srgbClr val="125B50"/>
              </a:buClr>
              <a:buSzPts val="2800"/>
              <a:buChar char="-"/>
            </a:pPr>
            <a:r>
              <a:rPr lang="en-US" sz="2800">
                <a:solidFill>
                  <a:srgbClr val="125B50"/>
                </a:solidFill>
              </a:rPr>
              <a:t>Excluded Unnecessary Variables and Simplified Predictors </a:t>
            </a:r>
            <a:endParaRPr sz="2800">
              <a:solidFill>
                <a:srgbClr val="125B50"/>
              </a:solidFill>
            </a:endParaRPr>
          </a:p>
          <a:p>
            <a:pPr indent="0" lvl="0" marL="0" rtl="0" algn="just">
              <a:lnSpc>
                <a:spcPct val="150000"/>
              </a:lnSpc>
              <a:spcBef>
                <a:spcPts val="0"/>
              </a:spcBef>
              <a:spcAft>
                <a:spcPts val="0"/>
              </a:spcAft>
              <a:buNone/>
            </a:pPr>
            <a:r>
              <a:t/>
            </a:r>
            <a:endParaRPr sz="2800">
              <a:solidFill>
                <a:srgbClr val="125B50"/>
              </a:solidFill>
            </a:endParaRPr>
          </a:p>
          <a:p>
            <a:pPr indent="0" lvl="0" marL="0" rtl="0" algn="just">
              <a:lnSpc>
                <a:spcPct val="150000"/>
              </a:lnSpc>
              <a:spcBef>
                <a:spcPts val="0"/>
              </a:spcBef>
              <a:spcAft>
                <a:spcPts val="0"/>
              </a:spcAft>
              <a:buNone/>
            </a:pPr>
            <a:r>
              <a:t/>
            </a:r>
            <a:endParaRPr sz="2800">
              <a:solidFill>
                <a:srgbClr val="125B50"/>
              </a:solidFill>
            </a:endParaRPr>
          </a:p>
          <a:p>
            <a:pPr indent="0" lvl="0" marL="0" rtl="0" algn="just">
              <a:lnSpc>
                <a:spcPct val="150000"/>
              </a:lnSpc>
              <a:spcBef>
                <a:spcPts val="0"/>
              </a:spcBef>
              <a:spcAft>
                <a:spcPts val="0"/>
              </a:spcAft>
              <a:buNone/>
            </a:pPr>
            <a:r>
              <a:t/>
            </a:r>
            <a:endParaRPr sz="2800">
              <a:solidFill>
                <a:srgbClr val="125B50"/>
              </a:solidFill>
            </a:endParaRPr>
          </a:p>
          <a:p>
            <a:pPr indent="0" lvl="0" marL="0" rtl="0" algn="just">
              <a:lnSpc>
                <a:spcPct val="150000"/>
              </a:lnSpc>
              <a:spcBef>
                <a:spcPts val="0"/>
              </a:spcBef>
              <a:spcAft>
                <a:spcPts val="0"/>
              </a:spcAft>
              <a:buNone/>
            </a:pPr>
            <a:r>
              <a:t/>
            </a:r>
            <a:endParaRPr sz="2800">
              <a:solidFill>
                <a:srgbClr val="125B50"/>
              </a:solidFill>
            </a:endParaRPr>
          </a:p>
          <a:p>
            <a:pPr indent="0" lvl="0" marL="0" rtl="0" algn="just">
              <a:lnSpc>
                <a:spcPct val="150000"/>
              </a:lnSpc>
              <a:spcBef>
                <a:spcPts val="0"/>
              </a:spcBef>
              <a:spcAft>
                <a:spcPts val="0"/>
              </a:spcAft>
              <a:buNone/>
            </a:pPr>
            <a:r>
              <a:t/>
            </a:r>
            <a:endParaRPr sz="2800">
              <a:solidFill>
                <a:srgbClr val="125B50"/>
              </a:solidFill>
            </a:endParaRPr>
          </a:p>
          <a:p>
            <a:pPr indent="0" lvl="0" marL="0" rtl="0" algn="just">
              <a:lnSpc>
                <a:spcPct val="150000"/>
              </a:lnSpc>
              <a:spcBef>
                <a:spcPts val="0"/>
              </a:spcBef>
              <a:spcAft>
                <a:spcPts val="0"/>
              </a:spcAft>
              <a:buNone/>
            </a:pPr>
            <a:r>
              <a:t/>
            </a:r>
            <a:endParaRPr sz="2800">
              <a:solidFill>
                <a:srgbClr val="125B50"/>
              </a:solidFill>
            </a:endParaRPr>
          </a:p>
          <a:p>
            <a:pPr indent="0" lvl="0" marL="457200" rtl="0" algn="just">
              <a:lnSpc>
                <a:spcPct val="150000"/>
              </a:lnSpc>
              <a:spcBef>
                <a:spcPts val="0"/>
              </a:spcBef>
              <a:spcAft>
                <a:spcPts val="0"/>
              </a:spcAft>
              <a:buNone/>
            </a:pPr>
            <a:r>
              <a:t/>
            </a:r>
            <a:endParaRPr sz="2800">
              <a:solidFill>
                <a:srgbClr val="125B50"/>
              </a:solidFill>
            </a:endParaRPr>
          </a:p>
          <a:p>
            <a:pPr indent="0" lvl="0" marL="0" rtl="0" algn="just">
              <a:lnSpc>
                <a:spcPct val="150000"/>
              </a:lnSpc>
              <a:spcBef>
                <a:spcPts val="0"/>
              </a:spcBef>
              <a:spcAft>
                <a:spcPts val="0"/>
              </a:spcAft>
              <a:buNone/>
            </a:pPr>
            <a:r>
              <a:t/>
            </a:r>
            <a:endParaRPr b="1" sz="1050">
              <a:solidFill>
                <a:srgbClr val="202124"/>
              </a:solidFill>
              <a:highlight>
                <a:srgbClr val="FFFFFF"/>
              </a:highlight>
              <a:latin typeface="Roboto"/>
              <a:ea typeface="Roboto"/>
              <a:cs typeface="Roboto"/>
              <a:sym typeface="Roboto"/>
            </a:endParaRPr>
          </a:p>
          <a:p>
            <a:pPr indent="0" lvl="0" marL="0" rtl="0" algn="just">
              <a:lnSpc>
                <a:spcPct val="150000"/>
              </a:lnSpc>
              <a:spcBef>
                <a:spcPts val="0"/>
              </a:spcBef>
              <a:spcAft>
                <a:spcPts val="0"/>
              </a:spcAft>
              <a:buNone/>
            </a:pPr>
            <a:r>
              <a:t/>
            </a:r>
            <a:endParaRPr b="1" sz="1050">
              <a:solidFill>
                <a:srgbClr val="202124"/>
              </a:solidFill>
              <a:highlight>
                <a:srgbClr val="FFFFFF"/>
              </a:highlight>
              <a:latin typeface="Roboto"/>
              <a:ea typeface="Roboto"/>
              <a:cs typeface="Roboto"/>
              <a:sym typeface="Roboto"/>
            </a:endParaRPr>
          </a:p>
        </p:txBody>
      </p:sp>
      <p:pic>
        <p:nvPicPr>
          <p:cNvPr id="289" name="Google Shape;289;g1ace63ad8cd_0_10"/>
          <p:cNvPicPr preferRelativeResize="0"/>
          <p:nvPr/>
        </p:nvPicPr>
        <p:blipFill>
          <a:blip r:embed="rId3">
            <a:alphaModFix/>
          </a:blip>
          <a:stretch>
            <a:fillRect/>
          </a:stretch>
        </p:blipFill>
        <p:spPr>
          <a:xfrm>
            <a:off x="1733550" y="3955825"/>
            <a:ext cx="14820900" cy="5219700"/>
          </a:xfrm>
          <a:prstGeom prst="rect">
            <a:avLst/>
          </a:prstGeom>
          <a:noFill/>
          <a:ln>
            <a:noFill/>
          </a:ln>
        </p:spPr>
      </p:pic>
      <p:sp>
        <p:nvSpPr>
          <p:cNvPr id="290" name="Google Shape;290;g1ace63ad8cd_0_10"/>
          <p:cNvSpPr txBox="1"/>
          <p:nvPr/>
        </p:nvSpPr>
        <p:spPr>
          <a:xfrm>
            <a:off x="14091936" y="9444182"/>
            <a:ext cx="3167400" cy="369300"/>
          </a:xfrm>
          <a:prstGeom prst="rect">
            <a:avLst/>
          </a:prstGeom>
          <a:noFill/>
          <a:ln>
            <a:noFill/>
          </a:ln>
        </p:spPr>
        <p:txBody>
          <a:bodyPr anchorCtr="0" anchor="t" bIns="0" lIns="0" spcFirstLastPara="1" rIns="0" wrap="square" tIns="0">
            <a:spAutoFit/>
          </a:bodyPr>
          <a:lstStyle/>
          <a:p>
            <a:pPr indent="0" lvl="0" marL="0" marR="0" rtl="0" algn="r">
              <a:lnSpc>
                <a:spcPct val="139958"/>
              </a:lnSpc>
              <a:spcBef>
                <a:spcPts val="0"/>
              </a:spcBef>
              <a:spcAft>
                <a:spcPts val="0"/>
              </a:spcAft>
              <a:buNone/>
            </a:pPr>
            <a:r>
              <a:rPr lang="en-US" sz="2400">
                <a:solidFill>
                  <a:srgbClr val="125B50"/>
                </a:solidFill>
              </a:rPr>
              <a:t>23</a:t>
            </a:r>
            <a:endParaRPr/>
          </a:p>
        </p:txBody>
      </p:sp>
      <p:sp>
        <p:nvSpPr>
          <p:cNvPr id="291" name="Google Shape;291;g1ace63ad8cd_0_10"/>
          <p:cNvSpPr txBox="1"/>
          <p:nvPr/>
        </p:nvSpPr>
        <p:spPr>
          <a:xfrm>
            <a:off x="743410" y="606725"/>
            <a:ext cx="12858000" cy="1662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4800">
                <a:solidFill>
                  <a:srgbClr val="125B50"/>
                </a:solidFill>
              </a:rPr>
              <a:t>Bringing it back to our Focus Questions:</a:t>
            </a:r>
            <a:endParaRPr sz="4800">
              <a:solidFill>
                <a:srgbClr val="125B50"/>
              </a:solidFill>
            </a:endParaRPr>
          </a:p>
          <a:p>
            <a:pPr indent="0" lvl="0" marL="0" marR="0" rtl="0" algn="l">
              <a:lnSpc>
                <a:spcPct val="100000"/>
              </a:lnSpc>
              <a:spcBef>
                <a:spcPts val="0"/>
              </a:spcBef>
              <a:spcAft>
                <a:spcPts val="0"/>
              </a:spcAft>
              <a:buNone/>
            </a:pPr>
            <a:r>
              <a:t/>
            </a:r>
            <a:endParaRPr b="1" sz="3000">
              <a:solidFill>
                <a:srgbClr val="125B50"/>
              </a:solidFill>
            </a:endParaRPr>
          </a:p>
          <a:p>
            <a:pPr indent="0" lvl="0" marL="0" marR="0" rtl="0" algn="l">
              <a:lnSpc>
                <a:spcPct val="100000"/>
              </a:lnSpc>
              <a:spcBef>
                <a:spcPts val="0"/>
              </a:spcBef>
              <a:spcAft>
                <a:spcPts val="0"/>
              </a:spcAft>
              <a:buNone/>
            </a:pPr>
            <a:r>
              <a:rPr b="1" lang="en-US" sz="3000">
                <a:solidFill>
                  <a:srgbClr val="125B50"/>
                </a:solidFill>
              </a:rPr>
              <a:t>2) Can we predict which people will be expensive?</a:t>
            </a:r>
            <a:endParaRPr b="1" sz="3000">
              <a:solidFill>
                <a:srgbClr val="125B5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F6F2"/>
        </a:solidFill>
      </p:bgPr>
    </p:bg>
    <p:spTree>
      <p:nvGrpSpPr>
        <p:cNvPr id="295" name="Shape 295"/>
        <p:cNvGrpSpPr/>
        <p:nvPr/>
      </p:nvGrpSpPr>
      <p:grpSpPr>
        <a:xfrm>
          <a:off x="0" y="0"/>
          <a:ext cx="0" cy="0"/>
          <a:chOff x="0" y="0"/>
          <a:chExt cx="0" cy="0"/>
        </a:xfrm>
      </p:grpSpPr>
      <p:sp>
        <p:nvSpPr>
          <p:cNvPr id="296" name="Google Shape;296;g1ace63ad8cd_0_73"/>
          <p:cNvSpPr txBox="1"/>
          <p:nvPr/>
        </p:nvSpPr>
        <p:spPr>
          <a:xfrm>
            <a:off x="14091936" y="9444182"/>
            <a:ext cx="3167400" cy="369300"/>
          </a:xfrm>
          <a:prstGeom prst="rect">
            <a:avLst/>
          </a:prstGeom>
          <a:noFill/>
          <a:ln>
            <a:noFill/>
          </a:ln>
        </p:spPr>
        <p:txBody>
          <a:bodyPr anchorCtr="0" anchor="t" bIns="0" lIns="0" spcFirstLastPara="1" rIns="0" wrap="square" tIns="0">
            <a:spAutoFit/>
          </a:bodyPr>
          <a:lstStyle/>
          <a:p>
            <a:pPr indent="0" lvl="0" marL="0" marR="0" rtl="0" algn="r">
              <a:lnSpc>
                <a:spcPct val="139958"/>
              </a:lnSpc>
              <a:spcBef>
                <a:spcPts val="0"/>
              </a:spcBef>
              <a:spcAft>
                <a:spcPts val="0"/>
              </a:spcAft>
              <a:buNone/>
            </a:pPr>
            <a:r>
              <a:rPr b="0" i="0" lang="en-US" sz="2400" u="none" cap="none" strike="noStrike">
                <a:solidFill>
                  <a:srgbClr val="125B50"/>
                </a:solidFill>
                <a:latin typeface="Arial"/>
                <a:ea typeface="Arial"/>
                <a:cs typeface="Arial"/>
                <a:sym typeface="Arial"/>
              </a:rPr>
              <a:t>2</a:t>
            </a:r>
            <a:r>
              <a:rPr lang="en-US" sz="2400">
                <a:solidFill>
                  <a:srgbClr val="125B50"/>
                </a:solidFill>
              </a:rPr>
              <a:t>4</a:t>
            </a:r>
            <a:endParaRPr/>
          </a:p>
        </p:txBody>
      </p:sp>
      <p:sp>
        <p:nvSpPr>
          <p:cNvPr id="297" name="Google Shape;297;g1ace63ad8cd_0_73"/>
          <p:cNvSpPr txBox="1"/>
          <p:nvPr/>
        </p:nvSpPr>
        <p:spPr>
          <a:xfrm>
            <a:off x="743400" y="2663200"/>
            <a:ext cx="16515900" cy="2343600"/>
          </a:xfrm>
          <a:prstGeom prst="rect">
            <a:avLst/>
          </a:prstGeom>
          <a:noFill/>
          <a:ln>
            <a:noFill/>
          </a:ln>
        </p:spPr>
        <p:txBody>
          <a:bodyPr anchorCtr="0" anchor="t" bIns="0" lIns="0" spcFirstLastPara="1" rIns="0" wrap="square" tIns="0">
            <a:spAutoFit/>
          </a:bodyPr>
          <a:lstStyle/>
          <a:p>
            <a:pPr indent="0" lvl="0" marL="0" rtl="0" algn="just">
              <a:lnSpc>
                <a:spcPct val="150000"/>
              </a:lnSpc>
              <a:spcBef>
                <a:spcPts val="0"/>
              </a:spcBef>
              <a:spcAft>
                <a:spcPts val="0"/>
              </a:spcAft>
              <a:buNone/>
            </a:pPr>
            <a:r>
              <a:rPr lang="en-US" sz="2800">
                <a:solidFill>
                  <a:srgbClr val="125B50"/>
                </a:solidFill>
              </a:rPr>
              <a:t>2. </a:t>
            </a:r>
            <a:r>
              <a:rPr b="1" lang="en-US" sz="2800">
                <a:solidFill>
                  <a:srgbClr val="125B50"/>
                </a:solidFill>
              </a:rPr>
              <a:t>The Best Predictor for Calculating the Expected Healthcare Cost</a:t>
            </a:r>
            <a:endParaRPr b="1" sz="2800">
              <a:solidFill>
                <a:srgbClr val="125B50"/>
              </a:solidFill>
            </a:endParaRPr>
          </a:p>
          <a:p>
            <a:pPr indent="-406400" lvl="0" marL="457200" rtl="0" algn="just">
              <a:lnSpc>
                <a:spcPct val="150000"/>
              </a:lnSpc>
              <a:spcBef>
                <a:spcPts val="0"/>
              </a:spcBef>
              <a:spcAft>
                <a:spcPts val="0"/>
              </a:spcAft>
              <a:buClr>
                <a:srgbClr val="125B50"/>
              </a:buClr>
              <a:buSzPts val="2800"/>
              <a:buChar char="-"/>
            </a:pPr>
            <a:r>
              <a:rPr lang="en-US" sz="2800">
                <a:solidFill>
                  <a:srgbClr val="125B50"/>
                </a:solidFill>
              </a:rPr>
              <a:t>Adjusted the boundary for determining the cost is expensive or not</a:t>
            </a:r>
            <a:endParaRPr sz="2800">
              <a:solidFill>
                <a:srgbClr val="125B50"/>
              </a:solidFill>
            </a:endParaRPr>
          </a:p>
          <a:p>
            <a:pPr indent="0" lvl="0" marL="457200" rtl="0" algn="just">
              <a:lnSpc>
                <a:spcPct val="150000"/>
              </a:lnSpc>
              <a:spcBef>
                <a:spcPts val="0"/>
              </a:spcBef>
              <a:spcAft>
                <a:spcPts val="0"/>
              </a:spcAft>
              <a:buNone/>
            </a:pPr>
            <a:r>
              <a:t/>
            </a:r>
            <a:endParaRPr sz="2800">
              <a:solidFill>
                <a:srgbClr val="125B50"/>
              </a:solidFill>
            </a:endParaRPr>
          </a:p>
          <a:p>
            <a:pPr indent="0" lvl="0" marL="0" rtl="0" algn="just">
              <a:lnSpc>
                <a:spcPct val="150000"/>
              </a:lnSpc>
              <a:spcBef>
                <a:spcPts val="0"/>
              </a:spcBef>
              <a:spcAft>
                <a:spcPts val="0"/>
              </a:spcAft>
              <a:buNone/>
            </a:pPr>
            <a:r>
              <a:t/>
            </a:r>
            <a:endParaRPr b="1" sz="1050">
              <a:solidFill>
                <a:srgbClr val="202124"/>
              </a:solidFill>
              <a:highlight>
                <a:srgbClr val="FFFFFF"/>
              </a:highlight>
              <a:latin typeface="Roboto"/>
              <a:ea typeface="Roboto"/>
              <a:cs typeface="Roboto"/>
              <a:sym typeface="Roboto"/>
            </a:endParaRPr>
          </a:p>
          <a:p>
            <a:pPr indent="0" lvl="0" marL="0" rtl="0" algn="just">
              <a:lnSpc>
                <a:spcPct val="150000"/>
              </a:lnSpc>
              <a:spcBef>
                <a:spcPts val="0"/>
              </a:spcBef>
              <a:spcAft>
                <a:spcPts val="0"/>
              </a:spcAft>
              <a:buNone/>
            </a:pPr>
            <a:r>
              <a:t/>
            </a:r>
            <a:endParaRPr b="1" sz="1050">
              <a:solidFill>
                <a:srgbClr val="202124"/>
              </a:solidFill>
              <a:highlight>
                <a:srgbClr val="FFFFFF"/>
              </a:highlight>
              <a:latin typeface="Roboto"/>
              <a:ea typeface="Roboto"/>
              <a:cs typeface="Roboto"/>
              <a:sym typeface="Roboto"/>
            </a:endParaRPr>
          </a:p>
        </p:txBody>
      </p:sp>
      <p:pic>
        <p:nvPicPr>
          <p:cNvPr id="298" name="Google Shape;298;g1ace63ad8cd_0_73"/>
          <p:cNvPicPr preferRelativeResize="0"/>
          <p:nvPr/>
        </p:nvPicPr>
        <p:blipFill>
          <a:blip r:embed="rId3">
            <a:alphaModFix/>
          </a:blip>
          <a:stretch>
            <a:fillRect/>
          </a:stretch>
        </p:blipFill>
        <p:spPr>
          <a:xfrm>
            <a:off x="5257800" y="4324950"/>
            <a:ext cx="7772400" cy="4514850"/>
          </a:xfrm>
          <a:prstGeom prst="rect">
            <a:avLst/>
          </a:prstGeom>
          <a:noFill/>
          <a:ln>
            <a:noFill/>
          </a:ln>
        </p:spPr>
      </p:pic>
      <p:sp>
        <p:nvSpPr>
          <p:cNvPr id="299" name="Google Shape;299;g1ace63ad8cd_0_73"/>
          <p:cNvSpPr txBox="1"/>
          <p:nvPr/>
        </p:nvSpPr>
        <p:spPr>
          <a:xfrm>
            <a:off x="743410" y="606725"/>
            <a:ext cx="12858000" cy="1662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4800">
                <a:solidFill>
                  <a:srgbClr val="125B50"/>
                </a:solidFill>
              </a:rPr>
              <a:t>Bringing it back to our Focus Questions:</a:t>
            </a:r>
            <a:endParaRPr sz="4800">
              <a:solidFill>
                <a:srgbClr val="125B50"/>
              </a:solidFill>
            </a:endParaRPr>
          </a:p>
          <a:p>
            <a:pPr indent="0" lvl="0" marL="0" rtl="0" algn="l">
              <a:spcBef>
                <a:spcPts val="0"/>
              </a:spcBef>
              <a:spcAft>
                <a:spcPts val="0"/>
              </a:spcAft>
              <a:buClr>
                <a:schemeClr val="dk1"/>
              </a:buClr>
              <a:buFont typeface="Arial"/>
              <a:buNone/>
            </a:pPr>
            <a:r>
              <a:t/>
            </a:r>
            <a:endParaRPr b="1" sz="3000">
              <a:solidFill>
                <a:srgbClr val="125B50"/>
              </a:solidFill>
            </a:endParaRPr>
          </a:p>
          <a:p>
            <a:pPr indent="0" lvl="0" marL="0" rtl="0" algn="l">
              <a:spcBef>
                <a:spcPts val="0"/>
              </a:spcBef>
              <a:spcAft>
                <a:spcPts val="0"/>
              </a:spcAft>
              <a:buClr>
                <a:schemeClr val="dk1"/>
              </a:buClr>
              <a:buFont typeface="Arial"/>
              <a:buNone/>
            </a:pPr>
            <a:r>
              <a:rPr b="1" lang="en-US" sz="3000">
                <a:solidFill>
                  <a:srgbClr val="125B50"/>
                </a:solidFill>
              </a:rPr>
              <a:t>2) Can we predict which people will be expensive?</a:t>
            </a:r>
            <a:endParaRPr b="1" sz="3000">
              <a:solidFill>
                <a:srgbClr val="125B5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F6F2"/>
        </a:solidFill>
      </p:bgPr>
    </p:bg>
    <p:spTree>
      <p:nvGrpSpPr>
        <p:cNvPr id="303" name="Shape 303"/>
        <p:cNvGrpSpPr/>
        <p:nvPr/>
      </p:nvGrpSpPr>
      <p:grpSpPr>
        <a:xfrm>
          <a:off x="0" y="0"/>
          <a:ext cx="0" cy="0"/>
          <a:chOff x="0" y="0"/>
          <a:chExt cx="0" cy="0"/>
        </a:xfrm>
      </p:grpSpPr>
      <p:sp>
        <p:nvSpPr>
          <p:cNvPr id="304" name="Google Shape;304;g1b0a22151dc_0_11"/>
          <p:cNvSpPr txBox="1"/>
          <p:nvPr/>
        </p:nvSpPr>
        <p:spPr>
          <a:xfrm>
            <a:off x="743410" y="606725"/>
            <a:ext cx="12858000" cy="2124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4800">
                <a:solidFill>
                  <a:srgbClr val="125B50"/>
                </a:solidFill>
              </a:rPr>
              <a:t>Bringing it back to our Focus Questions:</a:t>
            </a:r>
            <a:endParaRPr sz="4800">
              <a:solidFill>
                <a:srgbClr val="125B50"/>
              </a:solidFill>
            </a:endParaRPr>
          </a:p>
          <a:p>
            <a:pPr indent="0" lvl="0" marL="0" marR="0" rtl="0" algn="l">
              <a:lnSpc>
                <a:spcPct val="100000"/>
              </a:lnSpc>
              <a:spcBef>
                <a:spcPts val="0"/>
              </a:spcBef>
              <a:spcAft>
                <a:spcPts val="0"/>
              </a:spcAft>
              <a:buClr>
                <a:srgbClr val="000000"/>
              </a:buClr>
              <a:buFont typeface="Arial"/>
              <a:buNone/>
            </a:pPr>
            <a:r>
              <a:t/>
            </a:r>
            <a:endParaRPr b="1" sz="3000">
              <a:solidFill>
                <a:srgbClr val="125B50"/>
              </a:solidFill>
            </a:endParaRPr>
          </a:p>
          <a:p>
            <a:pPr indent="0" lvl="0" marL="0" marR="0" rtl="0" algn="l">
              <a:lnSpc>
                <a:spcPct val="100000"/>
              </a:lnSpc>
              <a:spcBef>
                <a:spcPts val="0"/>
              </a:spcBef>
              <a:spcAft>
                <a:spcPts val="0"/>
              </a:spcAft>
              <a:buClr>
                <a:srgbClr val="000000"/>
              </a:buClr>
              <a:buFont typeface="Arial"/>
              <a:buNone/>
            </a:pPr>
            <a:r>
              <a:rPr b="1" lang="en-US" sz="3000">
                <a:solidFill>
                  <a:srgbClr val="125B50"/>
                </a:solidFill>
              </a:rPr>
              <a:t>3) Which people will have high </a:t>
            </a:r>
            <a:endParaRPr b="1" sz="3000">
              <a:solidFill>
                <a:srgbClr val="125B50"/>
              </a:solidFill>
            </a:endParaRPr>
          </a:p>
          <a:p>
            <a:pPr indent="457200" lvl="0" marL="0" marR="0" rtl="0" algn="l">
              <a:lnSpc>
                <a:spcPct val="100000"/>
              </a:lnSpc>
              <a:spcBef>
                <a:spcPts val="0"/>
              </a:spcBef>
              <a:spcAft>
                <a:spcPts val="0"/>
              </a:spcAft>
              <a:buClr>
                <a:srgbClr val="000000"/>
              </a:buClr>
              <a:buFont typeface="Arial"/>
              <a:buNone/>
            </a:pPr>
            <a:r>
              <a:rPr b="1" lang="en-US" sz="3000">
                <a:solidFill>
                  <a:srgbClr val="125B50"/>
                </a:solidFill>
              </a:rPr>
              <a:t>healthcare costs? </a:t>
            </a:r>
            <a:endParaRPr b="1" sz="3000">
              <a:solidFill>
                <a:srgbClr val="125B50"/>
              </a:solidFill>
            </a:endParaRPr>
          </a:p>
        </p:txBody>
      </p:sp>
      <p:sp>
        <p:nvSpPr>
          <p:cNvPr id="305" name="Google Shape;305;g1b0a22151dc_0_11"/>
          <p:cNvSpPr/>
          <p:nvPr/>
        </p:nvSpPr>
        <p:spPr>
          <a:xfrm>
            <a:off x="8423669" y="3290175"/>
            <a:ext cx="879300" cy="2379000"/>
          </a:xfrm>
          <a:prstGeom prst="rect">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g1b0a22151dc_0_11"/>
          <p:cNvSpPr/>
          <p:nvPr/>
        </p:nvSpPr>
        <p:spPr>
          <a:xfrm>
            <a:off x="8747603" y="6965039"/>
            <a:ext cx="1023900" cy="2571000"/>
          </a:xfrm>
          <a:prstGeom prst="rect">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7" name="Google Shape;307;g1b0a22151dc_0_11"/>
          <p:cNvGrpSpPr/>
          <p:nvPr/>
        </p:nvGrpSpPr>
        <p:grpSpPr>
          <a:xfrm>
            <a:off x="6670336" y="1537985"/>
            <a:ext cx="11151356" cy="8360391"/>
            <a:chOff x="6649450" y="1942725"/>
            <a:chExt cx="10577023" cy="7754026"/>
          </a:xfrm>
        </p:grpSpPr>
        <p:pic>
          <p:nvPicPr>
            <p:cNvPr id="308" name="Google Shape;308;g1b0a22151dc_0_11"/>
            <p:cNvPicPr preferRelativeResize="0"/>
            <p:nvPr/>
          </p:nvPicPr>
          <p:blipFill>
            <a:blip r:embed="rId3">
              <a:alphaModFix/>
            </a:blip>
            <a:stretch>
              <a:fillRect/>
            </a:stretch>
          </p:blipFill>
          <p:spPr>
            <a:xfrm>
              <a:off x="6649450" y="1942725"/>
              <a:ext cx="5401442" cy="3887413"/>
            </a:xfrm>
            <a:prstGeom prst="rect">
              <a:avLst/>
            </a:prstGeom>
            <a:noFill/>
            <a:ln>
              <a:noFill/>
            </a:ln>
          </p:spPr>
        </p:pic>
        <p:pic>
          <p:nvPicPr>
            <p:cNvPr id="309" name="Google Shape;309;g1b0a22151dc_0_11"/>
            <p:cNvPicPr preferRelativeResize="0"/>
            <p:nvPr/>
          </p:nvPicPr>
          <p:blipFill>
            <a:blip r:embed="rId4">
              <a:alphaModFix/>
            </a:blip>
            <a:stretch>
              <a:fillRect/>
            </a:stretch>
          </p:blipFill>
          <p:spPr>
            <a:xfrm>
              <a:off x="6649450" y="5809335"/>
              <a:ext cx="5401444" cy="3887414"/>
            </a:xfrm>
            <a:prstGeom prst="rect">
              <a:avLst/>
            </a:prstGeom>
            <a:noFill/>
            <a:ln>
              <a:noFill/>
            </a:ln>
          </p:spPr>
        </p:pic>
        <p:pic>
          <p:nvPicPr>
            <p:cNvPr id="310" name="Google Shape;310;g1b0a22151dc_0_11"/>
            <p:cNvPicPr preferRelativeResize="0"/>
            <p:nvPr/>
          </p:nvPicPr>
          <p:blipFill>
            <a:blip r:embed="rId5">
              <a:alphaModFix/>
            </a:blip>
            <a:stretch>
              <a:fillRect/>
            </a:stretch>
          </p:blipFill>
          <p:spPr>
            <a:xfrm>
              <a:off x="12117331" y="5669250"/>
              <a:ext cx="5036547" cy="4027501"/>
            </a:xfrm>
            <a:prstGeom prst="rect">
              <a:avLst/>
            </a:prstGeom>
            <a:noFill/>
            <a:ln>
              <a:noFill/>
            </a:ln>
          </p:spPr>
        </p:pic>
        <p:sp>
          <p:nvSpPr>
            <p:cNvPr id="311" name="Google Shape;311;g1b0a22151dc_0_11"/>
            <p:cNvSpPr/>
            <p:nvPr/>
          </p:nvSpPr>
          <p:spPr>
            <a:xfrm>
              <a:off x="15051682" y="6386522"/>
              <a:ext cx="1809900" cy="3149400"/>
            </a:xfrm>
            <a:prstGeom prst="rect">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2" name="Google Shape;312;g1b0a22151dc_0_11"/>
            <p:cNvPicPr preferRelativeResize="0"/>
            <p:nvPr/>
          </p:nvPicPr>
          <p:blipFill>
            <a:blip r:embed="rId6">
              <a:alphaModFix/>
            </a:blip>
            <a:stretch>
              <a:fillRect/>
            </a:stretch>
          </p:blipFill>
          <p:spPr>
            <a:xfrm>
              <a:off x="12117331" y="1968191"/>
              <a:ext cx="5109142" cy="3701058"/>
            </a:xfrm>
            <a:prstGeom prst="rect">
              <a:avLst/>
            </a:prstGeom>
            <a:noFill/>
            <a:ln>
              <a:noFill/>
            </a:ln>
          </p:spPr>
        </p:pic>
        <p:sp>
          <p:nvSpPr>
            <p:cNvPr id="313" name="Google Shape;313;g1b0a22151dc_0_11"/>
            <p:cNvSpPr/>
            <p:nvPr/>
          </p:nvSpPr>
          <p:spPr>
            <a:xfrm>
              <a:off x="14484353" y="3290171"/>
              <a:ext cx="1515000" cy="2041200"/>
            </a:xfrm>
            <a:prstGeom prst="rect">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4" name="Google Shape;314;g1b0a22151dc_0_11"/>
          <p:cNvSpPr txBox="1"/>
          <p:nvPr/>
        </p:nvSpPr>
        <p:spPr>
          <a:xfrm>
            <a:off x="743400" y="3240025"/>
            <a:ext cx="5459100" cy="4956300"/>
          </a:xfrm>
          <a:prstGeom prst="rect">
            <a:avLst/>
          </a:prstGeom>
          <a:noFill/>
          <a:ln>
            <a:noFill/>
          </a:ln>
        </p:spPr>
        <p:txBody>
          <a:bodyPr anchorCtr="0" anchor="t" bIns="0" lIns="0" spcFirstLastPara="1" rIns="0" wrap="square" tIns="0">
            <a:spAutoFit/>
          </a:bodyPr>
          <a:lstStyle/>
          <a:p>
            <a:pPr indent="0" lvl="0" marL="0" rtl="0" algn="l">
              <a:lnSpc>
                <a:spcPct val="150000"/>
              </a:lnSpc>
              <a:spcBef>
                <a:spcPts val="0"/>
              </a:spcBef>
              <a:spcAft>
                <a:spcPts val="0"/>
              </a:spcAft>
              <a:buNone/>
            </a:pPr>
            <a:r>
              <a:rPr b="1" lang="en-US" sz="2800">
                <a:solidFill>
                  <a:srgbClr val="125B50"/>
                </a:solidFill>
              </a:rPr>
              <a:t>Groups</a:t>
            </a:r>
            <a:endParaRPr b="1" sz="2800">
              <a:solidFill>
                <a:srgbClr val="125B50"/>
              </a:solidFill>
            </a:endParaRPr>
          </a:p>
          <a:p>
            <a:pPr indent="-406400" lvl="0" marL="457200" rtl="0" algn="l">
              <a:lnSpc>
                <a:spcPct val="150000"/>
              </a:lnSpc>
              <a:spcBef>
                <a:spcPts val="0"/>
              </a:spcBef>
              <a:spcAft>
                <a:spcPts val="0"/>
              </a:spcAft>
              <a:buClr>
                <a:srgbClr val="125B50"/>
              </a:buClr>
              <a:buSzPts val="2800"/>
              <a:buChar char="●"/>
            </a:pPr>
            <a:r>
              <a:rPr lang="en-US" sz="2800">
                <a:solidFill>
                  <a:srgbClr val="125B50"/>
                </a:solidFill>
              </a:rPr>
              <a:t>Smokers</a:t>
            </a:r>
            <a:endParaRPr sz="2800">
              <a:solidFill>
                <a:srgbClr val="125B50"/>
              </a:solidFill>
            </a:endParaRPr>
          </a:p>
          <a:p>
            <a:pPr indent="-406400" lvl="0" marL="457200" rtl="0" algn="l">
              <a:lnSpc>
                <a:spcPct val="150000"/>
              </a:lnSpc>
              <a:spcBef>
                <a:spcPts val="0"/>
              </a:spcBef>
              <a:spcAft>
                <a:spcPts val="0"/>
              </a:spcAft>
              <a:buClr>
                <a:srgbClr val="125B50"/>
              </a:buClr>
              <a:buSzPts val="2800"/>
              <a:buChar char="●"/>
            </a:pPr>
            <a:r>
              <a:rPr lang="en-US" sz="2800">
                <a:solidFill>
                  <a:srgbClr val="125B50"/>
                </a:solidFill>
              </a:rPr>
              <a:t>Obese people</a:t>
            </a:r>
            <a:endParaRPr sz="2800">
              <a:solidFill>
                <a:srgbClr val="125B50"/>
              </a:solidFill>
            </a:endParaRPr>
          </a:p>
          <a:p>
            <a:pPr indent="-406400" lvl="0" marL="457200" rtl="0" algn="l">
              <a:lnSpc>
                <a:spcPct val="150000"/>
              </a:lnSpc>
              <a:spcBef>
                <a:spcPts val="0"/>
              </a:spcBef>
              <a:spcAft>
                <a:spcPts val="0"/>
              </a:spcAft>
              <a:buClr>
                <a:srgbClr val="125B50"/>
              </a:buClr>
              <a:buSzPts val="2800"/>
              <a:buChar char="●"/>
            </a:pPr>
            <a:r>
              <a:rPr lang="en-US" sz="2800">
                <a:solidFill>
                  <a:srgbClr val="125B50"/>
                </a:solidFill>
              </a:rPr>
              <a:t>Non-Active people (No Exercise)</a:t>
            </a:r>
            <a:endParaRPr sz="2800">
              <a:solidFill>
                <a:srgbClr val="125B50"/>
              </a:solidFill>
            </a:endParaRPr>
          </a:p>
          <a:p>
            <a:pPr indent="-406400" lvl="0" marL="457200" rtl="0" algn="l">
              <a:lnSpc>
                <a:spcPct val="150000"/>
              </a:lnSpc>
              <a:spcBef>
                <a:spcPts val="0"/>
              </a:spcBef>
              <a:spcAft>
                <a:spcPts val="0"/>
              </a:spcAft>
              <a:buClr>
                <a:srgbClr val="125B50"/>
              </a:buClr>
              <a:buSzPts val="2800"/>
              <a:buChar char="●"/>
            </a:pPr>
            <a:r>
              <a:rPr lang="en-US" sz="2800">
                <a:solidFill>
                  <a:srgbClr val="125B50"/>
                </a:solidFill>
              </a:rPr>
              <a:t>Older Age Ranges (40-49, 50-59, Over 60)</a:t>
            </a:r>
            <a:endParaRPr sz="2800">
              <a:solidFill>
                <a:srgbClr val="125B50"/>
              </a:solidFill>
            </a:endParaRPr>
          </a:p>
          <a:p>
            <a:pPr indent="-406400" lvl="0" marL="457200" rtl="0" algn="l">
              <a:lnSpc>
                <a:spcPct val="150000"/>
              </a:lnSpc>
              <a:spcBef>
                <a:spcPts val="0"/>
              </a:spcBef>
              <a:spcAft>
                <a:spcPts val="0"/>
              </a:spcAft>
              <a:buClr>
                <a:srgbClr val="125B50"/>
              </a:buClr>
              <a:buSzPts val="2800"/>
              <a:buChar char="●"/>
            </a:pPr>
            <a:r>
              <a:rPr lang="en-US" sz="2800">
                <a:solidFill>
                  <a:srgbClr val="125B50"/>
                </a:solidFill>
              </a:rPr>
              <a:t>Living in Urban places</a:t>
            </a:r>
            <a:endParaRPr sz="2800">
              <a:solidFill>
                <a:srgbClr val="125B50"/>
              </a:solidFill>
            </a:endParaRPr>
          </a:p>
        </p:txBody>
      </p:sp>
      <p:sp>
        <p:nvSpPr>
          <p:cNvPr id="315" name="Google Shape;315;g1b0a22151dc_0_11"/>
          <p:cNvSpPr/>
          <p:nvPr/>
        </p:nvSpPr>
        <p:spPr>
          <a:xfrm>
            <a:off x="8553051" y="3120825"/>
            <a:ext cx="1935300" cy="2200800"/>
          </a:xfrm>
          <a:prstGeom prst="rect">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g1b0a22151dc_0_11"/>
          <p:cNvSpPr/>
          <p:nvPr/>
        </p:nvSpPr>
        <p:spPr>
          <a:xfrm>
            <a:off x="8823800" y="6965050"/>
            <a:ext cx="1248600" cy="2472300"/>
          </a:xfrm>
          <a:prstGeom prst="rect">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F6F2"/>
        </a:solidFill>
      </p:bgPr>
    </p:bg>
    <p:spTree>
      <p:nvGrpSpPr>
        <p:cNvPr id="320" name="Shape 320"/>
        <p:cNvGrpSpPr/>
        <p:nvPr/>
      </p:nvGrpSpPr>
      <p:grpSpPr>
        <a:xfrm>
          <a:off x="0" y="0"/>
          <a:ext cx="0" cy="0"/>
          <a:chOff x="0" y="0"/>
          <a:chExt cx="0" cy="0"/>
        </a:xfrm>
      </p:grpSpPr>
      <p:sp>
        <p:nvSpPr>
          <p:cNvPr id="321" name="Google Shape;321;g1ace63ad8cd_0_0"/>
          <p:cNvSpPr txBox="1"/>
          <p:nvPr/>
        </p:nvSpPr>
        <p:spPr>
          <a:xfrm>
            <a:off x="743410" y="606725"/>
            <a:ext cx="12858000" cy="1662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4800">
                <a:solidFill>
                  <a:srgbClr val="125B50"/>
                </a:solidFill>
              </a:rPr>
              <a:t>Bringing it back to our Focus Questions:</a:t>
            </a:r>
            <a:endParaRPr sz="4800">
              <a:solidFill>
                <a:srgbClr val="125B50"/>
              </a:solidFill>
            </a:endParaRPr>
          </a:p>
          <a:p>
            <a:pPr indent="0" lvl="0" marL="0" marR="0" rtl="0" algn="l">
              <a:lnSpc>
                <a:spcPct val="100000"/>
              </a:lnSpc>
              <a:spcBef>
                <a:spcPts val="0"/>
              </a:spcBef>
              <a:spcAft>
                <a:spcPts val="0"/>
              </a:spcAft>
              <a:buClr>
                <a:srgbClr val="000000"/>
              </a:buClr>
              <a:buFont typeface="Arial"/>
              <a:buNone/>
            </a:pPr>
            <a:r>
              <a:t/>
            </a:r>
            <a:endParaRPr b="1" sz="3000">
              <a:solidFill>
                <a:srgbClr val="125B50"/>
              </a:solidFill>
            </a:endParaRPr>
          </a:p>
          <a:p>
            <a:pPr indent="0" lvl="0" marL="0" marR="0" rtl="0" algn="l">
              <a:lnSpc>
                <a:spcPct val="100000"/>
              </a:lnSpc>
              <a:spcBef>
                <a:spcPts val="0"/>
              </a:spcBef>
              <a:spcAft>
                <a:spcPts val="0"/>
              </a:spcAft>
              <a:buClr>
                <a:srgbClr val="000000"/>
              </a:buClr>
              <a:buFont typeface="Arial"/>
              <a:buNone/>
            </a:pPr>
            <a:r>
              <a:rPr b="1" lang="en-US" sz="3000">
                <a:solidFill>
                  <a:srgbClr val="125B50"/>
                </a:solidFill>
              </a:rPr>
              <a:t>3) Which people will have high healthcare costs? </a:t>
            </a:r>
            <a:endParaRPr b="1" sz="3000">
              <a:solidFill>
                <a:srgbClr val="125B50"/>
              </a:solidFill>
            </a:endParaRPr>
          </a:p>
        </p:txBody>
      </p:sp>
      <p:pic>
        <p:nvPicPr>
          <p:cNvPr id="322" name="Google Shape;322;g1ace63ad8cd_0_0"/>
          <p:cNvPicPr preferRelativeResize="0"/>
          <p:nvPr/>
        </p:nvPicPr>
        <p:blipFill>
          <a:blip r:embed="rId3">
            <a:alphaModFix/>
          </a:blip>
          <a:stretch>
            <a:fillRect/>
          </a:stretch>
        </p:blipFill>
        <p:spPr>
          <a:xfrm>
            <a:off x="1571625" y="2446625"/>
            <a:ext cx="15144750" cy="7639050"/>
          </a:xfrm>
          <a:prstGeom prst="rect">
            <a:avLst/>
          </a:prstGeom>
          <a:noFill/>
          <a:ln>
            <a:noFill/>
          </a:ln>
        </p:spPr>
      </p:pic>
      <p:sp>
        <p:nvSpPr>
          <p:cNvPr id="323" name="Google Shape;323;g1ace63ad8cd_0_0"/>
          <p:cNvSpPr txBox="1"/>
          <p:nvPr/>
        </p:nvSpPr>
        <p:spPr>
          <a:xfrm>
            <a:off x="14091936" y="9444182"/>
            <a:ext cx="3167400" cy="369300"/>
          </a:xfrm>
          <a:prstGeom prst="rect">
            <a:avLst/>
          </a:prstGeom>
          <a:noFill/>
          <a:ln>
            <a:noFill/>
          </a:ln>
        </p:spPr>
        <p:txBody>
          <a:bodyPr anchorCtr="0" anchor="t" bIns="0" lIns="0" spcFirstLastPara="1" rIns="0" wrap="square" tIns="0">
            <a:spAutoFit/>
          </a:bodyPr>
          <a:lstStyle/>
          <a:p>
            <a:pPr indent="0" lvl="0" marL="0" marR="0" rtl="0" algn="r">
              <a:lnSpc>
                <a:spcPct val="139958"/>
              </a:lnSpc>
              <a:spcBef>
                <a:spcPts val="0"/>
              </a:spcBef>
              <a:spcAft>
                <a:spcPts val="0"/>
              </a:spcAft>
              <a:buNone/>
            </a:pPr>
            <a:r>
              <a:rPr lang="en-US" sz="2400">
                <a:solidFill>
                  <a:srgbClr val="125B50"/>
                </a:solidFill>
              </a:rPr>
              <a:t>26</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F6F2"/>
        </a:solidFill>
      </p:bgPr>
    </p:bg>
    <p:spTree>
      <p:nvGrpSpPr>
        <p:cNvPr id="327" name="Shape 327"/>
        <p:cNvGrpSpPr/>
        <p:nvPr/>
      </p:nvGrpSpPr>
      <p:grpSpPr>
        <a:xfrm>
          <a:off x="0" y="0"/>
          <a:ext cx="0" cy="0"/>
          <a:chOff x="0" y="0"/>
          <a:chExt cx="0" cy="0"/>
        </a:xfrm>
      </p:grpSpPr>
      <p:sp>
        <p:nvSpPr>
          <p:cNvPr id="328" name="Google Shape;328;g1ace63ad8cd_0_22"/>
          <p:cNvSpPr txBox="1"/>
          <p:nvPr/>
        </p:nvSpPr>
        <p:spPr>
          <a:xfrm>
            <a:off x="14091936" y="9444182"/>
            <a:ext cx="3167400" cy="369300"/>
          </a:xfrm>
          <a:prstGeom prst="rect">
            <a:avLst/>
          </a:prstGeom>
          <a:noFill/>
          <a:ln>
            <a:noFill/>
          </a:ln>
        </p:spPr>
        <p:txBody>
          <a:bodyPr anchorCtr="0" anchor="t" bIns="0" lIns="0" spcFirstLastPara="1" rIns="0" wrap="square" tIns="0">
            <a:spAutoFit/>
          </a:bodyPr>
          <a:lstStyle/>
          <a:p>
            <a:pPr indent="0" lvl="0" marL="0" marR="0" rtl="0" algn="r">
              <a:lnSpc>
                <a:spcPct val="139958"/>
              </a:lnSpc>
              <a:spcBef>
                <a:spcPts val="0"/>
              </a:spcBef>
              <a:spcAft>
                <a:spcPts val="0"/>
              </a:spcAft>
              <a:buNone/>
            </a:pPr>
            <a:r>
              <a:rPr lang="en-US" sz="2400">
                <a:solidFill>
                  <a:srgbClr val="125B50"/>
                </a:solidFill>
              </a:rPr>
              <a:t>27</a:t>
            </a:r>
            <a:endParaRPr/>
          </a:p>
        </p:txBody>
      </p:sp>
      <p:sp>
        <p:nvSpPr>
          <p:cNvPr id="329" name="Google Shape;329;g1ace63ad8cd_0_22"/>
          <p:cNvSpPr txBox="1"/>
          <p:nvPr/>
        </p:nvSpPr>
        <p:spPr>
          <a:xfrm>
            <a:off x="1101760" y="718688"/>
            <a:ext cx="12858000" cy="1662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4800">
                <a:solidFill>
                  <a:srgbClr val="125B50"/>
                </a:solidFill>
              </a:rPr>
              <a:t>Bringing it back to our Focus Questions:</a:t>
            </a:r>
            <a:endParaRPr sz="4800">
              <a:solidFill>
                <a:srgbClr val="125B50"/>
              </a:solidFill>
            </a:endParaRPr>
          </a:p>
          <a:p>
            <a:pPr indent="0" lvl="0" marL="0" marR="0" rtl="0" algn="l">
              <a:lnSpc>
                <a:spcPct val="100000"/>
              </a:lnSpc>
              <a:spcBef>
                <a:spcPts val="0"/>
              </a:spcBef>
              <a:spcAft>
                <a:spcPts val="0"/>
              </a:spcAft>
              <a:buNone/>
            </a:pPr>
            <a:r>
              <a:t/>
            </a:r>
            <a:endParaRPr b="1" sz="3000">
              <a:solidFill>
                <a:srgbClr val="125B50"/>
              </a:solidFill>
            </a:endParaRPr>
          </a:p>
          <a:p>
            <a:pPr indent="0" lvl="0" marL="0" marR="0" rtl="0" algn="l">
              <a:lnSpc>
                <a:spcPct val="100000"/>
              </a:lnSpc>
              <a:spcBef>
                <a:spcPts val="0"/>
              </a:spcBef>
              <a:spcAft>
                <a:spcPts val="0"/>
              </a:spcAft>
              <a:buNone/>
            </a:pPr>
            <a:r>
              <a:rPr b="1" lang="en-US" sz="3000">
                <a:solidFill>
                  <a:srgbClr val="125B50"/>
                </a:solidFill>
              </a:rPr>
              <a:t>4) What are some recommendations for lowering healthcare costs?</a:t>
            </a:r>
            <a:endParaRPr b="1" sz="3000">
              <a:solidFill>
                <a:srgbClr val="125B50"/>
              </a:solidFill>
            </a:endParaRPr>
          </a:p>
        </p:txBody>
      </p:sp>
      <p:sp>
        <p:nvSpPr>
          <p:cNvPr id="330" name="Google Shape;330;g1ace63ad8cd_0_22"/>
          <p:cNvSpPr txBox="1"/>
          <p:nvPr/>
        </p:nvSpPr>
        <p:spPr>
          <a:xfrm>
            <a:off x="993900" y="3881388"/>
            <a:ext cx="16300200" cy="34017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en-US" sz="3800">
                <a:solidFill>
                  <a:srgbClr val="125B50"/>
                </a:solidFill>
              </a:rPr>
              <a:t>The goal is to not have as many people in the Non-Exercise, Smoker, or Obesity groups. There is a certain age group that has higher healthcare costs, which we will inevitably have people in. But overall, we can still have their healthcare costs lowered.</a:t>
            </a:r>
            <a:endParaRPr sz="3800">
              <a:solidFill>
                <a:srgbClr val="125B5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F6F2"/>
        </a:solidFill>
      </p:bgPr>
    </p:bg>
    <p:spTree>
      <p:nvGrpSpPr>
        <p:cNvPr id="334" name="Shape 334"/>
        <p:cNvGrpSpPr/>
        <p:nvPr/>
      </p:nvGrpSpPr>
      <p:grpSpPr>
        <a:xfrm>
          <a:off x="0" y="0"/>
          <a:ext cx="0" cy="0"/>
          <a:chOff x="0" y="0"/>
          <a:chExt cx="0" cy="0"/>
        </a:xfrm>
      </p:grpSpPr>
      <p:sp>
        <p:nvSpPr>
          <p:cNvPr id="335" name="Google Shape;335;g1adc48c30e2_0_0"/>
          <p:cNvSpPr txBox="1"/>
          <p:nvPr/>
        </p:nvSpPr>
        <p:spPr>
          <a:xfrm>
            <a:off x="14091936" y="9444182"/>
            <a:ext cx="3167400" cy="369300"/>
          </a:xfrm>
          <a:prstGeom prst="rect">
            <a:avLst/>
          </a:prstGeom>
          <a:noFill/>
          <a:ln>
            <a:noFill/>
          </a:ln>
        </p:spPr>
        <p:txBody>
          <a:bodyPr anchorCtr="0" anchor="t" bIns="0" lIns="0" spcFirstLastPara="1" rIns="0" wrap="square" tIns="0">
            <a:spAutoFit/>
          </a:bodyPr>
          <a:lstStyle/>
          <a:p>
            <a:pPr indent="0" lvl="0" marL="0" marR="0" rtl="0" algn="r">
              <a:lnSpc>
                <a:spcPct val="139958"/>
              </a:lnSpc>
              <a:spcBef>
                <a:spcPts val="0"/>
              </a:spcBef>
              <a:spcAft>
                <a:spcPts val="0"/>
              </a:spcAft>
              <a:buNone/>
            </a:pPr>
            <a:r>
              <a:rPr lang="en-US" sz="2400">
                <a:solidFill>
                  <a:srgbClr val="125B50"/>
                </a:solidFill>
              </a:rPr>
              <a:t>28</a:t>
            </a:r>
            <a:endParaRPr/>
          </a:p>
        </p:txBody>
      </p:sp>
      <p:sp>
        <p:nvSpPr>
          <p:cNvPr id="336" name="Google Shape;336;g1adc48c30e2_0_0"/>
          <p:cNvSpPr txBox="1"/>
          <p:nvPr/>
        </p:nvSpPr>
        <p:spPr>
          <a:xfrm>
            <a:off x="743410" y="1679000"/>
            <a:ext cx="12858000" cy="1662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4800">
                <a:solidFill>
                  <a:srgbClr val="125B50"/>
                </a:solidFill>
              </a:rPr>
              <a:t>Bringing it back to our Focus Questions:</a:t>
            </a:r>
            <a:endParaRPr sz="4800">
              <a:solidFill>
                <a:srgbClr val="125B50"/>
              </a:solidFill>
            </a:endParaRPr>
          </a:p>
          <a:p>
            <a:pPr indent="0" lvl="0" marL="0" marR="0" rtl="0" algn="l">
              <a:lnSpc>
                <a:spcPct val="100000"/>
              </a:lnSpc>
              <a:spcBef>
                <a:spcPts val="0"/>
              </a:spcBef>
              <a:spcAft>
                <a:spcPts val="0"/>
              </a:spcAft>
              <a:buNone/>
            </a:pPr>
            <a:r>
              <a:t/>
            </a:r>
            <a:endParaRPr b="1" sz="3000">
              <a:solidFill>
                <a:srgbClr val="125B50"/>
              </a:solidFill>
            </a:endParaRPr>
          </a:p>
          <a:p>
            <a:pPr indent="0" lvl="0" marL="0" marR="0" rtl="0" algn="l">
              <a:lnSpc>
                <a:spcPct val="100000"/>
              </a:lnSpc>
              <a:spcBef>
                <a:spcPts val="0"/>
              </a:spcBef>
              <a:spcAft>
                <a:spcPts val="0"/>
              </a:spcAft>
              <a:buNone/>
            </a:pPr>
            <a:r>
              <a:rPr b="1" lang="en-US" sz="3000">
                <a:solidFill>
                  <a:srgbClr val="125B50"/>
                </a:solidFill>
              </a:rPr>
              <a:t>4) </a:t>
            </a:r>
            <a:r>
              <a:rPr b="1" lang="en-US" sz="3000">
                <a:solidFill>
                  <a:srgbClr val="125B50"/>
                </a:solidFill>
              </a:rPr>
              <a:t>What are some recommendations for lowering healthcare costs?</a:t>
            </a:r>
            <a:endParaRPr b="1" sz="3000">
              <a:solidFill>
                <a:srgbClr val="125B50"/>
              </a:solidFill>
            </a:endParaRPr>
          </a:p>
        </p:txBody>
      </p:sp>
      <p:sp>
        <p:nvSpPr>
          <p:cNvPr id="337" name="Google Shape;337;g1adc48c30e2_0_0"/>
          <p:cNvSpPr txBox="1"/>
          <p:nvPr/>
        </p:nvSpPr>
        <p:spPr>
          <a:xfrm>
            <a:off x="993900" y="4189200"/>
            <a:ext cx="16300200" cy="1908600"/>
          </a:xfrm>
          <a:prstGeom prst="rect">
            <a:avLst/>
          </a:prstGeom>
          <a:noFill/>
          <a:ln>
            <a:noFill/>
          </a:ln>
        </p:spPr>
        <p:txBody>
          <a:bodyPr anchorCtr="0" anchor="t" bIns="91425" lIns="91425" spcFirstLastPara="1" rIns="91425" wrap="square" tIns="91425">
            <a:spAutoFit/>
          </a:bodyPr>
          <a:lstStyle/>
          <a:p>
            <a:pPr indent="-406400" lvl="0" marL="457200" rtl="0" algn="just">
              <a:lnSpc>
                <a:spcPct val="150000"/>
              </a:lnSpc>
              <a:spcBef>
                <a:spcPts val="0"/>
              </a:spcBef>
              <a:spcAft>
                <a:spcPts val="0"/>
              </a:spcAft>
              <a:buClr>
                <a:srgbClr val="125B50"/>
              </a:buClr>
              <a:buSzPts val="2800"/>
              <a:buAutoNum type="arabicPeriod"/>
            </a:pPr>
            <a:r>
              <a:rPr lang="en-US" sz="2800">
                <a:solidFill>
                  <a:srgbClr val="125B50"/>
                </a:solidFill>
              </a:rPr>
              <a:t>Lowering </a:t>
            </a:r>
            <a:r>
              <a:rPr lang="en-US" sz="2800">
                <a:solidFill>
                  <a:srgbClr val="125B50"/>
                </a:solidFill>
              </a:rPr>
              <a:t>Administration Costs → don’t have to spend as much money collecting data that may not be significant (i.e., marital status, number of children, gender). The resources saved could then be used to fund future programs/campaigns that help lower healthcare costs for others.</a:t>
            </a:r>
            <a:endParaRPr sz="2800">
              <a:solidFill>
                <a:srgbClr val="125B5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F6F2"/>
        </a:solidFill>
      </p:bgPr>
    </p:bg>
    <p:spTree>
      <p:nvGrpSpPr>
        <p:cNvPr id="341" name="Shape 341"/>
        <p:cNvGrpSpPr/>
        <p:nvPr/>
      </p:nvGrpSpPr>
      <p:grpSpPr>
        <a:xfrm>
          <a:off x="0" y="0"/>
          <a:ext cx="0" cy="0"/>
          <a:chOff x="0" y="0"/>
          <a:chExt cx="0" cy="0"/>
        </a:xfrm>
      </p:grpSpPr>
      <p:sp>
        <p:nvSpPr>
          <p:cNvPr id="342" name="Google Shape;342;g1b0a33deef8_0_0"/>
          <p:cNvSpPr txBox="1"/>
          <p:nvPr/>
        </p:nvSpPr>
        <p:spPr>
          <a:xfrm>
            <a:off x="14091936" y="9444182"/>
            <a:ext cx="3167400" cy="369300"/>
          </a:xfrm>
          <a:prstGeom prst="rect">
            <a:avLst/>
          </a:prstGeom>
          <a:noFill/>
          <a:ln>
            <a:noFill/>
          </a:ln>
        </p:spPr>
        <p:txBody>
          <a:bodyPr anchorCtr="0" anchor="t" bIns="0" lIns="0" spcFirstLastPara="1" rIns="0" wrap="square" tIns="0">
            <a:spAutoFit/>
          </a:bodyPr>
          <a:lstStyle/>
          <a:p>
            <a:pPr indent="0" lvl="0" marL="0" marR="0" rtl="0" algn="r">
              <a:lnSpc>
                <a:spcPct val="139958"/>
              </a:lnSpc>
              <a:spcBef>
                <a:spcPts val="0"/>
              </a:spcBef>
              <a:spcAft>
                <a:spcPts val="0"/>
              </a:spcAft>
              <a:buNone/>
            </a:pPr>
            <a:r>
              <a:rPr lang="en-US" sz="2400">
                <a:solidFill>
                  <a:srgbClr val="125B50"/>
                </a:solidFill>
              </a:rPr>
              <a:t>29</a:t>
            </a:r>
            <a:endParaRPr/>
          </a:p>
        </p:txBody>
      </p:sp>
      <p:sp>
        <p:nvSpPr>
          <p:cNvPr id="343" name="Google Shape;343;g1b0a33deef8_0_0"/>
          <p:cNvSpPr txBox="1"/>
          <p:nvPr/>
        </p:nvSpPr>
        <p:spPr>
          <a:xfrm>
            <a:off x="743410" y="1679000"/>
            <a:ext cx="12858000" cy="1662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4800">
                <a:solidFill>
                  <a:srgbClr val="125B50"/>
                </a:solidFill>
              </a:rPr>
              <a:t>Bringing it back to our Focus Questions:</a:t>
            </a:r>
            <a:endParaRPr sz="4800">
              <a:solidFill>
                <a:srgbClr val="125B50"/>
              </a:solidFill>
            </a:endParaRPr>
          </a:p>
          <a:p>
            <a:pPr indent="0" lvl="0" marL="0" marR="0" rtl="0" algn="l">
              <a:lnSpc>
                <a:spcPct val="100000"/>
              </a:lnSpc>
              <a:spcBef>
                <a:spcPts val="0"/>
              </a:spcBef>
              <a:spcAft>
                <a:spcPts val="0"/>
              </a:spcAft>
              <a:buNone/>
            </a:pPr>
            <a:r>
              <a:t/>
            </a:r>
            <a:endParaRPr b="1" sz="3000">
              <a:solidFill>
                <a:srgbClr val="125B50"/>
              </a:solidFill>
            </a:endParaRPr>
          </a:p>
          <a:p>
            <a:pPr indent="0" lvl="0" marL="0" marR="0" rtl="0" algn="l">
              <a:lnSpc>
                <a:spcPct val="100000"/>
              </a:lnSpc>
              <a:spcBef>
                <a:spcPts val="0"/>
              </a:spcBef>
              <a:spcAft>
                <a:spcPts val="0"/>
              </a:spcAft>
              <a:buNone/>
            </a:pPr>
            <a:r>
              <a:rPr b="1" lang="en-US" sz="3000">
                <a:solidFill>
                  <a:srgbClr val="125B50"/>
                </a:solidFill>
              </a:rPr>
              <a:t>4) What are some recommendations for lowering healthcare costs?</a:t>
            </a:r>
            <a:endParaRPr b="1" sz="3000">
              <a:solidFill>
                <a:srgbClr val="125B50"/>
              </a:solidFill>
            </a:endParaRPr>
          </a:p>
        </p:txBody>
      </p:sp>
      <p:sp>
        <p:nvSpPr>
          <p:cNvPr id="344" name="Google Shape;344;g1b0a33deef8_0_0"/>
          <p:cNvSpPr txBox="1"/>
          <p:nvPr/>
        </p:nvSpPr>
        <p:spPr>
          <a:xfrm>
            <a:off x="993900" y="4189200"/>
            <a:ext cx="16300200" cy="44946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US" sz="2800">
                <a:solidFill>
                  <a:srgbClr val="125B50"/>
                </a:solidFill>
              </a:rPr>
              <a:t>2.  </a:t>
            </a:r>
            <a:r>
              <a:rPr lang="en-US" sz="2800">
                <a:solidFill>
                  <a:srgbClr val="125B50"/>
                </a:solidFill>
              </a:rPr>
              <a:t>Workplace Health Promotion → Engaging in preventative measures</a:t>
            </a:r>
            <a:endParaRPr sz="2800">
              <a:solidFill>
                <a:srgbClr val="125B50"/>
              </a:solidFill>
            </a:endParaRPr>
          </a:p>
          <a:p>
            <a:pPr indent="-406400" lvl="0" marL="914400" rtl="0" algn="just">
              <a:lnSpc>
                <a:spcPct val="150000"/>
              </a:lnSpc>
              <a:spcBef>
                <a:spcPts val="0"/>
              </a:spcBef>
              <a:spcAft>
                <a:spcPts val="0"/>
              </a:spcAft>
              <a:buClr>
                <a:srgbClr val="125B50"/>
              </a:buClr>
              <a:buSzPts val="2800"/>
              <a:buChar char="-"/>
            </a:pPr>
            <a:r>
              <a:rPr lang="en-US" sz="2800">
                <a:solidFill>
                  <a:srgbClr val="125B50"/>
                </a:solidFill>
              </a:rPr>
              <a:t>Working with companies to campaign and partner with to encourage healthy habits.</a:t>
            </a:r>
            <a:endParaRPr sz="2800">
              <a:solidFill>
                <a:srgbClr val="125B50"/>
              </a:solidFill>
            </a:endParaRPr>
          </a:p>
          <a:p>
            <a:pPr indent="-406400" lvl="1" marL="1371600" rtl="0" algn="just">
              <a:lnSpc>
                <a:spcPct val="150000"/>
              </a:lnSpc>
              <a:spcBef>
                <a:spcPts val="0"/>
              </a:spcBef>
              <a:spcAft>
                <a:spcPts val="0"/>
              </a:spcAft>
              <a:buClr>
                <a:srgbClr val="125B50"/>
              </a:buClr>
              <a:buSzPts val="2800"/>
              <a:buChar char="-"/>
            </a:pPr>
            <a:r>
              <a:rPr lang="en-US" sz="2800">
                <a:solidFill>
                  <a:srgbClr val="125B50"/>
                </a:solidFill>
              </a:rPr>
              <a:t>Having healthy snacks and meals in the office</a:t>
            </a:r>
            <a:endParaRPr sz="2800">
              <a:solidFill>
                <a:srgbClr val="125B50"/>
              </a:solidFill>
            </a:endParaRPr>
          </a:p>
          <a:p>
            <a:pPr indent="-406400" lvl="1" marL="1371600" rtl="0" algn="just">
              <a:lnSpc>
                <a:spcPct val="150000"/>
              </a:lnSpc>
              <a:spcBef>
                <a:spcPts val="0"/>
              </a:spcBef>
              <a:spcAft>
                <a:spcPts val="0"/>
              </a:spcAft>
              <a:buClr>
                <a:srgbClr val="125B50"/>
              </a:buClr>
              <a:buSzPts val="2800"/>
              <a:buChar char="-"/>
            </a:pPr>
            <a:r>
              <a:rPr lang="en-US" sz="2800">
                <a:solidFill>
                  <a:srgbClr val="125B50"/>
                </a:solidFill>
              </a:rPr>
              <a:t>Discounted gym memberships</a:t>
            </a:r>
            <a:endParaRPr sz="2800">
              <a:solidFill>
                <a:srgbClr val="125B50"/>
              </a:solidFill>
            </a:endParaRPr>
          </a:p>
          <a:p>
            <a:pPr indent="-406400" lvl="1" marL="1371600" rtl="0" algn="just">
              <a:lnSpc>
                <a:spcPct val="150000"/>
              </a:lnSpc>
              <a:spcBef>
                <a:spcPts val="0"/>
              </a:spcBef>
              <a:spcAft>
                <a:spcPts val="0"/>
              </a:spcAft>
              <a:buClr>
                <a:srgbClr val="125B50"/>
              </a:buClr>
              <a:buSzPts val="2800"/>
              <a:buChar char="-"/>
            </a:pPr>
            <a:r>
              <a:rPr lang="en-US" sz="2800">
                <a:solidFill>
                  <a:srgbClr val="125B50"/>
                </a:solidFill>
              </a:rPr>
              <a:t>Programs and support for helping people to quit smoking</a:t>
            </a:r>
            <a:endParaRPr sz="2800">
              <a:solidFill>
                <a:srgbClr val="125B50"/>
              </a:solidFill>
            </a:endParaRPr>
          </a:p>
          <a:p>
            <a:pPr indent="-406400" lvl="1" marL="1371600" rtl="0" algn="just">
              <a:lnSpc>
                <a:spcPct val="150000"/>
              </a:lnSpc>
              <a:spcBef>
                <a:spcPts val="0"/>
              </a:spcBef>
              <a:spcAft>
                <a:spcPts val="0"/>
              </a:spcAft>
              <a:buClr>
                <a:srgbClr val="125B50"/>
              </a:buClr>
              <a:buSzPts val="2800"/>
              <a:buChar char="-"/>
            </a:pPr>
            <a:r>
              <a:rPr lang="en-US" sz="2800">
                <a:solidFill>
                  <a:srgbClr val="125B50"/>
                </a:solidFill>
              </a:rPr>
              <a:t>Standing Desks</a:t>
            </a:r>
            <a:endParaRPr sz="2800">
              <a:solidFill>
                <a:srgbClr val="125B50"/>
              </a:solidFill>
            </a:endParaRPr>
          </a:p>
          <a:p>
            <a:pPr indent="-406400" lvl="1" marL="1371600" rtl="0" algn="just">
              <a:lnSpc>
                <a:spcPct val="150000"/>
              </a:lnSpc>
              <a:spcBef>
                <a:spcPts val="0"/>
              </a:spcBef>
              <a:spcAft>
                <a:spcPts val="0"/>
              </a:spcAft>
              <a:buClr>
                <a:srgbClr val="125B50"/>
              </a:buClr>
              <a:buSzPts val="2800"/>
              <a:buChar char="-"/>
            </a:pPr>
            <a:r>
              <a:rPr lang="en-US" sz="2800">
                <a:solidFill>
                  <a:srgbClr val="125B50"/>
                </a:solidFill>
              </a:rPr>
              <a:t>If it’s a laborious job, demonstrating proper lifting form to prevent injury</a:t>
            </a:r>
            <a:endParaRPr sz="2800">
              <a:solidFill>
                <a:srgbClr val="125B5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F6F2"/>
        </a:solidFill>
      </p:bgPr>
    </p:bg>
    <p:spTree>
      <p:nvGrpSpPr>
        <p:cNvPr id="100" name="Shape 100"/>
        <p:cNvGrpSpPr/>
        <p:nvPr/>
      </p:nvGrpSpPr>
      <p:grpSpPr>
        <a:xfrm>
          <a:off x="0" y="0"/>
          <a:ext cx="0" cy="0"/>
          <a:chOff x="0" y="0"/>
          <a:chExt cx="0" cy="0"/>
        </a:xfrm>
      </p:grpSpPr>
      <p:sp>
        <p:nvSpPr>
          <p:cNvPr id="101" name="Google Shape;101;g1acae5dbad4_0_192"/>
          <p:cNvSpPr txBox="1"/>
          <p:nvPr/>
        </p:nvSpPr>
        <p:spPr>
          <a:xfrm>
            <a:off x="14091936" y="9444182"/>
            <a:ext cx="3167400" cy="369300"/>
          </a:xfrm>
          <a:prstGeom prst="rect">
            <a:avLst/>
          </a:prstGeom>
          <a:noFill/>
          <a:ln>
            <a:noFill/>
          </a:ln>
        </p:spPr>
        <p:txBody>
          <a:bodyPr anchorCtr="0" anchor="t" bIns="0" lIns="0" spcFirstLastPara="1" rIns="0" wrap="square" tIns="0">
            <a:spAutoFit/>
          </a:bodyPr>
          <a:lstStyle/>
          <a:p>
            <a:pPr indent="0" lvl="0" marL="0" marR="0" rtl="0" algn="r">
              <a:lnSpc>
                <a:spcPct val="139958"/>
              </a:lnSpc>
              <a:spcBef>
                <a:spcPts val="0"/>
              </a:spcBef>
              <a:spcAft>
                <a:spcPts val="0"/>
              </a:spcAft>
              <a:buNone/>
            </a:pPr>
            <a:r>
              <a:rPr lang="en-US" sz="2400">
                <a:solidFill>
                  <a:srgbClr val="125B50"/>
                </a:solidFill>
              </a:rPr>
              <a:t>3</a:t>
            </a:r>
            <a:endParaRPr/>
          </a:p>
        </p:txBody>
      </p:sp>
      <p:sp>
        <p:nvSpPr>
          <p:cNvPr id="102" name="Google Shape;102;g1acae5dbad4_0_192"/>
          <p:cNvSpPr txBox="1"/>
          <p:nvPr/>
        </p:nvSpPr>
        <p:spPr>
          <a:xfrm>
            <a:off x="3383725" y="1522700"/>
            <a:ext cx="13875600" cy="738900"/>
          </a:xfrm>
          <a:prstGeom prst="rect">
            <a:avLst/>
          </a:prstGeom>
          <a:noFill/>
          <a:ln>
            <a:noFill/>
          </a:ln>
        </p:spPr>
        <p:txBody>
          <a:bodyPr anchorCtr="0" anchor="t" bIns="0" lIns="0" spcFirstLastPara="1" rIns="0" wrap="square" tIns="0">
            <a:spAutoFit/>
          </a:bodyPr>
          <a:lstStyle/>
          <a:p>
            <a:pPr indent="0" lvl="0" marL="0" marR="0" rtl="0" algn="l">
              <a:lnSpc>
                <a:spcPct val="139979"/>
              </a:lnSpc>
              <a:spcBef>
                <a:spcPts val="0"/>
              </a:spcBef>
              <a:spcAft>
                <a:spcPts val="0"/>
              </a:spcAft>
              <a:buNone/>
            </a:pPr>
            <a:r>
              <a:rPr lang="en-US" sz="4800">
                <a:solidFill>
                  <a:srgbClr val="125B50"/>
                </a:solidFill>
              </a:rPr>
              <a:t>BUSINESS QUESTIONS:</a:t>
            </a:r>
            <a:endParaRPr/>
          </a:p>
        </p:txBody>
      </p:sp>
      <p:sp>
        <p:nvSpPr>
          <p:cNvPr id="103" name="Google Shape;103;g1acae5dbad4_0_192"/>
          <p:cNvSpPr txBox="1"/>
          <p:nvPr/>
        </p:nvSpPr>
        <p:spPr>
          <a:xfrm>
            <a:off x="3383725" y="2799500"/>
            <a:ext cx="12948000" cy="4956300"/>
          </a:xfrm>
          <a:prstGeom prst="rect">
            <a:avLst/>
          </a:prstGeom>
          <a:noFill/>
          <a:ln>
            <a:noFill/>
          </a:ln>
        </p:spPr>
        <p:txBody>
          <a:bodyPr anchorCtr="0" anchor="t" bIns="0" lIns="0" spcFirstLastPara="1" rIns="0" wrap="square" tIns="0">
            <a:spAutoFit/>
          </a:bodyPr>
          <a:lstStyle/>
          <a:p>
            <a:pPr indent="0" lvl="0" marL="0" rtl="0" algn="just">
              <a:lnSpc>
                <a:spcPct val="150000"/>
              </a:lnSpc>
              <a:spcBef>
                <a:spcPts val="0"/>
              </a:spcBef>
              <a:spcAft>
                <a:spcPts val="0"/>
              </a:spcAft>
              <a:buNone/>
            </a:pPr>
            <a:r>
              <a:t/>
            </a:r>
            <a:endParaRPr sz="2800">
              <a:solidFill>
                <a:srgbClr val="125B50"/>
              </a:solidFill>
            </a:endParaRPr>
          </a:p>
          <a:p>
            <a:pPr indent="-406400" lvl="0" marL="457200" rtl="0" algn="just">
              <a:lnSpc>
                <a:spcPct val="150000"/>
              </a:lnSpc>
              <a:spcBef>
                <a:spcPts val="0"/>
              </a:spcBef>
              <a:spcAft>
                <a:spcPts val="0"/>
              </a:spcAft>
              <a:buClr>
                <a:srgbClr val="125B50"/>
              </a:buClr>
              <a:buSzPts val="2800"/>
              <a:buAutoNum type="arabicPeriod"/>
            </a:pPr>
            <a:r>
              <a:rPr lang="en-US" sz="2800">
                <a:solidFill>
                  <a:srgbClr val="125B50"/>
                </a:solidFill>
              </a:rPr>
              <a:t>Why are some people’s health costs more expensive than others?</a:t>
            </a:r>
            <a:endParaRPr sz="2800">
              <a:solidFill>
                <a:srgbClr val="125B50"/>
              </a:solidFill>
            </a:endParaRPr>
          </a:p>
          <a:p>
            <a:pPr indent="-406400" lvl="0" marL="457200" rtl="0" algn="just">
              <a:lnSpc>
                <a:spcPct val="150000"/>
              </a:lnSpc>
              <a:spcBef>
                <a:spcPts val="0"/>
              </a:spcBef>
              <a:spcAft>
                <a:spcPts val="0"/>
              </a:spcAft>
              <a:buClr>
                <a:srgbClr val="125B50"/>
              </a:buClr>
              <a:buSzPts val="2800"/>
              <a:buAutoNum type="arabicPeriod"/>
            </a:pPr>
            <a:r>
              <a:rPr lang="en-US" sz="2800">
                <a:solidFill>
                  <a:srgbClr val="125B50"/>
                </a:solidFill>
              </a:rPr>
              <a:t>Can we predict which people will be expensive?</a:t>
            </a:r>
            <a:endParaRPr sz="2800">
              <a:solidFill>
                <a:srgbClr val="125B50"/>
              </a:solidFill>
            </a:endParaRPr>
          </a:p>
          <a:p>
            <a:pPr indent="-406400" lvl="1" marL="914400" rtl="0" algn="just">
              <a:lnSpc>
                <a:spcPct val="150000"/>
              </a:lnSpc>
              <a:spcBef>
                <a:spcPts val="0"/>
              </a:spcBef>
              <a:spcAft>
                <a:spcPts val="0"/>
              </a:spcAft>
              <a:buClr>
                <a:srgbClr val="125B50"/>
              </a:buClr>
              <a:buSzPts val="2800"/>
              <a:buChar char="-"/>
            </a:pPr>
            <a:r>
              <a:rPr lang="en-US" sz="2800">
                <a:solidFill>
                  <a:srgbClr val="125B50"/>
                </a:solidFill>
              </a:rPr>
              <a:t>In terms of health care costs.</a:t>
            </a:r>
            <a:endParaRPr sz="2800">
              <a:solidFill>
                <a:srgbClr val="125B50"/>
              </a:solidFill>
            </a:endParaRPr>
          </a:p>
          <a:p>
            <a:pPr indent="-406400" lvl="0" marL="457200" rtl="0" algn="just">
              <a:lnSpc>
                <a:spcPct val="150000"/>
              </a:lnSpc>
              <a:spcBef>
                <a:spcPts val="0"/>
              </a:spcBef>
              <a:spcAft>
                <a:spcPts val="0"/>
              </a:spcAft>
              <a:buClr>
                <a:srgbClr val="125B50"/>
              </a:buClr>
              <a:buSzPts val="2800"/>
              <a:buAutoNum type="arabicPeriod"/>
            </a:pPr>
            <a:r>
              <a:rPr lang="en-US" sz="2800">
                <a:solidFill>
                  <a:srgbClr val="125B50"/>
                </a:solidFill>
              </a:rPr>
              <a:t>Which people will have high healthcare costs?</a:t>
            </a:r>
            <a:endParaRPr sz="2800">
              <a:solidFill>
                <a:srgbClr val="125B50"/>
              </a:solidFill>
            </a:endParaRPr>
          </a:p>
          <a:p>
            <a:pPr indent="-406400" lvl="0" marL="457200" rtl="0" algn="just">
              <a:lnSpc>
                <a:spcPct val="150000"/>
              </a:lnSpc>
              <a:spcBef>
                <a:spcPts val="0"/>
              </a:spcBef>
              <a:spcAft>
                <a:spcPts val="0"/>
              </a:spcAft>
              <a:buClr>
                <a:srgbClr val="125B50"/>
              </a:buClr>
              <a:buSzPts val="2800"/>
              <a:buAutoNum type="arabicPeriod"/>
            </a:pPr>
            <a:r>
              <a:rPr lang="en-US" sz="2800">
                <a:solidFill>
                  <a:srgbClr val="125B50"/>
                </a:solidFill>
              </a:rPr>
              <a:t>What are some recommendations for lowering healthcare costs?</a:t>
            </a:r>
            <a:endParaRPr sz="2800">
              <a:solidFill>
                <a:srgbClr val="125B50"/>
              </a:solidFill>
            </a:endParaRPr>
          </a:p>
          <a:p>
            <a:pPr indent="0" lvl="0" marL="0" marR="0" rtl="0" algn="just">
              <a:lnSpc>
                <a:spcPct val="150000"/>
              </a:lnSpc>
              <a:spcBef>
                <a:spcPts val="0"/>
              </a:spcBef>
              <a:spcAft>
                <a:spcPts val="0"/>
              </a:spcAft>
              <a:buNone/>
            </a:pPr>
            <a:r>
              <a:t/>
            </a:r>
            <a:endParaRPr sz="2800">
              <a:solidFill>
                <a:srgbClr val="125B50"/>
              </a:solidFill>
            </a:endParaRPr>
          </a:p>
          <a:p>
            <a:pPr indent="0" lvl="0" marL="0" marR="0" rtl="0" algn="just">
              <a:lnSpc>
                <a:spcPct val="150000"/>
              </a:lnSpc>
              <a:spcBef>
                <a:spcPts val="0"/>
              </a:spcBef>
              <a:spcAft>
                <a:spcPts val="0"/>
              </a:spcAft>
              <a:buNone/>
            </a:pPr>
            <a:r>
              <a:t/>
            </a:r>
            <a:endParaRPr sz="2800">
              <a:solidFill>
                <a:srgbClr val="125B50"/>
              </a:solidFill>
            </a:endParaRPr>
          </a:p>
        </p:txBody>
      </p:sp>
      <p:pic>
        <p:nvPicPr>
          <p:cNvPr id="104" name="Google Shape;104;g1acae5dbad4_0_192"/>
          <p:cNvPicPr preferRelativeResize="0"/>
          <p:nvPr/>
        </p:nvPicPr>
        <p:blipFill rotWithShape="1">
          <a:blip r:embed="rId3">
            <a:alphaModFix/>
          </a:blip>
          <a:srcRect b="4852" l="70723" r="11369" t="9560"/>
          <a:stretch/>
        </p:blipFill>
        <p:spPr>
          <a:xfrm>
            <a:off x="0" y="1522703"/>
            <a:ext cx="2273977" cy="7241597"/>
          </a:xfrm>
          <a:prstGeom prst="rect">
            <a:avLst/>
          </a:prstGeom>
          <a:noFill/>
          <a:ln>
            <a:noFill/>
          </a:ln>
        </p:spPr>
      </p:pic>
      <p:sp>
        <p:nvSpPr>
          <p:cNvPr id="105" name="Google Shape;105;g1acae5dbad4_0_192"/>
          <p:cNvSpPr txBox="1"/>
          <p:nvPr/>
        </p:nvSpPr>
        <p:spPr>
          <a:xfrm>
            <a:off x="3383725" y="2414000"/>
            <a:ext cx="8194200" cy="461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3000">
                <a:solidFill>
                  <a:srgbClr val="125B50"/>
                </a:solidFill>
              </a:rPr>
              <a:t>WHAT WAS FOCUSED 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F6F2"/>
        </a:solidFill>
      </p:bgPr>
    </p:bg>
    <p:spTree>
      <p:nvGrpSpPr>
        <p:cNvPr id="348" name="Shape 348"/>
        <p:cNvGrpSpPr/>
        <p:nvPr/>
      </p:nvGrpSpPr>
      <p:grpSpPr>
        <a:xfrm>
          <a:off x="0" y="0"/>
          <a:ext cx="0" cy="0"/>
          <a:chOff x="0" y="0"/>
          <a:chExt cx="0" cy="0"/>
        </a:xfrm>
      </p:grpSpPr>
      <p:sp>
        <p:nvSpPr>
          <p:cNvPr id="349" name="Google Shape;349;g1b0a33deef8_0_6"/>
          <p:cNvSpPr txBox="1"/>
          <p:nvPr/>
        </p:nvSpPr>
        <p:spPr>
          <a:xfrm>
            <a:off x="14091936" y="9444182"/>
            <a:ext cx="3167400" cy="369300"/>
          </a:xfrm>
          <a:prstGeom prst="rect">
            <a:avLst/>
          </a:prstGeom>
          <a:noFill/>
          <a:ln>
            <a:noFill/>
          </a:ln>
        </p:spPr>
        <p:txBody>
          <a:bodyPr anchorCtr="0" anchor="t" bIns="0" lIns="0" spcFirstLastPara="1" rIns="0" wrap="square" tIns="0">
            <a:spAutoFit/>
          </a:bodyPr>
          <a:lstStyle/>
          <a:p>
            <a:pPr indent="0" lvl="0" marL="0" marR="0" rtl="0" algn="r">
              <a:lnSpc>
                <a:spcPct val="139958"/>
              </a:lnSpc>
              <a:spcBef>
                <a:spcPts val="0"/>
              </a:spcBef>
              <a:spcAft>
                <a:spcPts val="0"/>
              </a:spcAft>
              <a:buNone/>
            </a:pPr>
            <a:r>
              <a:rPr lang="en-US" sz="2400">
                <a:solidFill>
                  <a:srgbClr val="125B50"/>
                </a:solidFill>
              </a:rPr>
              <a:t>30</a:t>
            </a:r>
            <a:endParaRPr/>
          </a:p>
        </p:txBody>
      </p:sp>
      <p:sp>
        <p:nvSpPr>
          <p:cNvPr id="350" name="Google Shape;350;g1b0a33deef8_0_6"/>
          <p:cNvSpPr txBox="1"/>
          <p:nvPr/>
        </p:nvSpPr>
        <p:spPr>
          <a:xfrm>
            <a:off x="743410" y="1679000"/>
            <a:ext cx="12858000" cy="1662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4800">
                <a:solidFill>
                  <a:srgbClr val="125B50"/>
                </a:solidFill>
              </a:rPr>
              <a:t>Bringing it back to our Focus Questions:</a:t>
            </a:r>
            <a:endParaRPr sz="4800">
              <a:solidFill>
                <a:srgbClr val="125B50"/>
              </a:solidFill>
            </a:endParaRPr>
          </a:p>
          <a:p>
            <a:pPr indent="0" lvl="0" marL="0" marR="0" rtl="0" algn="l">
              <a:lnSpc>
                <a:spcPct val="100000"/>
              </a:lnSpc>
              <a:spcBef>
                <a:spcPts val="0"/>
              </a:spcBef>
              <a:spcAft>
                <a:spcPts val="0"/>
              </a:spcAft>
              <a:buNone/>
            </a:pPr>
            <a:r>
              <a:t/>
            </a:r>
            <a:endParaRPr b="1" sz="3000">
              <a:solidFill>
                <a:srgbClr val="125B50"/>
              </a:solidFill>
            </a:endParaRPr>
          </a:p>
          <a:p>
            <a:pPr indent="0" lvl="0" marL="0" marR="0" rtl="0" algn="l">
              <a:lnSpc>
                <a:spcPct val="100000"/>
              </a:lnSpc>
              <a:spcBef>
                <a:spcPts val="0"/>
              </a:spcBef>
              <a:spcAft>
                <a:spcPts val="0"/>
              </a:spcAft>
              <a:buNone/>
            </a:pPr>
            <a:r>
              <a:rPr b="1" lang="en-US" sz="3000">
                <a:solidFill>
                  <a:srgbClr val="125B50"/>
                </a:solidFill>
              </a:rPr>
              <a:t>4) What are some recommendations for lowering healthcare costs?</a:t>
            </a:r>
            <a:endParaRPr b="1" sz="3000">
              <a:solidFill>
                <a:srgbClr val="125B50"/>
              </a:solidFill>
            </a:endParaRPr>
          </a:p>
        </p:txBody>
      </p:sp>
      <p:sp>
        <p:nvSpPr>
          <p:cNvPr id="351" name="Google Shape;351;g1b0a33deef8_0_6"/>
          <p:cNvSpPr txBox="1"/>
          <p:nvPr/>
        </p:nvSpPr>
        <p:spPr>
          <a:xfrm>
            <a:off x="993900" y="4189200"/>
            <a:ext cx="16300200" cy="32016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US" sz="2800">
                <a:solidFill>
                  <a:srgbClr val="125B50"/>
                </a:solidFill>
              </a:rPr>
              <a:t>2.  Workplace Health Promotion → Engaging in preventative measures</a:t>
            </a:r>
            <a:endParaRPr sz="2800">
              <a:solidFill>
                <a:srgbClr val="125B50"/>
              </a:solidFill>
            </a:endParaRPr>
          </a:p>
          <a:p>
            <a:pPr indent="-406400" lvl="0" marL="914400" rtl="0" algn="just">
              <a:lnSpc>
                <a:spcPct val="150000"/>
              </a:lnSpc>
              <a:spcBef>
                <a:spcPts val="0"/>
              </a:spcBef>
              <a:spcAft>
                <a:spcPts val="0"/>
              </a:spcAft>
              <a:buClr>
                <a:srgbClr val="125B50"/>
              </a:buClr>
              <a:buSzPts val="2800"/>
              <a:buChar char="-"/>
            </a:pPr>
            <a:r>
              <a:rPr lang="en-US" sz="2800">
                <a:solidFill>
                  <a:srgbClr val="125B50"/>
                </a:solidFill>
              </a:rPr>
              <a:t>Working with companies to campaign and partner with to encourage healthy habits.</a:t>
            </a:r>
            <a:endParaRPr sz="2800">
              <a:solidFill>
                <a:srgbClr val="125B50"/>
              </a:solidFill>
            </a:endParaRPr>
          </a:p>
          <a:p>
            <a:pPr indent="-406400" lvl="1" marL="1371600" rtl="0" algn="just">
              <a:lnSpc>
                <a:spcPct val="150000"/>
              </a:lnSpc>
              <a:spcBef>
                <a:spcPts val="0"/>
              </a:spcBef>
              <a:spcAft>
                <a:spcPts val="0"/>
              </a:spcAft>
              <a:buClr>
                <a:srgbClr val="125B50"/>
              </a:buClr>
              <a:buSzPts val="2800"/>
              <a:buChar char="-"/>
            </a:pPr>
            <a:r>
              <a:rPr lang="en-US" sz="2800">
                <a:solidFill>
                  <a:srgbClr val="125B50"/>
                </a:solidFill>
              </a:rPr>
              <a:t>Workplace exercise challenges → adding incentive to lose weight</a:t>
            </a:r>
            <a:endParaRPr sz="2800">
              <a:solidFill>
                <a:srgbClr val="125B50"/>
              </a:solidFill>
            </a:endParaRPr>
          </a:p>
          <a:p>
            <a:pPr indent="0" lvl="0" marL="0" rtl="0" algn="just">
              <a:lnSpc>
                <a:spcPct val="150000"/>
              </a:lnSpc>
              <a:spcBef>
                <a:spcPts val="0"/>
              </a:spcBef>
              <a:spcAft>
                <a:spcPts val="0"/>
              </a:spcAft>
              <a:buNone/>
            </a:pPr>
            <a:r>
              <a:t/>
            </a:r>
            <a:endParaRPr sz="2800">
              <a:solidFill>
                <a:srgbClr val="125B50"/>
              </a:solidFill>
            </a:endParaRPr>
          </a:p>
          <a:p>
            <a:pPr indent="457200" lvl="0" marL="0" rtl="0" algn="just">
              <a:lnSpc>
                <a:spcPct val="150000"/>
              </a:lnSpc>
              <a:spcBef>
                <a:spcPts val="0"/>
              </a:spcBef>
              <a:spcAft>
                <a:spcPts val="0"/>
              </a:spcAft>
              <a:buNone/>
            </a:pPr>
            <a:r>
              <a:t/>
            </a:r>
            <a:endParaRPr sz="2800">
              <a:solidFill>
                <a:srgbClr val="125B5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F6F2"/>
        </a:solidFill>
      </p:bgPr>
    </p:bg>
    <p:spTree>
      <p:nvGrpSpPr>
        <p:cNvPr id="355" name="Shape 355"/>
        <p:cNvGrpSpPr/>
        <p:nvPr/>
      </p:nvGrpSpPr>
      <p:grpSpPr>
        <a:xfrm>
          <a:off x="0" y="0"/>
          <a:ext cx="0" cy="0"/>
          <a:chOff x="0" y="0"/>
          <a:chExt cx="0" cy="0"/>
        </a:xfrm>
      </p:grpSpPr>
      <p:sp>
        <p:nvSpPr>
          <p:cNvPr id="356" name="Google Shape;356;g1b0a33deef8_0_12"/>
          <p:cNvSpPr txBox="1"/>
          <p:nvPr/>
        </p:nvSpPr>
        <p:spPr>
          <a:xfrm>
            <a:off x="14091936" y="9444182"/>
            <a:ext cx="3167400" cy="369300"/>
          </a:xfrm>
          <a:prstGeom prst="rect">
            <a:avLst/>
          </a:prstGeom>
          <a:noFill/>
          <a:ln>
            <a:noFill/>
          </a:ln>
        </p:spPr>
        <p:txBody>
          <a:bodyPr anchorCtr="0" anchor="t" bIns="0" lIns="0" spcFirstLastPara="1" rIns="0" wrap="square" tIns="0">
            <a:spAutoFit/>
          </a:bodyPr>
          <a:lstStyle/>
          <a:p>
            <a:pPr indent="0" lvl="0" marL="0" marR="0" rtl="0" algn="r">
              <a:lnSpc>
                <a:spcPct val="139958"/>
              </a:lnSpc>
              <a:spcBef>
                <a:spcPts val="0"/>
              </a:spcBef>
              <a:spcAft>
                <a:spcPts val="0"/>
              </a:spcAft>
              <a:buNone/>
            </a:pPr>
            <a:r>
              <a:rPr lang="en-US" sz="2400">
                <a:solidFill>
                  <a:srgbClr val="125B50"/>
                </a:solidFill>
              </a:rPr>
              <a:t>31</a:t>
            </a:r>
            <a:endParaRPr/>
          </a:p>
        </p:txBody>
      </p:sp>
      <p:sp>
        <p:nvSpPr>
          <p:cNvPr id="357" name="Google Shape;357;g1b0a33deef8_0_12"/>
          <p:cNvSpPr txBox="1"/>
          <p:nvPr/>
        </p:nvSpPr>
        <p:spPr>
          <a:xfrm>
            <a:off x="743410" y="1679000"/>
            <a:ext cx="12858000" cy="1662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4800">
                <a:solidFill>
                  <a:srgbClr val="125B50"/>
                </a:solidFill>
              </a:rPr>
              <a:t>Bringing it back to our Focus Questions:</a:t>
            </a:r>
            <a:endParaRPr sz="4800">
              <a:solidFill>
                <a:srgbClr val="125B50"/>
              </a:solidFill>
            </a:endParaRPr>
          </a:p>
          <a:p>
            <a:pPr indent="0" lvl="0" marL="0" marR="0" rtl="0" algn="l">
              <a:lnSpc>
                <a:spcPct val="100000"/>
              </a:lnSpc>
              <a:spcBef>
                <a:spcPts val="0"/>
              </a:spcBef>
              <a:spcAft>
                <a:spcPts val="0"/>
              </a:spcAft>
              <a:buNone/>
            </a:pPr>
            <a:r>
              <a:t/>
            </a:r>
            <a:endParaRPr b="1" sz="3000">
              <a:solidFill>
                <a:srgbClr val="125B50"/>
              </a:solidFill>
            </a:endParaRPr>
          </a:p>
          <a:p>
            <a:pPr indent="0" lvl="0" marL="0" marR="0" rtl="0" algn="l">
              <a:lnSpc>
                <a:spcPct val="100000"/>
              </a:lnSpc>
              <a:spcBef>
                <a:spcPts val="0"/>
              </a:spcBef>
              <a:spcAft>
                <a:spcPts val="0"/>
              </a:spcAft>
              <a:buNone/>
            </a:pPr>
            <a:r>
              <a:rPr b="1" lang="en-US" sz="3000">
                <a:solidFill>
                  <a:srgbClr val="125B50"/>
                </a:solidFill>
              </a:rPr>
              <a:t>4) What are some recommendations for lowering healthcare costs?</a:t>
            </a:r>
            <a:endParaRPr b="1" sz="3000">
              <a:solidFill>
                <a:srgbClr val="125B50"/>
              </a:solidFill>
            </a:endParaRPr>
          </a:p>
        </p:txBody>
      </p:sp>
      <p:sp>
        <p:nvSpPr>
          <p:cNvPr id="358" name="Google Shape;358;g1b0a33deef8_0_12"/>
          <p:cNvSpPr txBox="1"/>
          <p:nvPr/>
        </p:nvSpPr>
        <p:spPr>
          <a:xfrm>
            <a:off x="993900" y="4189200"/>
            <a:ext cx="16300200" cy="51411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US" sz="2800">
                <a:solidFill>
                  <a:srgbClr val="125B50"/>
                </a:solidFill>
              </a:rPr>
              <a:t>3</a:t>
            </a:r>
            <a:r>
              <a:rPr lang="en-US" sz="2800">
                <a:solidFill>
                  <a:srgbClr val="125B50"/>
                </a:solidFill>
              </a:rPr>
              <a:t>.  Directly funding and creating campaigns and programs for the highest risk groups.</a:t>
            </a:r>
            <a:endParaRPr sz="2800">
              <a:solidFill>
                <a:srgbClr val="125B50"/>
              </a:solidFill>
            </a:endParaRPr>
          </a:p>
          <a:p>
            <a:pPr indent="-406400" lvl="0" marL="914400" rtl="0" algn="just">
              <a:lnSpc>
                <a:spcPct val="150000"/>
              </a:lnSpc>
              <a:spcBef>
                <a:spcPts val="0"/>
              </a:spcBef>
              <a:spcAft>
                <a:spcPts val="0"/>
              </a:spcAft>
              <a:buClr>
                <a:srgbClr val="125B50"/>
              </a:buClr>
              <a:buSzPts val="2800"/>
              <a:buChar char="-"/>
            </a:pPr>
            <a:r>
              <a:rPr lang="en-US" sz="2800">
                <a:solidFill>
                  <a:srgbClr val="125B50"/>
                </a:solidFill>
              </a:rPr>
              <a:t>Obesity Prevention Programs</a:t>
            </a:r>
            <a:endParaRPr sz="2800">
              <a:solidFill>
                <a:srgbClr val="125B50"/>
              </a:solidFill>
            </a:endParaRPr>
          </a:p>
          <a:p>
            <a:pPr indent="-406400" lvl="0" marL="914400" rtl="0" algn="just">
              <a:lnSpc>
                <a:spcPct val="150000"/>
              </a:lnSpc>
              <a:spcBef>
                <a:spcPts val="0"/>
              </a:spcBef>
              <a:spcAft>
                <a:spcPts val="0"/>
              </a:spcAft>
              <a:buClr>
                <a:srgbClr val="125B50"/>
              </a:buClr>
              <a:buSzPts val="2800"/>
              <a:buChar char="-"/>
            </a:pPr>
            <a:r>
              <a:rPr lang="en-US" sz="2800">
                <a:solidFill>
                  <a:srgbClr val="125B50"/>
                </a:solidFill>
              </a:rPr>
              <a:t>Smoking Cessation Campaigns/Programs</a:t>
            </a:r>
            <a:endParaRPr sz="2800">
              <a:solidFill>
                <a:srgbClr val="125B50"/>
              </a:solidFill>
            </a:endParaRPr>
          </a:p>
          <a:p>
            <a:pPr indent="-406400" lvl="0" marL="914400" rtl="0" algn="just">
              <a:lnSpc>
                <a:spcPct val="150000"/>
              </a:lnSpc>
              <a:spcBef>
                <a:spcPts val="0"/>
              </a:spcBef>
              <a:spcAft>
                <a:spcPts val="0"/>
              </a:spcAft>
              <a:buClr>
                <a:srgbClr val="125B50"/>
              </a:buClr>
              <a:buSzPts val="2800"/>
              <a:buChar char="-"/>
            </a:pPr>
            <a:r>
              <a:rPr lang="en-US" sz="2800">
                <a:solidFill>
                  <a:srgbClr val="125B50"/>
                </a:solidFill>
              </a:rPr>
              <a:t>Exercise Challenges (i.e., community, workplace, or online) → adding prizes as a way to incentivize </a:t>
            </a:r>
            <a:r>
              <a:rPr lang="en-US" sz="2800">
                <a:solidFill>
                  <a:srgbClr val="125B50"/>
                </a:solidFill>
              </a:rPr>
              <a:t>people</a:t>
            </a:r>
            <a:endParaRPr sz="2800">
              <a:solidFill>
                <a:srgbClr val="125B50"/>
              </a:solidFill>
            </a:endParaRPr>
          </a:p>
          <a:p>
            <a:pPr indent="-406400" lvl="0" marL="914400" rtl="0" algn="just">
              <a:lnSpc>
                <a:spcPct val="150000"/>
              </a:lnSpc>
              <a:spcBef>
                <a:spcPts val="0"/>
              </a:spcBef>
              <a:spcAft>
                <a:spcPts val="0"/>
              </a:spcAft>
              <a:buClr>
                <a:srgbClr val="125B50"/>
              </a:buClr>
              <a:buSzPts val="2800"/>
              <a:buChar char="-"/>
            </a:pPr>
            <a:r>
              <a:rPr lang="en-US" sz="2800">
                <a:solidFill>
                  <a:srgbClr val="125B50"/>
                </a:solidFill>
              </a:rPr>
              <a:t>Promoting Exercise Events</a:t>
            </a:r>
            <a:endParaRPr sz="2800">
              <a:solidFill>
                <a:srgbClr val="125B50"/>
              </a:solidFill>
            </a:endParaRPr>
          </a:p>
          <a:p>
            <a:pPr indent="0" lvl="0" marL="0" rtl="0" algn="just">
              <a:lnSpc>
                <a:spcPct val="150000"/>
              </a:lnSpc>
              <a:spcBef>
                <a:spcPts val="0"/>
              </a:spcBef>
              <a:spcAft>
                <a:spcPts val="0"/>
              </a:spcAft>
              <a:buNone/>
            </a:pPr>
            <a:r>
              <a:t/>
            </a:r>
            <a:endParaRPr sz="2800">
              <a:solidFill>
                <a:srgbClr val="125B50"/>
              </a:solidFill>
            </a:endParaRPr>
          </a:p>
          <a:p>
            <a:pPr indent="457200" lvl="0" marL="0" rtl="0" algn="just">
              <a:lnSpc>
                <a:spcPct val="150000"/>
              </a:lnSpc>
              <a:spcBef>
                <a:spcPts val="0"/>
              </a:spcBef>
              <a:spcAft>
                <a:spcPts val="0"/>
              </a:spcAft>
              <a:buNone/>
            </a:pPr>
            <a:r>
              <a:t/>
            </a:r>
            <a:endParaRPr sz="2800">
              <a:solidFill>
                <a:srgbClr val="125B5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F6F2"/>
        </a:solidFill>
      </p:bgPr>
    </p:bg>
    <p:spTree>
      <p:nvGrpSpPr>
        <p:cNvPr id="362" name="Shape 362"/>
        <p:cNvGrpSpPr/>
        <p:nvPr/>
      </p:nvGrpSpPr>
      <p:grpSpPr>
        <a:xfrm>
          <a:off x="0" y="0"/>
          <a:ext cx="0" cy="0"/>
          <a:chOff x="0" y="0"/>
          <a:chExt cx="0" cy="0"/>
        </a:xfrm>
      </p:grpSpPr>
      <p:sp>
        <p:nvSpPr>
          <p:cNvPr id="363" name="Google Shape;363;g1b0a33deef8_0_18"/>
          <p:cNvSpPr txBox="1"/>
          <p:nvPr/>
        </p:nvSpPr>
        <p:spPr>
          <a:xfrm>
            <a:off x="14091936" y="9444182"/>
            <a:ext cx="3167400" cy="369300"/>
          </a:xfrm>
          <a:prstGeom prst="rect">
            <a:avLst/>
          </a:prstGeom>
          <a:noFill/>
          <a:ln>
            <a:noFill/>
          </a:ln>
        </p:spPr>
        <p:txBody>
          <a:bodyPr anchorCtr="0" anchor="t" bIns="0" lIns="0" spcFirstLastPara="1" rIns="0" wrap="square" tIns="0">
            <a:spAutoFit/>
          </a:bodyPr>
          <a:lstStyle/>
          <a:p>
            <a:pPr indent="0" lvl="0" marL="0" marR="0" rtl="0" algn="r">
              <a:lnSpc>
                <a:spcPct val="139958"/>
              </a:lnSpc>
              <a:spcBef>
                <a:spcPts val="0"/>
              </a:spcBef>
              <a:spcAft>
                <a:spcPts val="0"/>
              </a:spcAft>
              <a:buNone/>
            </a:pPr>
            <a:r>
              <a:rPr lang="en-US" sz="2400">
                <a:solidFill>
                  <a:srgbClr val="125B50"/>
                </a:solidFill>
              </a:rPr>
              <a:t>32</a:t>
            </a:r>
            <a:endParaRPr/>
          </a:p>
        </p:txBody>
      </p:sp>
      <p:sp>
        <p:nvSpPr>
          <p:cNvPr id="364" name="Google Shape;364;g1b0a33deef8_0_18"/>
          <p:cNvSpPr txBox="1"/>
          <p:nvPr/>
        </p:nvSpPr>
        <p:spPr>
          <a:xfrm>
            <a:off x="1101760" y="718688"/>
            <a:ext cx="12858000" cy="1662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4800">
                <a:solidFill>
                  <a:srgbClr val="125B50"/>
                </a:solidFill>
              </a:rPr>
              <a:t>Bringing it back to our Focus Questions:</a:t>
            </a:r>
            <a:endParaRPr sz="4800">
              <a:solidFill>
                <a:srgbClr val="125B50"/>
              </a:solidFill>
            </a:endParaRPr>
          </a:p>
          <a:p>
            <a:pPr indent="0" lvl="0" marL="0" marR="0" rtl="0" algn="l">
              <a:lnSpc>
                <a:spcPct val="100000"/>
              </a:lnSpc>
              <a:spcBef>
                <a:spcPts val="0"/>
              </a:spcBef>
              <a:spcAft>
                <a:spcPts val="0"/>
              </a:spcAft>
              <a:buNone/>
            </a:pPr>
            <a:r>
              <a:t/>
            </a:r>
            <a:endParaRPr b="1" sz="3000">
              <a:solidFill>
                <a:srgbClr val="125B50"/>
              </a:solidFill>
            </a:endParaRPr>
          </a:p>
          <a:p>
            <a:pPr indent="0" lvl="0" marL="0" marR="0" rtl="0" algn="l">
              <a:lnSpc>
                <a:spcPct val="100000"/>
              </a:lnSpc>
              <a:spcBef>
                <a:spcPts val="0"/>
              </a:spcBef>
              <a:spcAft>
                <a:spcPts val="0"/>
              </a:spcAft>
              <a:buNone/>
            </a:pPr>
            <a:r>
              <a:rPr b="1" lang="en-US" sz="3000">
                <a:solidFill>
                  <a:srgbClr val="125B50"/>
                </a:solidFill>
              </a:rPr>
              <a:t>4) What are some recommendations for lowering healthcare costs?</a:t>
            </a:r>
            <a:endParaRPr b="1" sz="3000">
              <a:solidFill>
                <a:srgbClr val="125B50"/>
              </a:solidFill>
            </a:endParaRPr>
          </a:p>
        </p:txBody>
      </p:sp>
      <p:sp>
        <p:nvSpPr>
          <p:cNvPr id="365" name="Google Shape;365;g1b0a33deef8_0_18"/>
          <p:cNvSpPr txBox="1"/>
          <p:nvPr/>
        </p:nvSpPr>
        <p:spPr>
          <a:xfrm>
            <a:off x="993900" y="3881388"/>
            <a:ext cx="16300200" cy="25242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en-US" sz="3800">
                <a:solidFill>
                  <a:srgbClr val="125B50"/>
                </a:solidFill>
              </a:rPr>
              <a:t>Preventative measures promotes healthy habits, lifestyles, and helps prevents injury. By supporting preventative programs that target people with high healthcare costs, their costs will decrease over time.</a:t>
            </a:r>
            <a:endParaRPr sz="3800">
              <a:solidFill>
                <a:srgbClr val="125B5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F6F2"/>
        </a:solidFill>
      </p:bgPr>
    </p:bg>
    <p:spTree>
      <p:nvGrpSpPr>
        <p:cNvPr id="369" name="Shape 369"/>
        <p:cNvGrpSpPr/>
        <p:nvPr/>
      </p:nvGrpSpPr>
      <p:grpSpPr>
        <a:xfrm>
          <a:off x="0" y="0"/>
          <a:ext cx="0" cy="0"/>
          <a:chOff x="0" y="0"/>
          <a:chExt cx="0" cy="0"/>
        </a:xfrm>
      </p:grpSpPr>
      <p:pic>
        <p:nvPicPr>
          <p:cNvPr id="370" name="Google Shape;370;g1acae5dbad4_0_33"/>
          <p:cNvPicPr preferRelativeResize="0"/>
          <p:nvPr/>
        </p:nvPicPr>
        <p:blipFill rotWithShape="1">
          <a:blip r:embed="rId3">
            <a:alphaModFix/>
          </a:blip>
          <a:srcRect b="4852" l="31230" r="11370" t="9560"/>
          <a:stretch/>
        </p:blipFill>
        <p:spPr>
          <a:xfrm>
            <a:off x="10999037" y="1606530"/>
            <a:ext cx="7288961" cy="7241597"/>
          </a:xfrm>
          <a:prstGeom prst="rect">
            <a:avLst/>
          </a:prstGeom>
          <a:noFill/>
          <a:ln>
            <a:noFill/>
          </a:ln>
        </p:spPr>
      </p:pic>
      <p:sp>
        <p:nvSpPr>
          <p:cNvPr id="371" name="Google Shape;371;g1acae5dbad4_0_33"/>
          <p:cNvSpPr txBox="1"/>
          <p:nvPr/>
        </p:nvSpPr>
        <p:spPr>
          <a:xfrm>
            <a:off x="1028700" y="3847113"/>
            <a:ext cx="7145700" cy="12315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8000">
                <a:solidFill>
                  <a:srgbClr val="125B50"/>
                </a:solidFill>
              </a:rPr>
              <a:t>THANK YOU</a:t>
            </a:r>
            <a:endParaRPr/>
          </a:p>
        </p:txBody>
      </p:sp>
      <p:sp>
        <p:nvSpPr>
          <p:cNvPr id="372" name="Google Shape;372;g1acae5dbad4_0_33"/>
          <p:cNvSpPr txBox="1"/>
          <p:nvPr/>
        </p:nvSpPr>
        <p:spPr>
          <a:xfrm>
            <a:off x="1028700" y="5200363"/>
            <a:ext cx="5158500" cy="461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3000">
                <a:solidFill>
                  <a:srgbClr val="125B50"/>
                </a:solidFill>
              </a:rPr>
              <a:t>FOR LISTENING</a:t>
            </a:r>
            <a:endParaRPr/>
          </a:p>
        </p:txBody>
      </p:sp>
      <p:sp>
        <p:nvSpPr>
          <p:cNvPr id="373" name="Google Shape;373;g1acae5dbad4_0_33"/>
          <p:cNvSpPr txBox="1"/>
          <p:nvPr/>
        </p:nvSpPr>
        <p:spPr>
          <a:xfrm>
            <a:off x="1028700" y="8366160"/>
            <a:ext cx="5913900" cy="369300"/>
          </a:xfrm>
          <a:prstGeom prst="rect">
            <a:avLst/>
          </a:prstGeom>
          <a:noFill/>
          <a:ln>
            <a:noFill/>
          </a:ln>
        </p:spPr>
        <p:txBody>
          <a:bodyPr anchorCtr="0" anchor="t" bIns="0" lIns="0" spcFirstLastPara="1" rIns="0" wrap="square" tIns="0">
            <a:spAutoFit/>
          </a:bodyPr>
          <a:lstStyle/>
          <a:p>
            <a:pPr indent="0" lvl="0" marL="0" marR="0" rtl="0" algn="l">
              <a:lnSpc>
                <a:spcPct val="139958"/>
              </a:lnSpc>
              <a:spcBef>
                <a:spcPts val="0"/>
              </a:spcBef>
              <a:spcAft>
                <a:spcPts val="0"/>
              </a:spcAft>
              <a:buNone/>
            </a:pPr>
            <a:r>
              <a:rPr lang="en-US" sz="2400">
                <a:solidFill>
                  <a:srgbClr val="125B50"/>
                </a:solidFill>
              </a:rPr>
              <a:t>FALL 2022</a:t>
            </a:r>
            <a:endParaRPr/>
          </a:p>
        </p:txBody>
      </p:sp>
      <p:sp>
        <p:nvSpPr>
          <p:cNvPr id="374" name="Google Shape;374;g1acae5dbad4_0_33"/>
          <p:cNvSpPr txBox="1"/>
          <p:nvPr/>
        </p:nvSpPr>
        <p:spPr>
          <a:xfrm>
            <a:off x="1028700" y="7960395"/>
            <a:ext cx="2956800" cy="369300"/>
          </a:xfrm>
          <a:prstGeom prst="rect">
            <a:avLst/>
          </a:prstGeom>
          <a:noFill/>
          <a:ln>
            <a:noFill/>
          </a:ln>
        </p:spPr>
        <p:txBody>
          <a:bodyPr anchorCtr="0" anchor="t" bIns="0" lIns="0" spcFirstLastPara="1" rIns="0" wrap="square" tIns="0">
            <a:spAutoFit/>
          </a:bodyPr>
          <a:lstStyle/>
          <a:p>
            <a:pPr indent="0" lvl="0" marL="0" marR="0" rtl="0" algn="l">
              <a:lnSpc>
                <a:spcPct val="139958"/>
              </a:lnSpc>
              <a:spcBef>
                <a:spcPts val="0"/>
              </a:spcBef>
              <a:spcAft>
                <a:spcPts val="0"/>
              </a:spcAft>
              <a:buNone/>
            </a:pPr>
            <a:r>
              <a:rPr lang="en-US" sz="2400">
                <a:solidFill>
                  <a:srgbClr val="125B50"/>
                </a:solidFill>
              </a:rPr>
              <a:t>IST 687</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F6F2"/>
        </a:solidFill>
      </p:bgPr>
    </p:bg>
    <p:spTree>
      <p:nvGrpSpPr>
        <p:cNvPr id="109" name="Shape 109"/>
        <p:cNvGrpSpPr/>
        <p:nvPr/>
      </p:nvGrpSpPr>
      <p:grpSpPr>
        <a:xfrm>
          <a:off x="0" y="0"/>
          <a:ext cx="0" cy="0"/>
          <a:chOff x="0" y="0"/>
          <a:chExt cx="0" cy="0"/>
        </a:xfrm>
      </p:grpSpPr>
      <p:sp>
        <p:nvSpPr>
          <p:cNvPr id="110" name="Google Shape;110;p4"/>
          <p:cNvSpPr txBox="1"/>
          <p:nvPr/>
        </p:nvSpPr>
        <p:spPr>
          <a:xfrm>
            <a:off x="14091936" y="9444182"/>
            <a:ext cx="3167400" cy="369300"/>
          </a:xfrm>
          <a:prstGeom prst="rect">
            <a:avLst/>
          </a:prstGeom>
          <a:noFill/>
          <a:ln>
            <a:noFill/>
          </a:ln>
        </p:spPr>
        <p:txBody>
          <a:bodyPr anchorCtr="0" anchor="t" bIns="0" lIns="0" spcFirstLastPara="1" rIns="0" wrap="square" tIns="0">
            <a:spAutoFit/>
          </a:bodyPr>
          <a:lstStyle/>
          <a:p>
            <a:pPr indent="0" lvl="0" marL="0" marR="0" rtl="0" algn="r">
              <a:lnSpc>
                <a:spcPct val="139958"/>
              </a:lnSpc>
              <a:spcBef>
                <a:spcPts val="0"/>
              </a:spcBef>
              <a:spcAft>
                <a:spcPts val="0"/>
              </a:spcAft>
              <a:buNone/>
            </a:pPr>
            <a:r>
              <a:rPr lang="en-US" sz="2400">
                <a:solidFill>
                  <a:srgbClr val="125B50"/>
                </a:solidFill>
              </a:rPr>
              <a:t>4</a:t>
            </a:r>
            <a:endParaRPr/>
          </a:p>
        </p:txBody>
      </p:sp>
      <p:sp>
        <p:nvSpPr>
          <p:cNvPr id="111" name="Google Shape;111;p4"/>
          <p:cNvSpPr txBox="1"/>
          <p:nvPr/>
        </p:nvSpPr>
        <p:spPr>
          <a:xfrm>
            <a:off x="10089922" y="809625"/>
            <a:ext cx="7169400" cy="738900"/>
          </a:xfrm>
          <a:prstGeom prst="rect">
            <a:avLst/>
          </a:prstGeom>
          <a:noFill/>
          <a:ln>
            <a:noFill/>
          </a:ln>
        </p:spPr>
        <p:txBody>
          <a:bodyPr anchorCtr="0" anchor="t" bIns="0" lIns="0" spcFirstLastPara="1" rIns="0" wrap="square" tIns="0">
            <a:spAutoFit/>
          </a:bodyPr>
          <a:lstStyle/>
          <a:p>
            <a:pPr indent="0" lvl="0" marL="0" marR="0" rtl="0" algn="r">
              <a:lnSpc>
                <a:spcPct val="139979"/>
              </a:lnSpc>
              <a:spcBef>
                <a:spcPts val="0"/>
              </a:spcBef>
              <a:spcAft>
                <a:spcPts val="0"/>
              </a:spcAft>
              <a:buNone/>
            </a:pPr>
            <a:r>
              <a:rPr lang="en-US" sz="4800">
                <a:solidFill>
                  <a:srgbClr val="125B50"/>
                </a:solidFill>
              </a:rPr>
              <a:t>THE PROJECT AGENDA</a:t>
            </a:r>
            <a:endParaRPr/>
          </a:p>
        </p:txBody>
      </p:sp>
      <p:sp>
        <p:nvSpPr>
          <p:cNvPr id="112" name="Google Shape;112;p4"/>
          <p:cNvSpPr/>
          <p:nvPr/>
        </p:nvSpPr>
        <p:spPr>
          <a:xfrm>
            <a:off x="602675" y="2867400"/>
            <a:ext cx="2624400" cy="4552200"/>
          </a:xfrm>
          <a:prstGeom prst="flowChartAlternateProcess">
            <a:avLst/>
          </a:prstGeom>
          <a:solidFill>
            <a:srgbClr val="97CB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u="sng"/>
              <a:t>PHASE ONE:</a:t>
            </a:r>
            <a:endParaRPr b="1" sz="1800" u="sng"/>
          </a:p>
          <a:p>
            <a:pPr indent="0" lvl="0" marL="0" rtl="0" algn="l">
              <a:spcBef>
                <a:spcPts val="0"/>
              </a:spcBef>
              <a:spcAft>
                <a:spcPts val="0"/>
              </a:spcAft>
              <a:buNone/>
            </a:pPr>
            <a:r>
              <a:t/>
            </a:r>
            <a:endParaRPr/>
          </a:p>
          <a:p>
            <a:pPr indent="0" lvl="0" marL="0" rtl="0" algn="ctr">
              <a:spcBef>
                <a:spcPts val="0"/>
              </a:spcBef>
              <a:spcAft>
                <a:spcPts val="0"/>
              </a:spcAft>
              <a:buNone/>
            </a:pPr>
            <a:r>
              <a:rPr lang="en-US"/>
              <a:t>LOAD THE DATA WITH APPROPRIATE LIBRARIES</a:t>
            </a:r>
            <a:endParaRPr/>
          </a:p>
        </p:txBody>
      </p:sp>
      <p:sp>
        <p:nvSpPr>
          <p:cNvPr id="113" name="Google Shape;113;p4"/>
          <p:cNvSpPr/>
          <p:nvPr/>
        </p:nvSpPr>
        <p:spPr>
          <a:xfrm>
            <a:off x="3494325" y="2867400"/>
            <a:ext cx="2624400" cy="4552200"/>
          </a:xfrm>
          <a:prstGeom prst="flowChartAlternateProcess">
            <a:avLst/>
          </a:prstGeom>
          <a:solidFill>
            <a:srgbClr val="97CB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u="sng"/>
              <a:t>PHASE TWO:</a:t>
            </a:r>
            <a:endParaRPr b="1" sz="1800" u="sng"/>
          </a:p>
          <a:p>
            <a:pPr indent="0" lvl="0" marL="0" rtl="0" algn="l">
              <a:spcBef>
                <a:spcPts val="0"/>
              </a:spcBef>
              <a:spcAft>
                <a:spcPts val="0"/>
              </a:spcAft>
              <a:buNone/>
            </a:pPr>
            <a:r>
              <a:t/>
            </a:r>
            <a:endParaRPr/>
          </a:p>
          <a:p>
            <a:pPr indent="0" lvl="0" marL="0" rtl="0" algn="ctr">
              <a:spcBef>
                <a:spcPts val="0"/>
              </a:spcBef>
              <a:spcAft>
                <a:spcPts val="0"/>
              </a:spcAft>
              <a:buNone/>
            </a:pPr>
            <a:r>
              <a:rPr lang="en-US"/>
              <a:t>EXPLORE THE DATA</a:t>
            </a:r>
            <a:endParaRPr/>
          </a:p>
        </p:txBody>
      </p:sp>
      <p:sp>
        <p:nvSpPr>
          <p:cNvPr id="114" name="Google Shape;114;p4"/>
          <p:cNvSpPr/>
          <p:nvPr/>
        </p:nvSpPr>
        <p:spPr>
          <a:xfrm>
            <a:off x="6385975" y="2867400"/>
            <a:ext cx="2624400" cy="4552200"/>
          </a:xfrm>
          <a:prstGeom prst="flowChartAlternateProcess">
            <a:avLst/>
          </a:prstGeom>
          <a:solidFill>
            <a:srgbClr val="97CB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u="sng"/>
              <a:t>PHASE THREE:</a:t>
            </a:r>
            <a:endParaRPr sz="1800"/>
          </a:p>
          <a:p>
            <a:pPr indent="0" lvl="0" marL="0" rtl="0" algn="l">
              <a:spcBef>
                <a:spcPts val="0"/>
              </a:spcBef>
              <a:spcAft>
                <a:spcPts val="0"/>
              </a:spcAft>
              <a:buNone/>
            </a:pPr>
            <a:r>
              <a:t/>
            </a:r>
            <a:endParaRPr/>
          </a:p>
          <a:p>
            <a:pPr indent="0" lvl="0" marL="0" rtl="0" algn="ctr">
              <a:spcBef>
                <a:spcPts val="0"/>
              </a:spcBef>
              <a:spcAft>
                <a:spcPts val="0"/>
              </a:spcAft>
              <a:buNone/>
            </a:pPr>
            <a:r>
              <a:rPr lang="en-US"/>
              <a:t>CLEAN THE DATA</a:t>
            </a:r>
            <a:endParaRPr/>
          </a:p>
        </p:txBody>
      </p:sp>
      <p:sp>
        <p:nvSpPr>
          <p:cNvPr id="115" name="Google Shape;115;p4"/>
          <p:cNvSpPr/>
          <p:nvPr/>
        </p:nvSpPr>
        <p:spPr>
          <a:xfrm>
            <a:off x="9277625" y="2867400"/>
            <a:ext cx="2624400" cy="4552200"/>
          </a:xfrm>
          <a:prstGeom prst="flowChartAlternateProcess">
            <a:avLst/>
          </a:prstGeom>
          <a:solidFill>
            <a:srgbClr val="97CB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u="sng"/>
              <a:t>PHASE FOUR:</a:t>
            </a:r>
            <a:endParaRPr b="1" sz="1800" u="sng"/>
          </a:p>
          <a:p>
            <a:pPr indent="0" lvl="0" marL="0" rtl="0" algn="l">
              <a:spcBef>
                <a:spcPts val="0"/>
              </a:spcBef>
              <a:spcAft>
                <a:spcPts val="0"/>
              </a:spcAft>
              <a:buNone/>
            </a:pPr>
            <a:r>
              <a:t/>
            </a:r>
            <a:endParaRPr/>
          </a:p>
          <a:p>
            <a:pPr indent="0" lvl="0" marL="0" rtl="0" algn="ctr">
              <a:spcBef>
                <a:spcPts val="0"/>
              </a:spcBef>
              <a:spcAft>
                <a:spcPts val="0"/>
              </a:spcAft>
              <a:buNone/>
            </a:pPr>
            <a:r>
              <a:rPr lang="en-US"/>
              <a:t>OVERVIEW OF IMPORTANT VARIABLES</a:t>
            </a:r>
            <a:endParaRPr/>
          </a:p>
        </p:txBody>
      </p:sp>
      <p:sp>
        <p:nvSpPr>
          <p:cNvPr id="116" name="Google Shape;116;p4"/>
          <p:cNvSpPr/>
          <p:nvPr/>
        </p:nvSpPr>
        <p:spPr>
          <a:xfrm>
            <a:off x="12169275" y="2867400"/>
            <a:ext cx="2624400" cy="4552200"/>
          </a:xfrm>
          <a:prstGeom prst="flowChartAlternateProcess">
            <a:avLst/>
          </a:prstGeom>
          <a:solidFill>
            <a:srgbClr val="97CB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u="sng"/>
              <a:t>PHASE FIVE:</a:t>
            </a:r>
            <a:endParaRPr b="1" sz="1800" u="sng"/>
          </a:p>
          <a:p>
            <a:pPr indent="0" lvl="0" marL="0" rtl="0" algn="l">
              <a:spcBef>
                <a:spcPts val="0"/>
              </a:spcBef>
              <a:spcAft>
                <a:spcPts val="0"/>
              </a:spcAft>
              <a:buNone/>
            </a:pPr>
            <a:r>
              <a:t/>
            </a:r>
            <a:endParaRPr/>
          </a:p>
          <a:p>
            <a:pPr indent="0" lvl="0" marL="0" rtl="0" algn="ctr">
              <a:spcBef>
                <a:spcPts val="0"/>
              </a:spcBef>
              <a:spcAft>
                <a:spcPts val="0"/>
              </a:spcAft>
              <a:buNone/>
            </a:pPr>
            <a:r>
              <a:rPr lang="en-US"/>
              <a:t>DATA MODELING AND TRENDS</a:t>
            </a:r>
            <a:endParaRPr/>
          </a:p>
        </p:txBody>
      </p:sp>
      <p:sp>
        <p:nvSpPr>
          <p:cNvPr id="117" name="Google Shape;117;p4"/>
          <p:cNvSpPr/>
          <p:nvPr/>
        </p:nvSpPr>
        <p:spPr>
          <a:xfrm>
            <a:off x="15060925" y="2867400"/>
            <a:ext cx="2624400" cy="4552200"/>
          </a:xfrm>
          <a:prstGeom prst="flowChartAlternateProcess">
            <a:avLst/>
          </a:prstGeom>
          <a:solidFill>
            <a:srgbClr val="97CB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u="sng"/>
              <a:t>PHASE SIX:</a:t>
            </a:r>
            <a:endParaRPr b="1" sz="1800" u="sng"/>
          </a:p>
          <a:p>
            <a:pPr indent="0" lvl="0" marL="0" rtl="0" algn="l">
              <a:spcBef>
                <a:spcPts val="0"/>
              </a:spcBef>
              <a:spcAft>
                <a:spcPts val="0"/>
              </a:spcAft>
              <a:buNone/>
            </a:pPr>
            <a:r>
              <a:t/>
            </a:r>
            <a:endParaRPr/>
          </a:p>
          <a:p>
            <a:pPr indent="0" lvl="0" marL="0" rtl="0" algn="ctr">
              <a:spcBef>
                <a:spcPts val="0"/>
              </a:spcBef>
              <a:spcAft>
                <a:spcPts val="0"/>
              </a:spcAft>
              <a:buNone/>
            </a:pPr>
            <a:r>
              <a:rPr lang="en-US"/>
              <a:t>CONCLUSION AND RECOMMENDATIONS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F6F2"/>
        </a:solidFill>
      </p:bgPr>
    </p:bg>
    <p:spTree>
      <p:nvGrpSpPr>
        <p:cNvPr id="121" name="Shape 121"/>
        <p:cNvGrpSpPr/>
        <p:nvPr/>
      </p:nvGrpSpPr>
      <p:grpSpPr>
        <a:xfrm>
          <a:off x="0" y="0"/>
          <a:ext cx="0" cy="0"/>
          <a:chOff x="0" y="0"/>
          <a:chExt cx="0" cy="0"/>
        </a:xfrm>
      </p:grpSpPr>
      <p:pic>
        <p:nvPicPr>
          <p:cNvPr id="122" name="Google Shape;122;g1acae5dbad4_0_42"/>
          <p:cNvPicPr preferRelativeResize="0"/>
          <p:nvPr/>
        </p:nvPicPr>
        <p:blipFill rotWithShape="1">
          <a:blip r:embed="rId3">
            <a:alphaModFix/>
          </a:blip>
          <a:srcRect b="4852" l="31230" r="11370" t="9560"/>
          <a:stretch/>
        </p:blipFill>
        <p:spPr>
          <a:xfrm>
            <a:off x="10999037" y="1606530"/>
            <a:ext cx="7288961" cy="7241597"/>
          </a:xfrm>
          <a:prstGeom prst="rect">
            <a:avLst/>
          </a:prstGeom>
          <a:noFill/>
          <a:ln>
            <a:noFill/>
          </a:ln>
        </p:spPr>
      </p:pic>
      <p:sp>
        <p:nvSpPr>
          <p:cNvPr id="123" name="Google Shape;123;g1acae5dbad4_0_42"/>
          <p:cNvSpPr txBox="1"/>
          <p:nvPr/>
        </p:nvSpPr>
        <p:spPr>
          <a:xfrm>
            <a:off x="1028700" y="3847125"/>
            <a:ext cx="7859100" cy="12315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8000">
                <a:solidFill>
                  <a:srgbClr val="125B50"/>
                </a:solidFill>
              </a:rPr>
              <a:t>PHASE THREE</a:t>
            </a:r>
            <a:endParaRPr/>
          </a:p>
        </p:txBody>
      </p:sp>
      <p:sp>
        <p:nvSpPr>
          <p:cNvPr id="124" name="Google Shape;124;g1acae5dbad4_0_42"/>
          <p:cNvSpPr txBox="1"/>
          <p:nvPr/>
        </p:nvSpPr>
        <p:spPr>
          <a:xfrm>
            <a:off x="1028700" y="5395975"/>
            <a:ext cx="8194200" cy="461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3000">
                <a:solidFill>
                  <a:srgbClr val="125B50"/>
                </a:solidFill>
              </a:rPr>
              <a:t>Cleaning the Data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F6F2"/>
        </a:solidFill>
      </p:bgPr>
    </p:bg>
    <p:spTree>
      <p:nvGrpSpPr>
        <p:cNvPr id="128" name="Shape 128"/>
        <p:cNvGrpSpPr/>
        <p:nvPr/>
      </p:nvGrpSpPr>
      <p:grpSpPr>
        <a:xfrm>
          <a:off x="0" y="0"/>
          <a:ext cx="0" cy="0"/>
          <a:chOff x="0" y="0"/>
          <a:chExt cx="0" cy="0"/>
        </a:xfrm>
      </p:grpSpPr>
      <p:sp>
        <p:nvSpPr>
          <p:cNvPr id="129" name="Google Shape;129;g1acae5dbad4_1_3"/>
          <p:cNvSpPr txBox="1"/>
          <p:nvPr/>
        </p:nvSpPr>
        <p:spPr>
          <a:xfrm>
            <a:off x="1028700" y="809625"/>
            <a:ext cx="10342200" cy="738900"/>
          </a:xfrm>
          <a:prstGeom prst="rect">
            <a:avLst/>
          </a:prstGeom>
          <a:noFill/>
          <a:ln>
            <a:noFill/>
          </a:ln>
        </p:spPr>
        <p:txBody>
          <a:bodyPr anchorCtr="0" anchor="t" bIns="0" lIns="0" spcFirstLastPara="1" rIns="0" wrap="square" tIns="0">
            <a:spAutoFit/>
          </a:bodyPr>
          <a:lstStyle/>
          <a:p>
            <a:pPr indent="0" lvl="0" marL="0" marR="0" rtl="0" algn="l">
              <a:lnSpc>
                <a:spcPct val="139979"/>
              </a:lnSpc>
              <a:spcBef>
                <a:spcPts val="0"/>
              </a:spcBef>
              <a:spcAft>
                <a:spcPts val="0"/>
              </a:spcAft>
              <a:buNone/>
            </a:pPr>
            <a:r>
              <a:rPr lang="en-US" sz="4800">
                <a:solidFill>
                  <a:srgbClr val="125B50"/>
                </a:solidFill>
              </a:rPr>
              <a:t>PHASE THREE</a:t>
            </a:r>
            <a:endParaRPr/>
          </a:p>
        </p:txBody>
      </p:sp>
      <p:sp>
        <p:nvSpPr>
          <p:cNvPr id="130" name="Google Shape;130;g1acae5dbad4_1_3"/>
          <p:cNvSpPr txBox="1"/>
          <p:nvPr/>
        </p:nvSpPr>
        <p:spPr>
          <a:xfrm>
            <a:off x="1028700" y="1927600"/>
            <a:ext cx="13063200" cy="923400"/>
          </a:xfrm>
          <a:prstGeom prst="rect">
            <a:avLst/>
          </a:prstGeom>
          <a:noFill/>
          <a:ln>
            <a:noFill/>
          </a:ln>
        </p:spPr>
        <p:txBody>
          <a:bodyPr anchorCtr="0" anchor="t" bIns="0" lIns="0" spcFirstLastPara="1" rIns="0" wrap="square" tIns="0">
            <a:spAutoFit/>
          </a:bodyPr>
          <a:lstStyle/>
          <a:p>
            <a:pPr indent="0" lvl="0" marL="0" marR="0" rtl="0" algn="just">
              <a:lnSpc>
                <a:spcPct val="150000"/>
              </a:lnSpc>
              <a:spcBef>
                <a:spcPts val="0"/>
              </a:spcBef>
              <a:spcAft>
                <a:spcPts val="0"/>
              </a:spcAft>
              <a:buNone/>
            </a:pPr>
            <a:r>
              <a:t/>
            </a:r>
            <a:endParaRPr sz="2400" u="sng">
              <a:solidFill>
                <a:srgbClr val="125B50"/>
              </a:solidFill>
            </a:endParaRPr>
          </a:p>
          <a:p>
            <a:pPr indent="0" lvl="0" marL="0" marR="0" rtl="0" algn="just">
              <a:lnSpc>
                <a:spcPct val="150000"/>
              </a:lnSpc>
              <a:spcBef>
                <a:spcPts val="0"/>
              </a:spcBef>
              <a:spcAft>
                <a:spcPts val="0"/>
              </a:spcAft>
              <a:buNone/>
            </a:pPr>
            <a:r>
              <a:t/>
            </a:r>
            <a:endParaRPr sz="2400">
              <a:solidFill>
                <a:srgbClr val="125B50"/>
              </a:solidFill>
            </a:endParaRPr>
          </a:p>
        </p:txBody>
      </p:sp>
      <p:sp>
        <p:nvSpPr>
          <p:cNvPr id="131" name="Google Shape;131;g1acae5dbad4_1_3"/>
          <p:cNvSpPr txBox="1"/>
          <p:nvPr/>
        </p:nvSpPr>
        <p:spPr>
          <a:xfrm>
            <a:off x="14091936" y="9444182"/>
            <a:ext cx="3167400" cy="369300"/>
          </a:xfrm>
          <a:prstGeom prst="rect">
            <a:avLst/>
          </a:prstGeom>
          <a:noFill/>
          <a:ln>
            <a:noFill/>
          </a:ln>
        </p:spPr>
        <p:txBody>
          <a:bodyPr anchorCtr="0" anchor="t" bIns="0" lIns="0" spcFirstLastPara="1" rIns="0" wrap="square" tIns="0">
            <a:spAutoFit/>
          </a:bodyPr>
          <a:lstStyle/>
          <a:p>
            <a:pPr indent="0" lvl="0" marL="0" marR="0" rtl="0" algn="r">
              <a:lnSpc>
                <a:spcPct val="139958"/>
              </a:lnSpc>
              <a:spcBef>
                <a:spcPts val="0"/>
              </a:spcBef>
              <a:spcAft>
                <a:spcPts val="0"/>
              </a:spcAft>
              <a:buNone/>
            </a:pPr>
            <a:r>
              <a:rPr lang="en-US" sz="2400">
                <a:solidFill>
                  <a:srgbClr val="125B50"/>
                </a:solidFill>
              </a:rPr>
              <a:t>6</a:t>
            </a:r>
            <a:endParaRPr/>
          </a:p>
        </p:txBody>
      </p:sp>
      <p:pic>
        <p:nvPicPr>
          <p:cNvPr id="132" name="Google Shape;132;g1acae5dbad4_1_3"/>
          <p:cNvPicPr preferRelativeResize="0"/>
          <p:nvPr/>
        </p:nvPicPr>
        <p:blipFill rotWithShape="1">
          <a:blip r:embed="rId3">
            <a:alphaModFix/>
          </a:blip>
          <a:srcRect b="9551" l="72032" r="12680" t="0"/>
          <a:stretch/>
        </p:blipFill>
        <p:spPr>
          <a:xfrm>
            <a:off x="16014019" y="0"/>
            <a:ext cx="2273977" cy="8964808"/>
          </a:xfrm>
          <a:prstGeom prst="rect">
            <a:avLst/>
          </a:prstGeom>
          <a:noFill/>
          <a:ln>
            <a:noFill/>
          </a:ln>
        </p:spPr>
      </p:pic>
      <p:sp>
        <p:nvSpPr>
          <p:cNvPr id="133" name="Google Shape;133;g1acae5dbad4_1_3"/>
          <p:cNvSpPr txBox="1"/>
          <p:nvPr/>
        </p:nvSpPr>
        <p:spPr>
          <a:xfrm>
            <a:off x="1028700" y="2343500"/>
            <a:ext cx="13063200" cy="4309800"/>
          </a:xfrm>
          <a:prstGeom prst="rect">
            <a:avLst/>
          </a:prstGeom>
          <a:noFill/>
          <a:ln>
            <a:noFill/>
          </a:ln>
        </p:spPr>
        <p:txBody>
          <a:bodyPr anchorCtr="0" anchor="t" bIns="0" lIns="0" spcFirstLastPara="1" rIns="0" wrap="square" tIns="0">
            <a:spAutoFit/>
          </a:bodyPr>
          <a:lstStyle/>
          <a:p>
            <a:pPr indent="0" lvl="0" marL="0" rtl="0" algn="just">
              <a:lnSpc>
                <a:spcPct val="150000"/>
              </a:lnSpc>
              <a:spcBef>
                <a:spcPts val="0"/>
              </a:spcBef>
              <a:spcAft>
                <a:spcPts val="0"/>
              </a:spcAft>
              <a:buNone/>
            </a:pPr>
            <a:r>
              <a:rPr lang="en-US" sz="2800" u="sng">
                <a:solidFill>
                  <a:srgbClr val="125B50"/>
                </a:solidFill>
              </a:rPr>
              <a:t>Cleaning the data</a:t>
            </a:r>
            <a:r>
              <a:rPr lang="en-US" sz="2800">
                <a:solidFill>
                  <a:srgbClr val="125B50"/>
                </a:solidFill>
              </a:rPr>
              <a:t>:</a:t>
            </a:r>
            <a:endParaRPr sz="2800">
              <a:solidFill>
                <a:srgbClr val="125B50"/>
              </a:solidFill>
            </a:endParaRPr>
          </a:p>
          <a:p>
            <a:pPr indent="0" lvl="0" marL="0" rtl="0" algn="just">
              <a:lnSpc>
                <a:spcPct val="150000"/>
              </a:lnSpc>
              <a:spcBef>
                <a:spcPts val="0"/>
              </a:spcBef>
              <a:spcAft>
                <a:spcPts val="0"/>
              </a:spcAft>
              <a:buNone/>
            </a:pPr>
            <a:r>
              <a:rPr lang="en-US" sz="2800">
                <a:solidFill>
                  <a:srgbClr val="125B50"/>
                </a:solidFill>
              </a:rPr>
              <a:t>Got rid of incomplete observations and used estimation techniques to fill the gaps of the missing data.</a:t>
            </a:r>
            <a:endParaRPr sz="2800">
              <a:solidFill>
                <a:srgbClr val="125B50"/>
              </a:solidFill>
            </a:endParaRPr>
          </a:p>
          <a:p>
            <a:pPr indent="0" lvl="0" marL="0" marR="0" rtl="0" algn="just">
              <a:lnSpc>
                <a:spcPct val="150000"/>
              </a:lnSpc>
              <a:spcBef>
                <a:spcPts val="0"/>
              </a:spcBef>
              <a:spcAft>
                <a:spcPts val="0"/>
              </a:spcAft>
              <a:buNone/>
            </a:pPr>
            <a:r>
              <a:t/>
            </a:r>
            <a:endParaRPr sz="2800">
              <a:solidFill>
                <a:srgbClr val="125B50"/>
              </a:solidFill>
            </a:endParaRPr>
          </a:p>
          <a:p>
            <a:pPr indent="0" lvl="0" marL="0" marR="0" rtl="0" algn="just">
              <a:lnSpc>
                <a:spcPct val="150000"/>
              </a:lnSpc>
              <a:spcBef>
                <a:spcPts val="0"/>
              </a:spcBef>
              <a:spcAft>
                <a:spcPts val="0"/>
              </a:spcAft>
              <a:buNone/>
            </a:pPr>
            <a:r>
              <a:rPr lang="en-US" sz="2800" u="sng">
                <a:solidFill>
                  <a:srgbClr val="125B50"/>
                </a:solidFill>
              </a:rPr>
              <a:t>Setting the </a:t>
            </a:r>
            <a:r>
              <a:rPr lang="en-US" sz="2800" u="sng">
                <a:solidFill>
                  <a:srgbClr val="125B50"/>
                </a:solidFill>
              </a:rPr>
              <a:t>boundary for what’s deemed Expensive and Not Expensive:</a:t>
            </a:r>
            <a:endParaRPr sz="2800">
              <a:solidFill>
                <a:srgbClr val="125B50"/>
              </a:solidFill>
            </a:endParaRPr>
          </a:p>
          <a:p>
            <a:pPr indent="-406400" lvl="0" marL="457200" marR="0" rtl="0" algn="just">
              <a:lnSpc>
                <a:spcPct val="150000"/>
              </a:lnSpc>
              <a:spcBef>
                <a:spcPts val="0"/>
              </a:spcBef>
              <a:spcAft>
                <a:spcPts val="0"/>
              </a:spcAft>
              <a:buClr>
                <a:srgbClr val="125B50"/>
              </a:buClr>
              <a:buSzPts val="2800"/>
              <a:buChar char="-"/>
            </a:pPr>
            <a:r>
              <a:rPr lang="en-US" sz="2800">
                <a:solidFill>
                  <a:srgbClr val="125B50"/>
                </a:solidFill>
              </a:rPr>
              <a:t>80% of people spend less than or equal to $5789.40</a:t>
            </a:r>
            <a:endParaRPr sz="2800">
              <a:solidFill>
                <a:srgbClr val="125B50"/>
              </a:solidFill>
            </a:endParaRPr>
          </a:p>
          <a:p>
            <a:pPr indent="-406400" lvl="0" marL="457200" marR="0" rtl="0" algn="just">
              <a:lnSpc>
                <a:spcPct val="150000"/>
              </a:lnSpc>
              <a:spcBef>
                <a:spcPts val="0"/>
              </a:spcBef>
              <a:spcAft>
                <a:spcPts val="0"/>
              </a:spcAft>
              <a:buClr>
                <a:srgbClr val="125B50"/>
              </a:buClr>
              <a:buSzPts val="2800"/>
              <a:buChar char="-"/>
            </a:pPr>
            <a:r>
              <a:rPr lang="en-US" sz="2800">
                <a:solidFill>
                  <a:srgbClr val="125B50"/>
                </a:solidFill>
              </a:rPr>
              <a:t>Expensive means a person spends greater than or equal to $6000.</a:t>
            </a:r>
            <a:endParaRPr sz="2800">
              <a:solidFill>
                <a:srgbClr val="125B5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F6F2"/>
        </a:solidFill>
      </p:bgPr>
    </p:bg>
    <p:spTree>
      <p:nvGrpSpPr>
        <p:cNvPr id="137" name="Shape 137"/>
        <p:cNvGrpSpPr/>
        <p:nvPr/>
      </p:nvGrpSpPr>
      <p:grpSpPr>
        <a:xfrm>
          <a:off x="0" y="0"/>
          <a:ext cx="0" cy="0"/>
          <a:chOff x="0" y="0"/>
          <a:chExt cx="0" cy="0"/>
        </a:xfrm>
      </p:grpSpPr>
      <p:sp>
        <p:nvSpPr>
          <p:cNvPr id="138" name="Google Shape;138;g1acae5dbad4_0_0"/>
          <p:cNvSpPr txBox="1"/>
          <p:nvPr/>
        </p:nvSpPr>
        <p:spPr>
          <a:xfrm>
            <a:off x="1028700" y="809625"/>
            <a:ext cx="10342200" cy="738900"/>
          </a:xfrm>
          <a:prstGeom prst="rect">
            <a:avLst/>
          </a:prstGeom>
          <a:noFill/>
          <a:ln>
            <a:noFill/>
          </a:ln>
        </p:spPr>
        <p:txBody>
          <a:bodyPr anchorCtr="0" anchor="t" bIns="0" lIns="0" spcFirstLastPara="1" rIns="0" wrap="square" tIns="0">
            <a:spAutoFit/>
          </a:bodyPr>
          <a:lstStyle/>
          <a:p>
            <a:pPr indent="0" lvl="0" marL="0" marR="0" rtl="0" algn="l">
              <a:lnSpc>
                <a:spcPct val="139979"/>
              </a:lnSpc>
              <a:spcBef>
                <a:spcPts val="0"/>
              </a:spcBef>
              <a:spcAft>
                <a:spcPts val="0"/>
              </a:spcAft>
              <a:buNone/>
            </a:pPr>
            <a:r>
              <a:rPr lang="en-US" sz="4800">
                <a:solidFill>
                  <a:srgbClr val="125B50"/>
                </a:solidFill>
              </a:rPr>
              <a:t>PHASE THREE</a:t>
            </a:r>
            <a:endParaRPr/>
          </a:p>
        </p:txBody>
      </p:sp>
      <p:sp>
        <p:nvSpPr>
          <p:cNvPr id="139" name="Google Shape;139;g1acae5dbad4_0_0"/>
          <p:cNvSpPr txBox="1"/>
          <p:nvPr/>
        </p:nvSpPr>
        <p:spPr>
          <a:xfrm>
            <a:off x="1028700" y="1927600"/>
            <a:ext cx="13063200" cy="6249300"/>
          </a:xfrm>
          <a:prstGeom prst="rect">
            <a:avLst/>
          </a:prstGeom>
          <a:noFill/>
          <a:ln>
            <a:noFill/>
          </a:ln>
        </p:spPr>
        <p:txBody>
          <a:bodyPr anchorCtr="0" anchor="t" bIns="0" lIns="0" spcFirstLastPara="1" rIns="0" wrap="square" tIns="0">
            <a:spAutoFit/>
          </a:bodyPr>
          <a:lstStyle/>
          <a:p>
            <a:pPr indent="0" lvl="0" marL="0" marR="0" rtl="0" algn="just">
              <a:lnSpc>
                <a:spcPct val="150000"/>
              </a:lnSpc>
              <a:spcBef>
                <a:spcPts val="0"/>
              </a:spcBef>
              <a:spcAft>
                <a:spcPts val="0"/>
              </a:spcAft>
              <a:buNone/>
            </a:pPr>
            <a:r>
              <a:rPr lang="en-US" sz="2800" u="sng">
                <a:solidFill>
                  <a:srgbClr val="125B50"/>
                </a:solidFill>
              </a:rPr>
              <a:t>Variables we combined for convenience</a:t>
            </a:r>
            <a:r>
              <a:rPr lang="en-US" sz="2800">
                <a:solidFill>
                  <a:srgbClr val="125B50"/>
                </a:solidFill>
              </a:rPr>
              <a:t>:</a:t>
            </a:r>
            <a:endParaRPr sz="2800">
              <a:solidFill>
                <a:srgbClr val="125B50"/>
              </a:solidFill>
            </a:endParaRPr>
          </a:p>
          <a:p>
            <a:pPr indent="-406400" lvl="0" marL="457200" marR="0" rtl="0" algn="just">
              <a:lnSpc>
                <a:spcPct val="150000"/>
              </a:lnSpc>
              <a:spcBef>
                <a:spcPts val="0"/>
              </a:spcBef>
              <a:spcAft>
                <a:spcPts val="0"/>
              </a:spcAft>
              <a:buClr>
                <a:srgbClr val="125B50"/>
              </a:buClr>
              <a:buSzPts val="2800"/>
              <a:buChar char="-"/>
            </a:pPr>
            <a:r>
              <a:rPr lang="en-US" sz="2800">
                <a:solidFill>
                  <a:srgbClr val="125B50"/>
                </a:solidFill>
              </a:rPr>
              <a:t>Number of Children → children or not (yes or no)</a:t>
            </a:r>
            <a:endParaRPr sz="2800">
              <a:solidFill>
                <a:srgbClr val="125B50"/>
              </a:solidFill>
            </a:endParaRPr>
          </a:p>
          <a:p>
            <a:pPr indent="-406400" lvl="0" marL="457200" marR="0" rtl="0" algn="just">
              <a:lnSpc>
                <a:spcPct val="150000"/>
              </a:lnSpc>
              <a:spcBef>
                <a:spcPts val="0"/>
              </a:spcBef>
              <a:spcAft>
                <a:spcPts val="0"/>
              </a:spcAft>
              <a:buClr>
                <a:srgbClr val="125B50"/>
              </a:buClr>
              <a:buSzPts val="2800"/>
              <a:buChar char="-"/>
            </a:pPr>
            <a:r>
              <a:rPr lang="en-US" sz="2800">
                <a:solidFill>
                  <a:srgbClr val="125B50"/>
                </a:solidFill>
              </a:rPr>
              <a:t>Educational Level → educated or not (yes or no)</a:t>
            </a:r>
            <a:endParaRPr sz="2800">
              <a:solidFill>
                <a:srgbClr val="125B50"/>
              </a:solidFill>
            </a:endParaRPr>
          </a:p>
          <a:p>
            <a:pPr indent="0" lvl="0" marL="457200" marR="0" rtl="0" algn="just">
              <a:lnSpc>
                <a:spcPct val="150000"/>
              </a:lnSpc>
              <a:spcBef>
                <a:spcPts val="0"/>
              </a:spcBef>
              <a:spcAft>
                <a:spcPts val="0"/>
              </a:spcAft>
              <a:buNone/>
            </a:pPr>
            <a:r>
              <a:t/>
            </a:r>
            <a:endParaRPr sz="2800">
              <a:solidFill>
                <a:srgbClr val="125B50"/>
              </a:solidFill>
            </a:endParaRPr>
          </a:p>
          <a:p>
            <a:pPr indent="-406400" lvl="0" marL="457200" marR="0" rtl="0" algn="just">
              <a:lnSpc>
                <a:spcPct val="150000"/>
              </a:lnSpc>
              <a:spcBef>
                <a:spcPts val="0"/>
              </a:spcBef>
              <a:spcAft>
                <a:spcPts val="0"/>
              </a:spcAft>
              <a:buClr>
                <a:srgbClr val="125B50"/>
              </a:buClr>
              <a:buSzPts val="2800"/>
              <a:buChar char="-"/>
            </a:pPr>
            <a:r>
              <a:rPr lang="en-US" sz="2800">
                <a:solidFill>
                  <a:srgbClr val="125B50"/>
                </a:solidFill>
              </a:rPr>
              <a:t>Grouped Age Groups → under 18, 20-29, 30-39,... over 60</a:t>
            </a:r>
            <a:endParaRPr sz="2800">
              <a:solidFill>
                <a:srgbClr val="125B50"/>
              </a:solidFill>
            </a:endParaRPr>
          </a:p>
          <a:p>
            <a:pPr indent="-406400" lvl="0" marL="457200" marR="0" rtl="0" algn="just">
              <a:lnSpc>
                <a:spcPct val="150000"/>
              </a:lnSpc>
              <a:spcBef>
                <a:spcPts val="0"/>
              </a:spcBef>
              <a:spcAft>
                <a:spcPts val="0"/>
              </a:spcAft>
              <a:buClr>
                <a:srgbClr val="125B50"/>
              </a:buClr>
              <a:buSzPts val="2800"/>
              <a:buChar char="-"/>
            </a:pPr>
            <a:r>
              <a:rPr lang="en-US" sz="2800">
                <a:solidFill>
                  <a:srgbClr val="125B50"/>
                </a:solidFill>
              </a:rPr>
              <a:t>Grouped BMI</a:t>
            </a:r>
            <a:endParaRPr sz="2800">
              <a:solidFill>
                <a:srgbClr val="125B50"/>
              </a:solidFill>
            </a:endParaRPr>
          </a:p>
          <a:p>
            <a:pPr indent="-406400" lvl="1" marL="914400" marR="0" rtl="0" algn="just">
              <a:lnSpc>
                <a:spcPct val="150000"/>
              </a:lnSpc>
              <a:spcBef>
                <a:spcPts val="0"/>
              </a:spcBef>
              <a:spcAft>
                <a:spcPts val="0"/>
              </a:spcAft>
              <a:buClr>
                <a:srgbClr val="125B50"/>
              </a:buClr>
              <a:buSzPts val="2800"/>
              <a:buChar char="-"/>
            </a:pPr>
            <a:r>
              <a:rPr lang="en-US" sz="2800">
                <a:solidFill>
                  <a:srgbClr val="125B50"/>
                </a:solidFill>
              </a:rPr>
              <a:t>Under 18.5 = Underweight, </a:t>
            </a:r>
            <a:endParaRPr sz="2800">
              <a:solidFill>
                <a:srgbClr val="125B50"/>
              </a:solidFill>
            </a:endParaRPr>
          </a:p>
          <a:p>
            <a:pPr indent="-406400" lvl="1" marL="914400" marR="0" rtl="0" algn="just">
              <a:lnSpc>
                <a:spcPct val="150000"/>
              </a:lnSpc>
              <a:spcBef>
                <a:spcPts val="0"/>
              </a:spcBef>
              <a:spcAft>
                <a:spcPts val="0"/>
              </a:spcAft>
              <a:buClr>
                <a:srgbClr val="125B50"/>
              </a:buClr>
              <a:buSzPts val="2800"/>
              <a:buChar char="-"/>
            </a:pPr>
            <a:r>
              <a:rPr lang="en-US" sz="2800">
                <a:solidFill>
                  <a:srgbClr val="125B50"/>
                </a:solidFill>
              </a:rPr>
              <a:t>Between 18.5-24.9 = Normal Weight, </a:t>
            </a:r>
            <a:endParaRPr sz="2800">
              <a:solidFill>
                <a:srgbClr val="125B50"/>
              </a:solidFill>
            </a:endParaRPr>
          </a:p>
          <a:p>
            <a:pPr indent="-406400" lvl="1" marL="914400" marR="0" rtl="0" algn="just">
              <a:lnSpc>
                <a:spcPct val="150000"/>
              </a:lnSpc>
              <a:spcBef>
                <a:spcPts val="0"/>
              </a:spcBef>
              <a:spcAft>
                <a:spcPts val="0"/>
              </a:spcAft>
              <a:buClr>
                <a:srgbClr val="125B50"/>
              </a:buClr>
              <a:buSzPts val="2800"/>
              <a:buChar char="-"/>
            </a:pPr>
            <a:r>
              <a:rPr lang="en-US" sz="2800">
                <a:solidFill>
                  <a:srgbClr val="125B50"/>
                </a:solidFill>
              </a:rPr>
              <a:t>Between 24.9-29.9 = Overweight, </a:t>
            </a:r>
            <a:endParaRPr sz="2800">
              <a:solidFill>
                <a:srgbClr val="125B50"/>
              </a:solidFill>
            </a:endParaRPr>
          </a:p>
          <a:p>
            <a:pPr indent="-406400" lvl="1" marL="914400" marR="0" rtl="0" algn="just">
              <a:lnSpc>
                <a:spcPct val="150000"/>
              </a:lnSpc>
              <a:spcBef>
                <a:spcPts val="0"/>
              </a:spcBef>
              <a:spcAft>
                <a:spcPts val="0"/>
              </a:spcAft>
              <a:buClr>
                <a:srgbClr val="125B50"/>
              </a:buClr>
              <a:buSzPts val="2800"/>
              <a:buChar char="-"/>
            </a:pPr>
            <a:r>
              <a:rPr lang="en-US" sz="2800">
                <a:solidFill>
                  <a:srgbClr val="125B50"/>
                </a:solidFill>
              </a:rPr>
              <a:t>And &gt;= 29.9 = Obesity</a:t>
            </a:r>
            <a:endParaRPr sz="2800">
              <a:solidFill>
                <a:srgbClr val="125B50"/>
              </a:solidFill>
            </a:endParaRPr>
          </a:p>
        </p:txBody>
      </p:sp>
      <p:sp>
        <p:nvSpPr>
          <p:cNvPr id="140" name="Google Shape;140;g1acae5dbad4_0_0"/>
          <p:cNvSpPr txBox="1"/>
          <p:nvPr/>
        </p:nvSpPr>
        <p:spPr>
          <a:xfrm>
            <a:off x="14091936" y="9444182"/>
            <a:ext cx="3167400" cy="369300"/>
          </a:xfrm>
          <a:prstGeom prst="rect">
            <a:avLst/>
          </a:prstGeom>
          <a:noFill/>
          <a:ln>
            <a:noFill/>
          </a:ln>
        </p:spPr>
        <p:txBody>
          <a:bodyPr anchorCtr="0" anchor="t" bIns="0" lIns="0" spcFirstLastPara="1" rIns="0" wrap="square" tIns="0">
            <a:spAutoFit/>
          </a:bodyPr>
          <a:lstStyle/>
          <a:p>
            <a:pPr indent="0" lvl="0" marL="0" marR="0" rtl="0" algn="r">
              <a:lnSpc>
                <a:spcPct val="139958"/>
              </a:lnSpc>
              <a:spcBef>
                <a:spcPts val="0"/>
              </a:spcBef>
              <a:spcAft>
                <a:spcPts val="0"/>
              </a:spcAft>
              <a:buNone/>
            </a:pPr>
            <a:r>
              <a:rPr lang="en-US" sz="2400">
                <a:solidFill>
                  <a:srgbClr val="125B50"/>
                </a:solidFill>
              </a:rPr>
              <a:t>7</a:t>
            </a:r>
            <a:endParaRPr/>
          </a:p>
        </p:txBody>
      </p:sp>
      <p:pic>
        <p:nvPicPr>
          <p:cNvPr id="141" name="Google Shape;141;g1acae5dbad4_0_0"/>
          <p:cNvPicPr preferRelativeResize="0"/>
          <p:nvPr/>
        </p:nvPicPr>
        <p:blipFill rotWithShape="1">
          <a:blip r:embed="rId3">
            <a:alphaModFix/>
          </a:blip>
          <a:srcRect b="9551" l="72032" r="12680" t="0"/>
          <a:stretch/>
        </p:blipFill>
        <p:spPr>
          <a:xfrm>
            <a:off x="16014019" y="0"/>
            <a:ext cx="2273977" cy="896480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F6F2"/>
        </a:solidFill>
      </p:bgPr>
    </p:bg>
    <p:spTree>
      <p:nvGrpSpPr>
        <p:cNvPr id="145" name="Shape 145"/>
        <p:cNvGrpSpPr/>
        <p:nvPr/>
      </p:nvGrpSpPr>
      <p:grpSpPr>
        <a:xfrm>
          <a:off x="0" y="0"/>
          <a:ext cx="0" cy="0"/>
          <a:chOff x="0" y="0"/>
          <a:chExt cx="0" cy="0"/>
        </a:xfrm>
      </p:grpSpPr>
      <p:sp>
        <p:nvSpPr>
          <p:cNvPr id="146" name="Google Shape;146;p6"/>
          <p:cNvSpPr txBox="1"/>
          <p:nvPr/>
        </p:nvSpPr>
        <p:spPr>
          <a:xfrm>
            <a:off x="691797" y="3870960"/>
            <a:ext cx="3717000" cy="215400"/>
          </a:xfrm>
          <a:prstGeom prst="rect">
            <a:avLst/>
          </a:prstGeom>
          <a:noFill/>
          <a:ln>
            <a:noFill/>
          </a:ln>
        </p:spPr>
        <p:txBody>
          <a:bodyPr anchorCtr="0" anchor="t" bIns="0" lIns="0" spcFirstLastPara="1" rIns="0" wrap="square" tIns="0">
            <a:spAutoFit/>
          </a:bodyPr>
          <a:lstStyle/>
          <a:p>
            <a:pPr indent="0" lvl="0" marL="0" marR="0" rtl="0" algn="l">
              <a:lnSpc>
                <a:spcPct val="139979"/>
              </a:lnSpc>
              <a:spcBef>
                <a:spcPts val="0"/>
              </a:spcBef>
              <a:spcAft>
                <a:spcPts val="0"/>
              </a:spcAft>
              <a:buNone/>
            </a:pPr>
            <a:r>
              <a:t/>
            </a:r>
            <a:endParaRPr/>
          </a:p>
        </p:txBody>
      </p:sp>
      <p:sp>
        <p:nvSpPr>
          <p:cNvPr id="147" name="Google Shape;147;p6"/>
          <p:cNvSpPr txBox="1"/>
          <p:nvPr/>
        </p:nvSpPr>
        <p:spPr>
          <a:xfrm>
            <a:off x="14091936" y="9444182"/>
            <a:ext cx="3167400" cy="369300"/>
          </a:xfrm>
          <a:prstGeom prst="rect">
            <a:avLst/>
          </a:prstGeom>
          <a:noFill/>
          <a:ln>
            <a:noFill/>
          </a:ln>
        </p:spPr>
        <p:txBody>
          <a:bodyPr anchorCtr="0" anchor="t" bIns="0" lIns="0" spcFirstLastPara="1" rIns="0" wrap="square" tIns="0">
            <a:spAutoFit/>
          </a:bodyPr>
          <a:lstStyle/>
          <a:p>
            <a:pPr indent="0" lvl="0" marL="0" marR="0" rtl="0" algn="r">
              <a:lnSpc>
                <a:spcPct val="139958"/>
              </a:lnSpc>
              <a:spcBef>
                <a:spcPts val="0"/>
              </a:spcBef>
              <a:spcAft>
                <a:spcPts val="0"/>
              </a:spcAft>
              <a:buNone/>
            </a:pPr>
            <a:r>
              <a:rPr lang="en-US" sz="2400">
                <a:solidFill>
                  <a:srgbClr val="125B50"/>
                </a:solidFill>
              </a:rPr>
              <a:t>8</a:t>
            </a:r>
            <a:endParaRPr/>
          </a:p>
        </p:txBody>
      </p:sp>
      <p:cxnSp>
        <p:nvCxnSpPr>
          <p:cNvPr id="148" name="Google Shape;148;p6"/>
          <p:cNvCxnSpPr/>
          <p:nvPr/>
        </p:nvCxnSpPr>
        <p:spPr>
          <a:xfrm>
            <a:off x="3233062" y="4965800"/>
            <a:ext cx="11821800" cy="0"/>
          </a:xfrm>
          <a:prstGeom prst="straightConnector1">
            <a:avLst/>
          </a:prstGeom>
          <a:noFill/>
          <a:ln cap="flat" cmpd="sng" w="9525">
            <a:solidFill>
              <a:srgbClr val="125B50"/>
            </a:solidFill>
            <a:prstDash val="solid"/>
            <a:round/>
            <a:headEnd len="sm" w="sm" type="none"/>
            <a:tailEnd len="sm" w="sm" type="none"/>
          </a:ln>
        </p:spPr>
      </p:cxnSp>
      <p:cxnSp>
        <p:nvCxnSpPr>
          <p:cNvPr id="149" name="Google Shape;149;p6"/>
          <p:cNvCxnSpPr/>
          <p:nvPr/>
        </p:nvCxnSpPr>
        <p:spPr>
          <a:xfrm rot="5400000">
            <a:off x="5072808" y="4936363"/>
            <a:ext cx="7627800" cy="0"/>
          </a:xfrm>
          <a:prstGeom prst="straightConnector1">
            <a:avLst/>
          </a:prstGeom>
          <a:noFill/>
          <a:ln cap="flat" cmpd="sng" w="9525">
            <a:solidFill>
              <a:srgbClr val="125B50"/>
            </a:solidFill>
            <a:prstDash val="solid"/>
            <a:round/>
            <a:headEnd len="sm" w="sm" type="none"/>
            <a:tailEnd len="sm" w="sm" type="none"/>
          </a:ln>
        </p:spPr>
      </p:cxnSp>
      <p:pic>
        <p:nvPicPr>
          <p:cNvPr id="150" name="Google Shape;150;p6"/>
          <p:cNvPicPr preferRelativeResize="0"/>
          <p:nvPr/>
        </p:nvPicPr>
        <p:blipFill rotWithShape="1">
          <a:blip r:embed="rId3">
            <a:alphaModFix/>
          </a:blip>
          <a:srcRect b="82452" l="32705" r="35161" t="9977"/>
          <a:stretch/>
        </p:blipFill>
        <p:spPr>
          <a:xfrm>
            <a:off x="0" y="0"/>
            <a:ext cx="4408724" cy="691916"/>
          </a:xfrm>
          <a:prstGeom prst="rect">
            <a:avLst/>
          </a:prstGeom>
          <a:noFill/>
          <a:ln>
            <a:noFill/>
          </a:ln>
        </p:spPr>
      </p:pic>
      <p:pic>
        <p:nvPicPr>
          <p:cNvPr id="151" name="Google Shape;151;p6"/>
          <p:cNvPicPr preferRelativeResize="0"/>
          <p:nvPr/>
        </p:nvPicPr>
        <p:blipFill rotWithShape="1">
          <a:blip r:embed="rId4">
            <a:alphaModFix/>
          </a:blip>
          <a:srcRect b="82452" l="32705" r="35161" t="9680"/>
          <a:stretch/>
        </p:blipFill>
        <p:spPr>
          <a:xfrm>
            <a:off x="0" y="9568007"/>
            <a:ext cx="4408724" cy="718993"/>
          </a:xfrm>
          <a:prstGeom prst="rect">
            <a:avLst/>
          </a:prstGeom>
          <a:noFill/>
          <a:ln>
            <a:noFill/>
          </a:ln>
        </p:spPr>
      </p:pic>
      <p:pic>
        <p:nvPicPr>
          <p:cNvPr id="152" name="Google Shape;152;p6"/>
          <p:cNvPicPr preferRelativeResize="0"/>
          <p:nvPr/>
        </p:nvPicPr>
        <p:blipFill>
          <a:blip r:embed="rId5">
            <a:alphaModFix/>
          </a:blip>
          <a:stretch>
            <a:fillRect/>
          </a:stretch>
        </p:blipFill>
        <p:spPr>
          <a:xfrm>
            <a:off x="1103735" y="448000"/>
            <a:ext cx="6936532" cy="4261975"/>
          </a:xfrm>
          <a:prstGeom prst="rect">
            <a:avLst/>
          </a:prstGeom>
          <a:noFill/>
          <a:ln>
            <a:noFill/>
          </a:ln>
        </p:spPr>
      </p:pic>
      <p:pic>
        <p:nvPicPr>
          <p:cNvPr id="153" name="Google Shape;153;p6"/>
          <p:cNvPicPr preferRelativeResize="0"/>
          <p:nvPr/>
        </p:nvPicPr>
        <p:blipFill>
          <a:blip r:embed="rId6">
            <a:alphaModFix/>
          </a:blip>
          <a:stretch>
            <a:fillRect/>
          </a:stretch>
        </p:blipFill>
        <p:spPr>
          <a:xfrm>
            <a:off x="1103725" y="5123100"/>
            <a:ext cx="6936550" cy="4356202"/>
          </a:xfrm>
          <a:prstGeom prst="rect">
            <a:avLst/>
          </a:prstGeom>
          <a:noFill/>
          <a:ln>
            <a:noFill/>
          </a:ln>
        </p:spPr>
      </p:pic>
      <p:pic>
        <p:nvPicPr>
          <p:cNvPr id="154" name="Google Shape;154;p6"/>
          <p:cNvPicPr preferRelativeResize="0"/>
          <p:nvPr/>
        </p:nvPicPr>
        <p:blipFill>
          <a:blip r:embed="rId7">
            <a:alphaModFix/>
          </a:blip>
          <a:stretch>
            <a:fillRect/>
          </a:stretch>
        </p:blipFill>
        <p:spPr>
          <a:xfrm>
            <a:off x="9552975" y="448006"/>
            <a:ext cx="6936550" cy="4233123"/>
          </a:xfrm>
          <a:prstGeom prst="rect">
            <a:avLst/>
          </a:prstGeom>
          <a:noFill/>
          <a:ln>
            <a:noFill/>
          </a:ln>
        </p:spPr>
      </p:pic>
      <p:pic>
        <p:nvPicPr>
          <p:cNvPr id="155" name="Google Shape;155;p6"/>
          <p:cNvPicPr preferRelativeResize="0"/>
          <p:nvPr/>
        </p:nvPicPr>
        <p:blipFill>
          <a:blip r:embed="rId8">
            <a:alphaModFix/>
          </a:blip>
          <a:stretch>
            <a:fillRect/>
          </a:stretch>
        </p:blipFill>
        <p:spPr>
          <a:xfrm>
            <a:off x="9552981" y="5250475"/>
            <a:ext cx="6770750" cy="41937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F6F2"/>
        </a:solidFill>
      </p:bgPr>
    </p:bg>
    <p:spTree>
      <p:nvGrpSpPr>
        <p:cNvPr id="159" name="Shape 159"/>
        <p:cNvGrpSpPr/>
        <p:nvPr/>
      </p:nvGrpSpPr>
      <p:grpSpPr>
        <a:xfrm>
          <a:off x="0" y="0"/>
          <a:ext cx="0" cy="0"/>
          <a:chOff x="0" y="0"/>
          <a:chExt cx="0" cy="0"/>
        </a:xfrm>
      </p:grpSpPr>
      <p:pic>
        <p:nvPicPr>
          <p:cNvPr id="160" name="Google Shape;160;p7"/>
          <p:cNvPicPr preferRelativeResize="0"/>
          <p:nvPr/>
        </p:nvPicPr>
        <p:blipFill rotWithShape="1">
          <a:blip r:embed="rId3">
            <a:alphaModFix/>
          </a:blip>
          <a:srcRect b="4847" l="31231" r="11370" t="9562"/>
          <a:stretch/>
        </p:blipFill>
        <p:spPr>
          <a:xfrm>
            <a:off x="10999037" y="1606530"/>
            <a:ext cx="7288963" cy="7241595"/>
          </a:xfrm>
          <a:prstGeom prst="rect">
            <a:avLst/>
          </a:prstGeom>
          <a:noFill/>
          <a:ln>
            <a:noFill/>
          </a:ln>
        </p:spPr>
      </p:pic>
      <p:sp>
        <p:nvSpPr>
          <p:cNvPr id="161" name="Google Shape;161;p7"/>
          <p:cNvSpPr txBox="1"/>
          <p:nvPr/>
        </p:nvSpPr>
        <p:spPr>
          <a:xfrm>
            <a:off x="1028700" y="2645000"/>
            <a:ext cx="9041400" cy="2462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8000">
                <a:solidFill>
                  <a:srgbClr val="125B50"/>
                </a:solidFill>
              </a:rPr>
              <a:t>PHASES FOUR &amp; FIVE</a:t>
            </a:r>
            <a:endParaRPr/>
          </a:p>
        </p:txBody>
      </p:sp>
      <p:sp>
        <p:nvSpPr>
          <p:cNvPr id="162" name="Google Shape;162;p7"/>
          <p:cNvSpPr txBox="1"/>
          <p:nvPr/>
        </p:nvSpPr>
        <p:spPr>
          <a:xfrm>
            <a:off x="1028700" y="5395975"/>
            <a:ext cx="8194200" cy="1108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3000">
                <a:solidFill>
                  <a:srgbClr val="125B50"/>
                </a:solidFill>
              </a:rPr>
              <a:t>Determining what variables are important, and modeling them.</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