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351B31-8511-4019-BF92-3A326B4CE524}" type="datetimeFigureOut">
              <a:rPr lang="en-US" smtClean="0"/>
              <a:pPr/>
              <a:t>5/29/2024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4ADE01A-22B1-4C9E-8E62-503E33C9D0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DE01A-22B1-4C9E-8E62-503E33C9D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DE01A-22B1-4C9E-8E62-503E33C9D0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DE01A-22B1-4C9E-8E62-503E33C9D0E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ADE01A-22B1-4C9E-8E62-503E33C9D0E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ADE01A-22B1-4C9E-8E62-503E33C9D0E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ADE01A-22B1-4C9E-8E62-503E33C9D0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ADE01A-22B1-4C9E-8E62-503E33C9D0E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351B31-8511-4019-BF92-3A326B4CE524}" type="datetimeFigureOut">
              <a:rPr lang="en-US" smtClean="0"/>
              <a:pPr/>
              <a:t>5/29/2024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ADE01A-22B1-4C9E-8E62-503E33C9D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351B31-8511-4019-BF92-3A326B4CE524}" type="datetimeFigureOut">
              <a:rPr lang="en-US" smtClean="0"/>
              <a:pPr/>
              <a:t>5/29/2024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ADE01A-22B1-4C9E-8E62-503E33C9D0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351B31-8511-4019-BF92-3A326B4CE524}" type="datetimeFigureOut">
              <a:rPr lang="en-US" smtClean="0"/>
              <a:pPr/>
              <a:t>5/29/2024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4ADE01A-22B1-4C9E-8E62-503E33C9D0E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351B31-8511-4019-BF92-3A326B4CE524}" type="datetimeFigureOut">
              <a:rPr lang="en-US" smtClean="0"/>
              <a:pPr/>
              <a:t>5/29/2024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4ADE01A-22B1-4C9E-8E62-503E33C9D0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Lead Score for X education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Dummy variable</a:t>
            </a:r>
            <a:endParaRPr lang="en-US" dirty="0"/>
          </a:p>
        </p:txBody>
      </p:sp>
      <p:pic>
        <p:nvPicPr>
          <p:cNvPr id="5" name="Content Placeholder 4" descr="8.PNG"/>
          <p:cNvPicPr>
            <a:picLocks noGrp="1" noChangeAspect="1"/>
          </p:cNvPicPr>
          <p:nvPr>
            <p:ph idx="1"/>
          </p:nvPr>
        </p:nvPicPr>
        <p:blipFill>
          <a:blip r:embed="rId2"/>
          <a:stretch>
            <a:fillRect/>
          </a:stretch>
        </p:blipFill>
        <p:spPr>
          <a:xfrm>
            <a:off x="714348" y="1643050"/>
            <a:ext cx="7912511" cy="387296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003232" cy="1082384"/>
          </a:xfrm>
        </p:spPr>
        <p:txBody>
          <a:bodyPr>
            <a:normAutofit fontScale="90000"/>
          </a:bodyPr>
          <a:lstStyle/>
          <a:p>
            <a:pPr algn="ctr"/>
            <a:r>
              <a:rPr lang="en-US" b="1" dirty="0" smtClean="0"/>
              <a:t/>
            </a:r>
            <a:br>
              <a:rPr lang="en-US" b="1" dirty="0" smtClean="0"/>
            </a:br>
            <a:r>
              <a:rPr lang="en-US" sz="4400" b="1" dirty="0" smtClean="0"/>
              <a:t>Splitting the Data into Train and test set</a:t>
            </a:r>
            <a:endParaRPr lang="en-US" sz="4400" dirty="0"/>
          </a:p>
        </p:txBody>
      </p:sp>
      <p:pic>
        <p:nvPicPr>
          <p:cNvPr id="6" name="Content Placeholder 5" descr="9.PNG"/>
          <p:cNvPicPr>
            <a:picLocks noGrp="1" noChangeAspect="1"/>
          </p:cNvPicPr>
          <p:nvPr>
            <p:ph idx="1"/>
          </p:nvPr>
        </p:nvPicPr>
        <p:blipFill>
          <a:blip r:embed="rId2"/>
          <a:stretch>
            <a:fillRect/>
          </a:stretch>
        </p:blipFill>
        <p:spPr>
          <a:xfrm>
            <a:off x="500033" y="1857364"/>
            <a:ext cx="8402585" cy="2571768"/>
          </a:xfrm>
        </p:spPr>
      </p:pic>
      <p:pic>
        <p:nvPicPr>
          <p:cNvPr id="7" name="Picture 6" descr="11.PNG"/>
          <p:cNvPicPr>
            <a:picLocks noChangeAspect="1"/>
          </p:cNvPicPr>
          <p:nvPr/>
        </p:nvPicPr>
        <p:blipFill>
          <a:blip r:embed="rId3"/>
          <a:stretch>
            <a:fillRect/>
          </a:stretch>
        </p:blipFill>
        <p:spPr>
          <a:xfrm>
            <a:off x="428595" y="4500570"/>
            <a:ext cx="8685213" cy="20717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Scaling of the Data</a:t>
            </a:r>
            <a:endParaRPr lang="en-US" dirty="0"/>
          </a:p>
        </p:txBody>
      </p:sp>
      <p:pic>
        <p:nvPicPr>
          <p:cNvPr id="5" name="Content Placeholder 4" descr="12.PNG"/>
          <p:cNvPicPr>
            <a:picLocks noGrp="1" noChangeAspect="1"/>
          </p:cNvPicPr>
          <p:nvPr>
            <p:ph idx="1"/>
          </p:nvPr>
        </p:nvPicPr>
        <p:blipFill>
          <a:blip r:embed="rId2"/>
          <a:stretch>
            <a:fillRect/>
          </a:stretch>
        </p:blipFill>
        <p:spPr>
          <a:xfrm>
            <a:off x="214282" y="1428736"/>
            <a:ext cx="8643998" cy="3643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Analyzing the Correlations</a:t>
            </a:r>
            <a:endParaRPr lang="en-US" dirty="0"/>
          </a:p>
        </p:txBody>
      </p:sp>
      <p:pic>
        <p:nvPicPr>
          <p:cNvPr id="5" name="Content Placeholder 4" descr="13.PNG"/>
          <p:cNvPicPr>
            <a:picLocks noGrp="1" noChangeAspect="1"/>
          </p:cNvPicPr>
          <p:nvPr>
            <p:ph idx="1"/>
          </p:nvPr>
        </p:nvPicPr>
        <p:blipFill>
          <a:blip r:embed="rId2"/>
          <a:stretch>
            <a:fillRect/>
          </a:stretch>
        </p:blipFill>
        <p:spPr>
          <a:xfrm>
            <a:off x="357157" y="1428736"/>
            <a:ext cx="8516161" cy="435771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Building</a:t>
            </a:r>
            <a:endParaRPr lang="en-US" dirty="0"/>
          </a:p>
        </p:txBody>
      </p:sp>
      <p:pic>
        <p:nvPicPr>
          <p:cNvPr id="5" name="Content Placeholder 4" descr="14.PNG"/>
          <p:cNvPicPr>
            <a:picLocks noGrp="1" noChangeAspect="1"/>
          </p:cNvPicPr>
          <p:nvPr>
            <p:ph idx="1"/>
          </p:nvPr>
        </p:nvPicPr>
        <p:blipFill>
          <a:blip r:embed="rId2"/>
          <a:stretch>
            <a:fillRect/>
          </a:stretch>
        </p:blipFill>
        <p:spPr>
          <a:xfrm>
            <a:off x="857224" y="1352998"/>
            <a:ext cx="7572428" cy="487420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Selection Using RFE</a:t>
            </a:r>
            <a:endParaRPr lang="en-US" dirty="0"/>
          </a:p>
        </p:txBody>
      </p:sp>
      <p:pic>
        <p:nvPicPr>
          <p:cNvPr id="5" name="Content Placeholder 4" descr="16.PNG"/>
          <p:cNvPicPr>
            <a:picLocks noGrp="1" noChangeAspect="1"/>
          </p:cNvPicPr>
          <p:nvPr>
            <p:ph idx="1"/>
          </p:nvPr>
        </p:nvPicPr>
        <p:blipFill>
          <a:blip r:embed="rId2"/>
          <a:stretch>
            <a:fillRect/>
          </a:stretch>
        </p:blipFill>
        <p:spPr>
          <a:xfrm>
            <a:off x="500034" y="1643050"/>
            <a:ext cx="7900470" cy="399203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An ROC curve demonstrates several things:​- It shows the tradeoff between sensitivity and specificity (any increase in sensitivity will be accompanied by a decrease in specificity).</a:t>
            </a:r>
          </a:p>
          <a:p>
            <a:r>
              <a:rPr lang="en-US" dirty="0" smtClean="0">
                <a:latin typeface="Times New Roman" pitchFamily="18" charset="0"/>
                <a:cs typeface="Times New Roman" pitchFamily="18" charset="0"/>
              </a:rPr>
              <a:t>The closer the curve follows the left-hand border and then the top border of the ROC space, the more accurate the test.</a:t>
            </a:r>
          </a:p>
          <a:p>
            <a:r>
              <a:rPr lang="en-US" dirty="0" smtClean="0">
                <a:latin typeface="Times New Roman" pitchFamily="18" charset="0"/>
                <a:cs typeface="Times New Roman" pitchFamily="18" charset="0"/>
              </a:rPr>
              <a:t>The closer the curve comes to the 45-degree diagonal of the ROC space, the less accurate the test.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t>Creating ROC Curve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tretch>
            <a:fillRect/>
          </a:stretch>
        </p:blipFill>
        <p:spPr bwMode="auto">
          <a:xfrm>
            <a:off x="2399996" y="1600694"/>
            <a:ext cx="4344007" cy="4286849"/>
          </a:xfrm>
          <a:prstGeom prst="rect">
            <a:avLst/>
          </a:prstGeom>
          <a:noFill/>
          <a:ln w="9525">
            <a:noFill/>
            <a:miter lim="800000"/>
            <a:headEnd/>
            <a:tailEnd/>
          </a:ln>
          <a:effectLst/>
        </p:spPr>
      </p:pic>
      <p:sp>
        <p:nvSpPr>
          <p:cNvPr id="2" name="Title 1"/>
          <p:cNvSpPr>
            <a:spLocks noGrp="1"/>
          </p:cNvSpPr>
          <p:nvPr>
            <p:ph type="title"/>
          </p:nvPr>
        </p:nvSpPr>
        <p:spPr/>
        <p:txBody>
          <a:bodyPr/>
          <a:lstStyle/>
          <a:p>
            <a:pPr algn="ctr"/>
            <a:r>
              <a:rPr lang="en-US" dirty="0" smtClean="0"/>
              <a:t>ROC Curve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tretch>
            <a:fillRect/>
          </a:stretch>
        </p:blipFill>
        <p:spPr bwMode="auto">
          <a:xfrm>
            <a:off x="1472509" y="1481138"/>
            <a:ext cx="6198982" cy="452596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ctr"/>
            <a:r>
              <a:rPr lang="en-US" dirty="0" smtClean="0"/>
              <a:t>Finding the optimal cut-off point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tretch>
            <a:fillRect/>
          </a:stretch>
        </p:blipFill>
        <p:spPr bwMode="auto">
          <a:xfrm>
            <a:off x="457200" y="2173080"/>
            <a:ext cx="8229600" cy="3142077"/>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ctr"/>
            <a:r>
              <a:rPr lang="en-US" dirty="0" smtClean="0"/>
              <a:t>Making prediction on final test set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latin typeface="Times New Roman" pitchFamily="18" charset="0"/>
                <a:cs typeface="Times New Roman" pitchFamily="18" charset="0"/>
              </a:rPr>
              <a:t>An education company named X Education sells online courses to industry professionals. On any given day, many professionals who are interested in the courses land on their website and browse for courses.</a:t>
            </a:r>
          </a:p>
          <a:p>
            <a:r>
              <a:rPr lang="en-US" dirty="0" smtClean="0">
                <a:latin typeface="Times New Roman" pitchFamily="18" charset="0"/>
                <a:cs typeface="Times New Roman" pitchFamily="18"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r>
              <a:rPr lang="en-US" dirty="0" smtClean="0">
                <a:latin typeface="Times New Roman" pitchFamily="18" charset="0"/>
                <a:cs typeface="Times New Roman" pitchFamily="18"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r>
              <a:rPr lang="en-US" dirty="0" smtClean="0">
                <a:latin typeface="Times New Roman" pitchFamily="18" charset="0"/>
                <a:cs typeface="Times New Roman" pitchFamily="18" charset="0"/>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a:p>
            <a:pPr>
              <a:buNone/>
            </a:pPr>
            <a:endParaRPr lang="en-US" dirty="0"/>
          </a:p>
        </p:txBody>
      </p:sp>
      <p:sp>
        <p:nvSpPr>
          <p:cNvPr id="2" name="Title 1"/>
          <p:cNvSpPr>
            <a:spLocks noGrp="1"/>
          </p:cNvSpPr>
          <p:nvPr>
            <p:ph type="title"/>
          </p:nvPr>
        </p:nvSpPr>
        <p:spPr>
          <a:xfrm>
            <a:off x="611560" y="404664"/>
            <a:ext cx="8229600" cy="1143000"/>
          </a:xfrm>
        </p:spPr>
        <p:txBody>
          <a:bodyPr/>
          <a:lstStyle/>
          <a:p>
            <a:pPr algn="ctr"/>
            <a:r>
              <a:rPr lang="en-US" dirty="0" smtClean="0"/>
              <a:t>Problem Statement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600" dirty="0" smtClean="0">
                <a:latin typeface="Times New Roman" pitchFamily="18" charset="0"/>
                <a:cs typeface="Times New Roman" pitchFamily="18" charset="0"/>
              </a:rPr>
              <a:t>The logistic regression model predicts the probability of the target variable having a certain value, rather than predicting the value of the target variable directly. Then a cutoff of the probability is used to obtain the predicted value of the target variable.</a:t>
            </a:r>
          </a:p>
          <a:p>
            <a:r>
              <a:rPr lang="en-US" sz="1600" dirty="0" smtClean="0">
                <a:latin typeface="Times New Roman" pitchFamily="18" charset="0"/>
                <a:cs typeface="Times New Roman" pitchFamily="18" charset="0"/>
              </a:rPr>
              <a:t>Here, the logistic regression model is used to predict the </a:t>
            </a:r>
            <a:r>
              <a:rPr lang="en-US" sz="1600" dirty="0" err="1" smtClean="0">
                <a:latin typeface="Times New Roman" pitchFamily="18" charset="0"/>
                <a:cs typeface="Times New Roman" pitchFamily="18" charset="0"/>
              </a:rPr>
              <a:t>probabilty</a:t>
            </a:r>
            <a:r>
              <a:rPr lang="en-US" sz="1600" dirty="0" smtClean="0">
                <a:latin typeface="Times New Roman" pitchFamily="18" charset="0"/>
                <a:cs typeface="Times New Roman" pitchFamily="18" charset="0"/>
              </a:rPr>
              <a:t> of conversion of a customer.</a:t>
            </a:r>
          </a:p>
          <a:p>
            <a:r>
              <a:rPr lang="en-US" sz="1600" dirty="0" smtClean="0">
                <a:latin typeface="Times New Roman" pitchFamily="18" charset="0"/>
                <a:cs typeface="Times New Roman" pitchFamily="18" charset="0"/>
              </a:rPr>
              <a:t>Optimum cut off is chosen to be 0.27 i.e. any lead with greater than 0.27 probability of converting is predicted as Hot Lead (customer will convert) and any lead with 0.27 or less probability of converting is predicted as Cold Lead (customer will not convert)</a:t>
            </a:r>
          </a:p>
          <a:p>
            <a:r>
              <a:rPr lang="en-US" sz="1600" dirty="0" smtClean="0">
                <a:latin typeface="Times New Roman" pitchFamily="18" charset="0"/>
                <a:cs typeface="Times New Roman" pitchFamily="18" charset="0"/>
              </a:rPr>
              <a:t>Our final Logistic Regression Model is built with 14 features.</a:t>
            </a:r>
          </a:p>
          <a:p>
            <a:r>
              <a:rPr lang="en-US" sz="1600" dirty="0" smtClean="0">
                <a:latin typeface="Times New Roman" pitchFamily="18" charset="0"/>
                <a:cs typeface="Times New Roman" pitchFamily="18" charset="0"/>
              </a:rPr>
              <a:t>Features used in final model are ['Do Not Email', 'Lead </a:t>
            </a:r>
            <a:r>
              <a:rPr lang="en-US" sz="1600" dirty="0" err="1" smtClean="0">
                <a:latin typeface="Times New Roman" pitchFamily="18" charset="0"/>
                <a:cs typeface="Times New Roman" pitchFamily="18" charset="0"/>
              </a:rPr>
              <a:t>Origin_Lead</a:t>
            </a:r>
            <a:r>
              <a:rPr lang="en-US" sz="1600" dirty="0" smtClean="0">
                <a:latin typeface="Times New Roman" pitchFamily="18" charset="0"/>
                <a:cs typeface="Times New Roman" pitchFamily="18" charset="0"/>
              </a:rPr>
              <a:t> Add Form', 'Lead </a:t>
            </a:r>
            <a:r>
              <a:rPr lang="en-US" sz="1600" dirty="0" err="1" smtClean="0">
                <a:latin typeface="Times New Roman" pitchFamily="18" charset="0"/>
                <a:cs typeface="Times New Roman" pitchFamily="18" charset="0"/>
              </a:rPr>
              <a:t>Source_Welingak</a:t>
            </a:r>
            <a:r>
              <a:rPr lang="en-US" sz="1600" dirty="0" smtClean="0">
                <a:latin typeface="Times New Roman" pitchFamily="18" charset="0"/>
                <a:cs typeface="Times New Roman" pitchFamily="18" charset="0"/>
              </a:rPr>
              <a:t> Website', 'Last </a:t>
            </a:r>
            <a:r>
              <a:rPr lang="en-US" sz="1600" dirty="0" err="1" smtClean="0">
                <a:latin typeface="Times New Roman" pitchFamily="18" charset="0"/>
                <a:cs typeface="Times New Roman" pitchFamily="18" charset="0"/>
              </a:rPr>
              <a:t>Activity_SMS</a:t>
            </a:r>
            <a:r>
              <a:rPr lang="en-US" sz="1600" dirty="0" smtClean="0">
                <a:latin typeface="Times New Roman" pitchFamily="18" charset="0"/>
                <a:cs typeface="Times New Roman" pitchFamily="18" charset="0"/>
              </a:rPr>
              <a:t> Sent', '</a:t>
            </a:r>
            <a:r>
              <a:rPr lang="en-US" sz="1600" dirty="0" err="1" smtClean="0">
                <a:latin typeface="Times New Roman" pitchFamily="18" charset="0"/>
                <a:cs typeface="Times New Roman" pitchFamily="18" charset="0"/>
              </a:rPr>
              <a:t>Tags_Busy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Tags_Closed</a:t>
            </a:r>
            <a:r>
              <a:rPr lang="en-US" sz="1600" dirty="0" smtClean="0">
                <a:latin typeface="Times New Roman" pitchFamily="18" charset="0"/>
                <a:cs typeface="Times New Roman" pitchFamily="18" charset="0"/>
              </a:rPr>
              <a:t> by </a:t>
            </a:r>
            <a:r>
              <a:rPr lang="en-US" sz="1600" dirty="0" err="1" smtClean="0">
                <a:latin typeface="Times New Roman" pitchFamily="18" charset="0"/>
                <a:cs typeface="Times New Roman" pitchFamily="18" charset="0"/>
              </a:rPr>
              <a:t>Horizzon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Tags_Lost</a:t>
            </a:r>
            <a:r>
              <a:rPr lang="en-US" sz="1600" dirty="0" smtClean="0">
                <a:latin typeface="Times New Roman" pitchFamily="18" charset="0"/>
                <a:cs typeface="Times New Roman" pitchFamily="18" charset="0"/>
              </a:rPr>
              <a:t> to EINS', '</a:t>
            </a:r>
            <a:r>
              <a:rPr lang="en-US" sz="1600" dirty="0" err="1" smtClean="0">
                <a:latin typeface="Times New Roman" pitchFamily="18" charset="0"/>
                <a:cs typeface="Times New Roman" pitchFamily="18" charset="0"/>
              </a:rPr>
              <a:t>Tags_Ringing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Tags_Will</a:t>
            </a:r>
            <a:r>
              <a:rPr lang="en-US" sz="1600" dirty="0" smtClean="0">
                <a:latin typeface="Times New Roman" pitchFamily="18" charset="0"/>
                <a:cs typeface="Times New Roman" pitchFamily="18" charset="0"/>
              </a:rPr>
              <a:t> revert after reading the email', '</a:t>
            </a:r>
            <a:r>
              <a:rPr lang="en-US" sz="1600" dirty="0" err="1" smtClean="0">
                <a:latin typeface="Times New Roman" pitchFamily="18" charset="0"/>
                <a:cs typeface="Times New Roman" pitchFamily="18" charset="0"/>
              </a:rPr>
              <a:t>Tags_switched</a:t>
            </a:r>
            <a:r>
              <a:rPr lang="en-US" sz="1600" dirty="0" smtClean="0">
                <a:latin typeface="Times New Roman" pitchFamily="18" charset="0"/>
                <a:cs typeface="Times New Roman" pitchFamily="18" charset="0"/>
              </a:rPr>
              <a:t> off', 'Lead </a:t>
            </a:r>
            <a:r>
              <a:rPr lang="en-US" sz="1600" dirty="0" err="1" smtClean="0">
                <a:latin typeface="Times New Roman" pitchFamily="18" charset="0"/>
                <a:cs typeface="Times New Roman" pitchFamily="18" charset="0"/>
              </a:rPr>
              <a:t>Quality_Not</a:t>
            </a:r>
            <a:r>
              <a:rPr lang="en-US" sz="1600" dirty="0" smtClean="0">
                <a:latin typeface="Times New Roman" pitchFamily="18" charset="0"/>
                <a:cs typeface="Times New Roman" pitchFamily="18" charset="0"/>
              </a:rPr>
              <a:t> Sure', 'Lead </a:t>
            </a:r>
            <a:r>
              <a:rPr lang="en-US" sz="1600" dirty="0" err="1" smtClean="0">
                <a:latin typeface="Times New Roman" pitchFamily="18" charset="0"/>
                <a:cs typeface="Times New Roman" pitchFamily="18" charset="0"/>
              </a:rPr>
              <a:t>Quality_Worst</a:t>
            </a:r>
            <a:r>
              <a:rPr lang="en-US" sz="1600" dirty="0" smtClean="0">
                <a:latin typeface="Times New Roman" pitchFamily="18" charset="0"/>
                <a:cs typeface="Times New Roman" pitchFamily="18" charset="0"/>
              </a:rPr>
              <a:t>', 'Last Notable </a:t>
            </a:r>
            <a:r>
              <a:rPr lang="en-US" sz="1600" dirty="0" err="1" smtClean="0">
                <a:latin typeface="Times New Roman" pitchFamily="18" charset="0"/>
                <a:cs typeface="Times New Roman" pitchFamily="18" charset="0"/>
              </a:rPr>
              <a:t>Activity_Modified</a:t>
            </a:r>
            <a:r>
              <a:rPr lang="en-US" sz="1600" dirty="0" smtClean="0">
                <a:latin typeface="Times New Roman" pitchFamily="18" charset="0"/>
                <a:cs typeface="Times New Roman" pitchFamily="18" charset="0"/>
              </a:rPr>
              <a:t>', 'Last Notable </a:t>
            </a:r>
            <a:r>
              <a:rPr lang="en-US" sz="1600" dirty="0" err="1" smtClean="0">
                <a:latin typeface="Times New Roman" pitchFamily="18" charset="0"/>
                <a:cs typeface="Times New Roman" pitchFamily="18" charset="0"/>
              </a:rPr>
              <a:t>Activity_Olark</a:t>
            </a:r>
            <a:r>
              <a:rPr lang="en-US" sz="1600" dirty="0" smtClean="0">
                <a:latin typeface="Times New Roman" pitchFamily="18" charset="0"/>
                <a:cs typeface="Times New Roman" pitchFamily="18" charset="0"/>
              </a:rPr>
              <a:t> Chat Conversation']</a:t>
            </a:r>
          </a:p>
          <a:p>
            <a:r>
              <a:rPr lang="en-US" sz="1600" dirty="0" smtClean="0">
                <a:latin typeface="Times New Roman" pitchFamily="18" charset="0"/>
                <a:cs typeface="Times New Roman" pitchFamily="18" charset="0"/>
              </a:rPr>
              <a:t>The top three categorical/dummy variables in the final model are ‘</a:t>
            </a:r>
            <a:r>
              <a:rPr lang="en-US" sz="1600" dirty="0" err="1" smtClean="0">
                <a:latin typeface="Times New Roman" pitchFamily="18" charset="0"/>
                <a:cs typeface="Times New Roman" pitchFamily="18" charset="0"/>
              </a:rPr>
              <a:t>Tags_Lost</a:t>
            </a:r>
            <a:r>
              <a:rPr lang="en-US" sz="1600" dirty="0" smtClean="0">
                <a:latin typeface="Times New Roman" pitchFamily="18" charset="0"/>
                <a:cs typeface="Times New Roman" pitchFamily="18" charset="0"/>
              </a:rPr>
              <a:t> to EINS’, ‘</a:t>
            </a:r>
            <a:r>
              <a:rPr lang="en-US" sz="1600" dirty="0" err="1" smtClean="0">
                <a:latin typeface="Times New Roman" pitchFamily="18" charset="0"/>
                <a:cs typeface="Times New Roman" pitchFamily="18" charset="0"/>
              </a:rPr>
              <a:t>Tags_Closed</a:t>
            </a:r>
            <a:r>
              <a:rPr lang="en-US" sz="1600" dirty="0" smtClean="0">
                <a:latin typeface="Times New Roman" pitchFamily="18" charset="0"/>
                <a:cs typeface="Times New Roman" pitchFamily="18" charset="0"/>
              </a:rPr>
              <a:t> by </a:t>
            </a:r>
            <a:r>
              <a:rPr lang="en-US" sz="1600" dirty="0" err="1" smtClean="0">
                <a:latin typeface="Times New Roman" pitchFamily="18" charset="0"/>
                <a:cs typeface="Times New Roman" pitchFamily="18" charset="0"/>
              </a:rPr>
              <a:t>Horizzon</a:t>
            </a:r>
            <a:r>
              <a:rPr lang="en-US" sz="1600" dirty="0" smtClean="0">
                <a:latin typeface="Times New Roman" pitchFamily="18" charset="0"/>
                <a:cs typeface="Times New Roman" pitchFamily="18" charset="0"/>
              </a:rPr>
              <a:t>’, ‘Lead </a:t>
            </a:r>
            <a:r>
              <a:rPr lang="en-US" sz="1600" dirty="0" err="1" smtClean="0">
                <a:latin typeface="Times New Roman" pitchFamily="18" charset="0"/>
                <a:cs typeface="Times New Roman" pitchFamily="18" charset="0"/>
              </a:rPr>
              <a:t>Quality_Worst</a:t>
            </a:r>
            <a:r>
              <a:rPr lang="en-US" sz="1600" dirty="0" smtClean="0">
                <a:latin typeface="Times New Roman" pitchFamily="18" charset="0"/>
                <a:cs typeface="Times New Roman" pitchFamily="18" charset="0"/>
              </a:rPr>
              <a:t>’ with respect to the absolute value of their coefficient factors.</a:t>
            </a:r>
          </a:p>
          <a:p>
            <a:endParaRPr lang="en-US" sz="16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Times New Roman" pitchFamily="18" charset="0"/>
                <a:cs typeface="Times New Roman" pitchFamily="18" charset="0"/>
              </a:rPr>
              <a:t>Importing Data</a:t>
            </a:r>
          </a:p>
          <a:p>
            <a:pPr marL="514350" indent="-514350">
              <a:buFont typeface="+mj-lt"/>
              <a:buAutoNum type="arabicPeriod"/>
            </a:pPr>
            <a:r>
              <a:rPr lang="en-US" sz="2000" dirty="0" smtClean="0">
                <a:latin typeface="Times New Roman" pitchFamily="18" charset="0"/>
                <a:cs typeface="Times New Roman" pitchFamily="18" charset="0"/>
              </a:rPr>
              <a:t>Inspecting the </a:t>
            </a:r>
            <a:r>
              <a:rPr lang="en-US" sz="2000" dirty="0" err="1" smtClean="0">
                <a:latin typeface="Times New Roman" pitchFamily="18" charset="0"/>
                <a:cs typeface="Times New Roman" pitchFamily="18" charset="0"/>
              </a:rPr>
              <a:t>Dataframe</a:t>
            </a:r>
            <a:endParaRPr lang="en-US" sz="2000" dirty="0" smtClean="0">
              <a:latin typeface="Times New Roman" pitchFamily="18" charset="0"/>
              <a:cs typeface="Times New Roman" pitchFamily="18" charset="0"/>
            </a:endParaRPr>
          </a:p>
          <a:p>
            <a:pPr marL="514350" indent="-514350">
              <a:buFont typeface="+mj-lt"/>
              <a:buAutoNum type="arabicPeriod"/>
            </a:pPr>
            <a:r>
              <a:rPr lang="en-US" sz="2000" dirty="0" smtClean="0">
                <a:latin typeface="Times New Roman" pitchFamily="18" charset="0"/>
                <a:cs typeface="Times New Roman" pitchFamily="18" charset="0"/>
              </a:rPr>
              <a:t>Data Preparation (Encoding Categorical Variables, Handling Null Values)</a:t>
            </a:r>
          </a:p>
          <a:p>
            <a:pPr marL="514350" indent="-514350">
              <a:buFont typeface="+mj-lt"/>
              <a:buAutoNum type="arabicPeriod"/>
            </a:pPr>
            <a:r>
              <a:rPr lang="en-US" sz="2000" dirty="0" smtClean="0">
                <a:latin typeface="Times New Roman" pitchFamily="18" charset="0"/>
                <a:cs typeface="Times New Roman" pitchFamily="18" charset="0"/>
              </a:rPr>
              <a:t>EDA (</a:t>
            </a:r>
            <a:r>
              <a:rPr lang="en-US" sz="2000" dirty="0" err="1" smtClean="0">
                <a:latin typeface="Times New Roman" pitchFamily="18" charset="0"/>
                <a:cs typeface="Times New Roman" pitchFamily="18" charset="0"/>
              </a:rPr>
              <a:t>univariate</a:t>
            </a:r>
            <a:r>
              <a:rPr lang="en-US" sz="2000" dirty="0" smtClean="0">
                <a:latin typeface="Times New Roman" pitchFamily="18" charset="0"/>
                <a:cs typeface="Times New Roman" pitchFamily="18" charset="0"/>
              </a:rPr>
              <a:t> analysis, outlier detection, checking data imbalance)</a:t>
            </a:r>
          </a:p>
          <a:p>
            <a:pPr marL="514350" indent="-514350">
              <a:buFont typeface="+mj-lt"/>
              <a:buAutoNum type="arabicPeriod"/>
            </a:pPr>
            <a:r>
              <a:rPr lang="en-US" sz="2000" dirty="0" smtClean="0">
                <a:latin typeface="Times New Roman" pitchFamily="18" charset="0"/>
                <a:cs typeface="Times New Roman" pitchFamily="18" charset="0"/>
              </a:rPr>
              <a:t>Dummy Variable Creation</a:t>
            </a:r>
          </a:p>
          <a:p>
            <a:pPr marL="514350" indent="-514350">
              <a:buFont typeface="+mj-lt"/>
              <a:buAutoNum type="arabicPeriod"/>
            </a:pPr>
            <a:r>
              <a:rPr lang="en-US" sz="2000" dirty="0" smtClean="0">
                <a:latin typeface="Times New Roman" pitchFamily="18" charset="0"/>
                <a:cs typeface="Times New Roman" pitchFamily="18" charset="0"/>
              </a:rPr>
              <a:t>Test-Train Split</a:t>
            </a:r>
          </a:p>
          <a:p>
            <a:pPr marL="514350" indent="-514350">
              <a:buFont typeface="+mj-lt"/>
              <a:buAutoNum type="arabicPeriod"/>
            </a:pPr>
            <a:r>
              <a:rPr lang="en-US" sz="2000" dirty="0" smtClean="0">
                <a:latin typeface="Times New Roman" pitchFamily="18" charset="0"/>
                <a:cs typeface="Times New Roman" pitchFamily="18" charset="0"/>
              </a:rPr>
              <a:t>Feature Scaling</a:t>
            </a:r>
          </a:p>
          <a:p>
            <a:pPr marL="514350" indent="-514350">
              <a:buFont typeface="+mj-lt"/>
              <a:buAutoNum type="arabicPeriod"/>
            </a:pPr>
            <a:r>
              <a:rPr lang="en-US" sz="2000" dirty="0" smtClean="0">
                <a:latin typeface="Times New Roman" pitchFamily="18" charset="0"/>
                <a:cs typeface="Times New Roman" pitchFamily="18" charset="0"/>
              </a:rPr>
              <a:t>Looking at Correlations</a:t>
            </a:r>
          </a:p>
          <a:p>
            <a:pPr marL="514350" indent="-514350">
              <a:buFont typeface="+mj-lt"/>
              <a:buAutoNum type="arabicPeriod"/>
            </a:pPr>
            <a:r>
              <a:rPr lang="en-US" sz="2000" dirty="0" smtClean="0">
                <a:latin typeface="Times New Roman" pitchFamily="18" charset="0"/>
                <a:cs typeface="Times New Roman" pitchFamily="18" charset="0"/>
              </a:rPr>
              <a:t>Model Building (Feature Selection Using RFE, Improvising the model further inspecting adjusted R-squared, VIF and p-vales)</a:t>
            </a:r>
          </a:p>
          <a:p>
            <a:pPr marL="514350" indent="-514350">
              <a:buFont typeface="+mj-lt"/>
              <a:buAutoNum type="arabicPeriod"/>
            </a:pPr>
            <a:r>
              <a:rPr lang="en-US" sz="2000" dirty="0" smtClean="0">
                <a:latin typeface="Times New Roman" pitchFamily="18" charset="0"/>
                <a:cs typeface="Times New Roman" pitchFamily="18" charset="0"/>
              </a:rPr>
              <a:t>Build final model</a:t>
            </a:r>
          </a:p>
          <a:p>
            <a:pPr marL="514350" indent="-514350">
              <a:buFont typeface="+mj-lt"/>
              <a:buAutoNum type="arabicPeriod"/>
            </a:pPr>
            <a:r>
              <a:rPr lang="en-US" sz="2000" dirty="0" smtClean="0">
                <a:latin typeface="Times New Roman" pitchFamily="18" charset="0"/>
                <a:cs typeface="Times New Roman" pitchFamily="18" charset="0"/>
              </a:rPr>
              <a:t>Model evaluation with different metrics Sensitivity, Specificity</a:t>
            </a:r>
          </a:p>
          <a:p>
            <a:pPr marL="514350" indent="-514350">
              <a:buFont typeface="+mj-lt"/>
              <a:buAutoNum type="arabicPeriod"/>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67544" y="404664"/>
            <a:ext cx="8229600" cy="1143000"/>
          </a:xfrm>
        </p:spPr>
        <p:txBody>
          <a:bodyPr>
            <a:normAutofit fontScale="90000"/>
          </a:bodyPr>
          <a:lstStyle/>
          <a:p>
            <a:r>
              <a:rPr lang="en-US" sz="3600" dirty="0" smtClean="0"/>
              <a:t>Approach to solve the Business Problem</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r>
              <a:rPr lang="en-US" sz="3600" dirty="0" smtClean="0"/>
              <a:t>Importing the data</a:t>
            </a:r>
            <a:endParaRPr lang="en-US" sz="3600" dirty="0"/>
          </a:p>
        </p:txBody>
      </p:sp>
      <p:pic>
        <p:nvPicPr>
          <p:cNvPr id="5" name="Content Placeholder 4" descr="1.PNG"/>
          <p:cNvPicPr>
            <a:picLocks noGrp="1" noChangeAspect="1"/>
          </p:cNvPicPr>
          <p:nvPr>
            <p:ph idx="1"/>
          </p:nvPr>
        </p:nvPicPr>
        <p:blipFill>
          <a:blip r:embed="rId2"/>
          <a:stretch>
            <a:fillRect/>
          </a:stretch>
        </p:blipFill>
        <p:spPr>
          <a:xfrm>
            <a:off x="558589" y="1428736"/>
            <a:ext cx="8038285" cy="435771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r>
              <a:rPr lang="en-US" dirty="0" smtClean="0"/>
              <a:t>Inspecting the </a:t>
            </a:r>
            <a:r>
              <a:rPr lang="en-US" dirty="0" err="1" smtClean="0"/>
              <a:t>dataframe</a:t>
            </a:r>
            <a:endParaRPr lang="en-US" dirty="0"/>
          </a:p>
        </p:txBody>
      </p:sp>
      <p:pic>
        <p:nvPicPr>
          <p:cNvPr id="5" name="Content Placeholder 4" descr="2.PNG"/>
          <p:cNvPicPr>
            <a:picLocks noGrp="1" noChangeAspect="1"/>
          </p:cNvPicPr>
          <p:nvPr>
            <p:ph idx="1"/>
          </p:nvPr>
        </p:nvPicPr>
        <p:blipFill>
          <a:blip r:embed="rId2"/>
          <a:stretch>
            <a:fillRect/>
          </a:stretch>
        </p:blipFill>
        <p:spPr>
          <a:xfrm>
            <a:off x="500034" y="1481138"/>
            <a:ext cx="7858180" cy="4525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3.PNG"/>
          <p:cNvPicPr>
            <a:picLocks noGrp="1" noChangeAspect="1"/>
          </p:cNvPicPr>
          <p:nvPr>
            <p:ph idx="1"/>
          </p:nvPr>
        </p:nvPicPr>
        <p:blipFill>
          <a:blip r:embed="rId2"/>
          <a:stretch>
            <a:fillRect/>
          </a:stretch>
        </p:blipFill>
        <p:spPr>
          <a:xfrm>
            <a:off x="685257" y="1643050"/>
            <a:ext cx="7773485" cy="36433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DataProcessing</a:t>
            </a:r>
            <a:endParaRPr lang="en-US" dirty="0"/>
          </a:p>
        </p:txBody>
      </p:sp>
      <p:pic>
        <p:nvPicPr>
          <p:cNvPr id="5" name="Content Placeholder 4" descr="4.PNG"/>
          <p:cNvPicPr>
            <a:picLocks noGrp="1" noChangeAspect="1"/>
          </p:cNvPicPr>
          <p:nvPr>
            <p:ph idx="1"/>
          </p:nvPr>
        </p:nvPicPr>
        <p:blipFill>
          <a:blip r:embed="rId2"/>
          <a:stretch>
            <a:fillRect/>
          </a:stretch>
        </p:blipFill>
        <p:spPr>
          <a:xfrm>
            <a:off x="628099" y="1357298"/>
            <a:ext cx="7887801" cy="451595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5.PNG"/>
          <p:cNvPicPr>
            <a:picLocks noGrp="1" noChangeAspect="1"/>
          </p:cNvPicPr>
          <p:nvPr>
            <p:ph idx="1"/>
          </p:nvPr>
        </p:nvPicPr>
        <p:blipFill>
          <a:blip r:embed="rId2"/>
          <a:stretch>
            <a:fillRect/>
          </a:stretch>
        </p:blipFill>
        <p:spPr>
          <a:xfrm>
            <a:off x="937705" y="1857364"/>
            <a:ext cx="7268590" cy="284415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EDA Analysis of Data Set</a:t>
            </a:r>
            <a:endParaRPr lang="en-US" dirty="0"/>
          </a:p>
        </p:txBody>
      </p:sp>
      <p:pic>
        <p:nvPicPr>
          <p:cNvPr id="6" name="Content Placeholder 5" descr="6.PNG"/>
          <p:cNvPicPr>
            <a:picLocks noGrp="1" noChangeAspect="1"/>
          </p:cNvPicPr>
          <p:nvPr>
            <p:ph idx="1"/>
          </p:nvPr>
        </p:nvPicPr>
        <p:blipFill>
          <a:blip r:embed="rId2"/>
          <a:stretch>
            <a:fillRect/>
          </a:stretch>
        </p:blipFill>
        <p:spPr>
          <a:xfrm>
            <a:off x="785786" y="1643050"/>
            <a:ext cx="3714776" cy="3714776"/>
          </a:xfrm>
        </p:spPr>
      </p:pic>
      <p:pic>
        <p:nvPicPr>
          <p:cNvPr id="7" name="Picture 6" descr="7.PNG"/>
          <p:cNvPicPr>
            <a:picLocks noChangeAspect="1"/>
          </p:cNvPicPr>
          <p:nvPr/>
        </p:nvPicPr>
        <p:blipFill>
          <a:blip r:embed="rId3"/>
          <a:stretch>
            <a:fillRect/>
          </a:stretch>
        </p:blipFill>
        <p:spPr>
          <a:xfrm>
            <a:off x="4643438" y="1643050"/>
            <a:ext cx="3448532" cy="378621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TotalTime>
  <Words>782</Words>
  <Application>Microsoft Office PowerPoint</Application>
  <PresentationFormat>On-screen Show (4:3)</PresentationFormat>
  <Paragraphs>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Lead Score for X education  system</vt:lpstr>
      <vt:lpstr>Problem Statement</vt:lpstr>
      <vt:lpstr>Approach to solve the Business Problem</vt:lpstr>
      <vt:lpstr>Importing the data</vt:lpstr>
      <vt:lpstr>Inspecting the dataframe</vt:lpstr>
      <vt:lpstr>Slide 6</vt:lpstr>
      <vt:lpstr>DataProcessing</vt:lpstr>
      <vt:lpstr>Slide 8</vt:lpstr>
      <vt:lpstr>EDA Analysis of Data Set</vt:lpstr>
      <vt:lpstr>Creating Dummy variable</vt:lpstr>
      <vt:lpstr> Splitting the Data into Train and test set</vt:lpstr>
      <vt:lpstr>Feature Scaling of the Data</vt:lpstr>
      <vt:lpstr>Analyzing the Correlations</vt:lpstr>
      <vt:lpstr>Model Building</vt:lpstr>
      <vt:lpstr>Feature Selection Using RFE</vt:lpstr>
      <vt:lpstr>Creating ROC Curve</vt:lpstr>
      <vt:lpstr>ROC Curve</vt:lpstr>
      <vt:lpstr>Finding the optimal cut-off point</vt:lpstr>
      <vt:lpstr>Making prediction on final test set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for X education  system</dc:title>
  <dc:creator>Dell</dc:creator>
  <cp:lastModifiedBy>acer</cp:lastModifiedBy>
  <cp:revision>21</cp:revision>
  <dcterms:created xsi:type="dcterms:W3CDTF">2024-04-30T15:15:05Z</dcterms:created>
  <dcterms:modified xsi:type="dcterms:W3CDTF">2024-05-29T10:54:48Z</dcterms:modified>
</cp:coreProperties>
</file>