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8863C-DE67-4ADE-ACF2-629137C2A5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447965-B596-4609-B45A-747593F73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B6AEE4-72FA-45BF-91E5-5E1051A7ED13}"/>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F088E822-DF72-4DE9-8548-7B4B1C1AA7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351D46-8BB9-41DA-80F9-55DD0BDC07C9}"/>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314868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6E068-636E-4AD6-819C-D14ECAD503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8E0AE0-81C7-4FB2-BCF1-9222AB9C43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A4D8E5-C85A-4638-8F61-DE607B0B325C}"/>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86F4DC93-168D-4B28-AB1A-75B1853A64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6E6AAE-D226-4F88-A3BE-BB34AD35CD7D}"/>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120779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9C06C8-C228-4622-B575-66A455DBB2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4FE373-4661-4AA8-8DA2-5056450A9B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B105A1-BB93-44A1-96F0-2457E8C100B6}"/>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39174042-28A7-469E-B08A-B6D7ED2783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ECC364-9224-4014-A29C-15A181006559}"/>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367143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185AB-C5EB-4F72-96EE-0B217E8525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EFE8A3-2D52-49A2-997B-CB6A336BC9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C36480-8306-4A4D-9A0E-FBBD766D78B3}"/>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BA490EC6-2917-4E8E-9F57-D1DC788AC8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02CC88-295B-4EAD-9DA9-F649097DD783}"/>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282958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81372-CE71-48AA-8569-E7FEBF38AE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C0B99A-38CD-465A-A0D9-784358CD9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E78826C-3DE4-4C06-8003-7627C94A27AD}"/>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B2D4318A-E037-4B7A-8150-0C9435DC7C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51BED4-DFFD-4690-AB3D-F98DAFAE9A94}"/>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43665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4A62C-1F3C-4DBA-AD8F-7C4FBE6AD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C3EC98-1EA4-4CC3-AB23-7D3A4E83D3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EDFC58E-464D-4D09-BBF3-A9E7628513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1B6A5D6-C7AF-4B16-9385-466A0D0764F0}"/>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19099C1E-7676-4CA7-8B6F-92FFCBB1FD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5A6CBA-0EF7-4F1D-AF6B-033090017C2D}"/>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111283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E608A-CEF0-41D4-A4B7-0FE7A6FC88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20BDAF-75A4-4601-9DAB-CB9508606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91BB11-09FE-48B3-A225-6B47D6C713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0EC10A-CDF3-4824-BEC0-0B1EF4CD2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2A61C4-CFBD-4696-B117-21795162C02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2174B9-78DD-4974-B607-603C095FE984}"/>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8" name="页脚占位符 7">
            <a:extLst>
              <a:ext uri="{FF2B5EF4-FFF2-40B4-BE49-F238E27FC236}">
                <a16:creationId xmlns:a16="http://schemas.microsoft.com/office/drawing/2014/main" id="{F9E4D476-2C00-4DEE-B995-2079397675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A65ACC-36EB-4DC3-B3E5-0F8315632C91}"/>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150536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5F2EE-BA6F-4624-82C4-C5D40C8EAE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F8C8B8-CCCA-45B6-84F1-511C468FE2E1}"/>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4" name="页脚占位符 3">
            <a:extLst>
              <a:ext uri="{FF2B5EF4-FFF2-40B4-BE49-F238E27FC236}">
                <a16:creationId xmlns:a16="http://schemas.microsoft.com/office/drawing/2014/main" id="{0BB58D13-754E-42A0-8506-572B9DA6F2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66DDE-40F7-4A05-86AE-994251CD167E}"/>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278441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AF9A33-4861-412F-97CA-BBB3B94CCBDB}"/>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3" name="页脚占位符 2">
            <a:extLst>
              <a:ext uri="{FF2B5EF4-FFF2-40B4-BE49-F238E27FC236}">
                <a16:creationId xmlns:a16="http://schemas.microsoft.com/office/drawing/2014/main" id="{DDC25389-D8E7-4CDC-BEB0-0BD755A694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10F82C-0B07-474D-9D45-AFB00F90A913}"/>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226566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BEF6E-D4CE-4D7C-87E0-47200D7F8B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692AC8-E8EC-4635-8139-A091B2382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6A9601-A800-477C-8F24-63AC93D16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CBBAB2-CDFC-40EC-A884-BABBE182C94C}"/>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99D6765B-DD96-45BC-89FC-4A66BB1886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372395-3EA8-4488-87DB-48E5BA65C8B8}"/>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55586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A4B7D-FC5F-46D4-A420-E09229C579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04A470-CAC3-471A-94E0-76FC40EFE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F60227A-5ABA-463F-8B12-A6F59CD66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A82831-6AE0-492D-BED4-93571D3EF639}"/>
              </a:ext>
            </a:extLst>
          </p:cNvPr>
          <p:cNvSpPr>
            <a:spLocks noGrp="1"/>
          </p:cNvSpPr>
          <p:nvPr>
            <p:ph type="dt" sz="half" idx="10"/>
          </p:nvPr>
        </p:nvSpPr>
        <p:spPr/>
        <p:txBody>
          <a:bodyPr/>
          <a:lstStyle/>
          <a:p>
            <a:fld id="{3E27B62D-F9F5-498A-82C3-1F5234A18B44}"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B3BB7B1F-661C-4286-AE66-5F98805EAD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FBCC50-C500-4216-9394-E0B01DA57781}"/>
              </a:ext>
            </a:extLst>
          </p:cNvPr>
          <p:cNvSpPr>
            <a:spLocks noGrp="1"/>
          </p:cNvSpPr>
          <p:nvPr>
            <p:ph type="sldNum" sz="quarter" idx="12"/>
          </p:nvPr>
        </p:nvSpPr>
        <p:spPr/>
        <p:txBody>
          <a:body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377896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7D1EA4-BDE6-4C9E-8C93-275F0679A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1EAA9D-C234-4A58-B097-BAE4C4DE2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1377CA-CBCD-46A7-AF09-A79E7BCC1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7B62D-F9F5-498A-82C3-1F5234A18B44}"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73C0B086-BD9D-4978-8F0D-D7AA95D95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6AB9B2-DCC5-43F7-9C87-3DC59D78E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281C5-7EFB-4849-91FE-D9107B4E47EA}" type="slidenum">
              <a:rPr lang="zh-CN" altLang="en-US" smtClean="0"/>
              <a:t>‹#›</a:t>
            </a:fld>
            <a:endParaRPr lang="zh-CN" altLang="en-US"/>
          </a:p>
        </p:txBody>
      </p:sp>
    </p:spTree>
    <p:extLst>
      <p:ext uri="{BB962C8B-B14F-4D97-AF65-F5344CB8AC3E}">
        <p14:creationId xmlns:p14="http://schemas.microsoft.com/office/powerpoint/2010/main" val="2026058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4ADC5-C202-40FD-A641-F66F0FA017F7}"/>
              </a:ext>
            </a:extLst>
          </p:cNvPr>
          <p:cNvSpPr>
            <a:spLocks noGrp="1"/>
          </p:cNvSpPr>
          <p:nvPr>
            <p:ph type="ctrTitle"/>
          </p:nvPr>
        </p:nvSpPr>
        <p:spPr/>
        <p:txBody>
          <a:bodyPr/>
          <a:lstStyle/>
          <a:p>
            <a:r>
              <a:rPr lang="en-US" altLang="zh-CN" dirty="0"/>
              <a:t>Research Report</a:t>
            </a:r>
            <a:endParaRPr lang="zh-CN" altLang="en-US" dirty="0"/>
          </a:p>
        </p:txBody>
      </p:sp>
      <p:sp>
        <p:nvSpPr>
          <p:cNvPr id="3" name="副标题 2">
            <a:extLst>
              <a:ext uri="{FF2B5EF4-FFF2-40B4-BE49-F238E27FC236}">
                <a16:creationId xmlns:a16="http://schemas.microsoft.com/office/drawing/2014/main" id="{6881EAAF-C0C8-4D8A-93F7-D526C532CB35}"/>
              </a:ext>
            </a:extLst>
          </p:cNvPr>
          <p:cNvSpPr>
            <a:spLocks noGrp="1"/>
          </p:cNvSpPr>
          <p:nvPr>
            <p:ph type="subTitle" idx="1"/>
          </p:nvPr>
        </p:nvSpPr>
        <p:spPr/>
        <p:txBody>
          <a:bodyPr/>
          <a:lstStyle/>
          <a:p>
            <a:r>
              <a:rPr lang="en-US" altLang="zh-CN" dirty="0"/>
              <a:t>10/28/2023</a:t>
            </a:r>
          </a:p>
          <a:p>
            <a:r>
              <a:rPr lang="en-US" altLang="zh-CN" dirty="0"/>
              <a:t>Yu Li</a:t>
            </a:r>
            <a:endParaRPr lang="zh-CN" altLang="en-US" dirty="0"/>
          </a:p>
        </p:txBody>
      </p:sp>
    </p:spTree>
    <p:extLst>
      <p:ext uri="{BB962C8B-B14F-4D97-AF65-F5344CB8AC3E}">
        <p14:creationId xmlns:p14="http://schemas.microsoft.com/office/powerpoint/2010/main" val="36409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2D51B-BF37-4F7F-9CA3-37E6A5ECBC44}"/>
              </a:ext>
            </a:extLst>
          </p:cNvPr>
          <p:cNvSpPr>
            <a:spLocks noGrp="1"/>
          </p:cNvSpPr>
          <p:nvPr>
            <p:ph type="title"/>
          </p:nvPr>
        </p:nvSpPr>
        <p:spPr/>
        <p:txBody>
          <a:bodyPr>
            <a:normAutofit/>
          </a:bodyPr>
          <a:lstStyle/>
          <a:p>
            <a:r>
              <a:rPr lang="en-US" altLang="zh-CN" sz="3200" dirty="0"/>
              <a:t>One subject check steps</a:t>
            </a:r>
            <a:endParaRPr lang="zh-CN" altLang="en-US" sz="3200" dirty="0"/>
          </a:p>
        </p:txBody>
      </p:sp>
      <p:sp>
        <p:nvSpPr>
          <p:cNvPr id="3" name="内容占位符 2">
            <a:extLst>
              <a:ext uri="{FF2B5EF4-FFF2-40B4-BE49-F238E27FC236}">
                <a16:creationId xmlns:a16="http://schemas.microsoft.com/office/drawing/2014/main" id="{F343B5C3-D57D-4F0D-9C42-22C53CB1037D}"/>
              </a:ext>
            </a:extLst>
          </p:cNvPr>
          <p:cNvSpPr>
            <a:spLocks noGrp="1"/>
          </p:cNvSpPr>
          <p:nvPr>
            <p:ph idx="1"/>
          </p:nvPr>
        </p:nvSpPr>
        <p:spPr>
          <a:xfrm>
            <a:off x="838200" y="1403428"/>
            <a:ext cx="3041342" cy="287260"/>
          </a:xfrm>
        </p:spPr>
        <p:txBody>
          <a:bodyPr>
            <a:noAutofit/>
          </a:bodyPr>
          <a:lstStyle/>
          <a:p>
            <a:pPr marL="0" indent="0">
              <a:buNone/>
            </a:pPr>
            <a:r>
              <a:rPr lang="en-US" altLang="zh-CN" sz="2000" dirty="0"/>
              <a:t>Experimental raw data</a:t>
            </a:r>
            <a:endParaRPr lang="zh-CN" altLang="en-US" sz="2000" dirty="0"/>
          </a:p>
        </p:txBody>
      </p:sp>
      <p:pic>
        <p:nvPicPr>
          <p:cNvPr id="7" name="图片 6">
            <a:extLst>
              <a:ext uri="{FF2B5EF4-FFF2-40B4-BE49-F238E27FC236}">
                <a16:creationId xmlns:a16="http://schemas.microsoft.com/office/drawing/2014/main" id="{95E2C7BE-C2A0-4F24-BCE9-F7B4EEC8316F}"/>
              </a:ext>
            </a:extLst>
          </p:cNvPr>
          <p:cNvPicPr>
            <a:picLocks noChangeAspect="1"/>
          </p:cNvPicPr>
          <p:nvPr/>
        </p:nvPicPr>
        <p:blipFill>
          <a:blip r:embed="rId2"/>
          <a:stretch>
            <a:fillRect/>
          </a:stretch>
        </p:blipFill>
        <p:spPr>
          <a:xfrm>
            <a:off x="750357" y="1687812"/>
            <a:ext cx="3986235" cy="1679734"/>
          </a:xfrm>
          <a:prstGeom prst="rect">
            <a:avLst/>
          </a:prstGeom>
        </p:spPr>
      </p:pic>
      <p:pic>
        <p:nvPicPr>
          <p:cNvPr id="9" name="图片 8">
            <a:extLst>
              <a:ext uri="{FF2B5EF4-FFF2-40B4-BE49-F238E27FC236}">
                <a16:creationId xmlns:a16="http://schemas.microsoft.com/office/drawing/2014/main" id="{7F400DAB-8651-4E8E-9E5E-61887647E6DB}"/>
              </a:ext>
            </a:extLst>
          </p:cNvPr>
          <p:cNvPicPr>
            <a:picLocks noChangeAspect="1"/>
          </p:cNvPicPr>
          <p:nvPr/>
        </p:nvPicPr>
        <p:blipFill>
          <a:blip r:embed="rId3"/>
          <a:stretch>
            <a:fillRect/>
          </a:stretch>
        </p:blipFill>
        <p:spPr>
          <a:xfrm>
            <a:off x="838200" y="3243316"/>
            <a:ext cx="3986235" cy="1743978"/>
          </a:xfrm>
          <a:prstGeom prst="rect">
            <a:avLst/>
          </a:prstGeom>
        </p:spPr>
      </p:pic>
      <p:pic>
        <p:nvPicPr>
          <p:cNvPr id="11" name="图片 10">
            <a:extLst>
              <a:ext uri="{FF2B5EF4-FFF2-40B4-BE49-F238E27FC236}">
                <a16:creationId xmlns:a16="http://schemas.microsoft.com/office/drawing/2014/main" id="{A0FEE4A8-3293-47A6-921E-2CC1FDAB8B3C}"/>
              </a:ext>
            </a:extLst>
          </p:cNvPr>
          <p:cNvPicPr>
            <a:picLocks noChangeAspect="1"/>
          </p:cNvPicPr>
          <p:nvPr/>
        </p:nvPicPr>
        <p:blipFill>
          <a:blip r:embed="rId4"/>
          <a:stretch>
            <a:fillRect/>
          </a:stretch>
        </p:blipFill>
        <p:spPr>
          <a:xfrm>
            <a:off x="728783" y="5064740"/>
            <a:ext cx="4074519" cy="1743978"/>
          </a:xfrm>
          <a:prstGeom prst="rect">
            <a:avLst/>
          </a:prstGeom>
        </p:spPr>
      </p:pic>
      <p:sp>
        <p:nvSpPr>
          <p:cNvPr id="12" name="文本框 11">
            <a:extLst>
              <a:ext uri="{FF2B5EF4-FFF2-40B4-BE49-F238E27FC236}">
                <a16:creationId xmlns:a16="http://schemas.microsoft.com/office/drawing/2014/main" id="{DBB35421-173A-4BED-9E98-4648DABF04B6}"/>
              </a:ext>
            </a:extLst>
          </p:cNvPr>
          <p:cNvSpPr txBox="1"/>
          <p:nvPr/>
        </p:nvSpPr>
        <p:spPr>
          <a:xfrm>
            <a:off x="5759087" y="1713427"/>
            <a:ext cx="4205698"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Complete DC and</a:t>
            </a:r>
            <a:r>
              <a:rPr lang="zh-CN" altLang="en-US" sz="1600" dirty="0"/>
              <a:t> </a:t>
            </a:r>
            <a:r>
              <a:rPr lang="en-US" altLang="zh-CN" sz="1600" dirty="0"/>
              <a:t>AC</a:t>
            </a:r>
            <a:r>
              <a:rPr lang="zh-CN" altLang="en-US" sz="1600" dirty="0"/>
              <a:t> </a:t>
            </a:r>
            <a:r>
              <a:rPr lang="en-US" altLang="zh-CN" sz="1600" dirty="0"/>
              <a:t>parts</a:t>
            </a:r>
          </a:p>
          <a:p>
            <a:pPr marL="285750" indent="-285750">
              <a:buFont typeface="Arial" panose="020B0604020202020204" pitchFamily="34" charset="0"/>
              <a:buChar char="•"/>
            </a:pPr>
            <a:r>
              <a:rPr lang="en-US" altLang="zh-CN" sz="1600" dirty="0"/>
              <a:t>Under two wavelengths(740nm/850nm)</a:t>
            </a:r>
          </a:p>
          <a:p>
            <a:pPr marL="285750" indent="-285750">
              <a:buFont typeface="Arial" panose="020B0604020202020204" pitchFamily="34" charset="0"/>
              <a:buChar char="•"/>
            </a:pPr>
            <a:r>
              <a:rPr lang="en-US" altLang="zh-CN" sz="1600" dirty="0"/>
              <a:t>With two channels(different SD distances, set as 1cm and 10cm.</a:t>
            </a:r>
            <a:endParaRPr lang="zh-CN" altLang="en-US" sz="1600" dirty="0"/>
          </a:p>
        </p:txBody>
      </p:sp>
      <p:sp>
        <p:nvSpPr>
          <p:cNvPr id="13" name="文本框 12">
            <a:extLst>
              <a:ext uri="{FF2B5EF4-FFF2-40B4-BE49-F238E27FC236}">
                <a16:creationId xmlns:a16="http://schemas.microsoft.com/office/drawing/2014/main" id="{719CC5FC-A704-45CD-AB9C-E60B38E92EB6}"/>
              </a:ext>
            </a:extLst>
          </p:cNvPr>
          <p:cNvSpPr txBox="1"/>
          <p:nvPr/>
        </p:nvSpPr>
        <p:spPr>
          <a:xfrm>
            <a:off x="8889832" y="6587504"/>
            <a:ext cx="6976175" cy="2801910"/>
          </a:xfrm>
          <a:prstGeom prst="rect">
            <a:avLst/>
          </a:prstGeom>
          <a:noFill/>
        </p:spPr>
        <p:txBody>
          <a:bodyPr wrap="square" rtlCol="0">
            <a:spAutoFit/>
          </a:bodyPr>
          <a:lstStyle/>
          <a:p>
            <a:endParaRPr lang="zh-CN" altLang="en-US" dirty="0"/>
          </a:p>
        </p:txBody>
      </p:sp>
      <p:grpSp>
        <p:nvGrpSpPr>
          <p:cNvPr id="14" name="Group 85">
            <a:extLst>
              <a:ext uri="{FF2B5EF4-FFF2-40B4-BE49-F238E27FC236}">
                <a16:creationId xmlns:a16="http://schemas.microsoft.com/office/drawing/2014/main" id="{73794CF8-FC40-4393-B9F0-F4C11C954573}"/>
              </a:ext>
            </a:extLst>
          </p:cNvPr>
          <p:cNvGrpSpPr>
            <a:grpSpLocks/>
          </p:cNvGrpSpPr>
          <p:nvPr/>
        </p:nvGrpSpPr>
        <p:grpSpPr>
          <a:xfrm>
            <a:off x="6952934" y="12189295"/>
            <a:ext cx="334010" cy="151130"/>
            <a:chOff x="0" y="0"/>
            <a:chExt cx="334010" cy="151130"/>
          </a:xfrm>
        </p:grpSpPr>
        <p:pic>
          <p:nvPicPr>
            <p:cNvPr id="15" name="Image 86">
              <a:extLst>
                <a:ext uri="{FF2B5EF4-FFF2-40B4-BE49-F238E27FC236}">
                  <a16:creationId xmlns:a16="http://schemas.microsoft.com/office/drawing/2014/main" id="{8703D124-CE0D-4E5E-95B4-14ED14DEB6F7}"/>
                </a:ext>
              </a:extLst>
            </p:cNvPr>
            <p:cNvPicPr/>
            <p:nvPr/>
          </p:nvPicPr>
          <p:blipFill>
            <a:blip r:embed="rId5" cstate="print"/>
            <a:stretch>
              <a:fillRect/>
            </a:stretch>
          </p:blipFill>
          <p:spPr>
            <a:xfrm>
              <a:off x="0" y="5131"/>
              <a:ext cx="111156" cy="108064"/>
            </a:xfrm>
            <a:prstGeom prst="rect">
              <a:avLst/>
            </a:prstGeom>
          </p:spPr>
        </p:pic>
        <p:pic>
          <p:nvPicPr>
            <p:cNvPr id="16" name="Image 87">
              <a:extLst>
                <a:ext uri="{FF2B5EF4-FFF2-40B4-BE49-F238E27FC236}">
                  <a16:creationId xmlns:a16="http://schemas.microsoft.com/office/drawing/2014/main" id="{BB79E339-93A6-4C1B-AE3E-F8169DB275E9}"/>
                </a:ext>
              </a:extLst>
            </p:cNvPr>
            <p:cNvPicPr/>
            <p:nvPr/>
          </p:nvPicPr>
          <p:blipFill>
            <a:blip r:embed="rId6" cstate="print"/>
            <a:stretch>
              <a:fillRect/>
            </a:stretch>
          </p:blipFill>
          <p:spPr>
            <a:xfrm>
              <a:off x="132336" y="0"/>
              <a:ext cx="201133" cy="150928"/>
            </a:xfrm>
            <a:prstGeom prst="rect">
              <a:avLst/>
            </a:prstGeom>
          </p:spPr>
        </p:pic>
      </p:grpSp>
      <p:sp>
        <p:nvSpPr>
          <p:cNvPr id="17" name="Graphic 88">
            <a:extLst>
              <a:ext uri="{FF2B5EF4-FFF2-40B4-BE49-F238E27FC236}">
                <a16:creationId xmlns:a16="http://schemas.microsoft.com/office/drawing/2014/main" id="{52564A82-6954-4457-A578-C676EFC10015}"/>
              </a:ext>
            </a:extLst>
          </p:cNvPr>
          <p:cNvSpPr>
            <a:spLocks/>
          </p:cNvSpPr>
          <p:nvPr/>
        </p:nvSpPr>
        <p:spPr>
          <a:xfrm>
            <a:off x="7351079" y="12247080"/>
            <a:ext cx="100330" cy="35560"/>
          </a:xfrm>
          <a:custGeom>
            <a:avLst/>
            <a:gdLst/>
            <a:ahLst/>
            <a:cxnLst/>
            <a:rect l="l" t="t" r="r" b="b"/>
            <a:pathLst>
              <a:path w="100330" h="35560">
                <a:moveTo>
                  <a:pt x="97787" y="0"/>
                </a:moveTo>
                <a:lnTo>
                  <a:pt x="2102" y="0"/>
                </a:lnTo>
                <a:lnTo>
                  <a:pt x="700" y="704"/>
                </a:lnTo>
                <a:lnTo>
                  <a:pt x="0" y="1710"/>
                </a:lnTo>
                <a:lnTo>
                  <a:pt x="0" y="4527"/>
                </a:lnTo>
                <a:lnTo>
                  <a:pt x="801" y="5534"/>
                </a:lnTo>
                <a:lnTo>
                  <a:pt x="2403" y="6037"/>
                </a:lnTo>
                <a:lnTo>
                  <a:pt x="50170" y="6037"/>
                </a:lnTo>
                <a:lnTo>
                  <a:pt x="97938" y="5886"/>
                </a:lnTo>
                <a:lnTo>
                  <a:pt x="99340" y="5081"/>
                </a:lnTo>
                <a:lnTo>
                  <a:pt x="100041" y="4125"/>
                </a:lnTo>
                <a:lnTo>
                  <a:pt x="99966" y="1710"/>
                </a:lnTo>
                <a:lnTo>
                  <a:pt x="99290" y="804"/>
                </a:lnTo>
                <a:lnTo>
                  <a:pt x="97787" y="0"/>
                </a:lnTo>
                <a:close/>
              </a:path>
              <a:path w="100330" h="35560">
                <a:moveTo>
                  <a:pt x="97938" y="29280"/>
                </a:moveTo>
                <a:lnTo>
                  <a:pt x="2403" y="29280"/>
                </a:lnTo>
                <a:lnTo>
                  <a:pt x="801" y="29783"/>
                </a:lnTo>
                <a:lnTo>
                  <a:pt x="0" y="30789"/>
                </a:lnTo>
                <a:lnTo>
                  <a:pt x="0" y="33606"/>
                </a:lnTo>
                <a:lnTo>
                  <a:pt x="700" y="34612"/>
                </a:lnTo>
                <a:lnTo>
                  <a:pt x="2102" y="35317"/>
                </a:lnTo>
                <a:lnTo>
                  <a:pt x="97787" y="35317"/>
                </a:lnTo>
                <a:lnTo>
                  <a:pt x="99290" y="34612"/>
                </a:lnTo>
                <a:lnTo>
                  <a:pt x="100041" y="33606"/>
                </a:lnTo>
                <a:lnTo>
                  <a:pt x="100041" y="31292"/>
                </a:lnTo>
                <a:lnTo>
                  <a:pt x="99340" y="30286"/>
                </a:lnTo>
                <a:lnTo>
                  <a:pt x="97938" y="29280"/>
                </a:lnTo>
                <a:close/>
              </a:path>
            </a:pathLst>
          </a:custGeom>
          <a:solidFill>
            <a:srgbClr val="333333"/>
          </a:solidFill>
        </p:spPr>
        <p:txBody>
          <a:bodyPr wrap="square" lIns="0" tIns="0" rIns="0" bIns="0" rtlCol="0">
            <a:prstTxWarp prst="textNoShape">
              <a:avLst/>
            </a:prstTxWarp>
            <a:noAutofit/>
          </a:bodyPr>
          <a:lstStyle/>
          <a:p>
            <a:endParaRPr lang="zh-CN" altLang="en-US"/>
          </a:p>
        </p:txBody>
      </p:sp>
      <p:grpSp>
        <p:nvGrpSpPr>
          <p:cNvPr id="18" name="Group 89">
            <a:extLst>
              <a:ext uri="{FF2B5EF4-FFF2-40B4-BE49-F238E27FC236}">
                <a16:creationId xmlns:a16="http://schemas.microsoft.com/office/drawing/2014/main" id="{1CF80943-2080-48D2-99F3-8D810CCC8CFD}"/>
              </a:ext>
            </a:extLst>
          </p:cNvPr>
          <p:cNvGrpSpPr>
            <a:grpSpLocks/>
          </p:cNvGrpSpPr>
          <p:nvPr/>
        </p:nvGrpSpPr>
        <p:grpSpPr>
          <a:xfrm>
            <a:off x="7513639" y="12198185"/>
            <a:ext cx="252095" cy="104775"/>
            <a:chOff x="0" y="0"/>
            <a:chExt cx="252729" cy="104775"/>
          </a:xfrm>
        </p:grpSpPr>
        <p:sp>
          <p:nvSpPr>
            <p:cNvPr id="19" name="Graphic 90">
              <a:extLst>
                <a:ext uri="{FF2B5EF4-FFF2-40B4-BE49-F238E27FC236}">
                  <a16:creationId xmlns:a16="http://schemas.microsoft.com/office/drawing/2014/main" id="{72D86936-A6D5-44E7-8BA0-4B0D1ADF3BC5}"/>
                </a:ext>
              </a:extLst>
            </p:cNvPr>
            <p:cNvSpPr/>
            <p:nvPr/>
          </p:nvSpPr>
          <p:spPr>
            <a:xfrm>
              <a:off x="0" y="63637"/>
              <a:ext cx="92075" cy="6350"/>
            </a:xfrm>
            <a:custGeom>
              <a:avLst/>
              <a:gdLst/>
              <a:ahLst/>
              <a:cxnLst/>
              <a:rect l="l" t="t" r="r" b="b"/>
              <a:pathLst>
                <a:path w="92075" h="6350">
                  <a:moveTo>
                    <a:pt x="89376" y="0"/>
                  </a:moveTo>
                  <a:lnTo>
                    <a:pt x="2102" y="0"/>
                  </a:lnTo>
                  <a:lnTo>
                    <a:pt x="700" y="704"/>
                  </a:lnTo>
                  <a:lnTo>
                    <a:pt x="0" y="1710"/>
                  </a:lnTo>
                  <a:lnTo>
                    <a:pt x="0" y="4326"/>
                  </a:lnTo>
                  <a:lnTo>
                    <a:pt x="700" y="5332"/>
                  </a:lnTo>
                  <a:lnTo>
                    <a:pt x="2102" y="6037"/>
                  </a:lnTo>
                  <a:lnTo>
                    <a:pt x="89376" y="6037"/>
                  </a:lnTo>
                  <a:lnTo>
                    <a:pt x="90878" y="5232"/>
                  </a:lnTo>
                  <a:lnTo>
                    <a:pt x="91554" y="4326"/>
                  </a:lnTo>
                  <a:lnTo>
                    <a:pt x="91554" y="1710"/>
                  </a:lnTo>
                  <a:lnTo>
                    <a:pt x="90878" y="804"/>
                  </a:lnTo>
                  <a:lnTo>
                    <a:pt x="89376" y="0"/>
                  </a:lnTo>
                  <a:close/>
                </a:path>
              </a:pathLst>
            </a:custGeom>
            <a:solidFill>
              <a:srgbClr val="333333"/>
            </a:solidFill>
          </p:spPr>
          <p:txBody>
            <a:bodyPr wrap="square" lIns="0" tIns="0" rIns="0" bIns="0" rtlCol="0">
              <a:prstTxWarp prst="textNoShape">
                <a:avLst/>
              </a:prstTxWarp>
              <a:noAutofit/>
            </a:bodyPr>
            <a:lstStyle/>
            <a:p>
              <a:endParaRPr lang="zh-CN" altLang="en-US"/>
            </a:p>
          </p:txBody>
        </p:sp>
        <p:pic>
          <p:nvPicPr>
            <p:cNvPr id="20" name="Image 91">
              <a:extLst>
                <a:ext uri="{FF2B5EF4-FFF2-40B4-BE49-F238E27FC236}">
                  <a16:creationId xmlns:a16="http://schemas.microsoft.com/office/drawing/2014/main" id="{B2573EFA-9500-41DF-A18A-382C515ACCE0}"/>
                </a:ext>
              </a:extLst>
            </p:cNvPr>
            <p:cNvPicPr/>
            <p:nvPr/>
          </p:nvPicPr>
          <p:blipFill>
            <a:blip r:embed="rId7" cstate="print"/>
            <a:stretch>
              <a:fillRect/>
            </a:stretch>
          </p:blipFill>
          <p:spPr>
            <a:xfrm>
              <a:off x="133177" y="0"/>
              <a:ext cx="119268" cy="104387"/>
            </a:xfrm>
            <a:prstGeom prst="rect">
              <a:avLst/>
            </a:prstGeom>
          </p:spPr>
        </p:pic>
      </p:grpSp>
      <p:grpSp>
        <p:nvGrpSpPr>
          <p:cNvPr id="21" name="Group 92">
            <a:extLst>
              <a:ext uri="{FF2B5EF4-FFF2-40B4-BE49-F238E27FC236}">
                <a16:creationId xmlns:a16="http://schemas.microsoft.com/office/drawing/2014/main" id="{AD107FFD-3331-4D49-8571-55A09E84A3DB}"/>
              </a:ext>
            </a:extLst>
          </p:cNvPr>
          <p:cNvGrpSpPr>
            <a:grpSpLocks/>
          </p:cNvGrpSpPr>
          <p:nvPr/>
        </p:nvGrpSpPr>
        <p:grpSpPr>
          <a:xfrm>
            <a:off x="7824789" y="12083250"/>
            <a:ext cx="356235" cy="362585"/>
            <a:chOff x="0" y="0"/>
            <a:chExt cx="356235" cy="362585"/>
          </a:xfrm>
        </p:grpSpPr>
        <p:sp>
          <p:nvSpPr>
            <p:cNvPr id="22" name="Graphic 93">
              <a:extLst>
                <a:ext uri="{FF2B5EF4-FFF2-40B4-BE49-F238E27FC236}">
                  <a16:creationId xmlns:a16="http://schemas.microsoft.com/office/drawing/2014/main" id="{A992D982-67A7-40AB-9010-6A5F211C980A}"/>
                </a:ext>
              </a:extLst>
            </p:cNvPr>
            <p:cNvSpPr/>
            <p:nvPr/>
          </p:nvSpPr>
          <p:spPr>
            <a:xfrm>
              <a:off x="0" y="0"/>
              <a:ext cx="74295" cy="362585"/>
            </a:xfrm>
            <a:custGeom>
              <a:avLst/>
              <a:gdLst/>
              <a:ahLst/>
              <a:cxnLst/>
              <a:rect l="l" t="t" r="r" b="b"/>
              <a:pathLst>
                <a:path w="74295" h="362585">
                  <a:moveTo>
                    <a:pt x="73002" y="0"/>
                  </a:moveTo>
                  <a:lnTo>
                    <a:pt x="68146" y="0"/>
                  </a:lnTo>
                  <a:lnTo>
                    <a:pt x="67395" y="654"/>
                  </a:lnTo>
                  <a:lnTo>
                    <a:pt x="64791" y="3270"/>
                  </a:lnTo>
                  <a:lnTo>
                    <a:pt x="63139" y="4880"/>
                  </a:lnTo>
                  <a:lnTo>
                    <a:pt x="30755" y="46486"/>
                  </a:lnTo>
                  <a:lnTo>
                    <a:pt x="13669" y="85425"/>
                  </a:lnTo>
                  <a:lnTo>
                    <a:pt x="3417" y="130251"/>
                  </a:lnTo>
                  <a:lnTo>
                    <a:pt x="0" y="180963"/>
                  </a:lnTo>
                  <a:lnTo>
                    <a:pt x="56" y="189962"/>
                  </a:lnTo>
                  <a:lnTo>
                    <a:pt x="3867" y="232543"/>
                  </a:lnTo>
                  <a:lnTo>
                    <a:pt x="12918" y="273482"/>
                  </a:lnTo>
                  <a:lnTo>
                    <a:pt x="34098" y="321176"/>
                  </a:lnTo>
                  <a:lnTo>
                    <a:pt x="59283" y="353323"/>
                  </a:lnTo>
                  <a:lnTo>
                    <a:pt x="61536" y="355487"/>
                  </a:lnTo>
                  <a:lnTo>
                    <a:pt x="66744" y="360518"/>
                  </a:lnTo>
                  <a:lnTo>
                    <a:pt x="68146" y="361876"/>
                  </a:lnTo>
                  <a:lnTo>
                    <a:pt x="68346" y="362077"/>
                  </a:lnTo>
                  <a:lnTo>
                    <a:pt x="73002" y="362077"/>
                  </a:lnTo>
                  <a:lnTo>
                    <a:pt x="73603" y="361474"/>
                  </a:lnTo>
                  <a:lnTo>
                    <a:pt x="73904" y="361021"/>
                  </a:lnTo>
                  <a:lnTo>
                    <a:pt x="73904" y="360719"/>
                  </a:lnTo>
                  <a:lnTo>
                    <a:pt x="73904" y="360316"/>
                  </a:lnTo>
                  <a:lnTo>
                    <a:pt x="73353" y="359511"/>
                  </a:lnTo>
                  <a:lnTo>
                    <a:pt x="72251" y="358304"/>
                  </a:lnTo>
                  <a:lnTo>
                    <a:pt x="58488" y="342155"/>
                  </a:lnTo>
                  <a:lnTo>
                    <a:pt x="36708" y="304875"/>
                  </a:lnTo>
                  <a:lnTo>
                    <a:pt x="22513" y="260861"/>
                  </a:lnTo>
                  <a:lnTo>
                    <a:pt x="15453" y="209545"/>
                  </a:lnTo>
                  <a:lnTo>
                    <a:pt x="14570" y="181114"/>
                  </a:lnTo>
                  <a:lnTo>
                    <a:pt x="14570" y="173970"/>
                  </a:lnTo>
                  <a:lnTo>
                    <a:pt x="17969" y="128270"/>
                  </a:lnTo>
                  <a:lnTo>
                    <a:pt x="26155" y="87255"/>
                  </a:lnTo>
                  <a:lnTo>
                    <a:pt x="40106" y="50108"/>
                  </a:lnTo>
                  <a:lnTo>
                    <a:pt x="66293" y="10363"/>
                  </a:lnTo>
                  <a:lnTo>
                    <a:pt x="72902" y="3169"/>
                  </a:lnTo>
                  <a:lnTo>
                    <a:pt x="73904" y="1861"/>
                  </a:lnTo>
                  <a:lnTo>
                    <a:pt x="73904" y="1056"/>
                  </a:lnTo>
                  <a:lnTo>
                    <a:pt x="73603" y="603"/>
                  </a:lnTo>
                  <a:lnTo>
                    <a:pt x="73002" y="0"/>
                  </a:lnTo>
                  <a:close/>
                </a:path>
              </a:pathLst>
            </a:custGeom>
            <a:solidFill>
              <a:srgbClr val="333333"/>
            </a:solidFill>
          </p:spPr>
          <p:txBody>
            <a:bodyPr wrap="square" lIns="0" tIns="0" rIns="0" bIns="0" rtlCol="0">
              <a:prstTxWarp prst="textNoShape">
                <a:avLst/>
              </a:prstTxWarp>
              <a:noAutofit/>
            </a:bodyPr>
            <a:lstStyle/>
            <a:p>
              <a:endParaRPr lang="zh-CN" altLang="en-US"/>
            </a:p>
          </p:txBody>
        </p:sp>
        <p:pic>
          <p:nvPicPr>
            <p:cNvPr id="23" name="Image 94">
              <a:extLst>
                <a:ext uri="{FF2B5EF4-FFF2-40B4-BE49-F238E27FC236}">
                  <a16:creationId xmlns:a16="http://schemas.microsoft.com/office/drawing/2014/main" id="{67BC4423-6480-44D4-BA6D-A9C6476D6DBA}"/>
                </a:ext>
              </a:extLst>
            </p:cNvPr>
            <p:cNvPicPr/>
            <p:nvPr/>
          </p:nvPicPr>
          <p:blipFill>
            <a:blip r:embed="rId8" cstate="print"/>
            <a:stretch>
              <a:fillRect/>
            </a:stretch>
          </p:blipFill>
          <p:spPr>
            <a:xfrm>
              <a:off x="116113" y="13658"/>
              <a:ext cx="114828" cy="125724"/>
            </a:xfrm>
            <a:prstGeom prst="rect">
              <a:avLst/>
            </a:prstGeom>
          </p:spPr>
        </p:pic>
        <p:pic>
          <p:nvPicPr>
            <p:cNvPr id="24" name="Image 95">
              <a:extLst>
                <a:ext uri="{FF2B5EF4-FFF2-40B4-BE49-F238E27FC236}">
                  <a16:creationId xmlns:a16="http://schemas.microsoft.com/office/drawing/2014/main" id="{9C0B75ED-1211-4C62-8AAC-CC9615DD6F66}"/>
                </a:ext>
              </a:extLst>
            </p:cNvPr>
            <p:cNvPicPr/>
            <p:nvPr/>
          </p:nvPicPr>
          <p:blipFill>
            <a:blip r:embed="rId9" cstate="print"/>
            <a:stretch>
              <a:fillRect/>
            </a:stretch>
          </p:blipFill>
          <p:spPr>
            <a:xfrm>
              <a:off x="116113" y="219223"/>
              <a:ext cx="112491" cy="125723"/>
            </a:xfrm>
            <a:prstGeom prst="rect">
              <a:avLst/>
            </a:prstGeom>
          </p:spPr>
        </p:pic>
        <p:sp>
          <p:nvSpPr>
            <p:cNvPr id="25" name="Graphic 96">
              <a:extLst>
                <a:ext uri="{FF2B5EF4-FFF2-40B4-BE49-F238E27FC236}">
                  <a16:creationId xmlns:a16="http://schemas.microsoft.com/office/drawing/2014/main" id="{7CF2DA2F-0CEC-4A8F-BD0F-5FEE8ED8E8BC}"/>
                </a:ext>
              </a:extLst>
            </p:cNvPr>
            <p:cNvSpPr/>
            <p:nvPr/>
          </p:nvSpPr>
          <p:spPr>
            <a:xfrm>
              <a:off x="97183" y="3"/>
              <a:ext cx="259079" cy="362585"/>
            </a:xfrm>
            <a:custGeom>
              <a:avLst/>
              <a:gdLst/>
              <a:ahLst/>
              <a:cxnLst/>
              <a:rect l="l" t="t" r="r" b="b"/>
              <a:pathLst>
                <a:path w="259079" h="362585">
                  <a:moveTo>
                    <a:pt x="161709" y="176517"/>
                  </a:moveTo>
                  <a:lnTo>
                    <a:pt x="0" y="176517"/>
                  </a:lnTo>
                  <a:lnTo>
                    <a:pt x="0" y="185572"/>
                  </a:lnTo>
                  <a:lnTo>
                    <a:pt x="161709" y="185572"/>
                  </a:lnTo>
                  <a:lnTo>
                    <a:pt x="161709" y="176517"/>
                  </a:lnTo>
                  <a:close/>
                </a:path>
                <a:path w="259079" h="362585">
                  <a:moveTo>
                    <a:pt x="258749" y="180962"/>
                  </a:moveTo>
                  <a:lnTo>
                    <a:pt x="255943" y="137223"/>
                  </a:lnTo>
                  <a:lnTo>
                    <a:pt x="247891" y="95084"/>
                  </a:lnTo>
                  <a:lnTo>
                    <a:pt x="231863" y="53581"/>
                  </a:lnTo>
                  <a:lnTo>
                    <a:pt x="205981" y="15443"/>
                  </a:lnTo>
                  <a:lnTo>
                    <a:pt x="199466" y="8763"/>
                  </a:lnTo>
                  <a:lnTo>
                    <a:pt x="197218" y="6591"/>
                  </a:lnTo>
                  <a:lnTo>
                    <a:pt x="192011" y="1562"/>
                  </a:lnTo>
                  <a:lnTo>
                    <a:pt x="190601" y="203"/>
                  </a:lnTo>
                  <a:lnTo>
                    <a:pt x="190411" y="0"/>
                  </a:lnTo>
                  <a:lnTo>
                    <a:pt x="186245" y="0"/>
                  </a:lnTo>
                  <a:lnTo>
                    <a:pt x="185597" y="101"/>
                  </a:lnTo>
                  <a:lnTo>
                    <a:pt x="185000" y="508"/>
                  </a:lnTo>
                  <a:lnTo>
                    <a:pt x="184848" y="1003"/>
                  </a:lnTo>
                  <a:lnTo>
                    <a:pt x="184848" y="1816"/>
                  </a:lnTo>
                  <a:lnTo>
                    <a:pt x="185153" y="2120"/>
                  </a:lnTo>
                  <a:lnTo>
                    <a:pt x="185343" y="2222"/>
                  </a:lnTo>
                  <a:lnTo>
                    <a:pt x="185496" y="2362"/>
                  </a:lnTo>
                  <a:lnTo>
                    <a:pt x="185699" y="2768"/>
                  </a:lnTo>
                  <a:lnTo>
                    <a:pt x="185851" y="2971"/>
                  </a:lnTo>
                  <a:lnTo>
                    <a:pt x="186651" y="3771"/>
                  </a:lnTo>
                  <a:lnTo>
                    <a:pt x="192062" y="9613"/>
                  </a:lnTo>
                  <a:lnTo>
                    <a:pt x="216547" y="45885"/>
                  </a:lnTo>
                  <a:lnTo>
                    <a:pt x="233248" y="89204"/>
                  </a:lnTo>
                  <a:lnTo>
                    <a:pt x="241833" y="137528"/>
                  </a:lnTo>
                  <a:lnTo>
                    <a:pt x="244030" y="180962"/>
                  </a:lnTo>
                  <a:lnTo>
                    <a:pt x="241325" y="229552"/>
                  </a:lnTo>
                  <a:lnTo>
                    <a:pt x="233210" y="272503"/>
                  </a:lnTo>
                  <a:lnTo>
                    <a:pt x="219697" y="309841"/>
                  </a:lnTo>
                  <a:lnTo>
                    <a:pt x="195567" y="348602"/>
                  </a:lnTo>
                  <a:lnTo>
                    <a:pt x="184848" y="360273"/>
                  </a:lnTo>
                  <a:lnTo>
                    <a:pt x="184950" y="361073"/>
                  </a:lnTo>
                  <a:lnTo>
                    <a:pt x="185204" y="361581"/>
                  </a:lnTo>
                  <a:lnTo>
                    <a:pt x="186004" y="361975"/>
                  </a:lnTo>
                  <a:lnTo>
                    <a:pt x="186855" y="362077"/>
                  </a:lnTo>
                  <a:lnTo>
                    <a:pt x="190601" y="362077"/>
                  </a:lnTo>
                  <a:lnTo>
                    <a:pt x="191350" y="361429"/>
                  </a:lnTo>
                  <a:lnTo>
                    <a:pt x="193954" y="358813"/>
                  </a:lnTo>
                  <a:lnTo>
                    <a:pt x="195618" y="357200"/>
                  </a:lnTo>
                  <a:lnTo>
                    <a:pt x="224891" y="320738"/>
                  </a:lnTo>
                  <a:lnTo>
                    <a:pt x="251701" y="251841"/>
                  </a:lnTo>
                  <a:lnTo>
                    <a:pt x="257695" y="210845"/>
                  </a:lnTo>
                  <a:lnTo>
                    <a:pt x="258686" y="189458"/>
                  </a:lnTo>
                  <a:lnTo>
                    <a:pt x="258749" y="180962"/>
                  </a:lnTo>
                  <a:close/>
                </a:path>
              </a:pathLst>
            </a:custGeom>
            <a:solidFill>
              <a:srgbClr val="333333"/>
            </a:solidFill>
          </p:spPr>
          <p:txBody>
            <a:bodyPr wrap="square" lIns="0" tIns="0" rIns="0" bIns="0" rtlCol="0">
              <a:prstTxWarp prst="textNoShape">
                <a:avLst/>
              </a:prstTxWarp>
              <a:noAutofit/>
            </a:bodyPr>
            <a:lstStyle/>
            <a:p>
              <a:endParaRPr lang="zh-CN" altLang="en-US"/>
            </a:p>
          </p:txBody>
        </p:sp>
      </p:grpSp>
      <p:sp>
        <p:nvSpPr>
          <p:cNvPr id="26" name="Rectangle 17">
            <a:extLst>
              <a:ext uri="{FF2B5EF4-FFF2-40B4-BE49-F238E27FC236}">
                <a16:creationId xmlns:a16="http://schemas.microsoft.com/office/drawing/2014/main" id="{32FF2717-008C-416B-ACAF-E6D5D070DD8B}"/>
              </a:ext>
            </a:extLst>
          </p:cNvPr>
          <p:cNvSpPr>
            <a:spLocks noChangeArrowheads="1"/>
          </p:cNvSpPr>
          <p:nvPr/>
        </p:nvSpPr>
        <p:spPr bwMode="auto">
          <a:xfrm>
            <a:off x="4424364" y="33259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9828" tIns="174570" rIns="91440" bIns="45720" numCol="1" anchor="ctr" anchorCtr="0" compatLnSpc="1">
            <a:prstTxWarp prst="textNoShape">
              <a:avLst/>
            </a:prstTxWarp>
            <a:spAutoFit/>
          </a:bodyPr>
          <a:lstStyle/>
          <a:p>
            <a:endParaRPr lang="zh-CN" altLang="en-US"/>
          </a:p>
        </p:txBody>
      </p:sp>
      <p:sp>
        <p:nvSpPr>
          <p:cNvPr id="28" name="Rectangle 19">
            <a:extLst>
              <a:ext uri="{FF2B5EF4-FFF2-40B4-BE49-F238E27FC236}">
                <a16:creationId xmlns:a16="http://schemas.microsoft.com/office/drawing/2014/main" id="{EB3F1D41-223B-4292-A0D0-5A354986253A}"/>
              </a:ext>
            </a:extLst>
          </p:cNvPr>
          <p:cNvSpPr>
            <a:spLocks noChangeArrowheads="1"/>
          </p:cNvSpPr>
          <p:nvPr/>
        </p:nvSpPr>
        <p:spPr bwMode="auto">
          <a:xfrm>
            <a:off x="4424364" y="37911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a:ln>
                  <a:noFill/>
                </a:ln>
                <a:solidFill>
                  <a:schemeClr val="tx1"/>
                </a:solidFill>
                <a:effectLst/>
                <a:latin typeface="Arial" panose="020B0604020202020204" pitchFamily="34" charset="0"/>
                <a:ea typeface="Open Sans" panose="020B0606030504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文本框 28">
            <a:extLst>
              <a:ext uri="{FF2B5EF4-FFF2-40B4-BE49-F238E27FC236}">
                <a16:creationId xmlns:a16="http://schemas.microsoft.com/office/drawing/2014/main" id="{6073DA28-4747-46D9-8C87-71B602A02584}"/>
              </a:ext>
            </a:extLst>
          </p:cNvPr>
          <p:cNvSpPr txBox="1"/>
          <p:nvPr/>
        </p:nvSpPr>
        <p:spPr>
          <a:xfrm>
            <a:off x="5759087" y="3017974"/>
            <a:ext cx="5848322" cy="954107"/>
          </a:xfrm>
          <a:prstGeom prst="rect">
            <a:avLst/>
          </a:prstGeom>
          <a:noFill/>
        </p:spPr>
        <p:txBody>
          <a:bodyPr wrap="square" rtlCol="0">
            <a:spAutoFit/>
          </a:bodyPr>
          <a:lstStyle/>
          <a:p>
            <a:r>
              <a:rPr lang="en-US" altLang="zh-CN" sz="1400" dirty="0">
                <a:solidFill>
                  <a:srgbClr val="333333"/>
                </a:solidFill>
                <a:effectLst/>
                <a:latin typeface="Open Sans" panose="020B0606030504020204" pitchFamily="34" charset="0"/>
                <a:ea typeface="Open Sans" panose="020B0606030504020204" pitchFamily="34" charset="0"/>
              </a:rPr>
              <a:t>Steps:</a:t>
            </a:r>
          </a:p>
          <a:p>
            <a:r>
              <a:rPr lang="en-US" altLang="zh-CN" sz="1400" dirty="0">
                <a:solidFill>
                  <a:srgbClr val="333333"/>
                </a:solidFill>
                <a:effectLst/>
                <a:latin typeface="Open Sans" panose="020B0606030504020204" pitchFamily="34" charset="0"/>
                <a:ea typeface="Open Sans" panose="020B0606030504020204" pitchFamily="34" charset="0"/>
              </a:rPr>
              <a:t>1)Fitting</a:t>
            </a:r>
            <a:r>
              <a:rPr lang="en-US" altLang="zh-CN" sz="1400" spc="25"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real</a:t>
            </a:r>
            <a:r>
              <a:rPr lang="en-US" altLang="zh-CN" sz="1400" spc="30"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experimental</a:t>
            </a:r>
            <a:r>
              <a:rPr lang="en-US" altLang="zh-CN" sz="1400" spc="25"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data</a:t>
            </a:r>
            <a:r>
              <a:rPr lang="en-US" altLang="zh-CN" sz="1400" spc="25"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with</a:t>
            </a:r>
            <a:r>
              <a:rPr lang="en-US" altLang="zh-CN" sz="1400" spc="30"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simulated</a:t>
            </a:r>
            <a:r>
              <a:rPr lang="en-US" altLang="zh-CN" sz="1400" spc="25" dirty="0">
                <a:solidFill>
                  <a:srgbClr val="333333"/>
                </a:solidFill>
                <a:effectLst/>
                <a:latin typeface="Open Sans" panose="020B0606030504020204" pitchFamily="34" charset="0"/>
                <a:ea typeface="Open Sans" panose="020B0606030504020204" pitchFamily="34" charset="0"/>
              </a:rPr>
              <a:t> </a:t>
            </a:r>
            <a:r>
              <a:rPr lang="en-US" altLang="zh-CN" sz="1400" spc="-20" dirty="0">
                <a:solidFill>
                  <a:srgbClr val="333333"/>
                </a:solidFill>
                <a:effectLst/>
                <a:latin typeface="Open Sans" panose="020B0606030504020204" pitchFamily="34" charset="0"/>
                <a:ea typeface="Open Sans" panose="020B0606030504020204" pitchFamily="34" charset="0"/>
              </a:rPr>
              <a:t>data.</a:t>
            </a:r>
          </a:p>
          <a:p>
            <a:r>
              <a:rPr lang="en-US" altLang="zh-CN" sz="1400" dirty="0">
                <a:solidFill>
                  <a:srgbClr val="333333"/>
                </a:solidFill>
                <a:effectLst/>
                <a:latin typeface="Open Sans" panose="020B0606030504020204" pitchFamily="34" charset="0"/>
                <a:ea typeface="Open Sans" panose="020B0606030504020204" pitchFamily="34" charset="0"/>
              </a:rPr>
              <a:t>2)Fitting</a:t>
            </a:r>
            <a:r>
              <a:rPr lang="en-US" altLang="zh-CN" sz="1400" spc="15"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at</a:t>
            </a:r>
            <a:r>
              <a:rPr lang="en-US" altLang="zh-CN" sz="1400" spc="20"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two</a:t>
            </a:r>
            <a:r>
              <a:rPr lang="en-US" altLang="zh-CN" sz="1400" spc="15" dirty="0">
                <a:solidFill>
                  <a:srgbClr val="333333"/>
                </a:solidFill>
                <a:effectLst/>
                <a:latin typeface="Open Sans" panose="020B0606030504020204" pitchFamily="34" charset="0"/>
                <a:ea typeface="Open Sans" panose="020B0606030504020204" pitchFamily="34" charset="0"/>
              </a:rPr>
              <a:t> </a:t>
            </a:r>
            <a:r>
              <a:rPr lang="en-US" altLang="zh-CN" sz="1400" spc="-10" dirty="0">
                <a:solidFill>
                  <a:srgbClr val="333333"/>
                </a:solidFill>
                <a:effectLst/>
                <a:latin typeface="Open Sans" panose="020B0606030504020204" pitchFamily="34" charset="0"/>
                <a:ea typeface="Open Sans" panose="020B0606030504020204" pitchFamily="34" charset="0"/>
              </a:rPr>
              <a:t>wavelengths.</a:t>
            </a:r>
            <a:endParaRPr lang="zh-CN" altLang="zh-CN" sz="1400" dirty="0">
              <a:effectLst/>
              <a:latin typeface="Open Sans" panose="020B0606030504020204" pitchFamily="34" charset="0"/>
              <a:ea typeface="Open Sans" panose="020B0606030504020204" pitchFamily="34" charset="0"/>
            </a:endParaRPr>
          </a:p>
          <a:p>
            <a:r>
              <a:rPr lang="en-US" altLang="zh-CN" sz="1400" dirty="0">
                <a:solidFill>
                  <a:srgbClr val="333333"/>
                </a:solidFill>
                <a:effectLst/>
                <a:latin typeface="Open Sans" panose="020B0606030504020204" pitchFamily="34" charset="0"/>
                <a:ea typeface="Open Sans" panose="020B0606030504020204" pitchFamily="34" charset="0"/>
              </a:rPr>
              <a:t>3)Spo2</a:t>
            </a:r>
            <a:r>
              <a:rPr lang="en-US" altLang="zh-CN" sz="1400" spc="200" dirty="0">
                <a:solidFill>
                  <a:srgbClr val="333333"/>
                </a:solidFill>
                <a:effectLst/>
                <a:latin typeface="Open Sans" panose="020B0606030504020204" pitchFamily="34" charset="0"/>
                <a:ea typeface="Open Sans" panose="020B0606030504020204" pitchFamily="34" charset="0"/>
              </a:rPr>
              <a:t> </a:t>
            </a:r>
            <a:r>
              <a:rPr lang="en-US" altLang="zh-CN" sz="1400" dirty="0">
                <a:solidFill>
                  <a:srgbClr val="333333"/>
                </a:solidFill>
                <a:effectLst/>
                <a:latin typeface="Open Sans" panose="020B0606030504020204" pitchFamily="34" charset="0"/>
                <a:ea typeface="Open Sans" panose="020B0606030504020204" pitchFamily="34" charset="0"/>
              </a:rPr>
              <a:t>check</a:t>
            </a:r>
            <a:r>
              <a:rPr lang="en-US" altLang="zh-CN" sz="1400" spc="-10" dirty="0">
                <a:solidFill>
                  <a:srgbClr val="333333"/>
                </a:solidFill>
                <a:effectLst/>
                <a:latin typeface="Open Sans" panose="020B0606030504020204" pitchFamily="34" charset="0"/>
                <a:ea typeface="Open Sans" panose="020B0606030504020204" pitchFamily="34" charset="0"/>
              </a:rPr>
              <a:t>.</a:t>
            </a:r>
          </a:p>
        </p:txBody>
      </p:sp>
      <p:pic>
        <p:nvPicPr>
          <p:cNvPr id="31" name="图片 30">
            <a:extLst>
              <a:ext uri="{FF2B5EF4-FFF2-40B4-BE49-F238E27FC236}">
                <a16:creationId xmlns:a16="http://schemas.microsoft.com/office/drawing/2014/main" id="{3AB3F9F1-9EDD-4F1D-8125-3B88F961CD8B}"/>
              </a:ext>
            </a:extLst>
          </p:cNvPr>
          <p:cNvPicPr>
            <a:picLocks noChangeAspect="1"/>
          </p:cNvPicPr>
          <p:nvPr/>
        </p:nvPicPr>
        <p:blipFill>
          <a:blip r:embed="rId10"/>
          <a:stretch>
            <a:fillRect/>
          </a:stretch>
        </p:blipFill>
        <p:spPr>
          <a:xfrm>
            <a:off x="7559561" y="4436115"/>
            <a:ext cx="2942857" cy="571429"/>
          </a:xfrm>
          <a:prstGeom prst="rect">
            <a:avLst/>
          </a:prstGeom>
        </p:spPr>
      </p:pic>
      <p:pic>
        <p:nvPicPr>
          <p:cNvPr id="33" name="图片 32">
            <a:extLst>
              <a:ext uri="{FF2B5EF4-FFF2-40B4-BE49-F238E27FC236}">
                <a16:creationId xmlns:a16="http://schemas.microsoft.com/office/drawing/2014/main" id="{72228C8D-08D1-4C36-BD7A-8065F007CAB7}"/>
              </a:ext>
            </a:extLst>
          </p:cNvPr>
          <p:cNvPicPr>
            <a:picLocks noChangeAspect="1"/>
          </p:cNvPicPr>
          <p:nvPr/>
        </p:nvPicPr>
        <p:blipFill>
          <a:blip r:embed="rId11"/>
          <a:stretch>
            <a:fillRect/>
          </a:stretch>
        </p:blipFill>
        <p:spPr>
          <a:xfrm>
            <a:off x="7551820" y="5047142"/>
            <a:ext cx="3038095" cy="685714"/>
          </a:xfrm>
          <a:prstGeom prst="rect">
            <a:avLst/>
          </a:prstGeom>
        </p:spPr>
      </p:pic>
      <p:pic>
        <p:nvPicPr>
          <p:cNvPr id="35" name="图片 34">
            <a:extLst>
              <a:ext uri="{FF2B5EF4-FFF2-40B4-BE49-F238E27FC236}">
                <a16:creationId xmlns:a16="http://schemas.microsoft.com/office/drawing/2014/main" id="{533B62A3-0F21-4C3E-AA2E-4B29755D19D0}"/>
              </a:ext>
            </a:extLst>
          </p:cNvPr>
          <p:cNvPicPr>
            <a:picLocks noChangeAspect="1"/>
          </p:cNvPicPr>
          <p:nvPr/>
        </p:nvPicPr>
        <p:blipFill>
          <a:blip r:embed="rId12"/>
          <a:stretch>
            <a:fillRect/>
          </a:stretch>
        </p:blipFill>
        <p:spPr>
          <a:xfrm>
            <a:off x="7689620" y="5836449"/>
            <a:ext cx="3380952" cy="533333"/>
          </a:xfrm>
          <a:prstGeom prst="rect">
            <a:avLst/>
          </a:prstGeom>
        </p:spPr>
      </p:pic>
      <p:pic>
        <p:nvPicPr>
          <p:cNvPr id="27" name="图片 26">
            <a:extLst>
              <a:ext uri="{FF2B5EF4-FFF2-40B4-BE49-F238E27FC236}">
                <a16:creationId xmlns:a16="http://schemas.microsoft.com/office/drawing/2014/main" id="{76DF76B5-1495-4C48-99E1-8785661C8757}"/>
              </a:ext>
            </a:extLst>
          </p:cNvPr>
          <p:cNvPicPr>
            <a:picLocks noChangeAspect="1"/>
          </p:cNvPicPr>
          <p:nvPr/>
        </p:nvPicPr>
        <p:blipFill>
          <a:blip r:embed="rId13"/>
          <a:stretch>
            <a:fillRect/>
          </a:stretch>
        </p:blipFill>
        <p:spPr>
          <a:xfrm>
            <a:off x="5121769" y="5418442"/>
            <a:ext cx="2170316" cy="868126"/>
          </a:xfrm>
          <a:prstGeom prst="rect">
            <a:avLst/>
          </a:prstGeom>
        </p:spPr>
      </p:pic>
    </p:spTree>
    <p:extLst>
      <p:ext uri="{BB962C8B-B14F-4D97-AF65-F5344CB8AC3E}">
        <p14:creationId xmlns:p14="http://schemas.microsoft.com/office/powerpoint/2010/main" val="135492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CAD51-3232-47C6-9D27-36D1EF427F2C}"/>
              </a:ext>
            </a:extLst>
          </p:cNvPr>
          <p:cNvSpPr>
            <a:spLocks noGrp="1"/>
          </p:cNvSpPr>
          <p:nvPr>
            <p:ph type="title"/>
          </p:nvPr>
        </p:nvSpPr>
        <p:spPr/>
        <p:txBody>
          <a:bodyPr>
            <a:normAutofit/>
          </a:bodyPr>
          <a:lstStyle/>
          <a:p>
            <a:r>
              <a:rPr lang="en-US" altLang="zh-CN" sz="3200" dirty="0"/>
              <a:t>Data check</a:t>
            </a:r>
            <a:endParaRPr lang="zh-CN" altLang="en-US" sz="3200" dirty="0"/>
          </a:p>
        </p:txBody>
      </p:sp>
      <p:pic>
        <p:nvPicPr>
          <p:cNvPr id="5" name="内容占位符 4">
            <a:extLst>
              <a:ext uri="{FF2B5EF4-FFF2-40B4-BE49-F238E27FC236}">
                <a16:creationId xmlns:a16="http://schemas.microsoft.com/office/drawing/2014/main" id="{364C67EF-BECB-4283-B85E-FF7AFE91D15F}"/>
              </a:ext>
            </a:extLst>
          </p:cNvPr>
          <p:cNvPicPr>
            <a:picLocks noGrp="1" noChangeAspect="1"/>
          </p:cNvPicPr>
          <p:nvPr>
            <p:ph idx="1"/>
          </p:nvPr>
        </p:nvPicPr>
        <p:blipFill>
          <a:blip r:embed="rId2"/>
          <a:stretch>
            <a:fillRect/>
          </a:stretch>
        </p:blipFill>
        <p:spPr>
          <a:xfrm>
            <a:off x="643722" y="1588040"/>
            <a:ext cx="2914286" cy="504762"/>
          </a:xfrm>
        </p:spPr>
      </p:pic>
      <p:sp>
        <p:nvSpPr>
          <p:cNvPr id="10" name="文本框 9">
            <a:extLst>
              <a:ext uri="{FF2B5EF4-FFF2-40B4-BE49-F238E27FC236}">
                <a16:creationId xmlns:a16="http://schemas.microsoft.com/office/drawing/2014/main" id="{ACBBA34B-DAEE-4A08-B651-4A756F765C17}"/>
              </a:ext>
            </a:extLst>
          </p:cNvPr>
          <p:cNvSpPr txBox="1"/>
          <p:nvPr/>
        </p:nvSpPr>
        <p:spPr>
          <a:xfrm>
            <a:off x="5367988" y="2092802"/>
            <a:ext cx="6180290" cy="2585323"/>
          </a:xfrm>
          <a:prstGeom prst="rect">
            <a:avLst/>
          </a:prstGeom>
          <a:noFill/>
        </p:spPr>
        <p:txBody>
          <a:bodyPr wrap="square" rtlCol="0">
            <a:spAutoFit/>
          </a:bodyPr>
          <a:lstStyle/>
          <a:p>
            <a:r>
              <a:rPr lang="en-US" altLang="zh-CN" dirty="0"/>
              <a:t>Some problems in the process:</a:t>
            </a:r>
          </a:p>
          <a:p>
            <a:r>
              <a:rPr lang="en-US" altLang="zh-CN" dirty="0"/>
              <a:t>1) Raw data WL1 is 740nm whereas our simulation WL1 is 735nm.</a:t>
            </a:r>
          </a:p>
          <a:p>
            <a:r>
              <a:rPr lang="en-US" altLang="zh-CN" dirty="0"/>
              <a:t>2) The number of photons in the simulation is 120M. We assume that the distribution of photons is the same but the calculated number of photons is also different, which will cause errors.</a:t>
            </a:r>
          </a:p>
          <a:p>
            <a:r>
              <a:rPr lang="en-US" altLang="zh-CN" dirty="0"/>
              <a:t>3) Different SD distances will lead to different L data, which will affect the final result.</a:t>
            </a:r>
            <a:endParaRPr lang="zh-CN" altLang="en-US" dirty="0"/>
          </a:p>
        </p:txBody>
      </p:sp>
      <p:pic>
        <p:nvPicPr>
          <p:cNvPr id="14" name="图片 13">
            <a:extLst>
              <a:ext uri="{FF2B5EF4-FFF2-40B4-BE49-F238E27FC236}">
                <a16:creationId xmlns:a16="http://schemas.microsoft.com/office/drawing/2014/main" id="{151A4DE8-7B52-45D1-A530-D1A6895532D7}"/>
              </a:ext>
            </a:extLst>
          </p:cNvPr>
          <p:cNvPicPr>
            <a:picLocks noChangeAspect="1"/>
          </p:cNvPicPr>
          <p:nvPr/>
        </p:nvPicPr>
        <p:blipFill>
          <a:blip r:embed="rId3"/>
          <a:stretch>
            <a:fillRect/>
          </a:stretch>
        </p:blipFill>
        <p:spPr>
          <a:xfrm>
            <a:off x="643722" y="4340662"/>
            <a:ext cx="4304427" cy="2152213"/>
          </a:xfrm>
          <a:prstGeom prst="rect">
            <a:avLst/>
          </a:prstGeom>
        </p:spPr>
      </p:pic>
      <p:pic>
        <p:nvPicPr>
          <p:cNvPr id="18" name="图片 17">
            <a:extLst>
              <a:ext uri="{FF2B5EF4-FFF2-40B4-BE49-F238E27FC236}">
                <a16:creationId xmlns:a16="http://schemas.microsoft.com/office/drawing/2014/main" id="{7F74575A-EDC4-4438-B354-24C3269CBA39}"/>
              </a:ext>
            </a:extLst>
          </p:cNvPr>
          <p:cNvPicPr>
            <a:picLocks noChangeAspect="1"/>
          </p:cNvPicPr>
          <p:nvPr/>
        </p:nvPicPr>
        <p:blipFill>
          <a:blip r:embed="rId4"/>
          <a:stretch>
            <a:fillRect/>
          </a:stretch>
        </p:blipFill>
        <p:spPr>
          <a:xfrm>
            <a:off x="643722" y="2164840"/>
            <a:ext cx="4235765" cy="1985751"/>
          </a:xfrm>
          <a:prstGeom prst="rect">
            <a:avLst/>
          </a:prstGeom>
        </p:spPr>
      </p:pic>
    </p:spTree>
    <p:extLst>
      <p:ext uri="{BB962C8B-B14F-4D97-AF65-F5344CB8AC3E}">
        <p14:creationId xmlns:p14="http://schemas.microsoft.com/office/powerpoint/2010/main" val="352447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515D1-26F5-4F20-A733-C148886BC295}"/>
              </a:ext>
            </a:extLst>
          </p:cNvPr>
          <p:cNvSpPr>
            <a:spLocks noGrp="1"/>
          </p:cNvSpPr>
          <p:nvPr>
            <p:ph type="title"/>
          </p:nvPr>
        </p:nvSpPr>
        <p:spPr>
          <a:xfrm>
            <a:off x="838200" y="365126"/>
            <a:ext cx="4381870" cy="513764"/>
          </a:xfrm>
        </p:spPr>
        <p:txBody>
          <a:bodyPr>
            <a:normAutofit fontScale="90000"/>
          </a:bodyPr>
          <a:lstStyle/>
          <a:p>
            <a:r>
              <a:rPr lang="en-US" altLang="zh-CN" sz="3200" dirty="0"/>
              <a:t>One subject check steps</a:t>
            </a:r>
            <a:endParaRPr lang="zh-CN" altLang="en-US" sz="3200" dirty="0"/>
          </a:p>
        </p:txBody>
      </p:sp>
      <p:sp>
        <p:nvSpPr>
          <p:cNvPr id="3" name="内容占位符 2">
            <a:extLst>
              <a:ext uri="{FF2B5EF4-FFF2-40B4-BE49-F238E27FC236}">
                <a16:creationId xmlns:a16="http://schemas.microsoft.com/office/drawing/2014/main" id="{7BCF8ACF-039D-4308-A2F0-FB6856FBD86D}"/>
              </a:ext>
            </a:extLst>
          </p:cNvPr>
          <p:cNvSpPr>
            <a:spLocks noGrp="1"/>
          </p:cNvSpPr>
          <p:nvPr>
            <p:ph idx="1"/>
          </p:nvPr>
        </p:nvSpPr>
        <p:spPr>
          <a:xfrm>
            <a:off x="838200" y="1311861"/>
            <a:ext cx="6157404" cy="393792"/>
          </a:xfrm>
        </p:spPr>
        <p:txBody>
          <a:bodyPr>
            <a:normAutofit/>
          </a:bodyPr>
          <a:lstStyle/>
          <a:p>
            <a:pPr marL="0" indent="0">
              <a:buNone/>
            </a:pPr>
            <a:r>
              <a:rPr lang="en-US" altLang="zh-CN" sz="1600" dirty="0">
                <a:solidFill>
                  <a:srgbClr val="333333"/>
                </a:solidFill>
                <a:effectLst/>
                <a:latin typeface="Open Sans" panose="020B0606030504020204" pitchFamily="34" charset="0"/>
                <a:ea typeface="Open Sans" panose="020B0606030504020204" pitchFamily="34" charset="0"/>
              </a:rPr>
              <a:t>Steps:  4)Different</a:t>
            </a:r>
            <a:r>
              <a:rPr lang="en-US" altLang="zh-CN" sz="1600" spc="-45"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SD</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modified</a:t>
            </a:r>
            <a:r>
              <a:rPr lang="en-US" altLang="zh-CN" sz="1600" spc="-45" dirty="0">
                <a:solidFill>
                  <a:srgbClr val="333333"/>
                </a:solidFill>
                <a:effectLst/>
                <a:latin typeface="Open Sans" panose="020B0606030504020204" pitchFamily="34" charset="0"/>
                <a:ea typeface="Open Sans" panose="020B0606030504020204" pitchFamily="34" charset="0"/>
              </a:rPr>
              <a:t> </a:t>
            </a:r>
            <a:r>
              <a:rPr lang="en-US" altLang="zh-CN" sz="1600" spc="-10" dirty="0">
                <a:solidFill>
                  <a:srgbClr val="333333"/>
                </a:solidFill>
                <a:effectLst/>
                <a:latin typeface="Open Sans" panose="020B0606030504020204" pitchFamily="34" charset="0"/>
                <a:ea typeface="Open Sans" panose="020B0606030504020204" pitchFamily="34" charset="0"/>
              </a:rPr>
              <a:t>geometry/curvature.</a:t>
            </a:r>
            <a:endParaRPr lang="zh-CN" altLang="en-US" sz="1600" dirty="0"/>
          </a:p>
          <a:p>
            <a:endParaRPr lang="zh-CN" altLang="en-US" dirty="0"/>
          </a:p>
        </p:txBody>
      </p:sp>
      <p:pic>
        <p:nvPicPr>
          <p:cNvPr id="4" name="图片 3">
            <a:extLst>
              <a:ext uri="{FF2B5EF4-FFF2-40B4-BE49-F238E27FC236}">
                <a16:creationId xmlns:a16="http://schemas.microsoft.com/office/drawing/2014/main" id="{46CB2A2D-50FA-4E70-A222-E74F10CC4428}"/>
              </a:ext>
            </a:extLst>
          </p:cNvPr>
          <p:cNvPicPr>
            <a:picLocks noChangeAspect="1"/>
          </p:cNvPicPr>
          <p:nvPr/>
        </p:nvPicPr>
        <p:blipFill>
          <a:blip r:embed="rId2"/>
          <a:stretch>
            <a:fillRect/>
          </a:stretch>
        </p:blipFill>
        <p:spPr>
          <a:xfrm>
            <a:off x="2592719" y="4378471"/>
            <a:ext cx="4038901" cy="691022"/>
          </a:xfrm>
          <a:prstGeom prst="rect">
            <a:avLst/>
          </a:prstGeom>
        </p:spPr>
      </p:pic>
      <p:pic>
        <p:nvPicPr>
          <p:cNvPr id="5" name="图片 4">
            <a:extLst>
              <a:ext uri="{FF2B5EF4-FFF2-40B4-BE49-F238E27FC236}">
                <a16:creationId xmlns:a16="http://schemas.microsoft.com/office/drawing/2014/main" id="{614F04C7-A399-4930-8DF7-36D9D7BC1B92}"/>
              </a:ext>
            </a:extLst>
          </p:cNvPr>
          <p:cNvPicPr>
            <a:picLocks noChangeAspect="1"/>
          </p:cNvPicPr>
          <p:nvPr/>
        </p:nvPicPr>
        <p:blipFill>
          <a:blip r:embed="rId3"/>
          <a:stretch>
            <a:fillRect/>
          </a:stretch>
        </p:blipFill>
        <p:spPr>
          <a:xfrm>
            <a:off x="2592719" y="6040463"/>
            <a:ext cx="3986382" cy="585157"/>
          </a:xfrm>
          <a:prstGeom prst="rect">
            <a:avLst/>
          </a:prstGeom>
        </p:spPr>
      </p:pic>
      <p:pic>
        <p:nvPicPr>
          <p:cNvPr id="6" name="图片 5">
            <a:extLst>
              <a:ext uri="{FF2B5EF4-FFF2-40B4-BE49-F238E27FC236}">
                <a16:creationId xmlns:a16="http://schemas.microsoft.com/office/drawing/2014/main" id="{1CEE166F-37E4-4CA7-98D4-9E7D7151935D}"/>
              </a:ext>
            </a:extLst>
          </p:cNvPr>
          <p:cNvPicPr>
            <a:picLocks noChangeAspect="1"/>
          </p:cNvPicPr>
          <p:nvPr/>
        </p:nvPicPr>
        <p:blipFill>
          <a:blip r:embed="rId4"/>
          <a:stretch>
            <a:fillRect/>
          </a:stretch>
        </p:blipFill>
        <p:spPr>
          <a:xfrm>
            <a:off x="2647968" y="5176925"/>
            <a:ext cx="4158475" cy="691022"/>
          </a:xfrm>
          <a:prstGeom prst="rect">
            <a:avLst/>
          </a:prstGeom>
        </p:spPr>
      </p:pic>
      <p:sp>
        <p:nvSpPr>
          <p:cNvPr id="8" name="文本框 7">
            <a:extLst>
              <a:ext uri="{FF2B5EF4-FFF2-40B4-BE49-F238E27FC236}">
                <a16:creationId xmlns:a16="http://schemas.microsoft.com/office/drawing/2014/main" id="{90FC9DD7-4935-4744-864A-A09B0675AA79}"/>
              </a:ext>
            </a:extLst>
          </p:cNvPr>
          <p:cNvSpPr txBox="1"/>
          <p:nvPr/>
        </p:nvSpPr>
        <p:spPr>
          <a:xfrm>
            <a:off x="6808433" y="1408209"/>
            <a:ext cx="4545367" cy="3139321"/>
          </a:xfrm>
          <a:prstGeom prst="rect">
            <a:avLst/>
          </a:prstGeom>
          <a:noFill/>
        </p:spPr>
        <p:txBody>
          <a:bodyPr wrap="square" rtlCol="0">
            <a:spAutoFit/>
          </a:bodyPr>
          <a:lstStyle/>
          <a:p>
            <a:r>
              <a:rPr lang="en-US" altLang="zh-CN" dirty="0"/>
              <a:t>In the function that sets the SD distance, there is a definition of the detector position.</a:t>
            </a:r>
          </a:p>
          <a:p>
            <a:endParaRPr lang="en-US" altLang="zh-CN" dirty="0"/>
          </a:p>
          <a:p>
            <a:r>
              <a:rPr lang="en-US" altLang="zh-CN" dirty="0"/>
              <a:t>By optimizing the function of the detector position, hope to try to fit the situation of the real experiment as much as possible.</a:t>
            </a:r>
          </a:p>
          <a:p>
            <a:endParaRPr lang="en-US" altLang="zh-CN" dirty="0"/>
          </a:p>
          <a:p>
            <a:r>
              <a:rPr lang="en-US" altLang="zh-CN" dirty="0"/>
              <a:t>Through optimization, we hope to find the relationship that best satisfies Spo2 check.</a:t>
            </a:r>
          </a:p>
          <a:p>
            <a:endParaRPr lang="en-US" altLang="zh-CN" dirty="0"/>
          </a:p>
          <a:p>
            <a:endParaRPr lang="zh-CN" altLang="en-US" dirty="0"/>
          </a:p>
        </p:txBody>
      </p:sp>
      <p:pic>
        <p:nvPicPr>
          <p:cNvPr id="10" name="图片 9">
            <a:extLst>
              <a:ext uri="{FF2B5EF4-FFF2-40B4-BE49-F238E27FC236}">
                <a16:creationId xmlns:a16="http://schemas.microsoft.com/office/drawing/2014/main" id="{EE6FEF9F-8476-4C71-BF66-AAB4B29B6E8F}"/>
              </a:ext>
            </a:extLst>
          </p:cNvPr>
          <p:cNvPicPr>
            <a:picLocks noChangeAspect="1"/>
          </p:cNvPicPr>
          <p:nvPr/>
        </p:nvPicPr>
        <p:blipFill>
          <a:blip r:embed="rId5"/>
          <a:stretch>
            <a:fillRect/>
          </a:stretch>
        </p:blipFill>
        <p:spPr>
          <a:xfrm>
            <a:off x="518785" y="1956309"/>
            <a:ext cx="5781476" cy="1613936"/>
          </a:xfrm>
          <a:prstGeom prst="rect">
            <a:avLst/>
          </a:prstGeom>
        </p:spPr>
      </p:pic>
      <p:sp>
        <p:nvSpPr>
          <p:cNvPr id="12" name="文本框 11">
            <a:extLst>
              <a:ext uri="{FF2B5EF4-FFF2-40B4-BE49-F238E27FC236}">
                <a16:creationId xmlns:a16="http://schemas.microsoft.com/office/drawing/2014/main" id="{8C5EC4F3-2E7D-42E8-9E80-12757544455C}"/>
              </a:ext>
            </a:extLst>
          </p:cNvPr>
          <p:cNvSpPr txBox="1"/>
          <p:nvPr/>
        </p:nvSpPr>
        <p:spPr>
          <a:xfrm>
            <a:off x="838200" y="4345810"/>
            <a:ext cx="1630935" cy="1200329"/>
          </a:xfrm>
          <a:prstGeom prst="rect">
            <a:avLst/>
          </a:prstGeom>
          <a:noFill/>
        </p:spPr>
        <p:txBody>
          <a:bodyPr wrap="square" rtlCol="0">
            <a:spAutoFit/>
          </a:bodyPr>
          <a:lstStyle/>
          <a:p>
            <a:r>
              <a:rPr lang="en-US" altLang="zh-CN" dirty="0"/>
              <a:t>Spo2 values</a:t>
            </a:r>
          </a:p>
          <a:p>
            <a:r>
              <a:rPr lang="en-US" altLang="zh-CN" dirty="0"/>
              <a:t>Sheep1: 100%</a:t>
            </a:r>
          </a:p>
          <a:p>
            <a:r>
              <a:rPr lang="en-US" altLang="zh-CN" dirty="0"/>
              <a:t>Sheep2: 97%</a:t>
            </a:r>
          </a:p>
          <a:p>
            <a:r>
              <a:rPr lang="en-US" altLang="zh-CN" dirty="0"/>
              <a:t>Sheep3: 94%</a:t>
            </a:r>
            <a:endParaRPr lang="zh-CN" altLang="en-US" dirty="0"/>
          </a:p>
        </p:txBody>
      </p:sp>
    </p:spTree>
    <p:extLst>
      <p:ext uri="{BB962C8B-B14F-4D97-AF65-F5344CB8AC3E}">
        <p14:creationId xmlns:p14="http://schemas.microsoft.com/office/powerpoint/2010/main" val="113276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698B9-E948-4EC2-953B-ACA8DB26345D}"/>
              </a:ext>
            </a:extLst>
          </p:cNvPr>
          <p:cNvSpPr>
            <a:spLocks noGrp="1"/>
          </p:cNvSpPr>
          <p:nvPr>
            <p:ph type="title"/>
          </p:nvPr>
        </p:nvSpPr>
        <p:spPr>
          <a:xfrm>
            <a:off x="838200" y="365126"/>
            <a:ext cx="4763610" cy="513764"/>
          </a:xfrm>
        </p:spPr>
        <p:txBody>
          <a:bodyPr>
            <a:normAutofit fontScale="90000"/>
          </a:bodyPr>
          <a:lstStyle/>
          <a:p>
            <a:r>
              <a:rPr lang="en-US" altLang="zh-CN" sz="3200" dirty="0"/>
              <a:t>Two subjects check steps</a:t>
            </a:r>
            <a:endParaRPr lang="zh-CN" altLang="en-US" sz="3200" dirty="0"/>
          </a:p>
        </p:txBody>
      </p:sp>
      <p:sp>
        <p:nvSpPr>
          <p:cNvPr id="3" name="内容占位符 2">
            <a:extLst>
              <a:ext uri="{FF2B5EF4-FFF2-40B4-BE49-F238E27FC236}">
                <a16:creationId xmlns:a16="http://schemas.microsoft.com/office/drawing/2014/main" id="{AE4FC19A-300D-4887-BF2E-D69E27BE921A}"/>
              </a:ext>
            </a:extLst>
          </p:cNvPr>
          <p:cNvSpPr>
            <a:spLocks noGrp="1"/>
          </p:cNvSpPr>
          <p:nvPr>
            <p:ph idx="1"/>
          </p:nvPr>
        </p:nvSpPr>
        <p:spPr>
          <a:xfrm>
            <a:off x="709863" y="1253330"/>
            <a:ext cx="10515600" cy="4351338"/>
          </a:xfrm>
        </p:spPr>
        <p:txBody>
          <a:bodyPr/>
          <a:lstStyle/>
          <a:p>
            <a:r>
              <a:rPr lang="en-US" altLang="zh-CN" sz="1800" dirty="0">
                <a:solidFill>
                  <a:srgbClr val="333333"/>
                </a:solidFill>
                <a:effectLst/>
                <a:latin typeface="Open Sans" panose="020B0606030504020204" pitchFamily="34" charset="0"/>
                <a:ea typeface="Open Sans" panose="020B0606030504020204" pitchFamily="34" charset="0"/>
              </a:rPr>
              <a:t>Short</a:t>
            </a:r>
            <a:r>
              <a:rPr lang="en-US" altLang="zh-CN" sz="1800" spc="-2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SD</a:t>
            </a:r>
            <a:r>
              <a:rPr lang="en-US" altLang="zh-CN" sz="1800" spc="-2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to</a:t>
            </a:r>
            <a:r>
              <a:rPr lang="en-US" altLang="zh-CN" sz="1800" spc="-2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get</a:t>
            </a:r>
            <a:r>
              <a:rPr lang="en-US" altLang="zh-CN" sz="1800" spc="-2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the</a:t>
            </a:r>
            <a:r>
              <a:rPr lang="en-US" altLang="zh-CN" sz="1800" spc="-30"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fix</a:t>
            </a:r>
            <a:r>
              <a:rPr lang="en-US" altLang="zh-CN" sz="1800" spc="-25" dirty="0">
                <a:solidFill>
                  <a:srgbClr val="333333"/>
                </a:solidFill>
                <a:effectLst/>
                <a:latin typeface="Open Sans" panose="020B0606030504020204" pitchFamily="34" charset="0"/>
                <a:ea typeface="Open Sans" panose="020B0606030504020204" pitchFamily="34" charset="0"/>
              </a:rPr>
              <a:t> </a:t>
            </a:r>
            <a:r>
              <a:rPr lang="en-US" altLang="zh-CN" sz="1800" spc="-25" dirty="0" err="1">
                <a:solidFill>
                  <a:srgbClr val="333333"/>
                </a:solidFill>
                <a:effectLst/>
                <a:latin typeface="Arial" panose="020B0604020202020204" pitchFamily="34" charset="0"/>
                <a:ea typeface="Open Sans" panose="020B0606030504020204" pitchFamily="34" charset="0"/>
                <a:cs typeface="Open Sans" panose="020B0606030504020204" pitchFamily="34" charset="0"/>
              </a:rPr>
              <a:t>Δμ</a:t>
            </a:r>
            <a:r>
              <a:rPr lang="en-US" altLang="zh-CN" sz="1800" spc="-25" dirty="0" err="1">
                <a:solidFill>
                  <a:srgbClr val="333333"/>
                </a:solidFill>
                <a:effectLst/>
                <a:latin typeface="Open Sans" panose="020B0606030504020204" pitchFamily="34" charset="0"/>
                <a:ea typeface="Open Sans" panose="020B0606030504020204" pitchFamily="34" charset="0"/>
              </a:rPr>
              <a:t>a</a:t>
            </a:r>
            <a:endParaRPr lang="en-US" altLang="zh-CN" sz="1800" spc="-25" dirty="0">
              <a:solidFill>
                <a:srgbClr val="333333"/>
              </a:solidFill>
              <a:effectLst/>
              <a:latin typeface="Open Sans" panose="020B0606030504020204" pitchFamily="34" charset="0"/>
              <a:ea typeface="Open Sans" panose="020B0606030504020204" pitchFamily="34" charset="0"/>
            </a:endParaRPr>
          </a:p>
          <a:p>
            <a:endParaRPr lang="en-US" altLang="zh-CN" sz="1800" spc="-25" dirty="0">
              <a:solidFill>
                <a:srgbClr val="333333"/>
              </a:solidFill>
              <a:latin typeface="Open Sans" panose="020B0606030504020204" pitchFamily="34" charset="0"/>
              <a:ea typeface="Open Sans" panose="020B0606030504020204" pitchFamily="34" charset="0"/>
            </a:endParaRPr>
          </a:p>
          <a:p>
            <a:endParaRPr lang="en-US" altLang="zh-CN" sz="1800" spc="-25" dirty="0">
              <a:solidFill>
                <a:srgbClr val="333333"/>
              </a:solidFill>
              <a:effectLst/>
              <a:latin typeface="Open Sans" panose="020B0606030504020204" pitchFamily="34" charset="0"/>
              <a:ea typeface="Open Sans" panose="020B0606030504020204" pitchFamily="34" charset="0"/>
            </a:endParaRPr>
          </a:p>
          <a:p>
            <a:endParaRPr lang="en-US" altLang="zh-CN" sz="1800" spc="-25" dirty="0">
              <a:solidFill>
                <a:srgbClr val="333333"/>
              </a:solidFill>
              <a:effectLst/>
              <a:latin typeface="Open Sans" panose="020B0606030504020204" pitchFamily="34" charset="0"/>
              <a:ea typeface="Open Sans" panose="020B0606030504020204" pitchFamily="34" charset="0"/>
            </a:endParaRPr>
          </a:p>
          <a:p>
            <a:endParaRPr lang="en-US" altLang="zh-CN" sz="1800" spc="-25" dirty="0">
              <a:solidFill>
                <a:srgbClr val="333333"/>
              </a:solidFill>
              <a:latin typeface="Open Sans" panose="020B0606030504020204" pitchFamily="34" charset="0"/>
              <a:ea typeface="Open Sans" panose="020B0606030504020204" pitchFamily="34" charset="0"/>
            </a:endParaRPr>
          </a:p>
          <a:p>
            <a:pPr marL="0" indent="0">
              <a:buNone/>
            </a:pPr>
            <a:endParaRPr lang="en-US" altLang="zh-CN" sz="1800" spc="-25" dirty="0">
              <a:solidFill>
                <a:srgbClr val="333333"/>
              </a:solidFill>
              <a:effectLst/>
              <a:latin typeface="Open Sans" panose="020B0606030504020204" pitchFamily="34" charset="0"/>
              <a:ea typeface="Open Sans" panose="020B0606030504020204" pitchFamily="34" charset="0"/>
            </a:endParaRPr>
          </a:p>
          <a:p>
            <a:pPr marL="0" indent="0">
              <a:buNone/>
            </a:pPr>
            <a:endParaRPr lang="en-US" altLang="zh-CN" sz="1800" spc="-25" dirty="0">
              <a:solidFill>
                <a:srgbClr val="333333"/>
              </a:solidFill>
              <a:latin typeface="Open Sans" panose="020B0606030504020204" pitchFamily="34" charset="0"/>
              <a:ea typeface="Open Sans" panose="020B0606030504020204" pitchFamily="34" charset="0"/>
            </a:endParaRPr>
          </a:p>
          <a:p>
            <a:pPr marL="0" indent="0">
              <a:buNone/>
            </a:pPr>
            <a:endParaRPr lang="en-US" altLang="zh-CN" sz="1800" spc="-25" dirty="0">
              <a:solidFill>
                <a:srgbClr val="333333"/>
              </a:solidFill>
              <a:effectLst/>
              <a:latin typeface="Open Sans" panose="020B0606030504020204" pitchFamily="34" charset="0"/>
              <a:ea typeface="Open Sans" panose="020B0606030504020204" pitchFamily="34" charset="0"/>
            </a:endParaRPr>
          </a:p>
          <a:p>
            <a:r>
              <a:rPr lang="en-US" altLang="zh-CN" sz="1800" dirty="0">
                <a:solidFill>
                  <a:srgbClr val="333333"/>
                </a:solidFill>
                <a:effectLst/>
                <a:latin typeface="Open Sans" panose="020B0606030504020204" pitchFamily="34" charset="0"/>
                <a:ea typeface="Open Sans" panose="020B0606030504020204" pitchFamily="34" charset="0"/>
              </a:rPr>
              <a:t>Long</a:t>
            </a:r>
            <a:r>
              <a:rPr lang="en-US" altLang="zh-CN" sz="1800" spc="-60"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SD</a:t>
            </a:r>
            <a:r>
              <a:rPr lang="en-US" altLang="zh-CN" sz="1800" spc="-6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to</a:t>
            </a:r>
            <a:r>
              <a:rPr lang="en-US" altLang="zh-CN" sz="1800" spc="-60"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focus</a:t>
            </a:r>
            <a:r>
              <a:rPr lang="en-US" altLang="zh-CN" sz="1800" spc="-60"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on</a:t>
            </a:r>
            <a:r>
              <a:rPr lang="en-US" altLang="zh-CN" sz="1800" spc="-65" dirty="0">
                <a:solidFill>
                  <a:srgbClr val="333333"/>
                </a:solidFill>
                <a:effectLst/>
                <a:latin typeface="Open Sans" panose="020B0606030504020204" pitchFamily="34" charset="0"/>
                <a:ea typeface="Open Sans" panose="020B0606030504020204" pitchFamily="34" charset="0"/>
              </a:rPr>
              <a:t> </a:t>
            </a:r>
            <a:r>
              <a:rPr lang="en-US" altLang="zh-CN" sz="1800" spc="-10" dirty="0">
                <a:solidFill>
                  <a:srgbClr val="333333"/>
                </a:solidFill>
                <a:effectLst/>
                <a:latin typeface="Open Sans" panose="020B0606030504020204" pitchFamily="34" charset="0"/>
                <a:ea typeface="Open Sans" panose="020B0606030504020204" pitchFamily="34" charset="0"/>
              </a:rPr>
              <a:t>fetus</a:t>
            </a:r>
          </a:p>
          <a:p>
            <a:pPr marL="0" indent="0">
              <a:buNone/>
            </a:pPr>
            <a:r>
              <a:rPr lang="en-US" altLang="zh-CN" sz="1600" dirty="0">
                <a:solidFill>
                  <a:srgbClr val="333333"/>
                </a:solidFill>
                <a:effectLst/>
                <a:latin typeface="Open Sans" panose="020B0606030504020204" pitchFamily="34" charset="0"/>
                <a:ea typeface="Open Sans" panose="020B0606030504020204" pitchFamily="34" charset="0"/>
              </a:rPr>
              <a:t>Run</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long</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SD</a:t>
            </a:r>
            <a:r>
              <a:rPr lang="en-US" altLang="zh-CN" sz="1600" spc="45"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distance,</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set</a:t>
            </a:r>
            <a:r>
              <a:rPr lang="en-US" altLang="zh-CN" sz="1600" spc="45" dirty="0">
                <a:solidFill>
                  <a:srgbClr val="333333"/>
                </a:solidFill>
                <a:effectLst/>
                <a:latin typeface="Open Sans" panose="020B0606030504020204" pitchFamily="34" charset="0"/>
                <a:ea typeface="Open Sans" panose="020B0606030504020204" pitchFamily="34" charset="0"/>
              </a:rPr>
              <a:t> </a:t>
            </a:r>
            <a:r>
              <a:rPr lang="en-US" altLang="zh-CN" sz="1600" dirty="0" err="1">
                <a:solidFill>
                  <a:srgbClr val="333333"/>
                </a:solidFill>
                <a:effectLst/>
                <a:latin typeface="Arial" panose="020B0604020202020204" pitchFamily="34" charset="0"/>
                <a:ea typeface="Open Sans" panose="020B0606030504020204" pitchFamily="34" charset="0"/>
                <a:cs typeface="Open Sans" panose="020B0606030504020204" pitchFamily="34" charset="0"/>
              </a:rPr>
              <a:t>μ</a:t>
            </a:r>
            <a:r>
              <a:rPr lang="en-US" altLang="zh-CN" sz="1600" dirty="0" err="1">
                <a:solidFill>
                  <a:srgbClr val="333333"/>
                </a:solidFill>
                <a:effectLst/>
                <a:latin typeface="Open Sans" panose="020B0606030504020204" pitchFamily="34" charset="0"/>
                <a:ea typeface="Open Sans" panose="020B0606030504020204" pitchFamily="34" charset="0"/>
              </a:rPr>
              <a:t>a</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of</a:t>
            </a:r>
            <a:r>
              <a:rPr lang="en-US" altLang="zh-CN" sz="1600" spc="45"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mom</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stable</a:t>
            </a:r>
            <a:r>
              <a:rPr lang="en-US" altLang="zh-CN" sz="1600" spc="45"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and</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focus</a:t>
            </a:r>
            <a:r>
              <a:rPr lang="en-US" altLang="zh-CN" sz="1600" spc="45" dirty="0">
                <a:solidFill>
                  <a:srgbClr val="333333"/>
                </a:solidFill>
                <a:effectLst/>
                <a:latin typeface="Open Sans" panose="020B0606030504020204" pitchFamily="34" charset="0"/>
                <a:ea typeface="Open Sans" panose="020B0606030504020204" pitchFamily="34" charset="0"/>
              </a:rPr>
              <a:t> </a:t>
            </a:r>
            <a:r>
              <a:rPr lang="en-US" altLang="zh-CN" sz="1600" dirty="0">
                <a:solidFill>
                  <a:srgbClr val="333333"/>
                </a:solidFill>
                <a:effectLst/>
                <a:latin typeface="Open Sans" panose="020B0606030504020204" pitchFamily="34" charset="0"/>
                <a:ea typeface="Open Sans" panose="020B0606030504020204" pitchFamily="34" charset="0"/>
              </a:rPr>
              <a:t>on</a:t>
            </a:r>
            <a:r>
              <a:rPr lang="en-US" altLang="zh-CN" sz="1600" spc="40" dirty="0">
                <a:solidFill>
                  <a:srgbClr val="333333"/>
                </a:solidFill>
                <a:effectLst/>
                <a:latin typeface="Open Sans" panose="020B0606030504020204" pitchFamily="34" charset="0"/>
                <a:ea typeface="Open Sans" panose="020B0606030504020204" pitchFamily="34" charset="0"/>
              </a:rPr>
              <a:t> </a:t>
            </a:r>
            <a:r>
              <a:rPr lang="en-US" altLang="zh-CN" sz="1600" spc="-10" dirty="0">
                <a:solidFill>
                  <a:srgbClr val="333333"/>
                </a:solidFill>
                <a:effectLst/>
                <a:latin typeface="Open Sans" panose="020B0606030504020204" pitchFamily="34" charset="0"/>
                <a:ea typeface="Open Sans" panose="020B0606030504020204" pitchFamily="34" charset="0"/>
              </a:rPr>
              <a:t>fetus.</a:t>
            </a:r>
            <a:endParaRPr lang="zh-CN" altLang="zh-CN" sz="1600" dirty="0">
              <a:effectLst/>
              <a:latin typeface="Open Sans" panose="020B0606030504020204" pitchFamily="34" charset="0"/>
              <a:ea typeface="Open Sans" panose="020B0606030504020204" pitchFamily="34" charset="0"/>
            </a:endParaRPr>
          </a:p>
          <a:p>
            <a:endParaRPr lang="zh-CN" altLang="en-US" dirty="0"/>
          </a:p>
        </p:txBody>
      </p:sp>
      <p:pic>
        <p:nvPicPr>
          <p:cNvPr id="5" name="图片 4">
            <a:extLst>
              <a:ext uri="{FF2B5EF4-FFF2-40B4-BE49-F238E27FC236}">
                <a16:creationId xmlns:a16="http://schemas.microsoft.com/office/drawing/2014/main" id="{86274029-7654-421B-B31E-C1A40DD140D8}"/>
              </a:ext>
            </a:extLst>
          </p:cNvPr>
          <p:cNvPicPr>
            <a:picLocks noChangeAspect="1"/>
          </p:cNvPicPr>
          <p:nvPr/>
        </p:nvPicPr>
        <p:blipFill>
          <a:blip r:embed="rId2"/>
          <a:stretch>
            <a:fillRect/>
          </a:stretch>
        </p:blipFill>
        <p:spPr>
          <a:xfrm>
            <a:off x="838200" y="1713667"/>
            <a:ext cx="4058754" cy="780879"/>
          </a:xfrm>
          <a:prstGeom prst="rect">
            <a:avLst/>
          </a:prstGeom>
        </p:spPr>
      </p:pic>
      <p:pic>
        <p:nvPicPr>
          <p:cNvPr id="7" name="图片 6">
            <a:extLst>
              <a:ext uri="{FF2B5EF4-FFF2-40B4-BE49-F238E27FC236}">
                <a16:creationId xmlns:a16="http://schemas.microsoft.com/office/drawing/2014/main" id="{62AC6A0A-8158-4FE3-99E0-B2166C3E0ABD}"/>
              </a:ext>
            </a:extLst>
          </p:cNvPr>
          <p:cNvPicPr>
            <a:picLocks noChangeAspect="1"/>
          </p:cNvPicPr>
          <p:nvPr/>
        </p:nvPicPr>
        <p:blipFill>
          <a:blip r:embed="rId3"/>
          <a:stretch>
            <a:fillRect/>
          </a:stretch>
        </p:blipFill>
        <p:spPr>
          <a:xfrm>
            <a:off x="966537" y="2752935"/>
            <a:ext cx="3803162" cy="552240"/>
          </a:xfrm>
          <a:prstGeom prst="rect">
            <a:avLst/>
          </a:prstGeom>
        </p:spPr>
      </p:pic>
      <p:sp>
        <p:nvSpPr>
          <p:cNvPr id="8" name="文本框 7">
            <a:extLst>
              <a:ext uri="{FF2B5EF4-FFF2-40B4-BE49-F238E27FC236}">
                <a16:creationId xmlns:a16="http://schemas.microsoft.com/office/drawing/2014/main" id="{33897765-72CD-4DDE-8AA2-FA883452355A}"/>
              </a:ext>
            </a:extLst>
          </p:cNvPr>
          <p:cNvSpPr txBox="1"/>
          <p:nvPr/>
        </p:nvSpPr>
        <p:spPr>
          <a:xfrm>
            <a:off x="5382177" y="1457775"/>
            <a:ext cx="5358063" cy="1477328"/>
          </a:xfrm>
          <a:prstGeom prst="rect">
            <a:avLst/>
          </a:prstGeom>
          <a:noFill/>
        </p:spPr>
        <p:txBody>
          <a:bodyPr wrap="square" rtlCol="0">
            <a:spAutoFit/>
          </a:bodyPr>
          <a:lstStyle/>
          <a:p>
            <a:r>
              <a:rPr lang="en-US" altLang="zh-CN" sz="1800" dirty="0">
                <a:solidFill>
                  <a:srgbClr val="333333"/>
                </a:solidFill>
                <a:effectLst/>
                <a:latin typeface="Open Sans" panose="020B0606030504020204" pitchFamily="34" charset="0"/>
                <a:ea typeface="Open Sans" panose="020B0606030504020204" pitchFamily="34" charset="0"/>
              </a:rPr>
              <a:t>Run</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short</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SD</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distance</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and</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know</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the</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parameter</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based</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on</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the</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experiment</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data,</a:t>
            </a:r>
            <a:r>
              <a:rPr lang="en-US" altLang="zh-CN" sz="1800" spc="50"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we</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can</a:t>
            </a:r>
            <a:r>
              <a:rPr lang="en-US" altLang="zh-CN" sz="1800" spc="45"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get</a:t>
            </a:r>
            <a:r>
              <a:rPr lang="en-US" altLang="zh-CN" sz="1800" spc="335" dirty="0">
                <a:solidFill>
                  <a:srgbClr val="333333"/>
                </a:solidFill>
                <a:effectLst/>
                <a:latin typeface="Open Sans" panose="020B0606030504020204" pitchFamily="34" charset="0"/>
                <a:ea typeface="Open Sans" panose="020B0606030504020204" pitchFamily="34" charset="0"/>
              </a:rPr>
              <a:t> </a:t>
            </a:r>
            <a:r>
              <a:rPr lang="en-US" altLang="zh-CN" sz="1800" spc="-20" dirty="0" err="1">
                <a:solidFill>
                  <a:srgbClr val="333333"/>
                </a:solidFill>
                <a:effectLst/>
                <a:latin typeface="Arial" panose="020B0604020202020204" pitchFamily="34" charset="0"/>
                <a:ea typeface="Open Sans" panose="020B0606030504020204" pitchFamily="34" charset="0"/>
                <a:cs typeface="Open Sans" panose="020B0606030504020204" pitchFamily="34" charset="0"/>
              </a:rPr>
              <a:t>Δμ</a:t>
            </a:r>
            <a:r>
              <a:rPr lang="en-US" altLang="zh-CN" sz="1800" spc="-20" dirty="0" err="1">
                <a:solidFill>
                  <a:srgbClr val="333333"/>
                </a:solidFill>
                <a:effectLst/>
                <a:latin typeface="Open Sans" panose="020B0606030504020204" pitchFamily="34" charset="0"/>
                <a:ea typeface="Open Sans" panose="020B0606030504020204" pitchFamily="34" charset="0"/>
              </a:rPr>
              <a:t>a</a:t>
            </a:r>
            <a:r>
              <a:rPr lang="en-US" altLang="zh-CN" spc="-20" dirty="0">
                <a:solidFill>
                  <a:srgbClr val="333333"/>
                </a:solidFill>
                <a:latin typeface="Open Sans" panose="020B0606030504020204" pitchFamily="34" charset="0"/>
                <a:ea typeface="Open Sans" panose="020B0606030504020204" pitchFamily="34" charset="0"/>
              </a:rPr>
              <a:t>.</a:t>
            </a:r>
          </a:p>
          <a:p>
            <a:endParaRPr lang="en-US" altLang="zh-CN" sz="1800" spc="-20" dirty="0">
              <a:solidFill>
                <a:srgbClr val="333333"/>
              </a:solidFill>
              <a:effectLst/>
              <a:latin typeface="Open Sans" panose="020B0606030504020204" pitchFamily="34" charset="0"/>
              <a:ea typeface="Open Sans" panose="020B0606030504020204" pitchFamily="34" charset="0"/>
            </a:endParaRPr>
          </a:p>
          <a:p>
            <a:r>
              <a:rPr lang="en-US" altLang="zh-CN" sz="1800" dirty="0">
                <a:solidFill>
                  <a:srgbClr val="333333"/>
                </a:solidFill>
                <a:effectLst/>
                <a:latin typeface="Open Sans" panose="020B0606030504020204" pitchFamily="34" charset="0"/>
                <a:ea typeface="Open Sans" panose="020B0606030504020204" pitchFamily="34" charset="0"/>
              </a:rPr>
              <a:t>Plug the </a:t>
            </a:r>
            <a:r>
              <a:rPr lang="en-US" altLang="zh-CN" sz="1800" dirty="0" err="1">
                <a:solidFill>
                  <a:srgbClr val="333333"/>
                </a:solidFill>
                <a:effectLst/>
                <a:latin typeface="Arial" panose="020B0604020202020204" pitchFamily="34" charset="0"/>
                <a:ea typeface="Open Sans" panose="020B0606030504020204" pitchFamily="34" charset="0"/>
                <a:cs typeface="Open Sans" panose="020B0606030504020204" pitchFamily="34" charset="0"/>
              </a:rPr>
              <a:t>Δμ</a:t>
            </a:r>
            <a:r>
              <a:rPr lang="en-US" altLang="zh-CN" sz="1800" dirty="0" err="1">
                <a:solidFill>
                  <a:srgbClr val="333333"/>
                </a:solidFill>
                <a:effectLst/>
                <a:latin typeface="Open Sans" panose="020B0606030504020204" pitchFamily="34" charset="0"/>
                <a:ea typeface="Open Sans" panose="020B0606030504020204" pitchFamily="34" charset="0"/>
              </a:rPr>
              <a:t>a</a:t>
            </a:r>
            <a:r>
              <a:rPr lang="en-US" altLang="zh-CN" sz="1800" dirty="0">
                <a:solidFill>
                  <a:srgbClr val="333333"/>
                </a:solidFill>
                <a:effectLst/>
                <a:latin typeface="Open Sans" panose="020B0606030504020204" pitchFamily="34" charset="0"/>
                <a:ea typeface="Open Sans" panose="020B0606030504020204" pitchFamily="34" charset="0"/>
              </a:rPr>
              <a:t> to the MC simulation and check (similar as the one subject) and</a:t>
            </a:r>
            <a:r>
              <a:rPr lang="en-US" altLang="zh-CN" sz="1800" spc="340" dirty="0">
                <a:solidFill>
                  <a:srgbClr val="333333"/>
                </a:solidFill>
                <a:effectLst/>
                <a:latin typeface="Open Sans" panose="020B0606030504020204" pitchFamily="34" charset="0"/>
                <a:ea typeface="Open Sans" panose="020B0606030504020204" pitchFamily="34" charset="0"/>
              </a:rPr>
              <a:t> </a:t>
            </a:r>
            <a:r>
              <a:rPr lang="en-US" altLang="zh-CN" sz="1800" dirty="0">
                <a:solidFill>
                  <a:srgbClr val="333333"/>
                </a:solidFill>
                <a:effectLst/>
                <a:latin typeface="Open Sans" panose="020B0606030504020204" pitchFamily="34" charset="0"/>
                <a:ea typeface="Open Sans" panose="020B0606030504020204" pitchFamily="34" charset="0"/>
              </a:rPr>
              <a:t>get the fix </a:t>
            </a:r>
            <a:r>
              <a:rPr lang="en-US" altLang="zh-CN" sz="1800" dirty="0" err="1">
                <a:solidFill>
                  <a:srgbClr val="333333"/>
                </a:solidFill>
                <a:effectLst/>
                <a:latin typeface="Arial" panose="020B0604020202020204" pitchFamily="34" charset="0"/>
                <a:ea typeface="Open Sans" panose="020B0606030504020204" pitchFamily="34" charset="0"/>
                <a:cs typeface="Open Sans" panose="020B0606030504020204" pitchFamily="34" charset="0"/>
              </a:rPr>
              <a:t>Δμ</a:t>
            </a:r>
            <a:r>
              <a:rPr lang="en-US" altLang="zh-CN" sz="1800" dirty="0" err="1">
                <a:solidFill>
                  <a:srgbClr val="333333"/>
                </a:solidFill>
                <a:effectLst/>
                <a:latin typeface="Open Sans" panose="020B0606030504020204" pitchFamily="34" charset="0"/>
                <a:ea typeface="Open Sans" panose="020B0606030504020204" pitchFamily="34" charset="0"/>
              </a:rPr>
              <a:t>a</a:t>
            </a:r>
            <a:r>
              <a:rPr lang="en-US" altLang="zh-CN" sz="1800" dirty="0">
                <a:solidFill>
                  <a:srgbClr val="333333"/>
                </a:solidFill>
                <a:effectLst/>
                <a:latin typeface="Open Sans" panose="020B0606030504020204" pitchFamily="34" charset="0"/>
                <a:ea typeface="Open Sans" panose="020B0606030504020204" pitchFamily="34" charset="0"/>
              </a:rPr>
              <a:t>.</a:t>
            </a:r>
            <a:endParaRPr lang="en-US" altLang="zh-CN" sz="1800" spc="-20" dirty="0">
              <a:solidFill>
                <a:srgbClr val="333333"/>
              </a:solidFill>
              <a:effectLst/>
              <a:latin typeface="Open Sans" panose="020B0606030504020204" pitchFamily="34" charset="0"/>
              <a:ea typeface="Open Sans" panose="020B0606030504020204" pitchFamily="34" charset="0"/>
            </a:endParaRPr>
          </a:p>
        </p:txBody>
      </p:sp>
      <p:pic>
        <p:nvPicPr>
          <p:cNvPr id="10" name="图片 9">
            <a:extLst>
              <a:ext uri="{FF2B5EF4-FFF2-40B4-BE49-F238E27FC236}">
                <a16:creationId xmlns:a16="http://schemas.microsoft.com/office/drawing/2014/main" id="{521B750E-F50B-4DD3-8104-46A32ADC19C6}"/>
              </a:ext>
            </a:extLst>
          </p:cNvPr>
          <p:cNvPicPr>
            <a:picLocks noChangeAspect="1"/>
          </p:cNvPicPr>
          <p:nvPr/>
        </p:nvPicPr>
        <p:blipFill>
          <a:blip r:embed="rId4"/>
          <a:stretch>
            <a:fillRect/>
          </a:stretch>
        </p:blipFill>
        <p:spPr>
          <a:xfrm>
            <a:off x="1214208" y="5091135"/>
            <a:ext cx="3549442" cy="780878"/>
          </a:xfrm>
          <a:prstGeom prst="rect">
            <a:avLst/>
          </a:prstGeom>
        </p:spPr>
      </p:pic>
    </p:spTree>
    <p:extLst>
      <p:ext uri="{BB962C8B-B14F-4D97-AF65-F5344CB8AC3E}">
        <p14:creationId xmlns:p14="http://schemas.microsoft.com/office/powerpoint/2010/main" val="13163998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303</Words>
  <Application>Microsoft Office PowerPoint</Application>
  <PresentationFormat>宽屏</PresentationFormat>
  <Paragraphs>43</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Open Sans</vt:lpstr>
      <vt:lpstr>Office 主题​​</vt:lpstr>
      <vt:lpstr>Research Report</vt:lpstr>
      <vt:lpstr>One subject check steps</vt:lpstr>
      <vt:lpstr>Data check</vt:lpstr>
      <vt:lpstr>One subject check steps</vt:lpstr>
      <vt:lpstr>Two subjects check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Report</dc:title>
  <dc:creator>LI Yuu</dc:creator>
  <cp:lastModifiedBy>Yuu LI</cp:lastModifiedBy>
  <cp:revision>104</cp:revision>
  <dcterms:created xsi:type="dcterms:W3CDTF">2023-10-18T10:54:26Z</dcterms:created>
  <dcterms:modified xsi:type="dcterms:W3CDTF">2023-11-03T14:54:56Z</dcterms:modified>
</cp:coreProperties>
</file>