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6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48B698-23F8-4073-B594-3FBD0ADE5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350399-711E-4FBC-8BEB-D18D22ACE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38C79C-EFF5-4A4C-811A-9AA38C244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0E57-12BC-4DB7-8A52-95BC29246EDF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35C4AF-A460-4ACA-A405-339E9B86A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E5B861-3E26-4809-8F8D-CA8D4A0D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AB4E-7B66-4B28-BFC2-1FF42B881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794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4A69A-B8A7-4EC1-8683-916FA0E9E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32CF45-FC19-49E0-8CAB-1638B711A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AED195-A188-43E4-A50B-D61F664CE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0E57-12BC-4DB7-8A52-95BC29246EDF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6122B9-AE92-4BF3-A3AF-014F510E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4B611B-B7BC-4299-926B-85856903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AB4E-7B66-4B28-BFC2-1FF42B881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530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944ADD-7318-4A1D-A839-2E726F2A8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D2788D-FC17-40D5-BF7F-B9244D2CA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6DE61D-7070-4729-9E17-7715BB1FB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0E57-12BC-4DB7-8A52-95BC29246EDF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965101-F1D1-44F4-A800-F12B4D1B9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386011-FEF1-4986-B36F-0EBE7AF0B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AB4E-7B66-4B28-BFC2-1FF42B881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865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47421-63FC-414F-BFB5-5E796AE68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5CE21C-9FB4-4A2A-B932-103BA15EC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15E7EA-62C1-49B5-A9F2-6EA7088D1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0E57-12BC-4DB7-8A52-95BC29246EDF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DF84C1-C844-473B-8A1D-B53AD0268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F7083A-52FC-4F2E-8A27-EBBA95F1B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AB4E-7B66-4B28-BFC2-1FF42B881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20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C530B-5763-490A-B6FA-33D15E583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EE346A-7531-4189-B98D-909322969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5A8168-70E0-4238-A49E-ACE8E81E3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0E57-12BC-4DB7-8A52-95BC29246EDF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67B6B0-18FC-460D-8A6D-0505991E4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594A1D-2CB8-4CD3-AF2C-E5E6EEEBD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AB4E-7B66-4B28-BFC2-1FF42B881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67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56526-2221-499E-BA83-C0880E58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094EEB-24E1-4DEE-9A36-18D092C2DA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C6D757-C91E-4FE2-98F7-85BE76A80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51C60E-26EF-4BD3-AEC7-4FF1E8060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0E57-12BC-4DB7-8A52-95BC29246EDF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7867D7-4B26-4745-93D5-8C22B8BDE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9BDC9E-7879-4FE2-AC7D-C662A6CB5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AB4E-7B66-4B28-BFC2-1FF42B881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085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A7ECA-A292-4388-BCE4-3BAEEE070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32FE2A-2C04-49DA-9E83-B924F7121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7DA4F9-0B1A-47D5-ADDA-D514E94CD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23748A-656A-4F49-B241-A5A2A64650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B65456-39A7-4D69-9BA9-AD60DE8814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F7DFD4-92B8-491C-A39B-C717AD593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0E57-12BC-4DB7-8A52-95BC29246EDF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F01C3EB-7DA1-471B-87EC-31F7001D2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E6C0E2-204E-408A-840D-0FFBA37D8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AB4E-7B66-4B28-BFC2-1FF42B881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870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78A91-6172-45D2-B492-729F3D9E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8510BA-99DC-42B2-8595-651A84AA1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0E57-12BC-4DB7-8A52-95BC29246EDF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CAB286-7DD0-46BC-AB67-004B1A51D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A4A277-3B95-47A5-9F02-A73B0FCDE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AB4E-7B66-4B28-BFC2-1FF42B881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73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2A519E-1E30-4460-93B4-343281689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0E57-12BC-4DB7-8A52-95BC29246EDF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744B6B-5720-4164-B6F8-E7B852F3B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94AB22-3545-44FB-BC39-6FF0F0DE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AB4E-7B66-4B28-BFC2-1FF42B881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769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586E5-D630-4ED6-8C68-96D62D9F6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75DCF3-B2E7-46F9-B13B-1C246DEE8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0397AD-21E1-46AD-A100-15BF2007A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1B988A-337C-44DB-9F7C-102CBB1A1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0E57-12BC-4DB7-8A52-95BC29246EDF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B7ADCB-FB26-4F5A-BB71-5363B9FCF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1B7DA7-E7E2-4BF3-A5B9-0BAC069B6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AB4E-7B66-4B28-BFC2-1FF42B881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560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4D861-C01E-43AC-88C6-CB9EAD6C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854098A-F189-455E-BB32-870D25B76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FB1968-3502-4836-A97A-2AA9A1E32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E551EB-3BD9-4E77-8FF1-32EDDCE5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0E57-12BC-4DB7-8A52-95BC29246EDF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BC923B-B5AB-4DFC-8181-476CFA033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E76A92-37A8-48F7-8CC1-57F2AEF54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AB4E-7B66-4B28-BFC2-1FF42B881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479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6F2609-C95E-46F1-9911-301C75460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2B6173-4AC7-488C-9E12-C25B9D885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B1D96A-D4AB-4967-9585-8594B483C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60E57-12BC-4DB7-8A52-95BC29246EDF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E84E8B-F4E0-4B9C-964F-1ED08CFB2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3904F8-A6B7-4DA0-8CFB-9BDEE310C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AAB4E-7B66-4B28-BFC2-1FF42B881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0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17/1.1289359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2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2.png"/></Relationships>
</file>

<file path=ppt/slides/_rels/slide4.xml.rels><?xml version="1.0" encoding="UTF-8" standalone="yes"?>
<Relationships xmlns="http://schemas.openxmlformats.org/package/2006/relationships"><Relationship Id="rId12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4ADC5-C202-40FD-A641-F66F0FA017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Research Report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81EAAF-C0C8-4D8A-93F7-D526C532CB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11/3/2023</a:t>
            </a:r>
          </a:p>
          <a:p>
            <a:r>
              <a:rPr lang="en-US" altLang="zh-CN" dirty="0"/>
              <a:t>Yu Li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090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2E758-512A-411D-B5B0-FB08A5A0D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change in </a:t>
            </a:r>
            <a:r>
              <a:rPr lang="en-US" altLang="zh-CN" dirty="0" err="1"/>
              <a:t>μa</a:t>
            </a:r>
            <a:r>
              <a:rPr lang="en-US" altLang="zh-CN" dirty="0"/>
              <a:t> in each cycle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436240B-DD9B-45FC-9E90-1A86747A4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98" y="1690686"/>
            <a:ext cx="5330220" cy="37671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DB2D021-CE10-4F79-8ABB-3EED3CE4AC07}"/>
              </a:ext>
            </a:extLst>
          </p:cNvPr>
          <p:cNvSpPr txBox="1"/>
          <p:nvPr/>
        </p:nvSpPr>
        <p:spPr>
          <a:xfrm>
            <a:off x="366462" y="6014530"/>
            <a:ext cx="113883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Reference:</a:t>
            </a:r>
          </a:p>
          <a:p>
            <a:r>
              <a:rPr lang="en-US" altLang="zh-CN" sz="1400" b="0" i="0" dirty="0">
                <a:solidFill>
                  <a:srgbClr val="404041"/>
                </a:solidFill>
                <a:effectLst/>
                <a:latin typeface="Arial" panose="020B0604020202020204" pitchFamily="34" charset="0"/>
              </a:rPr>
              <a:t>"Trans-abdominal monitoring of fetal arterial blood oxygenation using pulse oximetry,"</a:t>
            </a:r>
            <a:r>
              <a:rPr lang="en-US" altLang="zh-CN" sz="1400" b="0" i="1" dirty="0">
                <a:solidFill>
                  <a:srgbClr val="404041"/>
                </a:solidFill>
                <a:effectLst/>
                <a:latin typeface="Arial" panose="020B0604020202020204" pitchFamily="34" charset="0"/>
              </a:rPr>
              <a:t> Journal of Biomedical Optics</a:t>
            </a:r>
            <a:r>
              <a:rPr lang="en-US" altLang="zh-CN" sz="1400" b="0" i="0" dirty="0">
                <a:solidFill>
                  <a:srgbClr val="404041"/>
                </a:solidFill>
                <a:effectLst/>
                <a:latin typeface="Arial" panose="020B0604020202020204" pitchFamily="34" charset="0"/>
              </a:rPr>
              <a:t> 5(4), (1 October 2000). </a:t>
            </a:r>
            <a:r>
              <a:rPr lang="en-US" altLang="zh-CN" sz="1400" b="0" i="0" u="sng" dirty="0">
                <a:solidFill>
                  <a:srgbClr val="404040"/>
                </a:solidFill>
                <a:effectLst/>
                <a:latin typeface="Arial" panose="020B0604020202020204" pitchFamily="34" charset="0"/>
                <a:hlinkClick r:id="rId3"/>
              </a:rPr>
              <a:t>https://doi.org/10.1117/1.1289359</a:t>
            </a:r>
            <a:r>
              <a:rPr lang="en-US" altLang="zh-CN" sz="1400" dirty="0"/>
              <a:t>.</a:t>
            </a:r>
            <a:endParaRPr lang="zh-CN" altLang="en-US" sz="1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900F6D-79BD-4964-99C1-7E0699B172FE}"/>
              </a:ext>
            </a:extLst>
          </p:cNvPr>
          <p:cNvSpPr txBox="1"/>
          <p:nvPr/>
        </p:nvSpPr>
        <p:spPr>
          <a:xfrm>
            <a:off x="5342021" y="1690687"/>
            <a:ext cx="6412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lower layers are static, and the upper layers are about the dynamic changes in the pulsation.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degree of variation in </a:t>
            </a:r>
            <a:r>
              <a:rPr lang="en-US" altLang="zh-CN" dirty="0" err="1"/>
              <a:t>μa</a:t>
            </a:r>
            <a:r>
              <a:rPr lang="en-US" altLang="zh-CN" dirty="0"/>
              <a:t> we get from real data is reasonable(Calculation corrected, replacing total photon count with actual photon count).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BB07FD9-7660-4C5A-9F37-D811E5045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8970" y="3359762"/>
            <a:ext cx="5091279" cy="238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528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14186-3D30-40FF-95B6-027674ED8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Larger SD area check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81E835-C01B-4D1A-B1EA-87E4E5398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9392" y="1856690"/>
            <a:ext cx="6536858" cy="4351338"/>
          </a:xfrm>
        </p:spPr>
        <p:txBody>
          <a:bodyPr/>
          <a:lstStyle/>
          <a:p>
            <a:r>
              <a:rPr lang="en-US" altLang="zh-CN" sz="2000" dirty="0"/>
              <a:t>By increasing the SD area, I got some sets of L-</a:t>
            </a:r>
            <a:r>
              <a:rPr lang="en-US" altLang="zh-CN" sz="2000" dirty="0" err="1"/>
              <a:t>ppath</a:t>
            </a:r>
            <a:r>
              <a:rPr lang="en-US" altLang="zh-CN" sz="2000" dirty="0"/>
              <a:t> data.</a:t>
            </a:r>
          </a:p>
          <a:p>
            <a:r>
              <a:rPr lang="en-US" altLang="zh-CN" sz="2000" dirty="0"/>
              <a:t>When considering one-subject model, I select 2-3 groups of L-</a:t>
            </a:r>
            <a:r>
              <a:rPr lang="en-US" altLang="zh-CN" sz="2000" dirty="0" err="1"/>
              <a:t>ppath</a:t>
            </a:r>
            <a:r>
              <a:rPr lang="en-US" altLang="zh-CN" sz="2000" dirty="0"/>
              <a:t> data with close SD area for double check, and the results did not change significantly (change of </a:t>
            </a:r>
            <a:r>
              <a:rPr lang="en-US" altLang="zh-CN" sz="2000" dirty="0" err="1"/>
              <a:t>μa</a:t>
            </a:r>
            <a:r>
              <a:rPr lang="en-US" altLang="zh-CN" sz="2000" dirty="0"/>
              <a:t> and SpO2).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7150B44-378D-41A4-9D3B-AA0A129BE838}"/>
              </a:ext>
            </a:extLst>
          </p:cNvPr>
          <p:cNvSpPr/>
          <p:nvPr/>
        </p:nvSpPr>
        <p:spPr bwMode="auto">
          <a:xfrm>
            <a:off x="1843311" y="1622840"/>
            <a:ext cx="245454" cy="355212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588" indent="-1588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60000"/>
            </a:pPr>
            <a:endParaRPr lang="en-US" sz="2000">
              <a:latin typeface="Arial" charset="0"/>
              <a:cs typeface="Arial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2F7AC5-E9B3-454E-B6C6-ADD205BD40E9}"/>
              </a:ext>
            </a:extLst>
          </p:cNvPr>
          <p:cNvSpPr/>
          <p:nvPr/>
        </p:nvSpPr>
        <p:spPr bwMode="auto">
          <a:xfrm>
            <a:off x="2827324" y="1622839"/>
            <a:ext cx="245454" cy="355212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588" indent="-1588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60000"/>
            </a:pPr>
            <a:endParaRPr lang="en-US" sz="2000">
              <a:latin typeface="Arial" charset="0"/>
              <a:cs typeface="Arial" charset="0"/>
            </a:endParaRPr>
          </a:p>
        </p:txBody>
      </p:sp>
      <p:sp>
        <p:nvSpPr>
          <p:cNvPr id="6" name="Down Arrow 6">
            <a:extLst>
              <a:ext uri="{FF2B5EF4-FFF2-40B4-BE49-F238E27FC236}">
                <a16:creationId xmlns:a16="http://schemas.microsoft.com/office/drawing/2014/main" id="{A811BD23-FA29-4786-9C56-6B8E3C706837}"/>
              </a:ext>
            </a:extLst>
          </p:cNvPr>
          <p:cNvSpPr/>
          <p:nvPr/>
        </p:nvSpPr>
        <p:spPr bwMode="auto">
          <a:xfrm>
            <a:off x="1931113" y="1920482"/>
            <a:ext cx="70062" cy="169325"/>
          </a:xfrm>
          <a:prstGeom prst="downArrow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588" indent="-1588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60000"/>
            </a:pPr>
            <a:endParaRPr lang="en-US" sz="2000">
              <a:latin typeface="Arial" charset="0"/>
              <a:cs typeface="Arial" charset="0"/>
            </a:endParaRPr>
          </a:p>
        </p:txBody>
      </p:sp>
      <p:sp>
        <p:nvSpPr>
          <p:cNvPr id="7" name="Down Arrow 7">
            <a:extLst>
              <a:ext uri="{FF2B5EF4-FFF2-40B4-BE49-F238E27FC236}">
                <a16:creationId xmlns:a16="http://schemas.microsoft.com/office/drawing/2014/main" id="{CD77DAE5-E907-43C3-B9B5-83577A8D53E4}"/>
              </a:ext>
            </a:extLst>
          </p:cNvPr>
          <p:cNvSpPr/>
          <p:nvPr/>
        </p:nvSpPr>
        <p:spPr bwMode="auto">
          <a:xfrm flipV="1">
            <a:off x="2895280" y="1912288"/>
            <a:ext cx="70062" cy="169325"/>
          </a:xfrm>
          <a:prstGeom prst="downArrow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588" indent="-1588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60000"/>
            </a:pPr>
            <a:endParaRPr lang="en-US" sz="2000">
              <a:latin typeface="Arial" charset="0"/>
              <a:cs typeface="Arial" charset="0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5DD0410A-7D72-4FF6-8397-1806905A00AF}"/>
              </a:ext>
            </a:extLst>
          </p:cNvPr>
          <p:cNvSpPr txBox="1"/>
          <p:nvPr/>
        </p:nvSpPr>
        <p:spPr>
          <a:xfrm>
            <a:off x="1562885" y="1580259"/>
            <a:ext cx="467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9">
                <a:extLst>
                  <a:ext uri="{FF2B5EF4-FFF2-40B4-BE49-F238E27FC236}">
                    <a16:creationId xmlns:a16="http://schemas.microsoft.com/office/drawing/2014/main" id="{9D7A9EFA-EC75-43FE-AEE4-86179FED04C6}"/>
                  </a:ext>
                </a:extLst>
              </p:cNvPr>
              <p:cNvSpPr txBox="1"/>
              <p:nvPr/>
            </p:nvSpPr>
            <p:spPr>
              <a:xfrm>
                <a:off x="3005507" y="1564262"/>
                <a:ext cx="63427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/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" name="TextBox 9">
                <a:extLst>
                  <a:ext uri="{FF2B5EF4-FFF2-40B4-BE49-F238E27FC236}">
                    <a16:creationId xmlns:a16="http://schemas.microsoft.com/office/drawing/2014/main" id="{9D7A9EFA-EC75-43FE-AEE4-86179FED0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507" y="1564262"/>
                <a:ext cx="634278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10">
            <a:extLst>
              <a:ext uri="{FF2B5EF4-FFF2-40B4-BE49-F238E27FC236}">
                <a16:creationId xmlns:a16="http://schemas.microsoft.com/office/drawing/2014/main" id="{75C84B30-F74D-4743-9A02-EC55E30CE3C3}"/>
              </a:ext>
            </a:extLst>
          </p:cNvPr>
          <p:cNvGrpSpPr/>
          <p:nvPr/>
        </p:nvGrpSpPr>
        <p:grpSpPr>
          <a:xfrm>
            <a:off x="838199" y="2056955"/>
            <a:ext cx="4038601" cy="1648269"/>
            <a:chOff x="1498534" y="1552259"/>
            <a:chExt cx="3462350" cy="1238582"/>
          </a:xfrm>
        </p:grpSpPr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D132400B-80F0-4ACE-8AE1-8AB0CF68FEC4}"/>
                </a:ext>
              </a:extLst>
            </p:cNvPr>
            <p:cNvSpPr/>
            <p:nvPr/>
          </p:nvSpPr>
          <p:spPr bwMode="auto">
            <a:xfrm>
              <a:off x="1585384" y="1570876"/>
              <a:ext cx="3294778" cy="481196"/>
            </a:xfrm>
            <a:prstGeom prst="rect">
              <a:avLst/>
            </a:prstGeom>
            <a:solidFill>
              <a:srgbClr val="FF9933">
                <a:alpha val="3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1588" indent="-1588" fontAlgn="base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</a:pPr>
              <a:endParaRPr lang="en-US" sz="2000" dirty="0">
                <a:solidFill>
                  <a:srgbClr val="FF9933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B2681DAB-7AC5-4020-8887-05980494550F}"/>
                </a:ext>
              </a:extLst>
            </p:cNvPr>
            <p:cNvSpPr/>
            <p:nvPr/>
          </p:nvSpPr>
          <p:spPr bwMode="auto">
            <a:xfrm>
              <a:off x="1585384" y="2052072"/>
              <a:ext cx="3294778" cy="738769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1588" indent="-1588" fontAlgn="base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</a:pPr>
              <a:endParaRPr lang="en-US" sz="2000">
                <a:latin typeface="Arial" charset="0"/>
                <a:cs typeface="Arial" charset="0"/>
              </a:endParaRPr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14B2E3A9-E4E9-43D3-A935-D1C101226942}"/>
                </a:ext>
              </a:extLst>
            </p:cNvPr>
            <p:cNvSpPr txBox="1"/>
            <p:nvPr/>
          </p:nvSpPr>
          <p:spPr>
            <a:xfrm>
              <a:off x="1525639" y="1552259"/>
              <a:ext cx="12972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i="1" dirty="0"/>
                <a:t>Maternal tissues</a:t>
              </a:r>
            </a:p>
          </p:txBody>
        </p:sp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DB62CEA3-7581-47CD-804D-F3479C102F71}"/>
                </a:ext>
              </a:extLst>
            </p:cNvPr>
            <p:cNvSpPr txBox="1"/>
            <p:nvPr/>
          </p:nvSpPr>
          <p:spPr>
            <a:xfrm>
              <a:off x="1498534" y="2154437"/>
              <a:ext cx="12972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i="1" dirty="0"/>
                <a:t>fetal tissues</a:t>
              </a:r>
            </a:p>
          </p:txBody>
        </p:sp>
        <p:cxnSp>
          <p:nvCxnSpPr>
            <p:cNvPr id="15" name="Straight Arrow Connector 15">
              <a:extLst>
                <a:ext uri="{FF2B5EF4-FFF2-40B4-BE49-F238E27FC236}">
                  <a16:creationId xmlns:a16="http://schemas.microsoft.com/office/drawing/2014/main" id="{94EC16B5-CA5A-4BBB-9F6F-A1530F2AC24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658581" y="1586632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6">
                  <a:extLst>
                    <a:ext uri="{FF2B5EF4-FFF2-40B4-BE49-F238E27FC236}">
                      <a16:creationId xmlns:a16="http://schemas.microsoft.com/office/drawing/2014/main" id="{E8D077F5-9CAD-4932-B33A-4BD4EE22204F}"/>
                    </a:ext>
                  </a:extLst>
                </p:cNvPr>
                <p:cNvSpPr txBox="1"/>
                <p:nvPr/>
              </p:nvSpPr>
              <p:spPr>
                <a:xfrm>
                  <a:off x="4648868" y="1642033"/>
                  <a:ext cx="31201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7B3B3BA5-D1A0-3343-BBAA-5C22B50F82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868" y="1642033"/>
                  <a:ext cx="312016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Freeform 17">
            <a:extLst>
              <a:ext uri="{FF2B5EF4-FFF2-40B4-BE49-F238E27FC236}">
                <a16:creationId xmlns:a16="http://schemas.microsoft.com/office/drawing/2014/main" id="{ABF5B696-7E27-4A68-9F2D-6A01477C66FA}"/>
              </a:ext>
            </a:extLst>
          </p:cNvPr>
          <p:cNvSpPr/>
          <p:nvPr/>
        </p:nvSpPr>
        <p:spPr bwMode="auto">
          <a:xfrm>
            <a:off x="1967588" y="2082289"/>
            <a:ext cx="1152043" cy="1147930"/>
          </a:xfrm>
          <a:custGeom>
            <a:avLst/>
            <a:gdLst>
              <a:gd name="connsiteX0" fmla="*/ 598 w 987663"/>
              <a:gd name="connsiteY0" fmla="*/ 6218 h 862605"/>
              <a:gd name="connsiteX1" fmla="*/ 319913 w 987663"/>
              <a:gd name="connsiteY1" fmla="*/ 296504 h 862605"/>
              <a:gd name="connsiteX2" fmla="*/ 697284 w 987663"/>
              <a:gd name="connsiteY2" fmla="*/ 238447 h 862605"/>
              <a:gd name="connsiteX3" fmla="*/ 987570 w 987663"/>
              <a:gd name="connsiteY3" fmla="*/ 35247 h 862605"/>
              <a:gd name="connsiteX4" fmla="*/ 726313 w 987663"/>
              <a:gd name="connsiteY4" fmla="*/ 630332 h 862605"/>
              <a:gd name="connsiteX5" fmla="*/ 494084 w 987663"/>
              <a:gd name="connsiteY5" fmla="*/ 862561 h 862605"/>
              <a:gd name="connsiteX6" fmla="*/ 247341 w 987663"/>
              <a:gd name="connsiteY6" fmla="*/ 615818 h 862605"/>
              <a:gd name="connsiteX7" fmla="*/ 598 w 987663"/>
              <a:gd name="connsiteY7" fmla="*/ 6218 h 86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87663" h="862605">
                <a:moveTo>
                  <a:pt x="598" y="6218"/>
                </a:moveTo>
                <a:cubicBezTo>
                  <a:pt x="12693" y="-47001"/>
                  <a:pt x="203799" y="257799"/>
                  <a:pt x="319913" y="296504"/>
                </a:cubicBezTo>
                <a:cubicBezTo>
                  <a:pt x="436027" y="335209"/>
                  <a:pt x="586008" y="281990"/>
                  <a:pt x="697284" y="238447"/>
                </a:cubicBezTo>
                <a:cubicBezTo>
                  <a:pt x="808560" y="194904"/>
                  <a:pt x="982732" y="-30067"/>
                  <a:pt x="987570" y="35247"/>
                </a:cubicBezTo>
                <a:cubicBezTo>
                  <a:pt x="992408" y="100561"/>
                  <a:pt x="808561" y="492446"/>
                  <a:pt x="726313" y="630332"/>
                </a:cubicBezTo>
                <a:cubicBezTo>
                  <a:pt x="644065" y="768218"/>
                  <a:pt x="573913" y="864980"/>
                  <a:pt x="494084" y="862561"/>
                </a:cubicBezTo>
                <a:cubicBezTo>
                  <a:pt x="414255" y="860142"/>
                  <a:pt x="332008" y="751285"/>
                  <a:pt x="247341" y="615818"/>
                </a:cubicBezTo>
                <a:cubicBezTo>
                  <a:pt x="162674" y="480351"/>
                  <a:pt x="-11497" y="59437"/>
                  <a:pt x="598" y="6218"/>
                </a:cubicBezTo>
                <a:close/>
              </a:path>
            </a:pathLst>
          </a:custGeom>
          <a:solidFill>
            <a:srgbClr val="00B050">
              <a:alpha val="30000"/>
            </a:srgb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588" marR="0" indent="-158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88364068-D862-4B28-877F-9396F98902D2}"/>
              </a:ext>
            </a:extLst>
          </p:cNvPr>
          <p:cNvSpPr/>
          <p:nvPr/>
        </p:nvSpPr>
        <p:spPr bwMode="auto">
          <a:xfrm>
            <a:off x="1948527" y="2070508"/>
            <a:ext cx="1174390" cy="695124"/>
          </a:xfrm>
          <a:custGeom>
            <a:avLst/>
            <a:gdLst>
              <a:gd name="connsiteX0" fmla="*/ 60 w 1981310"/>
              <a:gd name="connsiteY0" fmla="*/ 8528 h 978346"/>
              <a:gd name="connsiteX1" fmla="*/ 956023 w 1981310"/>
              <a:gd name="connsiteY1" fmla="*/ 978346 h 978346"/>
              <a:gd name="connsiteX2" fmla="*/ 1981260 w 1981310"/>
              <a:gd name="connsiteY2" fmla="*/ 8528 h 978346"/>
              <a:gd name="connsiteX3" fmla="*/ 914460 w 1981310"/>
              <a:gd name="connsiteY3" fmla="*/ 479582 h 978346"/>
              <a:gd name="connsiteX4" fmla="*/ 60 w 1981310"/>
              <a:gd name="connsiteY4" fmla="*/ 8528 h 978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1310" h="978346">
                <a:moveTo>
                  <a:pt x="60" y="8528"/>
                </a:moveTo>
                <a:cubicBezTo>
                  <a:pt x="6987" y="91655"/>
                  <a:pt x="625823" y="978346"/>
                  <a:pt x="956023" y="978346"/>
                </a:cubicBezTo>
                <a:cubicBezTo>
                  <a:pt x="1286223" y="978346"/>
                  <a:pt x="1988187" y="91655"/>
                  <a:pt x="1981260" y="8528"/>
                </a:cubicBezTo>
                <a:cubicBezTo>
                  <a:pt x="1974333" y="-74599"/>
                  <a:pt x="1244660" y="477273"/>
                  <a:pt x="914460" y="479582"/>
                </a:cubicBezTo>
                <a:cubicBezTo>
                  <a:pt x="584260" y="481891"/>
                  <a:pt x="-6867" y="-74599"/>
                  <a:pt x="60" y="8528"/>
                </a:cubicBezTo>
                <a:close/>
              </a:path>
            </a:pathLst>
          </a:custGeom>
          <a:solidFill>
            <a:schemeClr val="accent1">
              <a:lumMod val="75000"/>
              <a:alpha val="3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588" indent="-1588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60000"/>
            </a:pPr>
            <a:endParaRPr lang="en-US" sz="2000">
              <a:latin typeface="Arial" charset="0"/>
              <a:cs typeface="Arial" charset="0"/>
            </a:endParaRP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26181A88-D66D-4C33-B0B8-87FE960D7937}"/>
              </a:ext>
            </a:extLst>
          </p:cNvPr>
          <p:cNvSpPr txBox="1"/>
          <p:nvPr/>
        </p:nvSpPr>
        <p:spPr>
          <a:xfrm>
            <a:off x="2348348" y="2334873"/>
            <a:ext cx="469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(1)</a:t>
            </a:r>
          </a:p>
        </p:txBody>
      </p:sp>
      <p:sp>
        <p:nvSpPr>
          <p:cNvPr id="20" name="Freeform 20">
            <a:extLst>
              <a:ext uri="{FF2B5EF4-FFF2-40B4-BE49-F238E27FC236}">
                <a16:creationId xmlns:a16="http://schemas.microsoft.com/office/drawing/2014/main" id="{6254AEA5-932B-4554-82FF-38223392475C}"/>
              </a:ext>
            </a:extLst>
          </p:cNvPr>
          <p:cNvSpPr/>
          <p:nvPr/>
        </p:nvSpPr>
        <p:spPr bwMode="auto">
          <a:xfrm>
            <a:off x="1942019" y="2040500"/>
            <a:ext cx="1181756" cy="1115840"/>
          </a:xfrm>
          <a:custGeom>
            <a:avLst/>
            <a:gdLst>
              <a:gd name="connsiteX0" fmla="*/ 178 w 1013136"/>
              <a:gd name="connsiteY0" fmla="*/ 3271 h 838491"/>
              <a:gd name="connsiteX1" fmla="*/ 304978 w 1013136"/>
              <a:gd name="connsiteY1" fmla="*/ 453214 h 838491"/>
              <a:gd name="connsiteX2" fmla="*/ 580749 w 1013136"/>
              <a:gd name="connsiteY2" fmla="*/ 540299 h 838491"/>
              <a:gd name="connsiteX3" fmla="*/ 885549 w 1013136"/>
              <a:gd name="connsiteY3" fmla="*/ 206471 h 838491"/>
              <a:gd name="connsiteX4" fmla="*/ 1001664 w 1013136"/>
              <a:gd name="connsiteY4" fmla="*/ 46814 h 838491"/>
              <a:gd name="connsiteX5" fmla="*/ 624292 w 1013136"/>
              <a:gd name="connsiteY5" fmla="*/ 772528 h 838491"/>
              <a:gd name="connsiteX6" fmla="*/ 348521 w 1013136"/>
              <a:gd name="connsiteY6" fmla="*/ 714471 h 838491"/>
              <a:gd name="connsiteX7" fmla="*/ 178 w 1013136"/>
              <a:gd name="connsiteY7" fmla="*/ 3271 h 838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3136" h="838491">
                <a:moveTo>
                  <a:pt x="178" y="3271"/>
                </a:moveTo>
                <a:cubicBezTo>
                  <a:pt x="-7079" y="-40272"/>
                  <a:pt x="208216" y="363709"/>
                  <a:pt x="304978" y="453214"/>
                </a:cubicBezTo>
                <a:cubicBezTo>
                  <a:pt x="401740" y="542719"/>
                  <a:pt x="483987" y="581423"/>
                  <a:pt x="580749" y="540299"/>
                </a:cubicBezTo>
                <a:cubicBezTo>
                  <a:pt x="677511" y="499175"/>
                  <a:pt x="815397" y="288719"/>
                  <a:pt x="885549" y="206471"/>
                </a:cubicBezTo>
                <a:cubicBezTo>
                  <a:pt x="955702" y="124224"/>
                  <a:pt x="1045207" y="-47529"/>
                  <a:pt x="1001664" y="46814"/>
                </a:cubicBezTo>
                <a:cubicBezTo>
                  <a:pt x="958121" y="141157"/>
                  <a:pt x="733149" y="661252"/>
                  <a:pt x="624292" y="772528"/>
                </a:cubicBezTo>
                <a:cubicBezTo>
                  <a:pt x="515435" y="883804"/>
                  <a:pt x="454959" y="847519"/>
                  <a:pt x="348521" y="714471"/>
                </a:cubicBezTo>
                <a:cubicBezTo>
                  <a:pt x="242083" y="581423"/>
                  <a:pt x="7435" y="46814"/>
                  <a:pt x="178" y="3271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61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588" marR="0" indent="-158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AFCD14E0-56CF-4DA7-B4A0-0B64FA7DD363}"/>
              </a:ext>
            </a:extLst>
          </p:cNvPr>
          <p:cNvSpPr txBox="1"/>
          <p:nvPr/>
        </p:nvSpPr>
        <p:spPr>
          <a:xfrm>
            <a:off x="2327460" y="2732296"/>
            <a:ext cx="469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(2)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6276941-FC57-44C2-93DC-908E040FE618}"/>
              </a:ext>
            </a:extLst>
          </p:cNvPr>
          <p:cNvSpPr txBox="1"/>
          <p:nvPr/>
        </p:nvSpPr>
        <p:spPr>
          <a:xfrm>
            <a:off x="6581775" y="19122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9164769-4A4B-492B-9E57-4E733EC606C4}"/>
              </a:ext>
            </a:extLst>
          </p:cNvPr>
          <p:cNvSpPr txBox="1"/>
          <p:nvPr/>
        </p:nvSpPr>
        <p:spPr>
          <a:xfrm>
            <a:off x="1066880" y="4304774"/>
            <a:ext cx="34255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SpO2 ground truth:</a:t>
            </a:r>
          </a:p>
          <a:p>
            <a:endParaRPr lang="en-US" altLang="zh-CN" dirty="0"/>
          </a:p>
          <a:p>
            <a:r>
              <a:rPr lang="en-US" altLang="zh-CN" dirty="0"/>
              <a:t>Sheep1: 100%</a:t>
            </a:r>
          </a:p>
          <a:p>
            <a:r>
              <a:rPr lang="en-US" altLang="zh-CN" dirty="0"/>
              <a:t>Sheep2: 97%</a:t>
            </a:r>
          </a:p>
          <a:p>
            <a:r>
              <a:rPr lang="en-US" altLang="zh-CN" dirty="0"/>
              <a:t>Sheep3: 94%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507D44E-BEE9-498A-8355-D6FC9AA7F0E4}"/>
              </a:ext>
            </a:extLst>
          </p:cNvPr>
          <p:cNvSpPr txBox="1"/>
          <p:nvPr/>
        </p:nvSpPr>
        <p:spPr>
          <a:xfrm>
            <a:off x="3841918" y="4319095"/>
            <a:ext cx="216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Spo2 check values: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9C335D22-371D-4682-8B30-28DAD3F0690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54661" y="4336056"/>
            <a:ext cx="2965160" cy="203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09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  <p:bldP spid="17" grpId="0" animBg="1"/>
      <p:bldP spid="18" grpId="0" animBg="1"/>
      <p:bldP spid="19" grpId="0"/>
      <p:bldP spid="20" grpId="0" animBg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50ACF-17E8-4EC9-A235-1E8EACDBA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Two-subject model data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437091-5399-4817-86AC-5C4ECB4EC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8032" y="1981544"/>
            <a:ext cx="5915026" cy="4409731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Step1:Short</a:t>
            </a:r>
            <a:r>
              <a:rPr lang="en-US" altLang="zh-CN" sz="1800" spc="-25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SD</a:t>
            </a:r>
            <a:r>
              <a:rPr lang="en-US" altLang="zh-CN" sz="1800" spc="-25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to</a:t>
            </a:r>
            <a:r>
              <a:rPr lang="en-US" altLang="zh-CN" sz="1800" spc="-25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get</a:t>
            </a:r>
            <a:r>
              <a:rPr lang="en-US" altLang="zh-CN" sz="1800" spc="-25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the</a:t>
            </a:r>
            <a:r>
              <a:rPr lang="en-US" altLang="zh-CN" sz="1800" spc="-3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fix</a:t>
            </a:r>
            <a:r>
              <a:rPr lang="en-US" altLang="zh-CN" sz="1800" spc="-25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altLang="zh-CN" sz="1800" spc="-25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Δμ</a:t>
            </a:r>
            <a:r>
              <a:rPr lang="en-US" altLang="zh-CN" sz="1800" spc="-25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a</a:t>
            </a:r>
            <a:r>
              <a:rPr lang="en-US" altLang="zh-CN" sz="1800" spc="-25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.</a:t>
            </a:r>
            <a:endParaRPr lang="en-US" altLang="zh-CN" sz="1800" b="1" spc="-25" dirty="0">
              <a:solidFill>
                <a:srgbClr val="333333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r>
              <a:rPr lang="en-US" altLang="zh-CN" sz="18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Step2:Long</a:t>
            </a:r>
            <a:r>
              <a:rPr lang="en-US" altLang="zh-CN" sz="1800" spc="-6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SD</a:t>
            </a:r>
            <a:r>
              <a:rPr lang="en-US" altLang="zh-CN" sz="1800" spc="-65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to</a:t>
            </a:r>
            <a:r>
              <a:rPr lang="en-US" altLang="zh-CN" sz="1800" spc="-6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focus</a:t>
            </a:r>
            <a:r>
              <a:rPr lang="en-US" altLang="zh-CN" sz="1800" spc="-6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on</a:t>
            </a:r>
            <a:r>
              <a:rPr lang="en-US" altLang="zh-CN" sz="1800" spc="-65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altLang="zh-CN" sz="1800" spc="-1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fetus.</a:t>
            </a:r>
            <a:endParaRPr lang="zh-CN" altLang="zh-CN" sz="1800" dirty="0"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0" indent="0">
              <a:buNone/>
            </a:pPr>
            <a:endParaRPr lang="en-US" altLang="zh-CN" sz="1800" spc="-25" dirty="0">
              <a:solidFill>
                <a:srgbClr val="333333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r>
              <a:rPr lang="en-US" altLang="zh-CN" sz="1800" spc="-25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The work of short SD is similar to one subject, so I recorded the parameters of change of </a:t>
            </a:r>
            <a:r>
              <a:rPr lang="en-US" altLang="zh-CN" sz="1800" spc="-25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μa</a:t>
            </a:r>
            <a:r>
              <a:rPr lang="en-US" altLang="zh-CN" sz="1800" spc="-25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under short SD for further work.</a:t>
            </a:r>
          </a:p>
          <a:p>
            <a:r>
              <a:rPr lang="en-US" altLang="zh-CN" sz="1800" spc="-25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Regarding the long SD model, I have obtained the corresponding </a:t>
            </a:r>
            <a:r>
              <a:rPr lang="en-US" altLang="zh-CN" sz="1800" spc="-25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Lppath</a:t>
            </a:r>
            <a:r>
              <a:rPr lang="en-US" altLang="zh-CN" sz="1800" spc="-25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data by changing the SD.</a:t>
            </a:r>
          </a:p>
          <a:p>
            <a:endParaRPr lang="en-US" altLang="zh-CN" sz="1800" spc="-25" dirty="0">
              <a:solidFill>
                <a:srgbClr val="333333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r>
              <a:rPr lang="en-US" altLang="zh-CN" sz="1800" spc="-25" dirty="0">
                <a:solidFill>
                  <a:srgbClr val="333333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Next, I will give mom’s </a:t>
            </a:r>
            <a:r>
              <a:rPr lang="en-US" altLang="zh-CN" sz="1800" spc="-25" dirty="0" err="1">
                <a:solidFill>
                  <a:srgbClr val="333333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μa</a:t>
            </a:r>
            <a:r>
              <a:rPr lang="en-US" altLang="zh-CN" sz="1800" spc="-25" dirty="0">
                <a:solidFill>
                  <a:srgbClr val="333333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a fixed value based on the short SD’s </a:t>
            </a:r>
            <a:r>
              <a:rPr lang="en-US" altLang="zh-CN" sz="1800" spc="-25" dirty="0" err="1">
                <a:solidFill>
                  <a:srgbClr val="333333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Δμa</a:t>
            </a:r>
            <a:r>
              <a:rPr lang="en-US" altLang="zh-CN" sz="1800" spc="-25" dirty="0">
                <a:solidFill>
                  <a:srgbClr val="333333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data, then get the fetal value and do the same check as the previous steps.</a:t>
            </a:r>
          </a:p>
          <a:p>
            <a:endParaRPr lang="en-US" altLang="zh-CN" sz="1800" spc="-25" dirty="0">
              <a:solidFill>
                <a:srgbClr val="333333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altLang="zh-CN" sz="1800" spc="-25" dirty="0">
              <a:solidFill>
                <a:srgbClr val="333333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altLang="zh-CN" sz="1800" spc="-25" dirty="0">
              <a:solidFill>
                <a:srgbClr val="333333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zh-CN" altLang="zh-CN" sz="1800" dirty="0"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DA343C1-5D52-4A91-834B-5C9823F6D6D6}"/>
              </a:ext>
            </a:extLst>
          </p:cNvPr>
          <p:cNvSpPr/>
          <p:nvPr/>
        </p:nvSpPr>
        <p:spPr bwMode="auto">
          <a:xfrm>
            <a:off x="1843312" y="1851440"/>
            <a:ext cx="245454" cy="355212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588" indent="-1588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60000"/>
            </a:pPr>
            <a:endParaRPr lang="en-US" sz="2000">
              <a:latin typeface="Arial" charset="0"/>
              <a:cs typeface="Arial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011005B-C694-411A-8BF5-91067AEA5451}"/>
              </a:ext>
            </a:extLst>
          </p:cNvPr>
          <p:cNvSpPr/>
          <p:nvPr/>
        </p:nvSpPr>
        <p:spPr bwMode="auto">
          <a:xfrm>
            <a:off x="2827325" y="1851439"/>
            <a:ext cx="245454" cy="355212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588" indent="-1588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60000"/>
            </a:pPr>
            <a:endParaRPr lang="en-US" sz="2000">
              <a:latin typeface="Arial" charset="0"/>
              <a:cs typeface="Arial" charset="0"/>
            </a:endParaRPr>
          </a:p>
        </p:txBody>
      </p:sp>
      <p:sp>
        <p:nvSpPr>
          <p:cNvPr id="6" name="Down Arrow 6">
            <a:extLst>
              <a:ext uri="{FF2B5EF4-FFF2-40B4-BE49-F238E27FC236}">
                <a16:creationId xmlns:a16="http://schemas.microsoft.com/office/drawing/2014/main" id="{D4409F19-B63F-4498-AD86-1A3345BE2933}"/>
              </a:ext>
            </a:extLst>
          </p:cNvPr>
          <p:cNvSpPr/>
          <p:nvPr/>
        </p:nvSpPr>
        <p:spPr bwMode="auto">
          <a:xfrm>
            <a:off x="1931114" y="2149082"/>
            <a:ext cx="70062" cy="169325"/>
          </a:xfrm>
          <a:prstGeom prst="downArrow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588" indent="-1588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60000"/>
            </a:pPr>
            <a:endParaRPr lang="en-US" sz="2000">
              <a:latin typeface="Arial" charset="0"/>
              <a:cs typeface="Arial" charset="0"/>
            </a:endParaRPr>
          </a:p>
        </p:txBody>
      </p:sp>
      <p:sp>
        <p:nvSpPr>
          <p:cNvPr id="7" name="Down Arrow 7">
            <a:extLst>
              <a:ext uri="{FF2B5EF4-FFF2-40B4-BE49-F238E27FC236}">
                <a16:creationId xmlns:a16="http://schemas.microsoft.com/office/drawing/2014/main" id="{080E935D-6B84-498B-919A-E58A9D6A1EB1}"/>
              </a:ext>
            </a:extLst>
          </p:cNvPr>
          <p:cNvSpPr/>
          <p:nvPr/>
        </p:nvSpPr>
        <p:spPr bwMode="auto">
          <a:xfrm flipV="1">
            <a:off x="2895281" y="2140888"/>
            <a:ext cx="70062" cy="169325"/>
          </a:xfrm>
          <a:prstGeom prst="downArrow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588" indent="-1588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60000"/>
            </a:pPr>
            <a:endParaRPr lang="en-US" sz="2000">
              <a:latin typeface="Arial" charset="0"/>
              <a:cs typeface="Arial" charset="0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0E9C3F9C-2A16-4FE1-BB84-559999676FE3}"/>
              </a:ext>
            </a:extLst>
          </p:cNvPr>
          <p:cNvSpPr txBox="1"/>
          <p:nvPr/>
        </p:nvSpPr>
        <p:spPr>
          <a:xfrm>
            <a:off x="1562886" y="1808859"/>
            <a:ext cx="467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9">
                <a:extLst>
                  <a:ext uri="{FF2B5EF4-FFF2-40B4-BE49-F238E27FC236}">
                    <a16:creationId xmlns:a16="http://schemas.microsoft.com/office/drawing/2014/main" id="{42B9271D-C001-4511-B4D9-F9963D912256}"/>
                  </a:ext>
                </a:extLst>
              </p:cNvPr>
              <p:cNvSpPr txBox="1"/>
              <p:nvPr/>
            </p:nvSpPr>
            <p:spPr>
              <a:xfrm>
                <a:off x="3005508" y="1792862"/>
                <a:ext cx="63427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/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" name="TextBox 9">
                <a:extLst>
                  <a:ext uri="{FF2B5EF4-FFF2-40B4-BE49-F238E27FC236}">
                    <a16:creationId xmlns:a16="http://schemas.microsoft.com/office/drawing/2014/main" id="{42B9271D-C001-4511-B4D9-F9963D912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508" y="1792862"/>
                <a:ext cx="634278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10">
            <a:extLst>
              <a:ext uri="{FF2B5EF4-FFF2-40B4-BE49-F238E27FC236}">
                <a16:creationId xmlns:a16="http://schemas.microsoft.com/office/drawing/2014/main" id="{430691FE-7C8B-422F-9346-8BD0E26F4B6F}"/>
              </a:ext>
            </a:extLst>
          </p:cNvPr>
          <p:cNvGrpSpPr/>
          <p:nvPr/>
        </p:nvGrpSpPr>
        <p:grpSpPr>
          <a:xfrm>
            <a:off x="838200" y="2285555"/>
            <a:ext cx="4038601" cy="1648269"/>
            <a:chOff x="1498534" y="1552259"/>
            <a:chExt cx="3462350" cy="1238582"/>
          </a:xfrm>
        </p:grpSpPr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1C333A51-9AEE-40B5-B7C5-DBDF5A2B2C81}"/>
                </a:ext>
              </a:extLst>
            </p:cNvPr>
            <p:cNvSpPr/>
            <p:nvPr/>
          </p:nvSpPr>
          <p:spPr bwMode="auto">
            <a:xfrm>
              <a:off x="1585384" y="1570876"/>
              <a:ext cx="3294778" cy="481196"/>
            </a:xfrm>
            <a:prstGeom prst="rect">
              <a:avLst/>
            </a:prstGeom>
            <a:solidFill>
              <a:srgbClr val="FF9933">
                <a:alpha val="3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1588" indent="-1588" fontAlgn="base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</a:pPr>
              <a:endParaRPr lang="en-US" sz="2000" dirty="0">
                <a:solidFill>
                  <a:srgbClr val="FF9933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0DEE2F69-CFB3-46FF-AF77-CF18767229DB}"/>
                </a:ext>
              </a:extLst>
            </p:cNvPr>
            <p:cNvSpPr/>
            <p:nvPr/>
          </p:nvSpPr>
          <p:spPr bwMode="auto">
            <a:xfrm>
              <a:off x="1585384" y="2052072"/>
              <a:ext cx="3294778" cy="738769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1588" indent="-1588" fontAlgn="base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</a:pPr>
              <a:endParaRPr lang="en-US" sz="2000">
                <a:latin typeface="Arial" charset="0"/>
                <a:cs typeface="Arial" charset="0"/>
              </a:endParaRPr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9705FFE6-46C5-45B6-9DB8-ED9715FE4A23}"/>
                </a:ext>
              </a:extLst>
            </p:cNvPr>
            <p:cNvSpPr txBox="1"/>
            <p:nvPr/>
          </p:nvSpPr>
          <p:spPr>
            <a:xfrm>
              <a:off x="1525639" y="1552259"/>
              <a:ext cx="12972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i="1" dirty="0"/>
                <a:t>Maternal tissues</a:t>
              </a:r>
            </a:p>
          </p:txBody>
        </p:sp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D951CE53-9248-48DD-8A68-EA30834085CD}"/>
                </a:ext>
              </a:extLst>
            </p:cNvPr>
            <p:cNvSpPr txBox="1"/>
            <p:nvPr/>
          </p:nvSpPr>
          <p:spPr>
            <a:xfrm>
              <a:off x="1498534" y="2154437"/>
              <a:ext cx="12972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i="1" dirty="0"/>
                <a:t>fetal tissues</a:t>
              </a:r>
            </a:p>
          </p:txBody>
        </p:sp>
        <p:cxnSp>
          <p:nvCxnSpPr>
            <p:cNvPr id="15" name="Straight Arrow Connector 15">
              <a:extLst>
                <a:ext uri="{FF2B5EF4-FFF2-40B4-BE49-F238E27FC236}">
                  <a16:creationId xmlns:a16="http://schemas.microsoft.com/office/drawing/2014/main" id="{749FF62A-A19D-4DBE-9554-9F7A6805EEA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658581" y="1586632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6">
                  <a:extLst>
                    <a:ext uri="{FF2B5EF4-FFF2-40B4-BE49-F238E27FC236}">
                      <a16:creationId xmlns:a16="http://schemas.microsoft.com/office/drawing/2014/main" id="{D23F4A32-1D79-41DA-BC73-76A03618AC6A}"/>
                    </a:ext>
                  </a:extLst>
                </p:cNvPr>
                <p:cNvSpPr txBox="1"/>
                <p:nvPr/>
              </p:nvSpPr>
              <p:spPr>
                <a:xfrm>
                  <a:off x="4648868" y="1642033"/>
                  <a:ext cx="31201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7B3B3BA5-D1A0-3343-BBAA-5C22B50F82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868" y="1642033"/>
                  <a:ext cx="312016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Freeform 17">
            <a:extLst>
              <a:ext uri="{FF2B5EF4-FFF2-40B4-BE49-F238E27FC236}">
                <a16:creationId xmlns:a16="http://schemas.microsoft.com/office/drawing/2014/main" id="{8230438B-179A-4BCC-9965-AE0BECC94E2C}"/>
              </a:ext>
            </a:extLst>
          </p:cNvPr>
          <p:cNvSpPr/>
          <p:nvPr/>
        </p:nvSpPr>
        <p:spPr bwMode="auto">
          <a:xfrm>
            <a:off x="1967589" y="2310889"/>
            <a:ext cx="1152043" cy="1147930"/>
          </a:xfrm>
          <a:custGeom>
            <a:avLst/>
            <a:gdLst>
              <a:gd name="connsiteX0" fmla="*/ 598 w 987663"/>
              <a:gd name="connsiteY0" fmla="*/ 6218 h 862605"/>
              <a:gd name="connsiteX1" fmla="*/ 319913 w 987663"/>
              <a:gd name="connsiteY1" fmla="*/ 296504 h 862605"/>
              <a:gd name="connsiteX2" fmla="*/ 697284 w 987663"/>
              <a:gd name="connsiteY2" fmla="*/ 238447 h 862605"/>
              <a:gd name="connsiteX3" fmla="*/ 987570 w 987663"/>
              <a:gd name="connsiteY3" fmla="*/ 35247 h 862605"/>
              <a:gd name="connsiteX4" fmla="*/ 726313 w 987663"/>
              <a:gd name="connsiteY4" fmla="*/ 630332 h 862605"/>
              <a:gd name="connsiteX5" fmla="*/ 494084 w 987663"/>
              <a:gd name="connsiteY5" fmla="*/ 862561 h 862605"/>
              <a:gd name="connsiteX6" fmla="*/ 247341 w 987663"/>
              <a:gd name="connsiteY6" fmla="*/ 615818 h 862605"/>
              <a:gd name="connsiteX7" fmla="*/ 598 w 987663"/>
              <a:gd name="connsiteY7" fmla="*/ 6218 h 86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87663" h="862605">
                <a:moveTo>
                  <a:pt x="598" y="6218"/>
                </a:moveTo>
                <a:cubicBezTo>
                  <a:pt x="12693" y="-47001"/>
                  <a:pt x="203799" y="257799"/>
                  <a:pt x="319913" y="296504"/>
                </a:cubicBezTo>
                <a:cubicBezTo>
                  <a:pt x="436027" y="335209"/>
                  <a:pt x="586008" y="281990"/>
                  <a:pt x="697284" y="238447"/>
                </a:cubicBezTo>
                <a:cubicBezTo>
                  <a:pt x="808560" y="194904"/>
                  <a:pt x="982732" y="-30067"/>
                  <a:pt x="987570" y="35247"/>
                </a:cubicBezTo>
                <a:cubicBezTo>
                  <a:pt x="992408" y="100561"/>
                  <a:pt x="808561" y="492446"/>
                  <a:pt x="726313" y="630332"/>
                </a:cubicBezTo>
                <a:cubicBezTo>
                  <a:pt x="644065" y="768218"/>
                  <a:pt x="573913" y="864980"/>
                  <a:pt x="494084" y="862561"/>
                </a:cubicBezTo>
                <a:cubicBezTo>
                  <a:pt x="414255" y="860142"/>
                  <a:pt x="332008" y="751285"/>
                  <a:pt x="247341" y="615818"/>
                </a:cubicBezTo>
                <a:cubicBezTo>
                  <a:pt x="162674" y="480351"/>
                  <a:pt x="-11497" y="59437"/>
                  <a:pt x="598" y="6218"/>
                </a:cubicBezTo>
                <a:close/>
              </a:path>
            </a:pathLst>
          </a:custGeom>
          <a:solidFill>
            <a:srgbClr val="00B050">
              <a:alpha val="30000"/>
            </a:srgb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588" marR="0" indent="-158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F19625D8-DD4E-4DA7-A3D3-311D96F720E4}"/>
              </a:ext>
            </a:extLst>
          </p:cNvPr>
          <p:cNvSpPr/>
          <p:nvPr/>
        </p:nvSpPr>
        <p:spPr bwMode="auto">
          <a:xfrm>
            <a:off x="1948528" y="2299108"/>
            <a:ext cx="1174390" cy="695124"/>
          </a:xfrm>
          <a:custGeom>
            <a:avLst/>
            <a:gdLst>
              <a:gd name="connsiteX0" fmla="*/ 60 w 1981310"/>
              <a:gd name="connsiteY0" fmla="*/ 8528 h 978346"/>
              <a:gd name="connsiteX1" fmla="*/ 956023 w 1981310"/>
              <a:gd name="connsiteY1" fmla="*/ 978346 h 978346"/>
              <a:gd name="connsiteX2" fmla="*/ 1981260 w 1981310"/>
              <a:gd name="connsiteY2" fmla="*/ 8528 h 978346"/>
              <a:gd name="connsiteX3" fmla="*/ 914460 w 1981310"/>
              <a:gd name="connsiteY3" fmla="*/ 479582 h 978346"/>
              <a:gd name="connsiteX4" fmla="*/ 60 w 1981310"/>
              <a:gd name="connsiteY4" fmla="*/ 8528 h 978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1310" h="978346">
                <a:moveTo>
                  <a:pt x="60" y="8528"/>
                </a:moveTo>
                <a:cubicBezTo>
                  <a:pt x="6987" y="91655"/>
                  <a:pt x="625823" y="978346"/>
                  <a:pt x="956023" y="978346"/>
                </a:cubicBezTo>
                <a:cubicBezTo>
                  <a:pt x="1286223" y="978346"/>
                  <a:pt x="1988187" y="91655"/>
                  <a:pt x="1981260" y="8528"/>
                </a:cubicBezTo>
                <a:cubicBezTo>
                  <a:pt x="1974333" y="-74599"/>
                  <a:pt x="1244660" y="477273"/>
                  <a:pt x="914460" y="479582"/>
                </a:cubicBezTo>
                <a:cubicBezTo>
                  <a:pt x="584260" y="481891"/>
                  <a:pt x="-6867" y="-74599"/>
                  <a:pt x="60" y="8528"/>
                </a:cubicBezTo>
                <a:close/>
              </a:path>
            </a:pathLst>
          </a:custGeom>
          <a:solidFill>
            <a:schemeClr val="accent1">
              <a:lumMod val="75000"/>
              <a:alpha val="3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588" indent="-1588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60000"/>
            </a:pPr>
            <a:endParaRPr lang="en-US" sz="2000">
              <a:latin typeface="Arial" charset="0"/>
              <a:cs typeface="Arial" charset="0"/>
            </a:endParaRP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91270F8B-B72C-41E0-AFCB-B3D0F41D4B5B}"/>
              </a:ext>
            </a:extLst>
          </p:cNvPr>
          <p:cNvSpPr txBox="1"/>
          <p:nvPr/>
        </p:nvSpPr>
        <p:spPr>
          <a:xfrm>
            <a:off x="2348349" y="2563473"/>
            <a:ext cx="469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(1)</a:t>
            </a:r>
          </a:p>
        </p:txBody>
      </p:sp>
      <p:sp>
        <p:nvSpPr>
          <p:cNvPr id="20" name="Freeform 20">
            <a:extLst>
              <a:ext uri="{FF2B5EF4-FFF2-40B4-BE49-F238E27FC236}">
                <a16:creationId xmlns:a16="http://schemas.microsoft.com/office/drawing/2014/main" id="{6F82A148-AC9C-4C6C-90B1-A50C9BAC4B4E}"/>
              </a:ext>
            </a:extLst>
          </p:cNvPr>
          <p:cNvSpPr/>
          <p:nvPr/>
        </p:nvSpPr>
        <p:spPr bwMode="auto">
          <a:xfrm>
            <a:off x="1942020" y="2269100"/>
            <a:ext cx="1181756" cy="1115840"/>
          </a:xfrm>
          <a:custGeom>
            <a:avLst/>
            <a:gdLst>
              <a:gd name="connsiteX0" fmla="*/ 178 w 1013136"/>
              <a:gd name="connsiteY0" fmla="*/ 3271 h 838491"/>
              <a:gd name="connsiteX1" fmla="*/ 304978 w 1013136"/>
              <a:gd name="connsiteY1" fmla="*/ 453214 h 838491"/>
              <a:gd name="connsiteX2" fmla="*/ 580749 w 1013136"/>
              <a:gd name="connsiteY2" fmla="*/ 540299 h 838491"/>
              <a:gd name="connsiteX3" fmla="*/ 885549 w 1013136"/>
              <a:gd name="connsiteY3" fmla="*/ 206471 h 838491"/>
              <a:gd name="connsiteX4" fmla="*/ 1001664 w 1013136"/>
              <a:gd name="connsiteY4" fmla="*/ 46814 h 838491"/>
              <a:gd name="connsiteX5" fmla="*/ 624292 w 1013136"/>
              <a:gd name="connsiteY5" fmla="*/ 772528 h 838491"/>
              <a:gd name="connsiteX6" fmla="*/ 348521 w 1013136"/>
              <a:gd name="connsiteY6" fmla="*/ 714471 h 838491"/>
              <a:gd name="connsiteX7" fmla="*/ 178 w 1013136"/>
              <a:gd name="connsiteY7" fmla="*/ 3271 h 838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3136" h="838491">
                <a:moveTo>
                  <a:pt x="178" y="3271"/>
                </a:moveTo>
                <a:cubicBezTo>
                  <a:pt x="-7079" y="-40272"/>
                  <a:pt x="208216" y="363709"/>
                  <a:pt x="304978" y="453214"/>
                </a:cubicBezTo>
                <a:cubicBezTo>
                  <a:pt x="401740" y="542719"/>
                  <a:pt x="483987" y="581423"/>
                  <a:pt x="580749" y="540299"/>
                </a:cubicBezTo>
                <a:cubicBezTo>
                  <a:pt x="677511" y="499175"/>
                  <a:pt x="815397" y="288719"/>
                  <a:pt x="885549" y="206471"/>
                </a:cubicBezTo>
                <a:cubicBezTo>
                  <a:pt x="955702" y="124224"/>
                  <a:pt x="1045207" y="-47529"/>
                  <a:pt x="1001664" y="46814"/>
                </a:cubicBezTo>
                <a:cubicBezTo>
                  <a:pt x="958121" y="141157"/>
                  <a:pt x="733149" y="661252"/>
                  <a:pt x="624292" y="772528"/>
                </a:cubicBezTo>
                <a:cubicBezTo>
                  <a:pt x="515435" y="883804"/>
                  <a:pt x="454959" y="847519"/>
                  <a:pt x="348521" y="714471"/>
                </a:cubicBezTo>
                <a:cubicBezTo>
                  <a:pt x="242083" y="581423"/>
                  <a:pt x="7435" y="46814"/>
                  <a:pt x="178" y="3271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61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588" marR="0" indent="-158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329EB501-68EC-4BAE-9336-0C4B32425353}"/>
              </a:ext>
            </a:extLst>
          </p:cNvPr>
          <p:cNvSpPr txBox="1"/>
          <p:nvPr/>
        </p:nvSpPr>
        <p:spPr>
          <a:xfrm>
            <a:off x="2327461" y="2960896"/>
            <a:ext cx="469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8A22C17-E145-4EE1-8343-4B4A1FE71F98}"/>
                  </a:ext>
                </a:extLst>
              </p:cNvPr>
              <p:cNvSpPr txBox="1"/>
              <p:nvPr/>
            </p:nvSpPr>
            <p:spPr>
              <a:xfrm>
                <a:off x="432986" y="5139244"/>
                <a:ext cx="5034132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−</m:t>
                    </m:r>
                    <m:func>
                      <m:func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zh-CN" altLang="zh-CN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CN" altLang="zh-CN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𝑑𝑖</m:t>
                                    </m:r>
                                    <m:sSub>
                                      <m:sSubPr>
                                        <m:ctrlPr>
                                          <a:rPr lang="zh-CN" altLang="zh-CN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  <m:t>𝑓𝑒𝑡𝑢𝑠</m:t>
                                        </m:r>
                                      </m:sub>
                                    </m:sSub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𝑠𝑦</m:t>
                                    </m:r>
                                    <m:sSub>
                                      <m:sSubPr>
                                        <m:ctrlPr>
                                          <a:rPr lang="zh-CN" altLang="zh-CN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  <m:t>𝑓𝑒𝑡𝑢𝑠</m:t>
                                        </m:r>
                                      </m:sub>
                                    </m:sSub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Δ</m:t>
                            </m:r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𝑎</m:t>
                            </m:r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,</m:t>
                            </m:r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𝑗</m:t>
                            </m:r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, </m:t>
                            </m:r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𝑓𝑒𝑡𝑢𝑠</m:t>
                            </m:r>
                          </m:sub>
                        </m:s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×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𝑗</m:t>
                            </m:r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_</m:t>
                            </m:r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𝑟𝑒𝑎𝑐h𝑓𝑒𝑡𝑢𝑠</m:t>
                            </m:r>
                          </m:sub>
                        </m:sSub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8A22C17-E145-4EE1-8343-4B4A1FE71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86" y="5139244"/>
                <a:ext cx="5034132" cy="71468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77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  <p:bldP spid="17" grpId="0" animBg="1"/>
      <p:bldP spid="18" grpId="0" animBg="1"/>
      <p:bldP spid="19" grpId="0"/>
      <p:bldP spid="20" grpId="0" animBg="1"/>
      <p:bldP spid="2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293</Words>
  <Application>Microsoft Office PowerPoint</Application>
  <PresentationFormat>宽屏</PresentationFormat>
  <Paragraphs>43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Open Sans</vt:lpstr>
      <vt:lpstr>Wingdings</vt:lpstr>
      <vt:lpstr>Office 主题​​</vt:lpstr>
      <vt:lpstr>Research Report</vt:lpstr>
      <vt:lpstr>The change in μa in each cycle</vt:lpstr>
      <vt:lpstr>Larger SD area check</vt:lpstr>
      <vt:lpstr>Two-subject model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Yuu LI</dc:creator>
  <cp:lastModifiedBy>Yuu LI</cp:lastModifiedBy>
  <cp:revision>47</cp:revision>
  <dcterms:created xsi:type="dcterms:W3CDTF">2023-11-03T11:49:21Z</dcterms:created>
  <dcterms:modified xsi:type="dcterms:W3CDTF">2023-11-03T16:42:54Z</dcterms:modified>
</cp:coreProperties>
</file>