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79" r:id="rId3"/>
    <p:sldId id="281" r:id="rId4"/>
    <p:sldId id="280" r:id="rId5"/>
    <p:sldId id="283" r:id="rId6"/>
    <p:sldId id="284" r:id="rId7"/>
    <p:sldId id="28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u" initials="Y" lastIdx="1" clrIdx="0">
    <p:extLst>
      <p:ext uri="{19B8F6BF-5375-455C-9EA6-DF929625EA0E}">
        <p15:presenceInfo xmlns:p15="http://schemas.microsoft.com/office/powerpoint/2012/main" userId="291121602a3a91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53" autoAdjust="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A5D90-F8B1-491D-829E-A5C90FA07541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D7887-B0EA-47DE-8715-D66E5C3B81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F35C7-1AA7-4E3F-B7F0-C04A16AE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CD4D7A-865E-4A13-B0AB-804BFD7F5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D2B8E-E0B9-45A0-AAB6-73EF4A0A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88B24-6981-46DE-9C29-B90F31DE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96FC1-0671-4B6D-9667-F62E857A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0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91FD6-7040-43E8-9ED5-937515F7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E58565-F2A5-4238-8AD4-A3ED397E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1E17D-BF50-44FC-B537-F577F417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116CB-64D5-4503-B9A7-EDCFDA22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344F2-5CA7-494F-9AE4-C1210C28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1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C2EAA2-AE11-4628-9D4E-3519B128F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4A3BE-A4A2-48E3-B16B-6FCC7491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723C-2066-4912-A0CE-51F8C3FF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5E010-6E85-484B-A456-A5089436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2FCDE-595D-41AA-94C1-B5DDEAC5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3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34903-FBEF-429F-835F-88B567E5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27C6C-AAE4-4507-912C-4A65CF9E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7268D-AFEF-4E71-989F-FD7C4094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441A5-C91B-4F5B-8E5E-9F734F53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2623C-EF12-476C-8210-6F21E950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6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AE09E-DF17-4A41-9CF9-114465A2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EF0DA-94A7-44A3-98E1-CBAA65A5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E7732-FAB0-4938-BCC3-6E3C732A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B5C00-9E9E-404B-962D-701A6230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5DD4D-0A64-486E-AA55-96C5B11D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0C87-615F-4E2B-AAC3-3AEF7842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804C7-3BC1-4390-9A4C-689F12320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7F9D4-557D-4046-A342-4CD2735E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E74C6-13A7-49CF-8A2C-B8ADE83E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CA052-E792-486A-A821-3F241D98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00EBC-7742-49A7-9E29-B2D1BFA8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5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D366-15DD-41FC-9F9B-887D5E9F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53421-592E-467F-BC4B-2B00E229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38BF9A-6F96-4EFE-8E62-ABCA4A2E3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ECD185-A51B-4E0E-8A11-0D625E7D6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2D0B29-0EEC-4C80-90B9-669098504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8149E-EF55-4FB8-8FE4-B4207290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F9218D-E303-40AB-ADBA-270CA5D8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0407B1-1B09-43B0-A0B2-A7DAFC7D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7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7AD70-18CE-47AE-884E-C017A184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B87E2F-5E83-4A43-81E9-BF295768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E91B4-8BD9-4B3A-86E6-42801577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C37518-9F93-40EB-A0B0-571A73ED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68D9A9-0282-47F6-8716-DC0CBCF5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DB0B0C-704B-4BF2-B459-F72B7911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515EE-2260-4C25-BB59-9DEC2A58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94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0149E-5887-492D-A31B-981C3808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53AC0-7AB5-4191-A8D1-69C56BC4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CDF45-3DCD-4F7A-A243-7D5139D8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221E6-227E-45F5-98E4-FC6C92A4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4DF8E-2582-4431-8D8F-CC8D7C28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811CE-F5F7-400E-8919-22E84AD0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CE5FD-87E2-46C3-8010-6D1AA91C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07BCB8-AC41-4EB7-8E9C-60BCDFEBA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DDB89D-156D-4B18-BF4E-3E2EC5D5E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E7C21-3576-4B33-9BBB-0EB9994C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B4AFE-C0B2-4145-954A-26456339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1B326-9D29-40B4-B1B4-467EED2F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1C545C-2C87-4717-ABBB-E372CC16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F20E6-E864-41FE-BD65-3E52CB2F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1DAAE-0FC7-4312-B9B4-BB7A668A1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4709E-6D40-47FC-85E3-4250795DA3FE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7DF1F-9628-4344-A9F2-F951AE34D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80BD4-8457-4657-AEEB-D5E71EB9F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2472-5ACA-4FD3-84DE-FC47430D5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0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410AF-DE92-4D63-A95D-A515AD57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Research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A71AB0-BF9F-433D-8E32-5DF6CB470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03/15/2024</a:t>
            </a:r>
            <a:endParaRPr lang="en-US" altLang="zh-CN" dirty="0"/>
          </a:p>
          <a:p>
            <a:r>
              <a:rPr lang="en-US" altLang="zh-CN" dirty="0"/>
              <a:t>Yu Li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55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294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Simulation signal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774355-DCED-444B-969B-3E8222A2D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5" y="904877"/>
            <a:ext cx="4875435" cy="40083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0EF33E-2775-41AB-BAAC-844A255F8990}"/>
              </a:ext>
            </a:extLst>
          </p:cNvPr>
          <p:cNvSpPr txBox="1"/>
          <p:nvPr/>
        </p:nvSpPr>
        <p:spPr>
          <a:xfrm>
            <a:off x="1238250" y="5214459"/>
            <a:ext cx="907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 err="1">
                <a:effectLst/>
                <a:latin typeface="Menlo"/>
              </a:rPr>
              <a:t>mhr_signal</a:t>
            </a:r>
            <a:r>
              <a:rPr lang="en-US" altLang="zh-CN" sz="1800" b="0" i="0" dirty="0">
                <a:effectLst/>
                <a:latin typeface="Menlo"/>
              </a:rPr>
              <a:t> = 0.5 * sin(2 * pi * </a:t>
            </a:r>
            <a:r>
              <a:rPr lang="en-US" altLang="zh-CN" sz="1800" b="0" i="0" dirty="0" err="1">
                <a:effectLst/>
                <a:latin typeface="Menlo"/>
              </a:rPr>
              <a:t>mhr_freq</a:t>
            </a:r>
            <a:r>
              <a:rPr lang="en-US" altLang="zh-CN" sz="1800" b="0" i="0" dirty="0">
                <a:effectLst/>
                <a:latin typeface="Menlo"/>
              </a:rPr>
              <a:t> * t); </a:t>
            </a:r>
            <a:r>
              <a:rPr lang="en-US" altLang="zh-CN" sz="1800" b="0" i="0" dirty="0">
                <a:solidFill>
                  <a:srgbClr val="008013"/>
                </a:solidFill>
                <a:effectLst/>
                <a:latin typeface="Menlo"/>
              </a:rPr>
              <a:t>% MHR</a:t>
            </a:r>
            <a:endParaRPr lang="en-US" altLang="zh-CN" sz="1800" b="0" i="0" dirty="0">
              <a:effectLst/>
              <a:latin typeface="Menlo"/>
            </a:endParaRPr>
          </a:p>
          <a:p>
            <a:r>
              <a:rPr lang="en-US" altLang="zh-CN" sz="1800" b="0" i="0" dirty="0" err="1">
                <a:effectLst/>
                <a:latin typeface="Menlo"/>
              </a:rPr>
              <a:t>fhr_signal</a:t>
            </a:r>
            <a:r>
              <a:rPr lang="en-US" altLang="zh-CN" sz="1800" b="0" i="0" dirty="0">
                <a:effectLst/>
                <a:latin typeface="Menlo"/>
              </a:rPr>
              <a:t> = 0.2 * sin(2 * pi * </a:t>
            </a:r>
            <a:r>
              <a:rPr lang="en-US" altLang="zh-CN" sz="1800" b="0" i="0" dirty="0" err="1">
                <a:effectLst/>
                <a:latin typeface="Menlo"/>
              </a:rPr>
              <a:t>fhr_freq</a:t>
            </a:r>
            <a:r>
              <a:rPr lang="en-US" altLang="zh-CN" sz="1800" b="0" i="0" dirty="0">
                <a:effectLst/>
                <a:latin typeface="Menlo"/>
              </a:rPr>
              <a:t> * t); </a:t>
            </a:r>
            <a:r>
              <a:rPr lang="en-US" altLang="zh-CN" sz="1800" b="0" i="0" dirty="0">
                <a:solidFill>
                  <a:srgbClr val="008013"/>
                </a:solidFill>
                <a:effectLst/>
                <a:latin typeface="Menlo"/>
              </a:rPr>
              <a:t>% FHR</a:t>
            </a:r>
          </a:p>
          <a:p>
            <a:r>
              <a:rPr lang="en-US" altLang="zh-CN" sz="1800" b="0" i="0" dirty="0" err="1">
                <a:effectLst/>
                <a:latin typeface="Menlo"/>
              </a:rPr>
              <a:t>resp_freq</a:t>
            </a:r>
            <a:r>
              <a:rPr lang="en-US" altLang="zh-CN" sz="1800" b="0" i="0" dirty="0">
                <a:effectLst/>
                <a:latin typeface="Menlo"/>
              </a:rPr>
              <a:t> = 0.25; </a:t>
            </a:r>
            <a:r>
              <a:rPr lang="en-US" altLang="zh-CN" sz="1800" b="0" i="0" dirty="0">
                <a:solidFill>
                  <a:srgbClr val="008013"/>
                </a:solidFill>
                <a:effectLst/>
                <a:latin typeface="Menlo"/>
              </a:rPr>
              <a:t>% Respiration frequency</a:t>
            </a:r>
          </a:p>
          <a:p>
            <a:r>
              <a:rPr lang="fr-FR" altLang="zh-CN" sz="1800" b="0" i="0" dirty="0">
                <a:effectLst/>
                <a:latin typeface="Menlo"/>
              </a:rPr>
              <a:t>resp_signal = 0.1 * sin(2 * pi * resp_freq * t); </a:t>
            </a:r>
            <a:r>
              <a:rPr lang="fr-FR" altLang="zh-CN" sz="1800" b="0" i="0" dirty="0">
                <a:solidFill>
                  <a:srgbClr val="008013"/>
                </a:solidFill>
                <a:effectLst/>
                <a:latin typeface="Menlo"/>
              </a:rPr>
              <a:t>% Respiration</a:t>
            </a:r>
            <a:br>
              <a:rPr lang="en-US" altLang="zh-CN" sz="1800" b="0" i="0" dirty="0">
                <a:effectLst/>
                <a:latin typeface="Menlo"/>
              </a:rPr>
            </a:br>
            <a:r>
              <a:rPr lang="en-US" altLang="zh-CN" sz="1800" b="0" i="0" dirty="0" err="1">
                <a:effectLst/>
                <a:latin typeface="Menlo"/>
              </a:rPr>
              <a:t>dc_component</a:t>
            </a:r>
            <a:r>
              <a:rPr lang="en-US" altLang="zh-CN" sz="1800" b="0" i="0" dirty="0">
                <a:effectLst/>
                <a:latin typeface="Menlo"/>
              </a:rPr>
              <a:t> = 25*0.5=12.5; </a:t>
            </a:r>
            <a:r>
              <a:rPr lang="en-US" altLang="zh-CN" sz="1800" b="0" i="0" dirty="0">
                <a:solidFill>
                  <a:srgbClr val="008013"/>
                </a:solidFill>
                <a:effectLst/>
                <a:latin typeface="Menlo"/>
              </a:rPr>
              <a:t>% DC component</a:t>
            </a:r>
            <a:endParaRPr lang="en-US" altLang="zh-CN" sz="1800" b="0" i="0" dirty="0">
              <a:effectLst/>
              <a:latin typeface="Menlo"/>
            </a:endParaRP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AA6F1BA4-328A-4B04-9A12-4A973D800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2692" y="904876"/>
            <a:ext cx="5007245" cy="4086224"/>
          </a:xfrm>
        </p:spPr>
      </p:pic>
    </p:spTree>
    <p:extLst>
      <p:ext uri="{BB962C8B-B14F-4D97-AF65-F5344CB8AC3E}">
        <p14:creationId xmlns:p14="http://schemas.microsoft.com/office/powerpoint/2010/main" val="128757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294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Simulation signal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EE2D5D-7638-46D3-A862-DB6AA94FB47C}"/>
              </a:ext>
            </a:extLst>
          </p:cNvPr>
          <p:cNvSpPr txBox="1"/>
          <p:nvPr/>
        </p:nvSpPr>
        <p:spPr>
          <a:xfrm>
            <a:off x="4538662" y="5391053"/>
            <a:ext cx="7536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Domain Relative Change: 0.17563</a:t>
            </a:r>
          </a:p>
          <a:p>
            <a:r>
              <a:rPr lang="en-US" altLang="zh-CN" dirty="0"/>
              <a:t>Frequency Domain Relative Change using FFT (excluding DC, FHR, and respiration): 0.16707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44142A-BA67-45DA-9781-1224970355EF}"/>
              </a:ext>
            </a:extLst>
          </p:cNvPr>
          <p:cNvSpPr txBox="1"/>
          <p:nvPr/>
        </p:nvSpPr>
        <p:spPr>
          <a:xfrm>
            <a:off x="355829" y="5391054"/>
            <a:ext cx="406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ptos"/>
              </a:rPr>
              <a:t>(Imax-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ptos"/>
              </a:rPr>
              <a:t>Imin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ptos"/>
              </a:rPr>
              <a:t>)/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ptos"/>
              </a:rPr>
              <a:t>Imin</a:t>
            </a:r>
            <a:endParaRPr lang="en-US" altLang="zh-CN" dirty="0">
              <a:solidFill>
                <a:srgbClr val="000000"/>
              </a:solidFill>
              <a:latin typeface="Apto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ptos"/>
              </a:rPr>
              <a:t> Energy of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ptos"/>
              </a:rPr>
              <a:t>f_MHR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ptos"/>
              </a:rPr>
              <a:t> /total signal energy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72AA929-1F8A-4811-BEDB-23D113500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31" y="923926"/>
            <a:ext cx="5004644" cy="41322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C0D4C5-20AD-4ECC-82FC-5AA6EE34F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716" y="923926"/>
            <a:ext cx="4897859" cy="40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5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294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Simulation signal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12E821-260C-4F13-AAE2-716484AC790A}"/>
              </a:ext>
            </a:extLst>
          </p:cNvPr>
          <p:cNvSpPr txBox="1"/>
          <p:nvPr/>
        </p:nvSpPr>
        <p:spPr>
          <a:xfrm>
            <a:off x="6532105" y="1397675"/>
            <a:ext cx="5259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FHR Time Domain Relative Change (Method 3: removing MHR, respiration, and harmonics): 0.053647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FHR Frequency Domain Relative Change using FFT (excluding DC, MHR, and respiration): 0.048744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88671E-7C69-4EB0-B216-5527AC5D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6" y="1008539"/>
            <a:ext cx="6194709" cy="51350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82FCB0-8187-4B1F-A097-2DAC80611C25}"/>
              </a:ext>
            </a:extLst>
          </p:cNvPr>
          <p:cNvSpPr txBox="1"/>
          <p:nvPr/>
        </p:nvSpPr>
        <p:spPr>
          <a:xfrm>
            <a:off x="1585912" y="1672144"/>
            <a:ext cx="76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MHR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1A763C-F0A3-4FB6-B8B7-97CA6451BD73}"/>
              </a:ext>
            </a:extLst>
          </p:cNvPr>
          <p:cNvSpPr txBox="1"/>
          <p:nvPr/>
        </p:nvSpPr>
        <p:spPr>
          <a:xfrm>
            <a:off x="3076574" y="479869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FHR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1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294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One-subject Model (WL2)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12E821-260C-4F13-AAE2-716484AC790A}"/>
              </a:ext>
            </a:extLst>
          </p:cNvPr>
          <p:cNvSpPr txBox="1"/>
          <p:nvPr/>
        </p:nvSpPr>
        <p:spPr>
          <a:xfrm>
            <a:off x="629411" y="5082896"/>
            <a:ext cx="1061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 Change (Time Domain) - ch1voltsWL2: 0.005221932114882504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 Change (Time Domain) - ch5voltsWL2: 0.06210315734539451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MHR Relative Change (Frequency Domain) - ch1voltsWL2: 0.0020559483681030365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MHR Relative Change (Frequency Domain) - ch5voltsWL2: 0.007261236666173506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2A755A-FDB3-4FDB-9552-3E817D16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457" y="1188175"/>
            <a:ext cx="7063868" cy="35051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B78A93-D518-4B08-9C90-B5E3EABCA988}"/>
              </a:ext>
            </a:extLst>
          </p:cNvPr>
          <p:cNvSpPr txBox="1"/>
          <p:nvPr/>
        </p:nvSpPr>
        <p:spPr>
          <a:xfrm>
            <a:off x="8593391" y="139776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MHR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159B78-E2A4-46F6-BCD6-59188D8AC4E8}"/>
              </a:ext>
            </a:extLst>
          </p:cNvPr>
          <p:cNvSpPr txBox="1"/>
          <p:nvPr/>
        </p:nvSpPr>
        <p:spPr>
          <a:xfrm>
            <a:off x="8621966" y="3123892"/>
            <a:ext cx="74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MHR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F871B0-F239-4F40-8963-4EA6B27A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48" y="1254620"/>
            <a:ext cx="3200400" cy="185742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8753CB3-909C-41D2-995D-4F1F0E401B88}"/>
              </a:ext>
            </a:extLst>
          </p:cNvPr>
          <p:cNvSpPr txBox="1"/>
          <p:nvPr/>
        </p:nvSpPr>
        <p:spPr>
          <a:xfrm>
            <a:off x="629411" y="981591"/>
            <a:ext cx="33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Records: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BBD224-61F3-4BD8-B49F-990C31296723}"/>
              </a:ext>
            </a:extLst>
          </p:cNvPr>
          <p:cNvSpPr txBox="1"/>
          <p:nvPr/>
        </p:nvSpPr>
        <p:spPr>
          <a:xfrm>
            <a:off x="5438775" y="923926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FFT results: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3B75DAA-A964-4806-BC5F-F1A129E06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69" y="2940774"/>
            <a:ext cx="3254926" cy="18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5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294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One-subject Model (WL1)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174952-946A-40A0-B17E-3FAA8B44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34" y="1240749"/>
            <a:ext cx="7039635" cy="34931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8C4FD87-F068-45EC-B19F-33FA1A0D336E}"/>
              </a:ext>
            </a:extLst>
          </p:cNvPr>
          <p:cNvSpPr txBox="1"/>
          <p:nvPr/>
        </p:nvSpPr>
        <p:spPr>
          <a:xfrm>
            <a:off x="400811" y="5272112"/>
            <a:ext cx="1061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 Change (Time Domain) - ch1voltsWL1: 0.017430231450614328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 Change (Time Domain) - ch5voltsWL1: 0.05103702130671759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MHR Relative Change (Frequency Domain) - ch1voltsWL1: 0.0044628192414694596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MHR Relative Change (Frequency Domain) - ch5voltsWL1: 0.021324703210207257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DFC511F-089A-405E-B68C-9C5F6D86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1" y="1395818"/>
            <a:ext cx="4600233" cy="26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7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1808-5AA9-4FC5-9877-C6576D76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229475" cy="558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erriweather" panose="00000500000000000000" pitchFamily="2" charset="0"/>
              </a:rPr>
              <a:t>Two-subject Model (WL2)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C4FD87-F068-45EC-B19F-33FA1A0D336E}"/>
              </a:ext>
            </a:extLst>
          </p:cNvPr>
          <p:cNvSpPr txBox="1"/>
          <p:nvPr/>
        </p:nvSpPr>
        <p:spPr>
          <a:xfrm>
            <a:off x="7476745" y="4184550"/>
            <a:ext cx="4190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FHR Relative Change (Time Domain) - ch5voltsWL2: 0.002154139907870819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FHR Relative Change (Frequency Domain) - ch5voltsWL2: 0.000634686129705678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43F4D-21F6-41A0-908F-7C3A62EE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17" y="887651"/>
            <a:ext cx="5875784" cy="29156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A6D861-7CEA-433E-83B8-EA6B392E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745" y="1402329"/>
            <a:ext cx="3200400" cy="1857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CFD987-25AE-4408-9A74-89304EA44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7" y="3738158"/>
            <a:ext cx="5875784" cy="29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1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291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Aptos</vt:lpstr>
      <vt:lpstr>Menlo</vt:lpstr>
      <vt:lpstr>等线</vt:lpstr>
      <vt:lpstr>等线 Light</vt:lpstr>
      <vt:lpstr>Arial</vt:lpstr>
      <vt:lpstr>Consolas</vt:lpstr>
      <vt:lpstr>Merriweather</vt:lpstr>
      <vt:lpstr>Office 主题​​</vt:lpstr>
      <vt:lpstr>Research Report</vt:lpstr>
      <vt:lpstr>Simulation signal</vt:lpstr>
      <vt:lpstr>Simulation signal</vt:lpstr>
      <vt:lpstr>Simulation signal</vt:lpstr>
      <vt:lpstr>One-subject Model (WL2)</vt:lpstr>
      <vt:lpstr>One-subject Model (WL1)</vt:lpstr>
      <vt:lpstr>Two-subject Model (WL2)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Report</dc:title>
  <dc:creator>Administrator</dc:creator>
  <cp:lastModifiedBy>Yuu</cp:lastModifiedBy>
  <cp:revision>255</cp:revision>
  <dcterms:created xsi:type="dcterms:W3CDTF">2024-01-12T17:44:55Z</dcterms:created>
  <dcterms:modified xsi:type="dcterms:W3CDTF">2024-03-29T23:10:00Z</dcterms:modified>
</cp:coreProperties>
</file>