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61" r:id="rId6"/>
    <p:sldId id="264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05F13-0BEF-4470-B932-29826C713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311D0F-220C-4A06-B9B2-59FDFB230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C5EBB1-7AF0-40A6-9FDB-FF88E83B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A780-4100-4BA6-BA25-B571B4559BF7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BC3957-BE55-4BCC-8C96-79F63F0E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77013-C696-4CFD-B885-602F037B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0F35-06B8-4AC1-A5B2-F5757F15E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73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11F8C-313C-49EB-B341-CDF062CE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B3D4C1-BCB4-46C6-8FA7-74DA7E6A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1C627-9136-427F-B29F-D6BB7B9F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A780-4100-4BA6-BA25-B571B4559BF7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32779-5F9E-4DAE-87C9-A6CA93657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793E52-BD1D-443D-ABD2-E9B2F1FF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0F35-06B8-4AC1-A5B2-F5757F15E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11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E6420A-510E-4532-9657-A2D4A0B9F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18617A-FD48-4E27-9458-91E681D8A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418A46-CF03-49CC-BBFC-4C4FDEA3E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A780-4100-4BA6-BA25-B571B4559BF7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791CB-2834-49F2-A262-033B38A8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B35FF-9D70-4EDF-A637-1876DBFA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0F35-06B8-4AC1-A5B2-F5757F15E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41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9581C-3C60-41BA-BF66-C0FE07AA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198BD-1269-4A84-97E7-405E8286E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296F4-BC5C-40A3-A61E-0408BBF6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A780-4100-4BA6-BA25-B571B4559BF7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3C560-2A72-44B9-BD06-C639315A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47F60-16BF-4E46-91B1-A5F80867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0F35-06B8-4AC1-A5B2-F5757F15E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4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5858B-FF6D-4934-88F1-1660250D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A84529-6338-4199-A3DE-EF0D29140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2D196-2E6D-49B4-B89A-66559C22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A780-4100-4BA6-BA25-B571B4559BF7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EE383-D36F-433B-9120-618CCA1E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74C09-0E3D-436B-8CC5-63D2891C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0F35-06B8-4AC1-A5B2-F5757F15E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6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D6106-5570-4FA0-9EFC-9784FD7E0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9E799F-3A66-4129-9642-F73F44343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81457A-4BE1-40CE-9134-6DBD0923F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D88C77-3AAB-45F8-A1C9-637107CC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A780-4100-4BA6-BA25-B571B4559BF7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1FE0F1-B746-4104-B801-87914293F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A6FD2A-0722-487D-977B-BAB5FB81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0F35-06B8-4AC1-A5B2-F5757F15E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70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C5EF7-FD3E-4719-8EB6-EBADCAFB0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D859E1-4157-4340-9968-7AC58D103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D16BA5-61CB-4E27-8562-24169898C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BC9A5E-B2F9-4FCB-BB8B-AB013D18C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88EC53-B9E2-478E-9D6A-4D4B2CF78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7D95AF-664A-4C3D-899C-63A5002E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A780-4100-4BA6-BA25-B571B4559BF7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46A3C3-47C8-40CD-B163-AFB6E906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E320AB-D2AD-4596-91D1-FC5432DF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0F35-06B8-4AC1-A5B2-F5757F15E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66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52806-304A-48AD-A421-FE6CF82E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6651CE-8D13-4E52-B6E6-36571091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A780-4100-4BA6-BA25-B571B4559BF7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51DF2F-2A7E-4AA7-AF87-374C2921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3211C2-9AED-4E36-874B-C476FB84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0F35-06B8-4AC1-A5B2-F5757F15E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80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4DDF04-7BC3-4017-8BC0-8CE6AEC8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A780-4100-4BA6-BA25-B571B4559BF7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506207-455D-4985-9CF4-8FC419F4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65F13A-6B3C-40CE-AEA0-3E4FF72E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0F35-06B8-4AC1-A5B2-F5757F15E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78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9F3EB-F5C9-4B61-85DE-DD3F2679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06ED76-3F0A-4970-888F-953ADBC26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7C801D-D2E7-46FC-9979-B5F163275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F74DCA-2E90-4CDD-AC58-6A4B30A5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A780-4100-4BA6-BA25-B571B4559BF7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06CD04-85BA-4CEC-B20E-0887F42D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04BD6B-DE4B-4B69-9706-39748732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0F35-06B8-4AC1-A5B2-F5757F15E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27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CBF7D-F2A1-4202-BD49-BE0D4236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CD91C2-D404-42D2-B848-3AA183E46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23759E-031D-4124-9B45-10BC0A7FE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D4555D-9EFE-4242-A85E-E570FF78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A780-4100-4BA6-BA25-B571B4559BF7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432DA6-E3E1-4973-8DF2-55154415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123AEA-8B82-442D-B11D-BF30E1AA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0F35-06B8-4AC1-A5B2-F5757F15E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4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83FE6C-7A43-412E-BDB8-19CD6B2D8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18B772-90DA-4B4D-A8F2-476940065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A143C-6F59-4840-9DF7-4AF2D4A89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AA780-4100-4BA6-BA25-B571B4559BF7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EE0A38-6F39-40AB-9EC6-294F0871F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4A6E89-8D27-41A8-9514-B0DB16BEF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00F35-06B8-4AC1-A5B2-F5757F15EE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31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B0222-E90D-495E-BEED-6353D8764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0879" y="202733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sz="3200" b="0" i="0" dirty="0">
                <a:effectLst/>
                <a:latin typeface="Söhne"/>
              </a:rPr>
              <a:t>Organization of Knowledge Framework and Forward Model</a:t>
            </a:r>
            <a:br>
              <a:rPr lang="en-US" altLang="zh-CN" sz="3200" b="0" i="0" dirty="0">
                <a:effectLst/>
                <a:latin typeface="Söhne"/>
              </a:rPr>
            </a:br>
            <a:br>
              <a:rPr lang="en-US" altLang="zh-CN" sz="3200" b="0" i="0" dirty="0">
                <a:effectLst/>
                <a:latin typeface="Söhne"/>
              </a:rPr>
            </a:br>
            <a:r>
              <a:rPr lang="en-US" altLang="zh-CN" sz="3200" b="0" i="0" dirty="0">
                <a:effectLst/>
                <a:latin typeface="Söhne"/>
              </a:rPr>
              <a:t>07/24</a:t>
            </a:r>
            <a:br>
              <a:rPr lang="en-US" altLang="zh-CN" sz="3200" b="0" i="0" dirty="0">
                <a:effectLst/>
                <a:latin typeface="Söhne"/>
              </a:rPr>
            </a:br>
            <a:br>
              <a:rPr lang="en-US" altLang="zh-CN" sz="3200" b="0" i="0" dirty="0">
                <a:effectLst/>
                <a:latin typeface="Söhne"/>
              </a:rPr>
            </a:br>
            <a:r>
              <a:rPr lang="en-US" altLang="zh-CN" sz="3200" b="0" i="0" dirty="0">
                <a:effectLst/>
                <a:latin typeface="Söhne"/>
              </a:rPr>
              <a:t>YU LI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31043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16545-1FBF-4D37-A341-CAF0CBF7F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669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Working principle of CW pulse oximetry</a:t>
            </a:r>
            <a:endParaRPr lang="zh-CN" altLang="en-US" sz="66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0FE9E1A-ED45-4FE1-A5B4-E0625FB84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406" y="4247097"/>
            <a:ext cx="7750466" cy="100669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7B7D323-F05C-497F-BD88-3346532F4F10}"/>
              </a:ext>
            </a:extLst>
          </p:cNvPr>
          <p:cNvSpPr txBox="1"/>
          <p:nvPr/>
        </p:nvSpPr>
        <p:spPr>
          <a:xfrm>
            <a:off x="1407027" y="1557053"/>
            <a:ext cx="209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dMBLL</a:t>
            </a:r>
            <a:r>
              <a:rPr lang="en-US" altLang="zh-CN" dirty="0"/>
              <a:t>: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4A342B5-9302-4080-B040-84151A7AA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79" y="2781277"/>
            <a:ext cx="4274969" cy="6477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853EA55-E171-4A9A-8826-7DB651F8E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807" y="2677707"/>
            <a:ext cx="3102857" cy="85823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D149958-A03A-4D46-8043-8F2579AD03C6}"/>
              </a:ext>
            </a:extLst>
          </p:cNvPr>
          <p:cNvSpPr txBox="1"/>
          <p:nvPr/>
        </p:nvSpPr>
        <p:spPr>
          <a:xfrm>
            <a:off x="8694658" y="1781619"/>
            <a:ext cx="28131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∆µa: the change in absorption coefficients</a:t>
            </a:r>
          </a:p>
          <a:p>
            <a:endParaRPr lang="en-US" altLang="zh-CN" dirty="0"/>
          </a:p>
          <a:p>
            <a:r>
              <a:rPr lang="en-US" altLang="zh-CN" dirty="0" err="1"/>
              <a:t>Lj</a:t>
            </a:r>
            <a:r>
              <a:rPr lang="en-US" altLang="zh-CN" dirty="0"/>
              <a:t> :the expected partial path length in the </a:t>
            </a:r>
            <a:r>
              <a:rPr lang="en-US" altLang="zh-CN" dirty="0" err="1"/>
              <a:t>jth</a:t>
            </a:r>
            <a:r>
              <a:rPr lang="en-US" altLang="zh-CN" dirty="0"/>
              <a:t> tissue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362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C1DD3-5518-4EB6-9380-8593BC90E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Working principle of CW pulse oximetry</a:t>
            </a:r>
            <a:endParaRPr lang="zh-CN" altLang="en-US" sz="32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D6865D9-1A95-4C46-A7D1-2F7A8F9D3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6258" y="762961"/>
            <a:ext cx="3113086" cy="248942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15E2F9-0F55-49A0-BAE9-98DE71E1C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257" y="3650218"/>
            <a:ext cx="3113087" cy="184044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18D4A69-8368-4F61-BD1D-1A360ADDA047}"/>
              </a:ext>
            </a:extLst>
          </p:cNvPr>
          <p:cNvSpPr txBox="1"/>
          <p:nvPr/>
        </p:nvSpPr>
        <p:spPr>
          <a:xfrm>
            <a:off x="8078710" y="591037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 scaling transformation is required.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6110755-F857-4A40-B45C-26B35BF44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69" y="2693988"/>
            <a:ext cx="5254873" cy="77021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1F78D28-F918-4A38-8522-E33878B8B86A}"/>
              </a:ext>
            </a:extLst>
          </p:cNvPr>
          <p:cNvSpPr txBox="1"/>
          <p:nvPr/>
        </p:nvSpPr>
        <p:spPr>
          <a:xfrm>
            <a:off x="925044" y="2007672"/>
            <a:ext cx="1959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AC/DC and SpO2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18A7D02-4367-4713-8126-FCC6DA02C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166" y="3781190"/>
            <a:ext cx="5841927" cy="81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9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E4296-E8B1-4803-A3E1-1A1A507D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75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Forward model: o</a:t>
            </a:r>
            <a:r>
              <a:rPr lang="en-US" altLang="zh-CN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btain raw measurement from TOF curve</a:t>
            </a:r>
            <a:endParaRPr lang="zh-CN" altLang="en-US" sz="66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DCF169-A780-4C0B-B080-4BFAC9AF4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809" y="1690688"/>
            <a:ext cx="3110966" cy="15993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75CFB4-7B6A-4A57-90A3-CA5517052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68013"/>
            <a:ext cx="4426894" cy="24560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DD47A4-EFC7-4A1D-A0B3-DE19EE956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815" y="1456129"/>
            <a:ext cx="3900139" cy="2748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52C16139-81FF-4740-AA99-57BF7557C6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26894" y="4739089"/>
                <a:ext cx="7730766" cy="13255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𝑚𝑎𝑡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𝑙𝑎𝑦𝑒𝑟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𝑚𝑎𝑡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en-US" altLang="zh-CN" dirty="0"/>
                          <m:t>+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836967"/>
                            </a:solidFill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𝑙𝑎𝑦𝑒𝑟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𝑚𝑎𝑡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52C16139-81FF-4740-AA99-57BF7557C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894" y="4739089"/>
                <a:ext cx="7730766" cy="1325564"/>
              </a:xfrm>
              <a:prstGeom prst="rect">
                <a:avLst/>
              </a:prstGeom>
              <a:blipFill>
                <a:blip r:embed="rId5"/>
                <a:stretch>
                  <a:fillRect l="-1025" t="-60550" b="-19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89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E4BA7-58A8-492D-A78C-177DFE09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Simple </a:t>
            </a:r>
            <a:r>
              <a:rPr lang="en-US" altLang="zh-CN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μa</a:t>
            </a:r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zh-CN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easurment</a:t>
            </a:r>
            <a:endParaRPr lang="zh-CN" altLang="en-US" b="1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0D5F227-AA4C-4BEF-A3E0-A799A58D0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088" y="1462800"/>
            <a:ext cx="2896152" cy="29797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50F936-C505-44AA-840B-3693C283A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189" y="1440450"/>
            <a:ext cx="2947647" cy="27742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B4E4D51-AB15-4704-A06F-57ACF980874A}"/>
                  </a:ext>
                </a:extLst>
              </p:cNvPr>
              <p:cNvSpPr txBox="1"/>
              <p:nvPr/>
            </p:nvSpPr>
            <p:spPr>
              <a:xfrm>
                <a:off x="1770298" y="5372353"/>
                <a:ext cx="7125093" cy="12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Maternal (Hb+HbO2) concentration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𝐻𝑏</m:t>
                        </m:r>
                      </m:sub>
                      <m:sup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sz="200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𝐻𝑏</m:t>
                        </m:r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00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sz="2000" dirty="0"/>
                  <a:t> </a:t>
                </a:r>
              </a:p>
              <a:p>
                <a:r>
                  <a:rPr lang="en-US" altLang="zh-CN" sz="2000" dirty="0"/>
                  <a:t>Maternal Saturation =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𝑆𝑃</m:t>
                    </m:r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0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0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  <m:t>𝐻𝑏</m:t>
                            </m:r>
                          </m:sub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0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𝐻𝑏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CN" sz="20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B4E4D51-AB15-4704-A06F-57ACF9808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298" y="5372353"/>
                <a:ext cx="7125093" cy="1257204"/>
              </a:xfrm>
              <a:prstGeom prst="rect">
                <a:avLst/>
              </a:prstGeom>
              <a:blipFill>
                <a:blip r:embed="rId4"/>
                <a:stretch>
                  <a:fillRect l="-855" t="-1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83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DEC90-64F7-4F1F-97F0-FD5980B00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Simple </a:t>
            </a:r>
            <a:r>
              <a:rPr lang="en-US" altLang="zh-CN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μa</a:t>
            </a:r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zh-CN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easurment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6">
                <a:extLst>
                  <a:ext uri="{FF2B5EF4-FFF2-40B4-BE49-F238E27FC236}">
                    <a16:creationId xmlns:a16="http://schemas.microsoft.com/office/drawing/2014/main" id="{647506BA-7A41-458C-B2E2-382D859BFA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4882" y="1445738"/>
                <a:ext cx="5605940" cy="16462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𝐻𝑏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dirty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altLang="zh-C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𝐻𝑏</m:t>
                        </m:r>
                      </m:sub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dirty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𝐻𝑏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dirty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altLang="zh-C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𝐻𝑏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sz="2400" dirty="0"/>
                  <a:t>Assuming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𝐻𝑏</m:t>
                        </m:r>
                      </m:sub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02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𝑜𝑙𝑎</m:t>
                    </m:r>
                    <m:sSup>
                      <m:sSupPr>
                        <m:ctrlPr>
                          <a:rPr lang="zh-CN" altLang="en-US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zh-CN" altLang="en-US" sz="2400" i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zh-CN" alt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zh-CN" altLang="en-US" sz="2400" i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400" dirty="0"/>
                  <a:t>),</a:t>
                </a:r>
                <a:r>
                  <a:rPr lang="en-US" altLang="zh-CN" sz="24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𝐻𝑏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413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𝑜𝑙𝑎</m:t>
                    </m:r>
                    <m:sSup>
                      <m:sSupPr>
                        <m:ctrlPr>
                          <a:rPr lang="zh-CN" alt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zh-CN" altLang="en-US" sz="240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zh-CN" alt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zh-CN" altLang="en-US" sz="240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400" dirty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内容占位符 6">
                <a:extLst>
                  <a:ext uri="{FF2B5EF4-FFF2-40B4-BE49-F238E27FC236}">
                    <a16:creationId xmlns:a16="http://schemas.microsoft.com/office/drawing/2014/main" id="{647506BA-7A41-458C-B2E2-382D859BF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82" y="1445738"/>
                <a:ext cx="5605940" cy="1646253"/>
              </a:xfrm>
              <a:prstGeom prst="rect">
                <a:avLst/>
              </a:prstGeom>
              <a:blipFill>
                <a:blip r:embed="rId2"/>
                <a:stretch>
                  <a:fillRect l="-9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1D5A0278-6F0D-4A54-BF59-40ADC56FD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13923" y="1519104"/>
            <a:ext cx="5231876" cy="4973771"/>
          </a:xfr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0F16CE9-B401-47D8-8B10-F728EC43D934}"/>
              </a:ext>
            </a:extLst>
          </p:cNvPr>
          <p:cNvSpPr txBox="1"/>
          <p:nvPr/>
        </p:nvSpPr>
        <p:spPr>
          <a:xfrm>
            <a:off x="961534" y="4275243"/>
            <a:ext cx="4812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peak value of </a:t>
            </a:r>
            <a:r>
              <a:rPr lang="en-US" altLang="zh-CN" dirty="0" err="1"/>
              <a:t>μa</a:t>
            </a:r>
            <a:r>
              <a:rPr lang="en-US" altLang="zh-CN" dirty="0"/>
              <a:t> here is 1.022, and the valley value is 0.895.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61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F2CED-AAF3-4813-AF7D-2A9190EB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Beating signals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EFEE1A-79F5-4A13-AC09-F79E84A75E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624794" cy="142015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𝑚𝑎𝑡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𝑙𝑎𝑦𝑒𝑟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𝑚𝑎𝑡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en-US" altLang="zh-CN" dirty="0"/>
                          <m:t>+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836967"/>
                            </a:solidFill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𝑙𝑎𝑦𝑒𝑟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𝑚𝑎𝑡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EFEE1A-79F5-4A13-AC09-F79E84A75E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624794" cy="1420157"/>
              </a:xfrm>
              <a:blipFill>
                <a:blip r:embed="rId2"/>
                <a:stretch>
                  <a:fillRect l="-1033" t="-65665" b="-30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9F665E92-8584-4C54-B1C5-F828347AC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36" y="3411570"/>
            <a:ext cx="3226547" cy="25004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8579B94-31BB-4D01-AC71-B32543C4C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568" y="3429000"/>
            <a:ext cx="3132280" cy="25209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2045C04-37A3-4042-90A5-614D56B09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433" y="4072870"/>
            <a:ext cx="4593026" cy="117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75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151</Words>
  <Application>Microsoft Office PowerPoint</Application>
  <PresentationFormat>宽屏</PresentationFormat>
  <Paragraphs>22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Söhne</vt:lpstr>
      <vt:lpstr>等线</vt:lpstr>
      <vt:lpstr>等线 Light</vt:lpstr>
      <vt:lpstr>Arial</vt:lpstr>
      <vt:lpstr>Calibri</vt:lpstr>
      <vt:lpstr>Cambria Math</vt:lpstr>
      <vt:lpstr>Office 主题​​</vt:lpstr>
      <vt:lpstr>Organization of Knowledge Framework and Forward Model  07/24  YU LI</vt:lpstr>
      <vt:lpstr>Working principle of CW pulse oximetry</vt:lpstr>
      <vt:lpstr>Working principle of CW pulse oximetry</vt:lpstr>
      <vt:lpstr>Forward model: obtain raw measurement from TOF curve</vt:lpstr>
      <vt:lpstr>Simple μa measurment</vt:lpstr>
      <vt:lpstr>Simple μa measurment</vt:lpstr>
      <vt:lpstr>Beating signals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Yuu LI</dc:creator>
  <cp:lastModifiedBy>Yuu LI</cp:lastModifiedBy>
  <cp:revision>82</cp:revision>
  <dcterms:created xsi:type="dcterms:W3CDTF">2023-07-24T03:37:42Z</dcterms:created>
  <dcterms:modified xsi:type="dcterms:W3CDTF">2023-07-28T23:53:05Z</dcterms:modified>
</cp:coreProperties>
</file>