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6D049-47AA-40B0-8ACB-9D0A2C247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395368-A87F-4394-A850-A8DE3B7AD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B3D24-96F8-4DA5-9CB7-82A02A9D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48F9-D535-4D7C-B8F0-64DE6C2E919C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18771-7424-497D-AECF-1B1573F9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9F494-A8B1-46ED-BB41-B6A84890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5B5F-4257-4A28-B5B8-B953188DF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6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93DFB-C2CF-4EFF-B97A-0B7C831C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15FC66-714C-415F-8686-97528E29C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FA185-1530-47C5-BA6E-DCD23EA5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48F9-D535-4D7C-B8F0-64DE6C2E919C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2A4C1D-72F6-4763-9937-4512A310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D6B2E-DAF0-4D71-B1E9-F29D3090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5B5F-4257-4A28-B5B8-B953188DF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84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3DBA1F-005A-44C2-A79A-CEE465F80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DC2947-855E-4C2B-946B-503CED61C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CE68A8-34BB-434F-B7D4-DC0D9628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48F9-D535-4D7C-B8F0-64DE6C2E919C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B7410-B4CB-4FD0-9191-652E82C9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AFBDD5-78E7-4B5F-A208-77D9BEF0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5B5F-4257-4A28-B5B8-B953188DF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12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E86B0-8C9F-48E7-A3C2-DF27CB6F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36553-1A3F-4226-A4BE-EC9F423D3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9DD2D2-6F46-4603-81CB-A0F24694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48F9-D535-4D7C-B8F0-64DE6C2E919C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CE736D-1A05-449C-882D-B534E4F6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AD9BB-2362-499E-BF57-EF5ABDF0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5B5F-4257-4A28-B5B8-B953188DF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49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718A5-A6D3-4FEA-A128-AE312170E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C1FF03-77CD-4FA7-99BD-D513C461A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6E55B-4A8F-4EF4-9E00-C83CE1DB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48F9-D535-4D7C-B8F0-64DE6C2E919C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0780C4-0B65-4CF3-9F1E-AD740965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D4080-7355-4B67-9AFD-F366C5E8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5B5F-4257-4A28-B5B8-B953188DF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15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6C1FC-07C5-498E-9605-1176AD67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25195-9015-4A77-A92C-24DA15F1D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AE6A24-1E62-4EA6-A96D-3B2314135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9A29BE-69FA-49DB-84E2-1B2758C3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48F9-D535-4D7C-B8F0-64DE6C2E919C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D22812-CB71-4272-A574-2D738F10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DA74C-1683-4206-8158-998CE88B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5B5F-4257-4A28-B5B8-B953188DF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05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07952-C855-400F-9A32-CD57D2FA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47C813-CF26-41CE-95AA-B2F19F24B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19B3FD-75BA-4C4E-9BD7-01FF7D743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273478-0E75-4096-A8AA-395BF345D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45CF02-4C85-47C1-9F36-69A4137A5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19DEA2-E8ED-402E-A3C6-6D44E03D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48F9-D535-4D7C-B8F0-64DE6C2E919C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4E04B9-7586-4956-8570-BFF995F5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177B0B-734F-422F-AE22-1141E26D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5B5F-4257-4A28-B5B8-B953188DF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65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DB0D6-1115-4EC7-9416-D8E9ACA1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50F53F-CD0D-4183-BC09-BF8FD208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48F9-D535-4D7C-B8F0-64DE6C2E919C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E7755D-6345-49C2-8A8B-B523850C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044CFA-2A04-40C0-8511-025FB00D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5B5F-4257-4A28-B5B8-B953188DF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04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B831D4-C6B6-4A53-AF7D-8D15F31A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48F9-D535-4D7C-B8F0-64DE6C2E919C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9C77DC-1441-4CFF-AE7F-0A7D0DA2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D9B8F1-E5B8-4334-8E63-43FADD97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5B5F-4257-4A28-B5B8-B953188DF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38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1ADC4-AA56-4DFF-A125-746B2A97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2D5FD8-18F4-4328-8B83-634B7BD02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6B4A46-8A13-4E25-B535-9C642C52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302BCC-35B5-46F5-A483-3A8523BB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48F9-D535-4D7C-B8F0-64DE6C2E919C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CC4A17-F861-43EA-811F-96F870FC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9B0E15-31FD-40E9-8BF7-92DFA0A7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5B5F-4257-4A28-B5B8-B953188DF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3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00D6C-1E02-4138-9A60-D29F9E7FD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85551C-2B63-4A4D-BA03-4F5DF1993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34FA1B-CE96-4C76-83AD-4A39A1798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BEA77F-F7E3-422D-8082-2BD03E10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48F9-D535-4D7C-B8F0-64DE6C2E919C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B402C3-1C1B-496A-AAE5-813D2309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72BE45-72D8-4126-8D5E-1F36B142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5B5F-4257-4A28-B5B8-B953188DF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25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F60CBE-ADBC-45BF-A911-FECF606BA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7FD881-9B4D-4A95-9C69-8856DD83B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436DC-115B-4C22-B881-270248622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F48F9-D535-4D7C-B8F0-64DE6C2E919C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1F1D3-C034-4FAA-8CB5-6E298B59C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82EB5-6D99-4A70-B2EB-B77E64BF3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25B5F-4257-4A28-B5B8-B953188DF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68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6E935-9E93-4848-97FD-75627B977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Forward model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1CAB8E-783F-49F9-8CDF-051829148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07/31/2023</a:t>
            </a:r>
          </a:p>
          <a:p>
            <a:r>
              <a:rPr lang="en-US" altLang="zh-CN" dirty="0"/>
              <a:t>Yu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30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1201A-B31D-4B47-850B-C3A019B9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6">
                <a:extLst>
                  <a:ext uri="{FF2B5EF4-FFF2-40B4-BE49-F238E27FC236}">
                    <a16:creationId xmlns:a16="http://schemas.microsoft.com/office/drawing/2014/main" id="{4A8F9220-1921-45C5-B924-ED1CB3DA06C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298449" y="1787507"/>
                <a:ext cx="6448720" cy="1325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3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3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300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3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sz="2300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3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300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300" i="1" dirty="0">
                            <a:latin typeface="Cambria Math" panose="02040503050406030204" pitchFamily="18" charset="0"/>
                          </a:rPr>
                          <m:t>𝐻𝑏</m:t>
                        </m:r>
                      </m:sub>
                      <m:sup>
                        <m:r>
                          <a:rPr lang="en-US" altLang="zh-CN" sz="23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sz="2300" dirty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altLang="zh-CN" sz="23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3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300" i="1" dirty="0">
                            <a:latin typeface="Cambria Math" panose="02040503050406030204" pitchFamily="18" charset="0"/>
                          </a:rPr>
                          <m:t>𝐻𝑏</m:t>
                        </m:r>
                      </m:sub>
                      <m:sup>
                        <m:r>
                          <a:rPr lang="en-US" altLang="zh-CN" sz="23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sz="2300" dirty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3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300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300" i="1" dirty="0">
                            <a:latin typeface="Cambria Math" panose="02040503050406030204" pitchFamily="18" charset="0"/>
                          </a:rPr>
                          <m:t>𝐻𝑏</m:t>
                        </m:r>
                        <m:r>
                          <a:rPr lang="en-US" altLang="zh-CN" sz="230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3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3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sz="2300" dirty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altLang="zh-CN" sz="23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3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300" i="1" dirty="0">
                            <a:latin typeface="Cambria Math" panose="02040503050406030204" pitchFamily="18" charset="0"/>
                          </a:rPr>
                          <m:t>𝐻𝑏</m:t>
                        </m:r>
                        <m:r>
                          <a:rPr lang="en-US" altLang="zh-CN" sz="230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3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3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sz="2000" dirty="0"/>
                  <a:t>In 735nm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𝐻𝑏</m:t>
                        </m:r>
                      </m:sub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02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𝑜𝑙𝑎</m:t>
                    </m:r>
                    <m:sSup>
                      <m:sSupPr>
                        <m:ctrlPr>
                          <a:rPr lang="zh-CN" altLang="en-US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zh-CN" altLang="en-US" sz="2000" i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zh-CN" altLang="en-US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zh-CN" altLang="en-US" sz="2000" i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000" dirty="0"/>
                  <a:t>),</a:t>
                </a:r>
                <a:r>
                  <a:rPr lang="en-US" altLang="zh-CN" sz="20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𝐻𝑏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413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𝑜𝑙𝑎</m:t>
                    </m:r>
                    <m:sSup>
                      <m:sSupPr>
                        <m:ctrlPr>
                          <a:rPr lang="zh-CN" altLang="en-US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zh-CN" altLang="en-US" sz="200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zh-CN" altLang="en-US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zh-CN" altLang="en-US" sz="200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000" dirty="0"/>
                  <a:t>)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4" name="内容占位符 6">
                <a:extLst>
                  <a:ext uri="{FF2B5EF4-FFF2-40B4-BE49-F238E27FC236}">
                    <a16:creationId xmlns:a16="http://schemas.microsoft.com/office/drawing/2014/main" id="{4A8F9220-1921-45C5-B924-ED1CB3DA06C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8449" y="1787507"/>
                <a:ext cx="6448720" cy="1325562"/>
              </a:xfrm>
              <a:prstGeom prst="rect">
                <a:avLst/>
              </a:prstGeom>
              <a:blipFill>
                <a:blip r:embed="rId2"/>
                <a:stretch>
                  <a:fillRect l="-378" b="-1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5A61870-41DB-47D9-A1EE-DABDC46D3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844" y="1170859"/>
            <a:ext cx="3339707" cy="28317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2952AB1-593B-4E8A-9C8C-9D182F723C3B}"/>
              </a:ext>
            </a:extLst>
          </p:cNvPr>
          <p:cNvSpPr txBox="1"/>
          <p:nvPr/>
        </p:nvSpPr>
        <p:spPr>
          <a:xfrm>
            <a:off x="6862713" y="1131216"/>
            <a:ext cx="187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Reference: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E24F116-2974-433D-9366-4B4CBB8FA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123" y="1957465"/>
            <a:ext cx="4945995" cy="14715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6BDDFED-AFDF-4686-9EA1-D4AD3E05CF4F}"/>
                  </a:ext>
                </a:extLst>
              </p:cNvPr>
              <p:cNvSpPr txBox="1"/>
              <p:nvPr/>
            </p:nvSpPr>
            <p:spPr>
              <a:xfrm>
                <a:off x="838200" y="3429000"/>
                <a:ext cx="509990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 unit problem we talked about before, after inspection, it is not a problem with </a:t>
                </a:r>
                <a:r>
                  <a:rPr lang="zh-CN" altLang="en-US" dirty="0"/>
                  <a:t>𝜀</a:t>
                </a:r>
                <a:r>
                  <a:rPr lang="en-US" altLang="zh-CN" dirty="0"/>
                  <a:t>. The unit of </a:t>
                </a:r>
                <a:r>
                  <a:rPr lang="zh-CN" altLang="en-US" dirty="0"/>
                  <a:t>𝜀 </a:t>
                </a:r>
                <a:r>
                  <a:rPr lang="en-US" altLang="zh-CN" dirty="0"/>
                  <a:t>is indeed in 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𝑜𝑙𝑎</m:t>
                    </m:r>
                    <m:sSup>
                      <m:sSupPr>
                        <m:ctrlPr>
                          <a:rPr lang="zh-CN" altLang="en-US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zh-CN" altLang="en-US" sz="1800" i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zh-CN" altLang="en-US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zh-CN" altLang="en-US" sz="1800" i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8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The problem mainly lies in the unit of concentration in the formula. The concentration unit we broadly define is the amount/volume of matter, but the unit we use in this paper and here is molar.</a:t>
                </a:r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6BDDFED-AFDF-4686-9EA1-D4AD3E05C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5099901" cy="2031325"/>
              </a:xfrm>
              <a:prstGeom prst="rect">
                <a:avLst/>
              </a:prstGeom>
              <a:blipFill>
                <a:blip r:embed="rId5"/>
                <a:stretch>
                  <a:fillRect l="-1077" t="-1802" r="-359" b="-3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8CE19249-03F8-41F5-A13F-B571A7C70E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4865" y="3670684"/>
            <a:ext cx="2836828" cy="72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5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FC831-9C64-4928-9FDC-D2EEB442C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8564"/>
            <a:ext cx="10515600" cy="1325563"/>
          </a:xfrm>
        </p:spPr>
        <p:txBody>
          <a:bodyPr/>
          <a:lstStyle/>
          <a:p>
            <a:r>
              <a:rPr lang="en-US" altLang="zh-CN" dirty="0"/>
              <a:t>Changes in one pulse cycle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12C44A0E-4CD7-40D3-9212-E2DA266324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939"/>
                <a:ext cx="9870649" cy="119438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18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altLang="zh-CN" sz="18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𝑚𝑎𝑡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80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180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180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𝑙𝑎𝑦𝑒𝑟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𝑚𝑎𝑡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n-US" altLang="zh-CN" sz="1800" dirty="0"/>
                          <m:t>+</m:t>
                        </m:r>
                        <m:r>
                          <m:rPr>
                            <m:nor/>
                          </m:rPr>
                          <a:rPr lang="en-US" altLang="zh-CN" sz="1800" dirty="0">
                            <a:solidFill>
                              <a:srgbClr val="836967"/>
                            </a:solidFill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𝑙𝑎𝑦𝑒𝑟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𝑚𝑎𝑡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𝐻𝑏</m:t>
                        </m:r>
                      </m:sub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𝐻𝑏</m:t>
                        </m:r>
                      </m:sub>
                      <m:sup>
                        <m: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𝐻𝑏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𝐻𝑏</m:t>
                        </m:r>
                        <m: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endParaRPr lang="en-US" altLang="zh-CN" dirty="0">
                  <a:solidFill>
                    <a:srgbClr val="FF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12C44A0E-4CD7-40D3-9212-E2DA266324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939"/>
                <a:ext cx="9870649" cy="1194386"/>
              </a:xfrm>
              <a:blipFill>
                <a:blip r:embed="rId2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85A5F5-0081-4F5C-AE8A-36D7CDAEE1F8}"/>
                  </a:ext>
                </a:extLst>
              </p:cNvPr>
              <p:cNvSpPr txBox="1"/>
              <p:nvPr/>
            </p:nvSpPr>
            <p:spPr>
              <a:xfrm>
                <a:off x="698761" y="3253519"/>
                <a:ext cx="10794477" cy="2738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Analysis of the changing and constant parameters in the MBLL formula during one pulse cycle: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At a given wavelength,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𝐻𝑏</m:t>
                        </m:r>
                      </m:sub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𝐻𝑏𝑂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dirty="0"/>
                  <a:t> is a constant value.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Ratio of Hb to HbO2 can be considered constant. So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𝑆𝑝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𝐻𝑏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𝐶𝐻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𝐻𝑏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 is constant during one cycle.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The Unit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𝐶𝐻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𝐻𝑏</m:t>
                        </m:r>
                      </m:sub>
                    </m:sSub>
                    <m:sSub>
                      <m:sSubPr>
                        <m:ctrlPr>
                          <a:rPr lang="en-US" altLang="zh-C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here is </a:t>
                </a:r>
                <a:r>
                  <a:rPr lang="en-US" altLang="zh-CN" dirty="0" err="1"/>
                  <a:t>mmolar</a:t>
                </a:r>
                <a:r>
                  <a:rPr lang="en-US" altLang="zh-CN" dirty="0"/>
                  <a:t>. This also means that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𝐶𝐻𝑏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𝐻𝑏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here is equal to concentration * volume, so it will definitely change during the pulse.</a:t>
                </a:r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According to the equation,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/>
                  <a:t> here changes in one pulse cycle.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85A5F5-0081-4F5C-AE8A-36D7CDAEE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61" y="3253519"/>
                <a:ext cx="10794477" cy="2738378"/>
              </a:xfrm>
              <a:prstGeom prst="rect">
                <a:avLst/>
              </a:prstGeom>
              <a:blipFill>
                <a:blip r:embed="rId3"/>
                <a:stretch>
                  <a:fillRect l="-508" t="-1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11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12C44A0E-4CD7-40D3-9212-E2DA266324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1701" y="387969"/>
                <a:ext cx="8154970" cy="615909"/>
              </a:xfrm>
            </p:spPr>
            <p:txBody>
              <a:bodyPr>
                <a:normAutofit fontScale="55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𝑚𝑎𝑡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𝑙𝑎𝑦𝑒𝑟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𝑚𝑎𝑡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n-US" altLang="zh-CN" dirty="0"/>
                          <m:t>+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836967"/>
                            </a:solidFill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𝑙𝑎𝑦𝑒𝑟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𝑚𝑎𝑡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>
                  <a:solidFill>
                    <a:srgbClr val="FF0000"/>
                  </a:solidFill>
                </a:endParaRPr>
              </a:p>
              <a:p>
                <a:endParaRPr lang="en-US" altLang="zh-CN" dirty="0">
                  <a:solidFill>
                    <a:srgbClr val="FF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12C44A0E-4CD7-40D3-9212-E2DA266324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1701" y="387969"/>
                <a:ext cx="8154970" cy="615909"/>
              </a:xfrm>
              <a:blipFill>
                <a:blip r:embed="rId2"/>
                <a:stretch>
                  <a:fillRect l="-224" t="-138614" b="-1712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85A5F5-0081-4F5C-AE8A-36D7CDAEE1F8}"/>
                  </a:ext>
                </a:extLst>
              </p:cNvPr>
              <p:cNvSpPr txBox="1"/>
              <p:nvPr/>
            </p:nvSpPr>
            <p:spPr>
              <a:xfrm>
                <a:off x="357616" y="4251772"/>
                <a:ext cx="1077544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Regarding the data we got, here X is SDD, and L1-L4 are the path lengths of different layers. In our forward model, SDD can actually be given, which can reduce variables with low correlation and reduce the overall data size.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After analysis, the L1path and L2path under the SDD of 110 are relatively concentrated, so we extract the data corresponding to the SDD of 110.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For each photon, L path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/>
                  <a:t> of the corresponding layer can be used to calculate the light intensity, and the total light intensity can be obtained by summing them.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85A5F5-0081-4F5C-AE8A-36D7CDAEE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16" y="4251772"/>
                <a:ext cx="10775440" cy="2862322"/>
              </a:xfrm>
              <a:prstGeom prst="rect">
                <a:avLst/>
              </a:prstGeom>
              <a:blipFill>
                <a:blip r:embed="rId3"/>
                <a:stretch>
                  <a:fillRect l="-509" t="-1064" r="-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AE0B9E0-7D73-4165-A027-97AD7A990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56" y="1376627"/>
            <a:ext cx="3727609" cy="23477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30E67FA-2FA6-4792-ACA6-24CFFF2ED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999" y="1376627"/>
            <a:ext cx="3436040" cy="22341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BF3AB1B-2948-4392-BD4A-597A48C5DF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3475" y="1222006"/>
            <a:ext cx="3552697" cy="265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3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0BFED-ED3D-4557-ADF6-CF16ACB45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76" y="214296"/>
            <a:ext cx="10515600" cy="1325563"/>
          </a:xfrm>
        </p:spPr>
        <p:txBody>
          <a:bodyPr/>
          <a:lstStyle/>
          <a:p>
            <a:r>
              <a:rPr lang="en-US" altLang="zh-CN" dirty="0"/>
              <a:t>How to obtain time series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D32AE11-75DB-4BB1-A0D8-FDE891CBB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680" y="1455018"/>
            <a:ext cx="4329990" cy="2512641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46DEB3C-F7CF-4ED9-981E-F1F143BF1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4" y="4107172"/>
            <a:ext cx="6970940" cy="275082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AA06480-460B-46AC-9E5D-D765781EF9A5}"/>
              </a:ext>
            </a:extLst>
          </p:cNvPr>
          <p:cNvSpPr txBox="1"/>
          <p:nvPr/>
        </p:nvSpPr>
        <p:spPr>
          <a:xfrm>
            <a:off x="6112496" y="1299053"/>
            <a:ext cx="58501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Monte Carlo simulation cannot directly obtain time information, it needs to be converted. One idea is to simulate the change of a blood vessel in one cycle by modeling a section of blood vessel. The time information of the state of the blood vessel can be obtained.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horizontal axis of the signal diagram obtained in the reference paper is the length, but it is consistent with the time domain curve of the beating </a:t>
            </a:r>
            <a:r>
              <a:rPr lang="en-US" altLang="zh-CN" dirty="0" err="1"/>
              <a:t>singnals</a:t>
            </a:r>
            <a:r>
              <a:rPr lang="en-US" altLang="zh-CN" dirty="0"/>
              <a:t>, which also proves that this idea is reasonable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C11B6A2-5DA6-46EB-8234-FCFE83CACB64}"/>
              </a:ext>
            </a:extLst>
          </p:cNvPr>
          <p:cNvSpPr txBox="1"/>
          <p:nvPr/>
        </p:nvSpPr>
        <p:spPr>
          <a:xfrm>
            <a:off x="7940511" y="4790635"/>
            <a:ext cx="42514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Reference paper: </a:t>
            </a:r>
            <a:br>
              <a:rPr lang="en-US" altLang="zh-CN" dirty="0"/>
            </a:br>
            <a:r>
              <a:rPr lang="en-US" altLang="zh-CN" dirty="0">
                <a:solidFill>
                  <a:srgbClr val="222222"/>
                </a:solidFill>
                <a:latin typeface="-apple-system"/>
              </a:rPr>
              <a:t>P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-apple-system"/>
              </a:rPr>
              <a:t>hotoplethysmography (PPG) of the radial artery through parallelized Monte Carlo and its correlation to body mass index (BMI). </a:t>
            </a:r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-apple-system"/>
              </a:rPr>
              <a:t>https://doi.org/10.1038/s41598-021-82124-4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28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DEE98-9107-439F-9158-5FF701642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0F6461-BC43-4B4E-A09A-23A77F1CA0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3103" y="1892630"/>
                <a:ext cx="10515600" cy="360319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/>
                  <a:t>Focus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000" dirty="0"/>
                  <a:t> , to be precise, the concentration of Hb and HbO2 in a cycle.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Build the blood vessel model mentioned in the paper. This structure is the basis of the forward model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With the model, try to obtain the light curve and get the peak-valley values, then it can be forward deduced to SPO2.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The framework of the whole forward model we discussed is given in the form of mind map.</a:t>
                </a:r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0F6461-BC43-4B4E-A09A-23A77F1CA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103" y="1892630"/>
                <a:ext cx="10515600" cy="3603197"/>
              </a:xfrm>
              <a:blipFill>
                <a:blip r:embed="rId2"/>
                <a:stretch>
                  <a:fillRect l="-522" t="-1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18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DF3BA-C99D-4908-A683-4045170B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 model 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2165CB8-DA5C-4EE3-97B5-5E0FE869A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" y="1329482"/>
            <a:ext cx="11348719" cy="5270348"/>
          </a:xfrm>
        </p:spPr>
      </p:pic>
    </p:spTree>
    <p:extLst>
      <p:ext uri="{BB962C8B-B14F-4D97-AF65-F5344CB8AC3E}">
        <p14:creationId xmlns:p14="http://schemas.microsoft.com/office/powerpoint/2010/main" val="417466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554</Words>
  <Application>Microsoft Office PowerPoint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-apple-system</vt:lpstr>
      <vt:lpstr>等线</vt:lpstr>
      <vt:lpstr>等线 Light</vt:lpstr>
      <vt:lpstr>Arial</vt:lpstr>
      <vt:lpstr>Cambria Math</vt:lpstr>
      <vt:lpstr>Office 主题​​</vt:lpstr>
      <vt:lpstr>Forward model  </vt:lpstr>
      <vt:lpstr>Units</vt:lpstr>
      <vt:lpstr>Changes in one pulse cycle</vt:lpstr>
      <vt:lpstr>PowerPoint 演示文稿</vt:lpstr>
      <vt:lpstr>How to obtain time series</vt:lpstr>
      <vt:lpstr>Conclusion</vt:lpstr>
      <vt:lpstr>Forward model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 model</dc:title>
  <dc:creator>Yuu LI</dc:creator>
  <cp:lastModifiedBy>Yuu LI</cp:lastModifiedBy>
  <cp:revision>98</cp:revision>
  <dcterms:created xsi:type="dcterms:W3CDTF">2023-07-31T20:00:09Z</dcterms:created>
  <dcterms:modified xsi:type="dcterms:W3CDTF">2023-08-04T23:43:18Z</dcterms:modified>
</cp:coreProperties>
</file>