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68295-BEAA-4D54-BA6A-E6326BBB7E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B4A98BE-E3C0-4715-A918-257B0E1BE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A97C3B-8FBB-40AC-AFC5-112E915ED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9FB46-1429-4F2D-B75A-182D5B52ACD4}" type="datetimeFigureOut">
              <a:rPr lang="zh-CN" altLang="en-US" smtClean="0"/>
              <a:t>2023/8/24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B37322-4E8D-4B44-AAC2-7CC46E2B6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A6D5ED-C06B-4096-96F9-BDA942052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75D58-DFAE-486D-865D-8D65741A83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286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A01DCC-5C78-4F34-BDD3-184C6AB93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DB7BFC1-8B12-46AD-B125-3154AAFC2E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ACC6D5-09D2-42AC-A683-8DC3D66BD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9FB46-1429-4F2D-B75A-182D5B52ACD4}" type="datetimeFigureOut">
              <a:rPr lang="zh-CN" altLang="en-US" smtClean="0"/>
              <a:t>2023/8/24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2C003B-B63E-4546-8C06-A7CD61E4A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759FFB-48F8-48AC-BF31-CA62FD011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75D58-DFAE-486D-865D-8D65741A83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2602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5828560-AA3E-4F63-A8ED-D3FCFDD64E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45F6E45-824C-44BD-8FF3-40747FF182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8D6A52-6240-4602-B4B3-EB04D85C6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9FB46-1429-4F2D-B75A-182D5B52ACD4}" type="datetimeFigureOut">
              <a:rPr lang="zh-CN" altLang="en-US" smtClean="0"/>
              <a:t>2023/8/24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BCA5C2-BC29-4B90-BFCC-EA46157E9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6788B6-5910-4DC1-8A3F-20BADA42F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75D58-DFAE-486D-865D-8D65741A83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5833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C2D2B5-5307-49A0-A211-8FD6C3C08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B5D806-15E4-43A0-B08F-148EF6DA46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CDF846-7AF1-4FD4-9CD4-B91012E9A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9FB46-1429-4F2D-B75A-182D5B52ACD4}" type="datetimeFigureOut">
              <a:rPr lang="zh-CN" altLang="en-US" smtClean="0"/>
              <a:t>2023/8/24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A36C69-ACF4-4F7F-8D14-A562E9EA3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965FBF-7370-4147-A446-7460ED560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75D58-DFAE-486D-865D-8D65741A83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5875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19D1C7-B8E4-49C0-8AF9-B3788CD26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BA2181-CF4C-497A-8F78-55FEC77153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6D740B-ADA8-4B08-87EC-D7B47395E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9FB46-1429-4F2D-B75A-182D5B52ACD4}" type="datetimeFigureOut">
              <a:rPr lang="zh-CN" altLang="en-US" smtClean="0"/>
              <a:t>2023/8/24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5BA5E8-9118-457C-8411-A61A329C8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ECD8B7-AFDB-439C-9D86-3360B3A58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75D58-DFAE-486D-865D-8D65741A83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6636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F7B585-3A64-4302-BDF6-B0CB28CCA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231EBA-F3B4-417F-8F56-E4B33EF8FC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E4533A5-4D0C-431C-A7A9-6AF430D271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99B997C-83E8-4D21-911A-063A5E718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9FB46-1429-4F2D-B75A-182D5B52ACD4}" type="datetimeFigureOut">
              <a:rPr lang="zh-CN" altLang="en-US" smtClean="0"/>
              <a:t>2023/8/24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300F2E2-58C8-4BE5-AE0B-AB5AB1BE2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F3E6AC3-BA91-4378-8345-52A0200AB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75D58-DFAE-486D-865D-8D65741A83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698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F034CE-3DA2-4B89-980A-F21017939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B0A3D6-2ABF-46F3-BE56-BB498B38A1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94D2039-AF10-4533-B971-53C0DD2817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B8109EE-78D2-486A-A073-40DF58965B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024DFF1-DCB4-4281-B3FD-89BE61EBF9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0236EAE-2C5A-41E9-82FA-0DDCA2942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9FB46-1429-4F2D-B75A-182D5B52ACD4}" type="datetimeFigureOut">
              <a:rPr lang="zh-CN" altLang="en-US" smtClean="0"/>
              <a:t>2023/8/24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EBFE148-8589-4E67-A7ED-569FD6D1D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8753A06-8058-4E1E-8877-987DA630B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75D58-DFAE-486D-865D-8D65741A83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403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8FE933-0815-45D7-9A2B-35D68F9F9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2B6CC35-B279-43A9-9820-716CDBA6D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9FB46-1429-4F2D-B75A-182D5B52ACD4}" type="datetimeFigureOut">
              <a:rPr lang="zh-CN" altLang="en-US" smtClean="0"/>
              <a:t>2023/8/24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D4F41A3-66F8-46DC-9C68-2316FC4EB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196BA13-97AA-4DD5-A6B7-D80B2188B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75D58-DFAE-486D-865D-8D65741A83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159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70294FB-539C-4F45-AA8A-1D2108E56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9FB46-1429-4F2D-B75A-182D5B52ACD4}" type="datetimeFigureOut">
              <a:rPr lang="zh-CN" altLang="en-US" smtClean="0"/>
              <a:t>2023/8/24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99957D8-921C-4624-A5F2-1DF4BB618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8CF2D04-0444-442A-9AC0-2D214FE62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75D58-DFAE-486D-865D-8D65741A83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2707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24CA78-D116-425D-A8B2-527862253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468B0A-5867-4A3D-8ABA-F8396C7E9C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AA2B7F2-AC7D-4217-B5C3-3BCA460651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83019B0-28C6-4C3B-8DE9-8C3D4C853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9FB46-1429-4F2D-B75A-182D5B52ACD4}" type="datetimeFigureOut">
              <a:rPr lang="zh-CN" altLang="en-US" smtClean="0"/>
              <a:t>2023/8/24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A09F14F-8544-4291-9865-9FAB49C17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5E03C86-7198-4548-BD48-BF3E33EF4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75D58-DFAE-486D-865D-8D65741A83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6364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624FCC-B4B7-4E39-B328-EFFB6EAD0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C8F2752-2337-4131-BF12-7B7C7FFC70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92D2660-1B90-4BD3-B61F-41F2619468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2A1A547-CC8D-476A-BE36-D17B54081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9FB46-1429-4F2D-B75A-182D5B52ACD4}" type="datetimeFigureOut">
              <a:rPr lang="zh-CN" altLang="en-US" smtClean="0"/>
              <a:t>2023/8/24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3FB93A-28AB-4C76-9623-A66F76447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5913E7C-8939-4B8B-BF00-5BACBA7C1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75D58-DFAE-486D-865D-8D65741A83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1614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191369B-3E24-4D0A-A09B-7FC0BA300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B4DC11B-530F-4623-8E2D-710D599210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CFE8BF-ECBE-4FC3-BFB8-191FE2D6D6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D9FB46-1429-4F2D-B75A-182D5B52ACD4}" type="datetimeFigureOut">
              <a:rPr lang="zh-CN" altLang="en-US" smtClean="0"/>
              <a:t>2023/8/24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990092-2787-4090-AA5D-0DEE482FC6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68C1F1-FD1D-4139-A53A-085657B0E3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75D58-DFAE-486D-865D-8D65741A83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312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A368AD-E82F-4D28-BA78-AD2BBB15E8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5168" y="1122363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CN" sz="4400" dirty="0"/>
              <a:t>Verification of the effect of </a:t>
            </a:r>
            <a:r>
              <a:rPr lang="en-US" altLang="zh-CN" sz="4400" dirty="0" err="1"/>
              <a:t>μa</a:t>
            </a:r>
            <a:r>
              <a:rPr lang="en-US" altLang="zh-CN" sz="4400" dirty="0"/>
              <a:t> change on Spo2</a:t>
            </a:r>
            <a:endParaRPr lang="zh-CN" altLang="en-US" sz="44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E81390C-9A10-4776-B1E7-22F25630D6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08/24/2023</a:t>
            </a:r>
          </a:p>
          <a:p>
            <a:r>
              <a:rPr lang="en-US" altLang="zh-CN" dirty="0"/>
              <a:t>Yu Li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4079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4CADAD-2284-45A8-B383-D8FF994D3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Formula deduction process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7F7710F-5AAB-401C-9359-7E93E5B6F4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12796" y="1550581"/>
                <a:ext cx="5100687" cy="9835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zh-CN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)∗</m:t>
                      </m:r>
                      <m:sSup>
                        <m:sSupPr>
                          <m:ctrlPr>
                            <a:rPr lang="zh-CN" altLang="zh-CN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limLow>
                            <m:limLow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∑</m:t>
                              </m:r>
                            </m:e>
                            <m:lim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lim>
                          </m:limLow>
                          <m:sSub>
                            <m:sSub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)∗</m:t>
                          </m:r>
                          <m:sSub>
                            <m:sSub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)∗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p>
                    </m:oMath>
                  </m:oMathPara>
                </a14:m>
                <a:endParaRPr lang="zh-CN" altLang="zh-CN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zh-CN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)∗</m:t>
                      </m:r>
                      <m:sSup>
                        <m:sSupPr>
                          <m:ctrlPr>
                            <a:rPr lang="zh-CN" altLang="zh-CN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limLow>
                            <m:limLow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∑</m:t>
                              </m:r>
                            </m:e>
                            <m:lim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lim>
                          </m:limLow>
                          <m:sSub>
                            <m:sSub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)∗</m:t>
                          </m:r>
                          <m:sSub>
                            <m:sSub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)∗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p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7F7710F-5AAB-401C-9359-7E93E5B6F4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2796" y="1550581"/>
                <a:ext cx="5100687" cy="98356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D21BD2A-6D45-47E7-82E9-601B8037E43C}"/>
                  </a:ext>
                </a:extLst>
              </p:cNvPr>
              <p:cNvSpPr txBox="1"/>
              <p:nvPr/>
            </p:nvSpPr>
            <p:spPr>
              <a:xfrm>
                <a:off x="133360" y="2752876"/>
                <a:ext cx="6268824" cy="130632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smtClean="0">
                          <a:latin typeface="Cambria Math" panose="02040503050406030204" pitchFamily="18" charset="0"/>
                        </a:rPr>
                        <m:t>𝛥</m:t>
                      </m:r>
                      <m:r>
                        <a:rPr lang="en-US" altLang="zh-CN" sz="200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00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m:rPr>
                          <m:sty m:val="p"/>
                        </m:rP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(</m:t>
                      </m:r>
                      <m:sSub>
                        <m:sSubPr>
                          <m:ctrlPr>
                            <a:rPr lang="zh-CN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)/</m:t>
                      </m:r>
                      <m:sSub>
                        <m:sSubPr>
                          <m:ctrlPr>
                            <a:rPr lang="zh-CN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zh-CN" altLang="zh-CN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limLow>
                            <m:limLow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∑</m:t>
                              </m:r>
                            </m:e>
                            <m:lim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lim>
                          </m:limLow>
                          <m:sSub>
                            <m:sSub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)∗</m:t>
                          </m:r>
                          <m:sSub>
                            <m:sSub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)∗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p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/</m:t>
                      </m:r>
                      <m:sSup>
                        <m:sSupPr>
                          <m:ctrlPr>
                            <a:rPr lang="zh-CN" altLang="zh-CN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limLow>
                            <m:limLow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∑</m:t>
                              </m:r>
                            </m:e>
                            <m:lim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lim>
                          </m:limLow>
                          <m:sSub>
                            <m:sSub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)∗</m:t>
                          </m:r>
                          <m:sSub>
                            <m:sSub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)∗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sz="20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∑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𝛥</m:t>
                      </m:r>
                      <m:sSub>
                        <m:sSubPr>
                          <m:ctrlPr>
                            <a:rPr lang="zh-CN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zh-CN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0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zh-CN" sz="2000" i="1" smtClean="0">
                          <a:latin typeface="Cambria Math" panose="02040503050406030204" pitchFamily="18" charset="0"/>
                        </a:rPr>
                        <m:t>)∗⟨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zh-CN" altLang="zh-CN" sz="2000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D21BD2A-6D45-47E7-82E9-601B8037E4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360" y="2752876"/>
                <a:ext cx="6268824" cy="1306320"/>
              </a:xfrm>
              <a:prstGeom prst="rect">
                <a:avLst/>
              </a:prstGeom>
              <a:blipFill>
                <a:blip r:embed="rId3"/>
                <a:stretch>
                  <a:fillRect t="-4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79A957D2-7091-4A2F-B830-9D5E9FE316DF}"/>
                  </a:ext>
                </a:extLst>
              </p:cNvPr>
              <p:cNvSpPr txBox="1"/>
              <p:nvPr/>
            </p:nvSpPr>
            <p:spPr>
              <a:xfrm>
                <a:off x="961531" y="4026131"/>
                <a:ext cx="7560299" cy="10332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en-US" sz="24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zh-CN" altLang="en-US" sz="2400" i="1" smtClean="0">
                            <a:latin typeface="Cambria Math" panose="02040503050406030204" pitchFamily="18" charset="0"/>
                          </a:rPr>
                          <m:t>Δ</m:t>
                        </m:r>
                        <m:sSub>
                          <m:sSubPr>
                            <m:ctrlPr>
                              <a:rPr lang="zh-CN" altLang="en-US" sz="240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zh-CN" altLang="en-US" sz="240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m:rPr>
                            <m:sty m:val="p"/>
                          </m:rPr>
                          <a:rPr lang="zh-CN" altLang="en-US" sz="2400" i="1" smtClean="0">
                            <a:latin typeface="Cambria Math" panose="02040503050406030204" pitchFamily="18" charset="0"/>
                          </a:rPr>
                          <m:t>Δ</m:t>
                        </m:r>
                        <m:sSub>
                          <m:sSubPr>
                            <m:ctrlPr>
                              <a:rPr lang="zh-CN" altLang="en-US" sz="240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zh-CN" altLang="en-US" sz="240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zh-CN" sz="2400" b="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 smtClean="0">
                            <a:latin typeface="Cambria Math" panose="02040503050406030204" pitchFamily="18" charset="0"/>
                          </a:rPr>
                          <m:t>∑</m:t>
                        </m:r>
                        <m:r>
                          <a:rPr lang="en-US" altLang="zh-CN" sz="2400" i="1" smtClean="0">
                            <a:latin typeface="Cambria Math" panose="02040503050406030204" pitchFamily="18" charset="0"/>
                          </a:rPr>
                          <m:t>𝛥</m:t>
                        </m:r>
                        <m:sSub>
                          <m:sSub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40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40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∗⟨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⟩</m:t>
                        </m:r>
                        <m:r>
                          <m:rPr>
                            <m:nor/>
                          </m:rPr>
                          <a:rPr lang="zh-CN" altLang="zh-CN" sz="2400" dirty="0"/>
                          <m:t> </m:t>
                        </m:r>
                      </m:num>
                      <m:den>
                        <m:r>
                          <a:rPr lang="en-US" altLang="zh-CN" sz="2400" i="1" smtClean="0">
                            <a:latin typeface="Cambria Math" panose="02040503050406030204" pitchFamily="18" charset="0"/>
                          </a:rPr>
                          <m:t>∑</m:t>
                        </m:r>
                        <m:r>
                          <a:rPr lang="en-US" altLang="zh-CN" sz="2400" i="1" smtClean="0">
                            <a:latin typeface="Cambria Math" panose="02040503050406030204" pitchFamily="18" charset="0"/>
                          </a:rPr>
                          <m:t>𝛥</m:t>
                        </m:r>
                        <m:sSub>
                          <m:sSub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40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40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∗⟨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⟩</m:t>
                        </m:r>
                        <m:r>
                          <m:rPr>
                            <m:nor/>
                          </m:rPr>
                          <a:rPr lang="zh-CN" altLang="zh-CN" sz="2400" dirty="0"/>
                          <m:t> </m:t>
                        </m:r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grow m:val="on"/>
                            <m:subHide m:val="on"/>
                            <m:supHide m:val="on"/>
                            <m:ctrlPr>
                              <a:rPr lang="en-US" altLang="zh-CN" sz="240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m:rPr>
                                <m:sty m:val="p"/>
                              </m:rPr>
                              <a:rPr lang="en-US" altLang="zh-CN" sz="2400" i="0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Δ</m:t>
                            </m:r>
                            <m:sSub>
                              <m:sSubPr>
                                <m:ctrlPr>
                                  <a:rPr lang="en-US" altLang="zh-CN" sz="2400" i="1" dirty="0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400" i="1" dirty="0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μ</m:t>
                                </m:r>
                                <m:r>
                                  <a:rPr lang="en-US" altLang="zh-CN" sz="2400" i="1" dirty="0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zh-CN" sz="2400" i="1" dirty="0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 dirty="0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zh-CN" sz="2400" i="0" dirty="0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sub>
                            </m:sSub>
                          </m:e>
                        </m:nary>
                        <m:r>
                          <a:rPr lang="en-US" altLang="zh-CN" sz="2400" i="0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altLang="zh-CN" sz="240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2400" i="1" dirty="0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 dirty="0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altLang="zh-CN" sz="2400" i="0" dirty="0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num>
                      <m:den>
                        <m:nary>
                          <m:naryPr>
                            <m:chr m:val="∑"/>
                            <m:grow m:val="on"/>
                            <m:subHide m:val="on"/>
                            <m:supHide m:val="on"/>
                            <m:ctrlPr>
                              <a:rPr lang="en-US" altLang="zh-CN" sz="240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m:rPr>
                                <m:sty m:val="p"/>
                              </m:rPr>
                              <a:rPr lang="en-US" altLang="zh-CN" sz="2400" i="0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μ</m:t>
                            </m:r>
                            <m:sSub>
                              <m:sSubPr>
                                <m:ctrlPr>
                                  <a:rPr lang="en-US" altLang="zh-CN" sz="2400" i="1" dirty="0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 dirty="0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zh-CN" sz="2400" i="1" dirty="0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 dirty="0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zh-CN" sz="2400" b="0" i="0" dirty="0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sub>
                            </m:sSub>
                          </m:e>
                        </m:nary>
                        <m:r>
                          <a:rPr lang="en-US" altLang="zh-CN" sz="2400" i="0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altLang="zh-CN" sz="240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2400" i="1" dirty="0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 dirty="0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altLang="zh-CN" sz="2400" b="0" i="0" dirty="0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den>
                    </m:f>
                  </m:oMath>
                </a14:m>
                <a:r>
                  <a:rPr lang="en-US" altLang="zh-CN" sz="2400" dirty="0"/>
                  <a:t>  </a:t>
                </a:r>
                <a:endParaRPr lang="zh-CN" altLang="en-US" sz="2400" dirty="0"/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79A957D2-7091-4A2F-B830-9D5E9FE31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531" y="4026131"/>
                <a:ext cx="7560299" cy="103329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9CEE6E62-C34F-4B4F-92E9-D2A794BC4D12}"/>
                  </a:ext>
                </a:extLst>
              </p:cNvPr>
              <p:cNvSpPr txBox="1"/>
              <p:nvPr/>
            </p:nvSpPr>
            <p:spPr>
              <a:xfrm>
                <a:off x="324746" y="5563403"/>
                <a:ext cx="6635672" cy="6753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 Math" panose="02040503050406030204" pitchFamily="18" charset="0"/>
                        </a:rPr>
                        <m:t>𝑆𝑝𝑂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 Math" panose="02040503050406030204" pitchFamily="18" charset="0"/>
                        </a:rPr>
                        <m:t>2=</m:t>
                      </m:r>
                      <m:f>
                        <m:fPr>
                          <m:ctrlPr>
                            <a:rPr lang="zh-CN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𝐻𝑏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zh-CN" altLang="zh-C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𝐻𝑏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zh-CN" altLang="zh-C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𝐻𝑏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zh-CN" altLang="zh-C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𝐻𝑏</m:t>
                              </m:r>
                              <m:sSub>
                                <m:sSubPr>
                                  <m:ctrlPr>
                                    <a:rPr lang="zh-CN" altLang="zh-C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𝑂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zh-CN" altLang="zh-C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  <m:t>∗(</m:t>
                          </m:r>
                          <m:sSub>
                            <m:sSub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𝐻𝑏</m:t>
                              </m:r>
                              <m:sSub>
                                <m:sSubPr>
                                  <m:ctrlPr>
                                    <a:rPr lang="zh-CN" altLang="zh-C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𝑂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zh-CN" altLang="zh-C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𝐻𝑏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zh-CN" altLang="zh-C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9CEE6E62-C34F-4B4F-92E9-D2A794BC4D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746" y="5563403"/>
                <a:ext cx="6635672" cy="67537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FF850D11-DD7E-4878-9292-09BD56D68D52}"/>
              </a:ext>
            </a:extLst>
          </p:cNvPr>
          <p:cNvSpPr txBox="1"/>
          <p:nvPr/>
        </p:nvSpPr>
        <p:spPr>
          <a:xfrm>
            <a:off x="8823488" y="3982199"/>
            <a:ext cx="31557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Reference :</a:t>
            </a:r>
          </a:p>
          <a:p>
            <a:r>
              <a:rPr lang="en-US" altLang="zh-CN" dirty="0"/>
              <a:t>Design and In Vivo Evaluation of a Non-invasive Transabdominal Fetal Pulse Oximeter.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2373C44-66CB-4172-8BD5-6C7ABDF030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73797" y="1587586"/>
            <a:ext cx="4884843" cy="52582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D27D92C-218D-455C-A0A1-4DCF75E9E67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92498" y="1984075"/>
            <a:ext cx="4686706" cy="441998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B14E7F01-0630-4827-8271-40A65458DB2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94032" y="2365762"/>
            <a:ext cx="4585172" cy="636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691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620AD1-7DB1-4A1F-8615-1F237DA63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preparation and experimental setup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A9A2E5-9512-4016-B6AA-123445943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482" y="1504507"/>
            <a:ext cx="6797512" cy="3918261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used the collaborator’s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μa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at 735nm, 850nm.</a:t>
            </a: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 L path data, we separated the case where the SD distance is 110mm. Under the two wavelengths, the sum of each layer L is basically the same, indicating that this separation is feasible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60EAA58-18EB-4845-8271-B8F90345EE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3789" y="1562960"/>
            <a:ext cx="4578546" cy="1993768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8C5C0F0D-C2CD-4610-8E7D-CDFEA5836A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2125" y="3708746"/>
            <a:ext cx="5456393" cy="716342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4CC82EE3-D2F9-46DD-AB21-E40A160306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511" y="4762942"/>
            <a:ext cx="4111652" cy="1799208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C825654C-FED4-48BA-822E-A928AD1FBB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1192" y="4881356"/>
            <a:ext cx="4957277" cy="168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625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D5F0F7-BFEC-4735-AB01-C32ACAFE8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Effects of </a:t>
            </a:r>
            <a:r>
              <a:rPr lang="el-GR" altLang="zh-CN" dirty="0"/>
              <a:t>μ</a:t>
            </a:r>
            <a:r>
              <a:rPr lang="en-US" altLang="zh-CN" dirty="0"/>
              <a:t>a change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FE3613E-7BCC-4692-B91F-09B1BA58E3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1762" y="1467406"/>
                <a:ext cx="10794477" cy="2774656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Add a disturbance factor to the 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μa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of the L1 and L2 layers, the 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μa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multiplied by the disturbance factor is regarded as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zh-CN" altLang="en-US" sz="2800" i="1" smtClean="0"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μa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Substitute into the formula to calculate.</a:t>
                </a:r>
              </a:p>
              <a:p>
                <a:pPr marL="0" indent="0">
                  <a:buNone/>
                </a:pP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FE3613E-7BCC-4692-B91F-09B1BA58E3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762" y="1467406"/>
                <a:ext cx="10794477" cy="2774656"/>
              </a:xfrm>
              <a:blipFill>
                <a:blip r:embed="rId2"/>
                <a:stretch>
                  <a:fillRect l="-1016" t="-39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5FA7DF50-BD46-4E30-AA4B-C1D098F88FFB}"/>
                  </a:ext>
                </a:extLst>
              </p:cNvPr>
              <p:cNvSpPr txBox="1"/>
              <p:nvPr/>
            </p:nvSpPr>
            <p:spPr>
              <a:xfrm>
                <a:off x="838200" y="3647951"/>
                <a:ext cx="8758287" cy="11256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grow m:val="on"/>
                            <m:subHide m:val="on"/>
                            <m:supHide m:val="on"/>
                            <m:ctrlPr>
                              <a:rPr lang="en-US" altLang="zh-CN" sz="24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m:rPr>
                                <m:sty m:val="p"/>
                              </m:rPr>
                              <a:rPr lang="en-US" altLang="zh-CN" sz="240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Δ</m:t>
                            </m:r>
                            <m:sSub>
                              <m:sSubPr>
                                <m:ctrlPr>
                                  <a:rPr lang="en-US" altLang="zh-CN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μ</m:t>
                                </m:r>
                                <m:r>
                                  <a:rPr lang="en-US" altLang="zh-CN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zh-CN" sz="240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zh-CN" sz="2400" i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sub>
                            </m:sSub>
                          </m:e>
                        </m:nary>
                        <m:r>
                          <a:rPr lang="en-US" altLang="zh-CN" sz="240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altLang="zh-CN" sz="24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altLang="zh-CN" sz="2400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num>
                      <m:den>
                        <m:nary>
                          <m:naryPr>
                            <m:chr m:val="∑"/>
                            <m:grow m:val="on"/>
                            <m:subHide m:val="on"/>
                            <m:supHide m:val="on"/>
                            <m:ctrlPr>
                              <a:rPr lang="en-US" altLang="zh-CN" sz="24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m:rPr>
                                <m:sty m:val="p"/>
                              </m:rPr>
                              <a:rPr lang="en-US" altLang="zh-CN" sz="240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μ</m:t>
                            </m:r>
                            <m:sSub>
                              <m:sSubPr>
                                <m:ctrlPr>
                                  <a:rPr lang="en-US" altLang="zh-CN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zh-CN" sz="240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zh-CN" sz="2400" b="0" i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sub>
                            </m:sSub>
                          </m:e>
                        </m:nary>
                        <m:r>
                          <a:rPr lang="en-US" altLang="zh-CN" sz="240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altLang="zh-CN" sz="24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altLang="zh-CN" sz="2400" b="0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den>
                    </m:f>
                    <m:r>
                      <a:rPr lang="en-US" altLang="zh-CN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grow m:val="on"/>
                            <m:subHide m:val="on"/>
                            <m:supHide m:val="on"/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m:rPr>
                                <m:sty m:val="p"/>
                              </m:rPr>
                              <a:rPr lang="en-US" altLang="zh-CN" sz="2400" i="1" dirty="0" smtClean="0">
                                <a:latin typeface="Cambria Math" panose="02040503050406030204" pitchFamily="18" charset="0"/>
                              </a:rPr>
                              <m:t>dis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i="0" dirty="0" smtClean="0">
                                <a:latin typeface="Cambria Math" panose="02040503050406030204" pitchFamily="18" charset="0"/>
                              </a:rPr>
                              <m:t>turbance</m:t>
                            </m:r>
                            <m:r>
                              <a:rPr lang="en-US" altLang="zh-CN" sz="2400" b="0" i="0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i="0" dirty="0" smtClean="0">
                                <a:latin typeface="Cambria Math" panose="02040503050406030204" pitchFamily="18" charset="0"/>
                              </a:rPr>
                              <m:t>factor</m:t>
                            </m:r>
                            <m:r>
                              <a:rPr lang="en-US" altLang="zh-CN" sz="2400" b="0" i="0" dirty="0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sSub>
                              <m:sSubPr>
                                <m:ctrlP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μ</m:t>
                                </m:r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zh-CN" sz="2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 dirty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zh-CN" sz="2400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sub>
                            </m:sSub>
                          </m:e>
                        </m:nary>
                        <m:r>
                          <a:rPr lang="en-US" altLang="zh-CN" sz="2400" dirty="0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altLang="zh-CN" sz="2400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num>
                      <m:den>
                        <m:nary>
                          <m:naryPr>
                            <m:chr m:val="∑"/>
                            <m:grow m:val="on"/>
                            <m:subHide m:val="on"/>
                            <m:supHide m:val="on"/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m:rPr>
                                <m:sty m:val="p"/>
                              </m:r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dis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dirty="0">
                                <a:latin typeface="Cambria Math" panose="02040503050406030204" pitchFamily="18" charset="0"/>
                              </a:rPr>
                              <m:t>turbance</m:t>
                            </m:r>
                            <m:r>
                              <a:rPr lang="en-US" altLang="zh-CN" sz="2400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dirty="0">
                                <a:latin typeface="Cambria Math" panose="02040503050406030204" pitchFamily="18" charset="0"/>
                              </a:rPr>
                              <m:t>factor</m:t>
                            </m:r>
                            <m:r>
                              <a:rPr lang="en-US" altLang="zh-CN" sz="2400" dirty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μ</m:t>
                            </m:r>
                            <m:sSub>
                              <m:sSubPr>
                                <m:ctrlP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zh-CN" sz="2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 dirty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zh-CN" sz="2400" dirty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sub>
                            </m:sSub>
                          </m:e>
                        </m:nary>
                        <m:r>
                          <a:rPr lang="en-US" altLang="zh-CN" sz="2400" dirty="0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altLang="zh-CN" sz="2400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den>
                    </m:f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5FA7DF50-BD46-4E30-AA4B-C1D098F88F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647951"/>
                <a:ext cx="8758287" cy="11256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65E46E54-EEFF-4759-BE49-0B75536849D9}"/>
                  </a:ext>
                </a:extLst>
              </p:cNvPr>
              <p:cNvSpPr txBox="1"/>
              <p:nvPr/>
            </p:nvSpPr>
            <p:spPr>
              <a:xfrm>
                <a:off x="838200" y="5344343"/>
                <a:ext cx="6094428" cy="6999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 Math" panose="02040503050406030204" pitchFamily="18" charset="0"/>
                        </a:rPr>
                        <m:t>𝑆𝑝𝑂</m:t>
                      </m:r>
                      <m:r>
                        <a:rPr lang="en-US" altLang="zh-CN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 Math" panose="02040503050406030204" pitchFamily="18" charset="0"/>
                        </a:rPr>
                        <m:t>2=</m:t>
                      </m:r>
                      <m:f>
                        <m:fPr>
                          <m:ctrlPr>
                            <a:rPr lang="zh-CN" altLang="zh-CN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zh-CN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𝐻𝑏</m:t>
                              </m:r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zh-CN" altLang="zh-CN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zh-CN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altLang="zh-CN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zh-CN" altLang="zh-CN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𝐻𝑏</m:t>
                              </m:r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zh-CN" altLang="zh-CN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zh-CN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𝐻𝑏</m:t>
                              </m:r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zh-CN" altLang="zh-CN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zh-CN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zh-CN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𝐻𝑏</m:t>
                              </m:r>
                              <m:sSub>
                                <m:sSubPr>
                                  <m:ctrlPr>
                                    <a:rPr lang="zh-CN" altLang="zh-CN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𝑂</m:t>
                                  </m:r>
                                </m:e>
                                <m:sub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zh-CN" altLang="zh-CN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zh-CN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altLang="zh-CN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  <m:t>∗(</m:t>
                          </m:r>
                          <m:sSub>
                            <m:sSubPr>
                              <m:ctrlPr>
                                <a:rPr lang="zh-CN" altLang="zh-CN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𝐻𝑏</m:t>
                              </m:r>
                              <m:sSub>
                                <m:sSubPr>
                                  <m:ctrlPr>
                                    <a:rPr lang="zh-CN" altLang="zh-CN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𝑂</m:t>
                                  </m:r>
                                </m:e>
                                <m:sub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zh-CN" altLang="zh-CN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zh-CN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zh-CN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𝐻𝑏</m:t>
                              </m:r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zh-CN" altLang="zh-CN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zh-CN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65E46E54-EEFF-4759-BE49-0B75536849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344343"/>
                <a:ext cx="6094428" cy="6999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3543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458168-D89A-4770-8A28-EDC1AB068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957" y="302974"/>
            <a:ext cx="10515600" cy="1325563"/>
          </a:xfrm>
        </p:spPr>
        <p:txBody>
          <a:bodyPr/>
          <a:lstStyle/>
          <a:p>
            <a:r>
              <a:rPr lang="en-US" altLang="zh-CN" dirty="0"/>
              <a:t>Effects of </a:t>
            </a:r>
            <a:r>
              <a:rPr lang="el-GR" altLang="zh-CN" dirty="0"/>
              <a:t>μ</a:t>
            </a:r>
            <a:r>
              <a:rPr lang="en-US" altLang="zh-CN" dirty="0"/>
              <a:t>a change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C072A7-9E18-4C57-B03C-87EA22F48E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699" y="1467494"/>
            <a:ext cx="10926453" cy="1432749"/>
          </a:xfrm>
        </p:spPr>
        <p:txBody>
          <a:bodyPr>
            <a:normAutofit lnSpcReduction="10000"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testing, it is appropriate to set the disturbance factor between 0 and 0.45.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also means that the change of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μa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limited to a certain range, and the change of spo2 can be fitted, and the change state of spo2 can be obtained by analyzing the change state of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μa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4D63ACB-235E-4A9D-B1AE-B93F5B4EAB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848" y="2900243"/>
            <a:ext cx="4803708" cy="385482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30DDE86-F144-4633-8241-504D278FFC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1360" y="3886826"/>
            <a:ext cx="3116197" cy="2014847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F85DB081-14E6-4250-86B4-410149CF36D3}"/>
              </a:ext>
            </a:extLst>
          </p:cNvPr>
          <p:cNvSpPr txBox="1"/>
          <p:nvPr/>
        </p:nvSpPr>
        <p:spPr>
          <a:xfrm>
            <a:off x="7734658" y="3178940"/>
            <a:ext cx="39820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 analysis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Pearson Correlation Coefficient between DISTURBANCE_FACTOR and Spo2: 0.957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0208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0BB3DF-7239-41AA-9DEA-2C17F889A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 analysis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203090-3D38-4638-A62C-2FB315F9C3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103" y="1457980"/>
            <a:ext cx="8569751" cy="5400020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Spo2 can only vary between 0.55 and 1.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speculated that it is related to the coefficient of the model. After replacing another set of model coefficients, the general trend of change remains unchanged, but the value changes greatly.</a:t>
            </a: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246C8B8-7267-48AF-A435-561E183823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028" y="3429000"/>
            <a:ext cx="3946786" cy="291523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14307D3-0BAE-4346-8CFC-24D7F1C36308}"/>
              </a:ext>
            </a:extLst>
          </p:cNvPr>
          <p:cNvSpPr txBox="1"/>
          <p:nvPr/>
        </p:nvSpPr>
        <p:spPr>
          <a:xfrm>
            <a:off x="5999375" y="4642009"/>
            <a:ext cx="5354425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be considered that there is a correlation between the change of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μa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spo2, but the specific implementation requires more accurate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μa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parameters.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1853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346</Words>
  <Application>Microsoft Office PowerPoint</Application>
  <PresentationFormat>宽屏</PresentationFormat>
  <Paragraphs>37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等线</vt:lpstr>
      <vt:lpstr>等线 Light</vt:lpstr>
      <vt:lpstr>Arial</vt:lpstr>
      <vt:lpstr>Cambria Math</vt:lpstr>
      <vt:lpstr>Consolas</vt:lpstr>
      <vt:lpstr>Times New Roman</vt:lpstr>
      <vt:lpstr>Office 主题​​</vt:lpstr>
      <vt:lpstr>Verification of the effect of μa change on Spo2</vt:lpstr>
      <vt:lpstr>Formula deduction process</vt:lpstr>
      <vt:lpstr>Data preparation and experimental setup</vt:lpstr>
      <vt:lpstr>Effects of μa change</vt:lpstr>
      <vt:lpstr>Effects of μa change</vt:lpstr>
      <vt:lpstr>Problem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Yuu LI</dc:creator>
  <cp:lastModifiedBy>Yuu LI</cp:lastModifiedBy>
  <cp:revision>36</cp:revision>
  <dcterms:created xsi:type="dcterms:W3CDTF">2023-08-24T20:02:04Z</dcterms:created>
  <dcterms:modified xsi:type="dcterms:W3CDTF">2023-08-25T01:17:39Z</dcterms:modified>
</cp:coreProperties>
</file>