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5DEFC-34B1-4F0B-BEE6-7D4AFD63BD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12E6B3-1491-4970-A9B1-17DE47797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CEFE50-128B-4CAE-8D31-F733434710A2}"/>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028DE056-1F80-4B53-AF14-8AF8896C84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6D9F15-ED18-4F4A-BDA2-E251552BA9F4}"/>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353975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164B1-5C88-4C86-BCB6-F3B6F15709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93287B-BF04-4A36-8F94-605EA16D43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3E3DD6-E9CD-4A1A-9690-24CF1A07003D}"/>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41B1D19B-407E-4A8B-B835-F423AA0D41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D9DE3-C6A2-410C-B22F-E7ED917D84BE}"/>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341397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E42275-55F3-4D75-BC3A-D2733BE7140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C9919A-B553-4FCE-976A-4471D32481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73170B-4875-49F2-B330-185104EFEEB1}"/>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AF24BC16-DAD3-4D1F-B935-12A3400B6A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AFCB13-D270-4A06-B8F4-3757D794A4E4}"/>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332570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44436-8972-4716-B118-57BD80A53F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AE3FFB-4F00-46AB-A334-3018263BD3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66133-8924-481D-A158-E513939BA6AF}"/>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BD99E439-D9CB-45BB-B45E-81EA55C4B3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71FE7E-31E9-415E-8F79-121BEE8E611C}"/>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265453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70227-7475-443C-BA44-F8EDF4805A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3BCEF1-051C-454B-9A9A-24F8DBF83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7A82C6C-D64D-436F-AE3B-EDDC705EF71F}"/>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A69BC4D7-97CB-46F4-85B7-C8906CFB05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A3CFA-2871-405E-B10B-C7D89FBCC93B}"/>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135741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2D717-13E6-4267-8477-C577A9B09F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91D3A7-91FC-400F-A73D-3FF8783902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9641BE-DE05-4F5B-8A1D-D760789CC2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7F83DE-B3FD-446B-A264-F03A30973DB1}"/>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4BDCB998-A073-4B06-9554-03D2902C8B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8A4C42-420E-43F2-965F-E97E364A298D}"/>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219768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E9409-EA3C-49BA-AC9A-D63630B0EA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340CC9-F760-4BDA-9EA5-C40E58A03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669E61-66C8-4DD8-A030-4A78358229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D1B3DB-8EDB-4C6C-BDEA-C3B13667A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023C73-AB9F-4889-A90D-394FF713A4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6AACF4-0A4E-44CE-BAC5-ADE88D6A32CB}"/>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8" name="页脚占位符 7">
            <a:extLst>
              <a:ext uri="{FF2B5EF4-FFF2-40B4-BE49-F238E27FC236}">
                <a16:creationId xmlns:a16="http://schemas.microsoft.com/office/drawing/2014/main" id="{1A40B69B-3827-4561-BB05-155CE2E8AD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68D582-AFD7-460C-9571-3A55CCA6E0BD}"/>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48791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D7CD9-4686-4154-AE54-EB3BF2FBA3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D51A32-743A-4F51-8214-DC35C4AB2159}"/>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4" name="页脚占位符 3">
            <a:extLst>
              <a:ext uri="{FF2B5EF4-FFF2-40B4-BE49-F238E27FC236}">
                <a16:creationId xmlns:a16="http://schemas.microsoft.com/office/drawing/2014/main" id="{C4C51A65-B482-426A-874B-4414010DD0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5B7524-5BC6-4A1F-BEBA-5308825DB692}"/>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20343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7189E9-2563-40A3-AADC-C83AE915C3EB}"/>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3" name="页脚占位符 2">
            <a:extLst>
              <a:ext uri="{FF2B5EF4-FFF2-40B4-BE49-F238E27FC236}">
                <a16:creationId xmlns:a16="http://schemas.microsoft.com/office/drawing/2014/main" id="{7CE500E8-7835-4B18-9EBE-4544746598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BFC18D-7940-4D17-9891-413D0636E731}"/>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427435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E6E1-4A63-432C-B1DA-A6646849F8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7553BB-4EFA-4CFE-8C82-E377DB824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7FEDF4-AFA6-4253-9B3A-343BB4796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4B8C69-1D39-4F54-8CB4-D2C0B5CEECA6}"/>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BD0CEDF6-BB77-400C-B3C8-F078857CC9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426FCA-30CF-461B-9F16-BED19BBFB177}"/>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222409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80740-CA7B-49B9-A70A-6832C6F429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0D7BA1-009B-488B-AD15-9FFA843DA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D564F8-9425-46EB-AD6E-005AF2E32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E00FD9-36D1-497F-AD4B-6010480B0869}"/>
              </a:ext>
            </a:extLst>
          </p:cNvPr>
          <p:cNvSpPr>
            <a:spLocks noGrp="1"/>
          </p:cNvSpPr>
          <p:nvPr>
            <p:ph type="dt" sz="half" idx="10"/>
          </p:nvPr>
        </p:nvSpPr>
        <p:spPr/>
        <p:txBody>
          <a:bodyPr/>
          <a:lstStyle/>
          <a:p>
            <a:fld id="{DCD4031D-A685-428F-AD9D-F6F8C2787F2E}"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C8A4460F-014B-4414-ACF3-3C23AA0B06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6F970B-05B3-4CB4-AEEF-93C975ECE3EC}"/>
              </a:ext>
            </a:extLst>
          </p:cNvPr>
          <p:cNvSpPr>
            <a:spLocks noGrp="1"/>
          </p:cNvSpPr>
          <p:nvPr>
            <p:ph type="sldNum" sz="quarter" idx="12"/>
          </p:nvPr>
        </p:nvSpPr>
        <p:spPr/>
        <p:txBody>
          <a:body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80430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C991B0-1D8D-479D-AF9E-9CB563F90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0246B2-9477-4C15-84B0-A5790F90D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064D4F-EC60-411B-8EC2-1D3481A29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4031D-A685-428F-AD9D-F6F8C2787F2E}"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02315651-BDAB-4B0F-97DD-070FAC18A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B78FBB-B342-4D23-BC01-9B669E17B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4D78-74B6-4B01-993A-6D96461757CC}" type="slidenum">
              <a:rPr lang="zh-CN" altLang="en-US" smtClean="0"/>
              <a:t>‹#›</a:t>
            </a:fld>
            <a:endParaRPr lang="zh-CN" altLang="en-US"/>
          </a:p>
        </p:txBody>
      </p:sp>
    </p:spTree>
    <p:extLst>
      <p:ext uri="{BB962C8B-B14F-4D97-AF65-F5344CB8AC3E}">
        <p14:creationId xmlns:p14="http://schemas.microsoft.com/office/powerpoint/2010/main" val="302834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C2F01-B273-41D1-9225-7809A0422CFF}"/>
              </a:ext>
            </a:extLst>
          </p:cNvPr>
          <p:cNvSpPr>
            <a:spLocks noGrp="1"/>
          </p:cNvSpPr>
          <p:nvPr>
            <p:ph type="ctrTitle"/>
          </p:nvPr>
        </p:nvSpPr>
        <p:spPr/>
        <p:txBody>
          <a:bodyPr/>
          <a:lstStyle/>
          <a:p>
            <a:r>
              <a:rPr lang="en-US" altLang="zh-CN" dirty="0"/>
              <a:t>Research ideas and planning</a:t>
            </a:r>
            <a:endParaRPr lang="zh-CN" altLang="en-US" dirty="0"/>
          </a:p>
        </p:txBody>
      </p:sp>
      <p:sp>
        <p:nvSpPr>
          <p:cNvPr id="3" name="副标题 2">
            <a:extLst>
              <a:ext uri="{FF2B5EF4-FFF2-40B4-BE49-F238E27FC236}">
                <a16:creationId xmlns:a16="http://schemas.microsoft.com/office/drawing/2014/main" id="{3261F6C1-BCD5-4FE9-8176-FDBD0DBF324F}"/>
              </a:ext>
            </a:extLst>
          </p:cNvPr>
          <p:cNvSpPr>
            <a:spLocks noGrp="1"/>
          </p:cNvSpPr>
          <p:nvPr>
            <p:ph type="subTitle" idx="1"/>
          </p:nvPr>
        </p:nvSpPr>
        <p:spPr/>
        <p:txBody>
          <a:bodyPr/>
          <a:lstStyle/>
          <a:p>
            <a:r>
              <a:rPr lang="en-US" altLang="zh-CN" dirty="0"/>
              <a:t>09/21/2023</a:t>
            </a:r>
          </a:p>
          <a:p>
            <a:r>
              <a:rPr lang="en-US" altLang="zh-CN" dirty="0"/>
              <a:t>Yu Li</a:t>
            </a:r>
            <a:endParaRPr lang="zh-CN" altLang="en-US" dirty="0"/>
          </a:p>
        </p:txBody>
      </p:sp>
    </p:spTree>
    <p:extLst>
      <p:ext uri="{BB962C8B-B14F-4D97-AF65-F5344CB8AC3E}">
        <p14:creationId xmlns:p14="http://schemas.microsoft.com/office/powerpoint/2010/main" val="11341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6E205-A468-4411-8972-4CE2E6095CBE}"/>
              </a:ext>
            </a:extLst>
          </p:cNvPr>
          <p:cNvSpPr>
            <a:spLocks noGrp="1"/>
          </p:cNvSpPr>
          <p:nvPr>
            <p:ph type="title"/>
          </p:nvPr>
        </p:nvSpPr>
        <p:spPr>
          <a:xfrm>
            <a:off x="838200" y="365125"/>
            <a:ext cx="8190390" cy="717951"/>
          </a:xfrm>
        </p:spPr>
        <p:txBody>
          <a:bodyPr>
            <a:normAutofit/>
          </a:bodyPr>
          <a:lstStyle/>
          <a:p>
            <a:r>
              <a:rPr lang="en-US" altLang="zh-CN" sz="3600" dirty="0"/>
              <a:t>The change curve of </a:t>
            </a:r>
            <a:r>
              <a:rPr lang="en-US" altLang="zh-CN" sz="3600" dirty="0" err="1"/>
              <a:t>μa</a:t>
            </a:r>
            <a:r>
              <a:rPr lang="en-US" altLang="zh-CN" sz="3600" dirty="0"/>
              <a:t> in one cycle</a:t>
            </a:r>
            <a:endParaRPr lang="zh-CN" altLang="en-US" sz="3600" dirty="0"/>
          </a:p>
        </p:txBody>
      </p:sp>
      <p:sp>
        <p:nvSpPr>
          <p:cNvPr id="3" name="内容占位符 2">
            <a:extLst>
              <a:ext uri="{FF2B5EF4-FFF2-40B4-BE49-F238E27FC236}">
                <a16:creationId xmlns:a16="http://schemas.microsoft.com/office/drawing/2014/main" id="{8E6F7B73-B1C2-4D6E-8921-1EAC59C22C99}"/>
              </a:ext>
            </a:extLst>
          </p:cNvPr>
          <p:cNvSpPr>
            <a:spLocks noGrp="1"/>
          </p:cNvSpPr>
          <p:nvPr>
            <p:ph idx="1"/>
          </p:nvPr>
        </p:nvSpPr>
        <p:spPr>
          <a:xfrm>
            <a:off x="598501" y="1253331"/>
            <a:ext cx="10791548" cy="4351338"/>
          </a:xfrm>
        </p:spPr>
        <p:txBody>
          <a:bodyPr>
            <a:normAutofit/>
          </a:bodyPr>
          <a:lstStyle/>
          <a:p>
            <a:r>
              <a:rPr lang="en-US" altLang="zh-CN" sz="2000" dirty="0"/>
              <a:t>In the last discussion and documentation, our process was about fixing the value of Spo2 and studying the relationship between </a:t>
            </a:r>
            <a:r>
              <a:rPr lang="en-US" altLang="zh-CN" sz="2000" dirty="0" err="1"/>
              <a:t>ua</a:t>
            </a:r>
            <a:r>
              <a:rPr lang="en-US" altLang="zh-CN" sz="2000" dirty="0"/>
              <a:t> and β.</a:t>
            </a:r>
          </a:p>
          <a:p>
            <a:r>
              <a:rPr lang="en-US" altLang="zh-CN" sz="2000" dirty="0"/>
              <a:t>By selecting the concentration range of Hb, we can give the change curve of </a:t>
            </a:r>
            <a:r>
              <a:rPr lang="en-US" altLang="zh-CN" sz="2000" dirty="0" err="1"/>
              <a:t>μa</a:t>
            </a:r>
            <a:r>
              <a:rPr lang="en-US" altLang="zh-CN" sz="2000" dirty="0"/>
              <a:t> in different individuals within a cycle.</a:t>
            </a:r>
          </a:p>
          <a:p>
            <a:endParaRPr lang="zh-CN" altLang="en-US" dirty="0"/>
          </a:p>
        </p:txBody>
      </p:sp>
      <p:pic>
        <p:nvPicPr>
          <p:cNvPr id="7" name="图片 6">
            <a:extLst>
              <a:ext uri="{FF2B5EF4-FFF2-40B4-BE49-F238E27FC236}">
                <a16:creationId xmlns:a16="http://schemas.microsoft.com/office/drawing/2014/main" id="{F8027838-91FD-43BC-8372-6B273A6C4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95" y="2520800"/>
            <a:ext cx="7133950" cy="4262446"/>
          </a:xfrm>
          <a:prstGeom prst="rect">
            <a:avLst/>
          </a:prstGeom>
        </p:spPr>
      </p:pic>
      <p:sp>
        <p:nvSpPr>
          <p:cNvPr id="8" name="文本框 7">
            <a:extLst>
              <a:ext uri="{FF2B5EF4-FFF2-40B4-BE49-F238E27FC236}">
                <a16:creationId xmlns:a16="http://schemas.microsoft.com/office/drawing/2014/main" id="{1802DA93-5C6B-45B5-9D08-ECEC67AED432}"/>
              </a:ext>
            </a:extLst>
          </p:cNvPr>
          <p:cNvSpPr txBox="1"/>
          <p:nvPr/>
        </p:nvSpPr>
        <p:spPr>
          <a:xfrm>
            <a:off x="7732449" y="3728693"/>
            <a:ext cx="3657600" cy="923330"/>
          </a:xfrm>
          <a:prstGeom prst="rect">
            <a:avLst/>
          </a:prstGeom>
          <a:noFill/>
        </p:spPr>
        <p:txBody>
          <a:bodyPr wrap="square" rtlCol="0">
            <a:spAutoFit/>
          </a:bodyPr>
          <a:lstStyle/>
          <a:p>
            <a:r>
              <a:rPr lang="en-US" altLang="zh-CN" dirty="0"/>
              <a:t>Improvement: The blood vessel shape of each individual is differentiated.</a:t>
            </a:r>
            <a:endParaRPr lang="zh-CN" altLang="en-US" dirty="0"/>
          </a:p>
        </p:txBody>
      </p:sp>
    </p:spTree>
    <p:extLst>
      <p:ext uri="{BB962C8B-B14F-4D97-AF65-F5344CB8AC3E}">
        <p14:creationId xmlns:p14="http://schemas.microsoft.com/office/powerpoint/2010/main" val="29839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686F8-2932-4F78-8864-CA4F35C377D5}"/>
              </a:ext>
            </a:extLst>
          </p:cNvPr>
          <p:cNvSpPr>
            <a:spLocks noGrp="1"/>
          </p:cNvSpPr>
          <p:nvPr>
            <p:ph type="title"/>
          </p:nvPr>
        </p:nvSpPr>
        <p:spPr>
          <a:xfrm>
            <a:off x="838200" y="471657"/>
            <a:ext cx="8430087" cy="593663"/>
          </a:xfrm>
        </p:spPr>
        <p:txBody>
          <a:bodyPr>
            <a:normAutofit/>
          </a:bodyPr>
          <a:lstStyle/>
          <a:p>
            <a:r>
              <a:rPr lang="en-US" altLang="zh-CN" sz="3600" dirty="0"/>
              <a:t>Research ideas about Spo2</a:t>
            </a:r>
            <a:endParaRPr lang="zh-CN" altLang="en-US" sz="3600" dirty="0"/>
          </a:p>
        </p:txBody>
      </p:sp>
      <p:sp>
        <p:nvSpPr>
          <p:cNvPr id="3" name="内容占位符 2">
            <a:extLst>
              <a:ext uri="{FF2B5EF4-FFF2-40B4-BE49-F238E27FC236}">
                <a16:creationId xmlns:a16="http://schemas.microsoft.com/office/drawing/2014/main" id="{29CB069B-E3DF-40A3-8A39-CA5C407EF7A5}"/>
              </a:ext>
            </a:extLst>
          </p:cNvPr>
          <p:cNvSpPr>
            <a:spLocks noGrp="1"/>
          </p:cNvSpPr>
          <p:nvPr>
            <p:ph idx="1"/>
          </p:nvPr>
        </p:nvSpPr>
        <p:spPr>
          <a:xfrm>
            <a:off x="758300" y="1363987"/>
            <a:ext cx="8740807" cy="429302"/>
          </a:xfrm>
        </p:spPr>
        <p:txBody>
          <a:bodyPr>
            <a:normAutofit/>
          </a:bodyPr>
          <a:lstStyle/>
          <a:p>
            <a:r>
              <a:rPr lang="en-US" altLang="zh-CN" sz="2000" dirty="0"/>
              <a:t>Regarding how to obtain Spo2, there are still two ideas: forward and inverse.</a:t>
            </a:r>
          </a:p>
          <a:p>
            <a:endParaRPr lang="en-US" altLang="zh-CN" sz="2000" dirty="0"/>
          </a:p>
        </p:txBody>
      </p:sp>
      <p:sp>
        <p:nvSpPr>
          <p:cNvPr id="4" name="内容占位符 2">
            <a:extLst>
              <a:ext uri="{FF2B5EF4-FFF2-40B4-BE49-F238E27FC236}">
                <a16:creationId xmlns:a16="http://schemas.microsoft.com/office/drawing/2014/main" id="{70D2D887-9D35-46D5-AED5-8E096F2B91C5}"/>
              </a:ext>
            </a:extLst>
          </p:cNvPr>
          <p:cNvSpPr txBox="1">
            <a:spLocks/>
          </p:cNvSpPr>
          <p:nvPr/>
        </p:nvSpPr>
        <p:spPr>
          <a:xfrm>
            <a:off x="758300" y="2022413"/>
            <a:ext cx="4399626" cy="1502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p>
          <a:p>
            <a:endParaRPr lang="zh-CN" altLang="en-US" sz="2000" dirty="0"/>
          </a:p>
        </p:txBody>
      </p:sp>
      <p:sp>
        <p:nvSpPr>
          <p:cNvPr id="5" name="内容占位符 2">
            <a:extLst>
              <a:ext uri="{FF2B5EF4-FFF2-40B4-BE49-F238E27FC236}">
                <a16:creationId xmlns:a16="http://schemas.microsoft.com/office/drawing/2014/main" id="{E25D34B0-1B79-4024-90CE-09FC5B2AC0D8}"/>
              </a:ext>
            </a:extLst>
          </p:cNvPr>
          <p:cNvSpPr txBox="1">
            <a:spLocks/>
          </p:cNvSpPr>
          <p:nvPr/>
        </p:nvSpPr>
        <p:spPr>
          <a:xfrm>
            <a:off x="758300" y="2091956"/>
            <a:ext cx="9539796" cy="2727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Forward model process: It is shown in our forward model. What we need is TOF image data (the boundaries of each layer need to be divided) to calculate the beating </a:t>
            </a:r>
            <a:r>
              <a:rPr lang="en-US" altLang="zh-CN" sz="2000" dirty="0" err="1"/>
              <a:t>singal</a:t>
            </a:r>
            <a:r>
              <a:rPr lang="en-US" altLang="zh-CN" sz="2000" dirty="0"/>
              <a:t> curve. Then Spo2 is calculated through the formula.</a:t>
            </a:r>
          </a:p>
          <a:p>
            <a:endParaRPr lang="zh-CN" altLang="en-US" sz="2000" dirty="0"/>
          </a:p>
        </p:txBody>
      </p:sp>
      <p:pic>
        <p:nvPicPr>
          <p:cNvPr id="7" name="图片 6">
            <a:extLst>
              <a:ext uri="{FF2B5EF4-FFF2-40B4-BE49-F238E27FC236}">
                <a16:creationId xmlns:a16="http://schemas.microsoft.com/office/drawing/2014/main" id="{0FBF1764-0988-4005-9F6D-C516C68118FA}"/>
              </a:ext>
            </a:extLst>
          </p:cNvPr>
          <p:cNvPicPr>
            <a:picLocks noChangeAspect="1"/>
          </p:cNvPicPr>
          <p:nvPr/>
        </p:nvPicPr>
        <p:blipFill>
          <a:blip r:embed="rId2"/>
          <a:stretch>
            <a:fillRect/>
          </a:stretch>
        </p:blipFill>
        <p:spPr>
          <a:xfrm>
            <a:off x="349546" y="3280932"/>
            <a:ext cx="11253952" cy="3215414"/>
          </a:xfrm>
          <a:prstGeom prst="rect">
            <a:avLst/>
          </a:prstGeom>
        </p:spPr>
      </p:pic>
    </p:spTree>
    <p:extLst>
      <p:ext uri="{BB962C8B-B14F-4D97-AF65-F5344CB8AC3E}">
        <p14:creationId xmlns:p14="http://schemas.microsoft.com/office/powerpoint/2010/main" val="423363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E00C9-4F6F-498B-900B-E30005CDDEE4}"/>
              </a:ext>
            </a:extLst>
          </p:cNvPr>
          <p:cNvSpPr>
            <a:spLocks noGrp="1"/>
          </p:cNvSpPr>
          <p:nvPr>
            <p:ph type="title"/>
          </p:nvPr>
        </p:nvSpPr>
        <p:spPr>
          <a:xfrm>
            <a:off x="838200" y="365126"/>
            <a:ext cx="7435788" cy="833360"/>
          </a:xfrm>
        </p:spPr>
        <p:txBody>
          <a:bodyPr>
            <a:normAutofit/>
          </a:bodyPr>
          <a:lstStyle/>
          <a:p>
            <a:r>
              <a:rPr lang="en-US" altLang="zh-CN" sz="3600" dirty="0"/>
              <a:t>Research ideas about Spo2</a:t>
            </a:r>
            <a:endParaRPr lang="zh-CN" altLang="en-US" sz="3600" dirty="0"/>
          </a:p>
        </p:txBody>
      </p:sp>
      <p:sp>
        <p:nvSpPr>
          <p:cNvPr id="3" name="内容占位符 2">
            <a:extLst>
              <a:ext uri="{FF2B5EF4-FFF2-40B4-BE49-F238E27FC236}">
                <a16:creationId xmlns:a16="http://schemas.microsoft.com/office/drawing/2014/main" id="{F5C8F06D-F970-41C8-A614-9E1C1B5C4278}"/>
              </a:ext>
            </a:extLst>
          </p:cNvPr>
          <p:cNvSpPr>
            <a:spLocks noGrp="1"/>
          </p:cNvSpPr>
          <p:nvPr>
            <p:ph idx="1"/>
          </p:nvPr>
        </p:nvSpPr>
        <p:spPr>
          <a:xfrm>
            <a:off x="838200" y="1381742"/>
            <a:ext cx="6175159" cy="3101482"/>
          </a:xfrm>
        </p:spPr>
        <p:txBody>
          <a:bodyPr>
            <a:normAutofit/>
          </a:bodyPr>
          <a:lstStyle/>
          <a:p>
            <a:r>
              <a:rPr lang="en-US" altLang="zh-CN" sz="2000" dirty="0"/>
              <a:t>Inverse model process: </a:t>
            </a:r>
            <a:endParaRPr lang="zh-CN" altLang="en-US" sz="2000" dirty="0"/>
          </a:p>
        </p:txBody>
      </p:sp>
      <p:pic>
        <p:nvPicPr>
          <p:cNvPr id="5" name="图片 4">
            <a:extLst>
              <a:ext uri="{FF2B5EF4-FFF2-40B4-BE49-F238E27FC236}">
                <a16:creationId xmlns:a16="http://schemas.microsoft.com/office/drawing/2014/main" id="{08E474AD-D431-43FF-82E1-7859F9767323}"/>
              </a:ext>
            </a:extLst>
          </p:cNvPr>
          <p:cNvPicPr>
            <a:picLocks noChangeAspect="1"/>
          </p:cNvPicPr>
          <p:nvPr/>
        </p:nvPicPr>
        <p:blipFill>
          <a:blip r:embed="rId2"/>
          <a:stretch>
            <a:fillRect/>
          </a:stretch>
        </p:blipFill>
        <p:spPr>
          <a:xfrm>
            <a:off x="4391219" y="3731452"/>
            <a:ext cx="2917178" cy="2329690"/>
          </a:xfrm>
          <a:prstGeom prst="rect">
            <a:avLst/>
          </a:prstGeom>
        </p:spPr>
      </p:pic>
      <p:pic>
        <p:nvPicPr>
          <p:cNvPr id="7" name="图片 6">
            <a:extLst>
              <a:ext uri="{FF2B5EF4-FFF2-40B4-BE49-F238E27FC236}">
                <a16:creationId xmlns:a16="http://schemas.microsoft.com/office/drawing/2014/main" id="{C6464C3D-EBD2-4F86-A52E-8A35FF737B80}"/>
              </a:ext>
            </a:extLst>
          </p:cNvPr>
          <p:cNvPicPr>
            <a:picLocks noChangeAspect="1"/>
          </p:cNvPicPr>
          <p:nvPr/>
        </p:nvPicPr>
        <p:blipFill>
          <a:blip r:embed="rId3"/>
          <a:stretch>
            <a:fillRect/>
          </a:stretch>
        </p:blipFill>
        <p:spPr>
          <a:xfrm>
            <a:off x="7460331" y="4031325"/>
            <a:ext cx="4142857" cy="1800000"/>
          </a:xfrm>
          <a:prstGeom prst="rect">
            <a:avLst/>
          </a:prstGeom>
        </p:spPr>
      </p:pic>
      <p:pic>
        <p:nvPicPr>
          <p:cNvPr id="9" name="图片 8">
            <a:extLst>
              <a:ext uri="{FF2B5EF4-FFF2-40B4-BE49-F238E27FC236}">
                <a16:creationId xmlns:a16="http://schemas.microsoft.com/office/drawing/2014/main" id="{9B8B544D-4529-4FFF-9BE4-4FBE347BDC0E}"/>
              </a:ext>
            </a:extLst>
          </p:cNvPr>
          <p:cNvPicPr>
            <a:picLocks noChangeAspect="1"/>
          </p:cNvPicPr>
          <p:nvPr/>
        </p:nvPicPr>
        <p:blipFill>
          <a:blip r:embed="rId4"/>
          <a:stretch>
            <a:fillRect/>
          </a:stretch>
        </p:blipFill>
        <p:spPr>
          <a:xfrm>
            <a:off x="730123" y="1794815"/>
            <a:ext cx="3825971" cy="595289"/>
          </a:xfrm>
          <a:prstGeom prst="rect">
            <a:avLst/>
          </a:prstGeom>
        </p:spPr>
      </p:pic>
      <p:pic>
        <p:nvPicPr>
          <p:cNvPr id="11" name="图片 10">
            <a:extLst>
              <a:ext uri="{FF2B5EF4-FFF2-40B4-BE49-F238E27FC236}">
                <a16:creationId xmlns:a16="http://schemas.microsoft.com/office/drawing/2014/main" id="{A51FF693-B1A4-45EF-A061-8171F71D0699}"/>
              </a:ext>
            </a:extLst>
          </p:cNvPr>
          <p:cNvPicPr>
            <a:picLocks noChangeAspect="1"/>
          </p:cNvPicPr>
          <p:nvPr/>
        </p:nvPicPr>
        <p:blipFill>
          <a:blip r:embed="rId5"/>
          <a:stretch>
            <a:fillRect/>
          </a:stretch>
        </p:blipFill>
        <p:spPr>
          <a:xfrm>
            <a:off x="4796244" y="1381742"/>
            <a:ext cx="6079611" cy="1867458"/>
          </a:xfrm>
          <a:prstGeom prst="rect">
            <a:avLst/>
          </a:prstGeom>
        </p:spPr>
      </p:pic>
      <p:sp>
        <p:nvSpPr>
          <p:cNvPr id="12" name="文本框 11">
            <a:extLst>
              <a:ext uri="{FF2B5EF4-FFF2-40B4-BE49-F238E27FC236}">
                <a16:creationId xmlns:a16="http://schemas.microsoft.com/office/drawing/2014/main" id="{555556D2-0FE5-47E0-8696-F71B9B49482D}"/>
              </a:ext>
            </a:extLst>
          </p:cNvPr>
          <p:cNvSpPr txBox="1"/>
          <p:nvPr/>
        </p:nvSpPr>
        <p:spPr>
          <a:xfrm>
            <a:off x="413314" y="2707222"/>
            <a:ext cx="3825971" cy="3785652"/>
          </a:xfrm>
          <a:prstGeom prst="rect">
            <a:avLst/>
          </a:prstGeom>
          <a:noFill/>
        </p:spPr>
        <p:txBody>
          <a:bodyPr wrap="square" rtlCol="0">
            <a:spAutoFit/>
          </a:bodyPr>
          <a:lstStyle/>
          <a:p>
            <a:r>
              <a:rPr lang="en-US" altLang="zh-CN" sz="2000" dirty="0"/>
              <a:t>This inverse model also relies on the data of the TOF image. We can establish the relationship between TOF and the set </a:t>
            </a:r>
            <a:r>
              <a:rPr lang="en-US" altLang="zh-CN" sz="2000" dirty="0" err="1"/>
              <a:t>μa</a:t>
            </a:r>
            <a:r>
              <a:rPr lang="en-US" altLang="zh-CN" sz="2000" dirty="0"/>
              <a:t> parameters of each layer, so that Spo2 can also be calculated.</a:t>
            </a:r>
          </a:p>
          <a:p>
            <a:endParaRPr lang="en-US" altLang="zh-CN" sz="2000" dirty="0"/>
          </a:p>
          <a:p>
            <a:r>
              <a:rPr lang="en-US" altLang="zh-CN" sz="2000" dirty="0"/>
              <a:t>The initial idea is to build an end-to-end neural network to directly predict the corresponding parameters through TOF image information.</a:t>
            </a:r>
            <a:endParaRPr lang="zh-CN" altLang="en-US" sz="2000" dirty="0"/>
          </a:p>
        </p:txBody>
      </p:sp>
    </p:spTree>
    <p:extLst>
      <p:ext uri="{BB962C8B-B14F-4D97-AF65-F5344CB8AC3E}">
        <p14:creationId xmlns:p14="http://schemas.microsoft.com/office/powerpoint/2010/main" val="14617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A3412-692C-4F04-A621-A5794EF0CF1D}"/>
              </a:ext>
            </a:extLst>
          </p:cNvPr>
          <p:cNvSpPr>
            <a:spLocks noGrp="1"/>
          </p:cNvSpPr>
          <p:nvPr>
            <p:ph type="title"/>
          </p:nvPr>
        </p:nvSpPr>
        <p:spPr>
          <a:xfrm>
            <a:off x="838200" y="365125"/>
            <a:ext cx="9442142" cy="1028669"/>
          </a:xfrm>
        </p:spPr>
        <p:txBody>
          <a:bodyPr>
            <a:normAutofit/>
          </a:bodyPr>
          <a:lstStyle/>
          <a:p>
            <a:r>
              <a:rPr lang="en-US" altLang="zh-CN" sz="3600" dirty="0"/>
              <a:t>Expansion to include infants</a:t>
            </a:r>
            <a:endParaRPr lang="zh-CN" altLang="en-US" sz="3600" dirty="0"/>
          </a:p>
        </p:txBody>
      </p:sp>
      <p:sp>
        <p:nvSpPr>
          <p:cNvPr id="3" name="内容占位符 2">
            <a:extLst>
              <a:ext uri="{FF2B5EF4-FFF2-40B4-BE49-F238E27FC236}">
                <a16:creationId xmlns:a16="http://schemas.microsoft.com/office/drawing/2014/main" id="{4C6EDAF6-9359-4676-B0F2-E961BCFFAD7E}"/>
              </a:ext>
            </a:extLst>
          </p:cNvPr>
          <p:cNvSpPr>
            <a:spLocks noGrp="1"/>
          </p:cNvSpPr>
          <p:nvPr>
            <p:ph idx="1"/>
          </p:nvPr>
        </p:nvSpPr>
        <p:spPr>
          <a:xfrm>
            <a:off x="838200" y="1825625"/>
            <a:ext cx="10232254" cy="1947385"/>
          </a:xfrm>
        </p:spPr>
        <p:txBody>
          <a:bodyPr>
            <a:normAutofit/>
          </a:bodyPr>
          <a:lstStyle/>
          <a:p>
            <a:r>
              <a:rPr lang="en-US" altLang="zh-CN" sz="2000" dirty="0"/>
              <a:t>Inspired by the single-objective model, I plan to start with the formula to find the factors that affect spo2 in the dual-objective model.</a:t>
            </a:r>
          </a:p>
          <a:p>
            <a:r>
              <a:rPr lang="en-US" altLang="zh-CN" sz="2000" dirty="0"/>
              <a:t>The main difference is that during the expansion of R, both expansions are affected. Especially the second way of expansion.</a:t>
            </a:r>
            <a:endParaRPr lang="zh-CN" altLang="en-US" sz="2000" dirty="0"/>
          </a:p>
        </p:txBody>
      </p:sp>
      <p:sp>
        <p:nvSpPr>
          <p:cNvPr id="4" name="内容占位符 2">
            <a:extLst>
              <a:ext uri="{FF2B5EF4-FFF2-40B4-BE49-F238E27FC236}">
                <a16:creationId xmlns:a16="http://schemas.microsoft.com/office/drawing/2014/main" id="{16D045B8-52C5-4377-91A5-2E7EF4646F49}"/>
              </a:ext>
            </a:extLst>
          </p:cNvPr>
          <p:cNvSpPr txBox="1">
            <a:spLocks/>
          </p:cNvSpPr>
          <p:nvPr/>
        </p:nvSpPr>
        <p:spPr>
          <a:xfrm>
            <a:off x="838200" y="16391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6" name="图片 5">
            <a:extLst>
              <a:ext uri="{FF2B5EF4-FFF2-40B4-BE49-F238E27FC236}">
                <a16:creationId xmlns:a16="http://schemas.microsoft.com/office/drawing/2014/main" id="{4857F9CD-7FF6-4BF9-92B3-F397ED30B3B8}"/>
              </a:ext>
            </a:extLst>
          </p:cNvPr>
          <p:cNvPicPr>
            <a:picLocks noChangeAspect="1"/>
          </p:cNvPicPr>
          <p:nvPr/>
        </p:nvPicPr>
        <p:blipFill>
          <a:blip r:embed="rId2"/>
          <a:stretch>
            <a:fillRect/>
          </a:stretch>
        </p:blipFill>
        <p:spPr>
          <a:xfrm>
            <a:off x="554854" y="3571484"/>
            <a:ext cx="5609973" cy="1647322"/>
          </a:xfrm>
          <a:prstGeom prst="rect">
            <a:avLst/>
          </a:prstGeom>
        </p:spPr>
      </p:pic>
      <p:pic>
        <p:nvPicPr>
          <p:cNvPr id="8" name="图片 7">
            <a:extLst>
              <a:ext uri="{FF2B5EF4-FFF2-40B4-BE49-F238E27FC236}">
                <a16:creationId xmlns:a16="http://schemas.microsoft.com/office/drawing/2014/main" id="{06D71607-8892-485B-B641-F5B190489802}"/>
              </a:ext>
            </a:extLst>
          </p:cNvPr>
          <p:cNvPicPr>
            <a:picLocks noChangeAspect="1"/>
          </p:cNvPicPr>
          <p:nvPr/>
        </p:nvPicPr>
        <p:blipFill>
          <a:blip r:embed="rId3"/>
          <a:stretch>
            <a:fillRect/>
          </a:stretch>
        </p:blipFill>
        <p:spPr>
          <a:xfrm>
            <a:off x="6831228" y="3320249"/>
            <a:ext cx="4380899" cy="3393181"/>
          </a:xfrm>
          <a:prstGeom prst="rect">
            <a:avLst/>
          </a:prstGeom>
        </p:spPr>
      </p:pic>
    </p:spTree>
    <p:extLst>
      <p:ext uri="{BB962C8B-B14F-4D97-AF65-F5344CB8AC3E}">
        <p14:creationId xmlns:p14="http://schemas.microsoft.com/office/powerpoint/2010/main" val="402620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ADF51-354F-4A6B-802A-28EEB3A5BC39}"/>
              </a:ext>
            </a:extLst>
          </p:cNvPr>
          <p:cNvSpPr>
            <a:spLocks noGrp="1"/>
          </p:cNvSpPr>
          <p:nvPr>
            <p:ph type="title"/>
          </p:nvPr>
        </p:nvSpPr>
        <p:spPr/>
        <p:txBody>
          <a:bodyPr/>
          <a:lstStyle/>
          <a:p>
            <a:r>
              <a:rPr lang="en-US" altLang="zh-CN" sz="3600" dirty="0"/>
              <a:t>Future</a:t>
            </a:r>
            <a:r>
              <a:rPr lang="en-US" altLang="zh-CN" dirty="0"/>
              <a:t> work</a:t>
            </a:r>
            <a:endParaRPr lang="zh-CN" altLang="en-US" dirty="0"/>
          </a:p>
        </p:txBody>
      </p:sp>
      <p:sp>
        <p:nvSpPr>
          <p:cNvPr id="3" name="内容占位符 2">
            <a:extLst>
              <a:ext uri="{FF2B5EF4-FFF2-40B4-BE49-F238E27FC236}">
                <a16:creationId xmlns:a16="http://schemas.microsoft.com/office/drawing/2014/main" id="{B4E4AF83-DBFC-4ABD-ACEB-1EF9F1AF66AF}"/>
              </a:ext>
            </a:extLst>
          </p:cNvPr>
          <p:cNvSpPr>
            <a:spLocks noGrp="1"/>
          </p:cNvSpPr>
          <p:nvPr>
            <p:ph idx="1"/>
          </p:nvPr>
        </p:nvSpPr>
        <p:spPr/>
        <p:txBody>
          <a:bodyPr/>
          <a:lstStyle/>
          <a:p>
            <a:r>
              <a:rPr lang="en-US" altLang="zh-CN" dirty="0"/>
              <a:t>In the next two weeks, I can initially complete the analysis of the formula including babies.</a:t>
            </a:r>
          </a:p>
          <a:p>
            <a:endParaRPr lang="en-US" altLang="zh-CN" dirty="0"/>
          </a:p>
          <a:p>
            <a:r>
              <a:rPr lang="en-US" altLang="zh-CN" dirty="0"/>
              <a:t>After obtaining the TOF image data (not sure whether the image needs to be adjusted for the model, especially regarding the boundary demarcation of each layer), you can try to complete the complete process of the forward model and the general framework of the reverse model.</a:t>
            </a:r>
          </a:p>
          <a:p>
            <a:endParaRPr lang="zh-CN" altLang="en-US" dirty="0"/>
          </a:p>
        </p:txBody>
      </p:sp>
    </p:spTree>
    <p:extLst>
      <p:ext uri="{BB962C8B-B14F-4D97-AF65-F5344CB8AC3E}">
        <p14:creationId xmlns:p14="http://schemas.microsoft.com/office/powerpoint/2010/main" val="2137036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328</Words>
  <Application>Microsoft Office PowerPoint</Application>
  <PresentationFormat>宽屏</PresentationFormat>
  <Paragraphs>22</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Research ideas and planning</vt:lpstr>
      <vt:lpstr>The change curve of μa in one cycle</vt:lpstr>
      <vt:lpstr>Research ideas about Spo2</vt:lpstr>
      <vt:lpstr>Research ideas about Spo2</vt:lpstr>
      <vt:lpstr>Expansion to include infants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Yuu</dc:creator>
  <cp:lastModifiedBy>LI Yuu</cp:lastModifiedBy>
  <cp:revision>50</cp:revision>
  <dcterms:created xsi:type="dcterms:W3CDTF">2023-09-21T12:17:56Z</dcterms:created>
  <dcterms:modified xsi:type="dcterms:W3CDTF">2023-09-21T17:05:19Z</dcterms:modified>
</cp:coreProperties>
</file>