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79" r:id="rId3"/>
    <p:sldId id="293" r:id="rId4"/>
    <p:sldId id="297" r:id="rId5"/>
    <p:sldId id="299" r:id="rId6"/>
    <p:sldId id="300" r:id="rId7"/>
    <p:sldId id="302" r:id="rId8"/>
    <p:sldId id="303" r:id="rId9"/>
    <p:sldId id="304" r:id="rId10"/>
    <p:sldId id="306" r:id="rId11"/>
    <p:sldId id="305" r:id="rId12"/>
    <p:sldId id="309" r:id="rId13"/>
    <p:sldId id="310" r:id="rId14"/>
    <p:sldId id="295" r:id="rId15"/>
    <p:sldId id="312" r:id="rId16"/>
    <p:sldId id="31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1095A-BB5C-47AE-88D8-DE5276B657AD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482D-96E6-4A6E-9321-4376F0AD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4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3482D-96E6-4A6E-9321-4376F0ADA2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5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9195-297D-4665-A798-2502EB3B9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03E69-30A4-476B-9B15-48B5C84F7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4373E-B64E-4C33-8183-3E9DA91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F92AC-3D6D-49EC-8350-DEE1C354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D47F5-5BB9-4538-87A2-9AC3F8A7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52C0-F47A-4EC9-99FE-83A35E48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9D2AE-53FD-45D7-9692-FD6F40CD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E9B38-9DDB-44DE-B4BD-49FD5B37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AD4BF-4B6C-4556-931E-BE91812B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3B6F-08E3-4BBF-91D8-F4E21101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8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F32A41-61FF-4917-847C-996234D3C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9D128-7702-48DB-917E-85D1418D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A5D46-3EC4-4B09-AD28-46F36BAF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BCD5A-6B4B-475E-8557-4137016E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00E9C-AB46-4A09-B263-A45FE21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7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D24B-D8A3-406A-B48F-A338CD31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75794-85FE-4987-AA82-D7367B5B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B80C6-FEB8-458F-B153-13325081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6F5FF-B5D7-44D9-9E14-68EB12AF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84ADC-6F4B-4443-A517-01B038C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3454-C96A-4B46-B98A-69090F68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79BC9-7D8C-49AA-BB8D-CB5762B53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B4BE3-49C8-4AFB-B2EA-26A17CD9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0AF32-65AC-4C6D-95B9-B8E40EAC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4996B-93A0-45A1-9484-BFD11A4B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05C5-0E16-4846-944C-F38B0894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3ECA-F5DB-4870-9073-411CC0092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5A751-92AF-4C46-BBF7-54A55932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B4384-F909-41B5-8251-839BAC9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A3B33-0E4D-4371-8FF4-7551C6BE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6069E-5EB1-4347-8AFB-F6350255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56541-AFF9-45FF-BA12-44BC249E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5674D-60E8-4B59-A4D4-86AD1F39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E1258-3EA4-4D02-A799-3306ADD2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C393A-2DE8-468D-885C-B88F1B077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11527-53BE-473B-AF62-978425116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D8565-AD52-4051-B9E0-B13161A9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E134B-5E2F-47A7-858F-A52716EA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D20E8-96AE-4F59-A414-4C3D2700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0FBD-F19C-44C1-B146-49262C6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A0F2D-65E9-4E1E-8F95-02CCE746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CB210B-DE5A-4565-B834-8F95477B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CF104-EF08-4282-809B-FDF7F985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7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242763-63A9-4F39-B48D-37DA0DE0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DA21DA-C34D-4287-89EA-4820D48A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04393-67BB-4BB6-8E71-C4899ECC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013D-C1C6-48E2-8989-D66C6C36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DCC61-E8D3-46F3-AEC4-2F2865B8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E752E-C123-4319-A9EA-DB9EB5D1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91A58-C2CE-4936-973F-FF42F0A7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CDE1D-D6E9-4619-8074-0F16A1F6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0AAAF-1EC0-47F2-9C3C-B202F52B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1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7742-A57E-4734-83E2-2989D367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5AC654-A572-4575-BA4D-DC529B195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E2622-CC83-4D73-8F6E-EE3CCAA85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50F34-10BB-4058-AEDC-4A083C3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2F328-3F2C-41A3-8447-80BFFD38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78CC0-B4D3-46FE-B576-CF02263D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5FEA6-DC96-4218-828B-D4140758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C34BB-E330-4C65-A406-7692ECD9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1642-4077-4DB4-8C3D-C01ABB22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2442-E4E7-46B6-BD8E-8B66A4B1159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7C22F-49C9-498C-A9EF-0BE1DD33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0A5A7-500F-4623-B190-373F1F957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ED28-7FF0-48F4-8905-FD1A5629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410AF-DE92-4D63-A95D-A515AD57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71AB0-BF9F-433D-8E32-5DF6CB470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05/24/2024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55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Calculate the SpO2 value using the formula derived previously</a:t>
            </a:r>
            <a:endParaRPr lang="zh-CN" altLang="en-US" sz="2800" dirty="0"/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B433ED41-D0B7-4DEE-991E-2C71F4DA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034" b="19093"/>
          <a:stretch/>
        </p:blipFill>
        <p:spPr>
          <a:xfrm>
            <a:off x="614269" y="1193559"/>
            <a:ext cx="4225751" cy="2246809"/>
          </a:xfrm>
          <a:prstGeom prst="rect">
            <a:avLst/>
          </a:prstGeom>
        </p:spPr>
      </p:pic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463CD30-85AF-4821-A803-4E9F4A7EB958}"/>
              </a:ext>
            </a:extLst>
          </p:cNvPr>
          <p:cNvSpPr/>
          <p:nvPr/>
        </p:nvSpPr>
        <p:spPr>
          <a:xfrm>
            <a:off x="1833691" y="1156929"/>
            <a:ext cx="528509" cy="6572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69F769-50D5-4D15-8AD9-595A7FB329CE}"/>
              </a:ext>
            </a:extLst>
          </p:cNvPr>
          <p:cNvSpPr txBox="1"/>
          <p:nvPr/>
        </p:nvSpPr>
        <p:spPr>
          <a:xfrm>
            <a:off x="5324476" y="1156929"/>
            <a:ext cx="6534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 formula calculations, only two point values ​​are available(the peak and valley points).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Method:</a:t>
            </a:r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1) By controlling the absorption parameters of layer1 to be fixed, iterate layer2 and layer4.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2) Then repeat the same method for layer2 and layer4 to optimize the simulation calculation.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03755-D20D-4575-9733-3F93FD8A0C4A}"/>
              </a:ext>
            </a:extLst>
          </p:cNvPr>
          <p:cNvSpPr txBox="1"/>
          <p:nvPr/>
        </p:nvSpPr>
        <p:spPr>
          <a:xfrm>
            <a:off x="614269" y="3987058"/>
            <a:ext cx="105441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ptos"/>
              </a:rPr>
              <a:t>N=1000; 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Time simulation points</a:t>
            </a:r>
            <a:endParaRPr lang="en-US" altLang="zh-CN" sz="1600" dirty="0">
              <a:latin typeface="Aptos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alpha_1_init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0.009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alpha_2_init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alpha_3_init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0.004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alpha_4_init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0.013</a:t>
            </a:r>
          </a:p>
          <a:p>
            <a:endParaRPr lang="en-US" altLang="zh-CN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alpha_1_735)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L1_735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L2_735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mu_3_735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L3_735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L4_735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L1_850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L2_850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mu_3_850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L3_850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L4_850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I_t_735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I_n_735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I_t_850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I_n_850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latin typeface="Aptos"/>
              </a:rPr>
            </a:br>
            <a:endParaRPr lang="en-US" altLang="zh-CN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2293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Calculate the SpO2 value using the formula derived previously</a:t>
            </a:r>
            <a:endParaRPr lang="zh-CN" altLang="en-US" sz="2800" dirty="0"/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B433ED41-D0B7-4DEE-991E-2C71F4DA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034" b="19093"/>
          <a:stretch/>
        </p:blipFill>
        <p:spPr>
          <a:xfrm>
            <a:off x="614269" y="1193559"/>
            <a:ext cx="4225751" cy="2246809"/>
          </a:xfrm>
          <a:prstGeom prst="rect">
            <a:avLst/>
          </a:prstGeom>
        </p:spPr>
      </p:pic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463CD30-85AF-4821-A803-4E9F4A7EB958}"/>
              </a:ext>
            </a:extLst>
          </p:cNvPr>
          <p:cNvSpPr/>
          <p:nvPr/>
        </p:nvSpPr>
        <p:spPr>
          <a:xfrm>
            <a:off x="1833691" y="1156929"/>
            <a:ext cx="528509" cy="6572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69F769-50D5-4D15-8AD9-595A7FB329CE}"/>
              </a:ext>
            </a:extLst>
          </p:cNvPr>
          <p:cNvSpPr txBox="1"/>
          <p:nvPr/>
        </p:nvSpPr>
        <p:spPr>
          <a:xfrm>
            <a:off x="5324476" y="1156929"/>
            <a:ext cx="6534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 formula calculations, only two point values ​​are available(the peak and valley points).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Simulation and calculation process took about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 rounds of attempts: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1F1222-1393-4ACF-B4FD-EAA4454D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429000"/>
            <a:ext cx="5105400" cy="3285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221589-B875-4E00-9676-9BB7E1CE9170}"/>
              </a:ext>
            </a:extLst>
          </p:cNvPr>
          <p:cNvSpPr txBox="1"/>
          <p:nvPr/>
        </p:nvSpPr>
        <p:spPr>
          <a:xfrm>
            <a:off x="461869" y="3882776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The calculated values ​​are collected and the error is about 3%: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2427EF57-7B9A-4AC4-A7F7-554020E5F7FA}"/>
              </a:ext>
            </a:extLst>
          </p:cNvPr>
          <p:cNvSpPr/>
          <p:nvPr/>
        </p:nvSpPr>
        <p:spPr>
          <a:xfrm>
            <a:off x="1513435" y="2165119"/>
            <a:ext cx="1273319" cy="698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SpO2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BFB7C2A-D620-40FA-A4E1-742A7F67CD85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2786754" y="2514258"/>
            <a:ext cx="2905928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77D964-18D3-44FA-AF92-0E970744C7E3}"/>
              </a:ext>
            </a:extLst>
          </p:cNvPr>
          <p:cNvSpPr/>
          <p:nvPr/>
        </p:nvSpPr>
        <p:spPr>
          <a:xfrm>
            <a:off x="5692682" y="2165128"/>
            <a:ext cx="984344" cy="698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μa</a:t>
            </a:r>
            <a:r>
              <a:rPr lang="en-US" altLang="zh-CN" dirty="0">
                <a:solidFill>
                  <a:schemeClr val="tx1"/>
                </a:solidFill>
              </a:rPr>
              <a:t>_(t)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C36DEF8-5AED-4D73-B452-7730E0ABB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949" y="1306318"/>
            <a:ext cx="2857333" cy="1142933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394EB69-46F0-4DAA-A078-09084C725EA0}"/>
              </a:ext>
            </a:extLst>
          </p:cNvPr>
          <p:cNvSpPr txBox="1"/>
          <p:nvPr/>
        </p:nvSpPr>
        <p:spPr>
          <a:xfrm>
            <a:off x="3433675" y="2587287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PPG signal</a:t>
            </a:r>
            <a:endParaRPr lang="zh-CN" altLang="en-US" dirty="0"/>
          </a:p>
        </p:txBody>
      </p:sp>
      <p:sp>
        <p:nvSpPr>
          <p:cNvPr id="12" name="流程图: 汇总连接 11">
            <a:extLst>
              <a:ext uri="{FF2B5EF4-FFF2-40B4-BE49-F238E27FC236}">
                <a16:creationId xmlns:a16="http://schemas.microsoft.com/office/drawing/2014/main" id="{9B70B4D4-1353-4115-907A-89CAA66AD0E1}"/>
              </a:ext>
            </a:extLst>
          </p:cNvPr>
          <p:cNvSpPr/>
          <p:nvPr/>
        </p:nvSpPr>
        <p:spPr>
          <a:xfrm>
            <a:off x="7925158" y="2369454"/>
            <a:ext cx="287877" cy="289607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AD9447-655E-441E-926C-24FA54130D46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6677026" y="2514258"/>
            <a:ext cx="124813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E4EAB3E-B6C3-43C3-9029-2F676E13E8D0}"/>
              </a:ext>
            </a:extLst>
          </p:cNvPr>
          <p:cNvSpPr/>
          <p:nvPr/>
        </p:nvSpPr>
        <p:spPr>
          <a:xfrm>
            <a:off x="6357525" y="1253955"/>
            <a:ext cx="4148550" cy="61264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Monte Carlo Simulation L-</a:t>
            </a:r>
            <a:r>
              <a:rPr lang="en-US" altLang="zh-CN" dirty="0" err="1">
                <a:solidFill>
                  <a:schemeClr val="tx1"/>
                </a:solidFill>
              </a:rPr>
              <a:t>ppath</a:t>
            </a:r>
            <a:r>
              <a:rPr lang="en-US" altLang="zh-CN" dirty="0">
                <a:solidFill>
                  <a:schemeClr val="tx1"/>
                </a:solidFill>
              </a:rPr>
              <a:t>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CF0659-62C5-4716-9574-F9D9907E74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69097" y="1877798"/>
            <a:ext cx="0" cy="4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4DD4DF6-A0EC-485F-829B-A857885A2357}"/>
              </a:ext>
            </a:extLst>
          </p:cNvPr>
          <p:cNvSpPr/>
          <p:nvPr/>
        </p:nvSpPr>
        <p:spPr>
          <a:xfrm>
            <a:off x="7576924" y="4727252"/>
            <a:ext cx="984344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I(t)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4C152-D94F-467C-B282-1404C431FB78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 flipH="1">
            <a:off x="8069096" y="2659061"/>
            <a:ext cx="1" cy="206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C861F8E-08AE-4562-9795-49463B691D32}"/>
              </a:ext>
            </a:extLst>
          </p:cNvPr>
          <p:cNvSpPr/>
          <p:nvPr/>
        </p:nvSpPr>
        <p:spPr>
          <a:xfrm>
            <a:off x="2700634" y="4727243"/>
            <a:ext cx="1273319" cy="6982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SpO2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FB7DED-C9DA-49DE-AA32-73CE53140D0C}"/>
              </a:ext>
            </a:extLst>
          </p:cNvPr>
          <p:cNvCxnSpPr>
            <a:cxnSpLocks/>
            <a:stCxn id="27" idx="1"/>
            <a:endCxn id="31" idx="6"/>
          </p:cNvCxnSpPr>
          <p:nvPr/>
        </p:nvCxnSpPr>
        <p:spPr>
          <a:xfrm flipH="1" flipV="1">
            <a:off x="3973953" y="5076382"/>
            <a:ext cx="3602971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213582C-9AD6-4FAC-91FC-6A0C346236BE}"/>
              </a:ext>
            </a:extLst>
          </p:cNvPr>
          <p:cNvCxnSpPr>
            <a:cxnSpLocks/>
            <a:stCxn id="3" idx="4"/>
            <a:endCxn id="31" idx="2"/>
          </p:cNvCxnSpPr>
          <p:nvPr/>
        </p:nvCxnSpPr>
        <p:spPr>
          <a:xfrm rot="16200000" flipH="1">
            <a:off x="1318872" y="3694619"/>
            <a:ext cx="2212985" cy="55053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7C420B4-AF1B-45DB-87D2-935E188EC0B5}"/>
                  </a:ext>
                </a:extLst>
              </p:cNvPr>
              <p:cNvSpPr txBox="1"/>
              <p:nvPr/>
            </p:nvSpPr>
            <p:spPr>
              <a:xfrm>
                <a:off x="8356975" y="2332690"/>
                <a:ext cx="3663326" cy="256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7C420B4-AF1B-45DB-87D2-935E188EC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75" y="2332690"/>
                <a:ext cx="3663326" cy="2562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箭头: 左 44">
            <a:extLst>
              <a:ext uri="{FF2B5EF4-FFF2-40B4-BE49-F238E27FC236}">
                <a16:creationId xmlns:a16="http://schemas.microsoft.com/office/drawing/2014/main" id="{919007F4-2EE5-4000-8A69-C53A92404B18}"/>
              </a:ext>
            </a:extLst>
          </p:cNvPr>
          <p:cNvSpPr/>
          <p:nvPr/>
        </p:nvSpPr>
        <p:spPr>
          <a:xfrm>
            <a:off x="8285242" y="2369453"/>
            <a:ext cx="624260" cy="28960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6C003DB-A732-4271-B313-22861E418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0" b="18179"/>
          <a:stretch/>
        </p:blipFill>
        <p:spPr>
          <a:xfrm>
            <a:off x="4260981" y="5169604"/>
            <a:ext cx="2863401" cy="152647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04001B4-0BF9-4E53-AF92-D3D909BF1597}"/>
              </a:ext>
            </a:extLst>
          </p:cNvPr>
          <p:cNvSpPr txBox="1"/>
          <p:nvPr/>
        </p:nvSpPr>
        <p:spPr>
          <a:xfrm>
            <a:off x="150230" y="2863395"/>
            <a:ext cx="2130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Preset SpO2 value used to generate PPG signal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6FE41C-02B7-4CE3-AA21-681C6F209DBC}"/>
              </a:ext>
            </a:extLst>
          </p:cNvPr>
          <p:cNvSpPr txBox="1"/>
          <p:nvPr/>
        </p:nvSpPr>
        <p:spPr>
          <a:xfrm>
            <a:off x="464651" y="5337985"/>
            <a:ext cx="2969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SpO2 values ​​derived from Monte Carlo simulations and calculations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1F8F54-3C9C-4618-B1B9-FC83DFA422D1}"/>
              </a:ext>
            </a:extLst>
          </p:cNvPr>
          <p:cNvSpPr txBox="1"/>
          <p:nvPr/>
        </p:nvSpPr>
        <p:spPr>
          <a:xfrm>
            <a:off x="4088371" y="3499478"/>
            <a:ext cx="282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Simulation model</a:t>
            </a:r>
            <a:endParaRPr lang="zh-CN" altLang="en-US" sz="2400" dirty="0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6493B7A3-8A20-4DA3-B88A-205171A2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0" y="250194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Model flow chart of Monte Carlo simulation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753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795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Signal  calculation verification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0EF33E-2775-41AB-BAAC-844A255F8990}"/>
              </a:ext>
            </a:extLst>
          </p:cNvPr>
          <p:cNvSpPr txBox="1"/>
          <p:nvPr/>
        </p:nvSpPr>
        <p:spPr>
          <a:xfrm>
            <a:off x="1645238" y="4546933"/>
            <a:ext cx="9130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 err="1">
                <a:effectLst/>
                <a:latin typeface="Menlo"/>
              </a:rPr>
              <a:t>mhr_signal</a:t>
            </a:r>
            <a:r>
              <a:rPr lang="en-US" altLang="zh-CN" sz="2000" b="0" i="0" dirty="0">
                <a:effectLst/>
                <a:latin typeface="Menlo"/>
              </a:rPr>
              <a:t> = 0.5 * sin(2 * pi * </a:t>
            </a:r>
            <a:r>
              <a:rPr lang="en-US" altLang="zh-CN" sz="2000" b="0" i="0" dirty="0" err="1">
                <a:effectLst/>
                <a:latin typeface="Menlo"/>
              </a:rPr>
              <a:t>mhr_freq</a:t>
            </a:r>
            <a:r>
              <a:rPr lang="en-US" altLang="zh-CN" sz="2000" b="0" i="0" dirty="0">
                <a:effectLst/>
                <a:latin typeface="Menlo"/>
              </a:rPr>
              <a:t> * t);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MHR</a:t>
            </a:r>
            <a:endParaRPr lang="en-US" altLang="zh-CN" sz="2000" b="0" i="0" dirty="0">
              <a:effectLst/>
              <a:latin typeface="Menlo"/>
            </a:endParaRPr>
          </a:p>
          <a:p>
            <a:r>
              <a:rPr lang="en-US" altLang="zh-CN" sz="2000" b="0" i="0" dirty="0" err="1">
                <a:effectLst/>
                <a:latin typeface="Menlo"/>
              </a:rPr>
              <a:t>fhr_signal</a:t>
            </a:r>
            <a:r>
              <a:rPr lang="en-US" altLang="zh-CN" sz="2000" b="0" i="0" dirty="0">
                <a:effectLst/>
                <a:latin typeface="Menlo"/>
              </a:rPr>
              <a:t> = 0.2 * sin(2 * pi * </a:t>
            </a:r>
            <a:r>
              <a:rPr lang="en-US" altLang="zh-CN" sz="2000" b="0" i="0" dirty="0" err="1">
                <a:effectLst/>
                <a:latin typeface="Menlo"/>
              </a:rPr>
              <a:t>fhr_freq</a:t>
            </a:r>
            <a:r>
              <a:rPr lang="en-US" altLang="zh-CN" sz="2000" b="0" i="0" dirty="0">
                <a:effectLst/>
                <a:latin typeface="Menlo"/>
              </a:rPr>
              <a:t> * t);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FHR</a:t>
            </a:r>
          </a:p>
          <a:p>
            <a:r>
              <a:rPr lang="en-US" altLang="zh-CN" sz="2000" b="0" i="0" dirty="0" err="1">
                <a:effectLst/>
                <a:latin typeface="Menlo"/>
              </a:rPr>
              <a:t>resp_freq</a:t>
            </a:r>
            <a:r>
              <a:rPr lang="en-US" altLang="zh-CN" sz="2000" b="0" i="0" dirty="0">
                <a:effectLst/>
                <a:latin typeface="Menlo"/>
              </a:rPr>
              <a:t> = 0.25;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Respiration frequency</a:t>
            </a:r>
          </a:p>
          <a:p>
            <a:r>
              <a:rPr lang="fr-FR" altLang="zh-CN" sz="2000" b="0" i="0" dirty="0">
                <a:effectLst/>
                <a:latin typeface="Menlo"/>
              </a:rPr>
              <a:t>resp_signal = 0.1 * sin(2 * pi * resp_freq * t); </a:t>
            </a:r>
            <a:r>
              <a:rPr lang="fr-FR" altLang="zh-CN" sz="2000" b="0" i="0" dirty="0">
                <a:solidFill>
                  <a:srgbClr val="008013"/>
                </a:solidFill>
                <a:effectLst/>
                <a:latin typeface="Menlo"/>
              </a:rPr>
              <a:t>% Respiration</a:t>
            </a:r>
            <a:br>
              <a:rPr lang="en-US" altLang="zh-CN" sz="2000" b="0" i="0" dirty="0">
                <a:effectLst/>
                <a:latin typeface="Menlo"/>
              </a:rPr>
            </a:br>
            <a:r>
              <a:rPr lang="en-US" altLang="zh-CN" sz="2000" b="0" i="0" dirty="0" err="1">
                <a:solidFill>
                  <a:srgbClr val="FF0000"/>
                </a:solidFill>
                <a:effectLst/>
                <a:latin typeface="Menlo"/>
              </a:rPr>
              <a:t>dc_component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Menlo"/>
              </a:rPr>
              <a:t> = 25*0.5=12.5</a:t>
            </a:r>
            <a:r>
              <a:rPr lang="en-US" altLang="zh-CN" sz="2000" b="0" i="0" dirty="0">
                <a:effectLst/>
                <a:latin typeface="Menlo"/>
              </a:rPr>
              <a:t>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DC component</a:t>
            </a:r>
            <a:endParaRPr lang="en-US" altLang="zh-CN" sz="2000" b="0" i="0" dirty="0">
              <a:effectLst/>
              <a:latin typeface="Menlo"/>
            </a:endParaRP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AA6F1BA4-328A-4B04-9A12-4A973D800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981" y="1104900"/>
            <a:ext cx="3408193" cy="27812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96A20D-445E-476F-A4CE-ADBF9DC1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69" y="1104900"/>
            <a:ext cx="3228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2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Monte Carlo simulation length data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7C4778-7D0B-4C94-9189-CC841FFE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2" y="4091438"/>
            <a:ext cx="4701947" cy="883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EC9BA2-CDBB-467D-822A-2C814EED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94" y="1543186"/>
            <a:ext cx="3068674" cy="24354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B20AD5-0F72-4CB6-AD31-8A033F0B1B27}"/>
              </a:ext>
            </a:extLst>
          </p:cNvPr>
          <p:cNvSpPr txBox="1"/>
          <p:nvPr/>
        </p:nvSpPr>
        <p:spPr>
          <a:xfrm>
            <a:off x="720682" y="1127733"/>
            <a:ext cx="406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erriweather" panose="00000500000000000000" pitchFamily="2" charset="0"/>
              </a:rPr>
              <a:t>Reference:</a:t>
            </a:r>
            <a:endParaRPr lang="en-US" altLang="zh-CN" sz="1800" dirty="0">
              <a:latin typeface="Merriweather" panose="00000500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C3CF8-2CD1-418B-81A7-5A84245C576E}"/>
              </a:ext>
            </a:extLst>
          </p:cNvPr>
          <p:cNvSpPr txBox="1"/>
          <p:nvPr/>
        </p:nvSpPr>
        <p:spPr>
          <a:xfrm>
            <a:off x="6359482" y="1127733"/>
            <a:ext cx="511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erriweather" panose="00000500000000000000" pitchFamily="2" charset="0"/>
              </a:rPr>
              <a:t>Simulation Construction</a:t>
            </a:r>
            <a:endParaRPr lang="en-US" altLang="zh-CN" sz="1800" dirty="0">
              <a:latin typeface="Merriweather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1B85EF-E478-4513-ADAF-BFF5D8C55689}"/>
                  </a:ext>
                </a:extLst>
              </p:cNvPr>
              <p:cNvSpPr txBox="1"/>
              <p:nvPr/>
            </p:nvSpPr>
            <p:spPr>
              <a:xfrm>
                <a:off x="6004286" y="1927345"/>
                <a:ext cx="5378089" cy="193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1B85EF-E478-4513-ADAF-BFF5D8C5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86" y="1927345"/>
                <a:ext cx="5378089" cy="1937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1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Calculate the SpO2 value using the formula derived previously</a:t>
            </a:r>
            <a:endParaRPr lang="zh-CN" altLang="en-US" sz="2800" dirty="0"/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B433ED41-D0B7-4DEE-991E-2C71F4DA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034" b="19093"/>
          <a:stretch/>
        </p:blipFill>
        <p:spPr>
          <a:xfrm>
            <a:off x="614269" y="1193559"/>
            <a:ext cx="4225751" cy="2246809"/>
          </a:xfrm>
          <a:prstGeom prst="rect">
            <a:avLst/>
          </a:prstGeom>
        </p:spPr>
      </p:pic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463CD30-85AF-4821-A803-4E9F4A7EB958}"/>
              </a:ext>
            </a:extLst>
          </p:cNvPr>
          <p:cNvSpPr/>
          <p:nvPr/>
        </p:nvSpPr>
        <p:spPr>
          <a:xfrm>
            <a:off x="1833691" y="1156929"/>
            <a:ext cx="528509" cy="6572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69F769-50D5-4D15-8AD9-595A7FB329CE}"/>
              </a:ext>
            </a:extLst>
          </p:cNvPr>
          <p:cNvSpPr txBox="1"/>
          <p:nvPr/>
        </p:nvSpPr>
        <p:spPr>
          <a:xfrm>
            <a:off x="5302558" y="1570314"/>
            <a:ext cx="6534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 formula calculations, two other points(not the peak and valley) were selected.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After Monte Carlo simulation, the calculations are actually not highly correlated with peak/valley.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9C89CAC-D156-4867-97A3-ED3FFB9B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715730"/>
            <a:ext cx="5988811" cy="2395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B3CE28-94B0-491D-87CA-63332ACFA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01" y="3429000"/>
            <a:ext cx="5291974" cy="28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Calculate the SpO2 value in two subjects model</a:t>
            </a:r>
            <a:endParaRPr lang="zh-CN" altLang="en-US" sz="2800" dirty="0"/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B433ED41-D0B7-4DEE-991E-2C71F4DA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034" b="19093"/>
          <a:stretch/>
        </p:blipFill>
        <p:spPr>
          <a:xfrm>
            <a:off x="604744" y="1116200"/>
            <a:ext cx="4225751" cy="2246809"/>
          </a:xfrm>
          <a:prstGeom prst="rect">
            <a:avLst/>
          </a:prstGeom>
        </p:spPr>
      </p:pic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463CD30-85AF-4821-A803-4E9F4A7EB958}"/>
              </a:ext>
            </a:extLst>
          </p:cNvPr>
          <p:cNvSpPr/>
          <p:nvPr/>
        </p:nvSpPr>
        <p:spPr>
          <a:xfrm>
            <a:off x="1833691" y="1014903"/>
            <a:ext cx="528509" cy="6572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69F769-50D5-4D15-8AD9-595A7FB329CE}"/>
              </a:ext>
            </a:extLst>
          </p:cNvPr>
          <p:cNvSpPr txBox="1"/>
          <p:nvPr/>
        </p:nvSpPr>
        <p:spPr>
          <a:xfrm>
            <a:off x="5324476" y="1156929"/>
            <a:ext cx="6534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Two PPG signals: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05820B-606E-4467-97DD-20FC436CCC46}"/>
              </a:ext>
            </a:extLst>
          </p:cNvPr>
          <p:cNvSpPr txBox="1"/>
          <p:nvPr/>
        </p:nvSpPr>
        <p:spPr>
          <a:xfrm>
            <a:off x="5324476" y="1672128"/>
            <a:ext cx="6332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 err="1">
                <a:effectLst/>
                <a:latin typeface="Menlo"/>
              </a:rPr>
              <a:t>mhr_signal</a:t>
            </a:r>
            <a:r>
              <a:rPr lang="en-US" altLang="zh-CN" sz="2000" b="0" i="0" dirty="0">
                <a:effectLst/>
                <a:latin typeface="Menlo"/>
              </a:rPr>
              <a:t> = 5 * sin(2 * pi * </a:t>
            </a:r>
            <a:r>
              <a:rPr lang="en-US" altLang="zh-CN" sz="2000" b="0" i="0" dirty="0" err="1">
                <a:effectLst/>
                <a:latin typeface="Menlo"/>
              </a:rPr>
              <a:t>mhr_freq</a:t>
            </a:r>
            <a:r>
              <a:rPr lang="en-US" altLang="zh-CN" sz="2000" b="0" i="0" dirty="0">
                <a:effectLst/>
                <a:latin typeface="Menlo"/>
              </a:rPr>
              <a:t> * t);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MHR</a:t>
            </a:r>
            <a:endParaRPr lang="en-US" altLang="zh-CN" sz="2000" b="0" i="0" dirty="0">
              <a:effectLst/>
              <a:latin typeface="Menlo"/>
            </a:endParaRPr>
          </a:p>
          <a:p>
            <a:r>
              <a:rPr lang="en-US" altLang="zh-CN" sz="2000" b="0" i="0" dirty="0" err="1">
                <a:effectLst/>
                <a:latin typeface="Menlo"/>
              </a:rPr>
              <a:t>fhr_signal</a:t>
            </a:r>
            <a:r>
              <a:rPr lang="en-US" altLang="zh-CN" sz="2000" b="0" i="0" dirty="0">
                <a:effectLst/>
                <a:latin typeface="Menlo"/>
              </a:rPr>
              <a:t> = 1 * sin(2 * pi * </a:t>
            </a:r>
            <a:r>
              <a:rPr lang="en-US" altLang="zh-CN" sz="2000" b="0" i="0" dirty="0" err="1">
                <a:effectLst/>
                <a:latin typeface="Menlo"/>
              </a:rPr>
              <a:t>fhr_freq</a:t>
            </a:r>
            <a:r>
              <a:rPr lang="en-US" altLang="zh-CN" sz="2000" b="0" i="0" dirty="0">
                <a:effectLst/>
                <a:latin typeface="Menlo"/>
              </a:rPr>
              <a:t> * t);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FHR</a:t>
            </a:r>
          </a:p>
          <a:p>
            <a:r>
              <a:rPr lang="fr-FR" altLang="zh-CN" sz="2000" b="0" i="0" dirty="0">
                <a:effectLst/>
                <a:latin typeface="Menlo"/>
              </a:rPr>
              <a:t>resp_signal = 0.4 * sin(2 * pi * resp_freq * t); </a:t>
            </a:r>
            <a:r>
              <a:rPr lang="fr-FR" altLang="zh-CN" sz="2000" b="0" i="0" dirty="0">
                <a:solidFill>
                  <a:srgbClr val="008013"/>
                </a:solidFill>
                <a:effectLst/>
                <a:latin typeface="Menlo"/>
              </a:rPr>
              <a:t>% Respiration</a:t>
            </a:r>
            <a:br>
              <a:rPr lang="en-US" altLang="zh-CN" sz="2000" b="0" i="0" dirty="0">
                <a:effectLst/>
                <a:latin typeface="Menlo"/>
              </a:rPr>
            </a:br>
            <a:r>
              <a:rPr lang="en-US" altLang="zh-CN" sz="2000" b="0" i="0" dirty="0" err="1">
                <a:solidFill>
                  <a:srgbClr val="FF0000"/>
                </a:solidFill>
                <a:effectLst/>
                <a:latin typeface="Menlo"/>
              </a:rPr>
              <a:t>dc_component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Menlo"/>
              </a:rPr>
              <a:t> = 90</a:t>
            </a:r>
            <a:r>
              <a:rPr lang="en-US" altLang="zh-CN" sz="2000" b="0" i="0" dirty="0">
                <a:effectLst/>
                <a:latin typeface="Menlo"/>
              </a:rPr>
              <a:t>; </a:t>
            </a:r>
            <a:r>
              <a:rPr lang="en-US" altLang="zh-CN" sz="2000" b="0" i="0" dirty="0">
                <a:solidFill>
                  <a:srgbClr val="008013"/>
                </a:solidFill>
                <a:effectLst/>
                <a:latin typeface="Menlo"/>
              </a:rPr>
              <a:t>% DC component</a:t>
            </a:r>
            <a:endParaRPr lang="en-US" altLang="zh-CN" sz="2000" b="0" i="0" dirty="0">
              <a:effectLst/>
              <a:latin typeface="Menlo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12D67B-31BD-4C52-AC56-7ACF6DF5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5" y="3464306"/>
            <a:ext cx="6534151" cy="32423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9ADAAA-D637-40AD-871A-0B05E673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521" y="3650850"/>
            <a:ext cx="5146966" cy="28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795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Simple MATLAB signal  calculation verification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0EF33E-2775-41AB-BAAC-844A255F8990}"/>
              </a:ext>
            </a:extLst>
          </p:cNvPr>
          <p:cNvSpPr txBox="1"/>
          <p:nvPr/>
        </p:nvSpPr>
        <p:spPr>
          <a:xfrm>
            <a:off x="7217363" y="1168904"/>
            <a:ext cx="4974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 err="1">
                <a:effectLst/>
                <a:latin typeface="Menlo"/>
              </a:rPr>
              <a:t>mhr_signal</a:t>
            </a:r>
            <a:r>
              <a:rPr lang="en-US" altLang="zh-CN" sz="1800" b="0" i="0" dirty="0">
                <a:effectLst/>
                <a:latin typeface="Menlo"/>
              </a:rPr>
              <a:t> = 0.5 * sin(2 * pi * </a:t>
            </a:r>
            <a:r>
              <a:rPr lang="en-US" altLang="zh-CN" sz="1800" b="0" i="0" dirty="0" err="1">
                <a:effectLst/>
                <a:latin typeface="Menlo"/>
              </a:rPr>
              <a:t>mhr_freq</a:t>
            </a:r>
            <a:r>
              <a:rPr lang="en-US" altLang="zh-CN" sz="1800" b="0" i="0" dirty="0">
                <a:effectLst/>
                <a:latin typeface="Menlo"/>
              </a:rPr>
              <a:t> * t);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MHR</a:t>
            </a:r>
            <a:endParaRPr lang="en-US" altLang="zh-CN" sz="1800" b="0" i="0" dirty="0">
              <a:effectLst/>
              <a:latin typeface="Menlo"/>
            </a:endParaRPr>
          </a:p>
          <a:p>
            <a:r>
              <a:rPr lang="en-US" altLang="zh-CN" sz="1800" b="0" i="0" dirty="0" err="1">
                <a:effectLst/>
                <a:latin typeface="Menlo"/>
              </a:rPr>
              <a:t>fhr_signal</a:t>
            </a:r>
            <a:r>
              <a:rPr lang="en-US" altLang="zh-CN" sz="1800" b="0" i="0" dirty="0">
                <a:effectLst/>
                <a:latin typeface="Menlo"/>
              </a:rPr>
              <a:t> = 0.2 * sin(2 * pi * </a:t>
            </a:r>
            <a:r>
              <a:rPr lang="en-US" altLang="zh-CN" sz="1800" b="0" i="0" dirty="0" err="1">
                <a:effectLst/>
                <a:latin typeface="Menlo"/>
              </a:rPr>
              <a:t>fhr_freq</a:t>
            </a:r>
            <a:r>
              <a:rPr lang="en-US" altLang="zh-CN" sz="1800" b="0" i="0" dirty="0">
                <a:effectLst/>
                <a:latin typeface="Menlo"/>
              </a:rPr>
              <a:t> * t);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FHR</a:t>
            </a:r>
          </a:p>
          <a:p>
            <a:r>
              <a:rPr lang="en-US" altLang="zh-CN" sz="1800" b="0" i="0" dirty="0" err="1">
                <a:effectLst/>
                <a:latin typeface="Menlo"/>
              </a:rPr>
              <a:t>resp_freq</a:t>
            </a:r>
            <a:r>
              <a:rPr lang="en-US" altLang="zh-CN" sz="1800" b="0" i="0" dirty="0">
                <a:effectLst/>
                <a:latin typeface="Menlo"/>
              </a:rPr>
              <a:t> = 0.25;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Respiration frequency</a:t>
            </a:r>
          </a:p>
          <a:p>
            <a:r>
              <a:rPr lang="fr-FR" altLang="zh-CN" sz="1800" b="0" i="0" dirty="0">
                <a:effectLst/>
                <a:latin typeface="Menlo"/>
              </a:rPr>
              <a:t>resp_signal = 0.1 * sin(2 * pi * resp_freq * t); </a:t>
            </a:r>
            <a:r>
              <a:rPr lang="fr-FR" altLang="zh-CN" sz="1800" b="0" i="0" dirty="0">
                <a:solidFill>
                  <a:srgbClr val="008013"/>
                </a:solidFill>
                <a:effectLst/>
                <a:latin typeface="Menlo"/>
              </a:rPr>
              <a:t>% Respiration</a:t>
            </a:r>
            <a:br>
              <a:rPr lang="en-US" altLang="zh-CN" sz="1800" b="0" i="0" dirty="0">
                <a:effectLst/>
                <a:latin typeface="Menlo"/>
              </a:rPr>
            </a:br>
            <a:r>
              <a:rPr lang="en-US" altLang="zh-CN" sz="1800" b="0" i="0" dirty="0" err="1">
                <a:effectLst/>
                <a:latin typeface="Menlo"/>
              </a:rPr>
              <a:t>dc_component</a:t>
            </a:r>
            <a:r>
              <a:rPr lang="en-US" altLang="zh-CN" sz="1800" b="0" i="0" dirty="0">
                <a:effectLst/>
                <a:latin typeface="Menlo"/>
              </a:rPr>
              <a:t> = 25*0.5=12.5;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DC component</a:t>
            </a:r>
            <a:endParaRPr lang="en-US" altLang="zh-CN" sz="1800" b="0" i="0" dirty="0">
              <a:effectLst/>
              <a:latin typeface="Menlo"/>
            </a:endParaRP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AA6F1BA4-328A-4B04-9A12-4A973D800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56" y="923926"/>
            <a:ext cx="3089569" cy="25212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45BC4E-544E-4E3F-B936-D66C5E658A57}"/>
              </a:ext>
            </a:extLst>
          </p:cNvPr>
          <p:cNvSpPr txBox="1"/>
          <p:nvPr/>
        </p:nvSpPr>
        <p:spPr>
          <a:xfrm>
            <a:off x="977121" y="4179748"/>
            <a:ext cx="406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erriweather" panose="00000500000000000000" pitchFamily="2" charset="0"/>
              </a:rPr>
              <a:t>C</a:t>
            </a:r>
            <a:r>
              <a:rPr lang="en-US" altLang="zh-CN" sz="1800" dirty="0">
                <a:latin typeface="Merriweather" panose="00000500000000000000" pitchFamily="2" charset="0"/>
              </a:rPr>
              <a:t>alculation Method</a:t>
            </a:r>
          </a:p>
          <a:p>
            <a:endParaRPr lang="en-US" altLang="zh-CN" sz="1800" dirty="0">
              <a:latin typeface="Merriweather" panose="00000500000000000000" pitchFamily="2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</a:rPr>
              <a:t>PPG time domain signal calculation</a:t>
            </a:r>
            <a:endParaRPr lang="en-US" altLang="zh-CN" b="0" i="0" dirty="0">
              <a:solidFill>
                <a:srgbClr val="000000"/>
              </a:solidFill>
              <a:effectLst/>
              <a:latin typeface="Apto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(Imax-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ptos"/>
              </a:rPr>
              <a:t>Imin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)/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ptos"/>
              </a:rPr>
              <a:t>Imin</a:t>
            </a:r>
            <a:endParaRPr lang="en-US" altLang="zh-CN" b="0" i="0" dirty="0">
              <a:solidFill>
                <a:srgbClr val="000000"/>
              </a:solidFill>
              <a:effectLst/>
              <a:latin typeface="Apto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</a:rPr>
              <a:t>Power spectrum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 Energy of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ptos"/>
              </a:rPr>
              <a:t>f_MHR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 /total signal energy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96A20D-445E-476F-A4CE-ADBF9DC1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69" y="923925"/>
            <a:ext cx="3089569" cy="25610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838E52-BE82-4563-8207-28DA4090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81" y="3566436"/>
            <a:ext cx="6411619" cy="31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Monte Carlo simulation length data verification 1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BD7DCF-2458-4786-A19D-8C8E589A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60" y="1210094"/>
            <a:ext cx="5547267" cy="2218906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4FECE6-E766-4CCE-AF89-4DA0502E10B1}"/>
              </a:ext>
            </a:extLst>
          </p:cNvPr>
          <p:cNvSpPr txBox="1"/>
          <p:nvPr/>
        </p:nvSpPr>
        <p:spPr>
          <a:xfrm>
            <a:off x="5951282" y="1199979"/>
            <a:ext cx="59857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ptos"/>
              </a:rPr>
              <a:t>Test simulation settings:</a:t>
            </a:r>
          </a:p>
          <a:p>
            <a:br>
              <a:rPr lang="en-US" altLang="zh-CN" sz="2000" dirty="0">
                <a:latin typeface="Aptos"/>
              </a:rPr>
            </a:br>
            <a:r>
              <a:rPr lang="en-US" altLang="zh-CN" sz="2000" dirty="0">
                <a:latin typeface="Aptos"/>
              </a:rPr>
              <a:t>N=1000;</a:t>
            </a: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0.009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alpha_3_init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0.004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0.013</a:t>
            </a:r>
            <a:br>
              <a:rPr lang="en-US" altLang="zh-CN" sz="2400" dirty="0">
                <a:latin typeface="Aptos"/>
              </a:rPr>
            </a:br>
            <a:endParaRPr lang="en-US" altLang="zh-CN" dirty="0">
              <a:latin typeface="Apto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808964-C606-4759-9FC6-A3C96992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0" y="4040180"/>
            <a:ext cx="7556207" cy="23523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980255-FD46-4489-89F1-38C604DF8885}"/>
              </a:ext>
            </a:extLst>
          </p:cNvPr>
          <p:cNvSpPr txBox="1"/>
          <p:nvPr/>
        </p:nvSpPr>
        <p:spPr>
          <a:xfrm>
            <a:off x="7923135" y="4184550"/>
            <a:ext cx="4013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Time domain result (735nm):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4.7429</a:t>
            </a:r>
          </a:p>
          <a:p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Frequency domain result (735nm):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0.5057</a:t>
            </a:r>
          </a:p>
          <a:p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Time domain result (850nm): </a:t>
            </a:r>
            <a:r>
              <a:rPr lang="en-US" altLang="zh-CN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4.0306</a:t>
            </a:r>
          </a:p>
          <a:p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Frequency domain result (850nm): </a:t>
            </a:r>
            <a:r>
              <a:rPr lang="en-US" altLang="zh-CN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0.5410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Monte Carlo simulation length data verification 2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BD7DCF-2458-4786-A19D-8C8E589A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00" y="1268283"/>
            <a:ext cx="4560129" cy="1824051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4FECE6-E766-4CCE-AF89-4DA0502E10B1}"/>
              </a:ext>
            </a:extLst>
          </p:cNvPr>
          <p:cNvSpPr txBox="1"/>
          <p:nvPr/>
        </p:nvSpPr>
        <p:spPr>
          <a:xfrm>
            <a:off x="5444206" y="1122943"/>
            <a:ext cx="6298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ptos"/>
              </a:rPr>
              <a:t> The Second simulation settings:</a:t>
            </a:r>
          </a:p>
          <a:p>
            <a:br>
              <a:rPr lang="en-US" altLang="zh-CN" sz="2000" dirty="0">
                <a:latin typeface="Aptos"/>
              </a:rPr>
            </a:br>
            <a:r>
              <a:rPr lang="en-US" altLang="zh-CN" sz="2000" dirty="0">
                <a:latin typeface="Aptos"/>
              </a:rPr>
              <a:t>N=1000; (for all time)</a:t>
            </a: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0.009</a:t>
            </a: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alpha_3_init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0.004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0.013</a:t>
            </a:r>
            <a:br>
              <a:rPr lang="en-US" altLang="zh-CN" sz="2400" dirty="0">
                <a:latin typeface="Aptos"/>
              </a:rPr>
            </a:b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f(t) is function of time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980255-FD46-4489-89F1-38C604DF8885}"/>
              </a:ext>
            </a:extLst>
          </p:cNvPr>
          <p:cNvSpPr txBox="1"/>
          <p:nvPr/>
        </p:nvSpPr>
        <p:spPr>
          <a:xfrm>
            <a:off x="838200" y="4454106"/>
            <a:ext cx="9577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arget function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</a:t>
            </a:r>
            <a:endParaRPr lang="en-US" altLang="zh-CN" b="0" i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Argmin_Diff_735 = 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Frequency domain result(735) / Time domain result(735)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Argmin_Diff_735 = 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Frequency domain result(850) / Time domain result(850)</a:t>
            </a:r>
          </a:p>
          <a:p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Result:</a:t>
            </a:r>
            <a:b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Optimized absorption coefficient for L1, L2, L4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Monte Carlo simulation length data verification 3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BD7DCF-2458-4786-A19D-8C8E589A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00" y="1268283"/>
            <a:ext cx="4560129" cy="1824051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4FECE6-E766-4CCE-AF89-4DA0502E10B1}"/>
              </a:ext>
            </a:extLst>
          </p:cNvPr>
          <p:cNvSpPr txBox="1"/>
          <p:nvPr/>
        </p:nvSpPr>
        <p:spPr>
          <a:xfrm>
            <a:off x="5444206" y="1122943"/>
            <a:ext cx="6468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ptos"/>
              </a:rPr>
              <a:t> The Third simulation settings:</a:t>
            </a:r>
          </a:p>
          <a:p>
            <a:br>
              <a:rPr lang="en-US" altLang="zh-CN" sz="2000" dirty="0">
                <a:latin typeface="Aptos"/>
              </a:rPr>
            </a:br>
            <a:r>
              <a:rPr lang="en-US" altLang="zh-CN" sz="2000" dirty="0">
                <a:latin typeface="Aptos"/>
              </a:rPr>
              <a:t>N=1000*random(0.5,1.5); </a:t>
            </a: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0.009*</a:t>
            </a:r>
            <a:r>
              <a:rPr lang="en-US" altLang="zh-CN" sz="2000" dirty="0">
                <a:solidFill>
                  <a:srgbClr val="098658"/>
                </a:solidFill>
                <a:latin typeface="Consolas" panose="020B0609020204030204" pitchFamily="49" charset="0"/>
              </a:rPr>
              <a:t>f1(t)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0.01*f2(t)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alpha_3_init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0.004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alpha_4_init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0.013*f(t)</a:t>
            </a:r>
            <a:br>
              <a:rPr lang="en-US" altLang="zh-CN" sz="2400" dirty="0">
                <a:latin typeface="Aptos"/>
              </a:rPr>
            </a:b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 f(t) is </a:t>
            </a:r>
            <a:r>
              <a:rPr lang="en-US" altLang="zh-CN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fuction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time</a:t>
            </a:r>
            <a:endParaRPr lang="en-US" altLang="zh-C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980255-FD46-4489-89F1-38C604DF8885}"/>
              </a:ext>
            </a:extLst>
          </p:cNvPr>
          <p:cNvSpPr txBox="1"/>
          <p:nvPr/>
        </p:nvSpPr>
        <p:spPr>
          <a:xfrm>
            <a:off x="838200" y="4534728"/>
            <a:ext cx="9577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arget function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</a:t>
            </a:r>
            <a:endParaRPr lang="en-US" altLang="zh-CN" b="0" i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Argmin_Diff_735 = 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Frequency domain result(735) / Time domain result(735)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Argmin_Diff_735 = 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Frequency domain result(850) / Time domain result(850)</a:t>
            </a:r>
          </a:p>
          <a:p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Optimized absorption coefficient for L1, L2, L4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87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2427EF57-7B9A-4AC4-A7F7-554020E5F7FA}"/>
              </a:ext>
            </a:extLst>
          </p:cNvPr>
          <p:cNvSpPr/>
          <p:nvPr/>
        </p:nvSpPr>
        <p:spPr>
          <a:xfrm>
            <a:off x="1513435" y="2165119"/>
            <a:ext cx="1273319" cy="698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SpO2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BFB7C2A-D620-40FA-A4E1-742A7F67CD85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2786754" y="2514258"/>
            <a:ext cx="2905928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77D964-18D3-44FA-AF92-0E970744C7E3}"/>
              </a:ext>
            </a:extLst>
          </p:cNvPr>
          <p:cNvSpPr/>
          <p:nvPr/>
        </p:nvSpPr>
        <p:spPr>
          <a:xfrm>
            <a:off x="5692682" y="2165128"/>
            <a:ext cx="984344" cy="698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μa</a:t>
            </a:r>
            <a:r>
              <a:rPr lang="en-US" altLang="zh-CN" dirty="0">
                <a:solidFill>
                  <a:schemeClr val="tx1"/>
                </a:solidFill>
              </a:rPr>
              <a:t>_(t)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C36DEF8-5AED-4D73-B452-7730E0ABB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949" y="1306318"/>
            <a:ext cx="2857333" cy="1142933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394EB69-46F0-4DAA-A078-09084C725EA0}"/>
              </a:ext>
            </a:extLst>
          </p:cNvPr>
          <p:cNvSpPr txBox="1"/>
          <p:nvPr/>
        </p:nvSpPr>
        <p:spPr>
          <a:xfrm>
            <a:off x="3433675" y="2587287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PPG signal</a:t>
            </a:r>
            <a:endParaRPr lang="zh-CN" altLang="en-US" dirty="0"/>
          </a:p>
        </p:txBody>
      </p:sp>
      <p:sp>
        <p:nvSpPr>
          <p:cNvPr id="12" name="流程图: 汇总连接 11">
            <a:extLst>
              <a:ext uri="{FF2B5EF4-FFF2-40B4-BE49-F238E27FC236}">
                <a16:creationId xmlns:a16="http://schemas.microsoft.com/office/drawing/2014/main" id="{9B70B4D4-1353-4115-907A-89CAA66AD0E1}"/>
              </a:ext>
            </a:extLst>
          </p:cNvPr>
          <p:cNvSpPr/>
          <p:nvPr/>
        </p:nvSpPr>
        <p:spPr>
          <a:xfrm>
            <a:off x="7925158" y="2369454"/>
            <a:ext cx="287877" cy="289607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AD9447-655E-441E-926C-24FA54130D46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6677026" y="2514258"/>
            <a:ext cx="124813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3E4EAB3E-B6C3-43C3-9029-2F676E13E8D0}"/>
              </a:ext>
            </a:extLst>
          </p:cNvPr>
          <p:cNvSpPr/>
          <p:nvPr/>
        </p:nvSpPr>
        <p:spPr>
          <a:xfrm>
            <a:off x="6357525" y="1253955"/>
            <a:ext cx="4148550" cy="61264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Monte Carlo Simulation L-</a:t>
            </a:r>
            <a:r>
              <a:rPr lang="en-US" altLang="zh-CN" dirty="0" err="1">
                <a:solidFill>
                  <a:schemeClr val="tx1"/>
                </a:solidFill>
              </a:rPr>
              <a:t>ppath</a:t>
            </a:r>
            <a:r>
              <a:rPr lang="en-US" altLang="zh-CN" dirty="0">
                <a:solidFill>
                  <a:schemeClr val="tx1"/>
                </a:solidFill>
              </a:rPr>
              <a:t>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CF0659-62C5-4716-9574-F9D9907E74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69097" y="1877798"/>
            <a:ext cx="0" cy="4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4DD4DF6-A0EC-485F-829B-A857885A2357}"/>
              </a:ext>
            </a:extLst>
          </p:cNvPr>
          <p:cNvSpPr/>
          <p:nvPr/>
        </p:nvSpPr>
        <p:spPr>
          <a:xfrm>
            <a:off x="7576924" y="4727252"/>
            <a:ext cx="984344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I(t)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4C152-D94F-467C-B282-1404C431FB78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 flipH="1">
            <a:off x="8069096" y="2659061"/>
            <a:ext cx="1" cy="206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C861F8E-08AE-4562-9795-49463B691D32}"/>
              </a:ext>
            </a:extLst>
          </p:cNvPr>
          <p:cNvSpPr/>
          <p:nvPr/>
        </p:nvSpPr>
        <p:spPr>
          <a:xfrm>
            <a:off x="2700634" y="4727243"/>
            <a:ext cx="1273319" cy="6982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SpO2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FB7DED-C9DA-49DE-AA32-73CE53140D0C}"/>
              </a:ext>
            </a:extLst>
          </p:cNvPr>
          <p:cNvCxnSpPr>
            <a:cxnSpLocks/>
            <a:stCxn id="27" idx="1"/>
            <a:endCxn id="31" idx="6"/>
          </p:cNvCxnSpPr>
          <p:nvPr/>
        </p:nvCxnSpPr>
        <p:spPr>
          <a:xfrm flipH="1" flipV="1">
            <a:off x="3973953" y="5076382"/>
            <a:ext cx="3602971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213582C-9AD6-4FAC-91FC-6A0C346236BE}"/>
              </a:ext>
            </a:extLst>
          </p:cNvPr>
          <p:cNvCxnSpPr>
            <a:cxnSpLocks/>
            <a:stCxn id="3" idx="4"/>
            <a:endCxn id="31" idx="2"/>
          </p:cNvCxnSpPr>
          <p:nvPr/>
        </p:nvCxnSpPr>
        <p:spPr>
          <a:xfrm rot="16200000" flipH="1">
            <a:off x="1318872" y="3694619"/>
            <a:ext cx="2212985" cy="55053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7C420B4-AF1B-45DB-87D2-935E188EC0B5}"/>
                  </a:ext>
                </a:extLst>
              </p:cNvPr>
              <p:cNvSpPr txBox="1"/>
              <p:nvPr/>
            </p:nvSpPr>
            <p:spPr>
              <a:xfrm>
                <a:off x="8356975" y="2332690"/>
                <a:ext cx="3663326" cy="256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7C420B4-AF1B-45DB-87D2-935E188EC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75" y="2332690"/>
                <a:ext cx="3663326" cy="2562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箭头: 左 44">
            <a:extLst>
              <a:ext uri="{FF2B5EF4-FFF2-40B4-BE49-F238E27FC236}">
                <a16:creationId xmlns:a16="http://schemas.microsoft.com/office/drawing/2014/main" id="{919007F4-2EE5-4000-8A69-C53A92404B18}"/>
              </a:ext>
            </a:extLst>
          </p:cNvPr>
          <p:cNvSpPr/>
          <p:nvPr/>
        </p:nvSpPr>
        <p:spPr>
          <a:xfrm>
            <a:off x="8285242" y="2369453"/>
            <a:ext cx="624260" cy="28960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6C003DB-A732-4271-B313-22861E418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0" b="18179"/>
          <a:stretch/>
        </p:blipFill>
        <p:spPr>
          <a:xfrm>
            <a:off x="4260981" y="5169604"/>
            <a:ext cx="2863401" cy="152647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04001B4-0BF9-4E53-AF92-D3D909BF1597}"/>
              </a:ext>
            </a:extLst>
          </p:cNvPr>
          <p:cNvSpPr txBox="1"/>
          <p:nvPr/>
        </p:nvSpPr>
        <p:spPr>
          <a:xfrm>
            <a:off x="150230" y="2863395"/>
            <a:ext cx="2130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Preset SpO2 value used to generate PPG signal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6FE41C-02B7-4CE3-AA21-681C6F209DBC}"/>
              </a:ext>
            </a:extLst>
          </p:cNvPr>
          <p:cNvSpPr txBox="1"/>
          <p:nvPr/>
        </p:nvSpPr>
        <p:spPr>
          <a:xfrm>
            <a:off x="464651" y="5337985"/>
            <a:ext cx="2969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SpO2 values ​​derived from Monte Carlo simulations and calculations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1F8F54-3C9C-4618-B1B9-FC83DFA422D1}"/>
              </a:ext>
            </a:extLst>
          </p:cNvPr>
          <p:cNvSpPr txBox="1"/>
          <p:nvPr/>
        </p:nvSpPr>
        <p:spPr>
          <a:xfrm>
            <a:off x="4088371" y="3499478"/>
            <a:ext cx="282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Simulation model</a:t>
            </a:r>
            <a:endParaRPr lang="zh-CN" altLang="en-US" sz="2400" dirty="0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6493B7A3-8A20-4DA3-B88A-205171A2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0" y="250194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Model flow chart of Monte Carlo simulation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42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PPG signal simulation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BD7DCF-2458-4786-A19D-8C8E589A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36" y="966120"/>
            <a:ext cx="4594421" cy="183776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816C62-C66D-4838-AA73-722B339C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6" y="3063235"/>
            <a:ext cx="5025530" cy="19817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EFE5DF-1E29-4609-BC45-12821518B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5450"/>
            <a:ext cx="4080370" cy="20169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2D0387-52A6-47CD-AEC3-C4098CDB7789}"/>
              </a:ext>
            </a:extLst>
          </p:cNvPr>
          <p:cNvSpPr txBox="1"/>
          <p:nvPr/>
        </p:nvSpPr>
        <p:spPr>
          <a:xfrm>
            <a:off x="838200" y="50665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Set signal parameters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0.98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Heart rate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Sampling frequency of 100 Hz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Duration of 10 seconds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60A5983-6AD1-4F60-B335-1E3C1F89A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87" y="438222"/>
            <a:ext cx="3131430" cy="22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Intensity calculation combined with Monte Carlo simulation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BD7DCF-2458-4786-A19D-8C8E589A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136" y="966120"/>
            <a:ext cx="4594421" cy="183776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986135-025B-424C-B6C4-0FE33352BB30}"/>
              </a:ext>
            </a:extLst>
          </p:cNvPr>
          <p:cNvSpPr txBox="1"/>
          <p:nvPr/>
        </p:nvSpPr>
        <p:spPr>
          <a:xfrm>
            <a:off x="554136" y="2870361"/>
            <a:ext cx="10761564" cy="374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ptos"/>
              </a:rPr>
              <a:t>N=1000; 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Time simulation points</a:t>
            </a:r>
            <a:endParaRPr lang="en-US" altLang="zh-CN" dirty="0">
              <a:latin typeface="Aptos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alpha_1_init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0.009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alpha_2_init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alpha_3_init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0.004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alpha_4_init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0.013</a:t>
            </a:r>
          </a:p>
          <a:p>
            <a:endParaRPr lang="en-US" altLang="zh-CN" sz="200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L1_735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L2_735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mu_3_735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L3_735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L4_735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alpha_1_850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L1_850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alpha_2_850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L2_850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mu_3_850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L3_850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alpha_4_850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L4_850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I_t_735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I_n_735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I_t_850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I_n_850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latin typeface="Aptos"/>
              </a:rPr>
            </a:br>
            <a:endParaRPr lang="en-US" altLang="zh-CN" dirty="0"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EFD8B83-CA28-480F-9053-FDE747F6B281}"/>
                  </a:ext>
                </a:extLst>
              </p:cNvPr>
              <p:cNvSpPr txBox="1"/>
              <p:nvPr/>
            </p:nvSpPr>
            <p:spPr>
              <a:xfrm>
                <a:off x="6194800" y="1218265"/>
                <a:ext cx="3663326" cy="256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EFD8B83-CA28-480F-9053-FDE747F6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00" y="1218265"/>
                <a:ext cx="3663326" cy="2562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1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4175" cy="5588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Calculate the SpO2 value using the formula derived previously</a:t>
            </a:r>
            <a:endParaRPr lang="zh-CN" altLang="en-US" sz="2800" dirty="0"/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B433ED41-D0B7-4DEE-991E-2C71F4DA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034" b="19093"/>
          <a:stretch/>
        </p:blipFill>
        <p:spPr>
          <a:xfrm>
            <a:off x="614269" y="1193559"/>
            <a:ext cx="4225751" cy="2246809"/>
          </a:xfrm>
          <a:prstGeom prst="rect">
            <a:avLst/>
          </a:prstGeom>
        </p:spPr>
      </p:pic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463CD30-85AF-4821-A803-4E9F4A7EB958}"/>
              </a:ext>
            </a:extLst>
          </p:cNvPr>
          <p:cNvSpPr/>
          <p:nvPr/>
        </p:nvSpPr>
        <p:spPr>
          <a:xfrm>
            <a:off x="1833691" y="1156929"/>
            <a:ext cx="528509" cy="6572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69F769-50D5-4D15-8AD9-595A7FB329CE}"/>
              </a:ext>
            </a:extLst>
          </p:cNvPr>
          <p:cNvSpPr txBox="1"/>
          <p:nvPr/>
        </p:nvSpPr>
        <p:spPr>
          <a:xfrm>
            <a:off x="5324476" y="1156929"/>
            <a:ext cx="6534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 formula calculations, only two point values ​​are available(the peak and valley points).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Simulation and calculation process took about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ten</a:t>
            </a:r>
            <a:r>
              <a:rPr lang="en-US" altLang="zh-CN" dirty="0">
                <a:latin typeface="Consolas" panose="020B0609020204030204" pitchFamily="49" charset="0"/>
              </a:rPr>
              <a:t> rounds of attempts: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calculated values ​​are collected and the error is about 10%: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[0.8673044  0.99629373 0.88938019 0.85866917 0.99486918 0.8996517 0.9950211  0.85413556 0.94882245 0.85583165]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6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1344</Words>
  <Application>Microsoft Office PowerPoint</Application>
  <PresentationFormat>宽屏</PresentationFormat>
  <Paragraphs>146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Aptos</vt:lpstr>
      <vt:lpstr>Menlo</vt:lpstr>
      <vt:lpstr>等线</vt:lpstr>
      <vt:lpstr>等线 Light</vt:lpstr>
      <vt:lpstr>Arial</vt:lpstr>
      <vt:lpstr>Cambria Math</vt:lpstr>
      <vt:lpstr>Consolas</vt:lpstr>
      <vt:lpstr>Merriweather</vt:lpstr>
      <vt:lpstr>Office 主题​​</vt:lpstr>
      <vt:lpstr>Research Report</vt:lpstr>
      <vt:lpstr>Simple MATLAB signal  calculation verification</vt:lpstr>
      <vt:lpstr>Monte Carlo simulation length data verification 1</vt:lpstr>
      <vt:lpstr>Monte Carlo simulation length data verification 2</vt:lpstr>
      <vt:lpstr>Monte Carlo simulation length data verification 3</vt:lpstr>
      <vt:lpstr>Model flow chart of Monte Carlo simulation</vt:lpstr>
      <vt:lpstr>PPG signal simulation</vt:lpstr>
      <vt:lpstr>Intensity calculation combined with Monte Carlo simulation</vt:lpstr>
      <vt:lpstr>Calculate the SpO2 value using the formula derived previously</vt:lpstr>
      <vt:lpstr>Calculate the SpO2 value using the formula derived previously</vt:lpstr>
      <vt:lpstr>Calculate the SpO2 value using the formula derived previously</vt:lpstr>
      <vt:lpstr>Model flow chart of Monte Carlo simulation</vt:lpstr>
      <vt:lpstr>Signal  calculation verification</vt:lpstr>
      <vt:lpstr>Monte Carlo simulation length data</vt:lpstr>
      <vt:lpstr>Calculate the SpO2 value using the formula derived previously</vt:lpstr>
      <vt:lpstr>Calculate the SpO2 value in two subjects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creator>Yuu</dc:creator>
  <cp:lastModifiedBy>Yuu</cp:lastModifiedBy>
  <cp:revision>207</cp:revision>
  <dcterms:created xsi:type="dcterms:W3CDTF">2024-03-29T18:36:08Z</dcterms:created>
  <dcterms:modified xsi:type="dcterms:W3CDTF">2024-06-21T23:08:51Z</dcterms:modified>
</cp:coreProperties>
</file>