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2" r:id="rId3"/>
    <p:sldId id="294" r:id="rId4"/>
    <p:sldId id="29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B6CD03-B0F3-4EA8-81E1-409707C5EDD7}">
          <p14:sldIdLst/>
        </p14:section>
        <p14:section name="Default Section" id="{B6349E03-FA76-4827-8AF5-AF29252A44F9}">
          <p14:sldIdLst/>
        </p14:section>
        <p14:section name="Untitled Section" id="{9A6B5AAB-E11E-4CD1-A79A-A424C25B3B2D}">
          <p14:sldIdLst>
            <p14:sldId id="295"/>
            <p14:sldId id="292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1A97-0DF2-4107-8F11-8424E2D3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4B761-4F76-4778-833B-D16780451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FFE8-0DCA-433A-80B9-84757E90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6445-0F7E-40B0-B370-BE57D7C8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EE626-910A-4A17-8C1F-D1E37BFA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1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5EAF-97F7-4BB3-B7C5-2A685868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E8AA1-5F4E-4370-A385-0F1FC61C4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1051-EA28-4724-9D78-6C21FAD8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9104-5499-482B-BD80-9671AF86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6B3A-29BA-4546-A567-0EE45D96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06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26DF6-139E-406D-88B8-10BDBC6F6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DB914-4533-414E-909E-07BFF0D97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5885-2219-46AC-A589-E141326F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4DAD5-B039-40C0-B1D2-74D72E8E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25AA7-AA55-4352-B842-5E7F0FE3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14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8778-C8C1-4D57-8762-9A99C00C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6BE2B-98D4-48C2-B320-248D1360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208A2-CE67-46B8-A1B8-D945315A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E972-2EC9-48E2-8A50-63E2D62E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9DA6-232B-45C2-89F4-78FB5F23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77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603E-104D-4023-8DA0-ED83ADFD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F2126-3F82-44FB-B9BC-588098C55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D433-EF21-4DCD-8D5D-120B90F3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2633-C57E-4016-BAAE-163E6654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C160-EF0E-4AC7-B545-996C4815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1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A269-C1E2-4BAB-8544-EB2B323D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59A4-7E23-4817-9564-D30294BDA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AD212-ACFD-4E22-B72F-F17E5B97E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2E096-76BD-412B-A6BF-E6ADEB94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B9ED1-2056-4025-A3F6-5E82C310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A38C1-4115-4BCE-805F-79461A25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6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D580-93AD-4848-BC8F-E442642D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83A70-6C21-461F-9121-8259A65A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BA57B-9C32-4E3D-9BE3-0449708FE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082DD-C830-4C4A-9B8D-E4F9A7CD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40A0A-4004-407A-A005-3C836EB3B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FA33F-1C42-4160-B206-79882443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39D60-3843-46CA-9313-12FF3F90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1A9E7-7D1E-48EE-8A51-B4792C96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4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81C2-2EC1-4B34-9BD1-8AC6E2C0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A9C10-6198-47BA-8849-B3E6075F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9BEB-7431-462C-82FC-16EF8144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815A4-2C5D-4746-82F0-B055F42B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1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509C2-E8E7-4DA0-8F54-1768E120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3020F-A223-4614-BA6B-CFE6A88A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1593A-CF26-482A-93FC-D16CC9FE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5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9E12-8C85-4D78-9D20-3B93434D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1EA6-3EA5-40AF-BAC0-E03F42DC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90BE2-BCDE-42CC-B67E-7C4F297E1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E5D05-AF47-4ECD-B785-67A1E2DA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9BE72-DD50-4B68-9042-E646E260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C72F0-6422-4779-AE5F-54399572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3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4263-5B45-4CBC-BCEE-38223DAE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6541-A2B4-4E46-8B0B-2A6A68EE1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756DA-E0D3-4E19-915F-5311EBB54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5FE2E-6CCC-4FCA-B95E-CECB9866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C022-E2DB-4296-AF3C-1C602369645E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AC75A-00A7-4BB4-A858-01CC8153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E43B2-40E4-42B2-8DB6-547C8C56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DAA5F-6B07-4DBE-BD72-79DAAD5D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6EE5-B7DE-4AC4-9D8C-A085C0C67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5361D-7FAD-420F-A306-E91D5C551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C022-E2DB-4296-AF3C-1C602369645E}" type="datetimeFigureOut">
              <a:rPr lang="zh-CN" altLang="en-US" smtClean="0"/>
              <a:t>2024/1/26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D746-2ACD-4034-8C76-876CD88F4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129B-7E09-473E-BDF0-A1B0B02BE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5B500-FC67-4D13-8264-37D45C382A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7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3511-0279-E01E-7162-545CA110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Sheep 7 Round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0C55-08A6-C0FD-22BF-E1304F5CF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04/27/2023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768EF4-9368-84ED-4488-59A8C06B6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69584"/>
              </p:ext>
            </p:extLst>
          </p:nvPr>
        </p:nvGraphicFramePr>
        <p:xfrm>
          <a:off x="1675787" y="3151093"/>
          <a:ext cx="6883033" cy="1364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920">
                  <a:extLst>
                    <a:ext uri="{9D8B030D-6E8A-4147-A177-3AD203B41FA5}">
                      <a16:colId xmlns:a16="http://schemas.microsoft.com/office/drawing/2014/main" val="2308204082"/>
                    </a:ext>
                  </a:extLst>
                </a:gridCol>
                <a:gridCol w="1204920">
                  <a:extLst>
                    <a:ext uri="{9D8B030D-6E8A-4147-A177-3AD203B41FA5}">
                      <a16:colId xmlns:a16="http://schemas.microsoft.com/office/drawing/2014/main" val="1275859967"/>
                    </a:ext>
                  </a:extLst>
                </a:gridCol>
                <a:gridCol w="2192337">
                  <a:extLst>
                    <a:ext uri="{9D8B030D-6E8A-4147-A177-3AD203B41FA5}">
                      <a16:colId xmlns:a16="http://schemas.microsoft.com/office/drawing/2014/main" val="848142088"/>
                    </a:ext>
                  </a:extLst>
                </a:gridCol>
                <a:gridCol w="1168424">
                  <a:extLst>
                    <a:ext uri="{9D8B030D-6E8A-4147-A177-3AD203B41FA5}">
                      <a16:colId xmlns:a16="http://schemas.microsoft.com/office/drawing/2014/main" val="401944802"/>
                    </a:ext>
                  </a:extLst>
                </a:gridCol>
                <a:gridCol w="1112432">
                  <a:extLst>
                    <a:ext uri="{9D8B030D-6E8A-4147-A177-3AD203B41FA5}">
                      <a16:colId xmlns:a16="http://schemas.microsoft.com/office/drawing/2014/main" val="224915014"/>
                    </a:ext>
                  </a:extLst>
                </a:gridCol>
              </a:tblGrid>
              <a:tr h="623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MHR (bpm)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MSpO2 (proximal) (%)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FHR (bpm)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FSaO2 (%)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07868129"/>
                  </a:ext>
                </a:extLst>
              </a:tr>
              <a:tr h="741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1826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39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F97A-1C8E-8942-9095-81454C40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1B24-3868-6846-A435-6321D6BA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Optical Characteristics:	</a:t>
            </a:r>
          </a:p>
          <a:p>
            <a:r>
              <a:rPr lang="en-US" dirty="0"/>
              <a:t>Lock-in frequencies For LEDs:</a:t>
            </a:r>
          </a:p>
          <a:p>
            <a:pPr lvl="1"/>
            <a:r>
              <a:rPr lang="en-US" dirty="0"/>
              <a:t>740nm – 930Hz​ (50%)</a:t>
            </a:r>
          </a:p>
          <a:p>
            <a:pPr lvl="1"/>
            <a:r>
              <a:rPr lang="en-US" dirty="0"/>
              <a:t>850nm – 690Hz (50%)</a:t>
            </a:r>
          </a:p>
          <a:p>
            <a:r>
              <a:rPr lang="en-US" dirty="0"/>
              <a:t>Drive current for LEDs: </a:t>
            </a:r>
          </a:p>
          <a:p>
            <a:pPr lvl="1"/>
            <a:r>
              <a:rPr lang="en-US" dirty="0"/>
              <a:t>740nm – 500mA ​(266.67mW peak &amp; 133.33mW average optical power)</a:t>
            </a:r>
          </a:p>
          <a:p>
            <a:pPr lvl="1"/>
            <a:r>
              <a:rPr lang="en-US" dirty="0"/>
              <a:t>850nm – 400mA​ (560mW peak &amp; 280mW average optical power)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D8C6DC-B128-B995-7654-51D333EAA663}"/>
              </a:ext>
            </a:extLst>
          </p:cNvPr>
          <p:cNvGraphicFramePr>
            <a:graphicFrameLocks noGrp="1"/>
          </p:cNvGraphicFramePr>
          <p:nvPr/>
        </p:nvGraphicFramePr>
        <p:xfrm>
          <a:off x="372978" y="5207000"/>
          <a:ext cx="791677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958571328"/>
                    </a:ext>
                  </a:extLst>
                </a:gridCol>
                <a:gridCol w="1215190">
                  <a:extLst>
                    <a:ext uri="{9D8B030D-6E8A-4147-A177-3AD203B41FA5}">
                      <a16:colId xmlns:a16="http://schemas.microsoft.com/office/drawing/2014/main" val="5609093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3074625632"/>
                    </a:ext>
                  </a:extLst>
                </a:gridCol>
                <a:gridCol w="1275348">
                  <a:extLst>
                    <a:ext uri="{9D8B030D-6E8A-4147-A177-3AD203B41FA5}">
                      <a16:colId xmlns:a16="http://schemas.microsoft.com/office/drawing/2014/main" val="2807953441"/>
                    </a:ext>
                  </a:extLst>
                </a:gridCol>
                <a:gridCol w="1207168">
                  <a:extLst>
                    <a:ext uri="{9D8B030D-6E8A-4147-A177-3AD203B41FA5}">
                      <a16:colId xmlns:a16="http://schemas.microsoft.com/office/drawing/2014/main" val="3178513365"/>
                    </a:ext>
                  </a:extLst>
                </a:gridCol>
                <a:gridCol w="1319463">
                  <a:extLst>
                    <a:ext uri="{9D8B030D-6E8A-4147-A177-3AD203B41FA5}">
                      <a16:colId xmlns:a16="http://schemas.microsoft.com/office/drawing/2014/main" val="4035984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17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Detector distance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 cm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cm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 cm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 cm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 cm</a:t>
                      </a:r>
                      <a:endParaRPr lang="en-US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81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Detector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0.051 cm</a:t>
                      </a:r>
                      <a:r>
                        <a:rPr lang="en-US" sz="1800" baseline="30000" dirty="0"/>
                        <a:t>2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0.051 cm</a:t>
                      </a:r>
                      <a:r>
                        <a:rPr lang="en-US" sz="1800" baseline="30000" dirty="0"/>
                        <a:t>2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0.051 cm</a:t>
                      </a:r>
                      <a:r>
                        <a:rPr lang="en-US" sz="1800" baseline="30000" dirty="0"/>
                        <a:t>2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cm</a:t>
                      </a:r>
                      <a:r>
                        <a:rPr lang="en-US" sz="1800" baseline="30000" dirty="0"/>
                        <a:t>2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cm</a:t>
                      </a:r>
                      <a:r>
                        <a:rPr lang="en-US" sz="1800" baseline="30000" dirty="0"/>
                        <a:t>2</a:t>
                      </a:r>
                      <a:endParaRPr lang="en-US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73952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13763AB-ECE3-7180-CBBA-E079BAAEB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629" y="365125"/>
            <a:ext cx="4441460" cy="32037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3C91A7-48A0-E49A-819D-E1EFFFE474C6}"/>
              </a:ext>
            </a:extLst>
          </p:cNvPr>
          <p:cNvSpPr txBox="1"/>
          <p:nvPr/>
        </p:nvSpPr>
        <p:spPr>
          <a:xfrm>
            <a:off x="8506327" y="3519169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 Responsivity</a:t>
            </a:r>
          </a:p>
        </p:txBody>
      </p:sp>
    </p:spTree>
    <p:extLst>
      <p:ext uri="{BB962C8B-B14F-4D97-AF65-F5344CB8AC3E}">
        <p14:creationId xmlns:p14="http://schemas.microsoft.com/office/powerpoint/2010/main" val="372744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2E76-77B8-25EB-8F6D-74C79074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Electrical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5C3D-4409-3613-A6C9-9CD9303F2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Down sampled to 80hz</a:t>
            </a:r>
          </a:p>
          <a:p>
            <a:r>
              <a:rPr lang="en-US" altLang="zh-CN" dirty="0"/>
              <a:t>IQ demodulated from 690Hz &amp; 930Hz</a:t>
            </a:r>
          </a:p>
          <a:p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E60C16D-9D86-DCEF-00E0-C696C5A2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656123"/>
              </p:ext>
            </p:extLst>
          </p:nvPr>
        </p:nvGraphicFramePr>
        <p:xfrm>
          <a:off x="838200" y="3445034"/>
          <a:ext cx="74996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674">
                  <a:extLst>
                    <a:ext uri="{9D8B030D-6E8A-4147-A177-3AD203B41FA5}">
                      <a16:colId xmlns:a16="http://schemas.microsoft.com/office/drawing/2014/main" val="958571328"/>
                    </a:ext>
                  </a:extLst>
                </a:gridCol>
                <a:gridCol w="1007221">
                  <a:extLst>
                    <a:ext uri="{9D8B030D-6E8A-4147-A177-3AD203B41FA5}">
                      <a16:colId xmlns:a16="http://schemas.microsoft.com/office/drawing/2014/main" val="5609093"/>
                    </a:ext>
                  </a:extLst>
                </a:gridCol>
                <a:gridCol w="1249947">
                  <a:extLst>
                    <a:ext uri="{9D8B030D-6E8A-4147-A177-3AD203B41FA5}">
                      <a16:colId xmlns:a16="http://schemas.microsoft.com/office/drawing/2014/main" val="3074625632"/>
                    </a:ext>
                  </a:extLst>
                </a:gridCol>
                <a:gridCol w="1249947">
                  <a:extLst>
                    <a:ext uri="{9D8B030D-6E8A-4147-A177-3AD203B41FA5}">
                      <a16:colId xmlns:a16="http://schemas.microsoft.com/office/drawing/2014/main" val="2807953441"/>
                    </a:ext>
                  </a:extLst>
                </a:gridCol>
                <a:gridCol w="1249947">
                  <a:extLst>
                    <a:ext uri="{9D8B030D-6E8A-4147-A177-3AD203B41FA5}">
                      <a16:colId xmlns:a16="http://schemas.microsoft.com/office/drawing/2014/main" val="3178513365"/>
                    </a:ext>
                  </a:extLst>
                </a:gridCol>
                <a:gridCol w="1249947">
                  <a:extLst>
                    <a:ext uri="{9D8B030D-6E8A-4147-A177-3AD203B41FA5}">
                      <a16:colId xmlns:a16="http://schemas.microsoft.com/office/drawing/2014/main" val="4035984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17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TIA Gain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0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PGA Gain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739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66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CD4F5-B2E5-0B63-7961-8EE6CEB36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3" y="704756"/>
            <a:ext cx="10601325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CEFE04-8428-4B92-B7E6-16293404109A}"/>
              </a:ext>
            </a:extLst>
          </p:cNvPr>
          <p:cNvSpPr txBox="1"/>
          <p:nvPr/>
        </p:nvSpPr>
        <p:spPr>
          <a:xfrm>
            <a:off x="1101552" y="158175"/>
            <a:ext cx="9820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Round 1 starting 12:42:24 extracted 0-5 minutes Det 1&amp;5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A1F7C-59DE-42B9-991C-C6417BF08862}"/>
              </a:ext>
            </a:extLst>
          </p:cNvPr>
          <p:cNvSpPr txBox="1"/>
          <p:nvPr/>
        </p:nvSpPr>
        <p:spPr>
          <a:xfrm>
            <a:off x="2355550" y="1251645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2052BF-A6FC-4CDC-9FB9-7F5497DFD7E8}"/>
              </a:ext>
            </a:extLst>
          </p:cNvPr>
          <p:cNvCxnSpPr>
            <a:cxnSpLocks/>
          </p:cNvCxnSpPr>
          <p:nvPr/>
        </p:nvCxnSpPr>
        <p:spPr>
          <a:xfrm flipH="1">
            <a:off x="2294165" y="1468046"/>
            <a:ext cx="193725" cy="30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2EAAFB-1FF2-48A3-A50E-521EF672B4D5}"/>
              </a:ext>
            </a:extLst>
          </p:cNvPr>
          <p:cNvSpPr txBox="1"/>
          <p:nvPr/>
        </p:nvSpPr>
        <p:spPr>
          <a:xfrm>
            <a:off x="2320397" y="3071051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612C8C-CD9A-4A34-8E56-4FD354100987}"/>
              </a:ext>
            </a:extLst>
          </p:cNvPr>
          <p:cNvCxnSpPr>
            <a:cxnSpLocks/>
          </p:cNvCxnSpPr>
          <p:nvPr/>
        </p:nvCxnSpPr>
        <p:spPr>
          <a:xfrm flipH="1">
            <a:off x="2280233" y="3260582"/>
            <a:ext cx="168022" cy="23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68E048-ED7F-4E05-A311-0A2152F7DC1F}"/>
              </a:ext>
            </a:extLst>
          </p:cNvPr>
          <p:cNvSpPr txBox="1"/>
          <p:nvPr/>
        </p:nvSpPr>
        <p:spPr>
          <a:xfrm>
            <a:off x="7939409" y="1267192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062861-43D2-46B1-98CF-059D8A9A6064}"/>
              </a:ext>
            </a:extLst>
          </p:cNvPr>
          <p:cNvCxnSpPr>
            <a:cxnSpLocks/>
          </p:cNvCxnSpPr>
          <p:nvPr/>
        </p:nvCxnSpPr>
        <p:spPr>
          <a:xfrm flipH="1">
            <a:off x="7963698" y="1446745"/>
            <a:ext cx="151692" cy="194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7B6F11-18DD-4335-92D4-7D0E0B3D95B0}"/>
              </a:ext>
            </a:extLst>
          </p:cNvPr>
          <p:cNvSpPr txBox="1"/>
          <p:nvPr/>
        </p:nvSpPr>
        <p:spPr>
          <a:xfrm>
            <a:off x="8091101" y="3290500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842C2-4E3B-4F53-8966-5C9BA7B5D843}"/>
              </a:ext>
            </a:extLst>
          </p:cNvPr>
          <p:cNvCxnSpPr>
            <a:cxnSpLocks/>
          </p:cNvCxnSpPr>
          <p:nvPr/>
        </p:nvCxnSpPr>
        <p:spPr>
          <a:xfrm flipH="1">
            <a:off x="7939409" y="3490057"/>
            <a:ext cx="151692" cy="24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2F854D-3AFB-7760-D5DB-F70523327338}"/>
              </a:ext>
            </a:extLst>
          </p:cNvPr>
          <p:cNvSpPr txBox="1"/>
          <p:nvPr/>
        </p:nvSpPr>
        <p:spPr>
          <a:xfrm>
            <a:off x="2294165" y="5378818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MHR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55BD4E-2FC9-BF1D-C85B-371588688618}"/>
              </a:ext>
            </a:extLst>
          </p:cNvPr>
          <p:cNvCxnSpPr>
            <a:cxnSpLocks/>
          </p:cNvCxnSpPr>
          <p:nvPr/>
        </p:nvCxnSpPr>
        <p:spPr>
          <a:xfrm flipH="1">
            <a:off x="2292454" y="5598963"/>
            <a:ext cx="174102" cy="21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CB3F310-BCFF-0F9E-D677-668866052E6C}"/>
              </a:ext>
            </a:extLst>
          </p:cNvPr>
          <p:cNvSpPr/>
          <p:nvPr/>
        </p:nvSpPr>
        <p:spPr>
          <a:xfrm>
            <a:off x="1101552" y="967484"/>
            <a:ext cx="3757051" cy="176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8AE28B-4D3B-07E4-762D-953F774147C6}"/>
              </a:ext>
            </a:extLst>
          </p:cNvPr>
          <p:cNvSpPr/>
          <p:nvPr/>
        </p:nvSpPr>
        <p:spPr>
          <a:xfrm>
            <a:off x="1117024" y="4704680"/>
            <a:ext cx="3741579" cy="176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8FDF8B-F217-757C-065E-C8FA3F7F4E48}"/>
              </a:ext>
            </a:extLst>
          </p:cNvPr>
          <p:cNvSpPr txBox="1"/>
          <p:nvPr/>
        </p:nvSpPr>
        <p:spPr>
          <a:xfrm>
            <a:off x="3819555" y="853020"/>
            <a:ext cx="70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FHR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3618DE-C6EF-3C65-36D0-9F32D39AAEC5}"/>
              </a:ext>
            </a:extLst>
          </p:cNvPr>
          <p:cNvCxnSpPr>
            <a:cxnSpLocks/>
          </p:cNvCxnSpPr>
          <p:nvPr/>
        </p:nvCxnSpPr>
        <p:spPr>
          <a:xfrm flipH="1">
            <a:off x="3679153" y="989635"/>
            <a:ext cx="193725" cy="23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">
            <a:extLst>
              <a:ext uri="{FF2B5EF4-FFF2-40B4-BE49-F238E27FC236}">
                <a16:creationId xmlns:a16="http://schemas.microsoft.com/office/drawing/2014/main" id="{57210355-1695-DF17-E577-628E3BC64FB4}"/>
              </a:ext>
            </a:extLst>
          </p:cNvPr>
          <p:cNvSpPr txBox="1"/>
          <p:nvPr/>
        </p:nvSpPr>
        <p:spPr>
          <a:xfrm>
            <a:off x="6461276" y="5818541"/>
            <a:ext cx="289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Fetal signal in Ch1(850nm)</a:t>
            </a:r>
          </a:p>
        </p:txBody>
      </p:sp>
    </p:spTree>
    <p:extLst>
      <p:ext uri="{BB962C8B-B14F-4D97-AF65-F5344CB8AC3E}">
        <p14:creationId xmlns:p14="http://schemas.microsoft.com/office/powerpoint/2010/main" val="343325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163</Words>
  <Application>Microsoft Office PowerPoint</Application>
  <PresentationFormat>宽屏</PresentationFormat>
  <Paragraphs>67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Sheep 7 Round 1</vt:lpstr>
      <vt:lpstr>Optical Characteristics</vt:lpstr>
      <vt:lpstr>Electrical Characteristics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Weitai Qian</dc:creator>
  <cp:lastModifiedBy>Yuu</cp:lastModifiedBy>
  <cp:revision>69</cp:revision>
  <dcterms:created xsi:type="dcterms:W3CDTF">2022-03-28T01:29:50Z</dcterms:created>
  <dcterms:modified xsi:type="dcterms:W3CDTF">2024-01-27T00:41:49Z</dcterms:modified>
</cp:coreProperties>
</file>