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91" r:id="rId3"/>
    <p:sldId id="29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1A97-0DF2-4107-8F11-8424E2D3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4B761-4F76-4778-833B-D16780451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7FFE8-0DCA-433A-80B9-84757E90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6445-0F7E-40B0-B370-BE57D7C8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EE626-910A-4A17-8C1F-D1E37BFA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01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5EAF-97F7-4BB3-B7C5-2A685868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E8AA1-5F4E-4370-A385-0F1FC61C4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1051-EA28-4724-9D78-6C21FAD8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D9104-5499-482B-BD80-9671AF86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6B3A-29BA-4546-A567-0EE45D96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06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26DF6-139E-406D-88B8-10BDBC6F6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DB914-4533-414E-909E-07BFF0D97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5885-2219-46AC-A589-E141326F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4DAD5-B039-40C0-B1D2-74D72E8E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25AA7-AA55-4352-B842-5E7F0FE3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14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8778-C8C1-4D57-8762-9A99C00C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6BE2B-98D4-48C2-B320-248D1360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208A2-CE67-46B8-A1B8-D945315A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2E972-2EC9-48E2-8A50-63E2D62E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19DA6-232B-45C2-89F4-78FB5F23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77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603E-104D-4023-8DA0-ED83ADFD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F2126-3F82-44FB-B9BC-588098C55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D433-EF21-4DCD-8D5D-120B90F3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F2633-C57E-4016-BAAE-163E6654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FC160-EF0E-4AC7-B545-996C4815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1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A269-C1E2-4BAB-8544-EB2B323D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A59A4-7E23-4817-9564-D30294BDA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AD212-ACFD-4E22-B72F-F17E5B97E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2E096-76BD-412B-A6BF-E6ADEB94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B9ED1-2056-4025-A3F6-5E82C310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A38C1-4115-4BCE-805F-79461A25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6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D580-93AD-4848-BC8F-E442642D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83A70-6C21-461F-9121-8259A65A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BA57B-9C32-4E3D-9BE3-0449708FE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082DD-C830-4C4A-9B8D-E4F9A7CDC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40A0A-4004-407A-A005-3C836EB3B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FA33F-1C42-4160-B206-79882443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39D60-3843-46CA-9313-12FF3F90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1A9E7-7D1E-48EE-8A51-B4792C96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4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81C2-2EC1-4B34-9BD1-8AC6E2C0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A9C10-6198-47BA-8849-B3E6075F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9BEB-7431-462C-82FC-16EF8144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815A4-2C5D-4746-82F0-B055F42B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11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509C2-E8E7-4DA0-8F54-1768E120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3020F-A223-4614-BA6B-CFE6A88A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1593A-CF26-482A-93FC-D16CC9FE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5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9E12-8C85-4D78-9D20-3B93434D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1EA6-3EA5-40AF-BAC0-E03F42DC3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90BE2-BCDE-42CC-B67E-7C4F297E1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E5D05-AF47-4ECD-B785-67A1E2DA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9BE72-DD50-4B68-9042-E646E260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C72F0-6422-4779-AE5F-54399572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53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4263-5B45-4CBC-BCEE-38223DAE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46541-A2B4-4E46-8B0B-2A6A68EE1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756DA-E0D3-4E19-915F-5311EBB54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5FE2E-6CCC-4FCA-B95E-CECB9866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AC75A-00A7-4BB4-A858-01CC8153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E43B2-40E4-42B2-8DB6-547C8C56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DAA5F-6B07-4DBE-BD72-79DAAD5D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E6EE5-B7DE-4AC4-9D8C-A085C0C67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5361D-7FAD-420F-A306-E91D5C551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BD746-2ACD-4034-8C76-876CD88F4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129B-7E09-473E-BDF0-A1B0B02BE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97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F97A-1C8E-8942-9095-81454C40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Sheep 7 Round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1B24-3868-6846-A435-6321D6BA4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Lock-in frequencies:</a:t>
            </a:r>
          </a:p>
          <a:p>
            <a:pPr lvl="1"/>
            <a:r>
              <a:rPr lang="en-US" dirty="0"/>
              <a:t>850nm – 690Hz</a:t>
            </a:r>
          </a:p>
          <a:p>
            <a:r>
              <a:rPr lang="en-US" dirty="0"/>
              <a:t>Duty-cycle: 50%</a:t>
            </a:r>
          </a:p>
          <a:p>
            <a:r>
              <a:rPr lang="en-US" dirty="0"/>
              <a:t>Drive current:</a:t>
            </a:r>
          </a:p>
          <a:p>
            <a:pPr lvl="1"/>
            <a:r>
              <a:rPr lang="en-US" altLang="zh-CN" dirty="0"/>
              <a:t>850nm LED @ 500mA current</a:t>
            </a:r>
          </a:p>
          <a:p>
            <a:pPr lvl="1"/>
            <a:r>
              <a:rPr lang="en-US" altLang="zh-CN" dirty="0"/>
              <a:t>700mW peak optical power</a:t>
            </a:r>
          </a:p>
          <a:p>
            <a:r>
              <a:rPr lang="en-US" altLang="zh-CN" dirty="0"/>
              <a:t>High Passed data at 0.2Hz</a:t>
            </a:r>
          </a:p>
          <a:p>
            <a:r>
              <a:rPr lang="en-US" altLang="zh-CN" dirty="0"/>
              <a:t>Down sampled to 80hz</a:t>
            </a:r>
          </a:p>
          <a:p>
            <a:r>
              <a:rPr lang="en-US" altLang="zh-CN" dirty="0"/>
              <a:t>IQ demodulated from 690Hz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95FE9F-91F9-E660-70AD-EA70AFEA5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516247"/>
              </p:ext>
            </p:extLst>
          </p:nvPr>
        </p:nvGraphicFramePr>
        <p:xfrm>
          <a:off x="5699316" y="2418080"/>
          <a:ext cx="6307014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169">
                  <a:extLst>
                    <a:ext uri="{9D8B030D-6E8A-4147-A177-3AD203B41FA5}">
                      <a16:colId xmlns:a16="http://schemas.microsoft.com/office/drawing/2014/main" val="958571328"/>
                    </a:ext>
                  </a:extLst>
                </a:gridCol>
                <a:gridCol w="1051169">
                  <a:extLst>
                    <a:ext uri="{9D8B030D-6E8A-4147-A177-3AD203B41FA5}">
                      <a16:colId xmlns:a16="http://schemas.microsoft.com/office/drawing/2014/main" val="5609093"/>
                    </a:ext>
                  </a:extLst>
                </a:gridCol>
                <a:gridCol w="1051169">
                  <a:extLst>
                    <a:ext uri="{9D8B030D-6E8A-4147-A177-3AD203B41FA5}">
                      <a16:colId xmlns:a16="http://schemas.microsoft.com/office/drawing/2014/main" val="3074625632"/>
                    </a:ext>
                  </a:extLst>
                </a:gridCol>
                <a:gridCol w="1051169">
                  <a:extLst>
                    <a:ext uri="{9D8B030D-6E8A-4147-A177-3AD203B41FA5}">
                      <a16:colId xmlns:a16="http://schemas.microsoft.com/office/drawing/2014/main" val="2807953441"/>
                    </a:ext>
                  </a:extLst>
                </a:gridCol>
                <a:gridCol w="1051169">
                  <a:extLst>
                    <a:ext uri="{9D8B030D-6E8A-4147-A177-3AD203B41FA5}">
                      <a16:colId xmlns:a16="http://schemas.microsoft.com/office/drawing/2014/main" val="3178513365"/>
                    </a:ext>
                  </a:extLst>
                </a:gridCol>
                <a:gridCol w="1051169">
                  <a:extLst>
                    <a:ext uri="{9D8B030D-6E8A-4147-A177-3AD203B41FA5}">
                      <a16:colId xmlns:a16="http://schemas.microsoft.com/office/drawing/2014/main" val="4035984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17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ADC</a:t>
                      </a:r>
                      <a:br>
                        <a:rPr lang="en-US" b="1" dirty="0"/>
                      </a:br>
                      <a:r>
                        <a:rPr lang="en-US" b="1" dirty="0"/>
                        <a:t>PGA Gain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739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98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BF7271-2149-666E-8BBA-791691EA7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37" y="629767"/>
            <a:ext cx="10182489" cy="61542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CEFE04-8428-4B92-B7E6-16293404109A}"/>
              </a:ext>
            </a:extLst>
          </p:cNvPr>
          <p:cNvSpPr txBox="1"/>
          <p:nvPr/>
        </p:nvSpPr>
        <p:spPr>
          <a:xfrm>
            <a:off x="1101552" y="158175"/>
            <a:ext cx="10850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Round 3 starting 16:06:06 extracted 7-8 minutes Det 1&amp;4</a:t>
            </a:r>
            <a:endParaRPr lang="zh-CN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A1F7C-59DE-42B9-991C-C6417BF08862}"/>
              </a:ext>
            </a:extLst>
          </p:cNvPr>
          <p:cNvSpPr txBox="1"/>
          <p:nvPr/>
        </p:nvSpPr>
        <p:spPr>
          <a:xfrm>
            <a:off x="2763173" y="1420691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2052BF-A6FC-4CDC-9FB9-7F5497DFD7E8}"/>
              </a:ext>
            </a:extLst>
          </p:cNvPr>
          <p:cNvCxnSpPr>
            <a:cxnSpLocks/>
          </p:cNvCxnSpPr>
          <p:nvPr/>
        </p:nvCxnSpPr>
        <p:spPr>
          <a:xfrm flipH="1">
            <a:off x="2569448" y="1577795"/>
            <a:ext cx="303384" cy="14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2EAAFB-1FF2-48A3-A50E-521EF672B4D5}"/>
              </a:ext>
            </a:extLst>
          </p:cNvPr>
          <p:cNvSpPr txBox="1"/>
          <p:nvPr/>
        </p:nvSpPr>
        <p:spPr>
          <a:xfrm>
            <a:off x="2763173" y="3200441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612C8C-CD9A-4A34-8E56-4FD354100987}"/>
              </a:ext>
            </a:extLst>
          </p:cNvPr>
          <p:cNvCxnSpPr>
            <a:cxnSpLocks/>
          </p:cNvCxnSpPr>
          <p:nvPr/>
        </p:nvCxnSpPr>
        <p:spPr>
          <a:xfrm flipH="1">
            <a:off x="2569448" y="3357545"/>
            <a:ext cx="303384" cy="14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68E048-ED7F-4E05-A311-0A2152F7DC1F}"/>
              </a:ext>
            </a:extLst>
          </p:cNvPr>
          <p:cNvSpPr txBox="1"/>
          <p:nvPr/>
        </p:nvSpPr>
        <p:spPr>
          <a:xfrm>
            <a:off x="8198841" y="1396750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062861-43D2-46B1-98CF-059D8A9A6064}"/>
              </a:ext>
            </a:extLst>
          </p:cNvPr>
          <p:cNvCxnSpPr>
            <a:cxnSpLocks/>
          </p:cNvCxnSpPr>
          <p:nvPr/>
        </p:nvCxnSpPr>
        <p:spPr>
          <a:xfrm flipH="1">
            <a:off x="8005116" y="1553854"/>
            <a:ext cx="303384" cy="14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7B6F11-18DD-4335-92D4-7D0E0B3D95B0}"/>
              </a:ext>
            </a:extLst>
          </p:cNvPr>
          <p:cNvSpPr txBox="1"/>
          <p:nvPr/>
        </p:nvSpPr>
        <p:spPr>
          <a:xfrm>
            <a:off x="8198841" y="3225302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1842C2-4E3B-4F53-8966-5C9BA7B5D843}"/>
              </a:ext>
            </a:extLst>
          </p:cNvPr>
          <p:cNvCxnSpPr>
            <a:cxnSpLocks/>
          </p:cNvCxnSpPr>
          <p:nvPr/>
        </p:nvCxnSpPr>
        <p:spPr>
          <a:xfrm flipH="1">
            <a:off x="8005116" y="3382406"/>
            <a:ext cx="303384" cy="14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DCD3C95-519F-214A-AB65-681B6F82017C}"/>
              </a:ext>
            </a:extLst>
          </p:cNvPr>
          <p:cNvSpPr txBox="1"/>
          <p:nvPr/>
        </p:nvSpPr>
        <p:spPr>
          <a:xfrm>
            <a:off x="9667472" y="1252914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FHR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F69AC7-6702-DC85-F7BC-2BAF96766EB3}"/>
              </a:ext>
            </a:extLst>
          </p:cNvPr>
          <p:cNvCxnSpPr>
            <a:cxnSpLocks/>
          </p:cNvCxnSpPr>
          <p:nvPr/>
        </p:nvCxnSpPr>
        <p:spPr>
          <a:xfrm flipH="1">
            <a:off x="9473747" y="1410018"/>
            <a:ext cx="303384" cy="14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639BE4-0AE2-A618-7066-802381B86E45}"/>
              </a:ext>
            </a:extLst>
          </p:cNvPr>
          <p:cNvSpPr txBox="1"/>
          <p:nvPr/>
        </p:nvSpPr>
        <p:spPr>
          <a:xfrm>
            <a:off x="9634681" y="3191024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FHR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B9BC76-75DF-B4B0-A292-0F1A3CEC5791}"/>
              </a:ext>
            </a:extLst>
          </p:cNvPr>
          <p:cNvCxnSpPr>
            <a:cxnSpLocks/>
          </p:cNvCxnSpPr>
          <p:nvPr/>
        </p:nvCxnSpPr>
        <p:spPr>
          <a:xfrm flipH="1">
            <a:off x="9440956" y="3348128"/>
            <a:ext cx="303384" cy="14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9B1635-5548-F7B3-82FB-A6EFC252C5DE}"/>
              </a:ext>
            </a:extLst>
          </p:cNvPr>
          <p:cNvSpPr txBox="1"/>
          <p:nvPr/>
        </p:nvSpPr>
        <p:spPr>
          <a:xfrm>
            <a:off x="4392738" y="3478003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FHR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4ECEEB-9480-720B-786B-CE223A685888}"/>
              </a:ext>
            </a:extLst>
          </p:cNvPr>
          <p:cNvCxnSpPr>
            <a:cxnSpLocks/>
          </p:cNvCxnSpPr>
          <p:nvPr/>
        </p:nvCxnSpPr>
        <p:spPr>
          <a:xfrm flipH="1">
            <a:off x="4199013" y="3635107"/>
            <a:ext cx="303384" cy="14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FA59814-0D3C-FFD1-95D7-6A0FE2952FED}"/>
              </a:ext>
            </a:extLst>
          </p:cNvPr>
          <p:cNvSpPr/>
          <p:nvPr/>
        </p:nvSpPr>
        <p:spPr>
          <a:xfrm>
            <a:off x="6915955" y="3979572"/>
            <a:ext cx="4098108" cy="2687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29F51F-3DE7-BC23-542F-F07B93C4AB91}"/>
              </a:ext>
            </a:extLst>
          </p:cNvPr>
          <p:cNvSpPr/>
          <p:nvPr/>
        </p:nvSpPr>
        <p:spPr>
          <a:xfrm>
            <a:off x="1422779" y="1930943"/>
            <a:ext cx="4098108" cy="2687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3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07C6F1-7134-2028-C0E8-0B68BDA05842}"/>
              </a:ext>
            </a:extLst>
          </p:cNvPr>
          <p:cNvSpPr txBox="1"/>
          <p:nvPr/>
        </p:nvSpPr>
        <p:spPr>
          <a:xfrm>
            <a:off x="7223760" y="5773023"/>
            <a:ext cx="3957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Kourosh</a:t>
            </a:r>
            <a:r>
              <a:rPr lang="en-US" dirty="0"/>
              <a:t> told me the fetal signal is mix with the harmonic terms of the respiration signal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591A9EC-9B8A-C9B6-53B7-200EE48EE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" y="1428750"/>
            <a:ext cx="5334000" cy="400050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185BDEA6-C606-6B35-003A-E364D15E0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522" y="1499870"/>
            <a:ext cx="5334000" cy="400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7A2789-9E41-B05D-F7C7-1F3E3040AB9F}"/>
              </a:ext>
            </a:extLst>
          </p:cNvPr>
          <p:cNvSpPr txBox="1"/>
          <p:nvPr/>
        </p:nvSpPr>
        <p:spPr>
          <a:xfrm>
            <a:off x="2246818" y="215392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</a:t>
            </a:r>
            <a:r>
              <a:rPr lang="en-US" altLang="zh-TW" dirty="0">
                <a:solidFill>
                  <a:srgbClr val="FF0000"/>
                </a:solidFill>
              </a:rPr>
              <a:t>43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DE9F0-F8D5-37D8-5FD5-AFB39548B4A4}"/>
              </a:ext>
            </a:extLst>
          </p:cNvPr>
          <p:cNvSpPr txBox="1"/>
          <p:nvPr/>
        </p:nvSpPr>
        <p:spPr>
          <a:xfrm>
            <a:off x="2407920" y="2418080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D73F5E-C273-1849-56BC-5F8CDC0232E9}"/>
              </a:ext>
            </a:extLst>
          </p:cNvPr>
          <p:cNvSpPr txBox="1"/>
          <p:nvPr/>
        </p:nvSpPr>
        <p:spPr>
          <a:xfrm>
            <a:off x="3441151" y="244348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2.86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5D4D4-90F7-988A-ED8A-2C37625CF05A}"/>
              </a:ext>
            </a:extLst>
          </p:cNvPr>
          <p:cNvSpPr txBox="1"/>
          <p:nvPr/>
        </p:nvSpPr>
        <p:spPr>
          <a:xfrm>
            <a:off x="3602253" y="2707640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5AD7EA-C5E0-5C29-BD20-555F69C9BD17}"/>
              </a:ext>
            </a:extLst>
          </p:cNvPr>
          <p:cNvSpPr/>
          <p:nvPr/>
        </p:nvSpPr>
        <p:spPr>
          <a:xfrm>
            <a:off x="9509760" y="3677920"/>
            <a:ext cx="436880" cy="53848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E8404D-9B03-2998-2016-477BFB565FA3}"/>
              </a:ext>
            </a:extLst>
          </p:cNvPr>
          <p:cNvSpPr txBox="1"/>
          <p:nvPr/>
        </p:nvSpPr>
        <p:spPr>
          <a:xfrm>
            <a:off x="9435174" y="310538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~2.86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73CCF7-7C9A-B972-7F91-F94DD74A116D}"/>
              </a:ext>
            </a:extLst>
          </p:cNvPr>
          <p:cNvSpPr txBox="1"/>
          <p:nvPr/>
        </p:nvSpPr>
        <p:spPr>
          <a:xfrm>
            <a:off x="9596276" y="3369548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C248F-7550-42F9-98AE-D9820D72407C}"/>
              </a:ext>
            </a:extLst>
          </p:cNvPr>
          <p:cNvSpPr txBox="1"/>
          <p:nvPr/>
        </p:nvSpPr>
        <p:spPr>
          <a:xfrm>
            <a:off x="985520" y="629920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*: Mom signal</a:t>
            </a:r>
          </a:p>
        </p:txBody>
      </p:sp>
    </p:spTree>
    <p:extLst>
      <p:ext uri="{BB962C8B-B14F-4D97-AF65-F5344CB8AC3E}">
        <p14:creationId xmlns:p14="http://schemas.microsoft.com/office/powerpoint/2010/main" val="80478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95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Theme</vt:lpstr>
      <vt:lpstr>Sheep 7 Round 3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Weitai Qian</dc:creator>
  <cp:lastModifiedBy>Shing-Jiuan Liu</cp:lastModifiedBy>
  <cp:revision>73</cp:revision>
  <dcterms:created xsi:type="dcterms:W3CDTF">2022-03-28T01:29:50Z</dcterms:created>
  <dcterms:modified xsi:type="dcterms:W3CDTF">2023-10-03T02:43:50Z</dcterms:modified>
</cp:coreProperties>
</file>