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70" r:id="rId6"/>
    <p:sldId id="258" r:id="rId7"/>
    <p:sldId id="259" r:id="rId8"/>
    <p:sldId id="257" r:id="rId9"/>
    <p:sldId id="261" r:id="rId10"/>
    <p:sldId id="260" r:id="rId11"/>
    <p:sldId id="273" r:id="rId12"/>
    <p:sldId id="264" r:id="rId13"/>
    <p:sldId id="266" r:id="rId14"/>
    <p:sldId id="265" r:id="rId15"/>
    <p:sldId id="277" r:id="rId16"/>
    <p:sldId id="267" r:id="rId17"/>
    <p:sldId id="276"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4" autoAdjust="0"/>
    <p:restoredTop sz="94718"/>
  </p:normalViewPr>
  <p:slideViewPr>
    <p:cSldViewPr snapToGrid="0">
      <p:cViewPr varScale="1">
        <p:scale>
          <a:sx n="94" d="100"/>
          <a:sy n="94" d="100"/>
        </p:scale>
        <p:origin x="114" y="28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custT="1"/>
      <dgm:spPr/>
      <dgm:t>
        <a:bodyPr/>
        <a:lstStyle/>
        <a:p>
          <a:pPr>
            <a:defRPr b="1"/>
          </a:pPr>
          <a:r>
            <a:rPr lang="en-US" sz="2800" b="1" dirty="0">
              <a:solidFill>
                <a:schemeClr val="bg1"/>
              </a:solidFill>
              <a:latin typeface="Tenorite" pitchFamily="2" charset="0"/>
            </a:rPr>
            <a:t>Ask</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endParaRPr lang="en-US" b="0" dirty="0">
            <a:solidFill>
              <a:schemeClr val="bg1"/>
            </a:solidFill>
            <a:latin typeface="Tenorite" pitchFamily="2" charset="0"/>
          </a:endParaRP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custT="1"/>
      <dgm:spPr/>
      <dgm:t>
        <a:bodyPr/>
        <a:lstStyle/>
        <a:p>
          <a:pPr>
            <a:defRPr b="1"/>
          </a:pPr>
          <a:r>
            <a:rPr lang="en-US" sz="2800" b="1" dirty="0">
              <a:solidFill>
                <a:schemeClr val="bg1"/>
              </a:solidFill>
              <a:latin typeface="Tenorite" pitchFamily="2" charset="0"/>
            </a:rPr>
            <a:t>Prepare</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endParaRPr lang="en-US"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custT="1"/>
      <dgm:spPr/>
      <dgm:t>
        <a:bodyPr/>
        <a:lstStyle/>
        <a:p>
          <a:pPr>
            <a:defRPr b="1"/>
          </a:pPr>
          <a:r>
            <a:rPr lang="en-US" sz="2800" b="1" dirty="0">
              <a:solidFill>
                <a:schemeClr val="bg1"/>
              </a:solidFill>
              <a:latin typeface="Tenorite" pitchFamily="2" charset="0"/>
            </a:rPr>
            <a:t>Process</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endParaRPr lang="en-US" b="0" dirty="0">
            <a:solidFill>
              <a:schemeClr val="bg1"/>
            </a:solidFill>
            <a:latin typeface="Tenorite" pitchFamily="2" charset="0"/>
          </a:endParaRP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custT="1"/>
      <dgm:spPr/>
      <dgm:t>
        <a:bodyPr/>
        <a:lstStyle/>
        <a:p>
          <a:pPr>
            <a:defRPr b="1"/>
          </a:pPr>
          <a:r>
            <a:rPr lang="en-US" sz="2800" b="1" dirty="0">
              <a:solidFill>
                <a:schemeClr val="bg1"/>
              </a:solidFill>
              <a:latin typeface="Tenorite" pitchFamily="2" charset="0"/>
            </a:rPr>
            <a:t>Analyze</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endParaRPr lang="en-US" b="0" dirty="0">
            <a:solidFill>
              <a:schemeClr val="bg1"/>
            </a:solidFill>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custT="1"/>
      <dgm:spPr/>
      <dgm:t>
        <a:bodyPr/>
        <a:lstStyle/>
        <a:p>
          <a:pPr>
            <a:defRPr b="1"/>
          </a:pPr>
          <a:r>
            <a:rPr lang="en-US" sz="2800" b="1" dirty="0">
              <a:solidFill>
                <a:schemeClr val="bg1"/>
              </a:solidFill>
              <a:latin typeface="Tenorite" pitchFamily="2" charset="0"/>
            </a:rPr>
            <a:t>Share</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3F412A2D-3A54-4296-9279-E64F6376D3A8}">
      <dgm:prSet phldr="0" custT="1"/>
      <dgm:spPr/>
      <dgm:t>
        <a:bodyPr/>
        <a:lstStyle/>
        <a:p>
          <a:pPr>
            <a:defRPr b="1"/>
          </a:pPr>
          <a:r>
            <a:rPr lang="en-US" sz="2800" b="1" dirty="0">
              <a:solidFill>
                <a:schemeClr val="bg1"/>
              </a:solidFill>
              <a:latin typeface="Tenorite" pitchFamily="2" charset="0"/>
            </a:rPr>
            <a:t>Act</a:t>
          </a:r>
        </a:p>
      </dgm:t>
    </dgm:pt>
    <dgm:pt modelId="{82E2871C-CD04-4C32-85F2-B9E5CDAE211C}" type="parTrans" cxnId="{751DA991-8C52-4E32-BDF7-0E1C084AAFFE}">
      <dgm:prSet/>
      <dgm:spPr/>
      <dgm:t>
        <a:bodyPr/>
        <a:lstStyle/>
        <a:p>
          <a:endParaRPr lang="en-CA"/>
        </a:p>
      </dgm:t>
    </dgm:pt>
    <dgm:pt modelId="{F76B1071-DF14-4A6D-B27B-7E143E43B424}" type="sibTrans" cxnId="{751DA991-8C52-4E32-BDF7-0E1C084AAFFE}">
      <dgm:prSet/>
      <dgm:spPr/>
      <dgm:t>
        <a:bodyPr/>
        <a:lstStyle/>
        <a:p>
          <a:endParaRPr lang="en-CA"/>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7"/>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6"/>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6"/>
      <dgm:spPr>
        <a:solidFill>
          <a:schemeClr val="accent2"/>
        </a:solidFill>
      </dgm:spPr>
    </dgm:pt>
    <dgm:pt modelId="{5B7FC7CF-F58D-48D5-8BCC-38D6EE87890B}" type="pres">
      <dgm:prSet presAssocID="{58FF46FB-368D-4E9C-A650-0513B8879DA8}" presName="Ellipse" presStyleLbl="fgAcc1" presStyleIdx="1" presStyleCnt="7"/>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2">
        <dgm:presLayoutVars>
          <dgm:bulletEnabled val="1"/>
        </dgm:presLayoutVars>
      </dgm:prSet>
      <dgm:spPr/>
    </dgm:pt>
    <dgm:pt modelId="{8E3FB235-DF38-476B-9A0E-B1E583D50944}" type="pres">
      <dgm:prSet presAssocID="{58FF46FB-368D-4E9C-A650-0513B8879DA8}" presName="L1TextContainer" presStyleLbl="revTx" presStyleIdx="1" presStyleCnt="12" custScaleX="85387" custLinFactY="41064" custLinFactNeighborX="-13515" custLinFactNeighborY="10000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6"/>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6"/>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6"/>
      <dgm:spPr>
        <a:solidFill>
          <a:schemeClr val="accent2"/>
        </a:solidFill>
      </dgm:spPr>
    </dgm:pt>
    <dgm:pt modelId="{B1A1A837-F261-404B-A808-B2F4154CE8A2}" type="pres">
      <dgm:prSet presAssocID="{D05E1923-5021-40F7-B4EF-E582E23A699D}" presName="Ellipse" presStyleLbl="fgAcc1" presStyleIdx="2" presStyleCnt="7"/>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2">
        <dgm:presLayoutVars>
          <dgm:bulletEnabled val="1"/>
        </dgm:presLayoutVars>
      </dgm:prSet>
      <dgm:spPr/>
    </dgm:pt>
    <dgm:pt modelId="{223C5207-4FA2-4A6C-8F43-20BD55767C99}" type="pres">
      <dgm:prSet presAssocID="{D05E1923-5021-40F7-B4EF-E582E23A699D}" presName="L1TextContainer" presStyleLbl="revTx" presStyleIdx="3" presStyleCnt="12" custScaleX="85387" custLinFactY="-9716" custLinFactNeighborX="-13539" custLinFactNeighborY="-10000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6"/>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6"/>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6"/>
      <dgm:spPr>
        <a:solidFill>
          <a:schemeClr val="accent2"/>
        </a:solidFill>
      </dgm:spPr>
    </dgm:pt>
    <dgm:pt modelId="{5D519322-C1DD-47AE-92C0-13575134BC76}" type="pres">
      <dgm:prSet presAssocID="{FA8F44BD-C8C7-462C-9756-1EC498E86842}" presName="Ellipse" presStyleLbl="fgAcc1" presStyleIdx="3" presStyleCnt="7"/>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2">
        <dgm:presLayoutVars>
          <dgm:bulletEnabled val="1"/>
        </dgm:presLayoutVars>
      </dgm:prSet>
      <dgm:spPr/>
    </dgm:pt>
    <dgm:pt modelId="{2D6C7916-1130-46A8-833B-A6278CBD2192}" type="pres">
      <dgm:prSet presAssocID="{FA8F44BD-C8C7-462C-9756-1EC498E86842}" presName="L1TextContainer" presStyleLbl="revTx" presStyleIdx="5" presStyleCnt="12" custScaleX="85387" custLinFactY="54498" custLinFactNeighborX="-10044" custLinFactNeighborY="10000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6"/>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6"/>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6"/>
      <dgm:spPr>
        <a:solidFill>
          <a:schemeClr val="accent2"/>
        </a:solidFill>
      </dgm:spPr>
    </dgm:pt>
    <dgm:pt modelId="{515AAB83-BD07-4B9E-9A3B-858C0B126F9C}" type="pres">
      <dgm:prSet presAssocID="{8BAB5E6F-A65E-41DB-A296-0818B0E49F7C}" presName="Ellipse" presStyleLbl="fgAcc1" presStyleIdx="4" presStyleCnt="7"/>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2">
        <dgm:presLayoutVars>
          <dgm:bulletEnabled val="1"/>
        </dgm:presLayoutVars>
      </dgm:prSet>
      <dgm:spPr/>
    </dgm:pt>
    <dgm:pt modelId="{7C1E6B4A-59F7-4018-A403-E1CCAEE78BA1}" type="pres">
      <dgm:prSet presAssocID="{8BAB5E6F-A65E-41DB-A296-0818B0E49F7C}" presName="L1TextContainer" presStyleLbl="revTx" presStyleIdx="7" presStyleCnt="12" custScaleX="85387" custLinFactY="-2998" custLinFactNeighborX="-5681" custLinFactNeighborY="-10000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6"/>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6"/>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6"/>
      <dgm:spPr>
        <a:solidFill>
          <a:schemeClr val="accent2"/>
        </a:solidFill>
      </dgm:spPr>
    </dgm:pt>
    <dgm:pt modelId="{A22B1C16-7FF0-4DBE-B32E-E43FEB1E2EAC}" type="pres">
      <dgm:prSet presAssocID="{8B9AF88A-E1F7-4D3A-905F-87228D6A8655}" presName="Ellipse" presStyleLbl="fgAcc1" presStyleIdx="5" presStyleCnt="7"/>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2">
        <dgm:presLayoutVars>
          <dgm:bulletEnabled val="1"/>
        </dgm:presLayoutVars>
      </dgm:prSet>
      <dgm:spPr/>
    </dgm:pt>
    <dgm:pt modelId="{3FA5D5AE-9CAE-4D19-9765-BCEE62095312}" type="pres">
      <dgm:prSet presAssocID="{8B9AF88A-E1F7-4D3A-905F-87228D6A8655}" presName="L1TextContainer" presStyleLbl="revTx" presStyleIdx="9" presStyleCnt="12" custScaleX="85387" custLinFactY="50020" custLinFactNeighborX="-6556" custLinFactNeighborY="10000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6"/>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 modelId="{943DB509-8745-469A-AB47-3DE2B056FF66}" type="pres">
      <dgm:prSet presAssocID="{F11DD6EC-352C-4A0E-84AA-FEBE2F06BCF9}" presName="spaceBetweenRectangles" presStyleCnt="0"/>
      <dgm:spPr/>
    </dgm:pt>
    <dgm:pt modelId="{3952DA30-105C-4F7C-A70E-A618EAA02892}" type="pres">
      <dgm:prSet presAssocID="{3F412A2D-3A54-4296-9279-E64F6376D3A8}" presName="composite" presStyleCnt="0"/>
      <dgm:spPr/>
    </dgm:pt>
    <dgm:pt modelId="{7BB81616-05B2-455F-BE27-E637BBB46B1D}" type="pres">
      <dgm:prSet presAssocID="{3F412A2D-3A54-4296-9279-E64F6376D3A8}" presName="ConnectorPoint" presStyleLbl="lnNode1" presStyleIdx="5" presStyleCnt="6"/>
      <dgm:spPr>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gm:spPr>
    </dgm:pt>
    <dgm:pt modelId="{F686F051-4684-4DB2-8AAC-C6F40DDE22BC}" type="pres">
      <dgm:prSet presAssocID="{3F412A2D-3A54-4296-9279-E64F6376D3A8}" presName="DropPinPlaceHolder" presStyleCnt="0"/>
      <dgm:spPr/>
    </dgm:pt>
    <dgm:pt modelId="{052E65A9-FB88-41B8-8174-BC004B386957}" type="pres">
      <dgm:prSet presAssocID="{3F412A2D-3A54-4296-9279-E64F6376D3A8}" presName="DropPin" presStyleLbl="alignNode1" presStyleIdx="5" presStyleCnt="6" custLinFactNeighborX="2239"/>
      <dgm:spPr/>
    </dgm:pt>
    <dgm:pt modelId="{B48D3C85-7A2B-41AD-8A55-413BA8BD873A}" type="pres">
      <dgm:prSet presAssocID="{3F412A2D-3A54-4296-9279-E64F6376D3A8}" presName="Ellipse"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408DD14F-9313-4E18-9A37-86FB8487A4CB}" type="pres">
      <dgm:prSet presAssocID="{3F412A2D-3A54-4296-9279-E64F6376D3A8}" presName="L2TextContainer" presStyleLbl="revTx" presStyleIdx="10" presStyleCnt="12">
        <dgm:presLayoutVars>
          <dgm:bulletEnabled val="1"/>
        </dgm:presLayoutVars>
      </dgm:prSet>
      <dgm:spPr/>
    </dgm:pt>
    <dgm:pt modelId="{52D9B0DF-F70D-421A-8E0D-C23DD46EFE31}" type="pres">
      <dgm:prSet presAssocID="{3F412A2D-3A54-4296-9279-E64F6376D3A8}" presName="L1TextContainer" presStyleLbl="revTx" presStyleIdx="11" presStyleCnt="12" custLinFactY="-11955" custLinFactNeighborX="-2263" custLinFactNeighborY="-100000">
        <dgm:presLayoutVars>
          <dgm:chMax val="1"/>
          <dgm:chPref val="1"/>
          <dgm:bulletEnabled val="1"/>
        </dgm:presLayoutVars>
      </dgm:prSet>
      <dgm:spPr/>
    </dgm:pt>
    <dgm:pt modelId="{29D4E2A3-3D11-418E-AC38-2D23DC9AE1F5}" type="pres">
      <dgm:prSet presAssocID="{3F412A2D-3A54-4296-9279-E64F6376D3A8}" presName="ConnectLine" presStyleLbl="sibTrans1D1" presStyleIdx="5" presStyleCnt="6"/>
      <dgm:spPr>
        <a:noFill/>
        <a:ln w="12700" cap="flat" cmpd="sng" algn="ctr">
          <a:solidFill>
            <a:schemeClr val="accent2">
              <a:shade val="90000"/>
              <a:hueOff val="30721"/>
              <a:satOff val="11078"/>
              <a:lumOff val="9502"/>
              <a:alphaOff val="0"/>
            </a:schemeClr>
          </a:solidFill>
          <a:prstDash val="dash"/>
          <a:miter lim="800000"/>
        </a:ln>
        <a:effectLst/>
      </dgm:spPr>
    </dgm:pt>
    <dgm:pt modelId="{33126758-333B-4FE5-81B9-7DE58991A86F}" type="pres">
      <dgm:prSet presAssocID="{3F412A2D-3A54-4296-9279-E64F6376D3A8}"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3F412A2D-3A54-4296-9279-E64F6376D3A8}"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294AF86-6517-45FF-9AC2-96C49F6F9BA5}" type="presOf" srcId="{DF1ABFB3-B399-406F-91BD-DCDF9A38526B}" destId="{408DD14F-9313-4E18-9A37-86FB8487A4CB}" srcOrd="0" destOrd="0" presId="urn:microsoft.com/office/officeart/2017/3/layout/DropPinTimeline"/>
    <dgm:cxn modelId="{1186828B-4B23-4A8D-A6C0-491872F24EBF}" type="presOf" srcId="{3F412A2D-3A54-4296-9279-E64F6376D3A8}" destId="{52D9B0DF-F70D-421A-8E0D-C23DD46EFE31}" srcOrd="0" destOrd="0" presId="urn:microsoft.com/office/officeart/2017/3/layout/DropPinTimeline"/>
    <dgm:cxn modelId="{751DA991-8C52-4E32-BDF7-0E1C084AAFFE}" srcId="{05A24E01-5535-46B9-A9A1-A9A07E639A88}" destId="{3F412A2D-3A54-4296-9279-E64F6376D3A8}" srcOrd="5" destOrd="0" parTransId="{82E2871C-CD04-4C32-85F2-B9E5CDAE211C}" sibTransId="{F76B1071-DF14-4A6D-B27B-7E143E43B424}"/>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 modelId="{20D65738-D0FD-430B-A959-3CFB34EAC9CD}" type="presParOf" srcId="{E6F74CED-5217-4282-85F1-1C12DC84731C}" destId="{943DB509-8745-469A-AB47-3DE2B056FF66}" srcOrd="9" destOrd="0" presId="urn:microsoft.com/office/officeart/2017/3/layout/DropPinTimeline"/>
    <dgm:cxn modelId="{43C0009F-B8BD-4BDF-8C31-66FB273C9DE2}" type="presParOf" srcId="{E6F74CED-5217-4282-85F1-1C12DC84731C}" destId="{3952DA30-105C-4F7C-A70E-A618EAA02892}" srcOrd="10" destOrd="0" presId="urn:microsoft.com/office/officeart/2017/3/layout/DropPinTimeline"/>
    <dgm:cxn modelId="{ED054365-30F9-4075-AB24-33B146DE299E}" type="presParOf" srcId="{3952DA30-105C-4F7C-A70E-A618EAA02892}" destId="{7BB81616-05B2-455F-BE27-E637BBB46B1D}" srcOrd="0" destOrd="0" presId="urn:microsoft.com/office/officeart/2017/3/layout/DropPinTimeline"/>
    <dgm:cxn modelId="{E0C82F4E-C0CB-4966-914B-2CD93695EF09}" type="presParOf" srcId="{3952DA30-105C-4F7C-A70E-A618EAA02892}" destId="{F686F051-4684-4DB2-8AAC-C6F40DDE22BC}" srcOrd="1" destOrd="0" presId="urn:microsoft.com/office/officeart/2017/3/layout/DropPinTimeline"/>
    <dgm:cxn modelId="{1E651B78-45A3-4B1D-A2EA-35D4833C2451}" type="presParOf" srcId="{F686F051-4684-4DB2-8AAC-C6F40DDE22BC}" destId="{052E65A9-FB88-41B8-8174-BC004B386957}" srcOrd="0" destOrd="0" presId="urn:microsoft.com/office/officeart/2017/3/layout/DropPinTimeline"/>
    <dgm:cxn modelId="{36B67716-938F-4AE1-991F-E50DD489E38C}" type="presParOf" srcId="{F686F051-4684-4DB2-8AAC-C6F40DDE22BC}" destId="{B48D3C85-7A2B-41AD-8A55-413BA8BD873A}" srcOrd="1" destOrd="0" presId="urn:microsoft.com/office/officeart/2017/3/layout/DropPinTimeline"/>
    <dgm:cxn modelId="{DCEED8DF-8776-4515-BB50-4863A882BF6E}" type="presParOf" srcId="{3952DA30-105C-4F7C-A70E-A618EAA02892}" destId="{408DD14F-9313-4E18-9A37-86FB8487A4CB}" srcOrd="2" destOrd="0" presId="urn:microsoft.com/office/officeart/2017/3/layout/DropPinTimeline"/>
    <dgm:cxn modelId="{D5FE653B-A260-4899-BF9B-2D8ED86B8586}" type="presParOf" srcId="{3952DA30-105C-4F7C-A70E-A618EAA02892}" destId="{52D9B0DF-F70D-421A-8E0D-C23DD46EFE31}" srcOrd="3" destOrd="0" presId="urn:microsoft.com/office/officeart/2017/3/layout/DropPinTimeline"/>
    <dgm:cxn modelId="{59AE993B-39E2-4840-87FC-624B352339EF}" type="presParOf" srcId="{3952DA30-105C-4F7C-A70E-A618EAA02892}" destId="{29D4E2A3-3D11-418E-AC38-2D23DC9AE1F5}" srcOrd="4" destOrd="0" presId="urn:microsoft.com/office/officeart/2017/3/layout/DropPinTimeline"/>
    <dgm:cxn modelId="{706928A3-6D8B-443F-AC4E-892CAEE52073}" type="presParOf" srcId="{3952DA30-105C-4F7C-A70E-A618EAA02892}" destId="{33126758-333B-4FE5-81B9-7DE58991A86F}"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307"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4951"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12284" y="1530135"/>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b="0" kern="1200" dirty="0">
            <a:solidFill>
              <a:schemeClr val="bg1"/>
            </a:solidFill>
            <a:latin typeface="Tenorite" pitchFamily="2" charset="0"/>
          </a:endParaRPr>
        </a:p>
      </dsp:txBody>
      <dsp:txXfrm>
        <a:off x="312284" y="1530135"/>
        <a:ext cx="1984942" cy="1291450"/>
      </dsp:txXfrm>
    </dsp:sp>
    <dsp:sp modelId="{8E3FB235-DF38-476B-9A0E-B1E583D50944}">
      <dsp:nvSpPr>
        <dsp:cNvPr id="0" name=""/>
        <dsp:cNvSpPr/>
      </dsp:nvSpPr>
      <dsp:spPr>
        <a:xfrm>
          <a:off x="312284" y="1076382"/>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77800" bIns="0" numCol="1" spcCol="1270" anchor="ctr" anchorCtr="0">
          <a:noAutofit/>
        </a:bodyPr>
        <a:lstStyle/>
        <a:p>
          <a:pPr marL="0" lvl="0" indent="0" algn="l" defTabSz="1244600">
            <a:lnSpc>
              <a:spcPct val="90000"/>
            </a:lnSpc>
            <a:spcBef>
              <a:spcPct val="0"/>
            </a:spcBef>
            <a:spcAft>
              <a:spcPct val="35000"/>
            </a:spcAft>
            <a:buNone/>
            <a:defRPr b="1"/>
          </a:pPr>
          <a:r>
            <a:rPr lang="en-US" sz="2800" b="1" kern="1200" dirty="0">
              <a:solidFill>
                <a:schemeClr val="bg1"/>
              </a:solidFill>
              <a:latin typeface="Tenorite" pitchFamily="2" charset="0"/>
            </a:rPr>
            <a:t>Ask</a:t>
          </a:r>
        </a:p>
      </dsp:txBody>
      <dsp:txXfrm>
        <a:off x="312284" y="1076382"/>
        <a:ext cx="1984942" cy="453752"/>
      </dsp:txXfrm>
    </dsp:sp>
    <dsp:sp modelId="{9AA05CE5-209F-4AD9-BE2C-2A69F76DA8F4}">
      <dsp:nvSpPr>
        <dsp:cNvPr id="0" name=""/>
        <dsp:cNvSpPr/>
      </dsp:nvSpPr>
      <dsp:spPr>
        <a:xfrm>
          <a:off x="229733"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7951"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463846"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499490"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1706265" y="1683664"/>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endParaRPr lang="en-US" sz="1500" b="0" kern="1200" dirty="0">
            <a:solidFill>
              <a:schemeClr val="bg1"/>
            </a:solidFill>
            <a:latin typeface="Tenorite" pitchFamily="2" charset="0"/>
          </a:endParaRPr>
        </a:p>
      </dsp:txBody>
      <dsp:txXfrm>
        <a:off x="1706265" y="1683664"/>
        <a:ext cx="1984942" cy="1291450"/>
      </dsp:txXfrm>
    </dsp:sp>
    <dsp:sp modelId="{223C5207-4FA2-4A6C-8F43-20BD55767C99}">
      <dsp:nvSpPr>
        <dsp:cNvPr id="0" name=""/>
        <dsp:cNvSpPr/>
      </dsp:nvSpPr>
      <dsp:spPr>
        <a:xfrm>
          <a:off x="1706265" y="2975114"/>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77800" bIns="0" numCol="1" spcCol="1270" anchor="ctr" anchorCtr="0">
          <a:noAutofit/>
        </a:bodyPr>
        <a:lstStyle/>
        <a:p>
          <a:pPr marL="0" lvl="0" indent="0" algn="l" defTabSz="1244600">
            <a:lnSpc>
              <a:spcPct val="90000"/>
            </a:lnSpc>
            <a:spcBef>
              <a:spcPct val="0"/>
            </a:spcBef>
            <a:spcAft>
              <a:spcPct val="35000"/>
            </a:spcAft>
            <a:buNone/>
            <a:defRPr b="1"/>
          </a:pPr>
          <a:r>
            <a:rPr lang="en-US" sz="2800" b="1" kern="1200" dirty="0">
              <a:solidFill>
                <a:schemeClr val="bg1"/>
              </a:solidFill>
              <a:latin typeface="Tenorite" pitchFamily="2" charset="0"/>
            </a:rPr>
            <a:t>Prepare</a:t>
          </a:r>
        </a:p>
      </dsp:txBody>
      <dsp:txXfrm>
        <a:off x="1706265" y="2975114"/>
        <a:ext cx="1984942" cy="453752"/>
      </dsp:txXfrm>
    </dsp:sp>
    <dsp:sp modelId="{4FE5EB5D-4CEF-4D0D-9394-0534E61844BE}">
      <dsp:nvSpPr>
        <dsp:cNvPr id="0" name=""/>
        <dsp:cNvSpPr/>
      </dsp:nvSpPr>
      <dsp:spPr>
        <a:xfrm>
          <a:off x="1624272"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58249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2858385"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894029"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182050" y="1591092"/>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b="0" kern="1200" dirty="0">
            <a:solidFill>
              <a:schemeClr val="bg1"/>
            </a:solidFill>
            <a:latin typeface="Tenorite" pitchFamily="2" charset="0"/>
          </a:endParaRPr>
        </a:p>
      </dsp:txBody>
      <dsp:txXfrm>
        <a:off x="3182050" y="1591092"/>
        <a:ext cx="1984942" cy="1291450"/>
      </dsp:txXfrm>
    </dsp:sp>
    <dsp:sp modelId="{2D6C7916-1130-46A8-833B-A6278CBD2192}">
      <dsp:nvSpPr>
        <dsp:cNvPr id="0" name=""/>
        <dsp:cNvSpPr/>
      </dsp:nvSpPr>
      <dsp:spPr>
        <a:xfrm>
          <a:off x="3182050" y="1137339"/>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77800" bIns="0" numCol="1" spcCol="1270" anchor="ctr" anchorCtr="0">
          <a:noAutofit/>
        </a:bodyPr>
        <a:lstStyle/>
        <a:p>
          <a:pPr marL="0" lvl="0" indent="0" algn="l" defTabSz="1244600">
            <a:lnSpc>
              <a:spcPct val="90000"/>
            </a:lnSpc>
            <a:spcBef>
              <a:spcPct val="0"/>
            </a:spcBef>
            <a:spcAft>
              <a:spcPct val="35000"/>
            </a:spcAft>
            <a:buNone/>
            <a:defRPr b="1"/>
          </a:pPr>
          <a:r>
            <a:rPr lang="en-US" sz="2800" b="1" kern="1200" dirty="0">
              <a:solidFill>
                <a:schemeClr val="bg1"/>
              </a:solidFill>
              <a:latin typeface="Tenorite" pitchFamily="2" charset="0"/>
            </a:rPr>
            <a:t>Process</a:t>
          </a:r>
        </a:p>
      </dsp:txBody>
      <dsp:txXfrm>
        <a:off x="3182050" y="1137339"/>
        <a:ext cx="1984942" cy="453752"/>
      </dsp:txXfrm>
    </dsp:sp>
    <dsp:sp modelId="{4D953791-5C2F-4A75-A8F4-6ED7EAB5E015}">
      <dsp:nvSpPr>
        <dsp:cNvPr id="0" name=""/>
        <dsp:cNvSpPr/>
      </dsp:nvSpPr>
      <dsp:spPr>
        <a:xfrm>
          <a:off x="3018811"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97702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252924"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288567"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4678013" y="1714147"/>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endParaRPr lang="en-US" sz="1500" b="0" kern="1200" dirty="0">
            <a:solidFill>
              <a:schemeClr val="bg1"/>
            </a:solidFill>
            <a:latin typeface="Tenorite" pitchFamily="2" charset="0"/>
          </a:endParaRPr>
        </a:p>
      </dsp:txBody>
      <dsp:txXfrm>
        <a:off x="4678013" y="1714147"/>
        <a:ext cx="1984942" cy="1291450"/>
      </dsp:txXfrm>
    </dsp:sp>
    <dsp:sp modelId="{7C1E6B4A-59F7-4018-A403-E1CCAEE78BA1}">
      <dsp:nvSpPr>
        <dsp:cNvPr id="0" name=""/>
        <dsp:cNvSpPr/>
      </dsp:nvSpPr>
      <dsp:spPr>
        <a:xfrm>
          <a:off x="4678013" y="3005598"/>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77800" bIns="0" numCol="1" spcCol="1270" anchor="ctr" anchorCtr="0">
          <a:noAutofit/>
        </a:bodyPr>
        <a:lstStyle/>
        <a:p>
          <a:pPr marL="0" lvl="0" indent="0" algn="l" defTabSz="1244600">
            <a:lnSpc>
              <a:spcPct val="90000"/>
            </a:lnSpc>
            <a:spcBef>
              <a:spcPct val="0"/>
            </a:spcBef>
            <a:spcAft>
              <a:spcPct val="35000"/>
            </a:spcAft>
            <a:buNone/>
            <a:defRPr b="1"/>
          </a:pPr>
          <a:r>
            <a:rPr lang="en-US" sz="2800" b="1" kern="1200" dirty="0">
              <a:solidFill>
                <a:schemeClr val="bg1"/>
              </a:solidFill>
              <a:latin typeface="Tenorite" pitchFamily="2" charset="0"/>
            </a:rPr>
            <a:t>Analyze</a:t>
          </a:r>
        </a:p>
      </dsp:txBody>
      <dsp:txXfrm>
        <a:off x="4678013" y="3005598"/>
        <a:ext cx="1984942" cy="453752"/>
      </dsp:txXfrm>
    </dsp:sp>
    <dsp:sp modelId="{A03C5372-D306-43AC-B406-6F8183849431}">
      <dsp:nvSpPr>
        <dsp:cNvPr id="0" name=""/>
        <dsp:cNvSpPr/>
      </dsp:nvSpPr>
      <dsp:spPr>
        <a:xfrm>
          <a:off x="4413349"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4371568"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5647463"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5683106"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6052211" y="1570773"/>
          <a:ext cx="1984942" cy="1291450"/>
        </a:xfrm>
        <a:prstGeom prst="rect">
          <a:avLst/>
        </a:prstGeom>
        <a:noFill/>
        <a:ln>
          <a:noFill/>
        </a:ln>
        <a:effectLst/>
      </dsp:spPr>
      <dsp:style>
        <a:lnRef idx="0">
          <a:scrgbClr r="0" g="0" b="0"/>
        </a:lnRef>
        <a:fillRef idx="0">
          <a:scrgbClr r="0" g="0" b="0"/>
        </a:fillRef>
        <a:effectRef idx="0">
          <a:scrgbClr r="0" g="0" b="0"/>
        </a:effectRef>
        <a:fontRef idx="minor"/>
      </dsp:style>
    </dsp:sp>
    <dsp:sp modelId="{3FA5D5AE-9CAE-4D19-9765-BCEE62095312}">
      <dsp:nvSpPr>
        <dsp:cNvPr id="0" name=""/>
        <dsp:cNvSpPr/>
      </dsp:nvSpPr>
      <dsp:spPr>
        <a:xfrm>
          <a:off x="6052211" y="1117020"/>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77800" bIns="0" numCol="1" spcCol="1270" anchor="ctr" anchorCtr="0">
          <a:noAutofit/>
        </a:bodyPr>
        <a:lstStyle/>
        <a:p>
          <a:pPr marL="0" lvl="0" indent="0" algn="l" defTabSz="1244600">
            <a:lnSpc>
              <a:spcPct val="90000"/>
            </a:lnSpc>
            <a:spcBef>
              <a:spcPct val="0"/>
            </a:spcBef>
            <a:spcAft>
              <a:spcPct val="35000"/>
            </a:spcAft>
            <a:buNone/>
            <a:defRPr b="1"/>
          </a:pPr>
          <a:r>
            <a:rPr lang="en-US" sz="2800" b="1" kern="1200" dirty="0">
              <a:solidFill>
                <a:schemeClr val="bg1"/>
              </a:solidFill>
              <a:latin typeface="Tenorite" pitchFamily="2" charset="0"/>
            </a:rPr>
            <a:t>Share</a:t>
          </a:r>
        </a:p>
      </dsp:txBody>
      <dsp:txXfrm>
        <a:off x="6052211" y="1117020"/>
        <a:ext cx="1984942" cy="453752"/>
      </dsp:txXfrm>
    </dsp:sp>
    <dsp:sp modelId="{FE6CA7EB-68EC-4E76-9051-08C4CF370101}">
      <dsp:nvSpPr>
        <dsp:cNvPr id="0" name=""/>
        <dsp:cNvSpPr/>
      </dsp:nvSpPr>
      <dsp:spPr>
        <a:xfrm>
          <a:off x="5807888"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5766107"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2E65A9-FB88-41B8-8174-BC004B386957}">
      <dsp:nvSpPr>
        <dsp:cNvPr id="0" name=""/>
        <dsp:cNvSpPr/>
      </dsp:nvSpPr>
      <dsp:spPr>
        <a:xfrm rot="18900000">
          <a:off x="7052161" y="3539404"/>
          <a:ext cx="320851" cy="320851"/>
        </a:xfrm>
        <a:prstGeom prst="teardrop">
          <a:avLst>
            <a:gd name="adj" fmla="val 115000"/>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8D3C85-7A2B-41AD-8A55-413BA8BD873A}">
      <dsp:nvSpPr>
        <dsp:cNvPr id="0" name=""/>
        <dsp:cNvSpPr/>
      </dsp:nvSpPr>
      <dsp:spPr>
        <a:xfrm>
          <a:off x="7087805" y="3575048"/>
          <a:ext cx="249564" cy="24956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08DD14F-9313-4E18-9A37-86FB8487A4CB}">
      <dsp:nvSpPr>
        <dsp:cNvPr id="0" name=""/>
        <dsp:cNvSpPr/>
      </dsp:nvSpPr>
      <dsp:spPr>
        <a:xfrm>
          <a:off x="7376697" y="1673505"/>
          <a:ext cx="23246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endParaRPr lang="en-US" sz="1500" b="1" kern="1200" dirty="0">
            <a:solidFill>
              <a:schemeClr val="bg1"/>
            </a:solidFill>
            <a:latin typeface="Tenorite" pitchFamily="2" charset="0"/>
          </a:endParaRPr>
        </a:p>
      </dsp:txBody>
      <dsp:txXfrm>
        <a:off x="7376697" y="1673505"/>
        <a:ext cx="2324642" cy="1291450"/>
      </dsp:txXfrm>
    </dsp:sp>
    <dsp:sp modelId="{52D9B0DF-F70D-421A-8E0D-C23DD46EFE31}">
      <dsp:nvSpPr>
        <dsp:cNvPr id="0" name=""/>
        <dsp:cNvSpPr/>
      </dsp:nvSpPr>
      <dsp:spPr>
        <a:xfrm>
          <a:off x="7376697" y="2964955"/>
          <a:ext cx="23246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77800" bIns="0" numCol="1" spcCol="1270" anchor="ctr" anchorCtr="0">
          <a:noAutofit/>
        </a:bodyPr>
        <a:lstStyle/>
        <a:p>
          <a:pPr marL="0" lvl="0" indent="0" algn="l" defTabSz="1244600">
            <a:lnSpc>
              <a:spcPct val="90000"/>
            </a:lnSpc>
            <a:spcBef>
              <a:spcPct val="0"/>
            </a:spcBef>
            <a:spcAft>
              <a:spcPct val="35000"/>
            </a:spcAft>
            <a:buNone/>
            <a:defRPr b="1"/>
          </a:pPr>
          <a:r>
            <a:rPr lang="en-US" sz="2800" b="1" kern="1200" dirty="0">
              <a:solidFill>
                <a:schemeClr val="bg1"/>
              </a:solidFill>
              <a:latin typeface="Tenorite" pitchFamily="2" charset="0"/>
            </a:rPr>
            <a:t>Act</a:t>
          </a:r>
        </a:p>
      </dsp:txBody>
      <dsp:txXfrm>
        <a:off x="7376697" y="2964955"/>
        <a:ext cx="2324642" cy="453752"/>
      </dsp:txXfrm>
    </dsp:sp>
    <dsp:sp modelId="{29D4E2A3-3D11-418E-AC38-2D23DC9AE1F5}">
      <dsp:nvSpPr>
        <dsp:cNvPr id="0" name=""/>
        <dsp:cNvSpPr/>
      </dsp:nvSpPr>
      <dsp:spPr>
        <a:xfrm>
          <a:off x="7202427" y="2181504"/>
          <a:ext cx="0" cy="1291450"/>
        </a:xfrm>
        <a:prstGeom prst="line">
          <a:avLst/>
        </a:prstGeom>
        <a:noFill/>
        <a:ln w="12700" cap="flat" cmpd="sng" algn="ctr">
          <a:solidFill>
            <a:schemeClr val="accent2">
              <a:shade val="90000"/>
              <a:hueOff val="30721"/>
              <a:satOff val="11078"/>
              <a:lumOff val="9502"/>
              <a:alphaOff val="0"/>
            </a:schemeClr>
          </a:solidFill>
          <a:prstDash val="dash"/>
          <a:miter lim="800000"/>
        </a:ln>
        <a:effectLst/>
      </dsp:spPr>
      <dsp:style>
        <a:lnRef idx="1">
          <a:scrgbClr r="0" g="0" b="0"/>
        </a:lnRef>
        <a:fillRef idx="0">
          <a:scrgbClr r="0" g="0" b="0"/>
        </a:fillRef>
        <a:effectRef idx="0">
          <a:scrgbClr r="0" g="0" b="0"/>
        </a:effectRef>
        <a:fontRef idx="minor"/>
      </dsp:style>
    </dsp:sp>
    <dsp:sp modelId="{7BB81616-05B2-455F-BE27-E637BBB46B1D}">
      <dsp:nvSpPr>
        <dsp:cNvPr id="0" name=""/>
        <dsp:cNvSpPr/>
      </dsp:nvSpPr>
      <dsp:spPr>
        <a:xfrm>
          <a:off x="7160646" y="2140666"/>
          <a:ext cx="81675" cy="81675"/>
        </a:xfrm>
        <a:prstGeom prst="ellipse">
          <a:avLst/>
        </a:prstGeom>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12/6/2022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12/6/2022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872853" y="405673"/>
            <a:ext cx="7096933" cy="2387600"/>
          </a:xfrm>
        </p:spPr>
        <p:txBody>
          <a:bodyPr/>
          <a:lstStyle/>
          <a:p>
            <a:r>
              <a:rPr lang="en-US" sz="5500" dirty="0" err="1">
                <a:latin typeface="Arial" panose="020B0604020202020204" pitchFamily="34" charset="0"/>
                <a:cs typeface="Arial" panose="020B0604020202020204" pitchFamily="34" charset="0"/>
              </a:rPr>
              <a:t>Cyclistic</a:t>
            </a:r>
            <a:r>
              <a:rPr lang="en-US" sz="5500" dirty="0">
                <a:latin typeface="Arial" panose="020B0604020202020204" pitchFamily="34" charset="0"/>
                <a:cs typeface="Arial" panose="020B0604020202020204" pitchFamily="34" charset="0"/>
              </a:rPr>
              <a:t> Case Study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634853" y="3287078"/>
            <a:ext cx="9500507" cy="806675"/>
          </a:xfrm>
        </p:spPr>
        <p:txBody>
          <a:bodyPr/>
          <a:lstStyle/>
          <a:p>
            <a:pPr algn="ctr"/>
            <a:r>
              <a:rPr lang="en-US" dirty="0"/>
              <a:t>Skylar XU</a:t>
            </a:r>
          </a:p>
          <a:p>
            <a:pPr algn="ctr"/>
            <a:r>
              <a:rPr lang="en-US" dirty="0"/>
              <a:t>                    Data Analytics Project</a:t>
            </a:r>
          </a:p>
        </p:txBody>
      </p:sp>
      <p:pic>
        <p:nvPicPr>
          <p:cNvPr id="4" name="Picture 3">
            <a:extLst>
              <a:ext uri="{FF2B5EF4-FFF2-40B4-BE49-F238E27FC236}">
                <a16:creationId xmlns:a16="http://schemas.microsoft.com/office/drawing/2014/main" id="{489D9241-15BF-7865-4A6D-DE78C874236E}"/>
              </a:ext>
            </a:extLst>
          </p:cNvPr>
          <p:cNvPicPr>
            <a:picLocks noChangeAspect="1"/>
          </p:cNvPicPr>
          <p:nvPr/>
        </p:nvPicPr>
        <p:blipFill>
          <a:blip r:embed="rId2"/>
          <a:stretch>
            <a:fillRect/>
          </a:stretch>
        </p:blipFill>
        <p:spPr>
          <a:xfrm>
            <a:off x="9194800" y="466642"/>
            <a:ext cx="1940560" cy="1873466"/>
          </a:xfrm>
          <a:prstGeom prst="rect">
            <a:avLst/>
          </a:prstGeom>
          <a:effectLst>
            <a:outerShdw blurRad="228600" dist="50800" dir="5400000" algn="ctr" rotWithShape="0">
              <a:srgbClr val="000000">
                <a:alpha val="27000"/>
              </a:srgbClr>
            </a:outerShdw>
          </a:effectLst>
        </p:spPr>
      </p:pic>
      <p:pic>
        <p:nvPicPr>
          <p:cNvPr id="8" name="Picture 7">
            <a:extLst>
              <a:ext uri="{FF2B5EF4-FFF2-40B4-BE49-F238E27FC236}">
                <a16:creationId xmlns:a16="http://schemas.microsoft.com/office/drawing/2014/main" id="{E9F8E8D8-66CF-B976-80DE-87835669543F}"/>
              </a:ext>
            </a:extLst>
          </p:cNvPr>
          <p:cNvPicPr>
            <a:picLocks noChangeAspect="1"/>
          </p:cNvPicPr>
          <p:nvPr/>
        </p:nvPicPr>
        <p:blipFill>
          <a:blip r:embed="rId3"/>
          <a:stretch>
            <a:fillRect/>
          </a:stretch>
        </p:blipFill>
        <p:spPr>
          <a:xfrm>
            <a:off x="1128712" y="253047"/>
            <a:ext cx="1704975" cy="581025"/>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Analyze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endParaRPr lang="en-US" dirty="0"/>
          </a:p>
          <a:p>
            <a:endParaRPr lang="en-US"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7685949" y="1276260"/>
            <a:ext cx="3409057" cy="453617"/>
          </a:xfrm>
        </p:spPr>
        <p:txBody>
          <a:bodyPr/>
          <a:lstStyle/>
          <a:p>
            <a:r>
              <a:rPr lang="en-US" dirty="0"/>
              <a:t>Usage of rideable types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1549598" y="2526318"/>
            <a:ext cx="5333736" cy="3625054"/>
          </a:xfrm>
        </p:spPr>
        <p:txBody>
          <a:bodyPr/>
          <a:lstStyle/>
          <a:p>
            <a:pPr marL="342900" indent="-342900">
              <a:buFont typeface="Arial" panose="020B0604020202020204" pitchFamily="34" charset="0"/>
              <a:buChar char="•"/>
            </a:pPr>
            <a:r>
              <a:rPr lang="en-US" dirty="0"/>
              <a:t>The usages of classic bikes and electric bikes by members are obviously higher.</a:t>
            </a:r>
          </a:p>
          <a:p>
            <a:pPr marL="342900" indent="-342900">
              <a:buFont typeface="Arial" panose="020B0604020202020204" pitchFamily="34" charset="0"/>
              <a:buChar char="•"/>
            </a:pPr>
            <a:r>
              <a:rPr lang="en-US" dirty="0"/>
              <a:t>Docked bikes are solely used by casual members. </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14" name="Picture 13">
            <a:extLst>
              <a:ext uri="{FF2B5EF4-FFF2-40B4-BE49-F238E27FC236}">
                <a16:creationId xmlns:a16="http://schemas.microsoft.com/office/drawing/2014/main" id="{5B90D239-2EA1-8CE7-FFFA-66260547BE3F}"/>
              </a:ext>
            </a:extLst>
          </p:cNvPr>
          <p:cNvPicPr>
            <a:picLocks noChangeAspect="1"/>
          </p:cNvPicPr>
          <p:nvPr/>
        </p:nvPicPr>
        <p:blipFill>
          <a:blip r:embed="rId2"/>
          <a:stretch>
            <a:fillRect/>
          </a:stretch>
        </p:blipFill>
        <p:spPr>
          <a:xfrm>
            <a:off x="7648588" y="1702249"/>
            <a:ext cx="3594749" cy="447675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Analyze</a:t>
            </a:r>
          </a:p>
        </p:txBody>
      </p:sp>
      <p:pic>
        <p:nvPicPr>
          <p:cNvPr id="10" name="Content Placeholder 9">
            <a:extLst>
              <a:ext uri="{FF2B5EF4-FFF2-40B4-BE49-F238E27FC236}">
                <a16:creationId xmlns:a16="http://schemas.microsoft.com/office/drawing/2014/main" id="{1B1275E4-EB63-3CB3-C0C0-8F49E130214A}"/>
              </a:ext>
            </a:extLst>
          </p:cNvPr>
          <p:cNvPicPr>
            <a:picLocks noGrp="1" noChangeAspect="1"/>
          </p:cNvPicPr>
          <p:nvPr>
            <p:ph idx="1"/>
          </p:nvPr>
        </p:nvPicPr>
        <p:blipFill>
          <a:blip r:embed="rId2"/>
          <a:stretch>
            <a:fillRect/>
          </a:stretch>
        </p:blipFill>
        <p:spPr>
          <a:xfrm>
            <a:off x="1166928" y="3680406"/>
            <a:ext cx="4663844" cy="524301"/>
          </a:xfrm>
          <a:prstGeom prst="rect">
            <a:avLst/>
          </a:prstGeom>
        </p:spPr>
      </p:pic>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7147559" y="1890519"/>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dirty="0"/>
              <a:t>For casual riders, the number of rides on Monday and Sunday are higher. The rides on Sunday is even larger than ones on some days for members. </a:t>
            </a:r>
          </a:p>
          <a:p>
            <a:pPr marL="342900" indent="-342900">
              <a:buFont typeface="Arial" panose="020B0604020202020204" pitchFamily="34" charset="0"/>
              <a:buChar char="•"/>
            </a:pPr>
            <a:r>
              <a:rPr lang="en-US" dirty="0"/>
              <a:t>For members, the difference among rides during days of weeks is not very significant except for Monday (the lowest).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11" name="Picture 10">
            <a:extLst>
              <a:ext uri="{FF2B5EF4-FFF2-40B4-BE49-F238E27FC236}">
                <a16:creationId xmlns:a16="http://schemas.microsoft.com/office/drawing/2014/main" id="{D92E9D16-3154-49FA-8F32-548DFF52D544}"/>
              </a:ext>
            </a:extLst>
          </p:cNvPr>
          <p:cNvPicPr>
            <a:picLocks noChangeAspect="1"/>
          </p:cNvPicPr>
          <p:nvPr/>
        </p:nvPicPr>
        <p:blipFill rotWithShape="1">
          <a:blip r:embed="rId3"/>
          <a:srcRect l="70" t="2476" r="2342" b="2090"/>
          <a:stretch/>
        </p:blipFill>
        <p:spPr>
          <a:xfrm>
            <a:off x="381000" y="1805886"/>
            <a:ext cx="6771895" cy="4104640"/>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643467" y="594260"/>
            <a:ext cx="10905066" cy="1135737"/>
          </a:xfrm>
        </p:spPr>
        <p:txBody>
          <a:bodyPr vert="horz" lIns="91440" tIns="45720" rIns="91440" bIns="45720" rtlCol="0" anchor="ctr">
            <a:normAutofit/>
          </a:bodyPr>
          <a:lstStyle/>
          <a:p>
            <a:pPr algn="l">
              <a:lnSpc>
                <a:spcPct val="90000"/>
              </a:lnSpc>
            </a:pPr>
            <a:r>
              <a:rPr lang="en-US" sz="4800" b="1" dirty="0"/>
              <a:t>Analyze</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7544052" y="1782981"/>
            <a:ext cx="4004479" cy="4393982"/>
          </a:xfrm>
        </p:spPr>
        <p:txBody>
          <a:bodyPr vert="horz" lIns="91440" tIns="45720" rIns="91440" bIns="45720" rtlCol="0">
            <a:normAutofit/>
          </a:bodyPr>
          <a:lstStyle/>
          <a:p>
            <a:pPr indent="-228600" algn="l">
              <a:buFont typeface="Arial" panose="020B0604020202020204" pitchFamily="34" charset="0"/>
              <a:buChar char="•"/>
            </a:pPr>
            <a:endParaRPr lang="en-US" dirty="0">
              <a:solidFill>
                <a:schemeClr val="tx1"/>
              </a:solidFill>
            </a:endParaRPr>
          </a:p>
          <a:p>
            <a:pPr indent="-228600" algn="l">
              <a:buFont typeface="Arial" panose="020B0604020202020204" pitchFamily="34" charset="0"/>
              <a:buChar char="•"/>
            </a:pPr>
            <a:endParaRPr lang="en-US" dirty="0">
              <a:solidFill>
                <a:schemeClr val="tx1"/>
              </a:solidFill>
            </a:endParaRPr>
          </a:p>
          <a:p>
            <a:pPr indent="-228600" algn="l">
              <a:buFont typeface="Arial" panose="020B0604020202020204" pitchFamily="34" charset="0"/>
              <a:buChar char="•"/>
            </a:pPr>
            <a:endParaRPr lang="en-US" dirty="0">
              <a:solidFill>
                <a:schemeClr val="tx1"/>
              </a:solidFill>
            </a:endParaRP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643467" y="6356350"/>
            <a:ext cx="2743200" cy="365125"/>
          </a:xfrm>
        </p:spPr>
        <p:txBody>
          <a:bodyPr vert="horz" lIns="91440" tIns="45720" rIns="91440" bIns="45720" rtlCol="0" anchor="ctr">
            <a:normAutofit/>
          </a:bodyPr>
          <a:lstStyle/>
          <a:p>
            <a:pPr>
              <a:spcAft>
                <a:spcPts val="600"/>
              </a:spcAft>
            </a:pPr>
            <a:fld id="{4CF75428-5BE0-934D-BB71-675F8E23A386}" type="datetime1">
              <a:rPr lang="en-US">
                <a:solidFill>
                  <a:schemeClr val="tx1">
                    <a:tint val="75000"/>
                  </a:schemeClr>
                </a:solidFill>
              </a:rPr>
              <a:pPr>
                <a:spcAft>
                  <a:spcPts val="600"/>
                </a:spcAft>
              </a:pPr>
              <a:t>12/6/2022</a:t>
            </a:fld>
            <a:endParaRPr lang="en-US">
              <a:solidFill>
                <a:schemeClr val="tx1">
                  <a:tint val="75000"/>
                </a:schemeClr>
              </a:solidFill>
            </a:endParaRP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12</a:t>
            </a:fld>
            <a:endParaRPr lang="en-US">
              <a:solidFill>
                <a:schemeClr val="tx1">
                  <a:tint val="75000"/>
                </a:schemeClr>
              </a:solidFill>
            </a:endParaRPr>
          </a:p>
        </p:txBody>
      </p:sp>
      <p:pic>
        <p:nvPicPr>
          <p:cNvPr id="8" name="Picture 7">
            <a:extLst>
              <a:ext uri="{FF2B5EF4-FFF2-40B4-BE49-F238E27FC236}">
                <a16:creationId xmlns:a16="http://schemas.microsoft.com/office/drawing/2014/main" id="{EE90CC17-EF10-79C8-861E-56F264B1C60C}"/>
              </a:ext>
            </a:extLst>
          </p:cNvPr>
          <p:cNvPicPr>
            <a:picLocks noChangeAspect="1"/>
          </p:cNvPicPr>
          <p:nvPr/>
        </p:nvPicPr>
        <p:blipFill>
          <a:blip r:embed="rId2"/>
          <a:stretch>
            <a:fillRect/>
          </a:stretch>
        </p:blipFill>
        <p:spPr>
          <a:xfrm>
            <a:off x="807456" y="1687666"/>
            <a:ext cx="6233423" cy="906021"/>
          </a:xfrm>
          <a:prstGeom prst="rect">
            <a:avLst/>
          </a:prstGeom>
        </p:spPr>
      </p:pic>
      <p:pic>
        <p:nvPicPr>
          <p:cNvPr id="9" name="Picture 8">
            <a:extLst>
              <a:ext uri="{FF2B5EF4-FFF2-40B4-BE49-F238E27FC236}">
                <a16:creationId xmlns:a16="http://schemas.microsoft.com/office/drawing/2014/main" id="{A9C974B8-91B6-E487-FE4F-5A173E219DA5}"/>
              </a:ext>
            </a:extLst>
          </p:cNvPr>
          <p:cNvPicPr>
            <a:picLocks noChangeAspect="1"/>
          </p:cNvPicPr>
          <p:nvPr/>
        </p:nvPicPr>
        <p:blipFill>
          <a:blip r:embed="rId3"/>
          <a:stretch>
            <a:fillRect/>
          </a:stretch>
        </p:blipFill>
        <p:spPr>
          <a:xfrm>
            <a:off x="807457" y="2593687"/>
            <a:ext cx="6233423" cy="4106876"/>
          </a:xfrm>
          <a:prstGeom prst="rect">
            <a:avLst/>
          </a:prstGeom>
        </p:spPr>
      </p:pic>
      <p:sp>
        <p:nvSpPr>
          <p:cNvPr id="11" name="TextBox 10">
            <a:extLst>
              <a:ext uri="{FF2B5EF4-FFF2-40B4-BE49-F238E27FC236}">
                <a16:creationId xmlns:a16="http://schemas.microsoft.com/office/drawing/2014/main" id="{E7225A58-DE24-7B5B-0B47-FAA0DFB43B73}"/>
              </a:ext>
            </a:extLst>
          </p:cNvPr>
          <p:cNvSpPr txBox="1"/>
          <p:nvPr/>
        </p:nvSpPr>
        <p:spPr>
          <a:xfrm>
            <a:off x="7374460" y="1909384"/>
            <a:ext cx="3840492" cy="3970318"/>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bg1"/>
                </a:solidFill>
              </a:rPr>
              <a:t>For the chart of casual riders, from early morning(5 am) to the middle of the night(12 am), the shape of the number of rides is approximately a bell curve. </a:t>
            </a:r>
          </a:p>
          <a:p>
            <a:pPr marL="285750" indent="-285750">
              <a:buFont typeface="Arial" panose="020B0604020202020204" pitchFamily="34" charset="0"/>
              <a:buChar char="•"/>
            </a:pPr>
            <a:r>
              <a:rPr lang="en-CA" dirty="0">
                <a:solidFill>
                  <a:schemeClr val="bg1"/>
                </a:solidFill>
              </a:rPr>
              <a:t>For the chart of members, a peak appears during rush hour (8 am) and reaches another highest point at 5 pm. </a:t>
            </a:r>
          </a:p>
          <a:p>
            <a:pPr marL="285750" indent="-285750">
              <a:buFont typeface="Arial" panose="020B0604020202020204" pitchFamily="34" charset="0"/>
              <a:buChar char="•"/>
            </a:pPr>
            <a:r>
              <a:rPr lang="en-CA" dirty="0">
                <a:solidFill>
                  <a:schemeClr val="bg1"/>
                </a:solidFill>
              </a:rPr>
              <a:t>Assumption: the main purpose of casual riders is probably entertainment, like sightseeing and exercising. Most members use bikes to commute from work. </a:t>
            </a:r>
          </a:p>
        </p:txBody>
      </p:sp>
    </p:spTree>
    <p:extLst>
      <p:ext uri="{BB962C8B-B14F-4D97-AF65-F5344CB8AC3E}">
        <p14:creationId xmlns:p14="http://schemas.microsoft.com/office/powerpoint/2010/main" val="330001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Share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The R code and slides of this presentation are shared on my website. </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Act</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18" name="TextBox 17">
            <a:extLst>
              <a:ext uri="{FF2B5EF4-FFF2-40B4-BE49-F238E27FC236}">
                <a16:creationId xmlns:a16="http://schemas.microsoft.com/office/drawing/2014/main" id="{3D60173B-E837-9E6B-2F28-8F0EE4E5F5F2}"/>
              </a:ext>
            </a:extLst>
          </p:cNvPr>
          <p:cNvSpPr txBox="1"/>
          <p:nvPr/>
        </p:nvSpPr>
        <p:spPr>
          <a:xfrm>
            <a:off x="6339842" y="1816570"/>
            <a:ext cx="4114800" cy="2862322"/>
          </a:xfrm>
          <a:prstGeom prst="rect">
            <a:avLst/>
          </a:prstGeom>
          <a:noFill/>
        </p:spPr>
        <p:txBody>
          <a:bodyPr wrap="square" rtlCol="0">
            <a:spAutoFit/>
          </a:bodyPr>
          <a:lstStyle/>
          <a:p>
            <a:pPr marL="285750" indent="-285750">
              <a:buFont typeface="Arial" panose="020B0604020202020204" pitchFamily="34" charset="0"/>
              <a:buChar char="•"/>
            </a:pPr>
            <a:r>
              <a:rPr lang="en-CA" dirty="0"/>
              <a:t>Collect more data by handing out surveys to casual riders about their purpose of rides, financial situation, and so on.</a:t>
            </a:r>
          </a:p>
          <a:p>
            <a:pPr marL="285750" indent="-285750">
              <a:buFont typeface="Arial" panose="020B0604020202020204" pitchFamily="34" charset="0"/>
              <a:buChar char="•"/>
            </a:pPr>
            <a:r>
              <a:rPr lang="en-CA" dirty="0"/>
              <a:t>Design more types of memberships, for example, certain weekdays or hours to increase occupation.</a:t>
            </a:r>
          </a:p>
          <a:p>
            <a:pPr marL="285750" indent="-285750">
              <a:buFont typeface="Arial" panose="020B0604020202020204" pitchFamily="34" charset="0"/>
              <a:buChar char="•"/>
            </a:pPr>
            <a:r>
              <a:rPr lang="en-CA" dirty="0"/>
              <a:t>Marketing about the benefits of cycling, like being environmentally friendly, and burning calories.  </a:t>
            </a:r>
          </a:p>
        </p:txBody>
      </p:sp>
      <p:sp>
        <p:nvSpPr>
          <p:cNvPr id="4" name="TextBox 3">
            <a:extLst>
              <a:ext uri="{FF2B5EF4-FFF2-40B4-BE49-F238E27FC236}">
                <a16:creationId xmlns:a16="http://schemas.microsoft.com/office/drawing/2014/main" id="{61E61EE7-35C8-C255-51D1-813075314AF9}"/>
              </a:ext>
            </a:extLst>
          </p:cNvPr>
          <p:cNvSpPr txBox="1"/>
          <p:nvPr/>
        </p:nvSpPr>
        <p:spPr>
          <a:xfrm>
            <a:off x="1231509" y="1899920"/>
            <a:ext cx="462065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Dataset is big enough to make some assumptions but it is risky to jump to any conclusion.</a:t>
            </a:r>
          </a:p>
          <a:p>
            <a:pPr marL="285750" indent="-285750">
              <a:buFont typeface="Arial" panose="020B0604020202020204" pitchFamily="34" charset="0"/>
              <a:buChar char="•"/>
            </a:pPr>
            <a:r>
              <a:rPr lang="en-US" dirty="0"/>
              <a:t>From the chart of rideable types, only a few people use docked bikes. </a:t>
            </a:r>
          </a:p>
          <a:p>
            <a:r>
              <a:rPr lang="en-US" dirty="0"/>
              <a:t>    1) Cancel docked bikes to lower costs</a:t>
            </a:r>
          </a:p>
          <a:p>
            <a:r>
              <a:rPr lang="en-US" dirty="0"/>
              <a:t>    2) Dig into the reason why people do not </a:t>
            </a:r>
          </a:p>
          <a:p>
            <a:r>
              <a:rPr lang="en-US" dirty="0"/>
              <a:t>      use it and open a market. </a:t>
            </a:r>
          </a:p>
          <a:p>
            <a:pPr marL="285750" indent="-285750">
              <a:buFont typeface="Arial" panose="020B0604020202020204" pitchFamily="34" charset="0"/>
              <a:buChar char="•"/>
            </a:pPr>
            <a:r>
              <a:rPr lang="en-US" dirty="0"/>
              <a:t>Figure out the reason why casual riders use bikes on Monday and if the decrease in usage by members is caused by a lack of bikes. </a:t>
            </a:r>
          </a:p>
        </p:txBody>
      </p:sp>
    </p:spTree>
    <p:extLst>
      <p:ext uri="{BB962C8B-B14F-4D97-AF65-F5344CB8AC3E}">
        <p14:creationId xmlns:p14="http://schemas.microsoft.com/office/powerpoint/2010/main" val="36601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Skylar Xu</a:t>
            </a:r>
          </a:p>
          <a:p>
            <a:r>
              <a:rPr lang="en-US" dirty="0"/>
              <a:t>xuyifanca@gmail.com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Agenda</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2284811255"/>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862690" y="1759128"/>
            <a:ext cx="9779183" cy="1325563"/>
          </a:xfrm>
        </p:spPr>
        <p:txBody>
          <a:bodyPr/>
          <a:lstStyle/>
          <a:p>
            <a:r>
              <a:rPr lang="en-US" sz="3200" b="0" dirty="0">
                <a:solidFill>
                  <a:schemeClr val="bg1"/>
                </a:solidFill>
                <a:latin typeface="Arial" panose="020B0604020202020204" pitchFamily="34" charset="0"/>
                <a:cs typeface="Arial" panose="020B0604020202020204" pitchFamily="34" charset="0"/>
              </a:rPr>
              <a:t>Background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62690" y="3002279"/>
            <a:ext cx="9779183" cy="3436483"/>
          </a:xfrm>
        </p:spPr>
        <p:txBody>
          <a:bodyPr vert="horz" lIns="91440" tIns="45720" rIns="91440" bIns="45720" rtlCol="0" anchor="t">
            <a:normAutofit/>
          </a:bodyPr>
          <a:lstStyle/>
          <a:p>
            <a:r>
              <a:rPr lang="en-US" dirty="0" err="1"/>
              <a:t>Cyclistic</a:t>
            </a:r>
            <a:r>
              <a:rPr lang="en-US" dirty="0"/>
              <a:t> is a fictional company of bike sharing in Chicago. Their strategy is based on the flexibility of pricing plans they offer as well as the diversity of bikes, customers can choose the membership and bike that suit them.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
        <p:nvSpPr>
          <p:cNvPr id="7" name="TextBox 6">
            <a:extLst>
              <a:ext uri="{FF2B5EF4-FFF2-40B4-BE49-F238E27FC236}">
                <a16:creationId xmlns:a16="http://schemas.microsoft.com/office/drawing/2014/main" id="{97411428-18DE-CA22-6BE1-BEE88AA1E4C1}"/>
              </a:ext>
            </a:extLst>
          </p:cNvPr>
          <p:cNvSpPr txBox="1"/>
          <p:nvPr/>
        </p:nvSpPr>
        <p:spPr>
          <a:xfrm>
            <a:off x="781409" y="1251296"/>
            <a:ext cx="3525520" cy="1015663"/>
          </a:xfrm>
          <a:prstGeom prst="rect">
            <a:avLst/>
          </a:prstGeom>
          <a:noFill/>
        </p:spPr>
        <p:txBody>
          <a:bodyPr wrap="square" rtlCol="0">
            <a:spAutoFit/>
          </a:bodyPr>
          <a:lstStyle/>
          <a:p>
            <a:r>
              <a:rPr lang="en-CA" sz="6000" dirty="0"/>
              <a:t>Ask</a:t>
            </a: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243840" y="1376990"/>
            <a:ext cx="6918960" cy="5145730"/>
          </a:xfrm>
        </p:spPr>
        <p:txBody>
          <a:bodyPr vert="horz" lIns="91440" tIns="45720" rIns="91440" bIns="45720" rtlCol="0" anchor="t">
            <a:noAutofit/>
          </a:bodyPr>
          <a:lstStyle/>
          <a:p>
            <a:pPr marL="457200" indent="-457200">
              <a:buFont typeface="Arial" panose="020B0604020202020204" pitchFamily="34" charset="0"/>
              <a:buChar char="•"/>
            </a:pPr>
            <a:r>
              <a:rPr lang="en-US" sz="2800" b="1" dirty="0"/>
              <a:t>Primary Finding</a:t>
            </a:r>
            <a:r>
              <a:rPr lang="en-US" sz="2800" dirty="0"/>
              <a:t>: </a:t>
            </a:r>
            <a:r>
              <a:rPr lang="en-US" sz="2400" dirty="0" err="1"/>
              <a:t>Cyclistic’s</a:t>
            </a:r>
            <a:r>
              <a:rPr lang="en-US" sz="2400" dirty="0"/>
              <a:t> financial analysts have concluded that annual members are much more profitable than casual riders. </a:t>
            </a:r>
          </a:p>
          <a:p>
            <a:pPr marL="457200" indent="-457200">
              <a:buFont typeface="Arial" panose="020B0604020202020204" pitchFamily="34" charset="0"/>
              <a:buChar char="•"/>
            </a:pPr>
            <a:r>
              <a:rPr lang="en-US" sz="2800" b="1" dirty="0"/>
              <a:t>Primary task</a:t>
            </a:r>
            <a:r>
              <a:rPr lang="en-US" sz="2800" dirty="0"/>
              <a:t>: </a:t>
            </a:r>
            <a:r>
              <a:rPr lang="en-US" sz="2400" dirty="0"/>
              <a:t>to figure out the difference of bike usage between casual riders and members. </a:t>
            </a:r>
          </a:p>
          <a:p>
            <a:pPr marL="457200" indent="-457200">
              <a:buFont typeface="Arial" panose="020B0604020202020204" pitchFamily="34" charset="0"/>
              <a:buChar char="•"/>
            </a:pPr>
            <a:r>
              <a:rPr lang="en-US" sz="2800" b="1" dirty="0"/>
              <a:t>Primary goal</a:t>
            </a:r>
            <a:r>
              <a:rPr lang="en-US" sz="2800" dirty="0"/>
              <a:t>: </a:t>
            </a:r>
            <a:r>
              <a:rPr lang="en-US" sz="2400" dirty="0"/>
              <a:t>analyze dataset to develop strategies about how to transfer casual riders to annual members.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2" name="TextBox 1">
            <a:extLst>
              <a:ext uri="{FF2B5EF4-FFF2-40B4-BE49-F238E27FC236}">
                <a16:creationId xmlns:a16="http://schemas.microsoft.com/office/drawing/2014/main" id="{82EB296C-4342-63A9-5F9C-95CAB00162DF}"/>
              </a:ext>
            </a:extLst>
          </p:cNvPr>
          <p:cNvSpPr txBox="1"/>
          <p:nvPr/>
        </p:nvSpPr>
        <p:spPr>
          <a:xfrm>
            <a:off x="9669978" y="2560320"/>
            <a:ext cx="1292662" cy="2316480"/>
          </a:xfrm>
          <a:prstGeom prst="rect">
            <a:avLst/>
          </a:prstGeom>
          <a:noFill/>
        </p:spPr>
        <p:txBody>
          <a:bodyPr vert="eaVert" wrap="square" rtlCol="0">
            <a:spAutoFit/>
          </a:bodyPr>
          <a:lstStyle/>
          <a:p>
            <a:r>
              <a:rPr lang="en-CA" sz="7200" dirty="0"/>
              <a:t>ASK</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Prepare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7346587" cy="3366815"/>
          </a:xfrm>
        </p:spPr>
        <p:txBody>
          <a:bodyPr vert="horz" lIns="91440" tIns="45720" rIns="91440" bIns="45720" rtlCol="0" anchor="t">
            <a:normAutofit/>
          </a:bodyPr>
          <a:lstStyle/>
          <a:p>
            <a:r>
              <a:rPr lang="en-US" sz="2400" dirty="0"/>
              <a:t>The datasets are given as monthly-based trip data in a .zip file. I downloaded the trips from November 2021 to October 2022 in .zip files and extracted them into a folder that I named </a:t>
            </a:r>
            <a:r>
              <a:rPr lang="en-US" sz="2400" dirty="0" err="1"/>
              <a:t>Datacase</a:t>
            </a:r>
            <a:r>
              <a:rPr lang="en-US" sz="2400" dirty="0"/>
              <a:t> 1. Each file was a .csv file, so we were ready for the next phase which is process. </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Process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0" name="Picture 9">
            <a:extLst>
              <a:ext uri="{FF2B5EF4-FFF2-40B4-BE49-F238E27FC236}">
                <a16:creationId xmlns:a16="http://schemas.microsoft.com/office/drawing/2014/main" id="{0887F4C2-8E99-2DA7-4F9B-C6AA493110D4}"/>
              </a:ext>
            </a:extLst>
          </p:cNvPr>
          <p:cNvPicPr>
            <a:picLocks noChangeAspect="1"/>
          </p:cNvPicPr>
          <p:nvPr/>
        </p:nvPicPr>
        <p:blipFill>
          <a:blip r:embed="rId2"/>
          <a:stretch>
            <a:fillRect/>
          </a:stretch>
        </p:blipFill>
        <p:spPr>
          <a:xfrm>
            <a:off x="807467" y="2107565"/>
            <a:ext cx="5249616" cy="1808480"/>
          </a:xfrm>
          <a:prstGeom prst="rect">
            <a:avLst/>
          </a:prstGeom>
        </p:spPr>
      </p:pic>
      <p:pic>
        <p:nvPicPr>
          <p:cNvPr id="11" name="Picture 10">
            <a:extLst>
              <a:ext uri="{FF2B5EF4-FFF2-40B4-BE49-F238E27FC236}">
                <a16:creationId xmlns:a16="http://schemas.microsoft.com/office/drawing/2014/main" id="{A391D8A7-91BE-EC4C-54D1-87C8A9723207}"/>
              </a:ext>
            </a:extLst>
          </p:cNvPr>
          <p:cNvPicPr>
            <a:picLocks noChangeAspect="1"/>
          </p:cNvPicPr>
          <p:nvPr/>
        </p:nvPicPr>
        <p:blipFill>
          <a:blip r:embed="rId3"/>
          <a:stretch>
            <a:fillRect/>
          </a:stretch>
        </p:blipFill>
        <p:spPr>
          <a:xfrm>
            <a:off x="4276537" y="4000182"/>
            <a:ext cx="6705600" cy="204787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Process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8" name="Content Placeholder 7">
            <a:extLst>
              <a:ext uri="{FF2B5EF4-FFF2-40B4-BE49-F238E27FC236}">
                <a16:creationId xmlns:a16="http://schemas.microsoft.com/office/drawing/2014/main" id="{463E2105-A616-4621-232C-502E066A1D96}"/>
              </a:ext>
            </a:extLst>
          </p:cNvPr>
          <p:cNvSpPr>
            <a:spLocks noGrp="1"/>
          </p:cNvSpPr>
          <p:nvPr>
            <p:ph idx="1"/>
          </p:nvPr>
        </p:nvSpPr>
        <p:spPr>
          <a:xfrm>
            <a:off x="1167493" y="1955483"/>
            <a:ext cx="9779182" cy="3366813"/>
          </a:xfrm>
        </p:spPr>
        <p:txBody>
          <a:bodyPr/>
          <a:lstStyle/>
          <a:p>
            <a:r>
              <a:rPr lang="en-US" dirty="0"/>
              <a:t>Use </a:t>
            </a:r>
            <a:r>
              <a:rPr lang="en-US" b="1" dirty="0"/>
              <a:t>R</a:t>
            </a:r>
            <a:r>
              <a:rPr lang="en-US" dirty="0"/>
              <a:t> programming for processing my data because it was too big to be processed in a spreadsheet or excel. The original dataset dimension when combined was 5954401 x 13. </a:t>
            </a:r>
            <a:endParaRPr lang="en-CA" dirty="0"/>
          </a:p>
        </p:txBody>
      </p:sp>
      <p:sp>
        <p:nvSpPr>
          <p:cNvPr id="7" name="TextBox 6">
            <a:extLst>
              <a:ext uri="{FF2B5EF4-FFF2-40B4-BE49-F238E27FC236}">
                <a16:creationId xmlns:a16="http://schemas.microsoft.com/office/drawing/2014/main" id="{0DCEE00E-5268-F1C9-9946-C270D9CEE210}"/>
              </a:ext>
            </a:extLst>
          </p:cNvPr>
          <p:cNvSpPr txBox="1"/>
          <p:nvPr/>
        </p:nvSpPr>
        <p:spPr>
          <a:xfrm>
            <a:off x="1513840" y="3244285"/>
            <a:ext cx="6096000" cy="2862322"/>
          </a:xfrm>
          <a:prstGeom prst="rect">
            <a:avLst/>
          </a:prstGeom>
          <a:noFill/>
        </p:spPr>
        <p:txBody>
          <a:bodyPr wrap="square">
            <a:spAutoFit/>
          </a:bodyPr>
          <a:lstStyle/>
          <a:p>
            <a:r>
              <a:rPr lang="en-CA" dirty="0">
                <a:solidFill>
                  <a:schemeClr val="accent6">
                    <a:lumMod val="75000"/>
                  </a:schemeClr>
                </a:solidFill>
              </a:rPr>
              <a:t># Check column names to ensure we can join all the data</a:t>
            </a:r>
          </a:p>
          <a:p>
            <a:r>
              <a:rPr lang="en-CA" dirty="0" err="1"/>
              <a:t>colnames</a:t>
            </a:r>
            <a:r>
              <a:rPr lang="en-CA" dirty="0"/>
              <a:t>(trip_data_2021_11)</a:t>
            </a:r>
          </a:p>
          <a:p>
            <a:r>
              <a:rPr lang="en-CA" dirty="0" err="1"/>
              <a:t>colnames</a:t>
            </a:r>
            <a:r>
              <a:rPr lang="en-CA" dirty="0"/>
              <a:t>(trip_data_2021_12)</a:t>
            </a:r>
          </a:p>
          <a:p>
            <a:r>
              <a:rPr lang="en-CA" dirty="0"/>
              <a:t>…</a:t>
            </a:r>
          </a:p>
          <a:p>
            <a:r>
              <a:rPr lang="en-CA" dirty="0" err="1"/>
              <a:t>compare_df_cols</a:t>
            </a:r>
            <a:r>
              <a:rPr lang="en-CA" dirty="0"/>
              <a:t>(trip_data_2021_11, trip_data_2021_12, </a:t>
            </a:r>
          </a:p>
          <a:p>
            <a:r>
              <a:rPr lang="en-CA" dirty="0"/>
              <a:t>                trip_data_2022_01, trip_data_2022_02, </a:t>
            </a:r>
          </a:p>
          <a:p>
            <a:r>
              <a:rPr lang="en-CA" dirty="0"/>
              <a:t>                trip_data_2022_03, trip_data_2022_04, </a:t>
            </a:r>
          </a:p>
          <a:p>
            <a:r>
              <a:rPr lang="en-CA" dirty="0"/>
              <a:t>                trip_data_2022_05, trip_data_2022_06, </a:t>
            </a:r>
          </a:p>
          <a:p>
            <a:r>
              <a:rPr lang="en-CA" dirty="0"/>
              <a:t>                trip_data_2022_07, trip_data_2022_08… ,</a:t>
            </a:r>
          </a:p>
          <a:p>
            <a:r>
              <a:rPr lang="en-CA" dirty="0"/>
              <a:t>                return = "mismatch")</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9" name="Rectangle 28">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643467" y="594260"/>
            <a:ext cx="10905066" cy="1135737"/>
          </a:xfrm>
        </p:spPr>
        <p:txBody>
          <a:bodyPr vert="horz" lIns="91440" tIns="45720" rIns="91440" bIns="45720" rtlCol="0" anchor="ctr">
            <a:normAutofit/>
          </a:bodyPr>
          <a:lstStyle/>
          <a:p>
            <a:pPr algn="l">
              <a:lnSpc>
                <a:spcPct val="90000"/>
              </a:lnSpc>
            </a:pPr>
            <a:r>
              <a:rPr lang="en-US" sz="4800" b="1" dirty="0">
                <a:solidFill>
                  <a:schemeClr val="tx1"/>
                </a:solidFill>
              </a:rPr>
              <a:t>Process</a:t>
            </a:r>
          </a:p>
        </p:txBody>
      </p:sp>
      <p:pic>
        <p:nvPicPr>
          <p:cNvPr id="10" name="Picture 9">
            <a:extLst>
              <a:ext uri="{FF2B5EF4-FFF2-40B4-BE49-F238E27FC236}">
                <a16:creationId xmlns:a16="http://schemas.microsoft.com/office/drawing/2014/main" id="{DDC838BE-862E-726F-296E-16DADCEBDAEE}"/>
              </a:ext>
            </a:extLst>
          </p:cNvPr>
          <p:cNvPicPr>
            <a:picLocks noChangeAspect="1"/>
          </p:cNvPicPr>
          <p:nvPr/>
        </p:nvPicPr>
        <p:blipFill>
          <a:blip r:embed="rId2"/>
          <a:stretch>
            <a:fillRect/>
          </a:stretch>
        </p:blipFill>
        <p:spPr>
          <a:xfrm>
            <a:off x="643467" y="2041276"/>
            <a:ext cx="6253211" cy="1599969"/>
          </a:xfrm>
          <a:prstGeom prst="rect">
            <a:avLst/>
          </a:prstGeom>
        </p:spPr>
      </p:pic>
      <p:pic>
        <p:nvPicPr>
          <p:cNvPr id="12" name="Picture 11">
            <a:extLst>
              <a:ext uri="{FF2B5EF4-FFF2-40B4-BE49-F238E27FC236}">
                <a16:creationId xmlns:a16="http://schemas.microsoft.com/office/drawing/2014/main" id="{5255E633-7537-C99F-98F4-7D9757EC97FC}"/>
              </a:ext>
            </a:extLst>
          </p:cNvPr>
          <p:cNvPicPr>
            <a:picLocks noChangeAspect="1"/>
          </p:cNvPicPr>
          <p:nvPr/>
        </p:nvPicPr>
        <p:blipFill>
          <a:blip r:embed="rId3"/>
          <a:stretch>
            <a:fillRect/>
          </a:stretch>
        </p:blipFill>
        <p:spPr>
          <a:xfrm>
            <a:off x="643467" y="4184849"/>
            <a:ext cx="6986693" cy="1624406"/>
          </a:xfrm>
          <a:prstGeom prst="rect">
            <a:avLst/>
          </a:prstGeom>
        </p:spPr>
      </p:pic>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7544052" y="1782981"/>
            <a:ext cx="4004479" cy="4393982"/>
          </a:xfrm>
        </p:spPr>
        <p:txBody>
          <a:bodyPr vert="horz" lIns="91440" tIns="45720" rIns="91440" bIns="45720" rtlCol="0">
            <a:normAutofit/>
          </a:bodyPr>
          <a:lstStyle/>
          <a:p>
            <a:pPr indent="-228600" algn="l">
              <a:buFont typeface="Arial" panose="020B0604020202020204" pitchFamily="34" charset="0"/>
              <a:buChar char="•"/>
            </a:pPr>
            <a:endParaRPr lang="en-US" dirty="0">
              <a:solidFill>
                <a:schemeClr val="tx1"/>
              </a:solidFill>
            </a:endParaRPr>
          </a:p>
          <a:p>
            <a:pPr indent="-228600" algn="l">
              <a:buFont typeface="Arial" panose="020B0604020202020204" pitchFamily="34" charset="0"/>
              <a:buChar char="•"/>
            </a:pPr>
            <a:endParaRPr lang="en-US" dirty="0">
              <a:solidFill>
                <a:schemeClr val="tx1"/>
              </a:solidFill>
            </a:endParaRPr>
          </a:p>
          <a:p>
            <a:pPr indent="-228600" algn="l">
              <a:buFont typeface="Arial" panose="020B0604020202020204" pitchFamily="34" charset="0"/>
              <a:buChar char="•"/>
            </a:pPr>
            <a:endParaRPr lang="en-US" dirty="0">
              <a:solidFill>
                <a:schemeClr val="tx1"/>
              </a:solidFill>
            </a:endParaRP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643467" y="6356350"/>
            <a:ext cx="2743200" cy="365125"/>
          </a:xfrm>
        </p:spPr>
        <p:txBody>
          <a:bodyPr vert="horz" lIns="91440" tIns="45720" rIns="91440" bIns="45720" rtlCol="0" anchor="ctr">
            <a:normAutofit/>
          </a:bodyPr>
          <a:lstStyle/>
          <a:p>
            <a:pPr>
              <a:spcAft>
                <a:spcPts val="600"/>
              </a:spcAft>
            </a:pPr>
            <a:endParaRPr lang="en-US" dirty="0">
              <a:solidFill>
                <a:schemeClr val="tx1">
                  <a:tint val="75000"/>
                </a:schemeClr>
              </a:solidFill>
            </a:endParaRP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endParaRPr lang="en-US"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8</a:t>
            </a:fld>
            <a:endParaRPr lang="en-US">
              <a:solidFill>
                <a:schemeClr val="tx1">
                  <a:tint val="75000"/>
                </a:schemeClr>
              </a:solidFill>
            </a:endParaRPr>
          </a:p>
        </p:txBody>
      </p:sp>
      <p:grpSp>
        <p:nvGrpSpPr>
          <p:cNvPr id="32" name="Group 31">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3" name="Isosceles Triangle 32">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39320A50-CC58-66EB-12F9-52A48573FFAF}"/>
              </a:ext>
            </a:extLst>
          </p:cNvPr>
          <p:cNvPicPr>
            <a:picLocks noChangeAspect="1"/>
          </p:cNvPicPr>
          <p:nvPr/>
        </p:nvPicPr>
        <p:blipFill>
          <a:blip r:embed="rId4"/>
          <a:stretch>
            <a:fillRect/>
          </a:stretch>
        </p:blipFill>
        <p:spPr>
          <a:xfrm>
            <a:off x="7522813" y="1782980"/>
            <a:ext cx="4078457" cy="555433"/>
          </a:xfrm>
          <a:prstGeom prst="rect">
            <a:avLst/>
          </a:prstGeom>
        </p:spPr>
      </p:pic>
      <p:pic>
        <p:nvPicPr>
          <p:cNvPr id="18" name="Picture 17">
            <a:extLst>
              <a:ext uri="{FF2B5EF4-FFF2-40B4-BE49-F238E27FC236}">
                <a16:creationId xmlns:a16="http://schemas.microsoft.com/office/drawing/2014/main" id="{548A6631-BB58-9D39-B4E0-86763C87FABF}"/>
              </a:ext>
            </a:extLst>
          </p:cNvPr>
          <p:cNvPicPr>
            <a:picLocks noChangeAspect="1"/>
          </p:cNvPicPr>
          <p:nvPr/>
        </p:nvPicPr>
        <p:blipFill>
          <a:blip r:embed="rId5"/>
          <a:stretch>
            <a:fillRect/>
          </a:stretch>
        </p:blipFill>
        <p:spPr>
          <a:xfrm>
            <a:off x="7542084" y="2486283"/>
            <a:ext cx="4428490" cy="3151856"/>
          </a:xfrm>
          <a:prstGeom prst="rect">
            <a:avLst/>
          </a:prstGeom>
        </p:spPr>
      </p:pic>
    </p:spTree>
    <p:extLst>
      <p:ext uri="{BB962C8B-B14F-4D97-AF65-F5344CB8AC3E}">
        <p14:creationId xmlns:p14="http://schemas.microsoft.com/office/powerpoint/2010/main" val="26399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Analyze</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4" name="Picture 13">
            <a:extLst>
              <a:ext uri="{FF2B5EF4-FFF2-40B4-BE49-F238E27FC236}">
                <a16:creationId xmlns:a16="http://schemas.microsoft.com/office/drawing/2014/main" id="{C5E781DE-73DE-24B5-F994-2AE99174AE83}"/>
              </a:ext>
            </a:extLst>
          </p:cNvPr>
          <p:cNvPicPr>
            <a:picLocks noChangeAspect="1"/>
          </p:cNvPicPr>
          <p:nvPr/>
        </p:nvPicPr>
        <p:blipFill>
          <a:blip r:embed="rId2"/>
          <a:stretch>
            <a:fillRect/>
          </a:stretch>
        </p:blipFill>
        <p:spPr>
          <a:xfrm>
            <a:off x="1167492" y="2046466"/>
            <a:ext cx="4362450" cy="406052"/>
          </a:xfrm>
          <a:prstGeom prst="rect">
            <a:avLst/>
          </a:prstGeom>
        </p:spPr>
      </p:pic>
      <p:pic>
        <p:nvPicPr>
          <p:cNvPr id="17" name="Picture 16">
            <a:extLst>
              <a:ext uri="{FF2B5EF4-FFF2-40B4-BE49-F238E27FC236}">
                <a16:creationId xmlns:a16="http://schemas.microsoft.com/office/drawing/2014/main" id="{034CB8FD-A603-27C4-D80D-7D824EF9354D}"/>
              </a:ext>
            </a:extLst>
          </p:cNvPr>
          <p:cNvPicPr>
            <a:picLocks noChangeAspect="1"/>
          </p:cNvPicPr>
          <p:nvPr/>
        </p:nvPicPr>
        <p:blipFill>
          <a:blip r:embed="rId3"/>
          <a:stretch>
            <a:fillRect/>
          </a:stretch>
        </p:blipFill>
        <p:spPr>
          <a:xfrm>
            <a:off x="1167492" y="2867195"/>
            <a:ext cx="4362450" cy="2743200"/>
          </a:xfrm>
          <a:prstGeom prst="rect">
            <a:avLst/>
          </a:prstGeom>
        </p:spPr>
      </p:pic>
      <p:sp>
        <p:nvSpPr>
          <p:cNvPr id="18" name="TextBox 17">
            <a:extLst>
              <a:ext uri="{FF2B5EF4-FFF2-40B4-BE49-F238E27FC236}">
                <a16:creationId xmlns:a16="http://schemas.microsoft.com/office/drawing/2014/main" id="{3D60173B-E837-9E6B-2F28-8F0EE4E5F5F2}"/>
              </a:ext>
            </a:extLst>
          </p:cNvPr>
          <p:cNvSpPr txBox="1"/>
          <p:nvPr/>
        </p:nvSpPr>
        <p:spPr>
          <a:xfrm>
            <a:off x="6431280" y="2263610"/>
            <a:ext cx="4114800" cy="2585323"/>
          </a:xfrm>
          <a:prstGeom prst="rect">
            <a:avLst/>
          </a:prstGeom>
          <a:noFill/>
        </p:spPr>
        <p:txBody>
          <a:bodyPr wrap="square" rtlCol="0">
            <a:spAutoFit/>
          </a:bodyPr>
          <a:lstStyle/>
          <a:p>
            <a:pPr marL="285750" indent="-285750">
              <a:buFont typeface="Arial" panose="020B0604020202020204" pitchFamily="34" charset="0"/>
              <a:buChar char="•"/>
            </a:pPr>
            <a:r>
              <a:rPr lang="en-CA" dirty="0"/>
              <a:t>The number of members are slightly larger(59%) than casual riders(41%) and higher than a half of all bike riders. </a:t>
            </a:r>
          </a:p>
          <a:p>
            <a:endParaRPr lang="en-CA" dirty="0"/>
          </a:p>
          <a:p>
            <a:pPr marL="285750" indent="-285750">
              <a:buFont typeface="Arial" panose="020B0604020202020204" pitchFamily="34" charset="0"/>
              <a:buChar char="•"/>
            </a:pPr>
            <a:r>
              <a:rPr lang="en-CA" dirty="0"/>
              <a:t>The percentage of membership is quite decent, however, there is market to transfer more casual riders to members.</a:t>
            </a:r>
          </a:p>
        </p:txBody>
      </p:sp>
    </p:spTree>
    <p:extLst>
      <p:ext uri="{BB962C8B-B14F-4D97-AF65-F5344CB8AC3E}">
        <p14:creationId xmlns:p14="http://schemas.microsoft.com/office/powerpoint/2010/main" val="70020926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{9797AA3A-B5C2-46EF-95A7-B28AAC58B3AB}tf45331398_win32</Template>
  <TotalTime>372</TotalTime>
  <Words>719</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Cyclistic Case Study</vt:lpstr>
      <vt:lpstr>Agenda</vt:lpstr>
      <vt:lpstr>Background</vt:lpstr>
      <vt:lpstr>PowerPoint Presentation</vt:lpstr>
      <vt:lpstr>Prepare</vt:lpstr>
      <vt:lpstr>Process</vt:lpstr>
      <vt:lpstr>Process</vt:lpstr>
      <vt:lpstr>Process</vt:lpstr>
      <vt:lpstr>Analyze</vt:lpstr>
      <vt:lpstr>Analyze</vt:lpstr>
      <vt:lpstr>Analyze</vt:lpstr>
      <vt:lpstr>Analyze</vt:lpstr>
      <vt:lpstr>Share </vt:lpstr>
      <vt:lp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dc:title>
  <dc:creator>s 6036</dc:creator>
  <cp:lastModifiedBy>s 6036</cp:lastModifiedBy>
  <cp:revision>4</cp:revision>
  <dcterms:created xsi:type="dcterms:W3CDTF">2022-12-04T17:45:21Z</dcterms:created>
  <dcterms:modified xsi:type="dcterms:W3CDTF">2022-12-06T16:54:39Z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