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2" r:id="rId2"/>
    <p:sldId id="262" r:id="rId3"/>
    <p:sldId id="273" r:id="rId4"/>
    <p:sldId id="276" r:id="rId5"/>
    <p:sldId id="263" r:id="rId6"/>
    <p:sldId id="265" r:id="rId7"/>
    <p:sldId id="266" r:id="rId8"/>
    <p:sldId id="275" r:id="rId9"/>
    <p:sldId id="270"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00"/>
    <a:srgbClr val="0F9ED5"/>
    <a:srgbClr val="FD0002"/>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87549" autoAdjust="0"/>
  </p:normalViewPr>
  <p:slideViewPr>
    <p:cSldViewPr snapToGrid="0">
      <p:cViewPr varScale="1">
        <p:scale>
          <a:sx n="73" d="100"/>
          <a:sy n="73" d="100"/>
        </p:scale>
        <p:origin x="1061"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9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74317-B701-4F2F-839E-6A4D31F8B1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D66C94F-1A9F-48D7-B799-21610F80BA69}">
      <dgm:prSet custT="1"/>
      <dgm:spPr/>
      <dgm:t>
        <a:bodyPr/>
        <a:lstStyle/>
        <a:p>
          <a:pPr algn="ctr"/>
          <a:r>
            <a:rPr lang="en-US" sz="2400" dirty="0"/>
            <a:t>Recent drama</a:t>
          </a:r>
        </a:p>
      </dgm:t>
    </dgm:pt>
    <dgm:pt modelId="{59734059-6F76-4C67-8C38-3BF7C659C332}" type="parTrans" cxnId="{F6ADCC04-2682-44DC-B854-979197460A1A}">
      <dgm:prSet/>
      <dgm:spPr/>
      <dgm:t>
        <a:bodyPr/>
        <a:lstStyle/>
        <a:p>
          <a:endParaRPr lang="en-US"/>
        </a:p>
      </dgm:t>
    </dgm:pt>
    <dgm:pt modelId="{EA68E650-7C74-4A38-A433-44F9871ED0DE}" type="sibTrans" cxnId="{F6ADCC04-2682-44DC-B854-979197460A1A}">
      <dgm:prSet/>
      <dgm:spPr/>
      <dgm:t>
        <a:bodyPr/>
        <a:lstStyle/>
        <a:p>
          <a:endParaRPr lang="en-US"/>
        </a:p>
      </dgm:t>
    </dgm:pt>
    <dgm:pt modelId="{D254CDA6-76D1-4EC1-8DDA-8BEEC687218F}">
      <dgm:prSet custT="1"/>
      <dgm:spPr/>
      <dgm:t>
        <a:bodyPr/>
        <a:lstStyle/>
        <a:p>
          <a:pPr algn="ctr"/>
          <a:r>
            <a:rPr lang="en-US" sz="2400" dirty="0"/>
            <a:t>Security Risks</a:t>
          </a:r>
        </a:p>
      </dgm:t>
    </dgm:pt>
    <dgm:pt modelId="{86F25A14-6662-4966-A3C9-E77F9CD9EF2B}" type="parTrans" cxnId="{B82FC7A7-8045-4852-A277-CFAEAEA55A2B}">
      <dgm:prSet/>
      <dgm:spPr/>
      <dgm:t>
        <a:bodyPr/>
        <a:lstStyle/>
        <a:p>
          <a:endParaRPr lang="en-US"/>
        </a:p>
      </dgm:t>
    </dgm:pt>
    <dgm:pt modelId="{9D957C57-E033-4FAF-88B4-B04DBB30D33F}" type="sibTrans" cxnId="{B82FC7A7-8045-4852-A277-CFAEAEA55A2B}">
      <dgm:prSet/>
      <dgm:spPr/>
      <dgm:t>
        <a:bodyPr/>
        <a:lstStyle/>
        <a:p>
          <a:endParaRPr lang="en-US"/>
        </a:p>
      </dgm:t>
    </dgm:pt>
    <dgm:pt modelId="{CB4C482C-0F9F-45F4-8E4B-4AB9A804DBF8}">
      <dgm:prSet custT="1"/>
      <dgm:spPr/>
      <dgm:t>
        <a:bodyPr/>
        <a:lstStyle/>
        <a:p>
          <a:pPr algn="ctr"/>
          <a:r>
            <a:rPr lang="en-US" sz="2400" dirty="0"/>
            <a:t>Misinformation</a:t>
          </a:r>
        </a:p>
      </dgm:t>
    </dgm:pt>
    <dgm:pt modelId="{BDBC1E53-87E5-4F18-84B6-999D9AB66215}" type="parTrans" cxnId="{32BC61A1-9716-49A3-8689-B1A76EFB56F9}">
      <dgm:prSet/>
      <dgm:spPr/>
      <dgm:t>
        <a:bodyPr/>
        <a:lstStyle/>
        <a:p>
          <a:endParaRPr lang="en-US"/>
        </a:p>
      </dgm:t>
    </dgm:pt>
    <dgm:pt modelId="{2B679078-3FF9-4EC6-BD75-9B7457A8FBCF}" type="sibTrans" cxnId="{32BC61A1-9716-49A3-8689-B1A76EFB56F9}">
      <dgm:prSet/>
      <dgm:spPr/>
      <dgm:t>
        <a:bodyPr/>
        <a:lstStyle/>
        <a:p>
          <a:endParaRPr lang="en-US"/>
        </a:p>
      </dgm:t>
    </dgm:pt>
    <dgm:pt modelId="{C20FC1BC-D110-4CB0-9464-32F2107B2B56}">
      <dgm:prSet custT="1"/>
      <dgm:spPr/>
      <dgm:t>
        <a:bodyPr/>
        <a:lstStyle/>
        <a:p>
          <a:pPr algn="ctr"/>
          <a:r>
            <a:rPr lang="en-US" sz="2400" dirty="0"/>
            <a:t>Hard to distinguish</a:t>
          </a:r>
        </a:p>
      </dgm:t>
    </dgm:pt>
    <dgm:pt modelId="{8DED4C00-8359-400C-87EE-5FE258A3E1A7}" type="parTrans" cxnId="{42D9B5C4-A672-49BE-B660-59879234DAA7}">
      <dgm:prSet/>
      <dgm:spPr/>
      <dgm:t>
        <a:bodyPr/>
        <a:lstStyle/>
        <a:p>
          <a:endParaRPr lang="en-US"/>
        </a:p>
      </dgm:t>
    </dgm:pt>
    <dgm:pt modelId="{40D8EEB9-108D-4240-A18E-C18FF8E92778}" type="sibTrans" cxnId="{42D9B5C4-A672-49BE-B660-59879234DAA7}">
      <dgm:prSet/>
      <dgm:spPr/>
      <dgm:t>
        <a:bodyPr/>
        <a:lstStyle/>
        <a:p>
          <a:endParaRPr lang="en-US"/>
        </a:p>
      </dgm:t>
    </dgm:pt>
    <dgm:pt modelId="{B550B3FD-1ACF-47B3-8F54-A4A54C0DC1FE}" type="pres">
      <dgm:prSet presAssocID="{70B74317-B701-4F2F-839E-6A4D31F8B1AC}" presName="linear" presStyleCnt="0">
        <dgm:presLayoutVars>
          <dgm:animLvl val="lvl"/>
          <dgm:resizeHandles val="exact"/>
        </dgm:presLayoutVars>
      </dgm:prSet>
      <dgm:spPr/>
    </dgm:pt>
    <dgm:pt modelId="{41B504C7-C005-41B5-8418-1E5E3FD561A3}" type="pres">
      <dgm:prSet presAssocID="{DD66C94F-1A9F-48D7-B799-21610F80BA69}" presName="parentText" presStyleLbl="node1" presStyleIdx="0" presStyleCnt="4" custScaleX="52302">
        <dgm:presLayoutVars>
          <dgm:chMax val="0"/>
          <dgm:bulletEnabled val="1"/>
        </dgm:presLayoutVars>
      </dgm:prSet>
      <dgm:spPr/>
    </dgm:pt>
    <dgm:pt modelId="{7758C840-B165-46FE-8C4B-56C4D38CF1BD}" type="pres">
      <dgm:prSet presAssocID="{EA68E650-7C74-4A38-A433-44F9871ED0DE}" presName="spacer" presStyleCnt="0"/>
      <dgm:spPr/>
    </dgm:pt>
    <dgm:pt modelId="{83BEF8EB-19C6-4E01-B3F1-DAF9001698E6}" type="pres">
      <dgm:prSet presAssocID="{D254CDA6-76D1-4EC1-8DDA-8BEEC687218F}" presName="parentText" presStyleLbl="node1" presStyleIdx="1" presStyleCnt="4" custScaleX="53190">
        <dgm:presLayoutVars>
          <dgm:chMax val="0"/>
          <dgm:bulletEnabled val="1"/>
        </dgm:presLayoutVars>
      </dgm:prSet>
      <dgm:spPr/>
    </dgm:pt>
    <dgm:pt modelId="{AFCDD019-FCB0-4DE5-BE08-E0919019C9B9}" type="pres">
      <dgm:prSet presAssocID="{9D957C57-E033-4FAF-88B4-B04DBB30D33F}" presName="spacer" presStyleCnt="0"/>
      <dgm:spPr/>
    </dgm:pt>
    <dgm:pt modelId="{B30DB1EC-4972-4C35-BE5F-5B48D8A4A799}" type="pres">
      <dgm:prSet presAssocID="{CB4C482C-0F9F-45F4-8E4B-4AB9A804DBF8}" presName="parentText" presStyleLbl="node1" presStyleIdx="2" presStyleCnt="4" custScaleX="54521">
        <dgm:presLayoutVars>
          <dgm:chMax val="0"/>
          <dgm:bulletEnabled val="1"/>
        </dgm:presLayoutVars>
      </dgm:prSet>
      <dgm:spPr/>
    </dgm:pt>
    <dgm:pt modelId="{24F0ED6A-123E-4D54-8939-2149CBE20257}" type="pres">
      <dgm:prSet presAssocID="{2B679078-3FF9-4EC6-BD75-9B7457A8FBCF}" presName="spacer" presStyleCnt="0"/>
      <dgm:spPr/>
    </dgm:pt>
    <dgm:pt modelId="{BFB27EBB-7EB9-4BC4-8CFD-AB48A970F2A8}" type="pres">
      <dgm:prSet presAssocID="{C20FC1BC-D110-4CB0-9464-32F2107B2B56}" presName="parentText" presStyleLbl="node1" presStyleIdx="3" presStyleCnt="4" custScaleX="60957">
        <dgm:presLayoutVars>
          <dgm:chMax val="0"/>
          <dgm:bulletEnabled val="1"/>
        </dgm:presLayoutVars>
      </dgm:prSet>
      <dgm:spPr/>
    </dgm:pt>
  </dgm:ptLst>
  <dgm:cxnLst>
    <dgm:cxn modelId="{F6ADCC04-2682-44DC-B854-979197460A1A}" srcId="{70B74317-B701-4F2F-839E-6A4D31F8B1AC}" destId="{DD66C94F-1A9F-48D7-B799-21610F80BA69}" srcOrd="0" destOrd="0" parTransId="{59734059-6F76-4C67-8C38-3BF7C659C332}" sibTransId="{EA68E650-7C74-4A38-A433-44F9871ED0DE}"/>
    <dgm:cxn modelId="{14D8E109-68EF-4CC2-8307-4C45AE2251C5}" type="presOf" srcId="{CB4C482C-0F9F-45F4-8E4B-4AB9A804DBF8}" destId="{B30DB1EC-4972-4C35-BE5F-5B48D8A4A799}" srcOrd="0" destOrd="0" presId="urn:microsoft.com/office/officeart/2005/8/layout/vList2"/>
    <dgm:cxn modelId="{DDDA535D-1EB3-4A1D-A63E-1DA7DAB75A7D}" type="presOf" srcId="{DD66C94F-1A9F-48D7-B799-21610F80BA69}" destId="{41B504C7-C005-41B5-8418-1E5E3FD561A3}" srcOrd="0" destOrd="0" presId="urn:microsoft.com/office/officeart/2005/8/layout/vList2"/>
    <dgm:cxn modelId="{32BC61A1-9716-49A3-8689-B1A76EFB56F9}" srcId="{70B74317-B701-4F2F-839E-6A4D31F8B1AC}" destId="{CB4C482C-0F9F-45F4-8E4B-4AB9A804DBF8}" srcOrd="2" destOrd="0" parTransId="{BDBC1E53-87E5-4F18-84B6-999D9AB66215}" sibTransId="{2B679078-3FF9-4EC6-BD75-9B7457A8FBCF}"/>
    <dgm:cxn modelId="{B82FC7A7-8045-4852-A277-CFAEAEA55A2B}" srcId="{70B74317-B701-4F2F-839E-6A4D31F8B1AC}" destId="{D254CDA6-76D1-4EC1-8DDA-8BEEC687218F}" srcOrd="1" destOrd="0" parTransId="{86F25A14-6662-4966-A3C9-E77F9CD9EF2B}" sibTransId="{9D957C57-E033-4FAF-88B4-B04DBB30D33F}"/>
    <dgm:cxn modelId="{42D9B5C4-A672-49BE-B660-59879234DAA7}" srcId="{70B74317-B701-4F2F-839E-6A4D31F8B1AC}" destId="{C20FC1BC-D110-4CB0-9464-32F2107B2B56}" srcOrd="3" destOrd="0" parTransId="{8DED4C00-8359-400C-87EE-5FE258A3E1A7}" sibTransId="{40D8EEB9-108D-4240-A18E-C18FF8E92778}"/>
    <dgm:cxn modelId="{80A9C7EB-AFC1-4708-BB10-492D7FA218DF}" type="presOf" srcId="{C20FC1BC-D110-4CB0-9464-32F2107B2B56}" destId="{BFB27EBB-7EB9-4BC4-8CFD-AB48A970F2A8}" srcOrd="0" destOrd="0" presId="urn:microsoft.com/office/officeart/2005/8/layout/vList2"/>
    <dgm:cxn modelId="{D6E2AFEF-EE72-4D3B-9195-E5908172E15A}" type="presOf" srcId="{D254CDA6-76D1-4EC1-8DDA-8BEEC687218F}" destId="{83BEF8EB-19C6-4E01-B3F1-DAF9001698E6}" srcOrd="0" destOrd="0" presId="urn:microsoft.com/office/officeart/2005/8/layout/vList2"/>
    <dgm:cxn modelId="{9121A5F6-2ECC-4240-B33A-285FA2827DB3}" type="presOf" srcId="{70B74317-B701-4F2F-839E-6A4D31F8B1AC}" destId="{B550B3FD-1ACF-47B3-8F54-A4A54C0DC1FE}" srcOrd="0" destOrd="0" presId="urn:microsoft.com/office/officeart/2005/8/layout/vList2"/>
    <dgm:cxn modelId="{C1111F85-5DCC-492F-8CFD-3880706CE2F7}" type="presParOf" srcId="{B550B3FD-1ACF-47B3-8F54-A4A54C0DC1FE}" destId="{41B504C7-C005-41B5-8418-1E5E3FD561A3}" srcOrd="0" destOrd="0" presId="urn:microsoft.com/office/officeart/2005/8/layout/vList2"/>
    <dgm:cxn modelId="{B1B1F18A-E3C2-4DE2-8E6C-37B8AA663696}" type="presParOf" srcId="{B550B3FD-1ACF-47B3-8F54-A4A54C0DC1FE}" destId="{7758C840-B165-46FE-8C4B-56C4D38CF1BD}" srcOrd="1" destOrd="0" presId="urn:microsoft.com/office/officeart/2005/8/layout/vList2"/>
    <dgm:cxn modelId="{483E48D7-467A-466D-A3DC-11EF96B54D95}" type="presParOf" srcId="{B550B3FD-1ACF-47B3-8F54-A4A54C0DC1FE}" destId="{83BEF8EB-19C6-4E01-B3F1-DAF9001698E6}" srcOrd="2" destOrd="0" presId="urn:microsoft.com/office/officeart/2005/8/layout/vList2"/>
    <dgm:cxn modelId="{1EDC58C3-5F37-4281-8AE4-11192546858C}" type="presParOf" srcId="{B550B3FD-1ACF-47B3-8F54-A4A54C0DC1FE}" destId="{AFCDD019-FCB0-4DE5-BE08-E0919019C9B9}" srcOrd="3" destOrd="0" presId="urn:microsoft.com/office/officeart/2005/8/layout/vList2"/>
    <dgm:cxn modelId="{7265B61B-E39B-431A-92DD-9969F0A6308E}" type="presParOf" srcId="{B550B3FD-1ACF-47B3-8F54-A4A54C0DC1FE}" destId="{B30DB1EC-4972-4C35-BE5F-5B48D8A4A799}" srcOrd="4" destOrd="0" presId="urn:microsoft.com/office/officeart/2005/8/layout/vList2"/>
    <dgm:cxn modelId="{C7C9173D-AF66-4A7F-B44A-2E98A35D9EB5}" type="presParOf" srcId="{B550B3FD-1ACF-47B3-8F54-A4A54C0DC1FE}" destId="{24F0ED6A-123E-4D54-8939-2149CBE20257}" srcOrd="5" destOrd="0" presId="urn:microsoft.com/office/officeart/2005/8/layout/vList2"/>
    <dgm:cxn modelId="{628B18CA-3252-4C7C-8D5A-84B22D1D9060}" type="presParOf" srcId="{B550B3FD-1ACF-47B3-8F54-A4A54C0DC1FE}" destId="{BFB27EBB-7EB9-4BC4-8CFD-AB48A970F2A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7077C-A9EB-4F3A-AEC5-E805C602FB25}"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1623855D-7606-4F5D-8481-53D28D72C5F6}">
      <dgm:prSet custT="1"/>
      <dgm:spPr/>
      <dgm:t>
        <a:bodyPr/>
        <a:lstStyle/>
        <a:p>
          <a:pPr algn="ctr"/>
          <a:r>
            <a:rPr lang="en-US" sz="3000" b="1" dirty="0"/>
            <a:t>What happened?:</a:t>
          </a:r>
          <a:endParaRPr lang="en-US" sz="3000" dirty="0"/>
        </a:p>
      </dgm:t>
    </dgm:pt>
    <dgm:pt modelId="{55709095-0899-48BD-B426-A8AAE6B41788}" type="parTrans" cxnId="{48190B74-9DEB-4D4F-B70D-4C11E1D0BF3D}">
      <dgm:prSet/>
      <dgm:spPr/>
      <dgm:t>
        <a:bodyPr/>
        <a:lstStyle/>
        <a:p>
          <a:endParaRPr lang="en-US"/>
        </a:p>
      </dgm:t>
    </dgm:pt>
    <dgm:pt modelId="{9A6394D5-3DD5-467D-819C-3E25D808CDFB}" type="sibTrans" cxnId="{48190B74-9DEB-4D4F-B70D-4C11E1D0BF3D}">
      <dgm:prSet/>
      <dgm:spPr/>
      <dgm:t>
        <a:bodyPr/>
        <a:lstStyle/>
        <a:p>
          <a:endParaRPr lang="en-US"/>
        </a:p>
      </dgm:t>
    </dgm:pt>
    <dgm:pt modelId="{8D9573F7-05B7-4EE9-8D7C-96566ED91F38}">
      <dgm:prSet custT="1"/>
      <dgm:spPr/>
      <dgm:t>
        <a:bodyPr/>
        <a:lstStyle/>
        <a:p>
          <a:pPr algn="ctr"/>
          <a:r>
            <a:rPr lang="en-US" sz="3000" dirty="0"/>
            <a:t>Unfair pay and AI disagreements</a:t>
          </a:r>
        </a:p>
      </dgm:t>
    </dgm:pt>
    <dgm:pt modelId="{BD7E17AC-A0C9-4348-A05D-376B01B10E08}" type="parTrans" cxnId="{B30D183B-A4AE-4FA1-BF90-4302F9201A39}">
      <dgm:prSet/>
      <dgm:spPr/>
      <dgm:t>
        <a:bodyPr/>
        <a:lstStyle/>
        <a:p>
          <a:endParaRPr lang="en-US"/>
        </a:p>
      </dgm:t>
    </dgm:pt>
    <dgm:pt modelId="{2A824075-7AE2-47BD-984F-75B946441E75}" type="sibTrans" cxnId="{B30D183B-A4AE-4FA1-BF90-4302F9201A39}">
      <dgm:prSet/>
      <dgm:spPr/>
      <dgm:t>
        <a:bodyPr/>
        <a:lstStyle/>
        <a:p>
          <a:endParaRPr lang="en-US"/>
        </a:p>
      </dgm:t>
    </dgm:pt>
    <dgm:pt modelId="{7BBC3C77-3E2E-404B-9811-DD2E48D12947}">
      <dgm:prSet custT="1"/>
      <dgm:spPr/>
      <dgm:t>
        <a:bodyPr/>
        <a:lstStyle/>
        <a:p>
          <a:pPr algn="ctr"/>
          <a:r>
            <a:rPr lang="en-US" sz="3000" b="1" dirty="0"/>
            <a:t>Results:</a:t>
          </a:r>
          <a:endParaRPr lang="en-US" sz="3000" dirty="0"/>
        </a:p>
      </dgm:t>
    </dgm:pt>
    <dgm:pt modelId="{0BA3C4E0-AD4A-4627-991B-CAEA9C4C0F9D}" type="parTrans" cxnId="{C95619D2-2846-43B1-9706-7F9E39E1B741}">
      <dgm:prSet/>
      <dgm:spPr/>
      <dgm:t>
        <a:bodyPr/>
        <a:lstStyle/>
        <a:p>
          <a:endParaRPr lang="en-US"/>
        </a:p>
      </dgm:t>
    </dgm:pt>
    <dgm:pt modelId="{B667DE09-04C8-41E2-9421-DCA48171EBD9}" type="sibTrans" cxnId="{C95619D2-2846-43B1-9706-7F9E39E1B741}">
      <dgm:prSet/>
      <dgm:spPr/>
      <dgm:t>
        <a:bodyPr/>
        <a:lstStyle/>
        <a:p>
          <a:endParaRPr lang="en-US"/>
        </a:p>
      </dgm:t>
    </dgm:pt>
    <dgm:pt modelId="{3EC8B1A9-B937-41D5-B35B-2C04392A71DD}">
      <dgm:prSet custT="1"/>
      <dgm:spPr/>
      <dgm:t>
        <a:bodyPr/>
        <a:lstStyle/>
        <a:p>
          <a:pPr algn="ctr"/>
          <a:r>
            <a:rPr lang="en-US" sz="3000" dirty="0"/>
            <a:t>Studios made a deal</a:t>
          </a:r>
        </a:p>
      </dgm:t>
    </dgm:pt>
    <dgm:pt modelId="{176FC2CC-0C2F-4079-97B2-E8D21B5E63B3}" type="parTrans" cxnId="{E004503E-F947-47C3-9AA1-ED4202C87684}">
      <dgm:prSet/>
      <dgm:spPr/>
      <dgm:t>
        <a:bodyPr/>
        <a:lstStyle/>
        <a:p>
          <a:endParaRPr lang="en-US"/>
        </a:p>
      </dgm:t>
    </dgm:pt>
    <dgm:pt modelId="{BE61A029-CCCE-4EEC-820F-DFBAB783B899}" type="sibTrans" cxnId="{E004503E-F947-47C3-9AA1-ED4202C87684}">
      <dgm:prSet/>
      <dgm:spPr/>
      <dgm:t>
        <a:bodyPr/>
        <a:lstStyle/>
        <a:p>
          <a:endParaRPr lang="en-US"/>
        </a:p>
      </dgm:t>
    </dgm:pt>
    <dgm:pt modelId="{4A08F237-FC8C-446C-BDDE-5D5536C0DD11}">
      <dgm:prSet custT="1"/>
      <dgm:spPr/>
      <dgm:t>
        <a:bodyPr/>
        <a:lstStyle/>
        <a:p>
          <a:pPr algn="ctr"/>
          <a:endParaRPr lang="en-US" sz="3000" dirty="0"/>
        </a:p>
      </dgm:t>
    </dgm:pt>
    <dgm:pt modelId="{24FBA56E-670F-4763-A4B6-92DF01F65724}" type="parTrans" cxnId="{8CF85408-B511-4935-ABF5-A97AD8D04717}">
      <dgm:prSet/>
      <dgm:spPr/>
      <dgm:t>
        <a:bodyPr/>
        <a:lstStyle/>
        <a:p>
          <a:endParaRPr lang="en-US"/>
        </a:p>
      </dgm:t>
    </dgm:pt>
    <dgm:pt modelId="{8E7D9A90-6060-4CFA-8861-2A0DA9B4629F}" type="sibTrans" cxnId="{8CF85408-B511-4935-ABF5-A97AD8D04717}">
      <dgm:prSet/>
      <dgm:spPr/>
      <dgm:t>
        <a:bodyPr/>
        <a:lstStyle/>
        <a:p>
          <a:endParaRPr lang="en-US"/>
        </a:p>
      </dgm:t>
    </dgm:pt>
    <dgm:pt modelId="{584646FD-1760-483A-BF50-9DB1B8FF8EEA}" type="pres">
      <dgm:prSet presAssocID="{5527077C-A9EB-4F3A-AEC5-E805C602FB25}" presName="linear" presStyleCnt="0">
        <dgm:presLayoutVars>
          <dgm:animLvl val="lvl"/>
          <dgm:resizeHandles val="exact"/>
        </dgm:presLayoutVars>
      </dgm:prSet>
      <dgm:spPr/>
    </dgm:pt>
    <dgm:pt modelId="{0152609A-7A3C-4C1B-879B-9FF2E458562A}" type="pres">
      <dgm:prSet presAssocID="{1623855D-7606-4F5D-8481-53D28D72C5F6}" presName="parentText" presStyleLbl="node1" presStyleIdx="0" presStyleCnt="2" custScaleX="72800" custScaleY="77429">
        <dgm:presLayoutVars>
          <dgm:chMax val="0"/>
          <dgm:bulletEnabled val="1"/>
        </dgm:presLayoutVars>
      </dgm:prSet>
      <dgm:spPr/>
    </dgm:pt>
    <dgm:pt modelId="{430711AF-09C4-4E47-912C-55FD02321484}" type="pres">
      <dgm:prSet presAssocID="{1623855D-7606-4F5D-8481-53D28D72C5F6}" presName="childText" presStyleLbl="revTx" presStyleIdx="0" presStyleCnt="2">
        <dgm:presLayoutVars>
          <dgm:bulletEnabled val="1"/>
        </dgm:presLayoutVars>
      </dgm:prSet>
      <dgm:spPr/>
    </dgm:pt>
    <dgm:pt modelId="{B0806E1C-6417-4D3F-AA9D-086683507234}" type="pres">
      <dgm:prSet presAssocID="{7BBC3C77-3E2E-404B-9811-DD2E48D12947}" presName="parentText" presStyleLbl="node1" presStyleIdx="1" presStyleCnt="2" custScaleX="40000" custScaleY="73349">
        <dgm:presLayoutVars>
          <dgm:chMax val="0"/>
          <dgm:bulletEnabled val="1"/>
        </dgm:presLayoutVars>
      </dgm:prSet>
      <dgm:spPr/>
    </dgm:pt>
    <dgm:pt modelId="{A4552B8B-B063-4451-BA5F-34A0D1A11154}" type="pres">
      <dgm:prSet presAssocID="{7BBC3C77-3E2E-404B-9811-DD2E48D12947}" presName="childText" presStyleLbl="revTx" presStyleIdx="1" presStyleCnt="2">
        <dgm:presLayoutVars>
          <dgm:bulletEnabled val="1"/>
        </dgm:presLayoutVars>
      </dgm:prSet>
      <dgm:spPr/>
    </dgm:pt>
  </dgm:ptLst>
  <dgm:cxnLst>
    <dgm:cxn modelId="{8CF85408-B511-4935-ABF5-A97AD8D04717}" srcId="{1623855D-7606-4F5D-8481-53D28D72C5F6}" destId="{4A08F237-FC8C-446C-BDDE-5D5536C0DD11}" srcOrd="1" destOrd="0" parTransId="{24FBA56E-670F-4763-A4B6-92DF01F65724}" sibTransId="{8E7D9A90-6060-4CFA-8861-2A0DA9B4629F}"/>
    <dgm:cxn modelId="{3437792B-E87C-4E42-BB65-254A76C532A1}" type="presOf" srcId="{4A08F237-FC8C-446C-BDDE-5D5536C0DD11}" destId="{430711AF-09C4-4E47-912C-55FD02321484}" srcOrd="0" destOrd="1" presId="urn:microsoft.com/office/officeart/2005/8/layout/vList2"/>
    <dgm:cxn modelId="{B30D183B-A4AE-4FA1-BF90-4302F9201A39}" srcId="{1623855D-7606-4F5D-8481-53D28D72C5F6}" destId="{8D9573F7-05B7-4EE9-8D7C-96566ED91F38}" srcOrd="0" destOrd="0" parTransId="{BD7E17AC-A0C9-4348-A05D-376B01B10E08}" sibTransId="{2A824075-7AE2-47BD-984F-75B946441E75}"/>
    <dgm:cxn modelId="{E004503E-F947-47C3-9AA1-ED4202C87684}" srcId="{7BBC3C77-3E2E-404B-9811-DD2E48D12947}" destId="{3EC8B1A9-B937-41D5-B35B-2C04392A71DD}" srcOrd="0" destOrd="0" parTransId="{176FC2CC-0C2F-4079-97B2-E8D21B5E63B3}" sibTransId="{BE61A029-CCCE-4EEC-820F-DFBAB783B899}"/>
    <dgm:cxn modelId="{48190B74-9DEB-4D4F-B70D-4C11E1D0BF3D}" srcId="{5527077C-A9EB-4F3A-AEC5-E805C602FB25}" destId="{1623855D-7606-4F5D-8481-53D28D72C5F6}" srcOrd="0" destOrd="0" parTransId="{55709095-0899-48BD-B426-A8AAE6B41788}" sibTransId="{9A6394D5-3DD5-467D-819C-3E25D808CDFB}"/>
    <dgm:cxn modelId="{A4CD885A-7580-4ECF-92E5-5461C109F79A}" type="presOf" srcId="{1623855D-7606-4F5D-8481-53D28D72C5F6}" destId="{0152609A-7A3C-4C1B-879B-9FF2E458562A}" srcOrd="0" destOrd="0" presId="urn:microsoft.com/office/officeart/2005/8/layout/vList2"/>
    <dgm:cxn modelId="{3543EA99-5DB6-4B9A-BFEA-B4F987557EFD}" type="presOf" srcId="{3EC8B1A9-B937-41D5-B35B-2C04392A71DD}" destId="{A4552B8B-B063-4451-BA5F-34A0D1A11154}" srcOrd="0" destOrd="0" presId="urn:microsoft.com/office/officeart/2005/8/layout/vList2"/>
    <dgm:cxn modelId="{1BD0449E-2256-472F-A9C7-71AEFC334C34}" type="presOf" srcId="{8D9573F7-05B7-4EE9-8D7C-96566ED91F38}" destId="{430711AF-09C4-4E47-912C-55FD02321484}" srcOrd="0" destOrd="0" presId="urn:microsoft.com/office/officeart/2005/8/layout/vList2"/>
    <dgm:cxn modelId="{A13D2BAA-D445-4F1D-A214-04CE2F840318}" type="presOf" srcId="{7BBC3C77-3E2E-404B-9811-DD2E48D12947}" destId="{B0806E1C-6417-4D3F-AA9D-086683507234}" srcOrd="0" destOrd="0" presId="urn:microsoft.com/office/officeart/2005/8/layout/vList2"/>
    <dgm:cxn modelId="{C95619D2-2846-43B1-9706-7F9E39E1B741}" srcId="{5527077C-A9EB-4F3A-AEC5-E805C602FB25}" destId="{7BBC3C77-3E2E-404B-9811-DD2E48D12947}" srcOrd="1" destOrd="0" parTransId="{0BA3C4E0-AD4A-4627-991B-CAEA9C4C0F9D}" sibTransId="{B667DE09-04C8-41E2-9421-DCA48171EBD9}"/>
    <dgm:cxn modelId="{74CE39F8-214F-4D7F-8864-FEB425DAE423}" type="presOf" srcId="{5527077C-A9EB-4F3A-AEC5-E805C602FB25}" destId="{584646FD-1760-483A-BF50-9DB1B8FF8EEA}" srcOrd="0" destOrd="0" presId="urn:microsoft.com/office/officeart/2005/8/layout/vList2"/>
    <dgm:cxn modelId="{9FD28988-7E08-4EB2-A700-A666904D855C}" type="presParOf" srcId="{584646FD-1760-483A-BF50-9DB1B8FF8EEA}" destId="{0152609A-7A3C-4C1B-879B-9FF2E458562A}" srcOrd="0" destOrd="0" presId="urn:microsoft.com/office/officeart/2005/8/layout/vList2"/>
    <dgm:cxn modelId="{528C3879-B425-4C7C-AA70-FA3E112A42C4}" type="presParOf" srcId="{584646FD-1760-483A-BF50-9DB1B8FF8EEA}" destId="{430711AF-09C4-4E47-912C-55FD02321484}" srcOrd="1" destOrd="0" presId="urn:microsoft.com/office/officeart/2005/8/layout/vList2"/>
    <dgm:cxn modelId="{A12448C3-86D3-42DC-BE51-54BFD85D5507}" type="presParOf" srcId="{584646FD-1760-483A-BF50-9DB1B8FF8EEA}" destId="{B0806E1C-6417-4D3F-AA9D-086683507234}" srcOrd="2" destOrd="0" presId="urn:microsoft.com/office/officeart/2005/8/layout/vList2"/>
    <dgm:cxn modelId="{959484BB-8B0D-423D-84B7-7CAC28EB5ECF}" type="presParOf" srcId="{584646FD-1760-483A-BF50-9DB1B8FF8EEA}" destId="{A4552B8B-B063-4451-BA5F-34A0D1A1115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04625-6162-4D7F-9532-C11A9C0988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C30A17-D161-474A-9756-33455EA3BD68}">
      <dgm:prSet custT="1"/>
      <dgm:spPr/>
      <dgm:t>
        <a:bodyPr/>
        <a:lstStyle/>
        <a:p>
          <a:r>
            <a:rPr lang="en-US" sz="1800" dirty="0"/>
            <a:t>Has AI made your job easier: Most people have found that it’s made their job easier.</a:t>
          </a:r>
        </a:p>
      </dgm:t>
    </dgm:pt>
    <dgm:pt modelId="{7EFE0401-C5BB-4207-8FE5-9A52C624831D}" type="parTrans" cxnId="{346B9FAD-9E79-42EC-8B34-7EF562D18644}">
      <dgm:prSet/>
      <dgm:spPr/>
      <dgm:t>
        <a:bodyPr/>
        <a:lstStyle/>
        <a:p>
          <a:endParaRPr lang="en-US"/>
        </a:p>
      </dgm:t>
    </dgm:pt>
    <dgm:pt modelId="{2D5E484B-1C91-4632-AAEB-5A5D9D99A9FE}" type="sibTrans" cxnId="{346B9FAD-9E79-42EC-8B34-7EF562D18644}">
      <dgm:prSet/>
      <dgm:spPr/>
      <dgm:t>
        <a:bodyPr/>
        <a:lstStyle/>
        <a:p>
          <a:endParaRPr lang="en-US"/>
        </a:p>
      </dgm:t>
    </dgm:pt>
    <dgm:pt modelId="{86CDAE43-E17C-4DEB-880B-B639FD9A7EBC}">
      <dgm:prSet custT="1"/>
      <dgm:spPr/>
      <dgm:t>
        <a:bodyPr/>
        <a:lstStyle/>
        <a:p>
          <a:r>
            <a:rPr lang="en-US" sz="1800" dirty="0"/>
            <a:t>Is it overused?: From the survey most people believe while AI is still in its infancy it is slowly starting to take over</a:t>
          </a:r>
        </a:p>
      </dgm:t>
    </dgm:pt>
    <dgm:pt modelId="{212CD10C-E08E-4A50-B671-F174BE1F92D6}" type="parTrans" cxnId="{6380D282-9E35-4D55-8C2C-F0213957EEC8}">
      <dgm:prSet/>
      <dgm:spPr/>
      <dgm:t>
        <a:bodyPr/>
        <a:lstStyle/>
        <a:p>
          <a:endParaRPr lang="en-US"/>
        </a:p>
      </dgm:t>
    </dgm:pt>
    <dgm:pt modelId="{88D129E8-191B-49C5-91BF-F94CA14C952F}" type="sibTrans" cxnId="{6380D282-9E35-4D55-8C2C-F0213957EEC8}">
      <dgm:prSet/>
      <dgm:spPr/>
      <dgm:t>
        <a:bodyPr/>
        <a:lstStyle/>
        <a:p>
          <a:endParaRPr lang="en-US"/>
        </a:p>
      </dgm:t>
    </dgm:pt>
    <dgm:pt modelId="{818A7CD3-011C-4158-B10D-576B52A2C3B4}">
      <dgm:prSet custT="1"/>
      <dgm:spPr/>
      <dgm:t>
        <a:bodyPr/>
        <a:lstStyle/>
        <a:p>
          <a:r>
            <a:rPr lang="en-US" sz="1800" dirty="0"/>
            <a:t>How can we regulate it?: Have certain requirements and if those requirements are met then we can use AI.</a:t>
          </a:r>
        </a:p>
      </dgm:t>
    </dgm:pt>
    <dgm:pt modelId="{F3712482-5736-4364-BFC4-62CD35BDA706}" type="parTrans" cxnId="{E0863B53-7D6D-4C69-8FB1-AB0CCEF1D9CB}">
      <dgm:prSet/>
      <dgm:spPr/>
      <dgm:t>
        <a:bodyPr/>
        <a:lstStyle/>
        <a:p>
          <a:endParaRPr lang="en-US"/>
        </a:p>
      </dgm:t>
    </dgm:pt>
    <dgm:pt modelId="{5E6AD3BA-E6E4-462C-87D9-3720C31370CC}" type="sibTrans" cxnId="{E0863B53-7D6D-4C69-8FB1-AB0CCEF1D9CB}">
      <dgm:prSet/>
      <dgm:spPr/>
      <dgm:t>
        <a:bodyPr/>
        <a:lstStyle/>
        <a:p>
          <a:endParaRPr lang="en-US"/>
        </a:p>
      </dgm:t>
    </dgm:pt>
    <dgm:pt modelId="{5633BD38-255A-4072-851E-B9E459CE1293}">
      <dgm:prSet custT="1"/>
      <dgm:spPr/>
      <dgm:t>
        <a:bodyPr/>
        <a:lstStyle/>
        <a:p>
          <a:r>
            <a:rPr lang="en-US" sz="1800" dirty="0"/>
            <a:t>How will AI change in the next 5 years?: AI will be widely used and used more in everyday life, </a:t>
          </a:r>
        </a:p>
      </dgm:t>
    </dgm:pt>
    <dgm:pt modelId="{8795BE59-3135-4E1E-8EF7-77647C8A6093}" type="parTrans" cxnId="{67B38F23-E100-4598-A6FD-0F6CCCA6D0D4}">
      <dgm:prSet/>
      <dgm:spPr/>
      <dgm:t>
        <a:bodyPr/>
        <a:lstStyle/>
        <a:p>
          <a:endParaRPr lang="en-US"/>
        </a:p>
      </dgm:t>
    </dgm:pt>
    <dgm:pt modelId="{55C49C03-6995-445E-B90B-F91E6B3688DF}" type="sibTrans" cxnId="{67B38F23-E100-4598-A6FD-0F6CCCA6D0D4}">
      <dgm:prSet/>
      <dgm:spPr/>
      <dgm:t>
        <a:bodyPr/>
        <a:lstStyle/>
        <a:p>
          <a:endParaRPr lang="en-US"/>
        </a:p>
      </dgm:t>
    </dgm:pt>
    <dgm:pt modelId="{03E58DAB-8C42-4514-B77E-D109FAED5F38}" type="pres">
      <dgm:prSet presAssocID="{53E04625-6162-4D7F-9532-C11A9C09880B}" presName="linear" presStyleCnt="0">
        <dgm:presLayoutVars>
          <dgm:animLvl val="lvl"/>
          <dgm:resizeHandles val="exact"/>
        </dgm:presLayoutVars>
      </dgm:prSet>
      <dgm:spPr/>
    </dgm:pt>
    <dgm:pt modelId="{F49328BD-D1A9-4E02-A08E-CE457AF6ED43}" type="pres">
      <dgm:prSet presAssocID="{73C30A17-D161-474A-9756-33455EA3BD68}" presName="parentText" presStyleLbl="node1" presStyleIdx="0" presStyleCnt="4">
        <dgm:presLayoutVars>
          <dgm:chMax val="0"/>
          <dgm:bulletEnabled val="1"/>
        </dgm:presLayoutVars>
      </dgm:prSet>
      <dgm:spPr/>
    </dgm:pt>
    <dgm:pt modelId="{0C7DF5E5-BA12-4879-9A35-D290D754EED4}" type="pres">
      <dgm:prSet presAssocID="{2D5E484B-1C91-4632-AAEB-5A5D9D99A9FE}" presName="spacer" presStyleCnt="0"/>
      <dgm:spPr/>
    </dgm:pt>
    <dgm:pt modelId="{ED4743DD-8ED4-4B13-AD50-C5A846D59A7B}" type="pres">
      <dgm:prSet presAssocID="{86CDAE43-E17C-4DEB-880B-B639FD9A7EBC}" presName="parentText" presStyleLbl="node1" presStyleIdx="1" presStyleCnt="4">
        <dgm:presLayoutVars>
          <dgm:chMax val="0"/>
          <dgm:bulletEnabled val="1"/>
        </dgm:presLayoutVars>
      </dgm:prSet>
      <dgm:spPr/>
    </dgm:pt>
    <dgm:pt modelId="{5C7E87DF-95D0-4C9E-8F82-AF5826F10FDE}" type="pres">
      <dgm:prSet presAssocID="{88D129E8-191B-49C5-91BF-F94CA14C952F}" presName="spacer" presStyleCnt="0"/>
      <dgm:spPr/>
    </dgm:pt>
    <dgm:pt modelId="{BE551ED4-6113-451C-ACD6-57AE15C3694E}" type="pres">
      <dgm:prSet presAssocID="{818A7CD3-011C-4158-B10D-576B52A2C3B4}" presName="parentText" presStyleLbl="node1" presStyleIdx="2" presStyleCnt="4">
        <dgm:presLayoutVars>
          <dgm:chMax val="0"/>
          <dgm:bulletEnabled val="1"/>
        </dgm:presLayoutVars>
      </dgm:prSet>
      <dgm:spPr/>
    </dgm:pt>
    <dgm:pt modelId="{55FEA5EB-B8B4-4074-B12C-2248D6E7B6DF}" type="pres">
      <dgm:prSet presAssocID="{5E6AD3BA-E6E4-462C-87D9-3720C31370CC}" presName="spacer" presStyleCnt="0"/>
      <dgm:spPr/>
    </dgm:pt>
    <dgm:pt modelId="{8A7D69A0-1CD4-4D0E-A411-05AE71A666B6}" type="pres">
      <dgm:prSet presAssocID="{5633BD38-255A-4072-851E-B9E459CE1293}" presName="parentText" presStyleLbl="node1" presStyleIdx="3" presStyleCnt="4">
        <dgm:presLayoutVars>
          <dgm:chMax val="0"/>
          <dgm:bulletEnabled val="1"/>
        </dgm:presLayoutVars>
      </dgm:prSet>
      <dgm:spPr/>
    </dgm:pt>
  </dgm:ptLst>
  <dgm:cxnLst>
    <dgm:cxn modelId="{67B38F23-E100-4598-A6FD-0F6CCCA6D0D4}" srcId="{53E04625-6162-4D7F-9532-C11A9C09880B}" destId="{5633BD38-255A-4072-851E-B9E459CE1293}" srcOrd="3" destOrd="0" parTransId="{8795BE59-3135-4E1E-8EF7-77647C8A6093}" sibTransId="{55C49C03-6995-445E-B90B-F91E6B3688DF}"/>
    <dgm:cxn modelId="{B727D233-C125-4A0C-9202-D8A14D2244BD}" type="presOf" srcId="{5633BD38-255A-4072-851E-B9E459CE1293}" destId="{8A7D69A0-1CD4-4D0E-A411-05AE71A666B6}" srcOrd="0" destOrd="0" presId="urn:microsoft.com/office/officeart/2005/8/layout/vList2"/>
    <dgm:cxn modelId="{27F6CC3D-2C93-4C44-B700-73E86551BE31}" type="presOf" srcId="{818A7CD3-011C-4158-B10D-576B52A2C3B4}" destId="{BE551ED4-6113-451C-ACD6-57AE15C3694E}" srcOrd="0" destOrd="0" presId="urn:microsoft.com/office/officeart/2005/8/layout/vList2"/>
    <dgm:cxn modelId="{E0863B53-7D6D-4C69-8FB1-AB0CCEF1D9CB}" srcId="{53E04625-6162-4D7F-9532-C11A9C09880B}" destId="{818A7CD3-011C-4158-B10D-576B52A2C3B4}" srcOrd="2" destOrd="0" parTransId="{F3712482-5736-4364-BFC4-62CD35BDA706}" sibTransId="{5E6AD3BA-E6E4-462C-87D9-3720C31370CC}"/>
    <dgm:cxn modelId="{6380D282-9E35-4D55-8C2C-F0213957EEC8}" srcId="{53E04625-6162-4D7F-9532-C11A9C09880B}" destId="{86CDAE43-E17C-4DEB-880B-B639FD9A7EBC}" srcOrd="1" destOrd="0" parTransId="{212CD10C-E08E-4A50-B671-F174BE1F92D6}" sibTransId="{88D129E8-191B-49C5-91BF-F94CA14C952F}"/>
    <dgm:cxn modelId="{8657719F-2D0D-4824-8421-19123C7D6501}" type="presOf" srcId="{86CDAE43-E17C-4DEB-880B-B639FD9A7EBC}" destId="{ED4743DD-8ED4-4B13-AD50-C5A846D59A7B}" srcOrd="0" destOrd="0" presId="urn:microsoft.com/office/officeart/2005/8/layout/vList2"/>
    <dgm:cxn modelId="{346B9FAD-9E79-42EC-8B34-7EF562D18644}" srcId="{53E04625-6162-4D7F-9532-C11A9C09880B}" destId="{73C30A17-D161-474A-9756-33455EA3BD68}" srcOrd="0" destOrd="0" parTransId="{7EFE0401-C5BB-4207-8FE5-9A52C624831D}" sibTransId="{2D5E484B-1C91-4632-AAEB-5A5D9D99A9FE}"/>
    <dgm:cxn modelId="{072545AE-0D21-41A5-A346-D8FEF051CBD6}" type="presOf" srcId="{53E04625-6162-4D7F-9532-C11A9C09880B}" destId="{03E58DAB-8C42-4514-B77E-D109FAED5F38}" srcOrd="0" destOrd="0" presId="urn:microsoft.com/office/officeart/2005/8/layout/vList2"/>
    <dgm:cxn modelId="{0D11E4D0-AD68-4680-BCDE-67011478AE83}" type="presOf" srcId="{73C30A17-D161-474A-9756-33455EA3BD68}" destId="{F49328BD-D1A9-4E02-A08E-CE457AF6ED43}" srcOrd="0" destOrd="0" presId="urn:microsoft.com/office/officeart/2005/8/layout/vList2"/>
    <dgm:cxn modelId="{13A8C724-9D4D-4DA0-AB75-C48FAA767D1C}" type="presParOf" srcId="{03E58DAB-8C42-4514-B77E-D109FAED5F38}" destId="{F49328BD-D1A9-4E02-A08E-CE457AF6ED43}" srcOrd="0" destOrd="0" presId="urn:microsoft.com/office/officeart/2005/8/layout/vList2"/>
    <dgm:cxn modelId="{A5A2BFCF-FB3F-494C-A51D-30E608B1D396}" type="presParOf" srcId="{03E58DAB-8C42-4514-B77E-D109FAED5F38}" destId="{0C7DF5E5-BA12-4879-9A35-D290D754EED4}" srcOrd="1" destOrd="0" presId="urn:microsoft.com/office/officeart/2005/8/layout/vList2"/>
    <dgm:cxn modelId="{846712DA-20FF-41B0-898A-38A3545C013E}" type="presParOf" srcId="{03E58DAB-8C42-4514-B77E-D109FAED5F38}" destId="{ED4743DD-8ED4-4B13-AD50-C5A846D59A7B}" srcOrd="2" destOrd="0" presId="urn:microsoft.com/office/officeart/2005/8/layout/vList2"/>
    <dgm:cxn modelId="{2AAE5686-8176-474B-9885-FFCC4BB67C7D}" type="presParOf" srcId="{03E58DAB-8C42-4514-B77E-D109FAED5F38}" destId="{5C7E87DF-95D0-4C9E-8F82-AF5826F10FDE}" srcOrd="3" destOrd="0" presId="urn:microsoft.com/office/officeart/2005/8/layout/vList2"/>
    <dgm:cxn modelId="{44AC41BB-3B30-4229-90C8-75AB5917B005}" type="presParOf" srcId="{03E58DAB-8C42-4514-B77E-D109FAED5F38}" destId="{BE551ED4-6113-451C-ACD6-57AE15C3694E}" srcOrd="4" destOrd="0" presId="urn:microsoft.com/office/officeart/2005/8/layout/vList2"/>
    <dgm:cxn modelId="{40BF41E9-F127-48DE-A30C-B24C20CCD4EB}" type="presParOf" srcId="{03E58DAB-8C42-4514-B77E-D109FAED5F38}" destId="{55FEA5EB-B8B4-4074-B12C-2248D6E7B6DF}" srcOrd="5" destOrd="0" presId="urn:microsoft.com/office/officeart/2005/8/layout/vList2"/>
    <dgm:cxn modelId="{EAF1B02E-8B66-4EE6-B32D-4032A5368C50}" type="presParOf" srcId="{03E58DAB-8C42-4514-B77E-D109FAED5F38}" destId="{8A7D69A0-1CD4-4D0E-A411-05AE71A666B6}"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504C7-C005-41B5-8418-1E5E3FD561A3}">
      <dsp:nvSpPr>
        <dsp:cNvPr id="0" name=""/>
        <dsp:cNvSpPr/>
      </dsp:nvSpPr>
      <dsp:spPr>
        <a:xfrm>
          <a:off x="1123131" y="20566"/>
          <a:ext cx="2463081" cy="804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Recent drama</a:t>
          </a:r>
        </a:p>
      </dsp:txBody>
      <dsp:txXfrm>
        <a:off x="1162426" y="59861"/>
        <a:ext cx="2384491" cy="726370"/>
      </dsp:txXfrm>
    </dsp:sp>
    <dsp:sp modelId="{83BEF8EB-19C6-4E01-B3F1-DAF9001698E6}">
      <dsp:nvSpPr>
        <dsp:cNvPr id="0" name=""/>
        <dsp:cNvSpPr/>
      </dsp:nvSpPr>
      <dsp:spPr>
        <a:xfrm>
          <a:off x="1102222" y="949366"/>
          <a:ext cx="2504900" cy="804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Security Risks</a:t>
          </a:r>
        </a:p>
      </dsp:txBody>
      <dsp:txXfrm>
        <a:off x="1141517" y="988661"/>
        <a:ext cx="2426310" cy="726370"/>
      </dsp:txXfrm>
    </dsp:sp>
    <dsp:sp modelId="{B30DB1EC-4972-4C35-BE5F-5B48D8A4A799}">
      <dsp:nvSpPr>
        <dsp:cNvPr id="0" name=""/>
        <dsp:cNvSpPr/>
      </dsp:nvSpPr>
      <dsp:spPr>
        <a:xfrm>
          <a:off x="1070881" y="1878166"/>
          <a:ext cx="2567581" cy="804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Misinformation</a:t>
          </a:r>
        </a:p>
      </dsp:txBody>
      <dsp:txXfrm>
        <a:off x="1110176" y="1917461"/>
        <a:ext cx="2488991" cy="726370"/>
      </dsp:txXfrm>
    </dsp:sp>
    <dsp:sp modelId="{BFB27EBB-7EB9-4BC4-8CFD-AB48A970F2A8}">
      <dsp:nvSpPr>
        <dsp:cNvPr id="0" name=""/>
        <dsp:cNvSpPr/>
      </dsp:nvSpPr>
      <dsp:spPr>
        <a:xfrm>
          <a:off x="919334" y="2806966"/>
          <a:ext cx="2870675" cy="804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Hard to distinguish</a:t>
          </a:r>
        </a:p>
      </dsp:txBody>
      <dsp:txXfrm>
        <a:off x="958629" y="2846261"/>
        <a:ext cx="2792085" cy="72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2609A-7A3C-4C1B-879B-9FF2E458562A}">
      <dsp:nvSpPr>
        <dsp:cNvPr id="0" name=""/>
        <dsp:cNvSpPr/>
      </dsp:nvSpPr>
      <dsp:spPr>
        <a:xfrm>
          <a:off x="710619" y="69060"/>
          <a:ext cx="3803904" cy="94215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t>What happened?:</a:t>
          </a:r>
          <a:endParaRPr lang="en-US" sz="3000" kern="1200" dirty="0"/>
        </a:p>
      </dsp:txBody>
      <dsp:txXfrm>
        <a:off x="756611" y="115052"/>
        <a:ext cx="3711920" cy="850172"/>
      </dsp:txXfrm>
    </dsp:sp>
    <dsp:sp modelId="{430711AF-09C4-4E47-912C-55FD02321484}">
      <dsp:nvSpPr>
        <dsp:cNvPr id="0" name=""/>
        <dsp:cNvSpPr/>
      </dsp:nvSpPr>
      <dsp:spPr>
        <a:xfrm>
          <a:off x="0" y="1011216"/>
          <a:ext cx="5225143" cy="1446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98" tIns="38100" rIns="213360" bIns="38100" numCol="1" spcCol="1270" anchor="t" anchorCtr="0">
          <a:noAutofit/>
        </a:bodyPr>
        <a:lstStyle/>
        <a:p>
          <a:pPr marL="285750" lvl="1" indent="-285750" algn="ctr" defTabSz="1333500">
            <a:lnSpc>
              <a:spcPct val="90000"/>
            </a:lnSpc>
            <a:spcBef>
              <a:spcPct val="0"/>
            </a:spcBef>
            <a:spcAft>
              <a:spcPct val="20000"/>
            </a:spcAft>
            <a:buChar char="•"/>
          </a:pPr>
          <a:r>
            <a:rPr lang="en-US" sz="3000" kern="1200" dirty="0"/>
            <a:t>Unfair pay and AI disagreements</a:t>
          </a:r>
        </a:p>
        <a:p>
          <a:pPr marL="285750" lvl="1" indent="-285750" algn="ctr" defTabSz="1333500">
            <a:lnSpc>
              <a:spcPct val="90000"/>
            </a:lnSpc>
            <a:spcBef>
              <a:spcPct val="0"/>
            </a:spcBef>
            <a:spcAft>
              <a:spcPct val="20000"/>
            </a:spcAft>
            <a:buChar char="•"/>
          </a:pPr>
          <a:endParaRPr lang="en-US" sz="3000" kern="1200" dirty="0"/>
        </a:p>
      </dsp:txBody>
      <dsp:txXfrm>
        <a:off x="0" y="1011216"/>
        <a:ext cx="5225143" cy="1446412"/>
      </dsp:txXfrm>
    </dsp:sp>
    <dsp:sp modelId="{B0806E1C-6417-4D3F-AA9D-086683507234}">
      <dsp:nvSpPr>
        <dsp:cNvPr id="0" name=""/>
        <dsp:cNvSpPr/>
      </dsp:nvSpPr>
      <dsp:spPr>
        <a:xfrm>
          <a:off x="1567542" y="2457628"/>
          <a:ext cx="2090057" cy="89251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t>Results:</a:t>
          </a:r>
          <a:endParaRPr lang="en-US" sz="3000" kern="1200" dirty="0"/>
        </a:p>
      </dsp:txBody>
      <dsp:txXfrm>
        <a:off x="1611111" y="2501197"/>
        <a:ext cx="2002919" cy="805372"/>
      </dsp:txXfrm>
    </dsp:sp>
    <dsp:sp modelId="{A4552B8B-B063-4451-BA5F-34A0D1A11154}">
      <dsp:nvSpPr>
        <dsp:cNvPr id="0" name=""/>
        <dsp:cNvSpPr/>
      </dsp:nvSpPr>
      <dsp:spPr>
        <a:xfrm>
          <a:off x="0" y="3350139"/>
          <a:ext cx="5225143"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98" tIns="38100" rIns="213360" bIns="38100" numCol="1" spcCol="1270" anchor="t" anchorCtr="0">
          <a:noAutofit/>
        </a:bodyPr>
        <a:lstStyle/>
        <a:p>
          <a:pPr marL="285750" lvl="1" indent="-285750" algn="ctr" defTabSz="1333500">
            <a:lnSpc>
              <a:spcPct val="90000"/>
            </a:lnSpc>
            <a:spcBef>
              <a:spcPct val="0"/>
            </a:spcBef>
            <a:spcAft>
              <a:spcPct val="20000"/>
            </a:spcAft>
            <a:buChar char="•"/>
          </a:pPr>
          <a:r>
            <a:rPr lang="en-US" sz="3000" kern="1200" dirty="0"/>
            <a:t>Studios made a deal</a:t>
          </a:r>
        </a:p>
      </dsp:txBody>
      <dsp:txXfrm>
        <a:off x="0" y="3350139"/>
        <a:ext cx="5225143"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328BD-D1A9-4E02-A08E-CE457AF6ED43}">
      <dsp:nvSpPr>
        <dsp:cNvPr id="0" name=""/>
        <dsp:cNvSpPr/>
      </dsp:nvSpPr>
      <dsp:spPr>
        <a:xfrm>
          <a:off x="0" y="10816"/>
          <a:ext cx="8719895" cy="7110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Has AI made your job easier: Most people have found that it’s made their job easier.</a:t>
          </a:r>
        </a:p>
      </dsp:txBody>
      <dsp:txXfrm>
        <a:off x="34711" y="45527"/>
        <a:ext cx="8650473" cy="641645"/>
      </dsp:txXfrm>
    </dsp:sp>
    <dsp:sp modelId="{ED4743DD-8ED4-4B13-AD50-C5A846D59A7B}">
      <dsp:nvSpPr>
        <dsp:cNvPr id="0" name=""/>
        <dsp:cNvSpPr/>
      </dsp:nvSpPr>
      <dsp:spPr>
        <a:xfrm>
          <a:off x="0" y="785244"/>
          <a:ext cx="8719895" cy="7110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Is it overused?: From the survey most people believe while AI is still in its infancy it is slowly starting to take over</a:t>
          </a:r>
        </a:p>
      </dsp:txBody>
      <dsp:txXfrm>
        <a:off x="34711" y="819955"/>
        <a:ext cx="8650473" cy="641645"/>
      </dsp:txXfrm>
    </dsp:sp>
    <dsp:sp modelId="{BE551ED4-6113-451C-ACD6-57AE15C3694E}">
      <dsp:nvSpPr>
        <dsp:cNvPr id="0" name=""/>
        <dsp:cNvSpPr/>
      </dsp:nvSpPr>
      <dsp:spPr>
        <a:xfrm>
          <a:off x="0" y="1559671"/>
          <a:ext cx="8719895" cy="7110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How can we regulate it?: Have certain requirements and if those requirements are met then we can use AI.</a:t>
          </a:r>
        </a:p>
      </dsp:txBody>
      <dsp:txXfrm>
        <a:off x="34711" y="1594382"/>
        <a:ext cx="8650473" cy="641645"/>
      </dsp:txXfrm>
    </dsp:sp>
    <dsp:sp modelId="{8A7D69A0-1CD4-4D0E-A411-05AE71A666B6}">
      <dsp:nvSpPr>
        <dsp:cNvPr id="0" name=""/>
        <dsp:cNvSpPr/>
      </dsp:nvSpPr>
      <dsp:spPr>
        <a:xfrm>
          <a:off x="0" y="2334099"/>
          <a:ext cx="8719895" cy="7110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How will AI change in the next 5 years?: AI will be widely used and used more in everyday life, </a:t>
          </a:r>
        </a:p>
      </dsp:txBody>
      <dsp:txXfrm>
        <a:off x="34711" y="2368810"/>
        <a:ext cx="8650473" cy="6416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BB751-E3D8-44B8-97AD-784DDA1DA772}" type="datetimeFigureOut">
              <a:rPr lang="en-US" smtClean="0"/>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7C918-88EB-4583-A8D6-73B89D8A7C37}" type="slidenum">
              <a:rPr lang="en-US" smtClean="0"/>
              <a:t>‹#›</a:t>
            </a:fld>
            <a:endParaRPr lang="en-US" dirty="0"/>
          </a:p>
        </p:txBody>
      </p:sp>
    </p:spTree>
    <p:extLst>
      <p:ext uri="{BB962C8B-B14F-4D97-AF65-F5344CB8AC3E}">
        <p14:creationId xmlns:p14="http://schemas.microsoft.com/office/powerpoint/2010/main" val="1540080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D7C918-88EB-4583-A8D6-73B89D8A7C37}" type="slidenum">
              <a:rPr lang="en-US" smtClean="0"/>
              <a:t>1</a:t>
            </a:fld>
            <a:endParaRPr lang="en-US" dirty="0"/>
          </a:p>
        </p:txBody>
      </p:sp>
    </p:spTree>
    <p:extLst>
      <p:ext uri="{BB962C8B-B14F-4D97-AF65-F5344CB8AC3E}">
        <p14:creationId xmlns:p14="http://schemas.microsoft.com/office/powerpoint/2010/main" val="2491785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7C918-88EB-4583-A8D6-73B89D8A7C37}" type="slidenum">
              <a:rPr lang="en-US" smtClean="0"/>
              <a:t>11</a:t>
            </a:fld>
            <a:endParaRPr lang="en-US" dirty="0"/>
          </a:p>
        </p:txBody>
      </p:sp>
    </p:spTree>
    <p:extLst>
      <p:ext uri="{BB962C8B-B14F-4D97-AF65-F5344CB8AC3E}">
        <p14:creationId xmlns:p14="http://schemas.microsoft.com/office/powerpoint/2010/main" val="356428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7C918-88EB-4583-A8D6-73B89D8A7C37}" type="slidenum">
              <a:rPr lang="en-US" smtClean="0"/>
              <a:t>2</a:t>
            </a:fld>
            <a:endParaRPr lang="en-US" dirty="0"/>
          </a:p>
        </p:txBody>
      </p:sp>
    </p:spTree>
    <p:extLst>
      <p:ext uri="{BB962C8B-B14F-4D97-AF65-F5344CB8AC3E}">
        <p14:creationId xmlns:p14="http://schemas.microsoft.com/office/powerpoint/2010/main" val="319219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 on the left is Jensen </a:t>
            </a:r>
            <a:r>
              <a:rPr lang="en-US" dirty="0" err="1"/>
              <a:t>Ackles</a:t>
            </a:r>
            <a:r>
              <a:rPr lang="en-US" dirty="0"/>
              <a:t> known for playing Dean Winchester on Supernatural and Solider Boy on The Boys. The one on the right is AI generated. Notice how it’s difficult to distinguish between which one is real and which one isn’t. If you were surfing the Internet and saw two images of two people you didn’t know and had to pick which one was AI generated it would be difficult to figure out.</a:t>
            </a:r>
          </a:p>
        </p:txBody>
      </p:sp>
      <p:sp>
        <p:nvSpPr>
          <p:cNvPr id="4" name="Slide Number Placeholder 3"/>
          <p:cNvSpPr>
            <a:spLocks noGrp="1"/>
          </p:cNvSpPr>
          <p:nvPr>
            <p:ph type="sldNum" sz="quarter" idx="5"/>
          </p:nvPr>
        </p:nvSpPr>
        <p:spPr/>
        <p:txBody>
          <a:bodyPr/>
          <a:lstStyle/>
          <a:p>
            <a:fld id="{36D7C918-88EB-4583-A8D6-73B89D8A7C37}" type="slidenum">
              <a:rPr lang="en-US" smtClean="0"/>
              <a:t>4</a:t>
            </a:fld>
            <a:endParaRPr lang="en-US" dirty="0"/>
          </a:p>
        </p:txBody>
      </p:sp>
    </p:spTree>
    <p:extLst>
      <p:ext uri="{BB962C8B-B14F-4D97-AF65-F5344CB8AC3E}">
        <p14:creationId xmlns:p14="http://schemas.microsoft.com/office/powerpoint/2010/main" val="157436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Recent drama:</a:t>
            </a:r>
          </a:p>
          <a:p>
            <a:pPr algn="l"/>
            <a:r>
              <a:rPr lang="en-US" sz="1200" dirty="0"/>
              <a:t>2023 WGA strike</a:t>
            </a:r>
          </a:p>
          <a:p>
            <a:pPr marL="0" indent="0" algn="l">
              <a:buNone/>
            </a:pPr>
            <a:endParaRPr lang="en-US" dirty="0"/>
          </a:p>
          <a:p>
            <a:pPr algn="l"/>
            <a:r>
              <a:rPr lang="en-US" sz="1200" dirty="0"/>
              <a:t>Security Risks:</a:t>
            </a:r>
          </a:p>
          <a:p>
            <a:pPr algn="l"/>
            <a:r>
              <a:rPr lang="en-US" dirty="0"/>
              <a:t>As AI becomes more sophisticated the risks of their use and misuse increases allowing attackers to generated more advanced cyberattacks</a:t>
            </a:r>
          </a:p>
          <a:p>
            <a:pPr algn="l"/>
            <a:endParaRPr lang="en-US" dirty="0"/>
          </a:p>
          <a:p>
            <a:pPr algn="l"/>
            <a:r>
              <a:rPr lang="en-US" sz="1200" dirty="0"/>
              <a:t>Misinformation</a:t>
            </a:r>
          </a:p>
          <a:p>
            <a:pPr algn="l"/>
            <a:r>
              <a:rPr lang="en-US" sz="1200" dirty="0"/>
              <a:t>AI generate content contributes to the spread of false information and manipulation of public opinion</a:t>
            </a:r>
          </a:p>
          <a:p>
            <a:pPr algn="l"/>
            <a:endParaRPr lang="en-US" sz="1200" dirty="0"/>
          </a:p>
          <a:p>
            <a:pPr algn="l"/>
            <a:r>
              <a:rPr lang="en-US" sz="1200" dirty="0"/>
              <a:t>Hard to distinguish</a:t>
            </a:r>
          </a:p>
          <a:p>
            <a:pPr algn="l"/>
            <a:r>
              <a:rPr lang="en-US" dirty="0"/>
              <a:t>AI generated images make it difficult to know if someone’s real or not</a:t>
            </a:r>
          </a:p>
        </p:txBody>
      </p:sp>
      <p:sp>
        <p:nvSpPr>
          <p:cNvPr id="4" name="Slide Number Placeholder 3"/>
          <p:cNvSpPr>
            <a:spLocks noGrp="1"/>
          </p:cNvSpPr>
          <p:nvPr>
            <p:ph type="sldNum" sz="quarter" idx="5"/>
          </p:nvPr>
        </p:nvSpPr>
        <p:spPr/>
        <p:txBody>
          <a:bodyPr/>
          <a:lstStyle/>
          <a:p>
            <a:fld id="{36D7C918-88EB-4583-A8D6-73B89D8A7C37}" type="slidenum">
              <a:rPr lang="en-US" smtClean="0"/>
              <a:t>5</a:t>
            </a:fld>
            <a:endParaRPr lang="en-US" dirty="0"/>
          </a:p>
        </p:txBody>
      </p:sp>
    </p:spTree>
    <p:extLst>
      <p:ext uri="{BB962C8B-B14F-4D97-AF65-F5344CB8AC3E}">
        <p14:creationId xmlns:p14="http://schemas.microsoft.com/office/powerpoint/2010/main" val="212552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6D7C918-88EB-4583-A8D6-73B89D8A7C37}" type="slidenum">
              <a:rPr lang="en-US" smtClean="0"/>
              <a:t>6</a:t>
            </a:fld>
            <a:endParaRPr lang="en-US" dirty="0"/>
          </a:p>
        </p:txBody>
      </p:sp>
    </p:spTree>
    <p:extLst>
      <p:ext uri="{BB962C8B-B14F-4D97-AF65-F5344CB8AC3E}">
        <p14:creationId xmlns:p14="http://schemas.microsoft.com/office/powerpoint/2010/main" val="110395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happened?:</a:t>
            </a:r>
          </a:p>
          <a:p>
            <a:r>
              <a:rPr lang="en-US" dirty="0"/>
              <a:t>  Studios refused to not pay the writers what they deserve but the main issue was that they refused to agree to not produce AI-generated scripts and the WGA realized how serious studios were about using AI.</a:t>
            </a:r>
          </a:p>
          <a:p>
            <a:endParaRPr lang="en-US" dirty="0"/>
          </a:p>
          <a:p>
            <a:r>
              <a:rPr lang="en-US" dirty="0"/>
              <a:t>  Results:</a:t>
            </a:r>
          </a:p>
          <a:p>
            <a:r>
              <a:rPr lang="en-US" dirty="0"/>
              <a:t>  The WGA and studios agreed to pay the writers a fair wage but they also agreed that AI can’t be used to write or rewrite scripts and it can’t be considered as source material (which prevent writers from losing out on writing credits)</a:t>
            </a:r>
          </a:p>
        </p:txBody>
      </p:sp>
      <p:sp>
        <p:nvSpPr>
          <p:cNvPr id="4" name="Slide Number Placeholder 3"/>
          <p:cNvSpPr>
            <a:spLocks noGrp="1"/>
          </p:cNvSpPr>
          <p:nvPr>
            <p:ph type="sldNum" sz="quarter" idx="5"/>
          </p:nvPr>
        </p:nvSpPr>
        <p:spPr/>
        <p:txBody>
          <a:bodyPr/>
          <a:lstStyle/>
          <a:p>
            <a:fld id="{36D7C918-88EB-4583-A8D6-73B89D8A7C37}" type="slidenum">
              <a:rPr lang="en-US" smtClean="0"/>
              <a:t>7</a:t>
            </a:fld>
            <a:endParaRPr lang="en-US" dirty="0"/>
          </a:p>
        </p:txBody>
      </p:sp>
    </p:spTree>
    <p:extLst>
      <p:ext uri="{BB962C8B-B14F-4D97-AF65-F5344CB8AC3E}">
        <p14:creationId xmlns:p14="http://schemas.microsoft.com/office/powerpoint/2010/main" val="3486104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Has AI made your job easier: Most people have found that it’s made their job easier while a few either don’t understand AI well enough or they don’t use AI at 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Is it overused?: From the survey most people believe while AI is still in its infancy it is slowly starting to take over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can we regulate it?: From the survey most people believe we can regulate it by having certain requirements and if those requirements are met then we can use AI.</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will AI change in the next 5 years?: The general consensus was that AI will be widely used and used more in everyday life, but it could spell trouble for humanity. A couple of responses I would like to mention is one of the responses said that the respondent believes that “</a:t>
            </a:r>
            <a:r>
              <a:rPr lang="en-US" b="0" i="0" dirty="0">
                <a:solidFill>
                  <a:srgbClr val="616161"/>
                </a:solidFill>
                <a:effectLst/>
                <a:latin typeface="Times New Roman" panose="02020603050405020304" pitchFamily="18" charset="0"/>
                <a:cs typeface="Times New Roman" panose="02020603050405020304" pitchFamily="18" charset="0"/>
              </a:rPr>
              <a:t>if left unchecked AI could spell big trouble for the cyber security field.”. The other response I would like to mention is a respondent believes that “in the next 5 years we could see AI taking peoples jobs.”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6D7C918-88EB-4583-A8D6-73B89D8A7C37}" type="slidenum">
              <a:rPr lang="en-US" smtClean="0"/>
              <a:t>8</a:t>
            </a:fld>
            <a:endParaRPr lang="en-US" dirty="0"/>
          </a:p>
        </p:txBody>
      </p:sp>
    </p:spTree>
    <p:extLst>
      <p:ext uri="{BB962C8B-B14F-4D97-AF65-F5344CB8AC3E}">
        <p14:creationId xmlns:p14="http://schemas.microsoft.com/office/powerpoint/2010/main" val="1999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 and Human interaction loss:</a:t>
            </a:r>
            <a:br>
              <a:rPr lang="en-US" dirty="0"/>
            </a:br>
            <a:r>
              <a:rPr lang="en-US" dirty="0"/>
              <a:t>According to the YouTube channel Food Theory (2024) Matt </a:t>
            </a:r>
            <a:r>
              <a:rPr lang="en-US" dirty="0" err="1"/>
              <a:t>Patt</a:t>
            </a:r>
            <a:r>
              <a:rPr lang="en-US" dirty="0"/>
              <a:t> theorizes about what the best ways to order food at fast food restaurants would be and how “later this year there will be a completely AI-ran restaurant Cali Express opening in Pasadena California”. This proves that AI has the risk of costing people their jobs and losing human interaction. Also, we’ve all had situations where sometimes when ordering at fast food restaurants it isn’t the best experience because the food is either missing something or completely wrong so if humans can’t get food right how will AI get food right.</a:t>
            </a:r>
          </a:p>
          <a:p>
            <a:endParaRPr lang="en-US" dirty="0"/>
          </a:p>
          <a:p>
            <a:r>
              <a:rPr lang="en-US" dirty="0"/>
              <a:t>Major Cyber attacks:</a:t>
            </a:r>
          </a:p>
          <a:p>
            <a:r>
              <a:rPr lang="en-US" dirty="0"/>
              <a:t>Attackers will be able to harness the power of AI to develop more advanced cyberattacks, bypass security measures, and exploit vulnerabilities in systems more easily </a:t>
            </a:r>
          </a:p>
          <a:p>
            <a:endParaRPr lang="en-US" dirty="0"/>
          </a:p>
          <a:p>
            <a:endParaRPr lang="en-US" dirty="0"/>
          </a:p>
        </p:txBody>
      </p:sp>
      <p:sp>
        <p:nvSpPr>
          <p:cNvPr id="4" name="Slide Number Placeholder 3"/>
          <p:cNvSpPr>
            <a:spLocks noGrp="1"/>
          </p:cNvSpPr>
          <p:nvPr>
            <p:ph type="sldNum" sz="quarter" idx="5"/>
          </p:nvPr>
        </p:nvSpPr>
        <p:spPr/>
        <p:txBody>
          <a:bodyPr/>
          <a:lstStyle/>
          <a:p>
            <a:fld id="{36D7C918-88EB-4583-A8D6-73B89D8A7C37}" type="slidenum">
              <a:rPr lang="en-US" smtClean="0"/>
              <a:t>9</a:t>
            </a:fld>
            <a:endParaRPr lang="en-US" dirty="0"/>
          </a:p>
        </p:txBody>
      </p:sp>
    </p:spTree>
    <p:extLst>
      <p:ext uri="{BB962C8B-B14F-4D97-AF65-F5344CB8AC3E}">
        <p14:creationId xmlns:p14="http://schemas.microsoft.com/office/powerpoint/2010/main" val="204647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Companies are legally required to disclose that AI is being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 A hospital discloses to a patient in paperwork they must sign stating that they’re data will be handled by 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Give AI only the access it needs to complete its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Companies are legally required to set up barriers/alarms so that AI can be monitored and if it tries to do something it’s not supposed to the employees can stop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6D7C918-88EB-4583-A8D6-73B89D8A7C37}" type="slidenum">
              <a:rPr lang="en-US" smtClean="0"/>
              <a:t>10</a:t>
            </a:fld>
            <a:endParaRPr lang="en-US" dirty="0"/>
          </a:p>
        </p:txBody>
      </p:sp>
    </p:spTree>
    <p:extLst>
      <p:ext uri="{BB962C8B-B14F-4D97-AF65-F5344CB8AC3E}">
        <p14:creationId xmlns:p14="http://schemas.microsoft.com/office/powerpoint/2010/main" val="146040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7F441-7A6F-C1DC-3E27-698140A748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B661B0-986D-72D8-8B50-C996606ED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A4D8E6-A83D-E042-C0AC-82CBF2909FFD}"/>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5" name="Footer Placeholder 4">
            <a:extLst>
              <a:ext uri="{FF2B5EF4-FFF2-40B4-BE49-F238E27FC236}">
                <a16:creationId xmlns:a16="http://schemas.microsoft.com/office/drawing/2014/main" id="{CB7621DC-5A07-DDE6-5981-AB0EBB3CD8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DB7DB7-E184-CA32-83CA-060E6F17F164}"/>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260075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BB89-BBFE-2839-E30F-B9C0278B5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16AA18-9548-E6F2-1448-A31681219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50D99-2915-0B31-F03E-4FFC6D4A2A0A}"/>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5" name="Footer Placeholder 4">
            <a:extLst>
              <a:ext uri="{FF2B5EF4-FFF2-40B4-BE49-F238E27FC236}">
                <a16:creationId xmlns:a16="http://schemas.microsoft.com/office/drawing/2014/main" id="{36026ACA-54B2-7228-3BC5-4A9628673C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45BFBB-276F-5C78-82B3-7B94F88355F3}"/>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415374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5AE43-460E-F1DF-B7B8-A0F1C27CB1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ECA7A-9C69-2C9E-FC47-D79DC05C0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5EF9A-CEEA-BFC6-6E87-591A707FB1D8}"/>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5" name="Footer Placeholder 4">
            <a:extLst>
              <a:ext uri="{FF2B5EF4-FFF2-40B4-BE49-F238E27FC236}">
                <a16:creationId xmlns:a16="http://schemas.microsoft.com/office/drawing/2014/main" id="{5113D2DA-BE62-446F-6776-CFE5C48D9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090C4A-0A5C-4FE0-95B0-1786F4DD5B63}"/>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281687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2942-6AD7-DEEC-99B9-7F8E81B6A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26A99-21A9-D6A0-4184-715C3F578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B9B39-5391-AA02-0857-3ED26AEB2B0D}"/>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5" name="Footer Placeholder 4">
            <a:extLst>
              <a:ext uri="{FF2B5EF4-FFF2-40B4-BE49-F238E27FC236}">
                <a16:creationId xmlns:a16="http://schemas.microsoft.com/office/drawing/2014/main" id="{2F815558-F426-11A4-82E2-F6B1C896AF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7E4652-194A-010A-1F9A-89EBD05A44B3}"/>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315091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4917-AD05-4437-52FA-F34773E31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F7D40-00E9-A311-7004-55D310B4C3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699AD-D11B-5D83-70D7-EF69506EBDD5}"/>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5" name="Footer Placeholder 4">
            <a:extLst>
              <a:ext uri="{FF2B5EF4-FFF2-40B4-BE49-F238E27FC236}">
                <a16:creationId xmlns:a16="http://schemas.microsoft.com/office/drawing/2014/main" id="{13249E3E-3652-3DF7-707D-FBB1D0AF32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CC0295-96B6-564C-8097-FC3EC83D0078}"/>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376681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6BAE-127B-5C91-C56E-7349BAC77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AFC1F-2046-58BD-C695-292081040A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2653DF-A30D-D2D3-261A-43A096D6D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33142A-F860-94CD-F495-6035E8290291}"/>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6" name="Footer Placeholder 5">
            <a:extLst>
              <a:ext uri="{FF2B5EF4-FFF2-40B4-BE49-F238E27FC236}">
                <a16:creationId xmlns:a16="http://schemas.microsoft.com/office/drawing/2014/main" id="{0F4AB024-1923-657D-5D2C-0CCB62C2FB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063C67-8E00-BCF1-2A5B-1A3BF87F2258}"/>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42256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3FC-66DB-3C30-940B-36FB7C4AF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6F76B-B9E1-6577-A361-53AAFD50B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A7E90-5DDB-8738-4AAC-4ACBB56B4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8A20F8-77DA-7F0A-C031-C433BA11F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9613B-280D-16EB-30EB-F9744E9B65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D3309-DB23-67D9-F212-B63AAB006158}"/>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8" name="Footer Placeholder 7">
            <a:extLst>
              <a:ext uri="{FF2B5EF4-FFF2-40B4-BE49-F238E27FC236}">
                <a16:creationId xmlns:a16="http://schemas.microsoft.com/office/drawing/2014/main" id="{04D2859D-D1F7-06BC-0CC4-C0734FBFC9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5CB4611-DF00-8F21-9069-01CF88CDE7A4}"/>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284661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989E-35E8-C599-311E-190C198D8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16C9A-CBAB-CD23-190D-907B0AAB187B}"/>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4" name="Footer Placeholder 3">
            <a:extLst>
              <a:ext uri="{FF2B5EF4-FFF2-40B4-BE49-F238E27FC236}">
                <a16:creationId xmlns:a16="http://schemas.microsoft.com/office/drawing/2014/main" id="{AF0C50A7-A097-7B7F-1356-0755E249D2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EA284B-FD97-ED82-AADE-3F580F084F2D}"/>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43383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1FF07-5510-7062-3DCB-DAC9A8CDF9C4}"/>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3" name="Footer Placeholder 2">
            <a:extLst>
              <a:ext uri="{FF2B5EF4-FFF2-40B4-BE49-F238E27FC236}">
                <a16:creationId xmlns:a16="http://schemas.microsoft.com/office/drawing/2014/main" id="{894EE0AD-12A6-4A64-C32D-00AFC5382AE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FD1653-2250-4600-0F54-3DA53971A8C9}"/>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77068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105F-46A7-1810-CAA5-537146AD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110DC5-EE05-C0F9-C38A-AAAC667B3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042D6F-150F-9F3A-7183-34E403F02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82F6F-B92E-E391-7D20-9121923E0B08}"/>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6" name="Footer Placeholder 5">
            <a:extLst>
              <a:ext uri="{FF2B5EF4-FFF2-40B4-BE49-F238E27FC236}">
                <a16:creationId xmlns:a16="http://schemas.microsoft.com/office/drawing/2014/main" id="{23A6921D-EB32-05A5-1353-133F2EF383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8340EE-E20A-F01D-75C3-A900F7848981}"/>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377346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50A1-E2B6-79DE-CE8F-106ADDB3E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7700F8-DE4A-40F8-60BF-CF9572228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14B0E4-E0DB-EB44-09FF-E2C8975E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53E1D-0EC4-FFF9-EDC0-FE97B65AFD44}"/>
              </a:ext>
            </a:extLst>
          </p:cNvPr>
          <p:cNvSpPr>
            <a:spLocks noGrp="1"/>
          </p:cNvSpPr>
          <p:nvPr>
            <p:ph type="dt" sz="half" idx="10"/>
          </p:nvPr>
        </p:nvSpPr>
        <p:spPr/>
        <p:txBody>
          <a:bodyPr/>
          <a:lstStyle/>
          <a:p>
            <a:fld id="{E7A1480C-B6B9-4B56-AB98-634D5E0D9E70}" type="datetimeFigureOut">
              <a:rPr lang="en-US" smtClean="0"/>
              <a:t>2/22/2024</a:t>
            </a:fld>
            <a:endParaRPr lang="en-US" dirty="0"/>
          </a:p>
        </p:txBody>
      </p:sp>
      <p:sp>
        <p:nvSpPr>
          <p:cNvPr id="6" name="Footer Placeholder 5">
            <a:extLst>
              <a:ext uri="{FF2B5EF4-FFF2-40B4-BE49-F238E27FC236}">
                <a16:creationId xmlns:a16="http://schemas.microsoft.com/office/drawing/2014/main" id="{C43F3E2A-191A-8864-619B-C72946A1C9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704CAE-8067-1431-B99C-C5E9B8AB49DD}"/>
              </a:ext>
            </a:extLst>
          </p:cNvPr>
          <p:cNvSpPr>
            <a:spLocks noGrp="1"/>
          </p:cNvSpPr>
          <p:nvPr>
            <p:ph type="sldNum" sz="quarter" idx="12"/>
          </p:nvPr>
        </p:nvSpPr>
        <p:spPr/>
        <p:txBody>
          <a:bodyPr/>
          <a:lstStyle/>
          <a:p>
            <a:fld id="{BC36D867-5C41-4B5F-BFB3-6E7D1130C701}" type="slidenum">
              <a:rPr lang="en-US" smtClean="0"/>
              <a:t>‹#›</a:t>
            </a:fld>
            <a:endParaRPr lang="en-US" dirty="0"/>
          </a:p>
        </p:txBody>
      </p:sp>
    </p:spTree>
    <p:extLst>
      <p:ext uri="{BB962C8B-B14F-4D97-AF65-F5344CB8AC3E}">
        <p14:creationId xmlns:p14="http://schemas.microsoft.com/office/powerpoint/2010/main" val="268766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D6BED-5BE6-1640-470C-7D209F83E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E3AA8-9D59-8DCA-7D7D-2B604EB4B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2787A-943C-0479-4B4B-3908A8B66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1480C-B6B9-4B56-AB98-634D5E0D9E70}" type="datetimeFigureOut">
              <a:rPr lang="en-US" smtClean="0"/>
              <a:t>2/22/2024</a:t>
            </a:fld>
            <a:endParaRPr lang="en-US" dirty="0"/>
          </a:p>
        </p:txBody>
      </p:sp>
      <p:sp>
        <p:nvSpPr>
          <p:cNvPr id="5" name="Footer Placeholder 4">
            <a:extLst>
              <a:ext uri="{FF2B5EF4-FFF2-40B4-BE49-F238E27FC236}">
                <a16:creationId xmlns:a16="http://schemas.microsoft.com/office/drawing/2014/main" id="{C4A1FC49-7931-ADBB-4240-E13BBC804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12E6F9EE-EE7C-E1D6-9C21-EFC82B06D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36D867-5C41-4B5F-BFB3-6E7D1130C701}" type="slidenum">
              <a:rPr lang="en-US" smtClean="0"/>
              <a:t>‹#›</a:t>
            </a:fld>
            <a:endParaRPr lang="en-US" dirty="0"/>
          </a:p>
        </p:txBody>
      </p:sp>
    </p:spTree>
    <p:extLst>
      <p:ext uri="{BB962C8B-B14F-4D97-AF65-F5344CB8AC3E}">
        <p14:creationId xmlns:p14="http://schemas.microsoft.com/office/powerpoint/2010/main" val="149147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io.com/article/190888/5-famous-analytics-and-ai-disaster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8nt3edWLgIg?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1000 from T2, t2, robert patrick, t-1000, terminator 2, HD wallpaper |  Peakpx">
            <a:extLst>
              <a:ext uri="{FF2B5EF4-FFF2-40B4-BE49-F238E27FC236}">
                <a16:creationId xmlns:a16="http://schemas.microsoft.com/office/drawing/2014/main" id="{3DDC4036-C84C-CE28-BED4-CBA6322132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46" t="6484" r="25623"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FBF92-0A22-855C-3C11-2C5AD32FA03B}"/>
              </a:ext>
            </a:extLst>
          </p:cNvPr>
          <p:cNvSpPr>
            <a:spLocks noGrp="1"/>
          </p:cNvSpPr>
          <p:nvPr>
            <p:ph type="title"/>
          </p:nvPr>
        </p:nvSpPr>
        <p:spPr>
          <a:xfrm>
            <a:off x="0" y="1122363"/>
            <a:ext cx="4817582" cy="3204134"/>
          </a:xfrm>
        </p:spPr>
        <p:txBody>
          <a:bodyPr vert="horz" lIns="91440" tIns="45720" rIns="91440" bIns="45720" rtlCol="0" anchor="b">
            <a:normAutofit/>
          </a:bodyPr>
          <a:lstStyle/>
          <a:p>
            <a:pPr algn="ctr"/>
            <a:r>
              <a:rPr lang="en-US" sz="4800" dirty="0">
                <a:solidFill>
                  <a:schemeClr val="bg1"/>
                </a:solidFill>
              </a:rPr>
              <a:t>The Impact of AI in our Daily Lives</a:t>
            </a:r>
          </a:p>
        </p:txBody>
      </p:sp>
      <p:sp>
        <p:nvSpPr>
          <p:cNvPr id="3" name="Content Placeholder 2">
            <a:extLst>
              <a:ext uri="{FF2B5EF4-FFF2-40B4-BE49-F238E27FC236}">
                <a16:creationId xmlns:a16="http://schemas.microsoft.com/office/drawing/2014/main" id="{D597E994-2C81-C4D3-142F-2617022EEA4F}"/>
              </a:ext>
            </a:extLst>
          </p:cNvPr>
          <p:cNvSpPr>
            <a:spLocks noGrp="1"/>
          </p:cNvSpPr>
          <p:nvPr>
            <p:ph idx="1"/>
          </p:nvPr>
        </p:nvSpPr>
        <p:spPr>
          <a:xfrm>
            <a:off x="425730" y="4878147"/>
            <a:ext cx="4023359" cy="1208141"/>
          </a:xfrm>
        </p:spPr>
        <p:txBody>
          <a:bodyPr vert="horz" lIns="91440" tIns="45720" rIns="91440" bIns="45720" rtlCol="0">
            <a:normAutofit/>
          </a:bodyPr>
          <a:lstStyle/>
          <a:p>
            <a:pPr marL="0" indent="0" algn="ctr">
              <a:buNone/>
            </a:pPr>
            <a:r>
              <a:rPr lang="en-US" sz="2000" dirty="0">
                <a:solidFill>
                  <a:schemeClr val="bg1"/>
                </a:solidFill>
              </a:rPr>
              <a:t>- Skylar York</a:t>
            </a:r>
          </a:p>
        </p:txBody>
      </p:sp>
      <p:sp>
        <p:nvSpPr>
          <p:cNvPr id="1042" name="Rectangle 10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4" name="Rectangle 10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5E6C73D-23B5-F54E-1850-E6B03640ADC1}"/>
              </a:ext>
            </a:extLst>
          </p:cNvPr>
          <p:cNvSpPr/>
          <p:nvPr/>
        </p:nvSpPr>
        <p:spPr>
          <a:xfrm>
            <a:off x="425730" y="532965"/>
            <a:ext cx="833529" cy="323958"/>
          </a:xfrm>
          <a:prstGeom prst="rect">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76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409D37-D5D3-68EE-85E0-15C38B27F604}"/>
              </a:ext>
            </a:extLst>
          </p:cNvPr>
          <p:cNvSpPr>
            <a:spLocks noGrp="1"/>
          </p:cNvSpPr>
          <p:nvPr>
            <p:ph type="title"/>
          </p:nvPr>
        </p:nvSpPr>
        <p:spPr>
          <a:xfrm>
            <a:off x="640080" y="325369"/>
            <a:ext cx="4368602" cy="1956841"/>
          </a:xfrm>
        </p:spPr>
        <p:txBody>
          <a:bodyPr anchor="b">
            <a:normAutofit/>
          </a:bodyPr>
          <a:lstStyle/>
          <a:p>
            <a:r>
              <a:rPr lang="en-US" sz="5400"/>
              <a:t>Regulations</a:t>
            </a:r>
            <a:endParaRPr lang="en-US" sz="5400" dirty="0"/>
          </a:p>
        </p:txBody>
      </p:sp>
      <p:sp>
        <p:nvSpPr>
          <p:cNvPr id="71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969224-67D7-70B4-C8A8-87F4A1801DE9}"/>
              </a:ext>
            </a:extLst>
          </p:cNvPr>
          <p:cNvSpPr>
            <a:spLocks noGrp="1"/>
          </p:cNvSpPr>
          <p:nvPr>
            <p:ph idx="1"/>
          </p:nvPr>
        </p:nvSpPr>
        <p:spPr>
          <a:xfrm>
            <a:off x="640080" y="3071307"/>
            <a:ext cx="4243589" cy="3320668"/>
          </a:xfrm>
        </p:spPr>
        <p:txBody>
          <a:bodyPr>
            <a:normAutofit/>
          </a:bodyPr>
          <a:lstStyle/>
          <a:p>
            <a:r>
              <a:rPr lang="en-US" sz="2600"/>
              <a:t>Disclose that AI is being used</a:t>
            </a:r>
          </a:p>
          <a:p>
            <a:pPr marL="0" indent="0">
              <a:buNone/>
            </a:pPr>
            <a:endParaRPr lang="en-US" sz="2600"/>
          </a:p>
          <a:p>
            <a:r>
              <a:rPr lang="en-US" sz="2600"/>
              <a:t>Limited access</a:t>
            </a:r>
          </a:p>
          <a:p>
            <a:pPr marL="0" indent="0">
              <a:buNone/>
            </a:pPr>
            <a:endParaRPr lang="en-US" sz="2600"/>
          </a:p>
          <a:p>
            <a:r>
              <a:rPr lang="en-US" sz="2600"/>
              <a:t>AI monitoring tools</a:t>
            </a:r>
            <a:endParaRPr lang="en-US" sz="2600" dirty="0"/>
          </a:p>
        </p:txBody>
      </p:sp>
      <p:pic>
        <p:nvPicPr>
          <p:cNvPr id="7170" name="Picture 2" descr="A flurry of new financial services regulations threatens the economy |  American Banker">
            <a:extLst>
              <a:ext uri="{FF2B5EF4-FFF2-40B4-BE49-F238E27FC236}">
                <a16:creationId xmlns:a16="http://schemas.microsoft.com/office/drawing/2014/main" id="{1D17BDC7-96F3-5901-5602-3CEC82DFE7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51" r="24484"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27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28CA-5749-0B4A-9339-1AAD13A0FD50}"/>
              </a:ext>
            </a:extLst>
          </p:cNvPr>
          <p:cNvSpPr>
            <a:spLocks noGrp="1"/>
          </p:cNvSpPr>
          <p:nvPr>
            <p:ph type="title"/>
          </p:nvPr>
        </p:nvSpPr>
        <p:spPr>
          <a:xfrm>
            <a:off x="0" y="-276932"/>
            <a:ext cx="12192000" cy="1325563"/>
          </a:xfrm>
        </p:spPr>
        <p:txBody>
          <a:bodyPr>
            <a:normAutofit/>
          </a:bodyPr>
          <a:lstStyle/>
          <a:p>
            <a:pPr algn="ctr"/>
            <a:r>
              <a:rPr lang="en-US" sz="2000" b="1" u="sng" dirty="0"/>
              <a:t>References</a:t>
            </a:r>
          </a:p>
        </p:txBody>
      </p:sp>
      <p:sp>
        <p:nvSpPr>
          <p:cNvPr id="3" name="Content Placeholder 2">
            <a:extLst>
              <a:ext uri="{FF2B5EF4-FFF2-40B4-BE49-F238E27FC236}">
                <a16:creationId xmlns:a16="http://schemas.microsoft.com/office/drawing/2014/main" id="{2495CAAC-CE9A-E1FC-E5FC-7A686FDD1CEA}"/>
              </a:ext>
            </a:extLst>
          </p:cNvPr>
          <p:cNvSpPr>
            <a:spLocks noGrp="1"/>
          </p:cNvSpPr>
          <p:nvPr>
            <p:ph idx="1"/>
          </p:nvPr>
        </p:nvSpPr>
        <p:spPr>
          <a:xfrm>
            <a:off x="0" y="608297"/>
            <a:ext cx="12192000" cy="6019800"/>
          </a:xfrm>
        </p:spPr>
        <p:txBody>
          <a:bodyPr>
            <a:noAutofit/>
          </a:bodyPr>
          <a:lstStyle/>
          <a:p>
            <a:pPr marL="457200" indent="-457200">
              <a:lnSpc>
                <a:spcPct val="200000"/>
              </a:lnSpc>
            </a:pPr>
            <a:r>
              <a:rPr lang="en-US" sz="1400" dirty="0">
                <a:effectLst/>
                <a:latin typeface="Times New Roman" panose="02020603050405020304" pitchFamily="18" charset="0"/>
              </a:rPr>
              <a:t>Harris, S. &amp; TED Talks. (2016, October 19). </a:t>
            </a:r>
            <a:r>
              <a:rPr lang="en-US" sz="1400" i="1" dirty="0">
                <a:effectLst/>
                <a:latin typeface="Times New Roman" panose="02020603050405020304" pitchFamily="18" charset="0"/>
              </a:rPr>
              <a:t>Can we build AI without losing control over it? | Sam Harris</a:t>
            </a:r>
            <a:r>
              <a:rPr lang="en-US" sz="1400" dirty="0">
                <a:effectLst/>
                <a:latin typeface="Times New Roman" panose="02020603050405020304" pitchFamily="18" charset="0"/>
              </a:rPr>
              <a:t> [Video]. YouTube. https://www.youtube.com/watch?v=8nt3edWLgIg</a:t>
            </a:r>
          </a:p>
          <a:p>
            <a:pPr marL="457200" indent="-457200">
              <a:lnSpc>
                <a:spcPct val="200000"/>
              </a:lnSpc>
            </a:pPr>
            <a:r>
              <a:rPr lang="en-US" sz="1400" dirty="0">
                <a:effectLst/>
                <a:latin typeface="Times New Roman" panose="02020603050405020304" pitchFamily="18" charset="0"/>
              </a:rPr>
              <a:t>Laskowski, N., &amp; Tucci, L. (n.d.). </a:t>
            </a:r>
            <a:r>
              <a:rPr lang="en-US" sz="1400" i="1" dirty="0">
                <a:effectLst/>
                <a:latin typeface="Times New Roman" panose="02020603050405020304" pitchFamily="18" charset="0"/>
              </a:rPr>
              <a:t>artificial intelligence (AI)</a:t>
            </a:r>
            <a:r>
              <a:rPr lang="en-US" sz="1400" dirty="0">
                <a:effectLst/>
                <a:latin typeface="Times New Roman" panose="02020603050405020304" pitchFamily="18" charset="0"/>
              </a:rPr>
              <a:t>. Enterprise AI. https://www.techtarget.com/searchenterpriseai/definition/AI-Artificial-Intelligence</a:t>
            </a:r>
          </a:p>
          <a:p>
            <a:pPr marL="457200" indent="-457200">
              <a:lnSpc>
                <a:spcPct val="200000"/>
              </a:lnSpc>
            </a:pPr>
            <a:r>
              <a:rPr lang="en-US" sz="1400" dirty="0">
                <a:effectLst/>
                <a:latin typeface="Times New Roman" panose="02020603050405020304" pitchFamily="18" charset="0"/>
              </a:rPr>
              <a:t>Li, V. (2023, June 14). What could AI regulation in the US look like? </a:t>
            </a:r>
            <a:r>
              <a:rPr lang="en-US" sz="1400" i="1" dirty="0" err="1">
                <a:effectLst/>
                <a:latin typeface="Times New Roman" panose="02020603050405020304" pitchFamily="18" charset="0"/>
              </a:rPr>
              <a:t>AmericanBarAssociation</a:t>
            </a:r>
            <a:r>
              <a:rPr lang="en-US" sz="1400" dirty="0">
                <a:effectLst/>
                <a:latin typeface="Times New Roman" panose="02020603050405020304" pitchFamily="18" charset="0"/>
              </a:rPr>
              <a:t>. https://www.americanbar.org/groups/journal/podcast/what-could-ai-regulation-in-the-us-look-like/</a:t>
            </a:r>
          </a:p>
          <a:p>
            <a:pPr marL="457200" indent="-457200">
              <a:lnSpc>
                <a:spcPct val="200000"/>
              </a:lnSpc>
            </a:pPr>
            <a:r>
              <a:rPr lang="en-US" sz="1400" dirty="0">
                <a:effectLst/>
                <a:latin typeface="Times New Roman" panose="02020603050405020304" pitchFamily="18" charset="0"/>
              </a:rPr>
              <a:t>Marr, B. (2023, June 2). </a:t>
            </a:r>
            <a:r>
              <a:rPr lang="en-US" sz="1400" i="1" dirty="0">
                <a:effectLst/>
                <a:latin typeface="Times New Roman" panose="02020603050405020304" pitchFamily="18" charset="0"/>
              </a:rPr>
              <a:t>The 15 Biggest Risks Of Artificial Intelligence</a:t>
            </a:r>
            <a:r>
              <a:rPr lang="en-US" sz="1400" dirty="0">
                <a:effectLst/>
                <a:latin typeface="Times New Roman" panose="02020603050405020304" pitchFamily="18" charset="0"/>
              </a:rPr>
              <a:t>. Forbes; Forbes. https://www.forbes.com/sites/bernardmarr/2023/06/02/the-15-biggest-risks-of-artificial-intelligence/?sh=53891c412706</a:t>
            </a:r>
          </a:p>
          <a:p>
            <a:pPr marL="457200" indent="-457200">
              <a:lnSpc>
                <a:spcPct val="200000"/>
              </a:lnSpc>
            </a:pPr>
            <a:r>
              <a:rPr lang="en-US" sz="1400" dirty="0">
                <a:effectLst/>
                <a:latin typeface="Times New Roman" panose="02020603050405020304" pitchFamily="18" charset="0"/>
              </a:rPr>
              <a:t>Merchant, B. (2023, September 25). Column: The writers’ strike was a victory for humans over AI - Los Angeles Times. </a:t>
            </a:r>
            <a:r>
              <a:rPr lang="en-US" sz="1400" i="1" dirty="0">
                <a:effectLst/>
                <a:latin typeface="Times New Roman" panose="02020603050405020304" pitchFamily="18" charset="0"/>
              </a:rPr>
              <a:t>Los Angeles Times</a:t>
            </a:r>
            <a:r>
              <a:rPr lang="en-US" sz="1400" dirty="0">
                <a:effectLst/>
                <a:latin typeface="Times New Roman" panose="02020603050405020304" pitchFamily="18" charset="0"/>
              </a:rPr>
              <a:t>. https://www.latimes.com/business/technology/story/2023-09-25/column-sag-aftra-strike-writers-victory-humans-over-ai#:~:text=Column%3A%20The%20writers'%20strike%20was%20the%20first%20workplace%20battle%20between,a%20line%20in%20the%20sand.</a:t>
            </a:r>
          </a:p>
          <a:p>
            <a:pPr marL="457200" indent="-457200">
              <a:lnSpc>
                <a:spcPct val="200000"/>
              </a:lnSpc>
            </a:pPr>
            <a:r>
              <a:rPr lang="en-US" sz="1400" dirty="0" err="1">
                <a:effectLst/>
                <a:latin typeface="Times New Roman" panose="02020603050405020304" pitchFamily="18" charset="0"/>
              </a:rPr>
              <a:t>Olavsrud</a:t>
            </a:r>
            <a:r>
              <a:rPr lang="en-US" sz="1400" dirty="0">
                <a:effectLst/>
                <a:latin typeface="Times New Roman" panose="02020603050405020304" pitchFamily="18" charset="0"/>
              </a:rPr>
              <a:t>, T. (2023, September 22). </a:t>
            </a:r>
            <a:r>
              <a:rPr lang="en-US" sz="1400" i="1" dirty="0">
                <a:effectLst/>
                <a:latin typeface="Times New Roman" panose="02020603050405020304" pitchFamily="18" charset="0"/>
              </a:rPr>
              <a:t>9 famous analytics and AI disasters</a:t>
            </a:r>
            <a:r>
              <a:rPr lang="en-US" sz="1400" dirty="0">
                <a:effectLst/>
                <a:latin typeface="Times New Roman" panose="02020603050405020304" pitchFamily="18" charset="0"/>
              </a:rPr>
              <a:t>. CIO. </a:t>
            </a:r>
            <a:r>
              <a:rPr lang="en-US" sz="1400" dirty="0">
                <a:effectLst/>
                <a:latin typeface="Times New Roman" panose="02020603050405020304" pitchFamily="18" charset="0"/>
                <a:hlinkClick r:id="rId3"/>
              </a:rPr>
              <a:t>https://www.cio.com/article/190888/5-famous-analytics-and-ai-disasters.html</a:t>
            </a:r>
            <a:endParaRPr lang="en-US" sz="1400" dirty="0">
              <a:effectLst/>
              <a:latin typeface="Times New Roman" panose="02020603050405020304" pitchFamily="18" charset="0"/>
            </a:endParaRPr>
          </a:p>
          <a:p>
            <a:pPr marL="457200" indent="-457200">
              <a:lnSpc>
                <a:spcPct val="200000"/>
              </a:lnSpc>
            </a:pPr>
            <a:r>
              <a:rPr lang="en-US" sz="1400" dirty="0">
                <a:effectLst/>
                <a:latin typeface="Times New Roman" panose="02020603050405020304" pitchFamily="18" charset="0"/>
              </a:rPr>
              <a:t>The Food Theorists. (2024, February 6). </a:t>
            </a:r>
            <a:r>
              <a:rPr lang="en-US" sz="1400" i="1" dirty="0">
                <a:effectLst/>
                <a:latin typeface="Times New Roman" panose="02020603050405020304" pitchFamily="18" charset="0"/>
              </a:rPr>
              <a:t>Food theory: STOP using the Drive-Thru!</a:t>
            </a:r>
            <a:r>
              <a:rPr lang="en-US" sz="1400" dirty="0">
                <a:effectLst/>
                <a:latin typeface="Times New Roman" panose="02020603050405020304" pitchFamily="18" charset="0"/>
              </a:rPr>
              <a:t> [Video]. YouTube. https://www.youtube.com/watch?v=LLIj3pXOKjs</a:t>
            </a:r>
          </a:p>
          <a:p>
            <a:pPr marL="0" indent="0">
              <a:lnSpc>
                <a:spcPct val="200000"/>
              </a:lnSpc>
              <a:buNone/>
            </a:pPr>
            <a:endParaRPr lang="en-US" sz="1400" dirty="0">
              <a:effectLst/>
              <a:latin typeface="Times New Roman" panose="02020603050405020304" pitchFamily="18" charset="0"/>
            </a:endParaRPr>
          </a:p>
        </p:txBody>
      </p:sp>
    </p:spTree>
    <p:extLst>
      <p:ext uri="{BB962C8B-B14F-4D97-AF65-F5344CB8AC3E}">
        <p14:creationId xmlns:p14="http://schemas.microsoft.com/office/powerpoint/2010/main" val="373132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What Does AI Stand For? | Coursera">
            <a:extLst>
              <a:ext uri="{FF2B5EF4-FFF2-40B4-BE49-F238E27FC236}">
                <a16:creationId xmlns:a16="http://schemas.microsoft.com/office/drawing/2014/main" id="{A78A66B0-F553-F962-C49C-64DA6F2905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9" t="9091" r="45058"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AC63-B16B-6197-5E70-3B7BCC7814E4}"/>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What is AI?</a:t>
            </a:r>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70773AA-E21A-5F57-996B-369D97EAD8BF}"/>
              </a:ext>
            </a:extLst>
          </p:cNvPr>
          <p:cNvSpPr>
            <a:spLocks noGrp="1"/>
          </p:cNvSpPr>
          <p:nvPr>
            <p:ph idx="1"/>
          </p:nvPr>
        </p:nvSpPr>
        <p:spPr>
          <a:xfrm>
            <a:off x="153902" y="2851495"/>
            <a:ext cx="4724400" cy="3651830"/>
          </a:xfrm>
        </p:spPr>
        <p:txBody>
          <a:bodyPr anchor="t">
            <a:normAutofit/>
          </a:bodyPr>
          <a:lstStyle/>
          <a:p>
            <a:r>
              <a:rPr lang="en-US" sz="2000" dirty="0">
                <a:solidFill>
                  <a:schemeClr val="bg1"/>
                </a:solidFill>
              </a:rPr>
              <a:t>Simulation of human intelligence</a:t>
            </a:r>
          </a:p>
          <a:p>
            <a:endParaRPr lang="en-US" sz="2000" dirty="0">
              <a:solidFill>
                <a:schemeClr val="bg1"/>
              </a:solidFill>
            </a:endParaRPr>
          </a:p>
          <a:p>
            <a:r>
              <a:rPr lang="en-US" sz="2000" dirty="0">
                <a:solidFill>
                  <a:schemeClr val="bg1"/>
                </a:solidFill>
              </a:rPr>
              <a:t>How it works:</a:t>
            </a:r>
          </a:p>
          <a:p>
            <a:pPr lvl="1"/>
            <a:r>
              <a:rPr lang="en-US" sz="2000" dirty="0">
                <a:solidFill>
                  <a:schemeClr val="bg1"/>
                </a:solidFill>
              </a:rPr>
              <a:t>Gathers training data</a:t>
            </a:r>
          </a:p>
          <a:p>
            <a:pPr lvl="1"/>
            <a:r>
              <a:rPr lang="en-US" sz="2000" dirty="0">
                <a:solidFill>
                  <a:schemeClr val="bg1"/>
                </a:solidFill>
              </a:rPr>
              <a:t>Analyzes the data</a:t>
            </a:r>
          </a:p>
          <a:p>
            <a:pPr lvl="1"/>
            <a:r>
              <a:rPr lang="en-US" sz="2000" dirty="0">
                <a:solidFill>
                  <a:schemeClr val="bg1"/>
                </a:solidFill>
              </a:rPr>
              <a:t>Makes predictions</a:t>
            </a:r>
          </a:p>
          <a:p>
            <a:pPr lvl="1"/>
            <a:endParaRPr lang="en-US" sz="2000" dirty="0">
              <a:solidFill>
                <a:schemeClr val="bg1"/>
              </a:solidFill>
            </a:endParaRPr>
          </a:p>
          <a:p>
            <a:r>
              <a:rPr lang="en-US" sz="2000" dirty="0">
                <a:solidFill>
                  <a:schemeClr val="bg1"/>
                </a:solidFill>
              </a:rPr>
              <a:t>Can learn to generate lifelike exchanges or identify/describe images</a:t>
            </a:r>
          </a:p>
        </p:txBody>
      </p:sp>
    </p:spTree>
    <p:extLst>
      <p:ext uri="{BB962C8B-B14F-4D97-AF65-F5344CB8AC3E}">
        <p14:creationId xmlns:p14="http://schemas.microsoft.com/office/powerpoint/2010/main" val="418263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2" name="Rectangle 10301">
            <a:extLst>
              <a:ext uri="{FF2B5EF4-FFF2-40B4-BE49-F238E27FC236}">
                <a16:creationId xmlns:a16="http://schemas.microsoft.com/office/drawing/2014/main" id="{2EAA8ABB-E28C-4BD6-B2CD-376882E92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842C-7D1B-EF89-CAF9-84FCB2902ADB}"/>
              </a:ext>
            </a:extLst>
          </p:cNvPr>
          <p:cNvSpPr>
            <a:spLocks noGrp="1"/>
          </p:cNvSpPr>
          <p:nvPr>
            <p:ph type="title"/>
          </p:nvPr>
        </p:nvSpPr>
        <p:spPr>
          <a:xfrm>
            <a:off x="8370916" y="897790"/>
            <a:ext cx="3821084" cy="3736540"/>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Which one is the AI generated image and which one is a real person?</a:t>
            </a:r>
          </a:p>
        </p:txBody>
      </p:sp>
      <p:grpSp>
        <p:nvGrpSpPr>
          <p:cNvPr id="10304" name="Group 1030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10305" name="Straight Connector 1030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6" name="Rectangle 103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08" name="Rectangle 103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Jensen Ackles | Rotten Tomatoes">
            <a:extLst>
              <a:ext uri="{FF2B5EF4-FFF2-40B4-BE49-F238E27FC236}">
                <a16:creationId xmlns:a16="http://schemas.microsoft.com/office/drawing/2014/main" id="{B4758074-A49A-D12A-044C-5FE05D90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15" r="4815" b="-3"/>
          <a:stretch/>
        </p:blipFill>
        <p:spPr bwMode="auto">
          <a:xfrm>
            <a:off x="996363" y="972235"/>
            <a:ext cx="3383280" cy="504773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Do These A.I.-Created Fake People Look Real to You? - The New York Times">
            <a:extLst>
              <a:ext uri="{FF2B5EF4-FFF2-40B4-BE49-F238E27FC236}">
                <a16:creationId xmlns:a16="http://schemas.microsoft.com/office/drawing/2014/main" id="{5D6D015F-C47C-B431-A4CC-2704DD6E5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88" r="16985" b="-3"/>
          <a:stretch/>
        </p:blipFill>
        <p:spPr bwMode="auto">
          <a:xfrm>
            <a:off x="4683639" y="972235"/>
            <a:ext cx="3383280" cy="50477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B1869AF-34A1-59C8-3F84-5D1B9E54E282}"/>
              </a:ext>
            </a:extLst>
          </p:cNvPr>
          <p:cNvSpPr/>
          <p:nvPr/>
        </p:nvSpPr>
        <p:spPr>
          <a:xfrm>
            <a:off x="688622" y="0"/>
            <a:ext cx="2086945" cy="72654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05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2D283-58A3-0C55-BD6D-C25B9E93D2C1}"/>
            </a:ext>
          </a:extLst>
        </p:cNvPr>
        <p:cNvGrpSpPr/>
        <p:nvPr/>
      </p:nvGrpSpPr>
      <p:grpSpPr>
        <a:xfrm>
          <a:off x="0" y="0"/>
          <a:ext cx="0" cy="0"/>
          <a:chOff x="0" y="0"/>
          <a:chExt cx="0" cy="0"/>
        </a:xfrm>
      </p:grpSpPr>
      <p:sp useBgFill="1">
        <p:nvSpPr>
          <p:cNvPr id="10296" name="Rectangle 10295">
            <a:extLst>
              <a:ext uri="{FF2B5EF4-FFF2-40B4-BE49-F238E27FC236}">
                <a16:creationId xmlns:a16="http://schemas.microsoft.com/office/drawing/2014/main" id="{2EAA8ABB-E28C-4BD6-B2CD-376882E92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34157-EAD1-4430-6CFD-A1F432864FEB}"/>
              </a:ext>
            </a:extLst>
          </p:cNvPr>
          <p:cNvSpPr>
            <a:spLocks noGrp="1"/>
          </p:cNvSpPr>
          <p:nvPr>
            <p:ph type="title"/>
          </p:nvPr>
        </p:nvSpPr>
        <p:spPr>
          <a:xfrm>
            <a:off x="8370917" y="1089230"/>
            <a:ext cx="3821083" cy="3736540"/>
          </a:xfrm>
        </p:spPr>
        <p:txBody>
          <a:bodyPr vert="horz" lIns="91440" tIns="45720" rIns="91440" bIns="45720" rtlCol="0" anchor="b">
            <a:normAutofit/>
          </a:bodyPr>
          <a:lstStyle/>
          <a:p>
            <a:pPr algn="ctr">
              <a:lnSpc>
                <a:spcPct val="200000"/>
              </a:lnSpc>
            </a:pPr>
            <a:r>
              <a:rPr lang="en-US" sz="3400" kern="1200" dirty="0">
                <a:solidFill>
                  <a:schemeClr val="tx1"/>
                </a:solidFill>
                <a:latin typeface="+mj-lt"/>
                <a:ea typeface="+mj-ea"/>
                <a:cs typeface="+mj-cs"/>
              </a:rPr>
              <a:t>Answer:</a:t>
            </a:r>
            <a:br>
              <a:rPr lang="en-US" sz="3400" kern="1200" dirty="0">
                <a:solidFill>
                  <a:schemeClr val="tx1"/>
                </a:solidFill>
                <a:latin typeface="+mj-lt"/>
                <a:ea typeface="+mj-ea"/>
                <a:cs typeface="+mj-cs"/>
              </a:rPr>
            </a:br>
            <a:r>
              <a:rPr lang="en-US" sz="3400" kern="1200" dirty="0">
                <a:solidFill>
                  <a:schemeClr val="tx1"/>
                </a:solidFill>
                <a:latin typeface="+mj-lt"/>
                <a:ea typeface="+mj-ea"/>
                <a:cs typeface="+mj-cs"/>
              </a:rPr>
              <a:t>Left: real</a:t>
            </a:r>
            <a:br>
              <a:rPr lang="en-US" sz="3400" kern="1200" dirty="0">
                <a:solidFill>
                  <a:schemeClr val="tx1"/>
                </a:solidFill>
                <a:latin typeface="+mj-lt"/>
                <a:ea typeface="+mj-ea"/>
                <a:cs typeface="+mj-cs"/>
              </a:rPr>
            </a:br>
            <a:r>
              <a:rPr lang="en-US" sz="3400" kern="1200" dirty="0">
                <a:solidFill>
                  <a:schemeClr val="tx1"/>
                </a:solidFill>
                <a:latin typeface="+mj-lt"/>
                <a:ea typeface="+mj-ea"/>
                <a:cs typeface="+mj-cs"/>
              </a:rPr>
              <a:t>Right: AI generated</a:t>
            </a:r>
          </a:p>
        </p:txBody>
      </p:sp>
      <p:grpSp>
        <p:nvGrpSpPr>
          <p:cNvPr id="10298" name="Group 1029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10299" name="Straight Connector 1029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0" name="Rectangle 1029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02" name="Rectangle 1030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ensen Ackles | Rotten Tomatoes">
            <a:extLst>
              <a:ext uri="{FF2B5EF4-FFF2-40B4-BE49-F238E27FC236}">
                <a16:creationId xmlns:a16="http://schemas.microsoft.com/office/drawing/2014/main" id="{5945FA6C-D394-6CBE-51E5-D4898AA86C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15" r="4815" b="-3"/>
          <a:stretch/>
        </p:blipFill>
        <p:spPr bwMode="auto">
          <a:xfrm>
            <a:off x="996363" y="972235"/>
            <a:ext cx="3383280" cy="504773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Do These A.I.-Created Fake People Look Real to You? - The New York Times">
            <a:extLst>
              <a:ext uri="{FF2B5EF4-FFF2-40B4-BE49-F238E27FC236}">
                <a16:creationId xmlns:a16="http://schemas.microsoft.com/office/drawing/2014/main" id="{890BFD50-8C60-70F8-68E6-3878BE175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88" r="16985" b="-3"/>
          <a:stretch/>
        </p:blipFill>
        <p:spPr bwMode="auto">
          <a:xfrm>
            <a:off x="4683639" y="972235"/>
            <a:ext cx="3383280" cy="50477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B1001D5-307C-8DD0-6DDB-A89557D09444}"/>
              </a:ext>
            </a:extLst>
          </p:cNvPr>
          <p:cNvSpPr/>
          <p:nvPr/>
        </p:nvSpPr>
        <p:spPr>
          <a:xfrm>
            <a:off x="688623" y="0"/>
            <a:ext cx="2086945" cy="67973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33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5" name="Rectangle 8214">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7" name="Group 8216">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213" name="Rectangle 8212">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4" name="Rectangle 8213">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16" name="Rectangle 82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D8563-EBE5-7F53-DB8F-0C7151C4BF47}"/>
              </a:ext>
            </a:extLst>
          </p:cNvPr>
          <p:cNvSpPr>
            <a:spLocks noGrp="1"/>
          </p:cNvSpPr>
          <p:nvPr>
            <p:ph type="title"/>
          </p:nvPr>
        </p:nvSpPr>
        <p:spPr>
          <a:xfrm>
            <a:off x="1099425" y="1238081"/>
            <a:ext cx="4709345" cy="962953"/>
          </a:xfrm>
        </p:spPr>
        <p:txBody>
          <a:bodyPr anchor="b">
            <a:normAutofit/>
          </a:bodyPr>
          <a:lstStyle/>
          <a:p>
            <a:pPr algn="ctr"/>
            <a:r>
              <a:rPr lang="en-US" sz="2900" dirty="0"/>
              <a:t>Why I believe it’s overused and dangerous</a:t>
            </a:r>
          </a:p>
        </p:txBody>
      </p:sp>
      <p:sp>
        <p:nvSpPr>
          <p:cNvPr id="8218" name="Rectangle 82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20" name="Content Placeholder 2">
            <a:extLst>
              <a:ext uri="{FF2B5EF4-FFF2-40B4-BE49-F238E27FC236}">
                <a16:creationId xmlns:a16="http://schemas.microsoft.com/office/drawing/2014/main" id="{489B3AB1-4549-1D84-124B-60B1E5C3109A}"/>
              </a:ext>
            </a:extLst>
          </p:cNvPr>
          <p:cNvGraphicFramePr>
            <a:graphicFrameLocks noGrp="1"/>
          </p:cNvGraphicFramePr>
          <p:nvPr>
            <p:ph idx="1"/>
            <p:extLst>
              <p:ext uri="{D42A27DB-BD31-4B8C-83A1-F6EECF244321}">
                <p14:modId xmlns:p14="http://schemas.microsoft.com/office/powerpoint/2010/main" val="1302417191"/>
              </p:ext>
            </p:extLst>
          </p:nvPr>
        </p:nvGraphicFramePr>
        <p:xfrm>
          <a:off x="1100736" y="2508105"/>
          <a:ext cx="4709345" cy="3632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6" name="Picture 4" descr="Writing Wednesday: Literally, These are Actually the Most Totally Overused  Words of All Time – Endpaper: The Paperblanks Blog">
            <a:extLst>
              <a:ext uri="{FF2B5EF4-FFF2-40B4-BE49-F238E27FC236}">
                <a16:creationId xmlns:a16="http://schemas.microsoft.com/office/drawing/2014/main" id="{3DCFADE2-3E70-C01B-7591-D37BDF235D0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358" r="8734"/>
          <a:stretch/>
        </p:blipFill>
        <p:spPr bwMode="auto">
          <a:xfrm>
            <a:off x="6538366" y="1383738"/>
            <a:ext cx="4929098" cy="47568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52812B0-61EA-7A33-B3A5-0336E8FA580B}"/>
              </a:ext>
            </a:extLst>
          </p:cNvPr>
          <p:cNvSpPr/>
          <p:nvPr/>
        </p:nvSpPr>
        <p:spPr>
          <a:xfrm>
            <a:off x="579528" y="1"/>
            <a:ext cx="273592" cy="93101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0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63BA-2FA8-C42C-1960-8F3750403447}"/>
              </a:ext>
            </a:extLst>
          </p:cNvPr>
          <p:cNvSpPr>
            <a:spLocks noGrp="1"/>
          </p:cNvSpPr>
          <p:nvPr>
            <p:ph type="title"/>
          </p:nvPr>
        </p:nvSpPr>
        <p:spPr>
          <a:xfrm>
            <a:off x="838200" y="-278340"/>
            <a:ext cx="10515600" cy="1325563"/>
          </a:xfrm>
        </p:spPr>
        <p:txBody>
          <a:bodyPr/>
          <a:lstStyle/>
          <a:p>
            <a:pPr algn="ctr"/>
            <a:r>
              <a:rPr lang="en-US" b="1" dirty="0">
                <a:solidFill>
                  <a:schemeClr val="bg1"/>
                </a:solidFill>
              </a:rPr>
              <a:t>Professional opinion</a:t>
            </a:r>
          </a:p>
        </p:txBody>
      </p:sp>
      <p:pic>
        <p:nvPicPr>
          <p:cNvPr id="3" name="Online Media 2" title="Can we build AI without losing control over it? | Sam Harris">
            <a:hlinkClick r:id="" action="ppaction://media"/>
            <a:extLst>
              <a:ext uri="{FF2B5EF4-FFF2-40B4-BE49-F238E27FC236}">
                <a16:creationId xmlns:a16="http://schemas.microsoft.com/office/drawing/2014/main" id="{4451EC91-5914-66F3-AC76-ED35D5ABF93D}"/>
              </a:ext>
            </a:extLst>
          </p:cNvPr>
          <p:cNvPicPr>
            <a:picLocks noRot="1" noChangeAspect="1"/>
          </p:cNvPicPr>
          <p:nvPr>
            <a:videoFile r:link="rId1"/>
          </p:nvPr>
        </p:nvPicPr>
        <p:blipFill>
          <a:blip r:embed="rId4"/>
          <a:stretch>
            <a:fillRect/>
          </a:stretch>
        </p:blipFill>
        <p:spPr>
          <a:xfrm>
            <a:off x="673389" y="734968"/>
            <a:ext cx="10845222" cy="6123032"/>
          </a:xfrm>
          <a:prstGeom prst="rect">
            <a:avLst/>
          </a:prstGeom>
        </p:spPr>
      </p:pic>
    </p:spTree>
    <p:extLst>
      <p:ext uri="{BB962C8B-B14F-4D97-AF65-F5344CB8AC3E}">
        <p14:creationId xmlns:p14="http://schemas.microsoft.com/office/powerpoint/2010/main" val="224903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6" name="Rectangle 41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9DFB5-EC81-6A9E-8047-DE8CBE0C5096}"/>
              </a:ext>
            </a:extLst>
          </p:cNvPr>
          <p:cNvSpPr>
            <a:spLocks noGrp="1"/>
          </p:cNvSpPr>
          <p:nvPr>
            <p:ph type="title"/>
          </p:nvPr>
        </p:nvSpPr>
        <p:spPr>
          <a:xfrm>
            <a:off x="589560" y="856180"/>
            <a:ext cx="4560584" cy="1128068"/>
          </a:xfrm>
        </p:spPr>
        <p:txBody>
          <a:bodyPr anchor="ctr">
            <a:normAutofit/>
          </a:bodyPr>
          <a:lstStyle/>
          <a:p>
            <a:pPr algn="ctr"/>
            <a:r>
              <a:rPr lang="en-US" sz="4000" b="1" dirty="0"/>
              <a:t>WGA 2023 Strikes</a:t>
            </a:r>
          </a:p>
        </p:txBody>
      </p:sp>
      <p:grpSp>
        <p:nvGrpSpPr>
          <p:cNvPr id="4127" name="Group 41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28" name="Rectangle 41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9" name="Rectangle 41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0" name="Rectangle 41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1" name="Rectangle 41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Rectangle 41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riters and studios to meet for 3rd consecutive day after 'marathon' talks  | CNN Business">
            <a:extLst>
              <a:ext uri="{FF2B5EF4-FFF2-40B4-BE49-F238E27FC236}">
                <a16:creationId xmlns:a16="http://schemas.microsoft.com/office/drawing/2014/main" id="{6C97A5E8-7B04-4F58-B4A9-F797798601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385" r="2140"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9" name="Content Placeholder 2">
            <a:extLst>
              <a:ext uri="{FF2B5EF4-FFF2-40B4-BE49-F238E27FC236}">
                <a16:creationId xmlns:a16="http://schemas.microsoft.com/office/drawing/2014/main" id="{5F06DFF5-49AD-F3FA-87AC-70D5591817DB}"/>
              </a:ext>
            </a:extLst>
          </p:cNvPr>
          <p:cNvGraphicFramePr>
            <a:graphicFrameLocks noGrp="1"/>
          </p:cNvGraphicFramePr>
          <p:nvPr>
            <p:ph idx="1"/>
            <p:extLst>
              <p:ext uri="{D42A27DB-BD31-4B8C-83A1-F6EECF244321}">
                <p14:modId xmlns:p14="http://schemas.microsoft.com/office/powerpoint/2010/main" val="3858869679"/>
              </p:ext>
            </p:extLst>
          </p:nvPr>
        </p:nvGraphicFramePr>
        <p:xfrm>
          <a:off x="250807" y="2351314"/>
          <a:ext cx="5225143" cy="4495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018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032" name="Rectangle 1031">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16A693-9318-A2DA-E3F6-71086FBDEF74}"/>
              </a:ext>
            </a:extLst>
          </p:cNvPr>
          <p:cNvSpPr>
            <a:spLocks noGrp="1"/>
          </p:cNvSpPr>
          <p:nvPr>
            <p:ph type="title"/>
          </p:nvPr>
        </p:nvSpPr>
        <p:spPr>
          <a:xfrm>
            <a:off x="-1" y="5352228"/>
            <a:ext cx="12191999" cy="1525469"/>
          </a:xfrm>
        </p:spPr>
        <p:txBody>
          <a:bodyPr vert="horz" lIns="91440" tIns="45720" rIns="91440" bIns="45720" rtlCol="0" anchor="ctr">
            <a:normAutofit/>
          </a:bodyPr>
          <a:lstStyle/>
          <a:p>
            <a:pPr algn="ctr"/>
            <a:r>
              <a:rPr lang="en-US" sz="4000" dirty="0">
                <a:solidFill>
                  <a:srgbClr val="FFFFFF"/>
                </a:solidFill>
              </a:rPr>
              <a:t>Survey Responses</a:t>
            </a:r>
          </a:p>
        </p:txBody>
      </p:sp>
      <p:pic>
        <p:nvPicPr>
          <p:cNvPr id="1026" name="Picture 2" descr="National Core Indicator Survey is Open for People with Disabilities">
            <a:extLst>
              <a:ext uri="{FF2B5EF4-FFF2-40B4-BE49-F238E27FC236}">
                <a16:creationId xmlns:a16="http://schemas.microsoft.com/office/drawing/2014/main" id="{D3890CCE-60DF-C9ED-340B-42A98FBE870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6409" b="9573"/>
          <a:stretch/>
        </p:blipFill>
        <p:spPr bwMode="auto">
          <a:xfrm>
            <a:off x="1" y="10"/>
            <a:ext cx="12191998" cy="53522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6" name="TextBox 2">
            <a:extLst>
              <a:ext uri="{FF2B5EF4-FFF2-40B4-BE49-F238E27FC236}">
                <a16:creationId xmlns:a16="http://schemas.microsoft.com/office/drawing/2014/main" id="{EFC8B1B7-78EA-E85C-B635-62C1AD923604}"/>
              </a:ext>
            </a:extLst>
          </p:cNvPr>
          <p:cNvGraphicFramePr/>
          <p:nvPr>
            <p:extLst>
              <p:ext uri="{D42A27DB-BD31-4B8C-83A1-F6EECF244321}">
                <p14:modId xmlns:p14="http://schemas.microsoft.com/office/powerpoint/2010/main" val="3499479134"/>
              </p:ext>
            </p:extLst>
          </p:nvPr>
        </p:nvGraphicFramePr>
        <p:xfrm>
          <a:off x="1736050" y="1505772"/>
          <a:ext cx="8719895" cy="3055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352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99C2101-C309-7807-7FDD-158659EE8DBA}"/>
              </a:ext>
            </a:extLst>
          </p:cNvPr>
          <p:cNvSpPr>
            <a:spLocks noGrp="1"/>
          </p:cNvSpPr>
          <p:nvPr>
            <p:ph type="title"/>
          </p:nvPr>
        </p:nvSpPr>
        <p:spPr>
          <a:xfrm>
            <a:off x="125310" y="0"/>
            <a:ext cx="3808429" cy="6858000"/>
          </a:xfrm>
        </p:spPr>
        <p:txBody>
          <a:bodyPr anchor="t">
            <a:normAutofit/>
          </a:bodyPr>
          <a:lstStyle/>
          <a:p>
            <a:pPr algn="ct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r>
              <a:rPr lang="en-US" sz="4000" dirty="0">
                <a:solidFill>
                  <a:srgbClr val="FFFFFF"/>
                </a:solidFill>
              </a:rPr>
              <a:t>What will happen if we</a:t>
            </a:r>
            <a:br>
              <a:rPr lang="en-US" sz="4000" dirty="0">
                <a:solidFill>
                  <a:srgbClr val="FFFFFF"/>
                </a:solidFill>
              </a:rPr>
            </a:br>
            <a:r>
              <a:rPr lang="en-US" sz="4000" dirty="0">
                <a:solidFill>
                  <a:srgbClr val="FFFFFF"/>
                </a:solidFill>
              </a:rPr>
              <a:t>don’t regulate it</a:t>
            </a:r>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Premium Vector | Illustrations concept of ai artificial intelligence vs  human via robot and people">
            <a:extLst>
              <a:ext uri="{FF2B5EF4-FFF2-40B4-BE49-F238E27FC236}">
                <a16:creationId xmlns:a16="http://schemas.microsoft.com/office/drawing/2014/main" id="{C0063FF2-8810-C673-FBD2-A41628B75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131" y="1055355"/>
            <a:ext cx="8134110" cy="49368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148E4BF-4543-0745-C6CD-22AA4CEC53AC}"/>
              </a:ext>
            </a:extLst>
          </p:cNvPr>
          <p:cNvSpPr/>
          <p:nvPr/>
        </p:nvSpPr>
        <p:spPr>
          <a:xfrm>
            <a:off x="4062130" y="1055355"/>
            <a:ext cx="8129870" cy="4936806"/>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52A03D0E-39F9-294D-D76C-7305B52D6C3A}"/>
              </a:ext>
            </a:extLst>
          </p:cNvPr>
          <p:cNvSpPr>
            <a:spLocks noGrp="1"/>
          </p:cNvSpPr>
          <p:nvPr>
            <p:ph sz="half" idx="1"/>
          </p:nvPr>
        </p:nvSpPr>
        <p:spPr>
          <a:xfrm>
            <a:off x="4053525" y="1062280"/>
            <a:ext cx="8138473" cy="4922517"/>
          </a:xfrm>
        </p:spPr>
        <p:txBody>
          <a:bodyPr>
            <a:normAutofit/>
          </a:bodyPr>
          <a:lstStyle/>
          <a:p>
            <a:pPr marL="0" indent="0" algn="ctr">
              <a:lnSpc>
                <a:spcPct val="100000"/>
              </a:lnSpc>
              <a:buNone/>
            </a:pPr>
            <a:endParaRPr lang="en-US" sz="2400" b="1" u="sng" dirty="0">
              <a:solidFill>
                <a:schemeClr val="bg1"/>
              </a:solidFill>
            </a:endParaRPr>
          </a:p>
          <a:p>
            <a:pPr marL="0" indent="0" algn="ctr">
              <a:lnSpc>
                <a:spcPct val="100000"/>
              </a:lnSpc>
              <a:buNone/>
            </a:pPr>
            <a:r>
              <a:rPr lang="en-US" sz="2400" b="1" u="sng" dirty="0">
                <a:solidFill>
                  <a:schemeClr val="bg1"/>
                </a:solidFill>
              </a:rPr>
              <a:t> </a:t>
            </a:r>
            <a:endParaRPr lang="en-US" sz="2200" b="1" dirty="0">
              <a:solidFill>
                <a:schemeClr val="bg1"/>
              </a:solidFill>
            </a:endParaRPr>
          </a:p>
          <a:p>
            <a:pPr marL="457200" lvl="1" indent="0" algn="ctr">
              <a:lnSpc>
                <a:spcPct val="160000"/>
              </a:lnSpc>
              <a:buNone/>
            </a:pPr>
            <a:r>
              <a:rPr lang="en-US" sz="2200" b="1" dirty="0">
                <a:solidFill>
                  <a:schemeClr val="bg1"/>
                </a:solidFill>
              </a:rPr>
              <a:t>Job loss</a:t>
            </a:r>
          </a:p>
          <a:p>
            <a:pPr marL="457200" lvl="1" indent="0" algn="ctr">
              <a:lnSpc>
                <a:spcPct val="160000"/>
              </a:lnSpc>
              <a:buNone/>
            </a:pPr>
            <a:endParaRPr lang="en-US" sz="2200" b="1" dirty="0">
              <a:solidFill>
                <a:schemeClr val="bg1"/>
              </a:solidFill>
            </a:endParaRPr>
          </a:p>
          <a:p>
            <a:pPr marL="457200" lvl="1" indent="0" algn="ctr">
              <a:lnSpc>
                <a:spcPct val="160000"/>
              </a:lnSpc>
              <a:buNone/>
            </a:pPr>
            <a:r>
              <a:rPr lang="en-US" sz="2200" b="1" dirty="0">
                <a:solidFill>
                  <a:schemeClr val="bg1"/>
                </a:solidFill>
              </a:rPr>
              <a:t>Loss of  Human interaction</a:t>
            </a:r>
          </a:p>
          <a:p>
            <a:pPr marL="457200" lvl="1" indent="0" algn="ctr">
              <a:lnSpc>
                <a:spcPct val="160000"/>
              </a:lnSpc>
              <a:buNone/>
            </a:pPr>
            <a:endParaRPr lang="en-US" sz="2200" b="1" dirty="0">
              <a:solidFill>
                <a:schemeClr val="bg1"/>
              </a:solidFill>
            </a:endParaRPr>
          </a:p>
          <a:p>
            <a:pPr marL="457200" lvl="1" indent="0" algn="ctr">
              <a:lnSpc>
                <a:spcPct val="160000"/>
              </a:lnSpc>
              <a:buNone/>
            </a:pPr>
            <a:r>
              <a:rPr lang="en-US" sz="2200" b="1" dirty="0">
                <a:solidFill>
                  <a:schemeClr val="bg1"/>
                </a:solidFill>
              </a:rPr>
              <a:t>Major Cyber attacks</a:t>
            </a:r>
          </a:p>
        </p:txBody>
      </p:sp>
    </p:spTree>
    <p:extLst>
      <p:ext uri="{BB962C8B-B14F-4D97-AF65-F5344CB8AC3E}">
        <p14:creationId xmlns:p14="http://schemas.microsoft.com/office/powerpoint/2010/main" val="205773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1039</TotalTime>
  <Words>1187</Words>
  <Application>Microsoft Office PowerPoint</Application>
  <PresentationFormat>Widescreen</PresentationFormat>
  <Paragraphs>97</Paragraphs>
  <Slides>11</Slides>
  <Notes>10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Times New Roman</vt:lpstr>
      <vt:lpstr>Office Theme</vt:lpstr>
      <vt:lpstr>The Impact of AI in our Daily Lives</vt:lpstr>
      <vt:lpstr>What is AI?</vt:lpstr>
      <vt:lpstr>Which one is the AI generated image and which one is a real person?</vt:lpstr>
      <vt:lpstr>Answer: Left: real Right: AI generated</vt:lpstr>
      <vt:lpstr>Why I believe it’s overused and dangerous</vt:lpstr>
      <vt:lpstr>Professional opinion</vt:lpstr>
      <vt:lpstr>WGA 2023 Strikes</vt:lpstr>
      <vt:lpstr>Survey Responses</vt:lpstr>
      <vt:lpstr>     What will happen if we don’t regulate it</vt:lpstr>
      <vt:lpstr>Regulations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AI in our Daily Lives</dc:title>
  <dc:creator>OR-York, Skylar (Orlando)</dc:creator>
  <cp:lastModifiedBy>OR-York, Skylar (Orlando)</cp:lastModifiedBy>
  <cp:revision>41</cp:revision>
  <dcterms:created xsi:type="dcterms:W3CDTF">2024-01-31T00:09:06Z</dcterms:created>
  <dcterms:modified xsi:type="dcterms:W3CDTF">2024-02-22T20:04:35Z</dcterms:modified>
</cp:coreProperties>
</file>