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534409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26714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8532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09867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032283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449732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696319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679878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18197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692706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326B79-3FDA-46DE-B98E-ECFB5F85D91F}"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736992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11020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326B79-3FDA-46DE-B98E-ECFB5F85D91F}"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9545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26B79-3FDA-46DE-B98E-ECFB5F85D91F}"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190010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26B79-3FDA-46DE-B98E-ECFB5F85D91F}"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30853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236975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326B79-3FDA-46DE-B98E-ECFB5F85D91F}"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DDEBB-31A1-44EC-87C2-732C28BAEF76}" type="slidenum">
              <a:rPr lang="en-IN" smtClean="0"/>
              <a:t>‹#›</a:t>
            </a:fld>
            <a:endParaRPr lang="en-IN"/>
          </a:p>
        </p:txBody>
      </p:sp>
    </p:spTree>
    <p:extLst>
      <p:ext uri="{BB962C8B-B14F-4D97-AF65-F5344CB8AC3E}">
        <p14:creationId xmlns:p14="http://schemas.microsoft.com/office/powerpoint/2010/main" val="796442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326B79-3FDA-46DE-B98E-ECFB5F85D91F}" type="datetimeFigureOut">
              <a:rPr lang="en-IN" smtClean="0"/>
              <a:t>24-03-2024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6DDDEBB-31A1-44EC-87C2-732C28BAEF76}" type="slidenum">
              <a:rPr lang="en-IN" smtClean="0"/>
              <a:t>‹#›</a:t>
            </a:fld>
            <a:endParaRPr lang="en-IN"/>
          </a:p>
        </p:txBody>
      </p:sp>
    </p:spTree>
    <p:extLst>
      <p:ext uri="{BB962C8B-B14F-4D97-AF65-F5344CB8AC3E}">
        <p14:creationId xmlns:p14="http://schemas.microsoft.com/office/powerpoint/2010/main" val="31045792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1F9F4-04E5-06FF-00B8-CAC94DE17012}"/>
              </a:ext>
            </a:extLst>
          </p:cNvPr>
          <p:cNvSpPr>
            <a:spLocks noGrp="1"/>
          </p:cNvSpPr>
          <p:nvPr>
            <p:ph type="ctrTitle"/>
          </p:nvPr>
        </p:nvSpPr>
        <p:spPr/>
        <p:txBody>
          <a:bodyPr/>
          <a:lstStyle/>
          <a:p>
            <a:r>
              <a:rPr lang="en-US" dirty="0"/>
              <a:t>Report on excel project</a:t>
            </a:r>
            <a:endParaRPr lang="en-IN" dirty="0"/>
          </a:p>
        </p:txBody>
      </p:sp>
      <p:sp>
        <p:nvSpPr>
          <p:cNvPr id="3" name="Subtitle 2">
            <a:extLst>
              <a:ext uri="{FF2B5EF4-FFF2-40B4-BE49-F238E27FC236}">
                <a16:creationId xmlns:a16="http://schemas.microsoft.com/office/drawing/2014/main" id="{8CD491B7-513A-B0C6-4626-CB825DB5DECD}"/>
              </a:ext>
            </a:extLst>
          </p:cNvPr>
          <p:cNvSpPr>
            <a:spLocks noGrp="1"/>
          </p:cNvSpPr>
          <p:nvPr>
            <p:ph type="subTitle" idx="1"/>
          </p:nvPr>
        </p:nvSpPr>
        <p:spPr/>
        <p:txBody>
          <a:bodyPr/>
          <a:lstStyle/>
          <a:p>
            <a:r>
              <a:rPr lang="en-US" dirty="0"/>
              <a:t>This summarizes the data analysis done on elections in Andhra Pradesh from 1955-2009.</a:t>
            </a:r>
            <a:endParaRPr lang="en-IN" dirty="0"/>
          </a:p>
        </p:txBody>
      </p:sp>
    </p:spTree>
    <p:extLst>
      <p:ext uri="{BB962C8B-B14F-4D97-AF65-F5344CB8AC3E}">
        <p14:creationId xmlns:p14="http://schemas.microsoft.com/office/powerpoint/2010/main" val="2064521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F6DD-AAB0-AB0B-9BFC-A8A15FEA6636}"/>
              </a:ext>
            </a:extLst>
          </p:cNvPr>
          <p:cNvSpPr>
            <a:spLocks noGrp="1"/>
          </p:cNvSpPr>
          <p:nvPr>
            <p:ph type="title"/>
          </p:nvPr>
        </p:nvSpPr>
        <p:spPr/>
        <p:txBody>
          <a:bodyPr/>
          <a:lstStyle/>
          <a:p>
            <a:r>
              <a:rPr lang="en-US" dirty="0"/>
              <a:t>categorization</a:t>
            </a:r>
            <a:endParaRPr lang="en-IN" dirty="0"/>
          </a:p>
        </p:txBody>
      </p:sp>
      <p:sp>
        <p:nvSpPr>
          <p:cNvPr id="3" name="Content Placeholder 2">
            <a:extLst>
              <a:ext uri="{FF2B5EF4-FFF2-40B4-BE49-F238E27FC236}">
                <a16:creationId xmlns:a16="http://schemas.microsoft.com/office/drawing/2014/main" id="{D79C99CB-46F9-7AEF-5F3E-9818BFA77F66}"/>
              </a:ext>
            </a:extLst>
          </p:cNvPr>
          <p:cNvSpPr>
            <a:spLocks noGrp="1"/>
          </p:cNvSpPr>
          <p:nvPr>
            <p:ph idx="1"/>
          </p:nvPr>
        </p:nvSpPr>
        <p:spPr>
          <a:xfrm>
            <a:off x="1141413" y="2249487"/>
            <a:ext cx="4065070" cy="3078293"/>
          </a:xfrm>
        </p:spPr>
        <p:txBody>
          <a:bodyPr/>
          <a:lstStyle/>
          <a:p>
            <a:pPr>
              <a:buFont typeface="Wingdings" panose="05000000000000000000" pitchFamily="2" charset="2"/>
              <a:buChar char="Ø"/>
            </a:pPr>
            <a:r>
              <a:rPr lang="en-US" dirty="0"/>
              <a:t> Time Categorization:</a:t>
            </a:r>
          </a:p>
          <a:p>
            <a:r>
              <a:rPr lang="en-US" dirty="0"/>
              <a:t>Earliest (1955-1973)</a:t>
            </a:r>
          </a:p>
          <a:p>
            <a:r>
              <a:rPr lang="en-US" dirty="0"/>
              <a:t>Medieval (1973-1991)</a:t>
            </a:r>
          </a:p>
          <a:p>
            <a:r>
              <a:rPr lang="en-US" dirty="0"/>
              <a:t>Latest (1991-2009)</a:t>
            </a:r>
          </a:p>
          <a:p>
            <a:pPr marL="0" indent="0">
              <a:buNone/>
            </a:pPr>
            <a:r>
              <a:rPr lang="en-US" dirty="0"/>
              <a:t>	</a:t>
            </a:r>
            <a:endParaRPr lang="en-IN" dirty="0"/>
          </a:p>
        </p:txBody>
      </p:sp>
      <p:sp>
        <p:nvSpPr>
          <p:cNvPr id="6" name="Content Placeholder 2">
            <a:extLst>
              <a:ext uri="{FF2B5EF4-FFF2-40B4-BE49-F238E27FC236}">
                <a16:creationId xmlns:a16="http://schemas.microsoft.com/office/drawing/2014/main" id="{CAC294B4-37BE-AD18-106F-03B2A463CCBC}"/>
              </a:ext>
            </a:extLst>
          </p:cNvPr>
          <p:cNvSpPr txBox="1">
            <a:spLocks/>
          </p:cNvSpPr>
          <p:nvPr/>
        </p:nvSpPr>
        <p:spPr>
          <a:xfrm>
            <a:off x="5206483" y="2249487"/>
            <a:ext cx="4991876" cy="307829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Wingdings" panose="05000000000000000000" pitchFamily="2" charset="2"/>
              <a:buChar char="Ø"/>
            </a:pPr>
            <a:r>
              <a:rPr lang="en-US" dirty="0"/>
              <a:t> Age Categorization:</a:t>
            </a:r>
          </a:p>
          <a:p>
            <a:r>
              <a:rPr lang="en-US" dirty="0"/>
              <a:t>Young (Below 35 years old)</a:t>
            </a:r>
          </a:p>
          <a:p>
            <a:r>
              <a:rPr lang="en-US" dirty="0"/>
              <a:t>Adult (Between 35-60 years of age)</a:t>
            </a:r>
          </a:p>
          <a:p>
            <a:r>
              <a:rPr lang="en-US" dirty="0"/>
              <a:t>Retired (Above 60 years of age)</a:t>
            </a:r>
          </a:p>
          <a:p>
            <a:pPr marL="0" indent="0">
              <a:buFont typeface="Arial" panose="020B0604020202020204" pitchFamily="34" charset="0"/>
              <a:buNone/>
            </a:pPr>
            <a:r>
              <a:rPr lang="en-US" dirty="0"/>
              <a:t>	</a:t>
            </a:r>
            <a:endParaRPr lang="en-IN" dirty="0"/>
          </a:p>
        </p:txBody>
      </p:sp>
    </p:spTree>
    <p:extLst>
      <p:ext uri="{BB962C8B-B14F-4D97-AF65-F5344CB8AC3E}">
        <p14:creationId xmlns:p14="http://schemas.microsoft.com/office/powerpoint/2010/main" val="205660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26ED-CF49-7C66-02A6-3ED30572ECD2}"/>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6DA5369D-6022-9E70-4718-04E88AA026C6}"/>
              </a:ext>
            </a:extLst>
          </p:cNvPr>
          <p:cNvSpPr>
            <a:spLocks noGrp="1"/>
          </p:cNvSpPr>
          <p:nvPr>
            <p:ph idx="1"/>
          </p:nvPr>
        </p:nvSpPr>
        <p:spPr/>
        <p:txBody>
          <a:bodyPr>
            <a:noAutofit/>
          </a:bodyPr>
          <a:lstStyle/>
          <a:p>
            <a:r>
              <a:rPr lang="en-US" sz="1700" b="0" i="0" dirty="0">
                <a:solidFill>
                  <a:srgbClr val="FFFFFF"/>
                </a:solidFill>
                <a:effectLst/>
                <a:latin typeface="SegoeUIVariable"/>
              </a:rPr>
              <a:t>General constituencies consistently have the highest number of seats compared to other categories.</a:t>
            </a:r>
          </a:p>
          <a:p>
            <a:r>
              <a:rPr lang="en-US" sz="1700" b="0" i="0" dirty="0">
                <a:solidFill>
                  <a:srgbClr val="FFFFFF"/>
                </a:solidFill>
                <a:effectLst/>
                <a:latin typeface="SegoeUIVariable"/>
              </a:rPr>
              <a:t>The Indian National Congress (INC) has the unique distinction of contesting every seat in all electoral periods. Similarly, Independent candidates (IND) have contested every seat during both the Medieval and Latest periods.</a:t>
            </a:r>
          </a:p>
          <a:p>
            <a:r>
              <a:rPr lang="en-US" sz="1700" b="0" i="0" dirty="0">
                <a:solidFill>
                  <a:srgbClr val="FFFFFF"/>
                </a:solidFill>
                <a:effectLst/>
                <a:latin typeface="SegoeUIVariable"/>
              </a:rPr>
              <a:t>The TDP maintained a significant presence, contesting the majority of seats in both the medieval and the latest electoral periods. Meanwhile, BJP substantially increased its participation from the medieval to the modern era.</a:t>
            </a:r>
          </a:p>
          <a:p>
            <a:r>
              <a:rPr lang="en-US" sz="1700" b="0" i="0" dirty="0">
                <a:solidFill>
                  <a:srgbClr val="FFFFFF"/>
                </a:solidFill>
                <a:effectLst/>
                <a:latin typeface="SegoeUIVariable"/>
              </a:rPr>
              <a:t>In the 2004 and 2009 elections, adult individuals recorded the highest levels of electoral participation.</a:t>
            </a:r>
          </a:p>
          <a:p>
            <a:r>
              <a:rPr lang="en-US" sz="1700" b="0" i="0" dirty="0">
                <a:solidFill>
                  <a:srgbClr val="FFFFFF"/>
                </a:solidFill>
                <a:effectLst/>
                <a:latin typeface="SegoeUIVariable"/>
              </a:rPr>
              <a:t>In the elections held in 2004 and 2009, the percentage of votes cast by adults exceeded their electoral participation rate, while the voting percentage among young people was lower than their rate of participation across all constituencies.</a:t>
            </a:r>
          </a:p>
        </p:txBody>
      </p:sp>
    </p:spTree>
    <p:extLst>
      <p:ext uri="{BB962C8B-B14F-4D97-AF65-F5344CB8AC3E}">
        <p14:creationId xmlns:p14="http://schemas.microsoft.com/office/powerpoint/2010/main" val="3304201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26ED-CF49-7C66-02A6-3ED30572ECD2}"/>
              </a:ext>
            </a:extLst>
          </p:cNvPr>
          <p:cNvSpPr>
            <a:spLocks noGrp="1"/>
          </p:cNvSpPr>
          <p:nvPr>
            <p:ph type="title"/>
          </p:nvPr>
        </p:nvSpPr>
        <p:spPr/>
        <p:txBody>
          <a:bodyPr/>
          <a:lstStyle/>
          <a:p>
            <a:r>
              <a:rPr lang="en-US" dirty="0"/>
              <a:t>Key insights</a:t>
            </a:r>
            <a:endParaRPr lang="en-IN" dirty="0"/>
          </a:p>
        </p:txBody>
      </p:sp>
      <p:sp>
        <p:nvSpPr>
          <p:cNvPr id="3" name="Content Placeholder 2">
            <a:extLst>
              <a:ext uri="{FF2B5EF4-FFF2-40B4-BE49-F238E27FC236}">
                <a16:creationId xmlns:a16="http://schemas.microsoft.com/office/drawing/2014/main" id="{6DA5369D-6022-9E70-4718-04E88AA026C6}"/>
              </a:ext>
            </a:extLst>
          </p:cNvPr>
          <p:cNvSpPr>
            <a:spLocks noGrp="1"/>
          </p:cNvSpPr>
          <p:nvPr>
            <p:ph idx="1"/>
          </p:nvPr>
        </p:nvSpPr>
        <p:spPr/>
        <p:txBody>
          <a:bodyPr>
            <a:normAutofit/>
          </a:bodyPr>
          <a:lstStyle/>
          <a:p>
            <a:r>
              <a:rPr lang="en-US" sz="1800" b="0" i="0" dirty="0">
                <a:solidFill>
                  <a:srgbClr val="FFFFFF"/>
                </a:solidFill>
                <a:effectLst/>
                <a:latin typeface="SegoeUIVariable"/>
              </a:rPr>
              <a:t>The distribution of votes aligns proportionately with the participation levels of both male and female candidates. Gender doesn’t have a greater impact on vote share.</a:t>
            </a:r>
          </a:p>
          <a:p>
            <a:r>
              <a:rPr lang="en-US" sz="1800" b="0" i="0" dirty="0">
                <a:solidFill>
                  <a:srgbClr val="FFFFFF"/>
                </a:solidFill>
                <a:effectLst/>
                <a:latin typeface="SegoeUIVariable"/>
              </a:rPr>
              <a:t>Over time, the Indian National Congress (INC) experienced a decline in its vote share, yet it continued to secure the highest percentage of votes. Conversely, IND saw a consistent decrease in their vote share, while the Telugu Desam Party (TDP) witnessed an upward trend in theirs.</a:t>
            </a:r>
          </a:p>
          <a:p>
            <a:r>
              <a:rPr lang="en-US" sz="1800" b="0" i="0" dirty="0">
                <a:solidFill>
                  <a:srgbClr val="FFFFFF"/>
                </a:solidFill>
                <a:effectLst/>
                <a:latin typeface="SegoeUIVariable"/>
              </a:rPr>
              <a:t>The participation rate of young candidates showed a decline between the 2004 and 2009 elections.</a:t>
            </a:r>
          </a:p>
          <a:p>
            <a:r>
              <a:rPr lang="en-US" sz="1800" b="0" i="0" dirty="0">
                <a:solidFill>
                  <a:srgbClr val="FFFFFF"/>
                </a:solidFill>
                <a:effectLst/>
                <a:latin typeface="SegoeUIVariable"/>
              </a:rPr>
              <a:t>The trend of female candidates’ participation in elections has gradually risen over time.</a:t>
            </a:r>
            <a:endParaRPr lang="en-IN" sz="1800" dirty="0"/>
          </a:p>
        </p:txBody>
      </p:sp>
    </p:spTree>
    <p:extLst>
      <p:ext uri="{BB962C8B-B14F-4D97-AF65-F5344CB8AC3E}">
        <p14:creationId xmlns:p14="http://schemas.microsoft.com/office/powerpoint/2010/main" val="3601504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657B3-EE4C-9BF5-C080-F3EBD401BE87}"/>
              </a:ext>
            </a:extLst>
          </p:cNvPr>
          <p:cNvSpPr>
            <a:spLocks noGrp="1"/>
          </p:cNvSpPr>
          <p:nvPr>
            <p:ph type="title"/>
          </p:nvPr>
        </p:nvSpPr>
        <p:spPr/>
        <p:txBody>
          <a:bodyPr/>
          <a:lstStyle/>
          <a:p>
            <a:r>
              <a:rPr lang="en-US" dirty="0"/>
              <a:t>Final conclusion</a:t>
            </a:r>
            <a:endParaRPr lang="en-IN" dirty="0"/>
          </a:p>
        </p:txBody>
      </p:sp>
      <p:sp>
        <p:nvSpPr>
          <p:cNvPr id="3" name="Content Placeholder 2">
            <a:extLst>
              <a:ext uri="{FF2B5EF4-FFF2-40B4-BE49-F238E27FC236}">
                <a16:creationId xmlns:a16="http://schemas.microsoft.com/office/drawing/2014/main" id="{11A7FC5E-0270-81E9-D899-220748F0ED08}"/>
              </a:ext>
            </a:extLst>
          </p:cNvPr>
          <p:cNvSpPr>
            <a:spLocks noGrp="1"/>
          </p:cNvSpPr>
          <p:nvPr>
            <p:ph idx="1"/>
          </p:nvPr>
        </p:nvSpPr>
        <p:spPr/>
        <p:txBody>
          <a:bodyPr>
            <a:normAutofit fontScale="85000" lnSpcReduction="10000"/>
          </a:bodyPr>
          <a:lstStyle/>
          <a:p>
            <a:pPr>
              <a:buFont typeface="Wingdings" panose="05000000000000000000" pitchFamily="2" charset="2"/>
              <a:buChar char="q"/>
            </a:pPr>
            <a:r>
              <a:rPr lang="en-US" b="0" i="0" dirty="0">
                <a:solidFill>
                  <a:srgbClr val="FFFFFF"/>
                </a:solidFill>
                <a:effectLst/>
                <a:latin typeface="SegoeUIVariable"/>
              </a:rPr>
              <a:t> Adult candidates have garnered a larger proportion of votes relative to their representation among candidates. Moreover, fielding candidates in every seat does not necessarily translate to a higher vote count; for instance, Independent candidates (IND) contested the majority of seats over time, yet their share of votes diminished. Conversely, the Telugu Desam Party (TDP) ranked fourth in seat participation but secured the second-highest vote share during the medieval period. In the most recent period, TDP’s participation was the third-highest for General (GEN) seats and second-highest for Scheduled Castes (SC) &amp; Scheduled Tribes (ST) seats, yet it outperformed the Indian National Congress (INC) in vote share, claiming the top spot.</a:t>
            </a:r>
            <a:endParaRPr lang="en-IN" dirty="0"/>
          </a:p>
        </p:txBody>
      </p:sp>
    </p:spTree>
    <p:extLst>
      <p:ext uri="{BB962C8B-B14F-4D97-AF65-F5344CB8AC3E}">
        <p14:creationId xmlns:p14="http://schemas.microsoft.com/office/powerpoint/2010/main" val="715900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42</TotalTime>
  <Words>465</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SegoeUIVariable</vt:lpstr>
      <vt:lpstr>Tw Cen MT</vt:lpstr>
      <vt:lpstr>Wingdings</vt:lpstr>
      <vt:lpstr>Circuit</vt:lpstr>
      <vt:lpstr>Report on excel project</vt:lpstr>
      <vt:lpstr>categorization</vt:lpstr>
      <vt:lpstr>Key insights</vt:lpstr>
      <vt:lpstr>Key insights</vt:lpstr>
      <vt:lpstr>Final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excel project</dc:title>
  <dc:creator>Hardik .</dc:creator>
  <cp:lastModifiedBy>Hardik .</cp:lastModifiedBy>
  <cp:revision>1</cp:revision>
  <dcterms:created xsi:type="dcterms:W3CDTF">2024-03-24T03:31:49Z</dcterms:created>
  <dcterms:modified xsi:type="dcterms:W3CDTF">2024-03-24T04:14:43Z</dcterms:modified>
</cp:coreProperties>
</file>