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69" r:id="rId3"/>
    <p:sldId id="270" r:id="rId4"/>
    <p:sldId id="272" r:id="rId5"/>
    <p:sldId id="274" r:id="rId6"/>
    <p:sldId id="273" r:id="rId7"/>
    <p:sldId id="271" r:id="rId8"/>
    <p:sldId id="275" r:id="rId9"/>
    <p:sldId id="276" r:id="rId10"/>
    <p:sldId id="278" r:id="rId11"/>
    <p:sldId id="279" r:id="rId12"/>
    <p:sldId id="329" r:id="rId13"/>
    <p:sldId id="280" r:id="rId14"/>
    <p:sldId id="266" r:id="rId15"/>
    <p:sldId id="281" r:id="rId16"/>
    <p:sldId id="282" r:id="rId17"/>
    <p:sldId id="283" r:id="rId18"/>
    <p:sldId id="284" r:id="rId19"/>
    <p:sldId id="287" r:id="rId20"/>
    <p:sldId id="288" r:id="rId21"/>
    <p:sldId id="293" r:id="rId22"/>
    <p:sldId id="289" r:id="rId23"/>
    <p:sldId id="290" r:id="rId24"/>
    <p:sldId id="291" r:id="rId25"/>
    <p:sldId id="292" r:id="rId26"/>
    <p:sldId id="294" r:id="rId27"/>
    <p:sldId id="295" r:id="rId28"/>
    <p:sldId id="296" r:id="rId29"/>
    <p:sldId id="298" r:id="rId30"/>
    <p:sldId id="300" r:id="rId31"/>
    <p:sldId id="301" r:id="rId32"/>
    <p:sldId id="302" r:id="rId33"/>
    <p:sldId id="303" r:id="rId34"/>
    <p:sldId id="304" r:id="rId35"/>
    <p:sldId id="305" r:id="rId36"/>
    <p:sldId id="330" r:id="rId37"/>
    <p:sldId id="309" r:id="rId38"/>
    <p:sldId id="310" r:id="rId39"/>
    <p:sldId id="331" r:id="rId40"/>
    <p:sldId id="312" r:id="rId41"/>
    <p:sldId id="313" r:id="rId42"/>
    <p:sldId id="314" r:id="rId43"/>
    <p:sldId id="316" r:id="rId44"/>
    <p:sldId id="317" r:id="rId45"/>
    <p:sldId id="319" r:id="rId46"/>
    <p:sldId id="321" r:id="rId47"/>
    <p:sldId id="322" r:id="rId48"/>
    <p:sldId id="323" r:id="rId49"/>
    <p:sldId id="325" r:id="rId50"/>
    <p:sldId id="327" r:id="rId51"/>
    <p:sldId id="328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07D7D"/>
    <a:srgbClr val="B42D2D"/>
    <a:srgbClr val="285A32"/>
    <a:srgbClr val="5C307D"/>
    <a:srgbClr val="5A327D"/>
    <a:srgbClr val="6E6EAA"/>
    <a:srgbClr val="4196BE"/>
    <a:srgbClr val="595959"/>
    <a:srgbClr val="78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65" autoAdjust="0"/>
  </p:normalViewPr>
  <p:slideViewPr>
    <p:cSldViewPr snapToGrid="0">
      <p:cViewPr varScale="1">
        <p:scale>
          <a:sx n="75" d="100"/>
          <a:sy n="75" d="100"/>
        </p:scale>
        <p:origin x="76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6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2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6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10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109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10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727567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zh-CN" altLang="en-US" sz="160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  电子科技大学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3-1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引言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第三章     栈和队列</a:t>
            </a: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085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随处可见的队列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3" y="781050"/>
            <a:ext cx="4127774" cy="294841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222" y="3636500"/>
            <a:ext cx="3363614" cy="2520475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73B7AA-3687-4D16-819F-71AD2D89CC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" t="5638" r="2988" b="5636"/>
          <a:stretch/>
        </p:blipFill>
        <p:spPr>
          <a:xfrm>
            <a:off x="5717806" y="621000"/>
            <a:ext cx="5051794" cy="2600501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BC73F9-2D70-4862-9FE3-28EC491143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" y="4255793"/>
            <a:ext cx="7607451" cy="1821157"/>
          </a:xfrm>
          <a:prstGeom prst="rect">
            <a:avLst/>
          </a:prstGeom>
          <a:ln>
            <a:solidFill>
              <a:srgbClr val="507D7D"/>
            </a:solidFill>
          </a:ln>
        </p:spPr>
      </p:pic>
    </p:spTree>
    <p:extLst>
      <p:ext uri="{BB962C8B-B14F-4D97-AF65-F5344CB8AC3E}">
        <p14:creationId xmlns:p14="http://schemas.microsoft.com/office/powerpoint/2010/main" val="967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18611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关于队列</a:t>
            </a:r>
          </a:p>
        </p:txBody>
      </p:sp>
      <p:grpSp>
        <p:nvGrpSpPr>
          <p:cNvPr id="20" name="Group 132"/>
          <p:cNvGrpSpPr/>
          <p:nvPr/>
        </p:nvGrpSpPr>
        <p:grpSpPr>
          <a:xfrm>
            <a:off x="762054" y="123557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22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3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459946" y="1221062"/>
            <a:ext cx="9333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什么是队列？在逻辑上有什么特点？在操作上有什么特性？</a:t>
            </a:r>
          </a:p>
        </p:txBody>
      </p:sp>
      <p:grpSp>
        <p:nvGrpSpPr>
          <p:cNvPr id="33" name="Group 132"/>
          <p:cNvGrpSpPr/>
          <p:nvPr/>
        </p:nvGrpSpPr>
        <p:grpSpPr>
          <a:xfrm>
            <a:off x="762054" y="208393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34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35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36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1459946" y="2079582"/>
            <a:ext cx="9333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如何存储队列？</a:t>
            </a:r>
          </a:p>
        </p:txBody>
      </p:sp>
      <p:grpSp>
        <p:nvGrpSpPr>
          <p:cNvPr id="40" name="Group 132"/>
          <p:cNvGrpSpPr/>
          <p:nvPr/>
        </p:nvGrpSpPr>
        <p:grpSpPr>
          <a:xfrm>
            <a:off x="762054" y="293229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41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2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3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459946" y="2938102"/>
            <a:ext cx="1025961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在不同的存储结构上，如何实现插入、删除、查找等基本操作？</a:t>
            </a:r>
          </a:p>
        </p:txBody>
      </p:sp>
      <p:grpSp>
        <p:nvGrpSpPr>
          <p:cNvPr id="45" name="Group 132"/>
          <p:cNvGrpSpPr/>
          <p:nvPr/>
        </p:nvGrpSpPr>
        <p:grpSpPr>
          <a:xfrm>
            <a:off x="762054" y="378065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46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7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8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1459946" y="3796622"/>
            <a:ext cx="1025961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在不同的存储结构上，基本操作的时空性能如何？</a:t>
            </a:r>
          </a:p>
        </p:txBody>
      </p:sp>
    </p:spTree>
    <p:extLst>
      <p:ext uri="{BB962C8B-B14F-4D97-AF65-F5344CB8AC3E}">
        <p14:creationId xmlns:p14="http://schemas.microsoft.com/office/powerpoint/2010/main" val="27279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44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2" y="100964"/>
            <a:ext cx="3571877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4766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操作受限的线性表</a:t>
            </a: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EB627C06-0DEF-4CEC-8957-FEC7605AE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829" y="895089"/>
            <a:ext cx="8713788" cy="167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3600" dirty="0">
                <a:latin typeface="Arial" panose="020B0604020202020204" pitchFamily="34" charset="0"/>
                <a:ea typeface="楷体_GB2312" panose="02010609030101010101" pitchFamily="49" charset="-122"/>
              </a:rPr>
              <a:t>		</a:t>
            </a:r>
            <a:r>
              <a:rPr kumimoji="0" lang="zh-CN" altLang="en-US" sz="3200" dirty="0">
                <a:latin typeface="Arial" panose="020B0604020202020204" pitchFamily="34" charset="0"/>
                <a:ea typeface="楷体_GB2312" panose="02010609030101010101" pitchFamily="49" charset="-122"/>
              </a:rPr>
              <a:t>栈与队列是两种特殊的线性表：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3200" dirty="0">
                <a:latin typeface="Arial" panose="020B0604020202020204" pitchFamily="34" charset="0"/>
                <a:ea typeface="楷体_GB2312" panose="02010609030101010101" pitchFamily="49" charset="-122"/>
              </a:rPr>
              <a:t>		逻辑结构：线性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3200" dirty="0">
                <a:latin typeface="Arial" panose="020B0604020202020204" pitchFamily="34" charset="0"/>
                <a:ea typeface="楷体_GB2312" panose="02010609030101010101" pitchFamily="49" charset="-122"/>
              </a:rPr>
              <a:t>		操作运算：限制在表的端点进行</a:t>
            </a:r>
          </a:p>
        </p:txBody>
      </p:sp>
      <p:sp>
        <p:nvSpPr>
          <p:cNvPr id="26" name="AutoShape 4">
            <a:extLst>
              <a:ext uri="{FF2B5EF4-FFF2-40B4-BE49-F238E27FC236}">
                <a16:creationId xmlns:a16="http://schemas.microsoft.com/office/drawing/2014/main" id="{630ACC12-B3BD-4139-8F2B-239CDAE7E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771" y="3969743"/>
            <a:ext cx="2133600" cy="914400"/>
          </a:xfrm>
          <a:prstGeom prst="cloudCallout">
            <a:avLst>
              <a:gd name="adj1" fmla="val -26935"/>
              <a:gd name="adj2" fmla="val 39412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线性表</a:t>
            </a:r>
          </a:p>
        </p:txBody>
      </p:sp>
      <p:grpSp>
        <p:nvGrpSpPr>
          <p:cNvPr id="27" name="Group 5">
            <a:extLst>
              <a:ext uri="{FF2B5EF4-FFF2-40B4-BE49-F238E27FC236}">
                <a16:creationId xmlns:a16="http://schemas.microsoft.com/office/drawing/2014/main" id="{616C57FE-0011-47F8-BBA8-802E00B4C564}"/>
              </a:ext>
            </a:extLst>
          </p:cNvPr>
          <p:cNvGrpSpPr/>
          <p:nvPr/>
        </p:nvGrpSpPr>
        <p:grpSpPr bwMode="auto">
          <a:xfrm>
            <a:off x="3603171" y="3131543"/>
            <a:ext cx="914400" cy="1524000"/>
            <a:chOff x="1584" y="1968"/>
            <a:chExt cx="576" cy="960"/>
          </a:xfrm>
        </p:grpSpPr>
        <p:sp>
          <p:nvSpPr>
            <p:cNvPr id="28" name="AutoShape 6">
              <a:extLst>
                <a:ext uri="{FF2B5EF4-FFF2-40B4-BE49-F238E27FC236}">
                  <a16:creationId xmlns:a16="http://schemas.microsoft.com/office/drawing/2014/main" id="{5C04DF26-9A5D-402D-B65C-5FAFCC9E2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576" cy="192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Text Box 7">
              <a:extLst>
                <a:ext uri="{FF2B5EF4-FFF2-40B4-BE49-F238E27FC236}">
                  <a16:creationId xmlns:a16="http://schemas.microsoft.com/office/drawing/2014/main" id="{A231A69C-624F-4A29-96D9-E54A844C0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" y="1968"/>
              <a:ext cx="349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</a:rPr>
                <a:t>存储方式</a:t>
              </a:r>
            </a:p>
          </p:txBody>
        </p:sp>
      </p:grpSp>
      <p:grpSp>
        <p:nvGrpSpPr>
          <p:cNvPr id="30" name="Group 8">
            <a:extLst>
              <a:ext uri="{FF2B5EF4-FFF2-40B4-BE49-F238E27FC236}">
                <a16:creationId xmlns:a16="http://schemas.microsoft.com/office/drawing/2014/main" id="{E88D2C83-477D-49D5-8BEC-EC88B56A7B2F}"/>
              </a:ext>
            </a:extLst>
          </p:cNvPr>
          <p:cNvGrpSpPr/>
          <p:nvPr/>
        </p:nvGrpSpPr>
        <p:grpSpPr bwMode="auto">
          <a:xfrm>
            <a:off x="1469571" y="2902943"/>
            <a:ext cx="2209800" cy="1143000"/>
            <a:chOff x="240" y="1920"/>
            <a:chExt cx="1392" cy="624"/>
          </a:xfrm>
        </p:grpSpPr>
        <p:sp>
          <p:nvSpPr>
            <p:cNvPr id="31" name="AutoShape 9">
              <a:extLst>
                <a:ext uri="{FF2B5EF4-FFF2-40B4-BE49-F238E27FC236}">
                  <a16:creationId xmlns:a16="http://schemas.microsoft.com/office/drawing/2014/main" id="{6889A374-4B1F-407F-9617-6B79236F6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211"/>
              <a:ext cx="960" cy="333"/>
            </a:xfrm>
            <a:prstGeom prst="wedgeRoundRectCallout">
              <a:avLst>
                <a:gd name="adj1" fmla="val 69273"/>
                <a:gd name="adj2" fmla="val 99741"/>
                <a:gd name="adj3" fmla="val 16667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 dirty="0">
                  <a:latin typeface="Times New Roman" panose="02020603050405020304" pitchFamily="18" charset="0"/>
                </a:rPr>
                <a:t>顺序表</a:t>
              </a:r>
            </a:p>
          </p:txBody>
        </p:sp>
        <p:sp>
          <p:nvSpPr>
            <p:cNvPr id="50" name="Text Box 10">
              <a:extLst>
                <a:ext uri="{FF2B5EF4-FFF2-40B4-BE49-F238E27FC236}">
                  <a16:creationId xmlns:a16="http://schemas.microsoft.com/office/drawing/2014/main" id="{37832CB1-5464-4E17-990D-FE14B4E61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920"/>
              <a:ext cx="1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顺序存储方式</a:t>
              </a:r>
            </a:p>
          </p:txBody>
        </p:sp>
      </p:grpSp>
      <p:grpSp>
        <p:nvGrpSpPr>
          <p:cNvPr id="51" name="Group 26">
            <a:extLst>
              <a:ext uri="{FF2B5EF4-FFF2-40B4-BE49-F238E27FC236}">
                <a16:creationId xmlns:a16="http://schemas.microsoft.com/office/drawing/2014/main" id="{7A741784-8CAB-4F14-AE81-1A85A43633FA}"/>
              </a:ext>
            </a:extLst>
          </p:cNvPr>
          <p:cNvGrpSpPr/>
          <p:nvPr/>
        </p:nvGrpSpPr>
        <p:grpSpPr bwMode="auto">
          <a:xfrm>
            <a:off x="1469571" y="4960343"/>
            <a:ext cx="2209800" cy="1066800"/>
            <a:chOff x="240" y="3120"/>
            <a:chExt cx="1392" cy="672"/>
          </a:xfrm>
        </p:grpSpPr>
        <p:sp>
          <p:nvSpPr>
            <p:cNvPr id="52" name="AutoShape 12">
              <a:extLst>
                <a:ext uri="{FF2B5EF4-FFF2-40B4-BE49-F238E27FC236}">
                  <a16:creationId xmlns:a16="http://schemas.microsoft.com/office/drawing/2014/main" id="{A07E39C0-027E-4FCB-884E-3053CE49F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960" cy="384"/>
            </a:xfrm>
            <a:prstGeom prst="wedgeRoundRectCallout">
              <a:avLst>
                <a:gd name="adj1" fmla="val 70315"/>
                <a:gd name="adj2" fmla="val -122657"/>
                <a:gd name="adj3" fmla="val 16667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 dirty="0">
                  <a:latin typeface="Times New Roman" panose="02020603050405020304" pitchFamily="18" charset="0"/>
                </a:rPr>
                <a:t>链表</a:t>
              </a:r>
            </a:p>
          </p:txBody>
        </p:sp>
        <p:sp>
          <p:nvSpPr>
            <p:cNvPr id="53" name="Text Box 13">
              <a:extLst>
                <a:ext uri="{FF2B5EF4-FFF2-40B4-BE49-F238E27FC236}">
                  <a16:creationId xmlns:a16="http://schemas.microsoft.com/office/drawing/2014/main" id="{64B15DA2-594C-40F3-B5B2-FC5EC7DB9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504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链接存储方式</a:t>
              </a:r>
            </a:p>
          </p:txBody>
        </p:sp>
      </p:grpSp>
      <p:grpSp>
        <p:nvGrpSpPr>
          <p:cNvPr id="54" name="Group 14">
            <a:extLst>
              <a:ext uri="{FF2B5EF4-FFF2-40B4-BE49-F238E27FC236}">
                <a16:creationId xmlns:a16="http://schemas.microsoft.com/office/drawing/2014/main" id="{13742FAB-BBC6-47E7-9EAB-72CDA9EA5949}"/>
              </a:ext>
            </a:extLst>
          </p:cNvPr>
          <p:cNvGrpSpPr/>
          <p:nvPr/>
        </p:nvGrpSpPr>
        <p:grpSpPr bwMode="auto">
          <a:xfrm>
            <a:off x="6803571" y="3207743"/>
            <a:ext cx="838200" cy="1524000"/>
            <a:chOff x="3600" y="2016"/>
            <a:chExt cx="528" cy="960"/>
          </a:xfrm>
        </p:grpSpPr>
        <p:sp>
          <p:nvSpPr>
            <p:cNvPr id="55" name="AutoShape 15">
              <a:extLst>
                <a:ext uri="{FF2B5EF4-FFF2-40B4-BE49-F238E27FC236}">
                  <a16:creationId xmlns:a16="http://schemas.microsoft.com/office/drawing/2014/main" id="{535C573C-D8AB-42DF-90E1-B9F62F6F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88"/>
              <a:ext cx="528" cy="192"/>
            </a:xfrm>
            <a:prstGeom prst="rightArrow">
              <a:avLst>
                <a:gd name="adj1" fmla="val 50000"/>
                <a:gd name="adj2" fmla="val 6875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Text Box 16">
              <a:extLst>
                <a:ext uri="{FF2B5EF4-FFF2-40B4-BE49-F238E27FC236}">
                  <a16:creationId xmlns:a16="http://schemas.microsoft.com/office/drawing/2014/main" id="{63F6A769-30D0-41D8-BA6A-6D72752D1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2016"/>
              <a:ext cx="349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</a:rPr>
                <a:t>操作</a:t>
              </a:r>
            </a:p>
          </p:txBody>
        </p:sp>
      </p:grpSp>
      <p:grpSp>
        <p:nvGrpSpPr>
          <p:cNvPr id="57" name="Group 17">
            <a:extLst>
              <a:ext uri="{FF2B5EF4-FFF2-40B4-BE49-F238E27FC236}">
                <a16:creationId xmlns:a16="http://schemas.microsoft.com/office/drawing/2014/main" id="{026CB330-6228-4D73-B405-DC5C6BBDD665}"/>
              </a:ext>
            </a:extLst>
          </p:cNvPr>
          <p:cNvGrpSpPr/>
          <p:nvPr/>
        </p:nvGrpSpPr>
        <p:grpSpPr bwMode="auto">
          <a:xfrm>
            <a:off x="7641771" y="2674343"/>
            <a:ext cx="2286000" cy="1447800"/>
            <a:chOff x="4128" y="1680"/>
            <a:chExt cx="1440" cy="912"/>
          </a:xfrm>
        </p:grpSpPr>
        <p:sp>
          <p:nvSpPr>
            <p:cNvPr id="58" name="AutoShape 18">
              <a:extLst>
                <a:ext uri="{FF2B5EF4-FFF2-40B4-BE49-F238E27FC236}">
                  <a16:creationId xmlns:a16="http://schemas.microsoft.com/office/drawing/2014/main" id="{A13FF7B6-52AF-4565-9B42-A48679439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160"/>
              <a:ext cx="912" cy="432"/>
            </a:xfrm>
            <a:prstGeom prst="wedgeEllipseCallout">
              <a:avLst>
                <a:gd name="adj1" fmla="val -43750"/>
                <a:gd name="adj2" fmla="val 700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栈</a:t>
              </a:r>
            </a:p>
          </p:txBody>
        </p:sp>
        <p:sp>
          <p:nvSpPr>
            <p:cNvPr id="59" name="Text Box 19">
              <a:extLst>
                <a:ext uri="{FF2B5EF4-FFF2-40B4-BE49-F238E27FC236}">
                  <a16:creationId xmlns:a16="http://schemas.microsoft.com/office/drawing/2014/main" id="{1CE51D95-F87F-4982-A329-ACC478099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80"/>
              <a:ext cx="124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插入和删除在同一端</a:t>
              </a:r>
            </a:p>
          </p:txBody>
        </p:sp>
      </p:grpSp>
      <p:grpSp>
        <p:nvGrpSpPr>
          <p:cNvPr id="60" name="Group 20">
            <a:extLst>
              <a:ext uri="{FF2B5EF4-FFF2-40B4-BE49-F238E27FC236}">
                <a16:creationId xmlns:a16="http://schemas.microsoft.com/office/drawing/2014/main" id="{78E71938-9CEE-4FF5-BF61-2081CE4D5F19}"/>
              </a:ext>
            </a:extLst>
          </p:cNvPr>
          <p:cNvGrpSpPr/>
          <p:nvPr/>
        </p:nvGrpSpPr>
        <p:grpSpPr bwMode="auto">
          <a:xfrm>
            <a:off x="7717971" y="4579345"/>
            <a:ext cx="2514600" cy="1516063"/>
            <a:chOff x="4176" y="2880"/>
            <a:chExt cx="1584" cy="955"/>
          </a:xfrm>
        </p:grpSpPr>
        <p:sp>
          <p:nvSpPr>
            <p:cNvPr id="61" name="AutoShape 21">
              <a:extLst>
                <a:ext uri="{FF2B5EF4-FFF2-40B4-BE49-F238E27FC236}">
                  <a16:creationId xmlns:a16="http://schemas.microsoft.com/office/drawing/2014/main" id="{0C5B6E6D-B5C6-4B56-A563-73F4FE85F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880"/>
              <a:ext cx="912" cy="432"/>
            </a:xfrm>
            <a:prstGeom prst="wedgeEllipseCallout">
              <a:avLst>
                <a:gd name="adj1" fmla="val -49014"/>
                <a:gd name="adj2" fmla="val -63426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队列</a:t>
              </a:r>
            </a:p>
          </p:txBody>
        </p:sp>
        <p:sp>
          <p:nvSpPr>
            <p:cNvPr id="62" name="Text Box 22">
              <a:extLst>
                <a:ext uri="{FF2B5EF4-FFF2-40B4-BE49-F238E27FC236}">
                  <a16:creationId xmlns:a16="http://schemas.microsoft.com/office/drawing/2014/main" id="{9F9AFB50-2F32-40D2-A589-23AA09E67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312"/>
              <a:ext cx="14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插入在一端    删除在另一端</a:t>
              </a:r>
            </a:p>
          </p:txBody>
        </p:sp>
      </p:grpSp>
      <p:grpSp>
        <p:nvGrpSpPr>
          <p:cNvPr id="63" name="Group 23">
            <a:extLst>
              <a:ext uri="{FF2B5EF4-FFF2-40B4-BE49-F238E27FC236}">
                <a16:creationId xmlns:a16="http://schemas.microsoft.com/office/drawing/2014/main" id="{56E5E03B-F7FF-41C6-BD59-BB17F878A445}"/>
              </a:ext>
            </a:extLst>
          </p:cNvPr>
          <p:cNvGrpSpPr/>
          <p:nvPr/>
        </p:nvGrpSpPr>
        <p:grpSpPr bwMode="auto">
          <a:xfrm>
            <a:off x="4365171" y="4960343"/>
            <a:ext cx="2971800" cy="1066800"/>
            <a:chOff x="2064" y="3120"/>
            <a:chExt cx="1872" cy="672"/>
          </a:xfrm>
        </p:grpSpPr>
        <p:sp>
          <p:nvSpPr>
            <p:cNvPr id="64" name="AutoShape 24">
              <a:extLst>
                <a:ext uri="{FF2B5EF4-FFF2-40B4-BE49-F238E27FC236}">
                  <a16:creationId xmlns:a16="http://schemas.microsoft.com/office/drawing/2014/main" id="{D7A1E1FB-12DB-46D4-8FC1-AD9CFDE86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20"/>
              <a:ext cx="192" cy="432"/>
            </a:xfrm>
            <a:prstGeom prst="upArrow">
              <a:avLst>
                <a:gd name="adj1" fmla="val 50000"/>
                <a:gd name="adj2" fmla="val 56250"/>
              </a:avLst>
            </a:prstGeom>
            <a:solidFill>
              <a:srgbClr val="66FF33"/>
            </a:solidFill>
            <a:ln w="12700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Text Box 25">
              <a:extLst>
                <a:ext uri="{FF2B5EF4-FFF2-40B4-BE49-F238E27FC236}">
                  <a16:creationId xmlns:a16="http://schemas.microsoft.com/office/drawing/2014/main" id="{0B1D30FF-29C4-4774-9612-38C929E71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504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</a:rPr>
                <a:t>仅是一种线性结构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294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3-2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栈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第三章     栈和队列</a:t>
            </a:r>
          </a:p>
        </p:txBody>
      </p:sp>
    </p:spTree>
    <p:extLst>
      <p:ext uri="{BB962C8B-B14F-4D97-AF65-F5344CB8AC3E}">
        <p14:creationId xmlns:p14="http://schemas.microsoft.com/office/powerpoint/2010/main" val="2193885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48204" y="123040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48204" y="196449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693320" y="1165094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栈的定义及操作特性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693320" y="1891643"/>
            <a:ext cx="381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栈的抽象数据类型定义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21" name="Group 40"/>
          <p:cNvGrpSpPr/>
          <p:nvPr/>
        </p:nvGrpSpPr>
        <p:grpSpPr>
          <a:xfrm>
            <a:off x="1948204" y="269857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Group 40"/>
          <p:cNvGrpSpPr/>
          <p:nvPr/>
        </p:nvGrpSpPr>
        <p:grpSpPr>
          <a:xfrm>
            <a:off x="1948204" y="343265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2693320" y="2622300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顺序栈的存储结构定义</a:t>
            </a: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693320" y="3348849"/>
            <a:ext cx="449865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顺序栈的实现</a:t>
            </a:r>
          </a:p>
        </p:txBody>
      </p:sp>
      <p:grpSp>
        <p:nvGrpSpPr>
          <p:cNvPr id="48" name="Group 40"/>
          <p:cNvGrpSpPr/>
          <p:nvPr/>
        </p:nvGrpSpPr>
        <p:grpSpPr>
          <a:xfrm>
            <a:off x="1948204" y="416673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Group 40"/>
          <p:cNvGrpSpPr/>
          <p:nvPr/>
        </p:nvGrpSpPr>
        <p:grpSpPr>
          <a:xfrm>
            <a:off x="1948204" y="490082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2693320" y="4075398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链栈的存储结构定义</a:t>
            </a:r>
          </a:p>
        </p:txBody>
      </p: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2693320" y="4801947"/>
            <a:ext cx="449865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链栈的实现</a:t>
            </a: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46" grpId="0"/>
      <p:bldP spid="47" grpId="0"/>
      <p:bldP spid="56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5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1871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栈的定义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191936" y="999808"/>
            <a:ext cx="9154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限定仅在</a:t>
            </a:r>
            <a:r>
              <a:rPr kumimoji="1"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一端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进行插入和删除操作的</a:t>
            </a:r>
            <a:r>
              <a:rPr kumimoji="1"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09221" y="2544320"/>
            <a:ext cx="377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altLang="zh-CN" sz="32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51936" y="4587931"/>
            <a:ext cx="10873773" cy="1040285"/>
            <a:chOff x="651936" y="4374571"/>
            <a:chExt cx="10873773" cy="1040285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91936" y="4374571"/>
              <a:ext cx="10333773" cy="1040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栈顶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）：允许插入和删除的一端称为栈顶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bottom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）：另一端称为栈底</a:t>
              </a:r>
            </a:p>
          </p:txBody>
        </p:sp>
        <p:grpSp>
          <p:nvGrpSpPr>
            <p:cNvPr id="46" name="Group 67"/>
            <p:cNvGrpSpPr/>
            <p:nvPr/>
          </p:nvGrpSpPr>
          <p:grpSpPr>
            <a:xfrm>
              <a:off x="651936" y="4459288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7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7445157" y="1730955"/>
            <a:ext cx="3253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插入位置：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~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45157" y="2287180"/>
            <a:ext cx="288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删除位置：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~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74080" y="2040815"/>
            <a:ext cx="12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线性表</a:t>
            </a:r>
          </a:p>
        </p:txBody>
      </p:sp>
      <p:sp>
        <p:nvSpPr>
          <p:cNvPr id="25" name="右大括号 24"/>
          <p:cNvSpPr/>
          <p:nvPr/>
        </p:nvSpPr>
        <p:spPr>
          <a:xfrm flipH="1">
            <a:off x="7238741" y="1916365"/>
            <a:ext cx="180000" cy="648000"/>
          </a:xfrm>
          <a:prstGeom prst="rightBrace">
            <a:avLst>
              <a:gd name="adj1" fmla="val 16840"/>
              <a:gd name="adj2" fmla="val 50000"/>
            </a:avLst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TextBox 25"/>
          <p:cNvSpPr txBox="1"/>
          <p:nvPr/>
        </p:nvSpPr>
        <p:spPr>
          <a:xfrm>
            <a:off x="7433981" y="2941155"/>
            <a:ext cx="3253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插入位置：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981" y="3527860"/>
            <a:ext cx="288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删除位置：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8919" y="3281495"/>
            <a:ext cx="65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</a:p>
        </p:txBody>
      </p:sp>
      <p:sp>
        <p:nvSpPr>
          <p:cNvPr id="29" name="右大括号 28"/>
          <p:cNvSpPr/>
          <p:nvPr/>
        </p:nvSpPr>
        <p:spPr>
          <a:xfrm flipH="1">
            <a:off x="7227565" y="3157045"/>
            <a:ext cx="180000" cy="648000"/>
          </a:xfrm>
          <a:prstGeom prst="rightBrace">
            <a:avLst>
              <a:gd name="adj1" fmla="val 16840"/>
              <a:gd name="adj2" fmla="val 50000"/>
            </a:avLst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6" name="组合 5"/>
          <p:cNvGrpSpPr/>
          <p:nvPr/>
        </p:nvGrpSpPr>
        <p:grpSpPr>
          <a:xfrm>
            <a:off x="1409221" y="3098615"/>
            <a:ext cx="983459" cy="1006435"/>
            <a:chOff x="1348261" y="2610935"/>
            <a:chExt cx="983459" cy="1006435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1844040" y="2610935"/>
              <a:ext cx="0" cy="432000"/>
            </a:xfrm>
            <a:prstGeom prst="straightConnector1">
              <a:avLst/>
            </a:prstGeom>
            <a:ln w="28575">
              <a:solidFill>
                <a:srgbClr val="5C30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348261" y="3094150"/>
              <a:ext cx="983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栈底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39061" y="3098615"/>
            <a:ext cx="983459" cy="1006435"/>
            <a:chOff x="3878101" y="2610935"/>
            <a:chExt cx="983459" cy="1006435"/>
          </a:xfrm>
        </p:grpSpPr>
        <p:cxnSp>
          <p:nvCxnSpPr>
            <p:cNvPr id="31" name="直接箭头连接符 30"/>
            <p:cNvCxnSpPr/>
            <p:nvPr/>
          </p:nvCxnSpPr>
          <p:spPr>
            <a:xfrm flipV="1">
              <a:off x="4373880" y="2610935"/>
              <a:ext cx="0" cy="432000"/>
            </a:xfrm>
            <a:prstGeom prst="straightConnector1">
              <a:avLst/>
            </a:prstGeom>
            <a:ln w="28575">
              <a:solidFill>
                <a:srgbClr val="5C30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878101" y="3094150"/>
              <a:ext cx="983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栈顶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66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22" grpId="1"/>
      <p:bldP spid="23" grpId="0"/>
      <p:bldP spid="23" grpId="1"/>
      <p:bldP spid="24" grpId="0"/>
      <p:bldP spid="24" grpId="1"/>
      <p:bldP spid="25" grpId="0" animBg="1"/>
      <p:bldP spid="26" grpId="0"/>
      <p:bldP spid="26" grpId="1"/>
      <p:bldP spid="27" grpId="0"/>
      <p:bldP spid="27" grpId="1"/>
      <p:bldP spid="28" grpId="0"/>
      <p:bldP spid="28" grpId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573403" y="59016"/>
            <a:ext cx="26857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栈的操作特性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5522754" y="1511300"/>
            <a:ext cx="4122737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插入：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入栈、进栈、压栈</a:t>
            </a:r>
          </a:p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出栈、弹栈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995000" y="4238960"/>
            <a:ext cx="118800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36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i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endParaRPr lang="en-US" altLang="zh-CN" sz="3600" baseline="-250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20433" y="1213485"/>
            <a:ext cx="1275714" cy="1079500"/>
            <a:chOff x="1331913" y="1213485"/>
            <a:chExt cx="1275714" cy="1079500"/>
          </a:xfrm>
        </p:grpSpPr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1331913" y="1511300"/>
              <a:ext cx="9001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</a:t>
              </a:r>
            </a:p>
          </p:txBody>
        </p:sp>
        <p:sp>
          <p:nvSpPr>
            <p:cNvPr id="28" name="Arc 15"/>
            <p:cNvSpPr>
              <a:spLocks/>
            </p:cNvSpPr>
            <p:nvPr/>
          </p:nvSpPr>
          <p:spPr bwMode="auto">
            <a:xfrm>
              <a:off x="1658302" y="1213485"/>
              <a:ext cx="949325" cy="10795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956069" y="1226022"/>
            <a:ext cx="1302559" cy="1157288"/>
            <a:chOff x="3367549" y="1226022"/>
            <a:chExt cx="1302559" cy="1157288"/>
          </a:xfrm>
        </p:grpSpPr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3831908" y="1511300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</a:p>
          </p:txBody>
        </p:sp>
        <p:sp>
          <p:nvSpPr>
            <p:cNvPr id="30" name="Arc 20"/>
            <p:cNvSpPr>
              <a:spLocks/>
            </p:cNvSpPr>
            <p:nvPr/>
          </p:nvSpPr>
          <p:spPr bwMode="auto">
            <a:xfrm rot="10886353" flipV="1">
              <a:off x="3367549" y="1226022"/>
              <a:ext cx="1012825" cy="1157288"/>
            </a:xfrm>
            <a:custGeom>
              <a:avLst/>
              <a:gdLst>
                <a:gd name="G0" fmla="+- 4571 0 0"/>
                <a:gd name="G1" fmla="+- 21600 0 0"/>
                <a:gd name="G2" fmla="+- 21600 0 0"/>
                <a:gd name="T0" fmla="*/ 0 w 26092"/>
                <a:gd name="T1" fmla="*/ 489 h 21600"/>
                <a:gd name="T2" fmla="*/ 26092 w 26092"/>
                <a:gd name="T3" fmla="*/ 19759 h 21600"/>
                <a:gd name="T4" fmla="*/ 4571 w 2609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092" h="21600" fill="none" extrusionOk="0">
                  <a:moveTo>
                    <a:pt x="0" y="489"/>
                  </a:moveTo>
                  <a:cubicBezTo>
                    <a:pt x="1501" y="163"/>
                    <a:pt x="3034" y="-1"/>
                    <a:pt x="4571" y="0"/>
                  </a:cubicBezTo>
                  <a:cubicBezTo>
                    <a:pt x="15786" y="0"/>
                    <a:pt x="25136" y="8584"/>
                    <a:pt x="26092" y="19758"/>
                  </a:cubicBezTo>
                </a:path>
                <a:path w="26092" h="21600" stroke="0" extrusionOk="0">
                  <a:moveTo>
                    <a:pt x="0" y="489"/>
                  </a:moveTo>
                  <a:cubicBezTo>
                    <a:pt x="1501" y="163"/>
                    <a:pt x="3034" y="-1"/>
                    <a:pt x="4571" y="0"/>
                  </a:cubicBezTo>
                  <a:cubicBezTo>
                    <a:pt x="15786" y="0"/>
                    <a:pt x="25136" y="8584"/>
                    <a:pt x="26092" y="19758"/>
                  </a:cubicBezTo>
                  <a:lnTo>
                    <a:pt x="4571" y="21600"/>
                  </a:lnTo>
                  <a:close/>
                </a:path>
              </a:pathLst>
            </a:custGeom>
            <a:noFill/>
            <a:ln w="38100">
              <a:solidFill>
                <a:srgbClr val="5A327D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74520" y="2128520"/>
            <a:ext cx="1418376" cy="2787240"/>
            <a:chOff x="2286000" y="2128520"/>
            <a:chExt cx="1418376" cy="2787240"/>
          </a:xfrm>
        </p:grpSpPr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2316480" y="2128520"/>
              <a:ext cx="0" cy="2772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2286000" y="4902200"/>
              <a:ext cx="1418376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3672840" y="2143760"/>
              <a:ext cx="0" cy="2772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2286000" y="421640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2316480" y="349377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2316480" y="277114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51948" y="4303554"/>
            <a:ext cx="7399972" cy="648000"/>
            <a:chOff x="4151948" y="3251994"/>
            <a:chExt cx="7399972" cy="648000"/>
          </a:xfrm>
        </p:grpSpPr>
        <p:grpSp>
          <p:nvGrpSpPr>
            <p:cNvPr id="36" name="Group 31"/>
            <p:cNvGrpSpPr/>
            <p:nvPr/>
          </p:nvGrpSpPr>
          <p:grpSpPr>
            <a:xfrm>
              <a:off x="4151948" y="3299610"/>
              <a:ext cx="504000" cy="504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4630079" y="3251994"/>
              <a:ext cx="6921841" cy="6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此时执行出栈操作，哪个元素可以出栈呢？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Rectangle 11"/>
          <p:cNvSpPr/>
          <p:nvPr/>
        </p:nvSpPr>
        <p:spPr>
          <a:xfrm>
            <a:off x="1234439" y="5389880"/>
            <a:ext cx="9540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栈的操作特性：后进先出（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ast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irst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ut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LIFO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4212908" y="3030530"/>
            <a:ext cx="5605319" cy="523220"/>
            <a:chOff x="651936" y="5433036"/>
            <a:chExt cx="5605319" cy="523220"/>
          </a:xfrm>
        </p:grpSpPr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1085256" y="5433036"/>
              <a:ext cx="517199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空栈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：不含任何数据元素的栈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grpSp>
          <p:nvGrpSpPr>
            <p:cNvPr id="48" name="Group 67"/>
            <p:cNvGrpSpPr/>
            <p:nvPr/>
          </p:nvGrpSpPr>
          <p:grpSpPr>
            <a:xfrm>
              <a:off x="651936" y="5495608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5056188" y="3552669"/>
            <a:ext cx="2365693" cy="675621"/>
            <a:chOff x="5056188" y="3552669"/>
            <a:chExt cx="2365693" cy="675621"/>
          </a:xfrm>
        </p:grpSpPr>
        <p:sp>
          <p:nvSpPr>
            <p:cNvPr id="43" name="圆角右箭头 42"/>
            <p:cNvSpPr/>
            <p:nvPr/>
          </p:nvSpPr>
          <p:spPr>
            <a:xfrm flipV="1">
              <a:off x="5056188" y="3552669"/>
              <a:ext cx="720000" cy="5400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5889349" y="3705070"/>
              <a:ext cx="15325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条件判断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</p:grpSp>
      <p:sp>
        <p:nvSpPr>
          <p:cNvPr id="52" name="Rectangle 12">
            <a:extLst>
              <a:ext uri="{FF2B5EF4-FFF2-40B4-BE49-F238E27FC236}">
                <a16:creationId xmlns:a16="http://schemas.microsoft.com/office/drawing/2014/main" id="{6EEAB77E-9C6E-4794-83B0-F0870CBC3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746" y="3519169"/>
            <a:ext cx="118800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36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i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endParaRPr lang="en-US" altLang="zh-CN" sz="3600" baseline="-250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3" name="Rectangle 12">
            <a:extLst>
              <a:ext uri="{FF2B5EF4-FFF2-40B4-BE49-F238E27FC236}">
                <a16:creationId xmlns:a16="http://schemas.microsoft.com/office/drawing/2014/main" id="{E1F64C02-C85A-4A62-9BAC-40F9FD71A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766" y="2774345"/>
            <a:ext cx="118800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36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i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</a:t>
            </a:r>
            <a:endParaRPr lang="en-US" altLang="zh-CN" sz="3600" baseline="-250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4" name="Text Box 18">
            <a:extLst>
              <a:ext uri="{FF2B5EF4-FFF2-40B4-BE49-F238E27FC236}">
                <a16:creationId xmlns:a16="http://schemas.microsoft.com/office/drawing/2014/main" id="{F8081A09-4F5E-4333-93BA-8F84BF5D5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780" y="4324502"/>
            <a:ext cx="9366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ea typeface="楷体_GB2312" panose="02010609030101010101" pitchFamily="49" charset="-122"/>
              </a:rPr>
              <a:t>栈底</a:t>
            </a:r>
          </a:p>
        </p:txBody>
      </p:sp>
      <p:sp>
        <p:nvSpPr>
          <p:cNvPr id="55" name="Text Box 18">
            <a:extLst>
              <a:ext uri="{FF2B5EF4-FFF2-40B4-BE49-F238E27FC236}">
                <a16:creationId xmlns:a16="http://schemas.microsoft.com/office/drawing/2014/main" id="{C0EDA7B5-0FA8-4E5B-8E62-473C89B24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780" y="2843211"/>
            <a:ext cx="9366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ea typeface="楷体_GB2312" panose="02010609030101010101" pitchFamily="49" charset="-122"/>
              </a:rPr>
              <a:t>栈顶</a:t>
            </a:r>
          </a:p>
        </p:txBody>
      </p:sp>
    </p:spTree>
    <p:extLst>
      <p:ext uri="{BB962C8B-B14F-4D97-AF65-F5344CB8AC3E}">
        <p14:creationId xmlns:p14="http://schemas.microsoft.com/office/powerpoint/2010/main" val="91295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25" grpId="0"/>
      <p:bldP spid="51" grpId="0" animBg="1"/>
      <p:bldP spid="51" grpId="1" animBg="1"/>
      <p:bldP spid="52" grpId="0"/>
      <p:bldP spid="53" grpId="0"/>
      <p:bldP spid="54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995000" y="4238960"/>
            <a:ext cx="118800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3600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endParaRPr lang="en-US" altLang="zh-CN" sz="3600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74520" y="2128520"/>
            <a:ext cx="1418376" cy="2787240"/>
            <a:chOff x="2286000" y="2128520"/>
            <a:chExt cx="1418376" cy="2787240"/>
          </a:xfrm>
        </p:grpSpPr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2316480" y="2128520"/>
              <a:ext cx="0" cy="2772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2286000" y="4902200"/>
              <a:ext cx="1418376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3672840" y="2143760"/>
              <a:ext cx="0" cy="2772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2286000" y="421640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2316480" y="349377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2316480" y="277114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1979760" y="3530600"/>
            <a:ext cx="118800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3600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b</a:t>
            </a:r>
            <a:endParaRPr lang="en-US" altLang="zh-CN" sz="3600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2024040" y="2796540"/>
            <a:ext cx="118800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3600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3600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73560" y="5277496"/>
            <a:ext cx="8313360" cy="1152000"/>
            <a:chOff x="2888040" y="4963160"/>
            <a:chExt cx="8313360" cy="1152000"/>
          </a:xfrm>
        </p:grpSpPr>
        <p:sp>
          <p:nvSpPr>
            <p:cNvPr id="51" name="Rectangle 11"/>
            <p:cNvSpPr/>
            <p:nvPr/>
          </p:nvSpPr>
          <p:spPr>
            <a:xfrm>
              <a:off x="3688080" y="4963160"/>
              <a:ext cx="7513320" cy="1152000"/>
            </a:xfrm>
            <a:prstGeom prst="rect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栈只是对插入和删除操作的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位置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进行了限制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并没有限定插入和删除操作进行的时间</a:t>
              </a:r>
            </a:p>
          </p:txBody>
        </p:sp>
        <p:grpSp>
          <p:nvGrpSpPr>
            <p:cNvPr id="33" name="Group 70"/>
            <p:cNvGrpSpPr/>
            <p:nvPr/>
          </p:nvGrpSpPr>
          <p:grpSpPr>
            <a:xfrm>
              <a:off x="2888040" y="5237572"/>
              <a:ext cx="648000" cy="648000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34" name="Freeform 104"/>
              <p:cNvSpPr>
                <a:spLocks/>
              </p:cNvSpPr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05"/>
              <p:cNvSpPr>
                <a:spLocks/>
              </p:cNvSpPr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06"/>
              <p:cNvSpPr>
                <a:spLocks/>
              </p:cNvSpPr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07"/>
              <p:cNvSpPr>
                <a:spLocks/>
              </p:cNvSpPr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08"/>
              <p:cNvSpPr>
                <a:spLocks/>
              </p:cNvSpPr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09"/>
              <p:cNvSpPr>
                <a:spLocks/>
              </p:cNvSpPr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04"/>
              <p:cNvSpPr>
                <a:spLocks/>
              </p:cNvSpPr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996339" y="804595"/>
            <a:ext cx="10332158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例：有三个元素按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的次序依次进栈，且每个元素只允许进一次栈，则可能的出栈序列有多少种？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676018" y="2143760"/>
            <a:ext cx="2585697" cy="1169551"/>
            <a:chOff x="5400063" y="2630036"/>
            <a:chExt cx="2585697" cy="1169551"/>
          </a:xfrm>
        </p:grpSpPr>
        <p:sp>
          <p:nvSpPr>
            <p:cNvPr id="50" name="矩形 49"/>
            <p:cNvSpPr/>
            <p:nvPr/>
          </p:nvSpPr>
          <p:spPr>
            <a:xfrm>
              <a:off x="5751219" y="2630036"/>
              <a:ext cx="223454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404040"/>
                  </a:solidFill>
                  <a:latin typeface="+mn-ea"/>
                </a:rPr>
                <a:t>情况一</a:t>
              </a:r>
              <a:endParaRPr lang="en-US" altLang="zh-CN" sz="2800" b="1" dirty="0">
                <a:solidFill>
                  <a:srgbClr val="404040"/>
                </a:solidFill>
                <a:latin typeface="+mn-ea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404040"/>
                  </a:solidFill>
                  <a:latin typeface="+mn-ea"/>
                </a:rPr>
                <a:t>出栈：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 b a</a:t>
              </a:r>
              <a:endParaRPr lang="zh-CN" altLang="en-US" sz="28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" name="Group 82"/>
            <p:cNvGrpSpPr/>
            <p:nvPr/>
          </p:nvGrpSpPr>
          <p:grpSpPr>
            <a:xfrm>
              <a:off x="5400063" y="2778257"/>
              <a:ext cx="360000" cy="324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54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0" name="Rounded Rectangle 10"/>
          <p:cNvSpPr/>
          <p:nvPr/>
        </p:nvSpPr>
        <p:spPr>
          <a:xfrm>
            <a:off x="542924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573403" y="59016"/>
            <a:ext cx="26857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栈的操作特性</a:t>
            </a: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9238795" y="4302087"/>
            <a:ext cx="118800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3600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endParaRPr lang="en-US" altLang="zh-CN" sz="3600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118315" y="2191647"/>
            <a:ext cx="1418376" cy="2787240"/>
            <a:chOff x="2286000" y="2128520"/>
            <a:chExt cx="1418376" cy="2787240"/>
          </a:xfrm>
        </p:grpSpPr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2316480" y="2128520"/>
              <a:ext cx="0" cy="2772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2286000" y="4902200"/>
              <a:ext cx="1418376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3672840" y="2143760"/>
              <a:ext cx="0" cy="2772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2286000" y="421640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2" name="Line 9"/>
            <p:cNvSpPr>
              <a:spLocks noChangeShapeType="1"/>
            </p:cNvSpPr>
            <p:nvPr/>
          </p:nvSpPr>
          <p:spPr bwMode="auto">
            <a:xfrm>
              <a:off x="2316480" y="349377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8" name="Line 9"/>
            <p:cNvSpPr>
              <a:spLocks noChangeShapeType="1"/>
            </p:cNvSpPr>
            <p:nvPr/>
          </p:nvSpPr>
          <p:spPr bwMode="auto">
            <a:xfrm>
              <a:off x="2316480" y="277114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59" name="Rectangle 12"/>
          <p:cNvSpPr>
            <a:spLocks noChangeArrowheads="1"/>
          </p:cNvSpPr>
          <p:nvPr/>
        </p:nvSpPr>
        <p:spPr bwMode="auto">
          <a:xfrm>
            <a:off x="9223555" y="3593727"/>
            <a:ext cx="118800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3600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b</a:t>
            </a:r>
            <a:endParaRPr lang="en-US" altLang="zh-CN" sz="3600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6400151" y="2143760"/>
            <a:ext cx="2585697" cy="1169551"/>
            <a:chOff x="5400063" y="2630036"/>
            <a:chExt cx="2585697" cy="1169551"/>
          </a:xfrm>
        </p:grpSpPr>
        <p:sp>
          <p:nvSpPr>
            <p:cNvPr id="62" name="矩形 61"/>
            <p:cNvSpPr/>
            <p:nvPr/>
          </p:nvSpPr>
          <p:spPr>
            <a:xfrm>
              <a:off x="5751219" y="2630036"/>
              <a:ext cx="223454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情况二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出栈：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c a</a:t>
              </a:r>
              <a:endPara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3" name="Group 82"/>
            <p:cNvGrpSpPr/>
            <p:nvPr/>
          </p:nvGrpSpPr>
          <p:grpSpPr>
            <a:xfrm>
              <a:off x="5400063" y="2778257"/>
              <a:ext cx="360000" cy="324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64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3676018" y="3673817"/>
            <a:ext cx="4841217" cy="1169551"/>
            <a:chOff x="5400063" y="2630036"/>
            <a:chExt cx="4841217" cy="1169551"/>
          </a:xfrm>
        </p:grpSpPr>
        <p:sp>
          <p:nvSpPr>
            <p:cNvPr id="68" name="矩形 67"/>
            <p:cNvSpPr/>
            <p:nvPr/>
          </p:nvSpPr>
          <p:spPr>
            <a:xfrm>
              <a:off x="5751219" y="2630036"/>
              <a:ext cx="449006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能否得到如下出栈序列？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出栈：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 a b</a:t>
              </a:r>
              <a:endPara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9" name="Group 82"/>
            <p:cNvGrpSpPr/>
            <p:nvPr/>
          </p:nvGrpSpPr>
          <p:grpSpPr>
            <a:xfrm>
              <a:off x="5400063" y="2778257"/>
              <a:ext cx="360000" cy="324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07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1" grpId="0"/>
      <p:bldP spid="21" grpId="1"/>
      <p:bldP spid="32" grpId="0"/>
      <p:bldP spid="32" grpId="1"/>
      <p:bldP spid="32" grpId="2"/>
      <p:bldP spid="2" grpId="0"/>
      <p:bldP spid="36" grpId="0"/>
      <p:bldP spid="36" grpId="1"/>
      <p:bldP spid="59" grpId="0"/>
      <p:bldP spid="5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638676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栈的抽象数据类型定义</a:t>
            </a:r>
          </a:p>
        </p:txBody>
      </p:sp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1017904" y="857121"/>
            <a:ext cx="1025969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ADT </a:t>
            </a:r>
            <a:r>
              <a:rPr lang="en-US" altLang="zh-CN" sz="2400" b="1" dirty="0">
                <a:solidFill>
                  <a:srgbClr val="285A32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Stack</a:t>
            </a:r>
          </a:p>
          <a:p>
            <a:pPr algn="l" eaLnBrk="0" hangingPunct="0"/>
            <a:r>
              <a:rPr lang="en-US" altLang="zh-CN" sz="2400" b="1" dirty="0" err="1">
                <a:solidFill>
                  <a:srgbClr val="5C307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DataModel</a:t>
            </a:r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r>
              <a:rPr lang="en-US" altLang="zh-CN" sz="2400" b="1" dirty="0">
                <a:solidFill>
                  <a:srgbClr val="5C307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Operation</a:t>
            </a: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b="1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endADT</a:t>
            </a:r>
            <a:endParaRPr kumimoji="1" lang="en-US" altLang="zh-CN" sz="2400" b="1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25879" y="1627555"/>
            <a:ext cx="10271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栈中元素具有相同类型及后进先出特性，相邻元素具有前驱和后继关系</a:t>
            </a:r>
          </a:p>
        </p:txBody>
      </p:sp>
      <p:sp>
        <p:nvSpPr>
          <p:cNvPr id="8" name="矩形 7"/>
          <p:cNvSpPr/>
          <p:nvPr/>
        </p:nvSpPr>
        <p:spPr>
          <a:xfrm>
            <a:off x="1341377" y="2291670"/>
            <a:ext cx="9641755" cy="2746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InitStack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：栈的初始化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DestroyStack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：栈的销毁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Push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：入栈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Pop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：出栈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GetTop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：取栈顶元素</a:t>
            </a: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Empty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：判空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2924" y="5472876"/>
            <a:ext cx="9073516" cy="523220"/>
            <a:chOff x="542924" y="5442396"/>
            <a:chExt cx="9073516" cy="523220"/>
          </a:xfrm>
        </p:grpSpPr>
        <p:sp>
          <p:nvSpPr>
            <p:cNvPr id="10" name="Freeform 84"/>
            <p:cNvSpPr>
              <a:spLocks/>
            </p:cNvSpPr>
            <p:nvPr/>
          </p:nvSpPr>
          <p:spPr bwMode="auto">
            <a:xfrm>
              <a:off x="542924" y="550764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72539" y="5442396"/>
              <a:ext cx="85439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相对于其他数据结构，栈的基本操作是确定的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56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顺序栈的存储结构定义</a:t>
            </a: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1006408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顺序栈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：栈的顺序存储结构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1929330" y="1737996"/>
            <a:ext cx="6700838" cy="4572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0       1       2        3        4        5       6        7       8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915042" y="2222184"/>
            <a:ext cx="6624638" cy="612000"/>
            <a:chOff x="1915042" y="2206944"/>
            <a:chExt cx="6624638" cy="762000"/>
          </a:xfrm>
        </p:grpSpPr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1915042" y="2206944"/>
              <a:ext cx="6624638" cy="762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2661167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375542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4105792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855092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5572642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6306067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7039492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7772917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51937" y="5387316"/>
            <a:ext cx="9772223" cy="523220"/>
            <a:chOff x="651937" y="5387316"/>
            <a:chExt cx="9772223" cy="523220"/>
          </a:xfrm>
        </p:grpSpPr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92931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如何表示栈顶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：设变量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栈顶元素所在的下标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23146" y="1981836"/>
            <a:ext cx="10741603" cy="3327435"/>
            <a:chOff x="723146" y="1981836"/>
            <a:chExt cx="10741603" cy="3327435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30976" y="4786051"/>
              <a:ext cx="1033377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如何表示栈底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：用数组的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一端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作为栈底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1899802" y="1981836"/>
              <a:ext cx="0" cy="1152000"/>
            </a:xfrm>
            <a:prstGeom prst="line">
              <a:avLst/>
            </a:prstGeom>
            <a:ln w="57150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67"/>
            <p:cNvGrpSpPr/>
            <p:nvPr/>
          </p:nvGrpSpPr>
          <p:grpSpPr>
            <a:xfrm>
              <a:off x="723146" y="4928620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4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637371" y="4010864"/>
            <a:ext cx="6494949" cy="519113"/>
            <a:chOff x="1826091" y="4148024"/>
            <a:chExt cx="6494949" cy="519113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24100" y="4148024"/>
              <a:ext cx="599694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如何改造数组实现栈的顺序存储呢？</a:t>
              </a: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132617" y="2216847"/>
            <a:ext cx="3485745" cy="1528460"/>
            <a:chOff x="2132617" y="2277807"/>
            <a:chExt cx="3485745" cy="1528460"/>
          </a:xfrm>
        </p:grpSpPr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3405705" y="2898217"/>
              <a:ext cx="719137" cy="908050"/>
              <a:chOff x="1635" y="2742"/>
              <a:chExt cx="453" cy="572"/>
            </a:xfrm>
          </p:grpSpPr>
          <p:sp>
            <p:nvSpPr>
              <p:cNvPr id="42" name="Line 5"/>
              <p:cNvSpPr>
                <a:spLocks noChangeShapeType="1"/>
              </p:cNvSpPr>
              <p:nvPr/>
            </p:nvSpPr>
            <p:spPr bwMode="auto">
              <a:xfrm flipV="1">
                <a:off x="1834" y="2742"/>
                <a:ext cx="0" cy="312"/>
              </a:xfrm>
              <a:prstGeom prst="line">
                <a:avLst/>
              </a:prstGeom>
              <a:noFill/>
              <a:ln w="38100">
                <a:solidFill>
                  <a:srgbClr val="B42D2D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635" y="2987"/>
                <a:ext cx="45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B42D2D"/>
                    </a:solidFill>
                    <a:latin typeface="Times New Roman" pitchFamily="18" charset="0"/>
                    <a:ea typeface="宋体" charset="-122"/>
                  </a:rPr>
                  <a:t>top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132617" y="2277807"/>
              <a:ext cx="3485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    b     c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175331" y="1025829"/>
            <a:ext cx="4026069" cy="519113"/>
            <a:chOff x="1826091" y="4148024"/>
            <a:chExt cx="4026069" cy="519113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4671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什么是顺序存储？</a:t>
              </a:r>
            </a:p>
          </p:txBody>
        </p:sp>
        <p:grpSp>
          <p:nvGrpSpPr>
            <p:cNvPr id="4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340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729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括号匹配问题</a:t>
            </a:r>
          </a:p>
        </p:txBody>
      </p:sp>
      <p:sp>
        <p:nvSpPr>
          <p:cNvPr id="3" name="矩形 2"/>
          <p:cNvSpPr/>
          <p:nvPr/>
        </p:nvSpPr>
        <p:spPr>
          <a:xfrm>
            <a:off x="1112520" y="5341164"/>
            <a:ext cx="10058400" cy="720000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在实际问题的处理过程中，有些数据具有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后到先处理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9" y="889337"/>
            <a:ext cx="1043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判断给定表达式中所含括号是否正确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配对。</a:t>
            </a:r>
          </a:p>
        </p:txBody>
      </p:sp>
      <p:sp>
        <p:nvSpPr>
          <p:cNvPr id="33" name="矩形 32"/>
          <p:cNvSpPr/>
          <p:nvPr/>
        </p:nvSpPr>
        <p:spPr>
          <a:xfrm>
            <a:off x="638168" y="1394710"/>
            <a:ext cx="11081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配对原则：右括号与其前面最近的尚未配对的左括号相配对。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顺序扫描表达式，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右括号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已经扫描过的最后一个尚未配对的左括号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进行配对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950" y="3792001"/>
            <a:ext cx="11170650" cy="523220"/>
            <a:chOff x="487950" y="4614961"/>
            <a:chExt cx="10973606" cy="523220"/>
          </a:xfrm>
        </p:grpSpPr>
        <p:sp>
          <p:nvSpPr>
            <p:cNvPr id="34" name="矩形 33"/>
            <p:cNvSpPr/>
            <p:nvPr/>
          </p:nvSpPr>
          <p:spPr>
            <a:xfrm>
              <a:off x="1022156" y="4614961"/>
              <a:ext cx="104394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如何保存已经扫描过的尚未配对的左括号，并对其实施配对操作？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5" name="Group 36"/>
            <p:cNvGrpSpPr/>
            <p:nvPr/>
          </p:nvGrpSpPr>
          <p:grpSpPr>
            <a:xfrm>
              <a:off x="487950" y="464462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36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1635354" y="2576378"/>
            <a:ext cx="3866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+ ( (3 + 2) ×8 – 7) ÷ 3 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352800" y="3093842"/>
            <a:ext cx="0" cy="432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2590800" y="3093842"/>
            <a:ext cx="0" cy="432000"/>
          </a:xfrm>
          <a:prstGeom prst="straightConnector1">
            <a:avLst/>
          </a:prstGeom>
          <a:ln w="28575">
            <a:solidFill>
              <a:srgbClr val="B42D2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451193" y="2576378"/>
            <a:ext cx="4626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+ ( (3 + 2) ×8 – 7) ) ÷ 3 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9616440" y="3093842"/>
            <a:ext cx="0" cy="432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102189" y="4315221"/>
            <a:ext cx="9068731" cy="766566"/>
            <a:chOff x="2102189" y="4452381"/>
            <a:chExt cx="9068731" cy="766566"/>
          </a:xfrm>
        </p:grpSpPr>
        <p:sp>
          <p:nvSpPr>
            <p:cNvPr id="52" name="圆角右箭头 51"/>
            <p:cNvSpPr/>
            <p:nvPr/>
          </p:nvSpPr>
          <p:spPr>
            <a:xfrm flipV="1">
              <a:off x="2102189" y="4452381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967228" y="4726504"/>
              <a:ext cx="820369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用栈保存，扫描到左括号</a:t>
              </a:r>
              <a:r>
                <a:rPr lang="zh-CN" altLang="en-US" sz="26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进栈</a:t>
              </a:r>
              <a:r>
                <a:rPr lang="zh-CN" altLang="en-US" sz="26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，扫描到右括号</a:t>
              </a:r>
              <a:r>
                <a:rPr lang="zh-CN" altLang="en-US" sz="26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出栈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9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33" grpId="0"/>
      <p:bldP spid="44" grpId="0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960" y="2868840"/>
            <a:ext cx="10469880" cy="3234219"/>
          </a:xfrm>
          <a:prstGeom prst="rect">
            <a:avLst/>
          </a:prstGeom>
          <a:ln w="19050">
            <a:solidFill>
              <a:srgbClr val="7878A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endParaRPr lang="en-US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data[                 ];        /*</a:t>
            </a:r>
            <a:r>
              <a:rPr lang="zh-CN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存放栈元素的数组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top;                                         /*</a:t>
            </a:r>
            <a:r>
              <a:rPr lang="zh-CN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栈顶位置，栈顶元素在数组中的下标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SeqStack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43480" y="2877363"/>
            <a:ext cx="10469880" cy="2336537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 </a:t>
            </a:r>
            <a:r>
              <a:rPr lang="en-US" altLang="zh-CN" sz="2400" b="1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StackSize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100                     /*</a:t>
            </a:r>
            <a:r>
              <a:rPr lang="zh-CN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假定栈元素最多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2400" b="1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StackSize</a:t>
            </a:r>
            <a:endParaRPr lang="zh-CN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3477" y="2869483"/>
            <a:ext cx="10469880" cy="2336537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/*</a:t>
            </a:r>
            <a:r>
              <a:rPr lang="zh-CN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定义栈元素的数据类型，假设为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顺序栈的存储结构定义</a:t>
            </a: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5603122" y="628968"/>
            <a:ext cx="6268838" cy="4616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0       1       2    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…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  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StackSize-1</a:t>
            </a:r>
            <a:endParaRPr lang="zh-CN" altLang="en-US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5654040" y="1113156"/>
            <a:ext cx="6086992" cy="612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>
            <a:off x="635019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>
            <a:off x="70645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28"/>
          <p:cNvSpPr>
            <a:spLocks noChangeShapeType="1"/>
          </p:cNvSpPr>
          <p:nvPr/>
        </p:nvSpPr>
        <p:spPr bwMode="auto">
          <a:xfrm>
            <a:off x="77948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9"/>
          <p:cNvSpPr>
            <a:spLocks noChangeShapeType="1"/>
          </p:cNvSpPr>
          <p:nvPr/>
        </p:nvSpPr>
        <p:spPr bwMode="auto">
          <a:xfrm>
            <a:off x="85441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30"/>
          <p:cNvSpPr>
            <a:spLocks noChangeShapeType="1"/>
          </p:cNvSpPr>
          <p:nvPr/>
        </p:nvSpPr>
        <p:spPr bwMode="auto">
          <a:xfrm>
            <a:off x="92616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1097426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" name="Group 7"/>
          <p:cNvGrpSpPr>
            <a:grpSpLocks/>
          </p:cNvGrpSpPr>
          <p:nvPr/>
        </p:nvGrpSpPr>
        <p:grpSpPr bwMode="auto">
          <a:xfrm>
            <a:off x="7094737" y="1732674"/>
            <a:ext cx="719137" cy="923925"/>
            <a:chOff x="1635" y="2812"/>
            <a:chExt cx="453" cy="582"/>
          </a:xfrm>
        </p:grpSpPr>
        <p:sp>
          <p:nvSpPr>
            <p:cNvPr id="49" name="Line 5"/>
            <p:cNvSpPr>
              <a:spLocks noChangeShapeType="1"/>
            </p:cNvSpPr>
            <p:nvPr/>
          </p:nvSpPr>
          <p:spPr bwMode="auto">
            <a:xfrm flipV="1">
              <a:off x="1834" y="2812"/>
              <a:ext cx="0" cy="312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635" y="306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775929" y="1123059"/>
            <a:ext cx="348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b     c</a:t>
            </a:r>
            <a:endParaRPr lang="zh-CN" altLang="en-US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9547860" y="1899438"/>
            <a:ext cx="11353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、游标</a:t>
            </a:r>
          </a:p>
        </p:txBody>
      </p:sp>
      <p:sp>
        <p:nvSpPr>
          <p:cNvPr id="3" name="线形标注 2(带边框和强调线) 2"/>
          <p:cNvSpPr/>
          <p:nvPr/>
        </p:nvSpPr>
        <p:spPr>
          <a:xfrm>
            <a:off x="8255834" y="1884198"/>
            <a:ext cx="2427406" cy="495300"/>
          </a:xfrm>
          <a:prstGeom prst="accentBorderCallout2">
            <a:avLst>
              <a:gd name="adj1" fmla="val 15673"/>
              <a:gd name="adj2" fmla="val -3938"/>
              <a:gd name="adj3" fmla="val 15673"/>
              <a:gd name="adj4" fmla="val -12272"/>
              <a:gd name="adj5" fmla="val 87885"/>
              <a:gd name="adj6" fmla="val -28561"/>
            </a:avLst>
          </a:prstGeom>
          <a:noFill/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栈顶指针</a:t>
            </a:r>
            <a:endParaRPr lang="zh-CN" altLang="en-US" sz="2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3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2" grpId="0" animBg="1"/>
      <p:bldP spid="44" grpId="0"/>
      <p:bldP spid="44" grpId="1"/>
      <p:bldP spid="45" grpId="0"/>
      <p:bldP spid="45" grpId="1"/>
      <p:bldP spid="21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1033"/>
          <p:cNvSpPr txBox="1">
            <a:spLocks noChangeArrowheads="1"/>
          </p:cNvSpPr>
          <p:nvPr/>
        </p:nvSpPr>
        <p:spPr bwMode="auto">
          <a:xfrm>
            <a:off x="763531" y="3930808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Empty(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SeqStack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*S)</a:t>
            </a:r>
            <a:endParaRPr kumimoji="1" lang="zh-CN" altLang="en-US" sz="2800" b="1" dirty="0">
              <a:solidFill>
                <a:srgbClr val="40404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8714" y="957106"/>
            <a:ext cx="5429685" cy="519113"/>
            <a:chOff x="1826091" y="4148024"/>
            <a:chExt cx="5429685" cy="519113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87071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判空的函数原型是什么？</a:t>
              </a:r>
            </a:p>
          </p:txBody>
        </p:sp>
        <p:grpSp>
          <p:nvGrpSpPr>
            <p:cNvPr id="4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9" name="Rectangle 1034"/>
          <p:cNvSpPr>
            <a:spLocks noChangeArrowheads="1"/>
          </p:cNvSpPr>
          <p:nvPr/>
        </p:nvSpPr>
        <p:spPr bwMode="auto">
          <a:xfrm>
            <a:off x="818714" y="1747679"/>
            <a:ext cx="10259695" cy="173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endParaRPr lang="zh-CN" altLang="en-US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输入：栈指针</a:t>
            </a:r>
          </a:p>
          <a:p>
            <a:pPr>
              <a:lnSpc>
                <a:spcPts val="32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功能：判断栈是否为空</a:t>
            </a:r>
          </a:p>
          <a:p>
            <a:pPr>
              <a:lnSpc>
                <a:spcPts val="32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输出：如果栈为空，返回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；否则，返回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" name="Rounded Rectangle 10"/>
          <p:cNvSpPr/>
          <p:nvPr/>
        </p:nvSpPr>
        <p:spPr>
          <a:xfrm>
            <a:off x="542924" y="100964"/>
            <a:ext cx="46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37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顺序栈的实现</a:t>
            </a:r>
            <a:r>
              <a:rPr lang="en-US" altLang="zh-CN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判空</a:t>
            </a: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5603122" y="628968"/>
            <a:ext cx="6268838" cy="4616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0       1       2    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…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  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StackSize-1</a:t>
            </a:r>
            <a:endParaRPr lang="zh-CN" altLang="en-US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5654040" y="1113156"/>
            <a:ext cx="6086992" cy="612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635019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70645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77948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85441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92616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>
            <a:off x="1097426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176107" y="1720994"/>
            <a:ext cx="719137" cy="923925"/>
            <a:chOff x="1635" y="2812"/>
            <a:chExt cx="453" cy="582"/>
          </a:xfrm>
        </p:grpSpPr>
        <p:sp>
          <p:nvSpPr>
            <p:cNvPr id="30" name="Line 5"/>
            <p:cNvSpPr>
              <a:spLocks noChangeShapeType="1"/>
            </p:cNvSpPr>
            <p:nvPr/>
          </p:nvSpPr>
          <p:spPr bwMode="auto">
            <a:xfrm flipV="1">
              <a:off x="1834" y="2812"/>
              <a:ext cx="0" cy="312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1635" y="306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818714" y="4002056"/>
            <a:ext cx="4537057" cy="1938992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(S-&gt;top &lt; 0) return 1;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return 0;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8544124" y="2181420"/>
            <a:ext cx="2740660" cy="523220"/>
          </a:xfrm>
          <a:prstGeom prst="rect">
            <a:avLst/>
          </a:prstGeom>
          <a:noFill/>
          <a:ln w="127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栈空</a:t>
            </a:r>
            <a:r>
              <a:rPr lang="zh-CN" altLang="en-US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top=</a:t>
            </a:r>
            <a:r>
              <a:rPr lang="en-US" altLang="zh-CN" sz="2800" b="1" dirty="0">
                <a:solidFill>
                  <a:srgbClr val="404040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27" name="Text Box 3">
            <a:extLst>
              <a:ext uri="{FF2B5EF4-FFF2-40B4-BE49-F238E27FC236}">
                <a16:creationId xmlns:a16="http://schemas.microsoft.com/office/drawing/2014/main" id="{20BC75B1-413E-4DE6-8D09-C219F70C6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8515" y="4154853"/>
            <a:ext cx="5478042" cy="16333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dirty="0">
                <a:ea typeface="楷体_GB2312" panose="02010609030101010101" pitchFamily="49" charset="-122"/>
              </a:rPr>
              <a:t>	</a:t>
            </a:r>
            <a:r>
              <a:rPr kumimoji="0" lang="en-US" altLang="zh-CN" b="1" dirty="0">
                <a:ea typeface="楷体_GB2312" panose="02010609030101010101" pitchFamily="49" charset="-122"/>
              </a:rPr>
              <a:t>★</a:t>
            </a:r>
            <a:r>
              <a:rPr kumimoji="0" lang="zh-CN" altLang="en-US" b="1" dirty="0">
                <a:ea typeface="楷体_GB2312" panose="02010609030101010101" pitchFamily="49" charset="-122"/>
              </a:rPr>
              <a:t>顺序栈的溢出问题：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b="1" dirty="0">
                <a:ea typeface="楷体_GB2312" panose="02010609030101010101" pitchFamily="49" charset="-122"/>
              </a:rPr>
              <a:t>上溢：栈满判断   </a:t>
            </a:r>
            <a:r>
              <a:rPr kumimoji="0" lang="en-US" altLang="zh-CN" b="1" dirty="0">
                <a:ea typeface="楷体_GB2312" panose="02010609030101010101" pitchFamily="49" charset="-122"/>
              </a:rPr>
              <a:t>S-&gt;top &gt;= </a:t>
            </a:r>
            <a:r>
              <a:rPr lang="en-US" altLang="zh-CN" b="1" dirty="0">
                <a:solidFill>
                  <a:srgbClr val="404040"/>
                </a:solidFill>
                <a:ea typeface="宋体" charset="-122"/>
              </a:rPr>
              <a:t>StackSize</a:t>
            </a:r>
            <a:r>
              <a:rPr kumimoji="0" lang="en-US" altLang="zh-CN" b="1" dirty="0">
                <a:ea typeface="楷体_GB2312" panose="02010609030101010101" pitchFamily="49" charset="-122"/>
              </a:rPr>
              <a:t>-1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b="1" dirty="0">
                <a:ea typeface="楷体_GB2312" panose="02010609030101010101" pitchFamily="49" charset="-122"/>
              </a:rPr>
              <a:t>下溢：栈空判断   </a:t>
            </a:r>
            <a:r>
              <a:rPr kumimoji="0" lang="en-US" altLang="zh-CN" b="1" dirty="0">
                <a:ea typeface="楷体_GB2312" panose="02010609030101010101" pitchFamily="49" charset="-122"/>
              </a:rPr>
              <a:t>S-&gt;top &lt; 0</a:t>
            </a:r>
          </a:p>
        </p:txBody>
      </p:sp>
    </p:spTree>
    <p:extLst>
      <p:ext uri="{BB962C8B-B14F-4D97-AF65-F5344CB8AC3E}">
        <p14:creationId xmlns:p14="http://schemas.microsoft.com/office/powerpoint/2010/main" val="23118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9" grpId="0"/>
      <p:bldP spid="32" grpId="0" animBg="1"/>
      <p:bldP spid="34" grpId="0" animBg="1"/>
      <p:bldP spid="2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6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37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顺序栈的实现</a:t>
            </a:r>
            <a:r>
              <a:rPr lang="en-US" altLang="zh-CN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入栈</a:t>
            </a:r>
          </a:p>
        </p:txBody>
      </p:sp>
      <p:sp>
        <p:nvSpPr>
          <p:cNvPr id="33" name="Text Box 1033"/>
          <p:cNvSpPr txBox="1">
            <a:spLocks noChangeArrowheads="1"/>
          </p:cNvSpPr>
          <p:nvPr/>
        </p:nvSpPr>
        <p:spPr bwMode="auto">
          <a:xfrm>
            <a:off x="1211481" y="4768667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Push(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SeqStack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*S,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kumimoji="1" lang="zh-CN" altLang="en-US" sz="2800" b="1" dirty="0">
              <a:solidFill>
                <a:srgbClr val="40404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8714" y="957106"/>
            <a:ext cx="5429685" cy="519113"/>
            <a:chOff x="1826091" y="4148024"/>
            <a:chExt cx="5429685" cy="519113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87071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入栈的函数原型是什么？</a:t>
              </a:r>
            </a:p>
          </p:txBody>
        </p:sp>
        <p:grpSp>
          <p:nvGrpSpPr>
            <p:cNvPr id="4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Rectangle 1034"/>
          <p:cNvSpPr>
            <a:spLocks noChangeArrowheads="1"/>
          </p:cNvSpPr>
          <p:nvPr/>
        </p:nvSpPr>
        <p:spPr bwMode="auto">
          <a:xfrm>
            <a:off x="904770" y="2190858"/>
            <a:ext cx="10259695" cy="170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输入：元素值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功能：在栈顶插入一个元素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输出：如果插入成功，栈顶增加了一个元素；否则返回失败信息</a:t>
            </a:r>
            <a:endParaRPr lang="en-US" altLang="zh-CN" sz="2400" dirty="0">
              <a:solidFill>
                <a:srgbClr val="5C307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圆角矩形标注 50"/>
          <p:cNvSpPr/>
          <p:nvPr/>
        </p:nvSpPr>
        <p:spPr>
          <a:xfrm>
            <a:off x="3382325" y="4172117"/>
            <a:ext cx="2448000" cy="504000"/>
          </a:xfrm>
          <a:prstGeom prst="wedgeRoundRectCallout">
            <a:avLst>
              <a:gd name="adj1" fmla="val -48751"/>
              <a:gd name="adj2" fmla="val 102091"/>
              <a:gd name="adj3" fmla="val 16667"/>
            </a:avLst>
          </a:prstGeom>
          <a:noFill/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>
                <a:solidFill>
                  <a:srgbClr val="404040"/>
                </a:solidFill>
              </a:rPr>
              <a:t>插入操作是否成功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03122" y="628968"/>
            <a:ext cx="6268838" cy="4616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0       1       2    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…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  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StackSize-1</a:t>
            </a:r>
            <a:endParaRPr lang="zh-CN" altLang="en-US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5654040" y="1113156"/>
            <a:ext cx="6086992" cy="612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635019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70645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77948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85441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92616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097426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" name="Group 7"/>
          <p:cNvGrpSpPr>
            <a:grpSpLocks/>
          </p:cNvGrpSpPr>
          <p:nvPr/>
        </p:nvGrpSpPr>
        <p:grpSpPr bwMode="auto">
          <a:xfrm>
            <a:off x="7094737" y="1732674"/>
            <a:ext cx="719137" cy="923925"/>
            <a:chOff x="1635" y="2812"/>
            <a:chExt cx="453" cy="582"/>
          </a:xfrm>
        </p:grpSpPr>
        <p:sp>
          <p:nvSpPr>
            <p:cNvPr id="28" name="Line 5"/>
            <p:cNvSpPr>
              <a:spLocks noChangeShapeType="1"/>
            </p:cNvSpPr>
            <p:nvPr/>
          </p:nvSpPr>
          <p:spPr bwMode="auto">
            <a:xfrm flipV="1">
              <a:off x="1834" y="2812"/>
              <a:ext cx="0" cy="312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1635" y="306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775929" y="1123059"/>
            <a:ext cx="348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b     c</a:t>
            </a:r>
            <a:endParaRPr lang="zh-CN" altLang="en-US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39582" y="1120455"/>
            <a:ext cx="670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5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05873 2.59259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44" grpId="0"/>
      <p:bldP spid="51" grpId="0" animBg="1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7713980" y="2765819"/>
            <a:ext cx="3844172" cy="523220"/>
          </a:xfrm>
          <a:prstGeom prst="rect">
            <a:avLst/>
          </a:prstGeom>
          <a:noFill/>
          <a:ln w="127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栈满：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top=StackSize</a:t>
            </a:r>
            <a:r>
              <a:rPr lang="en-US" altLang="zh-CN" sz="2800" b="1" dirty="0">
                <a:solidFill>
                  <a:srgbClr val="404040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6" name="矩形 5"/>
          <p:cNvSpPr/>
          <p:nvPr/>
        </p:nvSpPr>
        <p:spPr>
          <a:xfrm>
            <a:off x="668649" y="2950511"/>
            <a:ext cx="6461975" cy="3046988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Push(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SeqStack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*S,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kumimoji="1" lang="zh-CN" altLang="en-US" sz="2400" dirty="0">
              <a:solidFill>
                <a:srgbClr val="40404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&gt;data[++S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&gt;top] = x; 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return 1;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455391" y="4416586"/>
            <a:ext cx="3044533" cy="519113"/>
            <a:chOff x="1826091" y="4148024"/>
            <a:chExt cx="3044533" cy="519113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248556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  <p:grpSp>
          <p:nvGrpSpPr>
            <p:cNvPr id="4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701396" y="3712329"/>
            <a:ext cx="81543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 (S</a:t>
            </a:r>
            <a:r>
              <a:rPr lang="en-US" altLang="zh-CN" sz="2400" dirty="0">
                <a:solidFill>
                  <a:srgbClr val="B42D2D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&gt;top ==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StackSize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B42D2D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1) {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上溢错误，插入失败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\n"); return 0;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7455391" y="3583226"/>
            <a:ext cx="4294649" cy="519113"/>
            <a:chOff x="1826091" y="4148024"/>
            <a:chExt cx="4294649" cy="519113"/>
          </a:xfrm>
        </p:grpSpPr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73568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什么情况下无法入栈？</a:t>
              </a:r>
            </a:p>
          </p:txBody>
        </p:sp>
        <p:grpSp>
          <p:nvGrpSpPr>
            <p:cNvPr id="5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6" name="Rounded Rectangle 10"/>
          <p:cNvSpPr/>
          <p:nvPr/>
        </p:nvSpPr>
        <p:spPr>
          <a:xfrm>
            <a:off x="542924" y="100964"/>
            <a:ext cx="46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37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顺序栈的实现</a:t>
            </a:r>
            <a:r>
              <a:rPr lang="en-US" altLang="zh-CN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入栈</a:t>
            </a: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5603122" y="628968"/>
            <a:ext cx="6268838" cy="4616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0       1       2    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…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  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StackSize-1</a:t>
            </a:r>
            <a:endParaRPr lang="zh-CN" altLang="en-US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5654040" y="1113156"/>
            <a:ext cx="6086992" cy="612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26"/>
          <p:cNvSpPr>
            <a:spLocks noChangeShapeType="1"/>
          </p:cNvSpPr>
          <p:nvPr/>
        </p:nvSpPr>
        <p:spPr bwMode="auto">
          <a:xfrm>
            <a:off x="635019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27"/>
          <p:cNvSpPr>
            <a:spLocks noChangeShapeType="1"/>
          </p:cNvSpPr>
          <p:nvPr/>
        </p:nvSpPr>
        <p:spPr bwMode="auto">
          <a:xfrm>
            <a:off x="70645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28"/>
          <p:cNvSpPr>
            <a:spLocks noChangeShapeType="1"/>
          </p:cNvSpPr>
          <p:nvPr/>
        </p:nvSpPr>
        <p:spPr bwMode="auto">
          <a:xfrm>
            <a:off x="77948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29"/>
          <p:cNvSpPr>
            <a:spLocks noChangeShapeType="1"/>
          </p:cNvSpPr>
          <p:nvPr/>
        </p:nvSpPr>
        <p:spPr bwMode="auto">
          <a:xfrm>
            <a:off x="85441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30"/>
          <p:cNvSpPr>
            <a:spLocks noChangeShapeType="1"/>
          </p:cNvSpPr>
          <p:nvPr/>
        </p:nvSpPr>
        <p:spPr bwMode="auto">
          <a:xfrm>
            <a:off x="92616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33"/>
          <p:cNvSpPr>
            <a:spLocks noChangeShapeType="1"/>
          </p:cNvSpPr>
          <p:nvPr/>
        </p:nvSpPr>
        <p:spPr bwMode="auto">
          <a:xfrm>
            <a:off x="1097426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8" name="Group 7"/>
          <p:cNvGrpSpPr>
            <a:grpSpLocks/>
          </p:cNvGrpSpPr>
          <p:nvPr/>
        </p:nvGrpSpPr>
        <p:grpSpPr bwMode="auto">
          <a:xfrm>
            <a:off x="7811017" y="1732674"/>
            <a:ext cx="719137" cy="923925"/>
            <a:chOff x="1635" y="2812"/>
            <a:chExt cx="453" cy="582"/>
          </a:xfrm>
        </p:grpSpPr>
        <p:sp>
          <p:nvSpPr>
            <p:cNvPr id="79" name="Line 5"/>
            <p:cNvSpPr>
              <a:spLocks noChangeShapeType="1"/>
            </p:cNvSpPr>
            <p:nvPr/>
          </p:nvSpPr>
          <p:spPr bwMode="auto">
            <a:xfrm flipV="1">
              <a:off x="1834" y="2812"/>
              <a:ext cx="0" cy="312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6"/>
            <p:cNvSpPr txBox="1">
              <a:spLocks noChangeArrowheads="1"/>
            </p:cNvSpPr>
            <p:nvPr/>
          </p:nvSpPr>
          <p:spPr bwMode="auto">
            <a:xfrm>
              <a:off x="1635" y="306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75929" y="1123059"/>
            <a:ext cx="348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b     c</a:t>
            </a:r>
            <a:endParaRPr lang="zh-CN" altLang="en-US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939582" y="1120455"/>
            <a:ext cx="670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</p:childTnLst>
        </p:cTn>
      </p:par>
    </p:tnLst>
    <p:bldLst>
      <p:bldP spid="35" grpId="0" animBg="1"/>
      <p:bldP spid="6" grpId="0" animBg="1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1033"/>
          <p:cNvSpPr txBox="1">
            <a:spLocks noChangeArrowheads="1"/>
          </p:cNvSpPr>
          <p:nvPr/>
        </p:nvSpPr>
        <p:spPr bwMode="auto">
          <a:xfrm>
            <a:off x="1217289" y="4740186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Pop(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SeqStack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*S,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sz="2800" b="1" dirty="0">
              <a:solidFill>
                <a:srgbClr val="40404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198640" y="4230438"/>
            <a:ext cx="2448000" cy="432000"/>
          </a:xfrm>
          <a:prstGeom prst="wedgeRoundRectCallout">
            <a:avLst>
              <a:gd name="adj1" fmla="val -42059"/>
              <a:gd name="adj2" fmla="val 98817"/>
              <a:gd name="adj3" fmla="val 16667"/>
            </a:avLst>
          </a:prstGeom>
          <a:noFill/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404040"/>
                </a:solidFill>
              </a:rPr>
              <a:t>删除</a:t>
            </a:r>
            <a:r>
              <a:rPr lang="zh-CN" altLang="zh-CN" sz="2000" b="1" dirty="0">
                <a:solidFill>
                  <a:srgbClr val="404040"/>
                </a:solidFill>
              </a:rPr>
              <a:t>操作是否成功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8714" y="957106"/>
            <a:ext cx="5429685" cy="519113"/>
            <a:chOff x="1826091" y="4148024"/>
            <a:chExt cx="5429685" cy="519113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87071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出栈的函数原型是什么？</a:t>
              </a:r>
            </a:p>
          </p:txBody>
        </p:sp>
        <p:grpSp>
          <p:nvGrpSpPr>
            <p:cNvPr id="4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6" name="Rectangle 1034"/>
          <p:cNvSpPr>
            <a:spLocks noChangeArrowheads="1"/>
          </p:cNvSpPr>
          <p:nvPr/>
        </p:nvSpPr>
        <p:spPr bwMode="auto">
          <a:xfrm>
            <a:off x="911223" y="2084735"/>
            <a:ext cx="10259695" cy="173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输入：无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功能：删除栈顶元素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输出：如果删除成功，返回被删元素值；否则返回失败信息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ounded Rectangle 10"/>
          <p:cNvSpPr/>
          <p:nvPr/>
        </p:nvSpPr>
        <p:spPr>
          <a:xfrm>
            <a:off x="542924" y="100964"/>
            <a:ext cx="46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37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顺序栈的实现</a:t>
            </a:r>
            <a:r>
              <a:rPr lang="en-US" altLang="zh-CN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出栈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03122" y="628968"/>
            <a:ext cx="6268838" cy="4616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0       1       2    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…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  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StackSize-1</a:t>
            </a:r>
            <a:endParaRPr lang="zh-CN" altLang="en-US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5654040" y="1113156"/>
            <a:ext cx="6086992" cy="612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635019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>
            <a:off x="70645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>
            <a:off x="77948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>
            <a:off x="85441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>
            <a:off x="92616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1097426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75929" y="1123059"/>
            <a:ext cx="348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b     c</a:t>
            </a:r>
            <a:endParaRPr lang="zh-CN" altLang="en-US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7079497" y="1732674"/>
            <a:ext cx="719137" cy="923925"/>
            <a:chOff x="1635" y="2812"/>
            <a:chExt cx="453" cy="582"/>
          </a:xfrm>
        </p:grpSpPr>
        <p:sp>
          <p:nvSpPr>
            <p:cNvPr id="32" name="Line 5"/>
            <p:cNvSpPr>
              <a:spLocks noChangeShapeType="1"/>
            </p:cNvSpPr>
            <p:nvPr/>
          </p:nvSpPr>
          <p:spPr bwMode="auto">
            <a:xfrm flipV="1">
              <a:off x="1834" y="2812"/>
              <a:ext cx="0" cy="312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635" y="306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40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05507 2.59259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33" grpId="0"/>
      <p:bldP spid="4" grpId="0" animBg="1"/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7332980" y="2704859"/>
            <a:ext cx="3844172" cy="523220"/>
          </a:xfrm>
          <a:prstGeom prst="rect">
            <a:avLst/>
          </a:prstGeom>
          <a:noFill/>
          <a:ln w="127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栈空</a:t>
            </a:r>
            <a:r>
              <a:rPr lang="zh-CN" altLang="en-US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top=</a:t>
            </a:r>
            <a:r>
              <a:rPr lang="en-US" altLang="zh-CN" sz="2800" b="1" dirty="0">
                <a:solidFill>
                  <a:srgbClr val="404040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6" name="矩形 5"/>
          <p:cNvSpPr/>
          <p:nvPr/>
        </p:nvSpPr>
        <p:spPr>
          <a:xfrm>
            <a:off x="620587" y="2557519"/>
            <a:ext cx="6236695" cy="3046988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SeqStack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*S,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sz="2400" dirty="0">
              <a:solidFill>
                <a:srgbClr val="40404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*ptr = S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pt-BR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&gt;data[S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pt-BR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&gt;top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pt-BR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pt-BR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1;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193354" y="5085394"/>
            <a:ext cx="4027606" cy="519113"/>
            <a:chOff x="1826091" y="4148024"/>
            <a:chExt cx="4027606" cy="519113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4686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取栈顶元素的实现？</a:t>
              </a:r>
            </a:p>
          </p:txBody>
        </p:sp>
        <p:grpSp>
          <p:nvGrpSpPr>
            <p:cNvPr id="5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960120" y="4385548"/>
            <a:ext cx="9319177" cy="523220"/>
            <a:chOff x="2773680" y="4797028"/>
            <a:chExt cx="9319177" cy="523220"/>
          </a:xfrm>
        </p:grpSpPr>
        <p:sp>
          <p:nvSpPr>
            <p:cNvPr id="2" name="矩形 1"/>
            <p:cNvSpPr/>
            <p:nvPr/>
          </p:nvSpPr>
          <p:spPr>
            <a:xfrm>
              <a:off x="8699749" y="4842748"/>
              <a:ext cx="33931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*ptr = S</a:t>
              </a:r>
              <a:r>
                <a:rPr lang="en-US" altLang="zh-CN" sz="2400" b="1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pt-BR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&gt;data[</a:t>
              </a:r>
              <a:r>
                <a:rPr lang="pt-BR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="1" dirty="0">
                  <a:solidFill>
                    <a:srgbClr val="B42D2D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pt-BR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&gt;top</a:t>
              </a:r>
              <a:r>
                <a:rPr lang="pt-BR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];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2773680" y="4797028"/>
              <a:ext cx="4404359" cy="523220"/>
            </a:xfrm>
            <a:prstGeom prst="rect">
              <a:avLst/>
            </a:prstGeom>
            <a:noFill/>
            <a:ln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右箭头 6"/>
            <p:cNvSpPr/>
            <p:nvPr/>
          </p:nvSpPr>
          <p:spPr>
            <a:xfrm>
              <a:off x="7841279" y="4912593"/>
              <a:ext cx="648000" cy="360000"/>
            </a:xfrm>
            <a:prstGeom prst="rightArrow">
              <a:avLst/>
            </a:prstGeom>
            <a:noFill/>
            <a:ln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665280" y="3274748"/>
            <a:ext cx="64037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(S</a:t>
            </a:r>
            <a:r>
              <a:rPr lang="en-US" altLang="zh-CN" sz="2400" dirty="0">
                <a:solidFill>
                  <a:srgbClr val="B42D2D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&gt;top &lt; 0) {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下溢错误，删除失败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\n"); return 0;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193354" y="3517426"/>
            <a:ext cx="4282367" cy="523220"/>
            <a:chOff x="1826091" y="4148024"/>
            <a:chExt cx="4282367" cy="523220"/>
          </a:xfrm>
        </p:grpSpPr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7233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什么情况下无法出栈？</a:t>
              </a:r>
            </a:p>
          </p:txBody>
        </p:sp>
        <p:grpSp>
          <p:nvGrpSpPr>
            <p:cNvPr id="4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6" name="Rounded Rectangle 10"/>
          <p:cNvSpPr/>
          <p:nvPr/>
        </p:nvSpPr>
        <p:spPr>
          <a:xfrm>
            <a:off x="542924" y="100964"/>
            <a:ext cx="46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37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顺序栈的实现</a:t>
            </a:r>
            <a:r>
              <a:rPr lang="en-US" altLang="zh-CN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出栈</a:t>
            </a: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5603122" y="628968"/>
            <a:ext cx="6268838" cy="4616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0       1       2    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…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  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StackSize-1</a:t>
            </a:r>
            <a:endParaRPr lang="zh-CN" altLang="en-US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5654040" y="1113156"/>
            <a:ext cx="6086992" cy="612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26"/>
          <p:cNvSpPr>
            <a:spLocks noChangeShapeType="1"/>
          </p:cNvSpPr>
          <p:nvPr/>
        </p:nvSpPr>
        <p:spPr bwMode="auto">
          <a:xfrm>
            <a:off x="635019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27"/>
          <p:cNvSpPr>
            <a:spLocks noChangeShapeType="1"/>
          </p:cNvSpPr>
          <p:nvPr/>
        </p:nvSpPr>
        <p:spPr bwMode="auto">
          <a:xfrm>
            <a:off x="70645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28"/>
          <p:cNvSpPr>
            <a:spLocks noChangeShapeType="1"/>
          </p:cNvSpPr>
          <p:nvPr/>
        </p:nvSpPr>
        <p:spPr bwMode="auto">
          <a:xfrm>
            <a:off x="77948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29"/>
          <p:cNvSpPr>
            <a:spLocks noChangeShapeType="1"/>
          </p:cNvSpPr>
          <p:nvPr/>
        </p:nvSpPr>
        <p:spPr bwMode="auto">
          <a:xfrm>
            <a:off x="85441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30"/>
          <p:cNvSpPr>
            <a:spLocks noChangeShapeType="1"/>
          </p:cNvSpPr>
          <p:nvPr/>
        </p:nvSpPr>
        <p:spPr bwMode="auto">
          <a:xfrm>
            <a:off x="92616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33"/>
          <p:cNvSpPr>
            <a:spLocks noChangeShapeType="1"/>
          </p:cNvSpPr>
          <p:nvPr/>
        </p:nvSpPr>
        <p:spPr bwMode="auto">
          <a:xfrm>
            <a:off x="1097426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5775929" y="1123059"/>
            <a:ext cx="348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b     c</a:t>
            </a:r>
            <a:endParaRPr lang="zh-CN" altLang="en-US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0" name="Group 7"/>
          <p:cNvGrpSpPr>
            <a:grpSpLocks/>
          </p:cNvGrpSpPr>
          <p:nvPr/>
        </p:nvGrpSpPr>
        <p:grpSpPr bwMode="auto">
          <a:xfrm>
            <a:off x="6408937" y="1732674"/>
            <a:ext cx="719137" cy="923925"/>
            <a:chOff x="1635" y="2812"/>
            <a:chExt cx="453" cy="582"/>
          </a:xfrm>
        </p:grpSpPr>
        <p:sp>
          <p:nvSpPr>
            <p:cNvPr id="81" name="Line 5"/>
            <p:cNvSpPr>
              <a:spLocks noChangeShapeType="1"/>
            </p:cNvSpPr>
            <p:nvPr/>
          </p:nvSpPr>
          <p:spPr bwMode="auto">
            <a:xfrm flipV="1">
              <a:off x="1834" y="2812"/>
              <a:ext cx="0" cy="312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1635" y="306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77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</p:childTnLst>
        </p:cTn>
      </p:par>
    </p:tnLst>
    <p:bldLst>
      <p:bldP spid="35" grpId="0" animBg="1"/>
      <p:bldP spid="6" grpId="0" animBg="1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1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38818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链栈的存储结构定义</a:t>
            </a: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1006408"/>
            <a:ext cx="441716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链栈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：栈的链接存储结构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840731" y="1050074"/>
            <a:ext cx="5467349" cy="523220"/>
            <a:chOff x="1826092" y="4148024"/>
            <a:chExt cx="5467349" cy="523220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490838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单链表是如何存储线性表的？</a:t>
              </a:r>
            </a:p>
          </p:txBody>
        </p:sp>
        <p:grpSp>
          <p:nvGrpSpPr>
            <p:cNvPr id="46" name="Group 31"/>
            <p:cNvGrpSpPr/>
            <p:nvPr/>
          </p:nvGrpSpPr>
          <p:grpSpPr>
            <a:xfrm>
              <a:off x="1826092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23"/>
              <p:cNvSpPr>
                <a:spLocks noEditPoints="1"/>
              </p:cNvSpPr>
              <p:nvPr/>
            </p:nvSpPr>
            <p:spPr bwMode="auto">
              <a:xfrm>
                <a:off x="8743949" y="2073274"/>
                <a:ext cx="411163" cy="414337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930738" y="1579245"/>
            <a:ext cx="8289925" cy="676275"/>
            <a:chOff x="1845138" y="1807845"/>
            <a:chExt cx="8289925" cy="676275"/>
          </a:xfrm>
        </p:grpSpPr>
        <p:grpSp>
          <p:nvGrpSpPr>
            <p:cNvPr id="63" name="Group 89"/>
            <p:cNvGrpSpPr>
              <a:grpSpLocks/>
            </p:cNvGrpSpPr>
            <p:nvPr/>
          </p:nvGrpSpPr>
          <p:grpSpPr bwMode="auto">
            <a:xfrm>
              <a:off x="1845138" y="1807845"/>
              <a:ext cx="8289925" cy="676275"/>
              <a:chOff x="279" y="1593"/>
              <a:chExt cx="5222" cy="426"/>
            </a:xfrm>
            <a:noFill/>
          </p:grpSpPr>
          <p:sp>
            <p:nvSpPr>
              <p:cNvPr id="64" name="Line 67"/>
              <p:cNvSpPr>
                <a:spLocks noChangeShapeType="1"/>
              </p:cNvSpPr>
              <p:nvPr/>
            </p:nvSpPr>
            <p:spPr bwMode="auto">
              <a:xfrm flipV="1">
                <a:off x="315" y="1881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5" name="Text Box 68"/>
              <p:cNvSpPr txBox="1">
                <a:spLocks noChangeArrowheads="1"/>
              </p:cNvSpPr>
              <p:nvPr/>
            </p:nvSpPr>
            <p:spPr bwMode="auto">
              <a:xfrm>
                <a:off x="279" y="1593"/>
                <a:ext cx="480" cy="2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pPr algn="l"/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first</a:t>
                </a:r>
              </a:p>
            </p:txBody>
          </p:sp>
          <p:sp>
            <p:nvSpPr>
              <p:cNvPr id="66" name="Line 69"/>
              <p:cNvSpPr>
                <a:spLocks noChangeShapeType="1"/>
              </p:cNvSpPr>
              <p:nvPr/>
            </p:nvSpPr>
            <p:spPr bwMode="auto">
              <a:xfrm>
                <a:off x="4405" y="1907"/>
                <a:ext cx="29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7" name="Text Box 70"/>
              <p:cNvSpPr txBox="1">
                <a:spLocks noChangeArrowheads="1"/>
              </p:cNvSpPr>
              <p:nvPr/>
            </p:nvSpPr>
            <p:spPr bwMode="auto">
              <a:xfrm>
                <a:off x="1595" y="1706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8" name="Line 71"/>
              <p:cNvSpPr>
                <a:spLocks noChangeShapeType="1"/>
              </p:cNvSpPr>
              <p:nvPr/>
            </p:nvSpPr>
            <p:spPr bwMode="auto">
              <a:xfrm>
                <a:off x="1906" y="1706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9" name="Text Box 72"/>
              <p:cNvSpPr txBox="1">
                <a:spLocks noChangeArrowheads="1"/>
              </p:cNvSpPr>
              <p:nvPr/>
            </p:nvSpPr>
            <p:spPr bwMode="auto">
              <a:xfrm>
                <a:off x="760" y="1715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endParaRPr lang="en-US" altLang="zh-CN" sz="2800" baseline="-2500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" name="Line 73"/>
              <p:cNvSpPr>
                <a:spLocks noChangeShapeType="1"/>
              </p:cNvSpPr>
              <p:nvPr/>
            </p:nvSpPr>
            <p:spPr bwMode="auto">
              <a:xfrm>
                <a:off x="1071" y="1715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71" name="Text Box 74" descr="宽上对角线"/>
              <p:cNvSpPr txBox="1">
                <a:spLocks noChangeArrowheads="1"/>
              </p:cNvSpPr>
              <p:nvPr/>
            </p:nvSpPr>
            <p:spPr bwMode="auto">
              <a:xfrm>
                <a:off x="770" y="1723"/>
                <a:ext cx="275" cy="250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 sz="2000">
                  <a:solidFill>
                    <a:srgbClr val="404040"/>
                  </a:solidFill>
                </a:endParaRPr>
              </a:p>
            </p:txBody>
          </p:sp>
          <p:sp>
            <p:nvSpPr>
              <p:cNvPr id="72" name="Line 75"/>
              <p:cNvSpPr>
                <a:spLocks noChangeShapeType="1"/>
              </p:cNvSpPr>
              <p:nvPr/>
            </p:nvSpPr>
            <p:spPr bwMode="auto">
              <a:xfrm>
                <a:off x="1245" y="1890"/>
                <a:ext cx="340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73" name="Text Box 76"/>
              <p:cNvSpPr txBox="1">
                <a:spLocks noChangeArrowheads="1"/>
              </p:cNvSpPr>
              <p:nvPr/>
            </p:nvSpPr>
            <p:spPr bwMode="auto">
              <a:xfrm>
                <a:off x="2418" y="1706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74" name="Line 77"/>
              <p:cNvSpPr>
                <a:spLocks noChangeShapeType="1"/>
              </p:cNvSpPr>
              <p:nvPr/>
            </p:nvSpPr>
            <p:spPr bwMode="auto">
              <a:xfrm>
                <a:off x="2729" y="1706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75" name="Text Box 78"/>
              <p:cNvSpPr txBox="1">
                <a:spLocks noChangeArrowheads="1"/>
              </p:cNvSpPr>
              <p:nvPr/>
            </p:nvSpPr>
            <p:spPr bwMode="auto">
              <a:xfrm>
                <a:off x="4931" y="1724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76" name="Line 79"/>
              <p:cNvSpPr>
                <a:spLocks noChangeShapeType="1"/>
              </p:cNvSpPr>
              <p:nvPr/>
            </p:nvSpPr>
            <p:spPr bwMode="auto">
              <a:xfrm>
                <a:off x="5242" y="1724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77" name="Text Box 80"/>
              <p:cNvSpPr txBox="1">
                <a:spLocks noChangeArrowheads="1"/>
              </p:cNvSpPr>
              <p:nvPr/>
            </p:nvSpPr>
            <p:spPr bwMode="auto">
              <a:xfrm>
                <a:off x="5218" y="1731"/>
                <a:ext cx="283" cy="288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itchFamily="18" charset="0"/>
                  </a:rPr>
                  <a:t>∧</a:t>
                </a:r>
              </a:p>
            </p:txBody>
          </p:sp>
          <p:sp>
            <p:nvSpPr>
              <p:cNvPr id="78" name="Line 81"/>
              <p:cNvSpPr>
                <a:spLocks noChangeShapeType="1"/>
              </p:cNvSpPr>
              <p:nvPr/>
            </p:nvSpPr>
            <p:spPr bwMode="auto">
              <a:xfrm>
                <a:off x="2077" y="1890"/>
                <a:ext cx="340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79" name="Line 82"/>
              <p:cNvSpPr>
                <a:spLocks noChangeShapeType="1"/>
              </p:cNvSpPr>
              <p:nvPr/>
            </p:nvSpPr>
            <p:spPr bwMode="auto">
              <a:xfrm>
                <a:off x="2918" y="1899"/>
                <a:ext cx="212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0" name="Line 83"/>
              <p:cNvSpPr>
                <a:spLocks noChangeShapeType="1"/>
              </p:cNvSpPr>
              <p:nvPr/>
            </p:nvSpPr>
            <p:spPr bwMode="auto">
              <a:xfrm flipV="1">
                <a:off x="3182" y="1907"/>
                <a:ext cx="20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1" name="Text Box 84"/>
              <p:cNvSpPr txBox="1">
                <a:spLocks noChangeArrowheads="1"/>
              </p:cNvSpPr>
              <p:nvPr/>
            </p:nvSpPr>
            <p:spPr bwMode="auto">
              <a:xfrm>
                <a:off x="3617" y="1724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82" name="Line 85"/>
              <p:cNvSpPr>
                <a:spLocks noChangeShapeType="1"/>
              </p:cNvSpPr>
              <p:nvPr/>
            </p:nvSpPr>
            <p:spPr bwMode="auto">
              <a:xfrm>
                <a:off x="3928" y="1724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3" name="Line 86"/>
              <p:cNvSpPr>
                <a:spLocks noChangeShapeType="1"/>
              </p:cNvSpPr>
              <p:nvPr/>
            </p:nvSpPr>
            <p:spPr bwMode="auto">
              <a:xfrm flipV="1">
                <a:off x="3440" y="1908"/>
                <a:ext cx="18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4" name="Line 87"/>
              <p:cNvSpPr>
                <a:spLocks noChangeShapeType="1"/>
              </p:cNvSpPr>
              <p:nvPr/>
            </p:nvSpPr>
            <p:spPr bwMode="auto">
              <a:xfrm>
                <a:off x="4134" y="1908"/>
                <a:ext cx="212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5" name="Line 88"/>
              <p:cNvSpPr>
                <a:spLocks noChangeShapeType="1"/>
              </p:cNvSpPr>
              <p:nvPr/>
            </p:nvSpPr>
            <p:spPr bwMode="auto">
              <a:xfrm flipV="1">
                <a:off x="4737" y="1908"/>
                <a:ext cx="18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86" name="Text Box 74" descr="宽上对角线"/>
            <p:cNvSpPr txBox="1">
              <a:spLocks noChangeArrowheads="1"/>
            </p:cNvSpPr>
            <p:nvPr/>
          </p:nvSpPr>
          <p:spPr bwMode="auto">
            <a:xfrm>
              <a:off x="2635395" y="2018982"/>
              <a:ext cx="436563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711744" y="2582147"/>
            <a:ext cx="2732088" cy="3324225"/>
            <a:chOff x="8661876" y="2336874"/>
            <a:chExt cx="2732088" cy="3324225"/>
          </a:xfrm>
        </p:grpSpPr>
        <p:sp>
          <p:nvSpPr>
            <p:cNvPr id="87" name="Text Box 5"/>
            <p:cNvSpPr txBox="1">
              <a:spLocks noChangeArrowheads="1"/>
            </p:cNvSpPr>
            <p:nvPr/>
          </p:nvSpPr>
          <p:spPr bwMode="auto">
            <a:xfrm>
              <a:off x="10450989" y="2625164"/>
              <a:ext cx="942975" cy="36671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栈顶</a:t>
              </a:r>
            </a:p>
          </p:txBody>
        </p:sp>
        <p:grpSp>
          <p:nvGrpSpPr>
            <p:cNvPr id="88" name="Group 12"/>
            <p:cNvGrpSpPr>
              <a:grpSpLocks/>
            </p:cNvGrpSpPr>
            <p:nvPr/>
          </p:nvGrpSpPr>
          <p:grpSpPr bwMode="auto">
            <a:xfrm>
              <a:off x="8661876" y="2336874"/>
              <a:ext cx="1643063" cy="3324225"/>
              <a:chOff x="402" y="1892"/>
              <a:chExt cx="1035" cy="2094"/>
            </a:xfrm>
            <a:noFill/>
          </p:grpSpPr>
          <p:sp>
            <p:nvSpPr>
              <p:cNvPr id="89" name="Line 13"/>
              <p:cNvSpPr>
                <a:spLocks noChangeShapeType="1"/>
              </p:cNvSpPr>
              <p:nvPr/>
            </p:nvSpPr>
            <p:spPr bwMode="auto">
              <a:xfrm flipV="1">
                <a:off x="408" y="2210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0" name="Text Box 14"/>
              <p:cNvSpPr txBox="1">
                <a:spLocks noChangeArrowheads="1"/>
              </p:cNvSpPr>
              <p:nvPr/>
            </p:nvSpPr>
            <p:spPr bwMode="auto">
              <a:xfrm>
                <a:off x="402" y="1892"/>
                <a:ext cx="480" cy="2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pPr algn="l"/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top</a:t>
                </a:r>
              </a:p>
            </p:txBody>
          </p:sp>
          <p:sp>
            <p:nvSpPr>
              <p:cNvPr id="91" name="Text Box 15"/>
              <p:cNvSpPr txBox="1">
                <a:spLocks noChangeArrowheads="1"/>
              </p:cNvSpPr>
              <p:nvPr/>
            </p:nvSpPr>
            <p:spPr bwMode="auto">
              <a:xfrm>
                <a:off x="868" y="2035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92" name="Line 16"/>
              <p:cNvSpPr>
                <a:spLocks noChangeShapeType="1"/>
              </p:cNvSpPr>
              <p:nvPr/>
            </p:nvSpPr>
            <p:spPr bwMode="auto">
              <a:xfrm>
                <a:off x="1209" y="2035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3" name="Text Box 17"/>
              <p:cNvSpPr txBox="1">
                <a:spLocks noChangeArrowheads="1"/>
              </p:cNvSpPr>
              <p:nvPr/>
            </p:nvSpPr>
            <p:spPr bwMode="auto">
              <a:xfrm>
                <a:off x="867" y="2549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94" name="Line 18"/>
              <p:cNvSpPr>
                <a:spLocks noChangeShapeType="1"/>
              </p:cNvSpPr>
              <p:nvPr/>
            </p:nvSpPr>
            <p:spPr bwMode="auto">
              <a:xfrm>
                <a:off x="1208" y="2549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5" name="Text Box 19"/>
              <p:cNvSpPr txBox="1">
                <a:spLocks noChangeArrowheads="1"/>
              </p:cNvSpPr>
              <p:nvPr/>
            </p:nvSpPr>
            <p:spPr bwMode="auto">
              <a:xfrm>
                <a:off x="867" y="3691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96" name="Line 20"/>
              <p:cNvSpPr>
                <a:spLocks noChangeShapeType="1"/>
              </p:cNvSpPr>
              <p:nvPr/>
            </p:nvSpPr>
            <p:spPr bwMode="auto">
              <a:xfrm>
                <a:off x="1178" y="3691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7" name="Text Box 21"/>
              <p:cNvSpPr txBox="1">
                <a:spLocks noChangeArrowheads="1"/>
              </p:cNvSpPr>
              <p:nvPr/>
            </p:nvSpPr>
            <p:spPr bwMode="auto">
              <a:xfrm>
                <a:off x="1154" y="3698"/>
                <a:ext cx="283" cy="288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itchFamily="18" charset="0"/>
                  </a:rPr>
                  <a:t>∧</a:t>
                </a:r>
              </a:p>
            </p:txBody>
          </p:sp>
          <p:sp>
            <p:nvSpPr>
              <p:cNvPr id="98" name="Line 22"/>
              <p:cNvSpPr>
                <a:spLocks noChangeShapeType="1"/>
              </p:cNvSpPr>
              <p:nvPr/>
            </p:nvSpPr>
            <p:spPr bwMode="auto">
              <a:xfrm flipH="1">
                <a:off x="1339" y="2259"/>
                <a:ext cx="1" cy="27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9" name="Line 23"/>
              <p:cNvSpPr>
                <a:spLocks noChangeShapeType="1"/>
              </p:cNvSpPr>
              <p:nvPr/>
            </p:nvSpPr>
            <p:spPr bwMode="auto">
              <a:xfrm flipH="1">
                <a:off x="1339" y="2744"/>
                <a:ext cx="1" cy="27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0" name="Line 24"/>
              <p:cNvSpPr>
                <a:spLocks noChangeShapeType="1"/>
              </p:cNvSpPr>
              <p:nvPr/>
            </p:nvSpPr>
            <p:spPr bwMode="auto">
              <a:xfrm flipH="1">
                <a:off x="1341" y="3409"/>
                <a:ext cx="1" cy="27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1" name="Line 25"/>
              <p:cNvSpPr>
                <a:spLocks noChangeShapeType="1"/>
              </p:cNvSpPr>
              <p:nvPr/>
            </p:nvSpPr>
            <p:spPr bwMode="auto">
              <a:xfrm flipH="1">
                <a:off x="1341" y="3059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62876" y="3383971"/>
            <a:ext cx="6444020" cy="532425"/>
            <a:chOff x="562876" y="3383971"/>
            <a:chExt cx="6444020" cy="532425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30976" y="3383971"/>
              <a:ext cx="58759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用链表的哪一端作为栈顶？</a:t>
              </a:r>
              <a:endParaRPr lang="en-US" altLang="zh-CN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8" name="Group 31"/>
            <p:cNvGrpSpPr/>
            <p:nvPr/>
          </p:nvGrpSpPr>
          <p:grpSpPr>
            <a:xfrm>
              <a:off x="562876" y="3484396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3" name="Rectangle 13"/>
          <p:cNvSpPr>
            <a:spLocks noChangeArrowheads="1"/>
          </p:cNvSpPr>
          <p:nvPr/>
        </p:nvSpPr>
        <p:spPr bwMode="auto">
          <a:xfrm>
            <a:off x="1113671" y="3882157"/>
            <a:ext cx="58759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为方便操作，用链头作为栈顶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30035" y="4503396"/>
            <a:ext cx="6333191" cy="1040285"/>
            <a:chOff x="530035" y="4503396"/>
            <a:chExt cx="6333191" cy="1040285"/>
          </a:xfrm>
        </p:grpSpPr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1130975" y="4503396"/>
              <a:ext cx="5732251" cy="1040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链栈需要加头结点吗？</a:t>
              </a:r>
              <a:endParaRPr kumimoji="1" lang="en-US" altLang="zh-CN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单链表为什么加头结点？</a:t>
              </a:r>
              <a:endParaRPr kumimoji="1" lang="en-US" altLang="zh-CN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4" name="Group 31"/>
            <p:cNvGrpSpPr/>
            <p:nvPr/>
          </p:nvGrpSpPr>
          <p:grpSpPr>
            <a:xfrm>
              <a:off x="530035" y="4597157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3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9" name="Rectangle 13"/>
          <p:cNvSpPr>
            <a:spLocks noChangeArrowheads="1"/>
          </p:cNvSpPr>
          <p:nvPr/>
        </p:nvSpPr>
        <p:spPr bwMode="auto">
          <a:xfrm>
            <a:off x="1117632" y="5551428"/>
            <a:ext cx="57322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链栈无须加头结点</a:t>
            </a:r>
          </a:p>
        </p:txBody>
      </p:sp>
    </p:spTree>
    <p:extLst>
      <p:ext uri="{BB962C8B-B14F-4D97-AF65-F5344CB8AC3E}">
        <p14:creationId xmlns:p14="http://schemas.microsoft.com/office/powerpoint/2010/main" val="90054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093790" y="640964"/>
            <a:ext cx="2793410" cy="3324225"/>
            <a:chOff x="8661876" y="2336874"/>
            <a:chExt cx="2732088" cy="3324225"/>
          </a:xfrm>
        </p:grpSpPr>
        <p:sp>
          <p:nvSpPr>
            <p:cNvPr id="87" name="Text Box 5"/>
            <p:cNvSpPr txBox="1">
              <a:spLocks noChangeArrowheads="1"/>
            </p:cNvSpPr>
            <p:nvPr/>
          </p:nvSpPr>
          <p:spPr bwMode="auto">
            <a:xfrm>
              <a:off x="10450989" y="2625164"/>
              <a:ext cx="942975" cy="36671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栈顶</a:t>
              </a:r>
            </a:p>
          </p:txBody>
        </p:sp>
        <p:grpSp>
          <p:nvGrpSpPr>
            <p:cNvPr id="88" name="Group 12"/>
            <p:cNvGrpSpPr>
              <a:grpSpLocks/>
            </p:cNvGrpSpPr>
            <p:nvPr/>
          </p:nvGrpSpPr>
          <p:grpSpPr bwMode="auto">
            <a:xfrm>
              <a:off x="8661876" y="2336874"/>
              <a:ext cx="1643063" cy="3324225"/>
              <a:chOff x="402" y="1892"/>
              <a:chExt cx="1035" cy="2094"/>
            </a:xfrm>
            <a:noFill/>
          </p:grpSpPr>
          <p:sp>
            <p:nvSpPr>
              <p:cNvPr id="89" name="Line 13"/>
              <p:cNvSpPr>
                <a:spLocks noChangeShapeType="1"/>
              </p:cNvSpPr>
              <p:nvPr/>
            </p:nvSpPr>
            <p:spPr bwMode="auto">
              <a:xfrm flipV="1">
                <a:off x="408" y="2210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Text Box 14"/>
              <p:cNvSpPr txBox="1">
                <a:spLocks noChangeArrowheads="1"/>
              </p:cNvSpPr>
              <p:nvPr/>
            </p:nvSpPr>
            <p:spPr bwMode="auto">
              <a:xfrm>
                <a:off x="402" y="1892"/>
                <a:ext cx="480" cy="2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pPr algn="l"/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top</a:t>
                </a:r>
              </a:p>
            </p:txBody>
          </p:sp>
          <p:sp>
            <p:nvSpPr>
              <p:cNvPr id="91" name="Text Box 15"/>
              <p:cNvSpPr txBox="1">
                <a:spLocks noChangeArrowheads="1"/>
              </p:cNvSpPr>
              <p:nvPr/>
            </p:nvSpPr>
            <p:spPr bwMode="auto">
              <a:xfrm>
                <a:off x="868" y="2035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92" name="Line 16"/>
              <p:cNvSpPr>
                <a:spLocks noChangeShapeType="1"/>
              </p:cNvSpPr>
              <p:nvPr/>
            </p:nvSpPr>
            <p:spPr bwMode="auto">
              <a:xfrm>
                <a:off x="1209" y="2035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Text Box 17"/>
              <p:cNvSpPr txBox="1">
                <a:spLocks noChangeArrowheads="1"/>
              </p:cNvSpPr>
              <p:nvPr/>
            </p:nvSpPr>
            <p:spPr bwMode="auto">
              <a:xfrm>
                <a:off x="867" y="2549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-1</a:t>
                </a:r>
              </a:p>
            </p:txBody>
          </p:sp>
          <p:sp>
            <p:nvSpPr>
              <p:cNvPr id="94" name="Line 18"/>
              <p:cNvSpPr>
                <a:spLocks noChangeShapeType="1"/>
              </p:cNvSpPr>
              <p:nvPr/>
            </p:nvSpPr>
            <p:spPr bwMode="auto">
              <a:xfrm>
                <a:off x="1208" y="2549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 Box 19"/>
              <p:cNvSpPr txBox="1">
                <a:spLocks noChangeArrowheads="1"/>
              </p:cNvSpPr>
              <p:nvPr/>
            </p:nvSpPr>
            <p:spPr bwMode="auto">
              <a:xfrm>
                <a:off x="867" y="3691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6" name="Line 20"/>
              <p:cNvSpPr>
                <a:spLocks noChangeShapeType="1"/>
              </p:cNvSpPr>
              <p:nvPr/>
            </p:nvSpPr>
            <p:spPr bwMode="auto">
              <a:xfrm>
                <a:off x="1178" y="3691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 Box 21"/>
              <p:cNvSpPr txBox="1">
                <a:spLocks noChangeArrowheads="1"/>
              </p:cNvSpPr>
              <p:nvPr/>
            </p:nvSpPr>
            <p:spPr bwMode="auto">
              <a:xfrm>
                <a:off x="1154" y="3698"/>
                <a:ext cx="283" cy="288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∧</a:t>
                </a:r>
              </a:p>
            </p:txBody>
          </p:sp>
          <p:sp>
            <p:nvSpPr>
              <p:cNvPr id="98" name="Line 22"/>
              <p:cNvSpPr>
                <a:spLocks noChangeShapeType="1"/>
              </p:cNvSpPr>
              <p:nvPr/>
            </p:nvSpPr>
            <p:spPr bwMode="auto">
              <a:xfrm flipH="1">
                <a:off x="1339" y="2259"/>
                <a:ext cx="1" cy="27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Line 23"/>
              <p:cNvSpPr>
                <a:spLocks noChangeShapeType="1"/>
              </p:cNvSpPr>
              <p:nvPr/>
            </p:nvSpPr>
            <p:spPr bwMode="auto">
              <a:xfrm flipH="1">
                <a:off x="1339" y="2744"/>
                <a:ext cx="1" cy="27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Line 24"/>
              <p:cNvSpPr>
                <a:spLocks noChangeShapeType="1"/>
              </p:cNvSpPr>
              <p:nvPr/>
            </p:nvSpPr>
            <p:spPr bwMode="auto">
              <a:xfrm flipH="1">
                <a:off x="1341" y="3409"/>
                <a:ext cx="1" cy="27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Line 25"/>
              <p:cNvSpPr>
                <a:spLocks noChangeShapeType="1"/>
              </p:cNvSpPr>
              <p:nvPr/>
            </p:nvSpPr>
            <p:spPr bwMode="auto">
              <a:xfrm flipH="1">
                <a:off x="1341" y="3059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4" name="矩形 103"/>
          <p:cNvSpPr/>
          <p:nvPr/>
        </p:nvSpPr>
        <p:spPr>
          <a:xfrm>
            <a:off x="498791" y="1427409"/>
            <a:ext cx="8820000" cy="4791055"/>
          </a:xfrm>
          <a:prstGeom prst="rect">
            <a:avLst/>
          </a:prstGeom>
          <a:ln w="19050">
            <a:solidFill>
              <a:srgbClr val="7878A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Node                    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data;              /*</a:t>
            </a:r>
            <a:r>
              <a:rPr lang="zh-CN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存放栈元素的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数据域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Node  *next;        /*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存放下一个结点的地址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Node; </a:t>
            </a:r>
          </a:p>
          <a:p>
            <a:pPr>
              <a:lnSpc>
                <a:spcPts val="3500"/>
              </a:lnSpc>
            </a:pPr>
            <a:r>
              <a:rPr lang="en-US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</a:t>
            </a:r>
          </a:p>
          <a:p>
            <a:pPr>
              <a:lnSpc>
                <a:spcPts val="3500"/>
              </a:lnSpc>
            </a:pPr>
            <a:r>
              <a:rPr lang="en-US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*top;</a:t>
            </a:r>
          </a:p>
          <a:p>
            <a:r>
              <a:rPr lang="en-US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  length;</a:t>
            </a:r>
          </a:p>
          <a:p>
            <a:r>
              <a:rPr lang="en-US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Lstack_type</a:t>
            </a:r>
            <a:r>
              <a:rPr lang="en-US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链栈的数据类型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 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92124" y="1412169"/>
            <a:ext cx="8784373" cy="1887696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/*</a:t>
            </a:r>
            <a:r>
              <a:rPr lang="zh-CN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栈元素的数据类型，假设为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10"/>
          <p:cNvSpPr/>
          <p:nvPr/>
        </p:nvSpPr>
        <p:spPr>
          <a:xfrm>
            <a:off x="542924" y="100964"/>
            <a:ext cx="41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38818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链栈的存储结构定义</a:t>
            </a:r>
          </a:p>
        </p:txBody>
      </p:sp>
    </p:spTree>
    <p:extLst>
      <p:ext uri="{BB962C8B-B14F-4D97-AF65-F5344CB8AC3E}">
        <p14:creationId xmlns:p14="http://schemas.microsoft.com/office/powerpoint/2010/main" val="407491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</p:childTnLst>
        </p:cTn>
      </p:par>
    </p:tnLst>
    <p:bldLst>
      <p:bldP spid="104" grpId="0" animBg="1"/>
      <p:bldP spid="111" grpId="0"/>
      <p:bldP spid="11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0"/>
          <p:cNvSpPr/>
          <p:nvPr/>
        </p:nvSpPr>
        <p:spPr>
          <a:xfrm>
            <a:off x="542924" y="100964"/>
            <a:ext cx="41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22929" y="61585"/>
            <a:ext cx="39490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链栈的实现</a:t>
            </a:r>
            <a:r>
              <a:rPr lang="en-US" altLang="zh-CN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入栈</a:t>
            </a:r>
          </a:p>
        </p:txBody>
      </p:sp>
      <p:grpSp>
        <p:nvGrpSpPr>
          <p:cNvPr id="14" name="Group 27"/>
          <p:cNvGrpSpPr>
            <a:grpSpLocks/>
          </p:cNvGrpSpPr>
          <p:nvPr/>
        </p:nvGrpSpPr>
        <p:grpSpPr bwMode="auto">
          <a:xfrm>
            <a:off x="9093041" y="1822767"/>
            <a:ext cx="981075" cy="463550"/>
            <a:chOff x="270" y="1878"/>
            <a:chExt cx="837" cy="292"/>
          </a:xfrm>
          <a:noFill/>
        </p:grpSpPr>
        <p:sp>
          <p:nvSpPr>
            <p:cNvPr id="15" name="Line 3"/>
            <p:cNvSpPr>
              <a:spLocks noChangeShapeType="1"/>
            </p:cNvSpPr>
            <p:nvPr/>
          </p:nvSpPr>
          <p:spPr bwMode="auto">
            <a:xfrm flipV="1">
              <a:off x="676" y="2051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270" y="1878"/>
              <a:ext cx="480" cy="2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0120154" y="1819592"/>
            <a:ext cx="900112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0661491" y="1819592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118566" y="2635567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10659904" y="2635567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0118566" y="4448492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10612279" y="4448492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0574179" y="4459605"/>
            <a:ext cx="4492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10867866" y="2175192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 flipH="1">
            <a:off x="10867866" y="2945130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10871041" y="4000817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10871041" y="3445192"/>
            <a:ext cx="0" cy="46355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10097928" y="746442"/>
            <a:ext cx="1444624" cy="650875"/>
            <a:chOff x="1122" y="1200"/>
            <a:chExt cx="910" cy="410"/>
          </a:xfrm>
          <a:noFill/>
        </p:grpSpPr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1122" y="1338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itchFamily="18" charset="0"/>
                </a:rPr>
                <a:t> x</a:t>
              </a:r>
              <a:endParaRPr lang="en-US" altLang="zh-CN" sz="2800" i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1463" y="1338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 flipH="1">
              <a:off x="1702" y="1423"/>
              <a:ext cx="299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6" name="Text Box 20"/>
            <p:cNvSpPr txBox="1">
              <a:spLocks noChangeArrowheads="1"/>
            </p:cNvSpPr>
            <p:nvPr/>
          </p:nvSpPr>
          <p:spPr bwMode="auto">
            <a:xfrm>
              <a:off x="1849" y="1200"/>
              <a:ext cx="183" cy="29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000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p</a:t>
              </a:r>
            </a:p>
          </p:txBody>
        </p:sp>
      </p:grp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10863104" y="1310005"/>
            <a:ext cx="0" cy="495300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38" name="Group 30"/>
          <p:cNvGrpSpPr>
            <a:grpSpLocks/>
          </p:cNvGrpSpPr>
          <p:nvPr/>
        </p:nvGrpSpPr>
        <p:grpSpPr bwMode="auto">
          <a:xfrm>
            <a:off x="9266972" y="856009"/>
            <a:ext cx="766196" cy="1377950"/>
            <a:chOff x="412" y="1264"/>
            <a:chExt cx="679" cy="868"/>
          </a:xfrm>
          <a:noFill/>
        </p:grpSpPr>
        <p:sp>
          <p:nvSpPr>
            <p:cNvPr id="42" name="Line 26"/>
            <p:cNvSpPr>
              <a:spLocks noChangeShapeType="1"/>
            </p:cNvSpPr>
            <p:nvPr/>
          </p:nvSpPr>
          <p:spPr bwMode="auto">
            <a:xfrm>
              <a:off x="412" y="1264"/>
              <a:ext cx="679" cy="272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0" name="Line 29"/>
            <p:cNvSpPr>
              <a:spLocks noChangeShapeType="1"/>
            </p:cNvSpPr>
            <p:nvPr/>
          </p:nvSpPr>
          <p:spPr bwMode="auto">
            <a:xfrm>
              <a:off x="810" y="1962"/>
              <a:ext cx="86" cy="17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98878" y="5339742"/>
            <a:ext cx="8076243" cy="830997"/>
            <a:chOff x="1826091" y="4148024"/>
            <a:chExt cx="8076243" cy="830997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751727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链栈的入栈操作如何判断是否栈满？</a:t>
              </a:r>
              <a:endPara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参数只用</a:t>
              </a:r>
              <a:r>
                <a:rPr lang="en-US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指针有什么问题？</a:t>
              </a:r>
            </a:p>
          </p:txBody>
        </p:sp>
        <p:grpSp>
          <p:nvGrpSpPr>
            <p:cNvPr id="4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223"/>
              <p:cNvSpPr>
                <a:spLocks noEditPoints="1"/>
              </p:cNvSpPr>
              <p:nvPr/>
            </p:nvSpPr>
            <p:spPr bwMode="auto">
              <a:xfrm>
                <a:off x="8743949" y="2073274"/>
                <a:ext cx="426472" cy="428626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057CD14-875B-4A4A-86C0-0440E0C78B48}"/>
              </a:ext>
            </a:extLst>
          </p:cNvPr>
          <p:cNvSpPr/>
          <p:nvPr/>
        </p:nvSpPr>
        <p:spPr>
          <a:xfrm>
            <a:off x="864235" y="81003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int  Push(</a:t>
            </a:r>
            <a:r>
              <a:rPr lang="en-US" altLang="en-US" sz="2400" b="1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Lstack_type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*LS,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DataType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x) {	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Node *p;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p=(Node*)malloc(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(Node));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if(p!=NULL) {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	p-&gt;data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x;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	p-&gt;next = LS-&gt;top;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	LS-&gt;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top = p;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       LS-&gt;length ++;                                            	return 1;  	 		                  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    }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return 0;				                 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CC4EE99F-9E24-488C-BE53-EC9C5F158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103" y="518881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400" i="1" dirty="0">
                <a:solidFill>
                  <a:srgbClr val="404040"/>
                </a:solidFill>
                <a:latin typeface="Times New Roman" pitchFamily="18" charset="0"/>
              </a:rPr>
              <a:t>top</a:t>
            </a:r>
            <a:endParaRPr lang="en-US" altLang="zh-CN" sz="2400" baseline="-25000" dirty="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1A50132C-D9AC-4CE1-B36B-7DA895D85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511816" y="518881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4" name="Text Box 11">
            <a:extLst>
              <a:ext uri="{FF2B5EF4-FFF2-40B4-BE49-F238E27FC236}">
                <a16:creationId xmlns:a16="http://schemas.microsoft.com/office/drawing/2014/main" id="{C03F17B8-EDFE-4A57-9088-7A430A84D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702" y="475667"/>
            <a:ext cx="33940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solidFill>
                  <a:srgbClr val="404040"/>
                </a:solidFill>
                <a:latin typeface="Times New Roman" pitchFamily="18" charset="0"/>
              </a:rPr>
              <a:t>n</a:t>
            </a:r>
            <a:endParaRPr lang="zh-CN" altLang="en-US" sz="2400" i="1" dirty="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55" name="Line 3">
            <a:extLst>
              <a:ext uri="{FF2B5EF4-FFF2-40B4-BE49-F238E27FC236}">
                <a16:creationId xmlns:a16="http://schemas.microsoft.com/office/drawing/2014/main" id="{2406BE96-4CB4-4AAD-B036-AA73C8F886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12914" y="790004"/>
            <a:ext cx="505189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E1B231-D9ED-48DD-9273-8A922D37C1E3}"/>
              </a:ext>
            </a:extLst>
          </p:cNvPr>
          <p:cNvSpPr txBox="1"/>
          <p:nvPr/>
        </p:nvSpPr>
        <p:spPr>
          <a:xfrm>
            <a:off x="8059372" y="506445"/>
            <a:ext cx="66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9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74374" y="1195801"/>
            <a:ext cx="6860866" cy="4154984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Pop(</a:t>
            </a:r>
            <a:r>
              <a:rPr lang="en-US" altLang="en-US" sz="2400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Lstack_type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*LS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LS-&gt;top-&gt;data;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1;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0" name="Group 4"/>
          <p:cNvGrpSpPr>
            <a:grpSpLocks/>
          </p:cNvGrpSpPr>
          <p:nvPr/>
        </p:nvGrpSpPr>
        <p:grpSpPr bwMode="auto">
          <a:xfrm>
            <a:off x="8789353" y="1034124"/>
            <a:ext cx="906462" cy="463550"/>
            <a:chOff x="270" y="1878"/>
            <a:chExt cx="837" cy="292"/>
          </a:xfrm>
          <a:noFill/>
        </p:grpSpPr>
        <p:sp>
          <p:nvSpPr>
            <p:cNvPr id="81" name="Line 5"/>
            <p:cNvSpPr>
              <a:spLocks noChangeShapeType="1"/>
            </p:cNvSpPr>
            <p:nvPr/>
          </p:nvSpPr>
          <p:spPr bwMode="auto">
            <a:xfrm flipV="1">
              <a:off x="676" y="2051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270" y="1878"/>
              <a:ext cx="480" cy="2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741853" y="1030949"/>
            <a:ext cx="900112" cy="431800"/>
            <a:chOff x="9741853" y="1030949"/>
            <a:chExt cx="900112" cy="431800"/>
          </a:xfrm>
        </p:grpSpPr>
        <p:sp>
          <p:nvSpPr>
            <p:cNvPr id="83" name="Text Box 7"/>
            <p:cNvSpPr txBox="1">
              <a:spLocks noChangeArrowheads="1"/>
            </p:cNvSpPr>
            <p:nvPr/>
          </p:nvSpPr>
          <p:spPr bwMode="auto">
            <a:xfrm>
              <a:off x="9741853" y="1030949"/>
              <a:ext cx="900112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i="1" baseline="-25000">
                  <a:solidFill>
                    <a:srgbClr val="40404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84" name="Line 8"/>
            <p:cNvSpPr>
              <a:spLocks noChangeShapeType="1"/>
            </p:cNvSpPr>
            <p:nvPr/>
          </p:nvSpPr>
          <p:spPr bwMode="auto">
            <a:xfrm>
              <a:off x="10283190" y="1030949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9740265" y="1846924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86" name="Line 10"/>
          <p:cNvSpPr>
            <a:spLocks noChangeShapeType="1"/>
          </p:cNvSpPr>
          <p:nvPr/>
        </p:nvSpPr>
        <p:spPr bwMode="auto">
          <a:xfrm>
            <a:off x="10281603" y="1846924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7" name="Text Box 11"/>
          <p:cNvSpPr txBox="1">
            <a:spLocks noChangeArrowheads="1"/>
          </p:cNvSpPr>
          <p:nvPr/>
        </p:nvSpPr>
        <p:spPr bwMode="auto">
          <a:xfrm>
            <a:off x="9740265" y="3659849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8" name="Line 12"/>
          <p:cNvSpPr>
            <a:spLocks noChangeShapeType="1"/>
          </p:cNvSpPr>
          <p:nvPr/>
        </p:nvSpPr>
        <p:spPr bwMode="auto">
          <a:xfrm>
            <a:off x="10233978" y="3659849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9" name="Text Box 13"/>
          <p:cNvSpPr txBox="1">
            <a:spLocks noChangeArrowheads="1"/>
          </p:cNvSpPr>
          <p:nvPr/>
        </p:nvSpPr>
        <p:spPr bwMode="auto">
          <a:xfrm>
            <a:off x="10195878" y="3670962"/>
            <a:ext cx="4492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  <p:sp>
        <p:nvSpPr>
          <p:cNvPr id="90" name="Line 14"/>
          <p:cNvSpPr>
            <a:spLocks noChangeShapeType="1"/>
          </p:cNvSpPr>
          <p:nvPr/>
        </p:nvSpPr>
        <p:spPr bwMode="auto">
          <a:xfrm flipH="1">
            <a:off x="10489565" y="1386549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 flipH="1">
            <a:off x="10489565" y="2156487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2" name="Line 16"/>
          <p:cNvSpPr>
            <a:spLocks noChangeShapeType="1"/>
          </p:cNvSpPr>
          <p:nvPr/>
        </p:nvSpPr>
        <p:spPr bwMode="auto">
          <a:xfrm flipH="1">
            <a:off x="10492740" y="3212174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3" name="Line 17"/>
          <p:cNvSpPr>
            <a:spLocks noChangeShapeType="1"/>
          </p:cNvSpPr>
          <p:nvPr/>
        </p:nvSpPr>
        <p:spPr bwMode="auto">
          <a:xfrm flipH="1">
            <a:off x="10492740" y="2656549"/>
            <a:ext cx="0" cy="46355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94" name="Group 23"/>
          <p:cNvGrpSpPr>
            <a:grpSpLocks/>
          </p:cNvGrpSpPr>
          <p:nvPr/>
        </p:nvGrpSpPr>
        <p:grpSpPr bwMode="auto">
          <a:xfrm>
            <a:off x="8790940" y="1167474"/>
            <a:ext cx="884238" cy="1166813"/>
            <a:chOff x="427" y="1877"/>
            <a:chExt cx="823" cy="735"/>
          </a:xfrm>
          <a:noFill/>
        </p:grpSpPr>
        <p:grpSp>
          <p:nvGrpSpPr>
            <p:cNvPr id="95" name="Group 19"/>
            <p:cNvGrpSpPr>
              <a:grpSpLocks/>
            </p:cNvGrpSpPr>
            <p:nvPr/>
          </p:nvGrpSpPr>
          <p:grpSpPr bwMode="auto">
            <a:xfrm>
              <a:off x="427" y="2320"/>
              <a:ext cx="823" cy="292"/>
              <a:chOff x="268" y="1366"/>
              <a:chExt cx="823" cy="292"/>
            </a:xfrm>
            <a:grpFill/>
          </p:grpSpPr>
          <p:sp>
            <p:nvSpPr>
              <p:cNvPr id="97" name="Text Box 20"/>
              <p:cNvSpPr txBox="1">
                <a:spLocks noChangeArrowheads="1"/>
              </p:cNvSpPr>
              <p:nvPr/>
            </p:nvSpPr>
            <p:spPr bwMode="auto">
              <a:xfrm>
                <a:off x="268" y="1366"/>
                <a:ext cx="480" cy="2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pPr algn="l"/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top</a:t>
                </a:r>
              </a:p>
            </p:txBody>
          </p:sp>
          <p:sp>
            <p:nvSpPr>
              <p:cNvPr id="98" name="Line 21"/>
              <p:cNvSpPr>
                <a:spLocks noChangeShapeType="1"/>
              </p:cNvSpPr>
              <p:nvPr/>
            </p:nvSpPr>
            <p:spPr bwMode="auto">
              <a:xfrm flipV="1">
                <a:off x="660" y="1536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B42D2D"/>
                </a:solidFill>
                <a:prstDash val="dash"/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96" name="Line 22"/>
            <p:cNvSpPr>
              <a:spLocks noChangeShapeType="1"/>
            </p:cNvSpPr>
            <p:nvPr/>
          </p:nvSpPr>
          <p:spPr bwMode="auto">
            <a:xfrm>
              <a:off x="981" y="1877"/>
              <a:ext cx="86" cy="17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99" name="Group 26"/>
          <p:cNvGrpSpPr>
            <a:grpSpLocks/>
          </p:cNvGrpSpPr>
          <p:nvPr/>
        </p:nvGrpSpPr>
        <p:grpSpPr bwMode="auto">
          <a:xfrm>
            <a:off x="10664190" y="1210019"/>
            <a:ext cx="519113" cy="457200"/>
            <a:chOff x="1873" y="1877"/>
            <a:chExt cx="327" cy="288"/>
          </a:xfrm>
          <a:noFill/>
        </p:grpSpPr>
        <p:sp>
          <p:nvSpPr>
            <p:cNvPr id="100" name="Line 24"/>
            <p:cNvSpPr>
              <a:spLocks noChangeShapeType="1"/>
            </p:cNvSpPr>
            <p:nvPr/>
          </p:nvSpPr>
          <p:spPr bwMode="auto">
            <a:xfrm flipH="1">
              <a:off x="1873" y="1933"/>
              <a:ext cx="312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1" name="Text Box 25"/>
            <p:cNvSpPr txBox="1">
              <a:spLocks noChangeArrowheads="1"/>
            </p:cNvSpPr>
            <p:nvPr/>
          </p:nvSpPr>
          <p:spPr bwMode="auto">
            <a:xfrm>
              <a:off x="1973" y="1877"/>
              <a:ext cx="227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2400" dirty="0">
                  <a:solidFill>
                    <a:srgbClr val="404040"/>
                  </a:solidFill>
                </a:rPr>
                <a:t> 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1151247" y="2314352"/>
            <a:ext cx="5996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(LS-&gt;top == NULL) {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下溢错误，删除失败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\n"); return 0; 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866228" y="5634878"/>
            <a:ext cx="4465320" cy="519113"/>
            <a:chOff x="1826091" y="4148024"/>
            <a:chExt cx="4465320" cy="519113"/>
          </a:xfrm>
        </p:grpSpPr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906351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什么情况下无法删除？</a:t>
              </a:r>
            </a:p>
          </p:txBody>
        </p:sp>
        <p:grpSp>
          <p:nvGrpSpPr>
            <p:cNvPr id="4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4" name="Rounded Rectangle 10"/>
          <p:cNvSpPr/>
          <p:nvPr/>
        </p:nvSpPr>
        <p:spPr>
          <a:xfrm>
            <a:off x="542924" y="100964"/>
            <a:ext cx="41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622929" y="61585"/>
            <a:ext cx="39490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链栈的实现</a:t>
            </a:r>
            <a:r>
              <a:rPr lang="en-US" altLang="zh-CN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出栈</a:t>
            </a:r>
          </a:p>
        </p:txBody>
      </p:sp>
      <p:sp>
        <p:nvSpPr>
          <p:cNvPr id="4" name="矩形 3"/>
          <p:cNvSpPr/>
          <p:nvPr/>
        </p:nvSpPr>
        <p:spPr>
          <a:xfrm>
            <a:off x="1175294" y="1937828"/>
            <a:ext cx="1321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*p;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093521" y="3824029"/>
            <a:ext cx="36872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LS-&gt; top = LS-&gt; top-&gt;next; 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free(p);</a:t>
            </a:r>
            <a:endParaRPr lang="zh-CN" altLang="en-US" sz="2400" dirty="0"/>
          </a:p>
        </p:txBody>
      </p:sp>
      <p:grpSp>
        <p:nvGrpSpPr>
          <p:cNvPr id="56" name="组合 55"/>
          <p:cNvGrpSpPr/>
          <p:nvPr/>
        </p:nvGrpSpPr>
        <p:grpSpPr>
          <a:xfrm>
            <a:off x="8189653" y="4354793"/>
            <a:ext cx="3347027" cy="559789"/>
            <a:chOff x="885508" y="4085040"/>
            <a:chExt cx="3347027" cy="559789"/>
          </a:xfrm>
        </p:grpSpPr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2190375" y="4085040"/>
              <a:ext cx="20421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top = NULL</a:t>
              </a:r>
            </a:p>
          </p:txBody>
        </p:sp>
        <p:sp>
          <p:nvSpPr>
            <p:cNvPr id="58" name="Text Box 132"/>
            <p:cNvSpPr txBox="1">
              <a:spLocks noChangeArrowheads="1"/>
            </p:cNvSpPr>
            <p:nvPr/>
          </p:nvSpPr>
          <p:spPr bwMode="auto">
            <a:xfrm>
              <a:off x="885508" y="4125717"/>
              <a:ext cx="10652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508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</p:childTnLst>
        </p:cTn>
      </p:par>
    </p:tnLst>
    <p:bldLst>
      <p:bldP spid="46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729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进制转换问题</a:t>
            </a:r>
          </a:p>
        </p:txBody>
      </p:sp>
      <p:sp>
        <p:nvSpPr>
          <p:cNvPr id="3" name="矩形 2"/>
          <p:cNvSpPr/>
          <p:nvPr/>
        </p:nvSpPr>
        <p:spPr>
          <a:xfrm>
            <a:off x="1112520" y="5341164"/>
            <a:ext cx="10058400" cy="720000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在实际问题的处理过程中，有些数据具有后到先处理的特点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9" y="889337"/>
            <a:ext cx="1043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将十进制数转换为二进制数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3" name="矩形 32"/>
          <p:cNvSpPr/>
          <p:nvPr/>
        </p:nvSpPr>
        <p:spPr>
          <a:xfrm>
            <a:off x="638168" y="1394710"/>
            <a:ext cx="1108139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转换规则：除基取余，逆序排列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950" y="3746281"/>
            <a:ext cx="11170650" cy="523220"/>
            <a:chOff x="487950" y="4599721"/>
            <a:chExt cx="10973606" cy="523220"/>
          </a:xfrm>
        </p:grpSpPr>
        <p:sp>
          <p:nvSpPr>
            <p:cNvPr id="34" name="矩形 33"/>
            <p:cNvSpPr/>
            <p:nvPr/>
          </p:nvSpPr>
          <p:spPr>
            <a:xfrm>
              <a:off x="1022156" y="4599721"/>
              <a:ext cx="104394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如何保存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得到的余数，使之能够逆序输出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5" name="Group 36"/>
            <p:cNvGrpSpPr/>
            <p:nvPr/>
          </p:nvGrpSpPr>
          <p:grpSpPr>
            <a:xfrm>
              <a:off x="487950" y="464462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36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8893960" y="1793706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099920" y="1796236"/>
            <a:ext cx="1330320" cy="489317"/>
            <a:chOff x="7520800" y="1796236"/>
            <a:chExt cx="1330320" cy="48931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131960" y="1796236"/>
              <a:ext cx="0" cy="432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6200000">
              <a:off x="8491120" y="1872436"/>
              <a:ext cx="0" cy="720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20800" y="1854666"/>
              <a:ext cx="50448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209039" y="1807529"/>
            <a:ext cx="38995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08483" y="2237303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214443" y="2239833"/>
            <a:ext cx="1330320" cy="489317"/>
            <a:chOff x="7635323" y="2239833"/>
            <a:chExt cx="1330320" cy="489317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8246483" y="2239833"/>
              <a:ext cx="0" cy="432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>
              <a:off x="8605643" y="2300793"/>
              <a:ext cx="0" cy="720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635323" y="2298263"/>
              <a:ext cx="50448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209039" y="2680595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68281" y="2684543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374241" y="2687073"/>
            <a:ext cx="1330320" cy="489317"/>
            <a:chOff x="7795121" y="2687073"/>
            <a:chExt cx="1330320" cy="489317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8406281" y="2687073"/>
              <a:ext cx="0" cy="432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16200000">
              <a:off x="8765441" y="2748033"/>
              <a:ext cx="0" cy="720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795121" y="2745503"/>
              <a:ext cx="50448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329080" y="3112900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535040" y="3115430"/>
            <a:ext cx="1330320" cy="489317"/>
            <a:chOff x="7955920" y="3115430"/>
            <a:chExt cx="1330320" cy="489317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8567080" y="3115430"/>
              <a:ext cx="0" cy="432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16200000">
              <a:off x="8926240" y="3191630"/>
              <a:ext cx="0" cy="720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955920" y="3173860"/>
              <a:ext cx="50448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497440" y="3550017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03400" y="3552547"/>
            <a:ext cx="1330320" cy="489317"/>
            <a:chOff x="8124280" y="3552547"/>
            <a:chExt cx="1330320" cy="489317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8735440" y="3552547"/>
              <a:ext cx="0" cy="432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6200000">
              <a:off x="9094600" y="3613507"/>
              <a:ext cx="0" cy="720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8124280" y="3610977"/>
              <a:ext cx="50448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604721" y="3973508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209039" y="2244062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209039" y="3117128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09039" y="3553660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05177" y="2537559"/>
            <a:ext cx="33680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(23)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(10111)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2102189" y="4315221"/>
            <a:ext cx="9068731" cy="766566"/>
            <a:chOff x="2102189" y="4452381"/>
            <a:chExt cx="9068731" cy="766566"/>
          </a:xfrm>
        </p:grpSpPr>
        <p:sp>
          <p:nvSpPr>
            <p:cNvPr id="62" name="圆角右箭头 61"/>
            <p:cNvSpPr/>
            <p:nvPr/>
          </p:nvSpPr>
          <p:spPr>
            <a:xfrm flipV="1">
              <a:off x="2102189" y="4452381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967228" y="4726504"/>
              <a:ext cx="820369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用栈保存，从最后进栈的元素开始输出</a:t>
              </a:r>
              <a:endParaRPr lang="zh-CN" altLang="en-US" sz="26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54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2" grpId="0"/>
      <p:bldP spid="25" grpId="0"/>
      <p:bldP spid="26" grpId="0"/>
      <p:bldP spid="30" grpId="0"/>
      <p:bldP spid="31" grpId="0"/>
      <p:bldP spid="41" grpId="0"/>
      <p:bldP spid="51" grpId="0"/>
      <p:bldP spid="55" grpId="0"/>
      <p:bldP spid="56" grpId="0"/>
      <p:bldP spid="57" grpId="0"/>
      <p:bldP spid="58" grpId="0"/>
      <p:bldP spid="5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1033"/>
          <p:cNvSpPr txBox="1">
            <a:spLocks noChangeArrowheads="1"/>
          </p:cNvSpPr>
          <p:nvPr/>
        </p:nvSpPr>
        <p:spPr bwMode="auto">
          <a:xfrm>
            <a:off x="645088" y="2968687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操作接口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DestroyStack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Lstack_type</a:t>
            </a:r>
            <a:r>
              <a:rPr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*LS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8714" y="936310"/>
            <a:ext cx="5429685" cy="519113"/>
            <a:chOff x="1826091" y="4148024"/>
            <a:chExt cx="5429685" cy="519113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87071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栈销毁的函数原型是什么？</a:t>
              </a:r>
            </a:p>
          </p:txBody>
        </p:sp>
        <p:grpSp>
          <p:nvGrpSpPr>
            <p:cNvPr id="4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7" name="Rectangle 1034"/>
          <p:cNvSpPr>
            <a:spLocks noChangeArrowheads="1"/>
          </p:cNvSpPr>
          <p:nvPr/>
        </p:nvSpPr>
        <p:spPr bwMode="auto">
          <a:xfrm>
            <a:off x="818714" y="1445055"/>
            <a:ext cx="73513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DestroyStack</a:t>
            </a:r>
            <a:endParaRPr lang="en-US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输入：栈指针</a:t>
            </a:r>
          </a:p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功能：销毁栈，释放栈所占用的存储空间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输出：无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Rounded Rectangle 10"/>
          <p:cNvSpPr/>
          <p:nvPr/>
        </p:nvSpPr>
        <p:spPr>
          <a:xfrm>
            <a:off x="542924" y="100964"/>
            <a:ext cx="41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622929" y="61585"/>
            <a:ext cx="39490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链栈的实现</a:t>
            </a:r>
            <a:r>
              <a:rPr lang="en-US" altLang="zh-CN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销毁</a:t>
            </a:r>
          </a:p>
        </p:txBody>
      </p:sp>
      <p:sp>
        <p:nvSpPr>
          <p:cNvPr id="46" name="矩形 45"/>
          <p:cNvSpPr/>
          <p:nvPr/>
        </p:nvSpPr>
        <p:spPr>
          <a:xfrm>
            <a:off x="2458438" y="3060435"/>
            <a:ext cx="6175067" cy="3298339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*p;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(LS-&gt; top != NULL)</a:t>
            </a: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 = LS-&gt;top;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LS-&gt; top = LS-&gt; top-&gt;next;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free(p);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Group 4"/>
          <p:cNvGrpSpPr>
            <a:grpSpLocks/>
          </p:cNvGrpSpPr>
          <p:nvPr/>
        </p:nvGrpSpPr>
        <p:grpSpPr bwMode="auto">
          <a:xfrm>
            <a:off x="8609247" y="1544690"/>
            <a:ext cx="951948" cy="463550"/>
            <a:chOff x="228" y="1878"/>
            <a:chExt cx="879" cy="292"/>
          </a:xfrm>
          <a:noFill/>
        </p:grpSpPr>
        <p:sp>
          <p:nvSpPr>
            <p:cNvPr id="52" name="Line 5"/>
            <p:cNvSpPr>
              <a:spLocks noChangeShapeType="1"/>
            </p:cNvSpPr>
            <p:nvPr/>
          </p:nvSpPr>
          <p:spPr bwMode="auto">
            <a:xfrm flipV="1">
              <a:off x="676" y="2051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228" y="1878"/>
              <a:ext cx="480" cy="2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9605645" y="2357490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55" name="Line 10"/>
          <p:cNvSpPr>
            <a:spLocks noChangeShapeType="1"/>
          </p:cNvSpPr>
          <p:nvPr/>
        </p:nvSpPr>
        <p:spPr bwMode="auto">
          <a:xfrm>
            <a:off x="10146983" y="2357490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9605645" y="4170415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0099358" y="4170415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10061258" y="4181528"/>
            <a:ext cx="449262" cy="457200"/>
          </a:xfrm>
          <a:prstGeom prst="rect">
            <a:avLst/>
          </a:prstGeom>
          <a:noFill/>
          <a:ln>
            <a:solidFill>
              <a:srgbClr val="507D7D"/>
            </a:solidFill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9607233" y="1541515"/>
            <a:ext cx="900112" cy="784225"/>
            <a:chOff x="10153333" y="710909"/>
            <a:chExt cx="900112" cy="784225"/>
          </a:xfrm>
        </p:grpSpPr>
        <p:grpSp>
          <p:nvGrpSpPr>
            <p:cNvPr id="60" name="组合 59"/>
            <p:cNvGrpSpPr/>
            <p:nvPr/>
          </p:nvGrpSpPr>
          <p:grpSpPr>
            <a:xfrm>
              <a:off x="10153333" y="710909"/>
              <a:ext cx="900112" cy="431800"/>
              <a:chOff x="10153333" y="710909"/>
              <a:chExt cx="900112" cy="431800"/>
            </a:xfrm>
          </p:grpSpPr>
          <p:sp>
            <p:nvSpPr>
              <p:cNvPr id="62" name="Text Box 7"/>
              <p:cNvSpPr txBox="1">
                <a:spLocks noChangeArrowheads="1"/>
              </p:cNvSpPr>
              <p:nvPr/>
            </p:nvSpPr>
            <p:spPr bwMode="auto">
              <a:xfrm>
                <a:off x="10153333" y="710909"/>
                <a:ext cx="900112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i="1" baseline="-25000" dirty="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63" name="Line 8"/>
              <p:cNvSpPr>
                <a:spLocks noChangeShapeType="1"/>
              </p:cNvSpPr>
              <p:nvPr/>
            </p:nvSpPr>
            <p:spPr bwMode="auto">
              <a:xfrm>
                <a:off x="10694670" y="710909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61" name="Line 14"/>
            <p:cNvSpPr>
              <a:spLocks noChangeShapeType="1"/>
            </p:cNvSpPr>
            <p:nvPr/>
          </p:nvSpPr>
          <p:spPr bwMode="auto">
            <a:xfrm flipH="1">
              <a:off x="10901045" y="1066509"/>
              <a:ext cx="1588" cy="42862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64" name="Line 15"/>
          <p:cNvSpPr>
            <a:spLocks noChangeShapeType="1"/>
          </p:cNvSpPr>
          <p:nvPr/>
        </p:nvSpPr>
        <p:spPr bwMode="auto">
          <a:xfrm flipH="1">
            <a:off x="10354945" y="2667053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 flipH="1">
            <a:off x="10358120" y="3722740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6" name="Line 17"/>
          <p:cNvSpPr>
            <a:spLocks noChangeShapeType="1"/>
          </p:cNvSpPr>
          <p:nvPr/>
        </p:nvSpPr>
        <p:spPr bwMode="auto">
          <a:xfrm flipH="1">
            <a:off x="10358120" y="3167115"/>
            <a:ext cx="0" cy="46355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67" name="Group 23"/>
          <p:cNvGrpSpPr>
            <a:grpSpLocks/>
          </p:cNvGrpSpPr>
          <p:nvPr/>
        </p:nvGrpSpPr>
        <p:grpSpPr bwMode="auto">
          <a:xfrm>
            <a:off x="8596152" y="1678040"/>
            <a:ext cx="944406" cy="1166813"/>
            <a:chOff x="371" y="1877"/>
            <a:chExt cx="879" cy="735"/>
          </a:xfrm>
          <a:noFill/>
        </p:grpSpPr>
        <p:grpSp>
          <p:nvGrpSpPr>
            <p:cNvPr id="68" name="Group 19"/>
            <p:cNvGrpSpPr>
              <a:grpSpLocks/>
            </p:cNvGrpSpPr>
            <p:nvPr/>
          </p:nvGrpSpPr>
          <p:grpSpPr bwMode="auto">
            <a:xfrm>
              <a:off x="371" y="2320"/>
              <a:ext cx="879" cy="292"/>
              <a:chOff x="212" y="1366"/>
              <a:chExt cx="879" cy="292"/>
            </a:xfrm>
            <a:grpFill/>
          </p:grpSpPr>
          <p:sp>
            <p:nvSpPr>
              <p:cNvPr id="70" name="Text Box 20"/>
              <p:cNvSpPr txBox="1">
                <a:spLocks noChangeArrowheads="1"/>
              </p:cNvSpPr>
              <p:nvPr/>
            </p:nvSpPr>
            <p:spPr bwMode="auto">
              <a:xfrm>
                <a:off x="212" y="1366"/>
                <a:ext cx="480" cy="2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pPr algn="l"/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top</a:t>
                </a:r>
              </a:p>
            </p:txBody>
          </p:sp>
          <p:sp>
            <p:nvSpPr>
              <p:cNvPr id="71" name="Line 21"/>
              <p:cNvSpPr>
                <a:spLocks noChangeShapeType="1"/>
              </p:cNvSpPr>
              <p:nvPr/>
            </p:nvSpPr>
            <p:spPr bwMode="auto">
              <a:xfrm flipV="1">
                <a:off x="660" y="1536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B42D2D"/>
                </a:solidFill>
                <a:prstDash val="dash"/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981" y="1877"/>
              <a:ext cx="86" cy="17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72" name="Group 26"/>
          <p:cNvGrpSpPr>
            <a:grpSpLocks/>
          </p:cNvGrpSpPr>
          <p:nvPr/>
        </p:nvGrpSpPr>
        <p:grpSpPr bwMode="auto">
          <a:xfrm>
            <a:off x="10529570" y="1720585"/>
            <a:ext cx="519113" cy="457200"/>
            <a:chOff x="1873" y="1877"/>
            <a:chExt cx="327" cy="288"/>
          </a:xfrm>
          <a:noFill/>
        </p:grpSpPr>
        <p:sp>
          <p:nvSpPr>
            <p:cNvPr id="73" name="Line 24"/>
            <p:cNvSpPr>
              <a:spLocks noChangeShapeType="1"/>
            </p:cNvSpPr>
            <p:nvPr/>
          </p:nvSpPr>
          <p:spPr bwMode="auto">
            <a:xfrm flipH="1">
              <a:off x="1873" y="1933"/>
              <a:ext cx="312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4" name="Text Box 25"/>
            <p:cNvSpPr txBox="1">
              <a:spLocks noChangeArrowheads="1"/>
            </p:cNvSpPr>
            <p:nvPr/>
          </p:nvSpPr>
          <p:spPr bwMode="auto">
            <a:xfrm>
              <a:off x="1973" y="1877"/>
              <a:ext cx="227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2400" dirty="0">
                  <a:solidFill>
                    <a:srgbClr val="404040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1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</p:childTnLst>
        </p:cTn>
      </p:par>
    </p:tnLst>
    <p:bldLst>
      <p:bldP spid="33" grpId="0"/>
      <p:bldP spid="47" grpId="0"/>
      <p:bldP spid="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8316" y="398133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3-3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队列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第三章     栈和队列</a:t>
            </a:r>
          </a:p>
        </p:txBody>
      </p:sp>
    </p:spTree>
    <p:extLst>
      <p:ext uri="{BB962C8B-B14F-4D97-AF65-F5344CB8AC3E}">
        <p14:creationId xmlns:p14="http://schemas.microsoft.com/office/powerpoint/2010/main" val="3059142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34268" y="111542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34268" y="180165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679384" y="1050112"/>
            <a:ext cx="480345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队列的定义及操作特性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679384" y="1728007"/>
            <a:ext cx="4513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队列的抽象数据类型定义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5" y="100964"/>
            <a:ext cx="186499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21" name="Group 40"/>
          <p:cNvGrpSpPr/>
          <p:nvPr/>
        </p:nvGrpSpPr>
        <p:grpSpPr>
          <a:xfrm>
            <a:off x="1934268" y="454656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Group 40"/>
          <p:cNvGrpSpPr/>
          <p:nvPr/>
        </p:nvGrpSpPr>
        <p:grpSpPr>
          <a:xfrm>
            <a:off x="1934268" y="523278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2679384" y="4456019"/>
            <a:ext cx="423478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链队列的存储结构定义</a:t>
            </a: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679384" y="5133914"/>
            <a:ext cx="449865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链队列的实现</a:t>
            </a:r>
          </a:p>
        </p:txBody>
      </p:sp>
      <p:grpSp>
        <p:nvGrpSpPr>
          <p:cNvPr id="48" name="Group 40"/>
          <p:cNvGrpSpPr/>
          <p:nvPr/>
        </p:nvGrpSpPr>
        <p:grpSpPr>
          <a:xfrm>
            <a:off x="1934268" y="248787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679384" y="2410010"/>
            <a:ext cx="44986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顺序队列</a:t>
            </a:r>
          </a:p>
        </p:txBody>
      </p:sp>
      <p:grpSp>
        <p:nvGrpSpPr>
          <p:cNvPr id="53" name="Group 40"/>
          <p:cNvGrpSpPr/>
          <p:nvPr/>
        </p:nvGrpSpPr>
        <p:grpSpPr>
          <a:xfrm>
            <a:off x="1934268" y="317410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4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2679384" y="3092013"/>
            <a:ext cx="44986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循环队列的存储结构定义</a:t>
            </a:r>
          </a:p>
        </p:txBody>
      </p:sp>
      <p:grpSp>
        <p:nvGrpSpPr>
          <p:cNvPr id="58" name="Group 40"/>
          <p:cNvGrpSpPr/>
          <p:nvPr/>
        </p:nvGrpSpPr>
        <p:grpSpPr>
          <a:xfrm>
            <a:off x="1934268" y="386033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2679384" y="3774016"/>
            <a:ext cx="44986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循环队列的实现</a:t>
            </a:r>
          </a:p>
        </p:txBody>
      </p:sp>
    </p:spTree>
    <p:extLst>
      <p:ext uri="{BB962C8B-B14F-4D97-AF65-F5344CB8AC3E}">
        <p14:creationId xmlns:p14="http://schemas.microsoft.com/office/powerpoint/2010/main" val="368089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46" grpId="0"/>
      <p:bldP spid="47" grpId="0"/>
      <p:bldP spid="52" grpId="0"/>
      <p:bldP spid="57" grpId="0"/>
      <p:bldP spid="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8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46345"/>
            <a:ext cx="2348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队列的定义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51936" y="999808"/>
            <a:ext cx="11067624" cy="523220"/>
            <a:chOff x="651936" y="999808"/>
            <a:chExt cx="11067624" cy="523220"/>
          </a:xfrm>
        </p:grpSpPr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191935" y="999808"/>
              <a:ext cx="105276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b="1" dirty="0">
                  <a:solidFill>
                    <a:srgbClr val="285A32"/>
                  </a:solidFill>
                  <a:latin typeface="Times New Roman" pitchFamily="18" charset="0"/>
                  <a:ea typeface="宋体" charset="-122"/>
                </a:rPr>
                <a:t>队列</a:t>
              </a:r>
              <a:r>
                <a:rPr lang="zh-CN" altLang="en-US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：</a:t>
              </a:r>
              <a:r>
                <a:rPr kumimoji="1" lang="zh-CN" altLang="en-US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只允许在表的</a:t>
              </a:r>
              <a:r>
                <a:rPr kumimoji="1" lang="zh-CN" altLang="en-US" sz="2800" b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一端</a:t>
              </a:r>
              <a:r>
                <a:rPr kumimoji="1" lang="zh-CN" altLang="en-US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进行插入操作，在</a:t>
              </a:r>
              <a:r>
                <a:rPr kumimoji="1" lang="zh-CN" altLang="en-US" sz="2800" b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另一端</a:t>
              </a:r>
              <a:r>
                <a:rPr kumimoji="1" lang="zh-CN" altLang="en-US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进行删除操作</a:t>
              </a:r>
            </a:p>
          </p:txBody>
        </p:sp>
        <p:grpSp>
          <p:nvGrpSpPr>
            <p:cNvPr id="21" name="Group 67"/>
            <p:cNvGrpSpPr/>
            <p:nvPr/>
          </p:nvGrpSpPr>
          <p:grpSpPr>
            <a:xfrm>
              <a:off x="651936" y="1093502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746243" y="1755421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1191936" y="4435531"/>
            <a:ext cx="103337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队尾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：允许插入的一端，相应地，位于队尾的元素称为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队尾元素</a:t>
            </a:r>
            <a:endParaRPr lang="en-US" altLang="zh-CN" sz="2800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Group 67"/>
          <p:cNvGrpSpPr/>
          <p:nvPr/>
        </p:nvGrpSpPr>
        <p:grpSpPr>
          <a:xfrm>
            <a:off x="651936" y="4489768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914700" y="2778442"/>
            <a:ext cx="4257451" cy="1283389"/>
            <a:chOff x="6914700" y="2656522"/>
            <a:chExt cx="4257451" cy="1283389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6914700" y="2656522"/>
              <a:ext cx="3600000" cy="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6929940" y="3372802"/>
              <a:ext cx="3600000" cy="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952800" y="2727067"/>
              <a:ext cx="3311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32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32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3200" b="1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 </a:t>
              </a:r>
              <a:r>
                <a:rPr lang="en-US" altLang="zh-CN" sz="32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V="1">
              <a:off x="6929940" y="2666107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7509060" y="2669932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8085383" y="2669932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8890922" y="2669932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9470042" y="2669932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10256911" y="2867230"/>
              <a:ext cx="90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32"/>
            <p:cNvCxnSpPr/>
            <p:nvPr/>
          </p:nvCxnSpPr>
          <p:spPr>
            <a:xfrm flipH="1" flipV="1">
              <a:off x="10272151" y="3141550"/>
              <a:ext cx="90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TextBox 68"/>
            <p:cNvSpPr txBox="1"/>
            <p:nvPr/>
          </p:nvSpPr>
          <p:spPr>
            <a:xfrm>
              <a:off x="8274645" y="3478246"/>
              <a:ext cx="698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栈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7724" y="2767027"/>
            <a:ext cx="5264747" cy="1310044"/>
            <a:chOff x="542924" y="2599387"/>
            <a:chExt cx="5264747" cy="1310044"/>
          </a:xfrm>
        </p:grpSpPr>
        <p:cxnSp>
          <p:nvCxnSpPr>
            <p:cNvPr id="58" name="直接箭头连接符 57"/>
            <p:cNvCxnSpPr/>
            <p:nvPr/>
          </p:nvCxnSpPr>
          <p:spPr>
            <a:xfrm flipV="1">
              <a:off x="4907671" y="2987260"/>
              <a:ext cx="90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箭头连接符 59"/>
            <p:cNvCxnSpPr/>
            <p:nvPr/>
          </p:nvCxnSpPr>
          <p:spPr>
            <a:xfrm flipV="1">
              <a:off x="542924" y="3002324"/>
              <a:ext cx="90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连接符 60"/>
            <p:cNvCxnSpPr/>
            <p:nvPr/>
          </p:nvCxnSpPr>
          <p:spPr>
            <a:xfrm flipV="1">
              <a:off x="1478144" y="2599387"/>
              <a:ext cx="3600000" cy="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1493384" y="3315667"/>
              <a:ext cx="3600000" cy="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958204" y="2669932"/>
              <a:ext cx="2858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32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32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3200" b="1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 </a:t>
              </a:r>
              <a:r>
                <a:rPr lang="en-US" altLang="zh-CN" sz="32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V="1">
              <a:off x="1965824" y="2608972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2544944" y="2612797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V="1">
              <a:off x="3121267" y="2612797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V="1">
              <a:off x="3926806" y="2612797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4505926" y="2612797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772202" y="3447766"/>
              <a:ext cx="946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队列</a:t>
              </a:r>
            </a:p>
          </p:txBody>
        </p:sp>
      </p:grp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1191936" y="5004471"/>
            <a:ext cx="103337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队头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：允许删除的一端，相应地，位于队头的元素称为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队头元素</a:t>
            </a:r>
          </a:p>
        </p:txBody>
      </p:sp>
    </p:spTree>
    <p:extLst>
      <p:ext uri="{BB962C8B-B14F-4D97-AF65-F5344CB8AC3E}">
        <p14:creationId xmlns:p14="http://schemas.microsoft.com/office/powerpoint/2010/main" val="320247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/>
      <p:bldP spid="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31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19123" y="67957"/>
            <a:ext cx="31756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队列的操作特性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8320406" y="2636473"/>
            <a:ext cx="3467417" cy="52322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入队、进队</a:t>
            </a:r>
            <a:endParaRPr lang="en-US" altLang="zh-CN" sz="2800" dirty="0">
              <a:solidFill>
                <a:srgbClr val="285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20660" y="4590929"/>
            <a:ext cx="8309980" cy="648000"/>
            <a:chOff x="4151948" y="3251994"/>
            <a:chExt cx="8309980" cy="648000"/>
          </a:xfrm>
        </p:grpSpPr>
        <p:grpSp>
          <p:nvGrpSpPr>
            <p:cNvPr id="36" name="Group 31"/>
            <p:cNvGrpSpPr/>
            <p:nvPr/>
          </p:nvGrpSpPr>
          <p:grpSpPr>
            <a:xfrm>
              <a:off x="4151948" y="3299610"/>
              <a:ext cx="504000" cy="504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4751999" y="3251994"/>
              <a:ext cx="7709929" cy="6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任何时候执行出队操作，一定是哪个元素呢？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Rectangle 11"/>
          <p:cNvSpPr/>
          <p:nvPr/>
        </p:nvSpPr>
        <p:spPr>
          <a:xfrm>
            <a:off x="1061084" y="5384800"/>
            <a:ext cx="9720000" cy="720000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队列的操作特性：先进先出（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irst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irst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ut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FIFO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2092884" y="2774665"/>
            <a:ext cx="4542369" cy="0"/>
          </a:xfrm>
          <a:prstGeom prst="line">
            <a:avLst/>
          </a:prstGeom>
          <a:ln w="28575"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2112113" y="3647489"/>
            <a:ext cx="4542369" cy="0"/>
          </a:xfrm>
          <a:prstGeom prst="line">
            <a:avLst/>
          </a:prstGeom>
          <a:ln w="28575"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60317" y="2860627"/>
            <a:ext cx="588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2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3256864" y="2771105"/>
            <a:ext cx="0" cy="877357"/>
          </a:xfrm>
          <a:prstGeom prst="line">
            <a:avLst/>
          </a:prstGeom>
          <a:ln w="28575"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987579" y="2775766"/>
            <a:ext cx="0" cy="877357"/>
          </a:xfrm>
          <a:prstGeom prst="line">
            <a:avLst/>
          </a:prstGeom>
          <a:ln w="28575"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714766" y="2775766"/>
            <a:ext cx="0" cy="877357"/>
          </a:xfrm>
          <a:prstGeom prst="line">
            <a:avLst/>
          </a:prstGeom>
          <a:ln w="28575"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5413268" y="2778693"/>
            <a:ext cx="0" cy="877357"/>
          </a:xfrm>
          <a:prstGeom prst="line">
            <a:avLst/>
          </a:prstGeom>
          <a:ln w="28575"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468769" y="2737070"/>
            <a:ext cx="1132071" cy="517681"/>
            <a:chOff x="7655291" y="4645547"/>
            <a:chExt cx="1132071" cy="517681"/>
          </a:xfrm>
        </p:grpSpPr>
        <p:cxnSp>
          <p:nvCxnSpPr>
            <p:cNvPr id="53" name="直接箭头连接符 52"/>
            <p:cNvCxnSpPr/>
            <p:nvPr/>
          </p:nvCxnSpPr>
          <p:spPr>
            <a:xfrm flipV="1">
              <a:off x="7655291" y="5163228"/>
              <a:ext cx="108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TextBox 53"/>
            <p:cNvSpPr txBox="1"/>
            <p:nvPr/>
          </p:nvSpPr>
          <p:spPr>
            <a:xfrm>
              <a:off x="7841004" y="4645547"/>
              <a:ext cx="946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入队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55839" y="2731542"/>
            <a:ext cx="1128600" cy="517505"/>
            <a:chOff x="2270624" y="4541287"/>
            <a:chExt cx="1128600" cy="517505"/>
          </a:xfrm>
        </p:grpSpPr>
        <p:cxnSp>
          <p:nvCxnSpPr>
            <p:cNvPr id="56" name="直接箭头连接符 55"/>
            <p:cNvCxnSpPr/>
            <p:nvPr/>
          </p:nvCxnSpPr>
          <p:spPr>
            <a:xfrm flipV="1">
              <a:off x="2270624" y="5058792"/>
              <a:ext cx="108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Box 56"/>
            <p:cNvSpPr txBox="1"/>
            <p:nvPr/>
          </p:nvSpPr>
          <p:spPr>
            <a:xfrm>
              <a:off x="2452866" y="4541287"/>
              <a:ext cx="946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出队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139978" y="2876336"/>
            <a:ext cx="588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2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40287" y="2875867"/>
            <a:ext cx="588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2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42052" y="880795"/>
            <a:ext cx="11077508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5A32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：有三个元素按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的次序依次入队，且每个元素只允许进一次队，则出队序列是什么？</a:t>
            </a:r>
          </a:p>
        </p:txBody>
      </p:sp>
      <p:sp>
        <p:nvSpPr>
          <p:cNvPr id="62" name="矩形 61"/>
          <p:cNvSpPr/>
          <p:nvPr/>
        </p:nvSpPr>
        <p:spPr>
          <a:xfrm>
            <a:off x="642052" y="1876307"/>
            <a:ext cx="7069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答：出队序列只有一种情况：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b c</a:t>
            </a:r>
            <a:endParaRPr lang="zh-CN" altLang="en-US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Text Box 37"/>
          <p:cNvSpPr txBox="1">
            <a:spLocks noChangeArrowheads="1"/>
          </p:cNvSpPr>
          <p:nvPr/>
        </p:nvSpPr>
        <p:spPr bwMode="auto">
          <a:xfrm>
            <a:off x="8328343" y="3239913"/>
            <a:ext cx="3467417" cy="52322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695093" y="3946893"/>
            <a:ext cx="8672763" cy="523220"/>
            <a:chOff x="651936" y="5234916"/>
            <a:chExt cx="8672763" cy="523220"/>
          </a:xfrm>
        </p:grpSpPr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191936" y="5234916"/>
              <a:ext cx="813276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空队列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：不含任何数据元素的队列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grpSp>
          <p:nvGrpSpPr>
            <p:cNvPr id="49" name="Group 67"/>
            <p:cNvGrpSpPr/>
            <p:nvPr/>
          </p:nvGrpSpPr>
          <p:grpSpPr>
            <a:xfrm>
              <a:off x="651936" y="5327968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49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18" grpId="0"/>
      <p:bldP spid="51" grpId="0" animBg="1"/>
      <p:bldP spid="51" grpId="1" animBg="1"/>
      <p:bldP spid="43" grpId="0"/>
      <p:bldP spid="43" grpId="1"/>
      <p:bldP spid="59" grpId="0"/>
      <p:bldP spid="60" grpId="0"/>
      <p:bldP spid="61" grpId="0"/>
      <p:bldP spid="62" grpId="0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928236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22929" y="46345"/>
            <a:ext cx="48482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队列的抽象数据类型定义</a:t>
            </a:r>
          </a:p>
        </p:txBody>
      </p:sp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713104" y="811401"/>
            <a:ext cx="1025969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ADT </a:t>
            </a:r>
            <a:r>
              <a:rPr lang="en-US" altLang="zh-CN" sz="2400" b="1" dirty="0">
                <a:solidFill>
                  <a:srgbClr val="285A32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Stack</a:t>
            </a:r>
          </a:p>
          <a:p>
            <a:pPr algn="l" eaLnBrk="0" hangingPunct="0"/>
            <a:r>
              <a:rPr lang="en-US" altLang="zh-CN" sz="2400" b="1" dirty="0" err="1">
                <a:solidFill>
                  <a:srgbClr val="5C307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DataModel</a:t>
            </a:r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r>
              <a:rPr lang="en-US" altLang="zh-CN" sz="2400" b="1" dirty="0">
                <a:solidFill>
                  <a:srgbClr val="5C307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Operation</a:t>
            </a: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b="1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endADT</a:t>
            </a:r>
            <a:endParaRPr kumimoji="1" lang="en-US" altLang="zh-CN" sz="2400" b="1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1079" y="1581835"/>
            <a:ext cx="10271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队列中元素具有相同类型及先进先出特性，相邻元素具有前驱和后继关系</a:t>
            </a:r>
          </a:p>
        </p:txBody>
      </p:sp>
      <p:sp>
        <p:nvSpPr>
          <p:cNvPr id="8" name="矩形 7"/>
          <p:cNvSpPr/>
          <p:nvPr/>
        </p:nvSpPr>
        <p:spPr>
          <a:xfrm>
            <a:off x="1036577" y="2230710"/>
            <a:ext cx="9641755" cy="274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kumimoji="1" lang="en-US" altLang="zh-CN" sz="2400" b="1" dirty="0" err="1">
                <a:solidFill>
                  <a:srgbClr val="A5002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InitQueue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队列的初始化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DestroyQueue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队列的销毁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入队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出队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GetQueue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取队头元素</a:t>
            </a: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判空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42924" y="5472876"/>
            <a:ext cx="9073516" cy="523220"/>
            <a:chOff x="542924" y="5442396"/>
            <a:chExt cx="9073516" cy="523220"/>
          </a:xfrm>
        </p:grpSpPr>
        <p:sp>
          <p:nvSpPr>
            <p:cNvPr id="11" name="Freeform 84"/>
            <p:cNvSpPr>
              <a:spLocks/>
            </p:cNvSpPr>
            <p:nvPr/>
          </p:nvSpPr>
          <p:spPr bwMode="auto">
            <a:xfrm>
              <a:off x="542924" y="550764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72539" y="5442396"/>
              <a:ext cx="85439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与栈类似，队列的基本操作是确定的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01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0964"/>
            <a:ext cx="212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53409" y="46345"/>
            <a:ext cx="18908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</a:t>
            </a:r>
          </a:p>
        </p:txBody>
      </p:sp>
      <p:grpSp>
        <p:nvGrpSpPr>
          <p:cNvPr id="21" name="Group 67"/>
          <p:cNvGrpSpPr/>
          <p:nvPr/>
        </p:nvGrpSpPr>
        <p:grpSpPr>
          <a:xfrm>
            <a:off x="651936" y="977390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890296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顺序队列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：队列的顺序存储结构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51937" y="5387316"/>
            <a:ext cx="9772223" cy="523220"/>
            <a:chOff x="651937" y="5387316"/>
            <a:chExt cx="9772223" cy="523220"/>
          </a:xfrm>
        </p:grpSpPr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92931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如何表示队尾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：设变量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存储队尾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元素所在的下标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23146" y="4786051"/>
            <a:ext cx="10741603" cy="523220"/>
            <a:chOff x="723146" y="4786051"/>
            <a:chExt cx="10741603" cy="523220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30976" y="4786051"/>
              <a:ext cx="1033377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如何表示队头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：用数组的一端作为队头，从下标 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处开始存放</a:t>
              </a:r>
            </a:p>
          </p:txBody>
        </p:sp>
        <p:grpSp>
          <p:nvGrpSpPr>
            <p:cNvPr id="53" name="Group 67"/>
            <p:cNvGrpSpPr/>
            <p:nvPr/>
          </p:nvGrpSpPr>
          <p:grpSpPr>
            <a:xfrm>
              <a:off x="723146" y="4928620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4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81239" y="3957074"/>
            <a:ext cx="6471683" cy="519113"/>
            <a:chOff x="1826091" y="4148024"/>
            <a:chExt cx="6116235" cy="519113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41852" y="4148024"/>
              <a:ext cx="560047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如何改造数组实现队列的顺序存储？</a:t>
              </a: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2750360" y="1515898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 flipH="1">
            <a:off x="7045029" y="2419502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H="1">
            <a:off x="1549242" y="2430614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5" name="Text Box 36"/>
          <p:cNvSpPr txBox="1">
            <a:spLocks noChangeArrowheads="1"/>
          </p:cNvSpPr>
          <p:nvPr/>
        </p:nvSpPr>
        <p:spPr bwMode="auto">
          <a:xfrm>
            <a:off x="2676208" y="2008345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6" name="Text Box 37"/>
          <p:cNvSpPr txBox="1">
            <a:spLocks noChangeArrowheads="1"/>
          </p:cNvSpPr>
          <p:nvPr/>
        </p:nvSpPr>
        <p:spPr bwMode="auto">
          <a:xfrm>
            <a:off x="3579496" y="2026760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7" name="Text Box 38"/>
          <p:cNvSpPr txBox="1">
            <a:spLocks noChangeArrowheads="1"/>
          </p:cNvSpPr>
          <p:nvPr/>
        </p:nvSpPr>
        <p:spPr bwMode="auto">
          <a:xfrm>
            <a:off x="4431983" y="2026760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8" name="Text Box 39"/>
          <p:cNvSpPr txBox="1">
            <a:spLocks noChangeArrowheads="1"/>
          </p:cNvSpPr>
          <p:nvPr/>
        </p:nvSpPr>
        <p:spPr bwMode="auto">
          <a:xfrm>
            <a:off x="5376546" y="2026760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79" name="Group 40"/>
          <p:cNvGrpSpPr>
            <a:grpSpLocks/>
          </p:cNvGrpSpPr>
          <p:nvPr/>
        </p:nvGrpSpPr>
        <p:grpSpPr bwMode="auto">
          <a:xfrm>
            <a:off x="4341496" y="2790030"/>
            <a:ext cx="1035050" cy="903288"/>
            <a:chOff x="2567" y="2939"/>
            <a:chExt cx="652" cy="569"/>
          </a:xfrm>
          <a:noFill/>
        </p:grpSpPr>
        <p:sp>
          <p:nvSpPr>
            <p:cNvPr id="80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44162" y="2058821"/>
            <a:ext cx="4608759" cy="720725"/>
            <a:chOff x="2444162" y="2058821"/>
            <a:chExt cx="4608759" cy="720725"/>
          </a:xfrm>
        </p:grpSpPr>
        <p:sp>
          <p:nvSpPr>
            <p:cNvPr id="73" name="Text Box 29"/>
            <p:cNvSpPr txBox="1">
              <a:spLocks noChangeArrowheads="1"/>
            </p:cNvSpPr>
            <p:nvPr/>
          </p:nvSpPr>
          <p:spPr bwMode="auto">
            <a:xfrm>
              <a:off x="2444162" y="2058821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7052921" y="898453"/>
            <a:ext cx="3914775" cy="519113"/>
          </a:xfrm>
          <a:prstGeom prst="rect">
            <a:avLst/>
          </a:prstGeom>
          <a:noFill/>
          <a:ln w="9525">
            <a:solidFill>
              <a:srgbClr val="5A32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依次入队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7075686" y="3957074"/>
            <a:ext cx="4389321" cy="519113"/>
            <a:chOff x="1826091" y="4148024"/>
            <a:chExt cx="4148244" cy="519113"/>
          </a:xfrm>
        </p:grpSpPr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2385061" y="4148024"/>
              <a:ext cx="358927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入队操作的时间性能？</a:t>
              </a:r>
            </a:p>
          </p:txBody>
        </p:sp>
        <p:grpSp>
          <p:nvGrpSpPr>
            <p:cNvPr id="4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966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07383 -3.7037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65" grpId="0"/>
      <p:bldP spid="66" grpId="0" animBg="1"/>
      <p:bldP spid="66" grpId="1" animBg="1"/>
      <p:bldP spid="68" grpId="0" animBg="1"/>
      <p:bldP spid="68" grpId="1" animBg="1"/>
      <p:bldP spid="75" grpId="0"/>
      <p:bldP spid="76" grpId="0"/>
      <p:bldP spid="77" grpId="0"/>
      <p:bldP spid="78" grpId="0"/>
      <p:bldP spid="8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67"/>
          <p:cNvGrpSpPr/>
          <p:nvPr/>
        </p:nvGrpSpPr>
        <p:grpSpPr>
          <a:xfrm>
            <a:off x="651936" y="977390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890296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顺序队列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：队列的顺序存储结构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51937" y="5387316"/>
            <a:ext cx="9772223" cy="523220"/>
            <a:chOff x="651937" y="5387316"/>
            <a:chExt cx="9772223" cy="523220"/>
          </a:xfrm>
        </p:grpSpPr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92931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如何表示队尾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：设变量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存储队尾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元素所在的下标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23146" y="4786051"/>
            <a:ext cx="10741603" cy="523220"/>
            <a:chOff x="723146" y="4786051"/>
            <a:chExt cx="10741603" cy="523220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30976" y="4786051"/>
              <a:ext cx="1033377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如何表示队头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：用数组的一端作为队头，从下标 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处开始存放</a:t>
              </a:r>
            </a:p>
          </p:txBody>
        </p:sp>
        <p:grpSp>
          <p:nvGrpSpPr>
            <p:cNvPr id="53" name="Group 67"/>
            <p:cNvGrpSpPr/>
            <p:nvPr/>
          </p:nvGrpSpPr>
          <p:grpSpPr>
            <a:xfrm>
              <a:off x="723146" y="4928620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4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2750360" y="1515898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 flipH="1">
            <a:off x="7045029" y="2419502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H="1">
            <a:off x="1549242" y="2430614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" name="Text Box 37"/>
          <p:cNvSpPr txBox="1">
            <a:spLocks noChangeArrowheads="1"/>
          </p:cNvSpPr>
          <p:nvPr/>
        </p:nvSpPr>
        <p:spPr bwMode="auto">
          <a:xfrm>
            <a:off x="2680336" y="2028938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32823" y="2028938"/>
            <a:ext cx="1530350" cy="641350"/>
            <a:chOff x="3487103" y="2072480"/>
            <a:chExt cx="1530350" cy="641350"/>
          </a:xfrm>
        </p:grpSpPr>
        <p:sp>
          <p:nvSpPr>
            <p:cNvPr id="77" name="Text Box 38"/>
            <p:cNvSpPr txBox="1">
              <a:spLocks noChangeArrowheads="1"/>
            </p:cNvSpPr>
            <p:nvPr/>
          </p:nvSpPr>
          <p:spPr bwMode="auto">
            <a:xfrm>
              <a:off x="3487103" y="2072480"/>
              <a:ext cx="585788" cy="6413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3600" b="1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3</a:t>
              </a:r>
              <a:endParaRPr lang="zh-CN" altLang="en-US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8" name="Text Box 39"/>
            <p:cNvSpPr txBox="1">
              <a:spLocks noChangeArrowheads="1"/>
            </p:cNvSpPr>
            <p:nvPr/>
          </p:nvSpPr>
          <p:spPr bwMode="auto">
            <a:xfrm>
              <a:off x="4431666" y="2072480"/>
              <a:ext cx="585787" cy="6413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3600" b="1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</a:t>
              </a:r>
              <a:endParaRPr lang="zh-CN" altLang="en-US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79" name="Group 40"/>
          <p:cNvGrpSpPr>
            <a:grpSpLocks/>
          </p:cNvGrpSpPr>
          <p:nvPr/>
        </p:nvGrpSpPr>
        <p:grpSpPr bwMode="auto">
          <a:xfrm>
            <a:off x="4260830" y="2789304"/>
            <a:ext cx="1035050" cy="903288"/>
            <a:chOff x="2567" y="2939"/>
            <a:chExt cx="652" cy="569"/>
          </a:xfrm>
          <a:noFill/>
        </p:grpSpPr>
        <p:sp>
          <p:nvSpPr>
            <p:cNvPr id="80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</p:grp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7048675" y="900932"/>
            <a:ext cx="3131646" cy="519113"/>
          </a:xfrm>
          <a:prstGeom prst="rect">
            <a:avLst/>
          </a:prstGeom>
          <a:noFill/>
          <a:ln w="9525">
            <a:solidFill>
              <a:srgbClr val="5A32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依次出队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7244833" y="3957074"/>
            <a:ext cx="4282641" cy="519113"/>
            <a:chOff x="1826091" y="4148024"/>
            <a:chExt cx="4047423" cy="519113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2284240" y="4148024"/>
              <a:ext cx="358927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出队操作的时间性能？</a:t>
              </a:r>
            </a:p>
          </p:txBody>
        </p:sp>
        <p:grpSp>
          <p:nvGrpSpPr>
            <p:cNvPr id="4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3" name="Rounded Rectangle 10"/>
          <p:cNvSpPr/>
          <p:nvPr/>
        </p:nvSpPr>
        <p:spPr>
          <a:xfrm>
            <a:off x="542925" y="100964"/>
            <a:ext cx="212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653409" y="46345"/>
            <a:ext cx="18908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581239" y="3957074"/>
            <a:ext cx="6471683" cy="519113"/>
            <a:chOff x="1826091" y="4148024"/>
            <a:chExt cx="6116235" cy="519113"/>
          </a:xfrm>
        </p:grpSpPr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2341852" y="4148024"/>
              <a:ext cx="560047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如何改造数组实现队列的顺序存储？</a:t>
              </a:r>
            </a:p>
          </p:txBody>
        </p:sp>
        <p:grpSp>
          <p:nvGrpSpPr>
            <p:cNvPr id="7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2444162" y="2058821"/>
            <a:ext cx="4608759" cy="720725"/>
            <a:chOff x="2444162" y="2058821"/>
            <a:chExt cx="4608759" cy="720725"/>
          </a:xfrm>
        </p:grpSpPr>
        <p:sp>
          <p:nvSpPr>
            <p:cNvPr id="86" name="Text Box 29"/>
            <p:cNvSpPr txBox="1">
              <a:spLocks noChangeArrowheads="1"/>
            </p:cNvSpPr>
            <p:nvPr/>
          </p:nvSpPr>
          <p:spPr bwMode="auto">
            <a:xfrm>
              <a:off x="2444162" y="2058821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68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46821E-6 L -0.07226 3.46821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0763 -3.7037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7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16047" y="895913"/>
            <a:ext cx="6084788" cy="519113"/>
            <a:chOff x="1826091" y="4148024"/>
            <a:chExt cx="5750590" cy="519113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85061" y="4148024"/>
              <a:ext cx="519162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如何改进出队操作的时间性能？</a:t>
              </a: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2750360" y="1515898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 flipH="1">
            <a:off x="7045029" y="2419502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H="1">
            <a:off x="1549242" y="2430614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6" name="Text Box 37"/>
          <p:cNvSpPr txBox="1">
            <a:spLocks noChangeArrowheads="1"/>
          </p:cNvSpPr>
          <p:nvPr/>
        </p:nvSpPr>
        <p:spPr bwMode="auto">
          <a:xfrm>
            <a:off x="3564256" y="2072480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7" name="Text Box 38"/>
          <p:cNvSpPr txBox="1">
            <a:spLocks noChangeArrowheads="1"/>
          </p:cNvSpPr>
          <p:nvPr/>
        </p:nvSpPr>
        <p:spPr bwMode="auto">
          <a:xfrm>
            <a:off x="4416743" y="2072480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8" name="Text Box 39"/>
          <p:cNvSpPr txBox="1">
            <a:spLocks noChangeArrowheads="1"/>
          </p:cNvSpPr>
          <p:nvPr/>
        </p:nvSpPr>
        <p:spPr bwMode="auto">
          <a:xfrm>
            <a:off x="5361306" y="2072480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79" name="Group 40"/>
          <p:cNvGrpSpPr>
            <a:grpSpLocks/>
          </p:cNvGrpSpPr>
          <p:nvPr/>
        </p:nvGrpSpPr>
        <p:grpSpPr bwMode="auto">
          <a:xfrm>
            <a:off x="5289164" y="2774790"/>
            <a:ext cx="1035050" cy="903288"/>
            <a:chOff x="2567" y="2939"/>
            <a:chExt cx="652" cy="569"/>
          </a:xfrm>
          <a:noFill/>
        </p:grpSpPr>
        <p:sp>
          <p:nvSpPr>
            <p:cNvPr id="80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40860" y="4096714"/>
            <a:ext cx="5496270" cy="523220"/>
            <a:chOff x="723146" y="4816531"/>
            <a:chExt cx="5496270" cy="523220"/>
          </a:xfrm>
        </p:grpSpPr>
        <p:sp>
          <p:nvSpPr>
            <p:cNvPr id="64" name="Rectangle 13"/>
            <p:cNvSpPr>
              <a:spLocks noChangeArrowheads="1"/>
            </p:cNvSpPr>
            <p:nvPr/>
          </p:nvSpPr>
          <p:spPr bwMode="auto">
            <a:xfrm>
              <a:off x="1130977" y="4816531"/>
              <a:ext cx="50884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设置队头、队尾两个位置指针</a:t>
              </a:r>
            </a:p>
          </p:txBody>
        </p:sp>
        <p:grpSp>
          <p:nvGrpSpPr>
            <p:cNvPr id="67" name="Group 67"/>
            <p:cNvGrpSpPr/>
            <p:nvPr/>
          </p:nvGrpSpPr>
          <p:grpSpPr>
            <a:xfrm>
              <a:off x="723146" y="4928620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69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1" name="Rectangle 11"/>
          <p:cNvSpPr/>
          <p:nvPr/>
        </p:nvSpPr>
        <p:spPr>
          <a:xfrm>
            <a:off x="312818" y="5035518"/>
            <a:ext cx="11385696" cy="720000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约定：队头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front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存储队头元素的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前一个位置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，队尾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rear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存储队尾元素位置</a:t>
            </a:r>
          </a:p>
        </p:txBody>
      </p:sp>
      <p:grpSp>
        <p:nvGrpSpPr>
          <p:cNvPr id="74" name="Group 40"/>
          <p:cNvGrpSpPr>
            <a:grpSpLocks/>
          </p:cNvGrpSpPr>
          <p:nvPr/>
        </p:nvGrpSpPr>
        <p:grpSpPr bwMode="auto">
          <a:xfrm>
            <a:off x="1667685" y="2774790"/>
            <a:ext cx="1035050" cy="903288"/>
            <a:chOff x="2537" y="2939"/>
            <a:chExt cx="652" cy="569"/>
          </a:xfrm>
          <a:noFill/>
        </p:grpSpPr>
        <p:sp>
          <p:nvSpPr>
            <p:cNvPr id="75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5" name="Text Box 42"/>
            <p:cNvSpPr txBox="1">
              <a:spLocks noChangeArrowheads="1"/>
            </p:cNvSpPr>
            <p:nvPr/>
          </p:nvSpPr>
          <p:spPr bwMode="auto">
            <a:xfrm>
              <a:off x="253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</p:grpSp>
      <p:sp>
        <p:nvSpPr>
          <p:cNvPr id="86" name="Text Box 37"/>
          <p:cNvSpPr txBox="1">
            <a:spLocks noChangeArrowheads="1"/>
          </p:cNvSpPr>
          <p:nvPr/>
        </p:nvSpPr>
        <p:spPr bwMode="auto">
          <a:xfrm>
            <a:off x="2702735" y="2067671"/>
            <a:ext cx="58578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7" name="Text Box 8"/>
          <p:cNvSpPr txBox="1">
            <a:spLocks noChangeArrowheads="1"/>
          </p:cNvSpPr>
          <p:nvPr/>
        </p:nvSpPr>
        <p:spPr bwMode="auto">
          <a:xfrm>
            <a:off x="7048675" y="900932"/>
            <a:ext cx="3131646" cy="519113"/>
          </a:xfrm>
          <a:prstGeom prst="rect">
            <a:avLst/>
          </a:prstGeom>
          <a:noFill/>
          <a:ln w="9525">
            <a:solidFill>
              <a:srgbClr val="5A32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依次出队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6383509" y="4091304"/>
            <a:ext cx="5496270" cy="523220"/>
            <a:chOff x="723146" y="4816531"/>
            <a:chExt cx="5496270" cy="523220"/>
          </a:xfrm>
        </p:grpSpPr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1130977" y="4816531"/>
              <a:ext cx="50884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入队、出队时间性能均是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O(1)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67"/>
            <p:cNvGrpSpPr/>
            <p:nvPr/>
          </p:nvGrpSpPr>
          <p:grpSpPr>
            <a:xfrm>
              <a:off x="723146" y="4928620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91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Rounded Rectangle 10"/>
          <p:cNvSpPr/>
          <p:nvPr/>
        </p:nvSpPr>
        <p:spPr>
          <a:xfrm>
            <a:off x="542925" y="100964"/>
            <a:ext cx="212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653409" y="46345"/>
            <a:ext cx="18908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2444162" y="2058821"/>
            <a:ext cx="4608759" cy="720725"/>
            <a:chOff x="2444162" y="2058821"/>
            <a:chExt cx="4608759" cy="720725"/>
          </a:xfrm>
        </p:grpSpPr>
        <p:sp>
          <p:nvSpPr>
            <p:cNvPr id="47" name="Text Box 29"/>
            <p:cNvSpPr txBox="1">
              <a:spLocks noChangeArrowheads="1"/>
            </p:cNvSpPr>
            <p:nvPr/>
          </p:nvSpPr>
          <p:spPr bwMode="auto">
            <a:xfrm>
              <a:off x="2444162" y="2058821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073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06875 -3.7037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71" grpId="0" animBg="1"/>
      <p:bldP spid="86" grpId="0"/>
      <p:bldP spid="8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10"/>
          <p:cNvSpPr/>
          <p:nvPr/>
        </p:nvSpPr>
        <p:spPr>
          <a:xfrm>
            <a:off x="542925" y="100964"/>
            <a:ext cx="212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653409" y="46345"/>
            <a:ext cx="18908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</a:t>
            </a:r>
          </a:p>
        </p:txBody>
      </p:sp>
      <p:sp>
        <p:nvSpPr>
          <p:cNvPr id="104" name="Rectangle 5">
            <a:extLst>
              <a:ext uri="{FF2B5EF4-FFF2-40B4-BE49-F238E27FC236}">
                <a16:creationId xmlns:a16="http://schemas.microsoft.com/office/drawing/2014/main" id="{D5AE1619-C9BB-4921-8A7C-7AE84F842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620" y="857356"/>
            <a:ext cx="792163" cy="792163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</a:ln>
          <a:effectLst/>
          <a:ex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" name="Rectangle 6">
            <a:extLst>
              <a:ext uri="{FF2B5EF4-FFF2-40B4-BE49-F238E27FC236}">
                <a16:creationId xmlns:a16="http://schemas.microsoft.com/office/drawing/2014/main" id="{18D59B95-1485-4297-B93B-358046600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783" y="857356"/>
            <a:ext cx="792162" cy="792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" name="Rectangle 7">
            <a:extLst>
              <a:ext uri="{FF2B5EF4-FFF2-40B4-BE49-F238E27FC236}">
                <a16:creationId xmlns:a16="http://schemas.microsoft.com/office/drawing/2014/main" id="{D2FD119E-D1A9-45FA-8FA8-7725CB3FD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945" y="857356"/>
            <a:ext cx="792163" cy="792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" name="Rectangle 8">
            <a:extLst>
              <a:ext uri="{FF2B5EF4-FFF2-40B4-BE49-F238E27FC236}">
                <a16:creationId xmlns:a16="http://schemas.microsoft.com/office/drawing/2014/main" id="{FF4BBFB8-F8C5-4B83-87CC-A3EE0812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108" y="857356"/>
            <a:ext cx="792162" cy="792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" name="Rectangle 9">
            <a:extLst>
              <a:ext uri="{FF2B5EF4-FFF2-40B4-BE49-F238E27FC236}">
                <a16:creationId xmlns:a16="http://schemas.microsoft.com/office/drawing/2014/main" id="{94E95F7A-39D9-4843-A798-8AA062B8A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270" y="857356"/>
            <a:ext cx="792163" cy="792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" name="Rectangle 12">
            <a:extLst>
              <a:ext uri="{FF2B5EF4-FFF2-40B4-BE49-F238E27FC236}">
                <a16:creationId xmlns:a16="http://schemas.microsoft.com/office/drawing/2014/main" id="{747A2617-CDCE-4C01-9C96-AC7EF43B7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783" y="857356"/>
            <a:ext cx="792162" cy="792163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99FF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" name="Rectangle 13">
            <a:extLst>
              <a:ext uri="{FF2B5EF4-FFF2-40B4-BE49-F238E27FC236}">
                <a16:creationId xmlns:a16="http://schemas.microsoft.com/office/drawing/2014/main" id="{D39B6C0B-347E-4DAC-BE8A-0B0592C80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945" y="857356"/>
            <a:ext cx="792163" cy="792163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99FF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11" name="Group 14">
            <a:extLst>
              <a:ext uri="{FF2B5EF4-FFF2-40B4-BE49-F238E27FC236}">
                <a16:creationId xmlns:a16="http://schemas.microsoft.com/office/drawing/2014/main" id="{525E8A1F-7064-453D-9A58-6BE7F90F8F89}"/>
              </a:ext>
            </a:extLst>
          </p:cNvPr>
          <p:cNvGrpSpPr/>
          <p:nvPr/>
        </p:nvGrpSpPr>
        <p:grpSpPr bwMode="auto">
          <a:xfrm>
            <a:off x="449483" y="1779692"/>
            <a:ext cx="955675" cy="679450"/>
            <a:chOff x="806" y="1333"/>
            <a:chExt cx="602" cy="428"/>
          </a:xfrm>
        </p:grpSpPr>
        <p:sp>
          <p:nvSpPr>
            <p:cNvPr id="112" name="Line 15">
              <a:extLst>
                <a:ext uri="{FF2B5EF4-FFF2-40B4-BE49-F238E27FC236}">
                  <a16:creationId xmlns:a16="http://schemas.microsoft.com/office/drawing/2014/main" id="{F98AEC9F-C889-40D0-A1E8-012127DA92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33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16">
              <a:extLst>
                <a:ext uri="{FF2B5EF4-FFF2-40B4-BE49-F238E27FC236}">
                  <a16:creationId xmlns:a16="http://schemas.microsoft.com/office/drawing/2014/main" id="{5E238E02-97C4-4148-BEDE-27B852F4E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434"/>
              <a:ext cx="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800" b="1">
                  <a:ea typeface="仿宋_GB2312" panose="02010609030101010101" pitchFamily="49" charset="-122"/>
                </a:rPr>
                <a:t>front</a:t>
              </a:r>
              <a:endParaRPr lang="en-US" altLang="zh-CN" sz="2800" b="1">
                <a:ea typeface="仿宋_GB2312" panose="02010609030101010101" pitchFamily="49" charset="-122"/>
              </a:endParaRPr>
            </a:p>
          </p:txBody>
        </p:sp>
      </p:grpSp>
      <p:grpSp>
        <p:nvGrpSpPr>
          <p:cNvPr id="114" name="Group 17">
            <a:extLst>
              <a:ext uri="{FF2B5EF4-FFF2-40B4-BE49-F238E27FC236}">
                <a16:creationId xmlns:a16="http://schemas.microsoft.com/office/drawing/2014/main" id="{107B71D0-332B-4EA0-B62E-41C1B520F64E}"/>
              </a:ext>
            </a:extLst>
          </p:cNvPr>
          <p:cNvGrpSpPr/>
          <p:nvPr/>
        </p:nvGrpSpPr>
        <p:grpSpPr bwMode="auto">
          <a:xfrm>
            <a:off x="2173508" y="1779694"/>
            <a:ext cx="833437" cy="661987"/>
            <a:chOff x="2352" y="1296"/>
            <a:chExt cx="525" cy="417"/>
          </a:xfrm>
        </p:grpSpPr>
        <p:sp>
          <p:nvSpPr>
            <p:cNvPr id="115" name="Line 18">
              <a:extLst>
                <a:ext uri="{FF2B5EF4-FFF2-40B4-BE49-F238E27FC236}">
                  <a16:creationId xmlns:a16="http://schemas.microsoft.com/office/drawing/2014/main" id="{7F1BBCA4-35F4-400C-9327-5D87C6399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4" y="129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Text Box 19">
              <a:extLst>
                <a:ext uri="{FF2B5EF4-FFF2-40B4-BE49-F238E27FC236}">
                  <a16:creationId xmlns:a16="http://schemas.microsoft.com/office/drawing/2014/main" id="{0C50B45E-F973-453D-9C75-458879C4D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386"/>
              <a:ext cx="5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a typeface="仿宋_GB2312" panose="02010609030101010101" pitchFamily="49" charset="-122"/>
                </a:rPr>
                <a:t>rear</a:t>
              </a:r>
            </a:p>
          </p:txBody>
        </p:sp>
      </p:grpSp>
      <p:sp>
        <p:nvSpPr>
          <p:cNvPr id="117" name="Text Box 20">
            <a:extLst>
              <a:ext uri="{FF2B5EF4-FFF2-40B4-BE49-F238E27FC236}">
                <a16:creationId xmlns:a16="http://schemas.microsoft.com/office/drawing/2014/main" id="{241E5B01-E7F6-4571-883D-D6D29398A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545" y="2821094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latin typeface="Arial" panose="020B0604020202020204" pitchFamily="34" charset="0"/>
                <a:ea typeface="楷体_GB2312" panose="02010609030101010101" pitchFamily="49" charset="-122"/>
              </a:rPr>
              <a:t>入队</a:t>
            </a:r>
          </a:p>
        </p:txBody>
      </p:sp>
      <p:sp>
        <p:nvSpPr>
          <p:cNvPr id="118" name="Rectangle 21">
            <a:extLst>
              <a:ext uri="{FF2B5EF4-FFF2-40B4-BE49-F238E27FC236}">
                <a16:creationId xmlns:a16="http://schemas.microsoft.com/office/drawing/2014/main" id="{8E588880-C26B-464C-80BB-88F4F6B4C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108" y="857356"/>
            <a:ext cx="792162" cy="792163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99FF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" name="Rectangle 23">
            <a:extLst>
              <a:ext uri="{FF2B5EF4-FFF2-40B4-BE49-F238E27FC236}">
                <a16:creationId xmlns:a16="http://schemas.microsoft.com/office/drawing/2014/main" id="{184B414B-4357-4DC5-AFA7-E663FC242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270" y="857356"/>
            <a:ext cx="792163" cy="792163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99FF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" name="Text Box 24">
            <a:extLst>
              <a:ext uri="{FF2B5EF4-FFF2-40B4-BE49-F238E27FC236}">
                <a16:creationId xmlns:a16="http://schemas.microsoft.com/office/drawing/2014/main" id="{ABA6C66F-B327-4F1E-87F4-158B4F705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695" y="2786169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latin typeface="Arial" panose="020B0604020202020204" pitchFamily="34" charset="0"/>
                <a:ea typeface="楷体_GB2312" panose="02010609030101010101" pitchFamily="49" charset="-122"/>
              </a:rPr>
              <a:t>入队</a:t>
            </a:r>
          </a:p>
        </p:txBody>
      </p:sp>
      <p:sp>
        <p:nvSpPr>
          <p:cNvPr id="121" name="Text Box 25">
            <a:extLst>
              <a:ext uri="{FF2B5EF4-FFF2-40B4-BE49-F238E27FC236}">
                <a16:creationId xmlns:a16="http://schemas.microsoft.com/office/drawing/2014/main" id="{83D8427A-E70B-4BC6-9F22-D279D1963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758" y="2786169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latin typeface="Arial" panose="020B0604020202020204" pitchFamily="34" charset="0"/>
                <a:ea typeface="楷体_GB2312" panose="02010609030101010101" pitchFamily="49" charset="-122"/>
              </a:rPr>
              <a:t>出队</a:t>
            </a:r>
          </a:p>
        </p:txBody>
      </p:sp>
      <p:sp>
        <p:nvSpPr>
          <p:cNvPr id="122" name="Text Box 26">
            <a:extLst>
              <a:ext uri="{FF2B5EF4-FFF2-40B4-BE49-F238E27FC236}">
                <a16:creationId xmlns:a16="http://schemas.microsoft.com/office/drawing/2014/main" id="{B4097A13-164C-40C0-96D6-24A7B5A0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33" y="3484067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latin typeface="Arial" panose="020B0604020202020204" pitchFamily="34" charset="0"/>
                <a:ea typeface="楷体_GB2312" panose="02010609030101010101" pitchFamily="49" charset="-122"/>
              </a:rPr>
              <a:t>入队</a:t>
            </a:r>
          </a:p>
        </p:txBody>
      </p:sp>
      <p:sp>
        <p:nvSpPr>
          <p:cNvPr id="123" name="Line 27">
            <a:extLst>
              <a:ext uri="{FF2B5EF4-FFF2-40B4-BE49-F238E27FC236}">
                <a16:creationId xmlns:a16="http://schemas.microsoft.com/office/drawing/2014/main" id="{2C32D62A-24FE-4B8D-AD21-CA776A09C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6895" y="3808973"/>
            <a:ext cx="266934" cy="33901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25" name="Rectangle 29">
            <a:extLst>
              <a:ext uri="{FF2B5EF4-FFF2-40B4-BE49-F238E27FC236}">
                <a16:creationId xmlns:a16="http://schemas.microsoft.com/office/drawing/2014/main" id="{07837EC6-6D84-4B37-B1BE-826D766F2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333" y="857356"/>
            <a:ext cx="792162" cy="792163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99FF99"/>
            </a:solidFill>
            <a:miter lim="800000"/>
          </a:ln>
          <a:effectLst/>
          <a:ex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" name="Line 30">
            <a:extLst>
              <a:ext uri="{FF2B5EF4-FFF2-40B4-BE49-F238E27FC236}">
                <a16:creationId xmlns:a16="http://schemas.microsoft.com/office/drawing/2014/main" id="{6BCA60BF-F363-47B3-9117-364D71593C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7308" y="784331"/>
            <a:ext cx="936625" cy="936625"/>
          </a:xfrm>
          <a:prstGeom prst="line">
            <a:avLst/>
          </a:prstGeom>
          <a:noFill/>
          <a:ln w="38100">
            <a:solidFill>
              <a:srgbClr val="FF99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Line 31">
            <a:extLst>
              <a:ext uri="{FF2B5EF4-FFF2-40B4-BE49-F238E27FC236}">
                <a16:creationId xmlns:a16="http://schemas.microsoft.com/office/drawing/2014/main" id="{C7838347-C1BC-47EF-876A-BBACB942D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7308" y="784331"/>
            <a:ext cx="936625" cy="936625"/>
          </a:xfrm>
          <a:prstGeom prst="line">
            <a:avLst/>
          </a:prstGeom>
          <a:noFill/>
          <a:ln w="38100">
            <a:solidFill>
              <a:srgbClr val="FF99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7900F9-B599-44A1-A484-76CA26F903C6}"/>
              </a:ext>
            </a:extLst>
          </p:cNvPr>
          <p:cNvSpPr/>
          <p:nvPr/>
        </p:nvSpPr>
        <p:spPr>
          <a:xfrm>
            <a:off x="456287" y="4219421"/>
            <a:ext cx="4555224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</a:rPr>
              <a:t>队列中元素个数小于数组大小，但由于尾指针已超出数组空间的上界而不能入队</a:t>
            </a:r>
            <a:r>
              <a:rPr lang="en-US" altLang="zh-CN" sz="2000" b="1" dirty="0">
                <a:latin typeface="+mn-ea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“假溢出问题”</a:t>
            </a:r>
            <a:endParaRPr lang="zh-CN" altLang="en-US" sz="2000" dirty="0">
              <a:solidFill>
                <a:schemeClr val="tx2"/>
              </a:solidFill>
              <a:latin typeface="+mn-ea"/>
            </a:endParaRPr>
          </a:p>
        </p:txBody>
      </p:sp>
      <p:graphicFrame>
        <p:nvGraphicFramePr>
          <p:cNvPr id="128" name="Object 5">
            <a:extLst>
              <a:ext uri="{FF2B5EF4-FFF2-40B4-BE49-F238E27FC236}">
                <a16:creationId xmlns:a16="http://schemas.microsoft.com/office/drawing/2014/main" id="{E5E0CB69-AB2F-48E7-85EC-5056406C59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189429"/>
              </p:ext>
            </p:extLst>
          </p:nvPr>
        </p:nvGraphicFramePr>
        <p:xfrm>
          <a:off x="5573933" y="1779694"/>
          <a:ext cx="5994858" cy="4178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图片" r:id="rId4" imgW="3520440" imgH="2387600" progId="Word.Picture.8">
                  <p:embed/>
                </p:oleObj>
              </mc:Choice>
              <mc:Fallback>
                <p:oleObj name="图片" r:id="rId4" imgW="3520440" imgH="2387600" progId="Word.Picture.8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933" y="1779694"/>
                        <a:ext cx="5994858" cy="41784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86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44444E-6 L 0.07865 0.0020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65 0.00209 L 0.16667 0.001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07878 2.22222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7" grpId="0"/>
      <p:bldP spid="118" grpId="0" animBg="1"/>
      <p:bldP spid="119" grpId="0" animBg="1"/>
      <p:bldP spid="120" grpId="0"/>
      <p:bldP spid="121" grpId="0"/>
      <p:bldP spid="122" grpId="0"/>
      <p:bldP spid="123" grpId="0" animBg="1"/>
      <p:bldP spid="125" grpId="0" animBg="1"/>
      <p:bldP spid="126" grpId="0" animBg="1"/>
      <p:bldP spid="127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729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函数嵌套调用</a:t>
            </a:r>
          </a:p>
        </p:txBody>
      </p:sp>
      <p:sp>
        <p:nvSpPr>
          <p:cNvPr id="3" name="矩形 2"/>
          <p:cNvSpPr/>
          <p:nvPr/>
        </p:nvSpPr>
        <p:spPr>
          <a:xfrm>
            <a:off x="1112520" y="5341164"/>
            <a:ext cx="10058400" cy="720000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在实际问题的处理过程中，有些数据具有后到先处理的特点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9" y="889337"/>
            <a:ext cx="1043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嵌套调用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在函数的执行过程中调用其他函数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，返回到哪里？</a:t>
            </a:r>
          </a:p>
        </p:txBody>
      </p:sp>
      <p:sp>
        <p:nvSpPr>
          <p:cNvPr id="33" name="矩形 32"/>
          <p:cNvSpPr/>
          <p:nvPr/>
        </p:nvSpPr>
        <p:spPr>
          <a:xfrm>
            <a:off x="638168" y="1394710"/>
            <a:ext cx="1108139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为保证函数嵌套调用的正确执行，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返回到调用位置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950" y="3776761"/>
            <a:ext cx="11170650" cy="523220"/>
            <a:chOff x="487950" y="4584481"/>
            <a:chExt cx="10973606" cy="523220"/>
          </a:xfrm>
        </p:grpSpPr>
        <p:sp>
          <p:nvSpPr>
            <p:cNvPr id="34" name="矩形 33"/>
            <p:cNvSpPr/>
            <p:nvPr/>
          </p:nvSpPr>
          <p:spPr>
            <a:xfrm>
              <a:off x="1022156" y="4584481"/>
              <a:ext cx="104394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如何保存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调用位置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5" name="Group 36"/>
            <p:cNvGrpSpPr/>
            <p:nvPr/>
          </p:nvGrpSpPr>
          <p:grpSpPr>
            <a:xfrm>
              <a:off x="487950" y="464462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36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2102189" y="4315221"/>
            <a:ext cx="9068731" cy="766566"/>
            <a:chOff x="2102189" y="4452381"/>
            <a:chExt cx="9068731" cy="766566"/>
          </a:xfrm>
        </p:grpSpPr>
        <p:sp>
          <p:nvSpPr>
            <p:cNvPr id="62" name="圆角右箭头 61"/>
            <p:cNvSpPr/>
            <p:nvPr/>
          </p:nvSpPr>
          <p:spPr>
            <a:xfrm flipV="1">
              <a:off x="2102189" y="4452381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967228" y="4726504"/>
              <a:ext cx="820369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用栈保存，返回最后进栈的位置</a:t>
              </a:r>
              <a:endParaRPr lang="zh-CN" altLang="en-US" sz="26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7417848" y="1936126"/>
            <a:ext cx="725488" cy="2460625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5C307D"/>
            </a:solidFill>
            <a:miter lim="800000"/>
            <a:headEnd/>
            <a:tailEnd/>
          </a:ln>
        </p:spPr>
        <p:txBody>
          <a:bodyPr lIns="0" rIns="0"/>
          <a:lstStyle>
            <a:lvl1pPr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ctr" eaLnBrk="1" hangingPunct="1"/>
            <a:endParaRPr lang="zh-CN" altLang="en-US" sz="2000" b="1" u="none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  <a:p>
            <a:pPr algn="ctr" eaLnBrk="1" hangingPunct="1"/>
            <a:endParaRPr lang="zh-CN" altLang="en-US" sz="2000" b="1" u="none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  <a:p>
            <a:pPr algn="ctr" eaLnBrk="1" hangingPunct="1"/>
            <a:r>
              <a:rPr lang="zh-CN" altLang="en-US" sz="2000" b="1" u="none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主</a:t>
            </a:r>
          </a:p>
          <a:p>
            <a:pPr algn="ctr" eaLnBrk="1" hangingPunct="1"/>
            <a:r>
              <a:rPr lang="zh-CN" altLang="en-US" sz="2000" b="1" u="none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函</a:t>
            </a:r>
          </a:p>
          <a:p>
            <a:pPr algn="ctr" eaLnBrk="1" hangingPunct="1"/>
            <a:r>
              <a:rPr lang="zh-CN" altLang="en-US" sz="2000" b="1" u="none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数</a:t>
            </a:r>
          </a:p>
          <a:p>
            <a:pPr algn="ctr" eaLnBrk="1" hangingPunct="1"/>
            <a:r>
              <a:rPr lang="en-US" altLang="zh-CN" sz="2000" b="1" u="none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main</a:t>
            </a:r>
            <a:endParaRPr lang="en-US" altLang="zh-CN" sz="2000" b="1">
              <a:solidFill>
                <a:srgbClr val="404040"/>
              </a:solidFill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8857711" y="2037726"/>
            <a:ext cx="503238" cy="465138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285A3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ctr" eaLnBrk="1" hangingPunct="1"/>
            <a:r>
              <a:rPr lang="en-US" altLang="zh-CN" sz="2000" b="1" u="none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A</a:t>
            </a:r>
            <a:endParaRPr lang="en-US" altLang="zh-CN" sz="2000" b="1">
              <a:solidFill>
                <a:srgbClr val="404040"/>
              </a:solidFill>
            </a:endParaRPr>
          </a:p>
        </p:txBody>
      </p:sp>
      <p:sp>
        <p:nvSpPr>
          <p:cNvPr id="64" name="Line 8"/>
          <p:cNvSpPr>
            <a:spLocks noChangeShapeType="1"/>
          </p:cNvSpPr>
          <p:nvPr/>
        </p:nvSpPr>
        <p:spPr bwMode="auto">
          <a:xfrm flipV="1">
            <a:off x="8022686" y="2037726"/>
            <a:ext cx="838200" cy="238125"/>
          </a:xfrm>
          <a:prstGeom prst="line">
            <a:avLst/>
          </a:prstGeom>
          <a:noFill/>
          <a:ln w="28575">
            <a:solidFill>
              <a:srgbClr val="B42D2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5" name="Line 9"/>
          <p:cNvSpPr>
            <a:spLocks noChangeShapeType="1"/>
          </p:cNvSpPr>
          <p:nvPr/>
        </p:nvSpPr>
        <p:spPr bwMode="auto">
          <a:xfrm flipH="1" flipV="1">
            <a:off x="8008398" y="2309189"/>
            <a:ext cx="839788" cy="171450"/>
          </a:xfrm>
          <a:prstGeom prst="line">
            <a:avLst/>
          </a:prstGeom>
          <a:noFill/>
          <a:ln w="28575">
            <a:solidFill>
              <a:srgbClr val="285A32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8857711" y="2819729"/>
            <a:ext cx="503238" cy="75600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285A3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zh-CN"/>
            </a:defPPr>
            <a:lvl1pPr algn="ctr">
              <a:defRPr sz="2000" b="1" u="none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r>
              <a:rPr lang="en-US" altLang="zh-CN" dirty="0"/>
              <a:t>B</a:t>
            </a:r>
          </a:p>
        </p:txBody>
      </p:sp>
      <p:sp>
        <p:nvSpPr>
          <p:cNvPr id="67" name="Line 11"/>
          <p:cNvSpPr>
            <a:spLocks noChangeShapeType="1"/>
          </p:cNvSpPr>
          <p:nvPr/>
        </p:nvSpPr>
        <p:spPr bwMode="auto">
          <a:xfrm flipV="1">
            <a:off x="8022686" y="2819728"/>
            <a:ext cx="825500" cy="375285"/>
          </a:xfrm>
          <a:prstGeom prst="line">
            <a:avLst/>
          </a:prstGeom>
          <a:noFill/>
          <a:ln w="28575">
            <a:solidFill>
              <a:srgbClr val="B42D2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 flipH="1" flipV="1">
            <a:off x="8008398" y="3228350"/>
            <a:ext cx="839788" cy="340519"/>
          </a:xfrm>
          <a:prstGeom prst="line">
            <a:avLst/>
          </a:prstGeom>
          <a:noFill/>
          <a:ln w="28575">
            <a:solidFill>
              <a:srgbClr val="285A32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8857711" y="3863351"/>
            <a:ext cx="503238" cy="465138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285A32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ctr">
              <a:defRPr sz="2000" b="1" u="none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r>
              <a:rPr lang="en-US" altLang="zh-CN" dirty="0"/>
              <a:t>C</a:t>
            </a:r>
          </a:p>
        </p:txBody>
      </p:sp>
      <p:sp>
        <p:nvSpPr>
          <p:cNvPr id="70" name="Line 14"/>
          <p:cNvSpPr>
            <a:spLocks noChangeShapeType="1"/>
          </p:cNvSpPr>
          <p:nvPr/>
        </p:nvSpPr>
        <p:spPr bwMode="auto">
          <a:xfrm flipV="1">
            <a:off x="8022686" y="3864939"/>
            <a:ext cx="838200" cy="236538"/>
          </a:xfrm>
          <a:prstGeom prst="line">
            <a:avLst/>
          </a:prstGeom>
          <a:noFill/>
          <a:ln w="28575">
            <a:solidFill>
              <a:srgbClr val="B42D2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1" name="Line 15"/>
          <p:cNvSpPr>
            <a:spLocks noChangeShapeType="1"/>
          </p:cNvSpPr>
          <p:nvPr/>
        </p:nvSpPr>
        <p:spPr bwMode="auto">
          <a:xfrm flipH="1" flipV="1">
            <a:off x="8008398" y="4136401"/>
            <a:ext cx="839788" cy="169863"/>
          </a:xfrm>
          <a:prstGeom prst="line">
            <a:avLst/>
          </a:prstGeom>
          <a:noFill/>
          <a:ln w="28575">
            <a:solidFill>
              <a:srgbClr val="285A32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5" name="Text Box 19"/>
          <p:cNvSpPr txBox="1">
            <a:spLocks noChangeArrowheads="1"/>
          </p:cNvSpPr>
          <p:nvPr/>
        </p:nvSpPr>
        <p:spPr bwMode="auto">
          <a:xfrm>
            <a:off x="10183273" y="3414406"/>
            <a:ext cx="504825" cy="465138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285A32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ctr">
              <a:defRPr sz="2000" b="1" u="none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r>
              <a:rPr lang="en-US" altLang="zh-CN" dirty="0"/>
              <a:t>E</a:t>
            </a:r>
          </a:p>
        </p:txBody>
      </p:sp>
      <p:sp>
        <p:nvSpPr>
          <p:cNvPr id="76" name="Freeform 20"/>
          <p:cNvSpPr>
            <a:spLocks/>
          </p:cNvSpPr>
          <p:nvPr/>
        </p:nvSpPr>
        <p:spPr bwMode="auto">
          <a:xfrm flipV="1">
            <a:off x="9311736" y="3476954"/>
            <a:ext cx="873125" cy="0"/>
          </a:xfrm>
          <a:custGeom>
            <a:avLst/>
            <a:gdLst>
              <a:gd name="T0" fmla="*/ 0 w 733"/>
              <a:gd name="T1" fmla="*/ 0 h 12"/>
              <a:gd name="T2" fmla="*/ 332 w 733"/>
              <a:gd name="T3" fmla="*/ 0 h 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3" h="12">
                <a:moveTo>
                  <a:pt x="0" y="0"/>
                </a:moveTo>
                <a:lnTo>
                  <a:pt x="733" y="12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7" name="Freeform 21"/>
          <p:cNvSpPr>
            <a:spLocks/>
          </p:cNvSpPr>
          <p:nvPr/>
        </p:nvSpPr>
        <p:spPr bwMode="auto">
          <a:xfrm>
            <a:off x="9291097" y="3502035"/>
            <a:ext cx="893763" cy="361315"/>
          </a:xfrm>
          <a:custGeom>
            <a:avLst/>
            <a:gdLst>
              <a:gd name="T0" fmla="*/ 369 w 668"/>
              <a:gd name="T1" fmla="*/ 107 h 398"/>
              <a:gd name="T2" fmla="*/ 0 w 668"/>
              <a:gd name="T3" fmla="*/ 0 h 3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8" h="398">
                <a:moveTo>
                  <a:pt x="668" y="398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285A32"/>
            </a:solidFill>
            <a:prstDash val="dash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10162634" y="2865538"/>
            <a:ext cx="504825" cy="465138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285A32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ctr">
              <a:defRPr sz="2000" b="1" u="none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r>
              <a:rPr lang="en-US" altLang="zh-CN" dirty="0"/>
              <a:t>D</a:t>
            </a:r>
          </a:p>
        </p:txBody>
      </p:sp>
      <p:sp>
        <p:nvSpPr>
          <p:cNvPr id="85" name="Freeform 20"/>
          <p:cNvSpPr>
            <a:spLocks/>
          </p:cNvSpPr>
          <p:nvPr/>
        </p:nvSpPr>
        <p:spPr bwMode="auto">
          <a:xfrm flipV="1">
            <a:off x="9291097" y="2928086"/>
            <a:ext cx="873125" cy="0"/>
          </a:xfrm>
          <a:custGeom>
            <a:avLst/>
            <a:gdLst>
              <a:gd name="T0" fmla="*/ 0 w 733"/>
              <a:gd name="T1" fmla="*/ 0 h 12"/>
              <a:gd name="T2" fmla="*/ 332 w 733"/>
              <a:gd name="T3" fmla="*/ 0 h 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3" h="12">
                <a:moveTo>
                  <a:pt x="0" y="0"/>
                </a:moveTo>
                <a:lnTo>
                  <a:pt x="733" y="12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6" name="Freeform 21"/>
          <p:cNvSpPr>
            <a:spLocks/>
          </p:cNvSpPr>
          <p:nvPr/>
        </p:nvSpPr>
        <p:spPr bwMode="auto">
          <a:xfrm>
            <a:off x="9270458" y="2953167"/>
            <a:ext cx="893763" cy="361315"/>
          </a:xfrm>
          <a:custGeom>
            <a:avLst/>
            <a:gdLst>
              <a:gd name="T0" fmla="*/ 369 w 668"/>
              <a:gd name="T1" fmla="*/ 107 h 398"/>
              <a:gd name="T2" fmla="*/ 0 w 668"/>
              <a:gd name="T3" fmla="*/ 0 h 3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8" h="398">
                <a:moveTo>
                  <a:pt x="668" y="398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285A32"/>
            </a:solidFill>
            <a:prstDash val="dash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11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50" grpId="0" animBg="1"/>
      <p:bldP spid="60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70" grpId="0" animBg="1"/>
      <p:bldP spid="70" grpId="1" animBg="1"/>
      <p:bldP spid="71" grpId="0" animBg="1"/>
      <p:bldP spid="71" grpId="1" animBg="1"/>
      <p:bldP spid="75" grpId="0" animBg="1"/>
      <p:bldP spid="76" grpId="0" animBg="1"/>
      <p:bldP spid="76" grpId="1" animBg="1"/>
      <p:bldP spid="77" grpId="0" animBg="1"/>
      <p:bldP spid="77" grpId="1" animBg="1"/>
      <p:bldP spid="84" grpId="0" animBg="1"/>
      <p:bldP spid="85" grpId="0" animBg="1"/>
      <p:bldP spid="85" grpId="1" animBg="1"/>
      <p:bldP spid="86" grpId="0" animBg="1"/>
      <p:bldP spid="86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16047" y="895913"/>
            <a:ext cx="4803557" cy="519113"/>
            <a:chOff x="1826091" y="4148024"/>
            <a:chExt cx="4539729" cy="519113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85061" y="4148024"/>
              <a:ext cx="398075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如何解决假溢出呢？</a:t>
              </a: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2750360" y="1515898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 flipH="1">
            <a:off x="7045029" y="2419502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H="1">
            <a:off x="1549242" y="2430614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7" name="Text Box 38"/>
          <p:cNvSpPr txBox="1">
            <a:spLocks noChangeArrowheads="1"/>
          </p:cNvSpPr>
          <p:nvPr/>
        </p:nvSpPr>
        <p:spPr bwMode="auto">
          <a:xfrm>
            <a:off x="4416743" y="2072480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8" name="Text Box 39"/>
          <p:cNvSpPr txBox="1">
            <a:spLocks noChangeArrowheads="1"/>
          </p:cNvSpPr>
          <p:nvPr/>
        </p:nvSpPr>
        <p:spPr bwMode="auto">
          <a:xfrm>
            <a:off x="5361306" y="2072480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79" name="Group 40"/>
          <p:cNvGrpSpPr>
            <a:grpSpLocks/>
          </p:cNvGrpSpPr>
          <p:nvPr/>
        </p:nvGrpSpPr>
        <p:grpSpPr bwMode="auto">
          <a:xfrm>
            <a:off x="6166408" y="2788751"/>
            <a:ext cx="1035050" cy="903288"/>
            <a:chOff x="2567" y="2939"/>
            <a:chExt cx="652" cy="569"/>
          </a:xfrm>
          <a:noFill/>
        </p:grpSpPr>
        <p:sp>
          <p:nvSpPr>
            <p:cNvPr id="80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</p:grpSp>
      <p:grpSp>
        <p:nvGrpSpPr>
          <p:cNvPr id="74" name="Group 40"/>
          <p:cNvGrpSpPr>
            <a:grpSpLocks/>
          </p:cNvGrpSpPr>
          <p:nvPr/>
        </p:nvGrpSpPr>
        <p:grpSpPr bwMode="auto">
          <a:xfrm>
            <a:off x="3386630" y="2794315"/>
            <a:ext cx="1035050" cy="903288"/>
            <a:chOff x="2537" y="2939"/>
            <a:chExt cx="652" cy="569"/>
          </a:xfrm>
          <a:noFill/>
        </p:grpSpPr>
        <p:sp>
          <p:nvSpPr>
            <p:cNvPr id="75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5" name="Text Box 42"/>
            <p:cNvSpPr txBox="1">
              <a:spLocks noChangeArrowheads="1"/>
            </p:cNvSpPr>
            <p:nvPr/>
          </p:nvSpPr>
          <p:spPr bwMode="auto">
            <a:xfrm>
              <a:off x="253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37130" y="880673"/>
            <a:ext cx="5162388" cy="523220"/>
            <a:chOff x="1826091" y="4148024"/>
            <a:chExt cx="4878852" cy="523220"/>
          </a:xfrm>
        </p:grpSpPr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431988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如何使数组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下标循环呢？</a:t>
              </a:r>
            </a:p>
          </p:txBody>
        </p:sp>
        <p:grpSp>
          <p:nvGrpSpPr>
            <p:cNvPr id="3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6329323" y="2094699"/>
            <a:ext cx="58578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5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4" name="Group 93"/>
          <p:cNvGrpSpPr>
            <a:grpSpLocks/>
          </p:cNvGrpSpPr>
          <p:nvPr/>
        </p:nvGrpSpPr>
        <p:grpSpPr bwMode="auto">
          <a:xfrm>
            <a:off x="2262516" y="1548947"/>
            <a:ext cx="4972050" cy="674687"/>
            <a:chOff x="1204" y="1905"/>
            <a:chExt cx="3132" cy="425"/>
          </a:xfrm>
        </p:grpSpPr>
        <p:sp>
          <p:nvSpPr>
            <p:cNvPr id="45" name="Line 88"/>
            <p:cNvSpPr>
              <a:spLocks noChangeShapeType="1"/>
            </p:cNvSpPr>
            <p:nvPr/>
          </p:nvSpPr>
          <p:spPr bwMode="auto">
            <a:xfrm>
              <a:off x="1207" y="1905"/>
              <a:ext cx="3129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89"/>
            <p:cNvSpPr>
              <a:spLocks noChangeShapeType="1"/>
            </p:cNvSpPr>
            <p:nvPr/>
          </p:nvSpPr>
          <p:spPr bwMode="auto">
            <a:xfrm>
              <a:off x="4336" y="1905"/>
              <a:ext cx="0" cy="425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90"/>
            <p:cNvSpPr>
              <a:spLocks noChangeShapeType="1"/>
            </p:cNvSpPr>
            <p:nvPr/>
          </p:nvSpPr>
          <p:spPr bwMode="auto">
            <a:xfrm>
              <a:off x="4241" y="2330"/>
              <a:ext cx="91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91"/>
            <p:cNvSpPr>
              <a:spLocks noChangeShapeType="1"/>
            </p:cNvSpPr>
            <p:nvPr/>
          </p:nvSpPr>
          <p:spPr bwMode="auto">
            <a:xfrm>
              <a:off x="1204" y="1905"/>
              <a:ext cx="0" cy="425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92"/>
            <p:cNvSpPr>
              <a:spLocks noChangeShapeType="1"/>
            </p:cNvSpPr>
            <p:nvPr/>
          </p:nvSpPr>
          <p:spPr bwMode="auto">
            <a:xfrm>
              <a:off x="1206" y="2330"/>
              <a:ext cx="113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" name="Text Box 39"/>
          <p:cNvSpPr txBox="1">
            <a:spLocks noChangeArrowheads="1"/>
          </p:cNvSpPr>
          <p:nvPr/>
        </p:nvSpPr>
        <p:spPr bwMode="auto">
          <a:xfrm>
            <a:off x="2626003" y="2078603"/>
            <a:ext cx="58578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6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341218" y="4372738"/>
            <a:ext cx="2899184" cy="1569660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if (rear + 1 &gt; 4) 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rear = 0;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else 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rear++;</a:t>
            </a:r>
            <a:endParaRPr lang="zh-CN" altLang="en-US" sz="24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01171" y="3753734"/>
            <a:ext cx="10805905" cy="523220"/>
            <a:chOff x="901171" y="3753734"/>
            <a:chExt cx="10805905" cy="523220"/>
          </a:xfrm>
        </p:grpSpPr>
        <p:sp>
          <p:nvSpPr>
            <p:cNvPr id="2" name="矩形 1"/>
            <p:cNvSpPr/>
            <p:nvPr/>
          </p:nvSpPr>
          <p:spPr>
            <a:xfrm>
              <a:off x="1314870" y="3753734"/>
              <a:ext cx="103922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循环队列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顺序存储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，并且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数组是头尾相接的循环结构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67"/>
            <p:cNvGrpSpPr/>
            <p:nvPr/>
          </p:nvGrpSpPr>
          <p:grpSpPr>
            <a:xfrm>
              <a:off x="901171" y="3820426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2" name="Rounded Rectangle 10"/>
          <p:cNvSpPr/>
          <p:nvPr/>
        </p:nvSpPr>
        <p:spPr>
          <a:xfrm>
            <a:off x="542925" y="100964"/>
            <a:ext cx="212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653409" y="46345"/>
            <a:ext cx="18908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</a:p>
        </p:txBody>
      </p:sp>
      <p:sp>
        <p:nvSpPr>
          <p:cNvPr id="67" name="Rectangle 11"/>
          <p:cNvSpPr/>
          <p:nvPr/>
        </p:nvSpPr>
        <p:spPr>
          <a:xfrm>
            <a:off x="4327076" y="5222398"/>
            <a:ext cx="7380000" cy="720000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编程技巧：求模（正余数）使得数组下标循环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2444162" y="2058821"/>
            <a:ext cx="4608759" cy="720725"/>
            <a:chOff x="2444162" y="2058821"/>
            <a:chExt cx="4608759" cy="720725"/>
          </a:xfrm>
        </p:grpSpPr>
        <p:sp>
          <p:nvSpPr>
            <p:cNvPr id="69" name="Text Box 29"/>
            <p:cNvSpPr txBox="1">
              <a:spLocks noChangeArrowheads="1"/>
            </p:cNvSpPr>
            <p:nvPr/>
          </p:nvSpPr>
          <p:spPr bwMode="auto">
            <a:xfrm>
              <a:off x="2444162" y="2058821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460540" y="4561868"/>
            <a:ext cx="4059345" cy="523220"/>
            <a:chOff x="4460541" y="4561868"/>
            <a:chExt cx="4654490" cy="523220"/>
          </a:xfrm>
        </p:grpSpPr>
        <p:sp>
          <p:nvSpPr>
            <p:cNvPr id="61" name="矩形 60"/>
            <p:cNvSpPr/>
            <p:nvPr/>
          </p:nvSpPr>
          <p:spPr>
            <a:xfrm>
              <a:off x="5284283" y="4561868"/>
              <a:ext cx="3830748" cy="523220"/>
            </a:xfrm>
            <a:prstGeom prst="rect">
              <a:avLst/>
            </a:prstGeom>
            <a:ln w="19050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 rear = (rear + 1) % 5</a:t>
              </a:r>
              <a:endParaRPr lang="zh-CN" altLang="en-US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6" name="右箭头 85"/>
            <p:cNvSpPr/>
            <p:nvPr/>
          </p:nvSpPr>
          <p:spPr>
            <a:xfrm>
              <a:off x="4460541" y="4703089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428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-0.30508 -3.703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53" grpId="0"/>
      <p:bldP spid="54" grpId="0" animBg="1"/>
      <p:bldP spid="67" grpId="0" animBg="1"/>
      <p:bldP spid="67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1617" y="2835568"/>
            <a:ext cx="10671703" cy="3234219"/>
          </a:xfrm>
          <a:prstGeom prst="rect">
            <a:avLst/>
          </a:prstGeom>
          <a:ln w="19050">
            <a:solidFill>
              <a:srgbClr val="7878A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endParaRPr lang="en-US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data[                  ];         /*</a:t>
            </a:r>
            <a:r>
              <a:rPr lang="zh-CN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存放队列元素的数组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 front,  rear;                                /*</a:t>
            </a:r>
            <a:r>
              <a:rPr lang="zh-CN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队头和队尾的位置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3813" y="2846227"/>
            <a:ext cx="10353949" cy="2336537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altLang="zh-CN" sz="2400" b="1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QueueSize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                        /*</a:t>
            </a:r>
            <a:r>
              <a:rPr lang="zh-CN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定义数组的最大长度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altLang="zh-CN" sz="2400" b="1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QueueSize</a:t>
            </a:r>
            <a:endParaRPr lang="zh-CN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5735" y="3276152"/>
            <a:ext cx="10505463" cy="1887696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 /*</a:t>
            </a:r>
            <a:r>
              <a:rPr lang="zh-CN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队列元素的数据类型，假设为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419069" y="524023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10713738" y="1427627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 flipH="1">
            <a:off x="5217951" y="1438739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8085452" y="1037063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9030015" y="1037063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6" name="Group 40"/>
          <p:cNvGrpSpPr>
            <a:grpSpLocks/>
          </p:cNvGrpSpPr>
          <p:nvPr/>
        </p:nvGrpSpPr>
        <p:grpSpPr bwMode="auto">
          <a:xfrm>
            <a:off x="8870789" y="1782915"/>
            <a:ext cx="1035050" cy="903288"/>
            <a:chOff x="2567" y="2939"/>
            <a:chExt cx="652" cy="569"/>
          </a:xfrm>
          <a:noFill/>
        </p:grpSpPr>
        <p:sp>
          <p:nvSpPr>
            <p:cNvPr id="47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8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</p:grpSp>
      <p:sp>
        <p:nvSpPr>
          <p:cNvPr id="56" name="Text Box 39"/>
          <p:cNvSpPr txBox="1">
            <a:spLocks noChangeArrowheads="1"/>
          </p:cNvSpPr>
          <p:nvPr/>
        </p:nvSpPr>
        <p:spPr bwMode="auto">
          <a:xfrm>
            <a:off x="7249490" y="1041551"/>
            <a:ext cx="58578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68720" y="1780154"/>
            <a:ext cx="1035050" cy="903288"/>
            <a:chOff x="7387904" y="1826571"/>
            <a:chExt cx="1035050" cy="903288"/>
          </a:xfrm>
        </p:grpSpPr>
        <p:sp>
          <p:nvSpPr>
            <p:cNvPr id="58" name="Line 41"/>
            <p:cNvSpPr>
              <a:spLocks noChangeShapeType="1"/>
            </p:cNvSpPr>
            <p:nvPr/>
          </p:nvSpPr>
          <p:spPr bwMode="auto">
            <a:xfrm flipV="1">
              <a:off x="7840024" y="1826571"/>
              <a:ext cx="0" cy="495300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9" name="Text Box 42"/>
            <p:cNvSpPr txBox="1">
              <a:spLocks noChangeArrowheads="1"/>
            </p:cNvSpPr>
            <p:nvPr/>
          </p:nvSpPr>
          <p:spPr bwMode="auto">
            <a:xfrm>
              <a:off x="7387904" y="2210746"/>
              <a:ext cx="10350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</p:grpSp>
      <p:sp>
        <p:nvSpPr>
          <p:cNvPr id="28" name="Rounded Rectangle 10"/>
          <p:cNvSpPr/>
          <p:nvPr/>
        </p:nvSpPr>
        <p:spPr>
          <a:xfrm>
            <a:off x="542925" y="100964"/>
            <a:ext cx="486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594528" y="56189"/>
            <a:ext cx="4756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循环队列的存储结构定义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6116663" y="1043135"/>
            <a:ext cx="4608759" cy="720725"/>
            <a:chOff x="2444162" y="2058821"/>
            <a:chExt cx="4608759" cy="720725"/>
          </a:xfrm>
        </p:grpSpPr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2444162" y="2058821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900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2" grpId="0" animBg="1"/>
      <p:bldP spid="44" grpId="0"/>
      <p:bldP spid="44" grpId="1"/>
      <p:bldP spid="45" grpId="0"/>
      <p:bldP spid="45" grpId="1"/>
      <p:bldP spid="35" grpId="0" animBg="1"/>
      <p:bldP spid="3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0"/>
          <p:cNvSpPr/>
          <p:nvPr/>
        </p:nvSpPr>
        <p:spPr>
          <a:xfrm>
            <a:off x="542923" y="100964"/>
            <a:ext cx="51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2448" y="46345"/>
            <a:ext cx="5168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循环队列的实现</a:t>
            </a:r>
            <a:r>
              <a:rPr lang="en-US" altLang="zh-CN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初始化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998707" y="2080870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10" name="Line 32"/>
          <p:cNvSpPr>
            <a:spLocks noChangeShapeType="1"/>
          </p:cNvSpPr>
          <p:nvPr/>
        </p:nvSpPr>
        <p:spPr bwMode="auto">
          <a:xfrm flipH="1">
            <a:off x="6293376" y="2953994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 flipH="1">
            <a:off x="797589" y="2965106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14" name="Group 40"/>
          <p:cNvGrpSpPr>
            <a:grpSpLocks/>
          </p:cNvGrpSpPr>
          <p:nvPr/>
        </p:nvGrpSpPr>
        <p:grpSpPr bwMode="auto">
          <a:xfrm>
            <a:off x="1276482" y="3428999"/>
            <a:ext cx="1035050" cy="797531"/>
            <a:chOff x="2567" y="2939"/>
            <a:chExt cx="652" cy="569"/>
          </a:xfrm>
          <a:noFill/>
        </p:grpSpPr>
        <p:sp>
          <p:nvSpPr>
            <p:cNvPr id="15" name="Line 41"/>
            <p:cNvSpPr>
              <a:spLocks noChangeShapeType="1"/>
            </p:cNvSpPr>
            <p:nvPr/>
          </p:nvSpPr>
          <p:spPr bwMode="auto">
            <a:xfrm flipV="1">
              <a:off x="268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</p:grpSp>
      <p:grpSp>
        <p:nvGrpSpPr>
          <p:cNvPr id="17" name="Group 40"/>
          <p:cNvGrpSpPr>
            <a:grpSpLocks/>
          </p:cNvGrpSpPr>
          <p:nvPr/>
        </p:nvGrpSpPr>
        <p:grpSpPr bwMode="auto">
          <a:xfrm>
            <a:off x="424451" y="3428999"/>
            <a:ext cx="1035050" cy="797531"/>
            <a:chOff x="2337" y="2939"/>
            <a:chExt cx="652" cy="569"/>
          </a:xfrm>
          <a:noFill/>
        </p:grpSpPr>
        <p:sp>
          <p:nvSpPr>
            <p:cNvPr id="19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0" name="Text Box 42"/>
            <p:cNvSpPr txBox="1">
              <a:spLocks noChangeArrowheads="1"/>
            </p:cNvSpPr>
            <p:nvPr/>
          </p:nvSpPr>
          <p:spPr bwMode="auto">
            <a:xfrm>
              <a:off x="233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92509" y="2677696"/>
            <a:ext cx="4608759" cy="636342"/>
            <a:chOff x="2444162" y="2058821"/>
            <a:chExt cx="4608759" cy="720725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444162" y="2058821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585784" y="4516763"/>
            <a:ext cx="5181600" cy="1569660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*Q)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Q-&gt;front = Q-&gt;rear = 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89651" y="889957"/>
            <a:ext cx="10805905" cy="523220"/>
            <a:chOff x="901171" y="3753734"/>
            <a:chExt cx="10805905" cy="523220"/>
          </a:xfrm>
        </p:grpSpPr>
        <p:sp>
          <p:nvSpPr>
            <p:cNvPr id="42" name="矩形 41"/>
            <p:cNvSpPr/>
            <p:nvPr/>
          </p:nvSpPr>
          <p:spPr>
            <a:xfrm>
              <a:off x="1314870" y="3753734"/>
              <a:ext cx="103922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循环队列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顺序存储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，并且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数组是头尾相接的循环结构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Group 67"/>
            <p:cNvGrpSpPr/>
            <p:nvPr/>
          </p:nvGrpSpPr>
          <p:grpSpPr>
            <a:xfrm>
              <a:off x="901171" y="3820426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705153" y="1574328"/>
            <a:ext cx="5496270" cy="523220"/>
            <a:chOff x="723146" y="4816531"/>
            <a:chExt cx="5496270" cy="523220"/>
          </a:xfrm>
        </p:grpSpPr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1130977" y="4816531"/>
              <a:ext cx="50884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设置队头、队尾两个位置指针</a:t>
              </a:r>
            </a:p>
          </p:txBody>
        </p:sp>
        <p:grpSp>
          <p:nvGrpSpPr>
            <p:cNvPr id="48" name="Group 67"/>
            <p:cNvGrpSpPr/>
            <p:nvPr/>
          </p:nvGrpSpPr>
          <p:grpSpPr>
            <a:xfrm>
              <a:off x="723146" y="4928620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E787394D-7F25-4839-A441-B80EE8C3539A}"/>
              </a:ext>
            </a:extLst>
          </p:cNvPr>
          <p:cNvSpPr/>
          <p:nvPr/>
        </p:nvSpPr>
        <p:spPr>
          <a:xfrm>
            <a:off x="6399755" y="4182855"/>
            <a:ext cx="5258845" cy="1938992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Empty(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*Q)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(Q-&gt;rear == Q-&gt;front)   return 1;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 return 0;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81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5" grpId="0" animBg="1"/>
      <p:bldP spid="5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597288" y="749947"/>
            <a:ext cx="6318020" cy="523220"/>
            <a:chOff x="1826099" y="4148024"/>
            <a:chExt cx="4780777" cy="523220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422181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如何判断循环队列的队空、队满？</a:t>
              </a:r>
            </a:p>
          </p:txBody>
        </p:sp>
        <p:grpSp>
          <p:nvGrpSpPr>
            <p:cNvPr id="28" name="Group 31"/>
            <p:cNvGrpSpPr/>
            <p:nvPr/>
          </p:nvGrpSpPr>
          <p:grpSpPr>
            <a:xfrm>
              <a:off x="1826099" y="4213622"/>
              <a:ext cx="429369" cy="414618"/>
              <a:chOff x="8686801" y="2019300"/>
              <a:chExt cx="487363" cy="542410"/>
            </a:xfrm>
            <a:solidFill>
              <a:srgbClr val="5A327D"/>
            </a:solidFill>
          </p:grpSpPr>
          <p:sp>
            <p:nvSpPr>
              <p:cNvPr id="2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263525" cy="5981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34"/>
              <p:cNvSpPr>
                <a:spLocks/>
              </p:cNvSpPr>
              <p:nvPr/>
            </p:nvSpPr>
            <p:spPr bwMode="auto">
              <a:xfrm>
                <a:off x="9048751" y="2025897"/>
                <a:ext cx="125413" cy="142627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23"/>
              <p:cNvSpPr>
                <a:spLocks noEditPoints="1"/>
              </p:cNvSpPr>
              <p:nvPr/>
            </p:nvSpPr>
            <p:spPr bwMode="auto">
              <a:xfrm>
                <a:off x="8743951" y="2073274"/>
                <a:ext cx="373063" cy="440800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7" name="Rounded Rectangle 10"/>
          <p:cNvSpPr/>
          <p:nvPr/>
        </p:nvSpPr>
        <p:spPr>
          <a:xfrm>
            <a:off x="542925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46345"/>
            <a:ext cx="22233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队空和队满</a:t>
            </a: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67EA8DED-0F90-485B-88C7-8764686BC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488" y="5669465"/>
            <a:ext cx="1771650" cy="707886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队空：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=rear</a:t>
            </a: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1D6348E1-6E26-43A7-A2BB-FB8B81868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488" y="3450640"/>
            <a:ext cx="1724008" cy="707886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队满：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rear</a:t>
            </a:r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E745EED5-2148-4B83-9251-180FF90215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142" y="1382150"/>
            <a:ext cx="5000625" cy="46625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例，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=5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初始状态和操作过程如下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pSp>
        <p:nvGrpSpPr>
          <p:cNvPr id="44" name="Group 6">
            <a:extLst>
              <a:ext uri="{FF2B5EF4-FFF2-40B4-BE49-F238E27FC236}">
                <a16:creationId xmlns:a16="http://schemas.microsoft.com/office/drawing/2014/main" id="{87C83139-D5F5-4AB2-875E-65643E6AD998}"/>
              </a:ext>
            </a:extLst>
          </p:cNvPr>
          <p:cNvGrpSpPr/>
          <p:nvPr/>
        </p:nvGrpSpPr>
        <p:grpSpPr bwMode="auto">
          <a:xfrm>
            <a:off x="884997" y="2130621"/>
            <a:ext cx="2028826" cy="1783556"/>
            <a:chOff x="1008" y="1094"/>
            <a:chExt cx="1704" cy="1498"/>
          </a:xfrm>
        </p:grpSpPr>
        <p:sp>
          <p:nvSpPr>
            <p:cNvPr id="49" name="Oval 7">
              <a:extLst>
                <a:ext uri="{FF2B5EF4-FFF2-40B4-BE49-F238E27FC236}">
                  <a16:creationId xmlns:a16="http://schemas.microsoft.com/office/drawing/2014/main" id="{2BF1A725-C979-4758-9FE2-26B7686BD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104"/>
              <a:ext cx="1104" cy="10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Oval 8">
              <a:extLst>
                <a:ext uri="{FF2B5EF4-FFF2-40B4-BE49-F238E27FC236}">
                  <a16:creationId xmlns:a16="http://schemas.microsoft.com/office/drawing/2014/main" id="{7E1C8FA4-4BAF-432A-ADA4-6FA5BA26E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44"/>
              <a:ext cx="528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9">
              <a:extLst>
                <a:ext uri="{FF2B5EF4-FFF2-40B4-BE49-F238E27FC236}">
                  <a16:creationId xmlns:a16="http://schemas.microsoft.com/office/drawing/2014/main" id="{E0458845-DA9B-48C6-95C1-C265340AA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6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10">
              <a:extLst>
                <a:ext uri="{FF2B5EF4-FFF2-40B4-BE49-F238E27FC236}">
                  <a16:creationId xmlns:a16="http://schemas.microsoft.com/office/drawing/2014/main" id="{666F74B5-713D-4507-8932-D73D5A6C2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Line 11">
              <a:extLst>
                <a:ext uri="{FF2B5EF4-FFF2-40B4-BE49-F238E27FC236}">
                  <a16:creationId xmlns:a16="http://schemas.microsoft.com/office/drawing/2014/main" id="{139C914A-04A2-4CA3-9808-2C03A3032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248"/>
              <a:ext cx="181" cy="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Line 12">
              <a:extLst>
                <a:ext uri="{FF2B5EF4-FFF2-40B4-BE49-F238E27FC236}">
                  <a16:creationId xmlns:a16="http://schemas.microsoft.com/office/drawing/2014/main" id="{4704E8D8-7364-476B-89A9-B23590A7B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835"/>
              <a:ext cx="225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Line 13">
              <a:extLst>
                <a:ext uri="{FF2B5EF4-FFF2-40B4-BE49-F238E27FC236}">
                  <a16:creationId xmlns:a16="http://schemas.microsoft.com/office/drawing/2014/main" id="{66F3F0AE-28B5-4786-9354-5EE25B7B09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120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Line 14">
              <a:extLst>
                <a:ext uri="{FF2B5EF4-FFF2-40B4-BE49-F238E27FC236}">
                  <a16:creationId xmlns:a16="http://schemas.microsoft.com/office/drawing/2014/main" id="{CF8E4F98-7478-4886-A4F0-6231CBF780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835"/>
              <a:ext cx="192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 Box 15">
              <a:extLst>
                <a:ext uri="{FF2B5EF4-FFF2-40B4-BE49-F238E27FC236}">
                  <a16:creationId xmlns:a16="http://schemas.microsoft.com/office/drawing/2014/main" id="{7024CFCA-179C-4364-9113-C4D2FCF85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680"/>
              <a:ext cx="2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66" name="Text Box 16">
              <a:extLst>
                <a:ext uri="{FF2B5EF4-FFF2-40B4-BE49-F238E27FC236}">
                  <a16:creationId xmlns:a16="http://schemas.microsoft.com/office/drawing/2014/main" id="{FF015487-F77D-49DB-87A4-0AC8B28EE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344"/>
              <a:ext cx="2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67" name="Text Box 17">
              <a:extLst>
                <a:ext uri="{FF2B5EF4-FFF2-40B4-BE49-F238E27FC236}">
                  <a16:creationId xmlns:a16="http://schemas.microsoft.com/office/drawing/2014/main" id="{3324B688-8836-4488-8335-A4B66BB90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094"/>
              <a:ext cx="2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68" name="Text Box 18">
              <a:extLst>
                <a:ext uri="{FF2B5EF4-FFF2-40B4-BE49-F238E27FC236}">
                  <a16:creationId xmlns:a16="http://schemas.microsoft.com/office/drawing/2014/main" id="{53BE6938-536C-4F5B-B34D-B7C60F7EE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680"/>
              <a:ext cx="2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69" name="Text Box 19">
              <a:extLst>
                <a:ext uri="{FF2B5EF4-FFF2-40B4-BE49-F238E27FC236}">
                  <a16:creationId xmlns:a16="http://schemas.microsoft.com/office/drawing/2014/main" id="{1899CABA-3588-4847-8E2D-EC8F77DAC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96"/>
              <a:ext cx="2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70" name="Line 20">
              <a:extLst>
                <a:ext uri="{FF2B5EF4-FFF2-40B4-BE49-F238E27FC236}">
                  <a16:creationId xmlns:a16="http://schemas.microsoft.com/office/drawing/2014/main" id="{078706F8-34CB-4F4B-8FA7-3B850BDF46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208"/>
              <a:ext cx="0" cy="25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Line 21">
              <a:extLst>
                <a:ext uri="{FF2B5EF4-FFF2-40B4-BE49-F238E27FC236}">
                  <a16:creationId xmlns:a16="http://schemas.microsoft.com/office/drawing/2014/main" id="{9C74F1B5-B326-4E6F-818D-69A07E6592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910"/>
              <a:ext cx="369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Text Box 22">
              <a:extLst>
                <a:ext uri="{FF2B5EF4-FFF2-40B4-BE49-F238E27FC236}">
                  <a16:creationId xmlns:a16="http://schemas.microsoft.com/office/drawing/2014/main" id="{7BC6AAB6-4378-45AC-9C5B-201BC0D7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256"/>
              <a:ext cx="72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front</a:t>
              </a:r>
            </a:p>
          </p:txBody>
        </p:sp>
        <p:sp>
          <p:nvSpPr>
            <p:cNvPr id="73" name="Text Box 23">
              <a:extLst>
                <a:ext uri="{FF2B5EF4-FFF2-40B4-BE49-F238E27FC236}">
                  <a16:creationId xmlns:a16="http://schemas.microsoft.com/office/drawing/2014/main" id="{2657C731-2721-419F-AF89-DFE11C4CD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8" y="1560"/>
              <a:ext cx="62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</a:p>
          </p:txBody>
        </p:sp>
      </p:grpSp>
      <p:grpSp>
        <p:nvGrpSpPr>
          <p:cNvPr id="74" name="Group 24">
            <a:extLst>
              <a:ext uri="{FF2B5EF4-FFF2-40B4-BE49-F238E27FC236}">
                <a16:creationId xmlns:a16="http://schemas.microsoft.com/office/drawing/2014/main" id="{82AA55E2-F942-4FC8-AB2A-D6662B6D377B}"/>
              </a:ext>
            </a:extLst>
          </p:cNvPr>
          <p:cNvGrpSpPr/>
          <p:nvPr/>
        </p:nvGrpSpPr>
        <p:grpSpPr bwMode="auto">
          <a:xfrm>
            <a:off x="4313998" y="2180626"/>
            <a:ext cx="1556147" cy="1881188"/>
            <a:chOff x="3888" y="1146"/>
            <a:chExt cx="1307" cy="1580"/>
          </a:xfrm>
        </p:grpSpPr>
        <p:sp>
          <p:nvSpPr>
            <p:cNvPr id="75" name="Oval 25">
              <a:extLst>
                <a:ext uri="{FF2B5EF4-FFF2-40B4-BE49-F238E27FC236}">
                  <a16:creationId xmlns:a16="http://schemas.microsoft.com/office/drawing/2014/main" id="{FB8BF0ED-D84F-43A3-BEB3-846B282AE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156"/>
              <a:ext cx="1104" cy="10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6" name="Group 26">
              <a:extLst>
                <a:ext uri="{FF2B5EF4-FFF2-40B4-BE49-F238E27FC236}">
                  <a16:creationId xmlns:a16="http://schemas.microsoft.com/office/drawing/2014/main" id="{6154BEDE-BEAC-466C-A72D-98ADB2CAE8B6}"/>
                </a:ext>
              </a:extLst>
            </p:cNvPr>
            <p:cNvGrpSpPr/>
            <p:nvPr/>
          </p:nvGrpSpPr>
          <p:grpSpPr bwMode="auto">
            <a:xfrm>
              <a:off x="3888" y="1146"/>
              <a:ext cx="1307" cy="1580"/>
              <a:chOff x="3888" y="1146"/>
              <a:chExt cx="1307" cy="1580"/>
            </a:xfrm>
          </p:grpSpPr>
          <p:sp>
            <p:nvSpPr>
              <p:cNvPr id="77" name="Oval 27">
                <a:extLst>
                  <a:ext uri="{FF2B5EF4-FFF2-40B4-BE49-F238E27FC236}">
                    <a16:creationId xmlns:a16="http://schemas.microsoft.com/office/drawing/2014/main" id="{2DB9A275-DA9B-475A-AA7E-DEB2F7CB0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396"/>
                <a:ext cx="528" cy="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Line 28">
                <a:extLst>
                  <a:ext uri="{FF2B5EF4-FFF2-40B4-BE49-F238E27FC236}">
                    <a16:creationId xmlns:a16="http://schemas.microsoft.com/office/drawing/2014/main" id="{47054F8C-F33C-49F3-8FB9-C4F1BCB237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68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Line 29">
                <a:extLst>
                  <a:ext uri="{FF2B5EF4-FFF2-40B4-BE49-F238E27FC236}">
                    <a16:creationId xmlns:a16="http://schemas.microsoft.com/office/drawing/2014/main" id="{47C54979-1D53-4BF8-A40C-DB52FECD4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68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Line 30">
                <a:extLst>
                  <a:ext uri="{FF2B5EF4-FFF2-40B4-BE49-F238E27FC236}">
                    <a16:creationId xmlns:a16="http://schemas.microsoft.com/office/drawing/2014/main" id="{AFADCA44-B3C1-44BD-A3BD-F1D1B895FF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300"/>
                <a:ext cx="181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Line 31">
                <a:extLst>
                  <a:ext uri="{FF2B5EF4-FFF2-40B4-BE49-F238E27FC236}">
                    <a16:creationId xmlns:a16="http://schemas.microsoft.com/office/drawing/2014/main" id="{45403AF3-9518-40F1-BEBA-9EC62AA69C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887"/>
                <a:ext cx="24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Line 32">
                <a:extLst>
                  <a:ext uri="{FF2B5EF4-FFF2-40B4-BE49-F238E27FC236}">
                    <a16:creationId xmlns:a16="http://schemas.microsoft.com/office/drawing/2014/main" id="{CC19B646-62F6-4153-9422-57FB1C21F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08" y="125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Line 33">
                <a:extLst>
                  <a:ext uri="{FF2B5EF4-FFF2-40B4-BE49-F238E27FC236}">
                    <a16:creationId xmlns:a16="http://schemas.microsoft.com/office/drawing/2014/main" id="{6EF0592C-3DA5-4DB2-8984-5AE825D12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3" y="1887"/>
                <a:ext cx="207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Text Box 34">
                <a:extLst>
                  <a:ext uri="{FF2B5EF4-FFF2-40B4-BE49-F238E27FC236}">
                    <a16:creationId xmlns:a16="http://schemas.microsoft.com/office/drawing/2014/main" id="{68DB867D-D37C-4F3E-8635-088CBBBE7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1732"/>
                <a:ext cx="24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5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</a:p>
            </p:txBody>
          </p:sp>
          <p:sp>
            <p:nvSpPr>
              <p:cNvPr id="85" name="Text Box 35">
                <a:extLst>
                  <a:ext uri="{FF2B5EF4-FFF2-40B4-BE49-F238E27FC236}">
                    <a16:creationId xmlns:a16="http://schemas.microsoft.com/office/drawing/2014/main" id="{75C6EB3A-C10C-4050-AFF5-4846065EA4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3" y="1396"/>
                <a:ext cx="24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5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</a:p>
            </p:txBody>
          </p:sp>
          <p:sp>
            <p:nvSpPr>
              <p:cNvPr id="86" name="Text Box 36">
                <a:extLst>
                  <a:ext uri="{FF2B5EF4-FFF2-40B4-BE49-F238E27FC236}">
                    <a16:creationId xmlns:a16="http://schemas.microsoft.com/office/drawing/2014/main" id="{58B11D01-BCBA-467F-BB26-E6570DF851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1146"/>
                <a:ext cx="24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5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</a:p>
            </p:txBody>
          </p:sp>
          <p:sp>
            <p:nvSpPr>
              <p:cNvPr id="87" name="Text Box 37">
                <a:extLst>
                  <a:ext uri="{FF2B5EF4-FFF2-40B4-BE49-F238E27FC236}">
                    <a16:creationId xmlns:a16="http://schemas.microsoft.com/office/drawing/2014/main" id="{5F36AC80-9EC2-4CAE-B442-6F802001D4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732"/>
                <a:ext cx="24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5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</a:p>
            </p:txBody>
          </p:sp>
          <p:sp>
            <p:nvSpPr>
              <p:cNvPr id="88" name="Text Box 38">
                <a:extLst>
                  <a:ext uri="{FF2B5EF4-FFF2-40B4-BE49-F238E27FC236}">
                    <a16:creationId xmlns:a16="http://schemas.microsoft.com/office/drawing/2014/main" id="{4EA3602E-A0EC-4EAA-8FC6-0F378ED490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348"/>
                <a:ext cx="24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</a:p>
            </p:txBody>
          </p:sp>
          <p:sp>
            <p:nvSpPr>
              <p:cNvPr id="89" name="Line 39">
                <a:extLst>
                  <a:ext uri="{FF2B5EF4-FFF2-40B4-BE49-F238E27FC236}">
                    <a16:creationId xmlns:a16="http://schemas.microsoft.com/office/drawing/2014/main" id="{AF56DE57-9F75-4E0D-8254-7A4BE1F3F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2260"/>
                <a:ext cx="0" cy="34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Text Box 40">
                <a:extLst>
                  <a:ext uri="{FF2B5EF4-FFF2-40B4-BE49-F238E27FC236}">
                    <a16:creationId xmlns:a16="http://schemas.microsoft.com/office/drawing/2014/main" id="{AF53D118-3ABA-4EF6-A831-CB90B544E5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390"/>
                <a:ext cx="72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front</a:t>
                </a:r>
                <a:endParaRPr lang="en-US" altLang="zh-CN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Text Box 41">
                <a:extLst>
                  <a:ext uri="{FF2B5EF4-FFF2-40B4-BE49-F238E27FC236}">
                    <a16:creationId xmlns:a16="http://schemas.microsoft.com/office/drawing/2014/main" id="{9EA1D11A-1B3E-43BD-AD13-DAD5062639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1" y="2202"/>
                <a:ext cx="62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rear</a:t>
                </a:r>
              </a:p>
            </p:txBody>
          </p:sp>
          <p:sp>
            <p:nvSpPr>
              <p:cNvPr id="92" name="Text Box 42">
                <a:extLst>
                  <a:ext uri="{FF2B5EF4-FFF2-40B4-BE49-F238E27FC236}">
                    <a16:creationId xmlns:a16="http://schemas.microsoft.com/office/drawing/2014/main" id="{54AC35BD-07E5-403B-8CAD-C603633FC3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3" y="1910"/>
                <a:ext cx="24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5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</a:p>
            </p:txBody>
          </p:sp>
        </p:grpSp>
      </p:grpSp>
      <p:grpSp>
        <p:nvGrpSpPr>
          <p:cNvPr id="93" name="Group 43">
            <a:extLst>
              <a:ext uri="{FF2B5EF4-FFF2-40B4-BE49-F238E27FC236}">
                <a16:creationId xmlns:a16="http://schemas.microsoft.com/office/drawing/2014/main" id="{3D47EE38-4A3A-4224-BC92-8548714672B3}"/>
              </a:ext>
            </a:extLst>
          </p:cNvPr>
          <p:cNvGrpSpPr/>
          <p:nvPr/>
        </p:nvGrpSpPr>
        <p:grpSpPr bwMode="auto">
          <a:xfrm>
            <a:off x="2656647" y="2214551"/>
            <a:ext cx="1485900" cy="599552"/>
            <a:chOff x="2496" y="1192"/>
            <a:chExt cx="1248" cy="371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94" name="AutoShape 44">
              <a:extLst>
                <a:ext uri="{FF2B5EF4-FFF2-40B4-BE49-F238E27FC236}">
                  <a16:creationId xmlns:a16="http://schemas.microsoft.com/office/drawing/2014/main" id="{6AD78CD5-7F99-45A9-9E35-AD8679C57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436"/>
              <a:ext cx="1248" cy="127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rgbClr val="0099FF"/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Text Box 45">
              <a:extLst>
                <a:ext uri="{FF2B5EF4-FFF2-40B4-BE49-F238E27FC236}">
                  <a16:creationId xmlns:a16="http://schemas.microsoft.com/office/drawing/2014/main" id="{3D257188-7594-4661-B54B-C2121C61A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" y="1192"/>
              <a:ext cx="1041" cy="248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入队</a:t>
              </a:r>
              <a:endPara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Group 46">
            <a:extLst>
              <a:ext uri="{FF2B5EF4-FFF2-40B4-BE49-F238E27FC236}">
                <a16:creationId xmlns:a16="http://schemas.microsoft.com/office/drawing/2014/main" id="{05847367-18D1-4D8F-9B42-729B358D79BF}"/>
              </a:ext>
            </a:extLst>
          </p:cNvPr>
          <p:cNvGrpSpPr/>
          <p:nvPr/>
        </p:nvGrpSpPr>
        <p:grpSpPr bwMode="auto">
          <a:xfrm>
            <a:off x="884997" y="4261840"/>
            <a:ext cx="2005013" cy="1451372"/>
            <a:chOff x="1008" y="2894"/>
            <a:chExt cx="1684" cy="1219"/>
          </a:xfrm>
        </p:grpSpPr>
        <p:sp>
          <p:nvSpPr>
            <p:cNvPr id="97" name="Oval 47">
              <a:extLst>
                <a:ext uri="{FF2B5EF4-FFF2-40B4-BE49-F238E27FC236}">
                  <a16:creationId xmlns:a16="http://schemas.microsoft.com/office/drawing/2014/main" id="{47718AA5-4EC5-40FC-92FB-EA2E4D2AA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918"/>
              <a:ext cx="1104" cy="10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Oval 48">
              <a:extLst>
                <a:ext uri="{FF2B5EF4-FFF2-40B4-BE49-F238E27FC236}">
                  <a16:creationId xmlns:a16="http://schemas.microsoft.com/office/drawing/2014/main" id="{888425BA-1D7D-4FA1-AA0E-C7EADC4D3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158"/>
              <a:ext cx="528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Line 49">
              <a:extLst>
                <a:ext uri="{FF2B5EF4-FFF2-40B4-BE49-F238E27FC236}">
                  <a16:creationId xmlns:a16="http://schemas.microsoft.com/office/drawing/2014/main" id="{3D00481C-70C3-4B11-936D-92CF0A6D3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44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Line 50">
              <a:extLst>
                <a:ext uri="{FF2B5EF4-FFF2-40B4-BE49-F238E27FC236}">
                  <a16:creationId xmlns:a16="http://schemas.microsoft.com/office/drawing/2014/main" id="{FF77DCA4-E615-4756-8ED2-520B1BB4E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44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Line 51">
              <a:extLst>
                <a:ext uri="{FF2B5EF4-FFF2-40B4-BE49-F238E27FC236}">
                  <a16:creationId xmlns:a16="http://schemas.microsoft.com/office/drawing/2014/main" id="{50041549-C393-41AC-846A-EBACBE331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062"/>
              <a:ext cx="181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Line 52">
              <a:extLst>
                <a:ext uri="{FF2B5EF4-FFF2-40B4-BE49-F238E27FC236}">
                  <a16:creationId xmlns:a16="http://schemas.microsoft.com/office/drawing/2014/main" id="{8DA3CF67-B8CA-4E6E-96BF-376D71C2B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648"/>
              <a:ext cx="192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Line 53">
              <a:extLst>
                <a:ext uri="{FF2B5EF4-FFF2-40B4-BE49-F238E27FC236}">
                  <a16:creationId xmlns:a16="http://schemas.microsoft.com/office/drawing/2014/main" id="{8001AC17-8D16-42D4-BF54-204085D1E4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301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Line 54">
              <a:extLst>
                <a:ext uri="{FF2B5EF4-FFF2-40B4-BE49-F238E27FC236}">
                  <a16:creationId xmlns:a16="http://schemas.microsoft.com/office/drawing/2014/main" id="{71245580-1244-4619-AEF7-2F5BCC9F34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3649"/>
              <a:ext cx="192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Text Box 55">
              <a:extLst>
                <a:ext uri="{FF2B5EF4-FFF2-40B4-BE49-F238E27FC236}">
                  <a16:creationId xmlns:a16="http://schemas.microsoft.com/office/drawing/2014/main" id="{A3BF75F6-D43A-4B15-93D1-72546E001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494"/>
              <a:ext cx="2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106" name="Line 56">
              <a:extLst>
                <a:ext uri="{FF2B5EF4-FFF2-40B4-BE49-F238E27FC236}">
                  <a16:creationId xmlns:a16="http://schemas.microsoft.com/office/drawing/2014/main" id="{5AE4D1E5-1362-4F05-AFE2-7ACAAADB1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12" y="3734"/>
              <a:ext cx="369" cy="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Text Box 57">
              <a:extLst>
                <a:ext uri="{FF2B5EF4-FFF2-40B4-BE49-F238E27FC236}">
                  <a16:creationId xmlns:a16="http://schemas.microsoft.com/office/drawing/2014/main" id="{078D60CE-BD6D-4555-A3B1-24B4A76C7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894"/>
              <a:ext cx="72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front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Text Box 58">
              <a:extLst>
                <a:ext uri="{FF2B5EF4-FFF2-40B4-BE49-F238E27FC236}">
                  <a16:creationId xmlns:a16="http://schemas.microsoft.com/office/drawing/2014/main" id="{F7A8978F-A9D7-4721-988B-8B89B638C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0" y="3777"/>
              <a:ext cx="62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</a:p>
          </p:txBody>
        </p:sp>
        <p:sp>
          <p:nvSpPr>
            <p:cNvPr id="109" name="Line 59">
              <a:extLst>
                <a:ext uri="{FF2B5EF4-FFF2-40B4-BE49-F238E27FC236}">
                  <a16:creationId xmlns:a16="http://schemas.microsoft.com/office/drawing/2014/main" id="{42B39FE2-DD5A-4519-B550-D64850183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60" y="3264"/>
              <a:ext cx="34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0" name="Group 60">
            <a:extLst>
              <a:ext uri="{FF2B5EF4-FFF2-40B4-BE49-F238E27FC236}">
                <a16:creationId xmlns:a16="http://schemas.microsoft.com/office/drawing/2014/main" id="{C50CB5C3-4C0C-4FA2-8489-C65D13AB9EA7}"/>
              </a:ext>
            </a:extLst>
          </p:cNvPr>
          <p:cNvGrpSpPr/>
          <p:nvPr/>
        </p:nvGrpSpPr>
        <p:grpSpPr bwMode="auto">
          <a:xfrm>
            <a:off x="366354" y="3445072"/>
            <a:ext cx="1204443" cy="754120"/>
            <a:chOff x="870" y="2208"/>
            <a:chExt cx="714" cy="75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1" name="AutoShape 61">
              <a:extLst>
                <a:ext uri="{FF2B5EF4-FFF2-40B4-BE49-F238E27FC236}">
                  <a16:creationId xmlns:a16="http://schemas.microsoft.com/office/drawing/2014/main" id="{F7399BA5-1327-4A8C-95AB-389C7EA48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96" cy="729"/>
            </a:xfrm>
            <a:prstGeom prst="downArrow">
              <a:avLst>
                <a:gd name="adj1" fmla="val 50000"/>
                <a:gd name="adj2" fmla="val 87500"/>
              </a:avLst>
            </a:prstGeom>
            <a:solidFill>
              <a:schemeClr val="tx2"/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eaVert"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Text Box 62">
              <a:extLst>
                <a:ext uri="{FF2B5EF4-FFF2-40B4-BE49-F238E27FC236}">
                  <a16:creationId xmlns:a16="http://schemas.microsoft.com/office/drawing/2014/main" id="{80F847BF-673A-4572-90B7-C2643C8FE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2254"/>
              <a:ext cx="615" cy="706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连续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次出队</a:t>
              </a:r>
            </a:p>
          </p:txBody>
        </p:sp>
      </p:grp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5FC23AAE-8DEA-412E-8737-41B8AA53831A}"/>
              </a:ext>
            </a:extLst>
          </p:cNvPr>
          <p:cNvGrpSpPr/>
          <p:nvPr/>
        </p:nvGrpSpPr>
        <p:grpSpPr bwMode="auto">
          <a:xfrm>
            <a:off x="4313997" y="4347567"/>
            <a:ext cx="2143125" cy="1428751"/>
            <a:chOff x="3888" y="2966"/>
            <a:chExt cx="1800" cy="1200"/>
          </a:xfrm>
        </p:grpSpPr>
        <p:sp>
          <p:nvSpPr>
            <p:cNvPr id="114" name="Oval 64">
              <a:extLst>
                <a:ext uri="{FF2B5EF4-FFF2-40B4-BE49-F238E27FC236}">
                  <a16:creationId xmlns:a16="http://schemas.microsoft.com/office/drawing/2014/main" id="{FCCAD27F-05EE-486F-96EF-39E17BAAE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966"/>
              <a:ext cx="1104" cy="10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Oval 65">
              <a:extLst>
                <a:ext uri="{FF2B5EF4-FFF2-40B4-BE49-F238E27FC236}">
                  <a16:creationId xmlns:a16="http://schemas.microsoft.com/office/drawing/2014/main" id="{F126576C-D2D6-44B2-9219-D2D3C2225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206"/>
              <a:ext cx="528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Line 66">
              <a:extLst>
                <a:ext uri="{FF2B5EF4-FFF2-40B4-BE49-F238E27FC236}">
                  <a16:creationId xmlns:a16="http://schemas.microsoft.com/office/drawing/2014/main" id="{E3B219CE-CA30-4E4E-8942-9629F936E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49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Line 67">
              <a:extLst>
                <a:ext uri="{FF2B5EF4-FFF2-40B4-BE49-F238E27FC236}">
                  <a16:creationId xmlns:a16="http://schemas.microsoft.com/office/drawing/2014/main" id="{6794B4F5-BB09-4DA4-BD3E-2D148ABAF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49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Line 68">
              <a:extLst>
                <a:ext uri="{FF2B5EF4-FFF2-40B4-BE49-F238E27FC236}">
                  <a16:creationId xmlns:a16="http://schemas.microsoft.com/office/drawing/2014/main" id="{255C3B5D-F804-4E9F-A0E8-6DD23208E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10"/>
              <a:ext cx="181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Line 69">
              <a:extLst>
                <a:ext uri="{FF2B5EF4-FFF2-40B4-BE49-F238E27FC236}">
                  <a16:creationId xmlns:a16="http://schemas.microsoft.com/office/drawing/2014/main" id="{D372BB89-4C91-4A17-BA2D-394FB9D67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697"/>
              <a:ext cx="240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Line 70">
              <a:extLst>
                <a:ext uri="{FF2B5EF4-FFF2-40B4-BE49-F238E27FC236}">
                  <a16:creationId xmlns:a16="http://schemas.microsoft.com/office/drawing/2014/main" id="{3487EA55-DD8D-4B14-A7D5-1820C53A0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306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Line 71">
              <a:extLst>
                <a:ext uri="{FF2B5EF4-FFF2-40B4-BE49-F238E27FC236}">
                  <a16:creationId xmlns:a16="http://schemas.microsoft.com/office/drawing/2014/main" id="{68B950D4-8747-4AAE-8D83-7A648104E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3697"/>
              <a:ext cx="192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Line 72">
              <a:extLst>
                <a:ext uri="{FF2B5EF4-FFF2-40B4-BE49-F238E27FC236}">
                  <a16:creationId xmlns:a16="http://schemas.microsoft.com/office/drawing/2014/main" id="{16EA4BBD-D5FB-42F4-90F8-2B1C5807C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3830"/>
              <a:ext cx="432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Text Box 73">
              <a:extLst>
                <a:ext uri="{FF2B5EF4-FFF2-40B4-BE49-F238E27FC236}">
                  <a16:creationId xmlns:a16="http://schemas.microsoft.com/office/drawing/2014/main" id="{8B321876-B61D-4FA8-B47C-18BA0F4AB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8" y="3485"/>
              <a:ext cx="72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front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Text Box 74">
              <a:extLst>
                <a:ext uri="{FF2B5EF4-FFF2-40B4-BE49-F238E27FC236}">
                  <a16:creationId xmlns:a16="http://schemas.microsoft.com/office/drawing/2014/main" id="{E93CFA79-5E3D-4D51-ADBB-3BFD7D87B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8" y="3830"/>
              <a:ext cx="62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</a:p>
          </p:txBody>
        </p:sp>
      </p:grpSp>
      <p:grpSp>
        <p:nvGrpSpPr>
          <p:cNvPr id="125" name="Group 75">
            <a:extLst>
              <a:ext uri="{FF2B5EF4-FFF2-40B4-BE49-F238E27FC236}">
                <a16:creationId xmlns:a16="http://schemas.microsoft.com/office/drawing/2014/main" id="{7AD1377C-4ECE-4D6D-B58E-49C0BAE57144}"/>
              </a:ext>
            </a:extLst>
          </p:cNvPr>
          <p:cNvGrpSpPr/>
          <p:nvPr/>
        </p:nvGrpSpPr>
        <p:grpSpPr bwMode="auto">
          <a:xfrm>
            <a:off x="2713797" y="4476153"/>
            <a:ext cx="1441847" cy="569119"/>
            <a:chOff x="2544" y="3074"/>
            <a:chExt cx="1211" cy="47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6" name="AutoShape 76">
              <a:extLst>
                <a:ext uri="{FF2B5EF4-FFF2-40B4-BE49-F238E27FC236}">
                  <a16:creationId xmlns:a16="http://schemas.microsoft.com/office/drawing/2014/main" id="{CAA2D91D-4FDA-4794-B4D9-CB41FC2AB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08"/>
              <a:ext cx="1200" cy="144"/>
            </a:xfrm>
            <a:prstGeom prst="rightArrow">
              <a:avLst>
                <a:gd name="adj1" fmla="val 50000"/>
                <a:gd name="adj2" fmla="val 208333"/>
              </a:avLst>
            </a:prstGeom>
            <a:solidFill>
              <a:srgbClr val="0099FF"/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Text Box 77">
              <a:extLst>
                <a:ext uri="{FF2B5EF4-FFF2-40B4-BE49-F238E27FC236}">
                  <a16:creationId xmlns:a16="http://schemas.microsoft.com/office/drawing/2014/main" id="{F1FCFFB8-C704-4537-AA65-6B2CEAF4F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074"/>
              <a:ext cx="1056" cy="336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出队</a:t>
              </a:r>
            </a:p>
          </p:txBody>
        </p:sp>
      </p:grpSp>
      <p:sp>
        <p:nvSpPr>
          <p:cNvPr id="128" name="Text Box 4">
            <a:extLst>
              <a:ext uri="{FF2B5EF4-FFF2-40B4-BE49-F238E27FC236}">
                <a16:creationId xmlns:a16="http://schemas.microsoft.com/office/drawing/2014/main" id="{0F87F805-80BA-432A-8A89-9A2F1A974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847" y="1367094"/>
            <a:ext cx="5157594" cy="210006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用一个计数变量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记队列中的元素个数</a:t>
            </a:r>
          </a:p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初始化队列时，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c=0;  </a:t>
            </a:r>
          </a:p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当入队时，计数变量＋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当出队时，计数变量－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c--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当计数变量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MAXNUM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时，队满</a:t>
            </a:r>
          </a:p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当计数变量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时，队空</a:t>
            </a:r>
          </a:p>
        </p:txBody>
      </p:sp>
      <p:sp>
        <p:nvSpPr>
          <p:cNvPr id="129" name="Rectangle 2">
            <a:extLst>
              <a:ext uri="{FF2B5EF4-FFF2-40B4-BE49-F238E27FC236}">
                <a16:creationId xmlns:a16="http://schemas.microsoft.com/office/drawing/2014/main" id="{395C73EA-078B-4CA2-AC8A-54D94097565C}"/>
              </a:ext>
            </a:extLst>
          </p:cNvPr>
          <p:cNvSpPr txBox="1">
            <a:spLocks noChangeArrowheads="1"/>
          </p:cNvSpPr>
          <p:nvPr/>
        </p:nvSpPr>
        <p:spPr>
          <a:xfrm>
            <a:off x="6542847" y="3661764"/>
            <a:ext cx="5157594" cy="236164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eaLnBrk="0" hangingPunc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设一个标志位来区别队列是空还是满</a:t>
            </a:r>
          </a:p>
          <a:p>
            <a:pPr marL="0" eaLnBrk="0" hangingPunct="0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初始化队列时，标志位为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  <a:p>
            <a:pPr marL="0" eaLnBrk="0" hangingPunct="0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入队后，若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front==rear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，则置标志位为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 marL="0" eaLnBrk="0" hangingPunct="0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出队后，将标志位置为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  <a:p>
            <a:pPr marL="0" eaLnBrk="0" hangingPunct="0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front==rear,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且标志位为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时，队满。</a:t>
            </a:r>
          </a:p>
          <a:p>
            <a:pPr marL="0" eaLnBrk="0" hangingPunct="0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front==rear,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但标志位为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时，队空。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27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utoUpdateAnimBg="0"/>
      <p:bldP spid="34" grpId="0" animBg="1" autoUpdateAnimBg="0"/>
      <p:bldP spid="43" grpId="0" build="p"/>
      <p:bldP spid="128" grpId="0" animBg="1" autoUpdateAnimBg="0"/>
      <p:bldP spid="1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27558" y="2063974"/>
            <a:ext cx="4608759" cy="2182176"/>
            <a:chOff x="1519304" y="1939487"/>
            <a:chExt cx="4608759" cy="2182176"/>
          </a:xfrm>
        </p:grpSpPr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1837291" y="1939487"/>
              <a:ext cx="425047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0        1        2         3        4  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1681628" y="2480829"/>
              <a:ext cx="4406138" cy="646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600" b="1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6                    </a:t>
              </a:r>
              <a:r>
                <a:rPr lang="en-US" altLang="zh-CN" sz="3600" b="1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       </a:t>
              </a:r>
              <a:r>
                <a:rPr lang="en-US" altLang="zh-CN" sz="3600" b="1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       </a:t>
              </a:r>
              <a:r>
                <a:rPr lang="en-US" altLang="zh-CN" sz="3600" b="1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5</a:t>
              </a:r>
              <a:endParaRPr lang="zh-CN" altLang="en-US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46" name="Group 40"/>
            <p:cNvGrpSpPr>
              <a:grpSpLocks/>
            </p:cNvGrpSpPr>
            <p:nvPr/>
          </p:nvGrpSpPr>
          <p:grpSpPr bwMode="auto">
            <a:xfrm>
              <a:off x="1527234" y="3205880"/>
              <a:ext cx="1035050" cy="903288"/>
              <a:chOff x="2547" y="2939"/>
              <a:chExt cx="652" cy="569"/>
            </a:xfrm>
            <a:noFill/>
          </p:grpSpPr>
          <p:sp>
            <p:nvSpPr>
              <p:cNvPr id="47" name="Line 41"/>
              <p:cNvSpPr>
                <a:spLocks noChangeShapeType="1"/>
              </p:cNvSpPr>
              <p:nvPr/>
            </p:nvSpPr>
            <p:spPr bwMode="auto">
              <a:xfrm flipV="1">
                <a:off x="2823" y="2939"/>
                <a:ext cx="0" cy="312"/>
              </a:xfrm>
              <a:prstGeom prst="line">
                <a:avLst/>
              </a:prstGeom>
              <a:grpFill/>
              <a:ln w="38100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8" name="Text Box 42"/>
              <p:cNvSpPr txBox="1">
                <a:spLocks noChangeArrowheads="1"/>
              </p:cNvSpPr>
              <p:nvPr/>
            </p:nvSpPr>
            <p:spPr bwMode="auto">
              <a:xfrm>
                <a:off x="2547" y="3181"/>
                <a:ext cx="652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rear</a:t>
                </a:r>
              </a:p>
            </p:txBody>
          </p:sp>
        </p:grp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1519304" y="2477654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2454971" y="248241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3369371" y="248241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314251" y="248313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232622" y="248313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2637851" y="3218375"/>
              <a:ext cx="1035050" cy="903288"/>
              <a:chOff x="7387904" y="1826571"/>
              <a:chExt cx="1035050" cy="903288"/>
            </a:xfrm>
          </p:grpSpPr>
          <p:sp>
            <p:nvSpPr>
              <p:cNvPr id="58" name="Line 41"/>
              <p:cNvSpPr>
                <a:spLocks noChangeShapeType="1"/>
              </p:cNvSpPr>
              <p:nvPr/>
            </p:nvSpPr>
            <p:spPr bwMode="auto">
              <a:xfrm flipV="1">
                <a:off x="7840024" y="1826571"/>
                <a:ext cx="0" cy="495300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9" name="Text Box 42"/>
              <p:cNvSpPr txBox="1">
                <a:spLocks noChangeArrowheads="1"/>
              </p:cNvSpPr>
              <p:nvPr/>
            </p:nvSpPr>
            <p:spPr bwMode="auto">
              <a:xfrm>
                <a:off x="7387904" y="2210746"/>
                <a:ext cx="10350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front</a:t>
                </a:r>
              </a:p>
            </p:txBody>
          </p:sp>
        </p:grpSp>
      </p:grp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1160965" y="4748213"/>
            <a:ext cx="5793901" cy="5232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队空的判定条件：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front == rear</a:t>
            </a:r>
            <a:endParaRPr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38317" y="2026571"/>
            <a:ext cx="4823103" cy="2213337"/>
            <a:chOff x="6538317" y="1939487"/>
            <a:chExt cx="4823103" cy="2213337"/>
          </a:xfrm>
        </p:grpSpPr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6854687" y="1939487"/>
              <a:ext cx="425047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0        1        2         3        4  </a:t>
              </a:r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6699024" y="2480829"/>
              <a:ext cx="4406138" cy="646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600" b="1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         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1      </a:t>
              </a:r>
              <a:r>
                <a:rPr lang="en-US" altLang="zh-CN" sz="3600" b="1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       </a:t>
              </a:r>
              <a:r>
                <a:rPr lang="en-US" altLang="zh-CN" sz="3600" b="1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       </a:t>
              </a:r>
              <a:r>
                <a:rPr lang="en-US" altLang="zh-CN" sz="3600" b="1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5</a:t>
              </a:r>
              <a:endParaRPr lang="zh-CN" altLang="en-US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53" name="Group 40"/>
            <p:cNvGrpSpPr>
              <a:grpSpLocks/>
            </p:cNvGrpSpPr>
            <p:nvPr/>
          </p:nvGrpSpPr>
          <p:grpSpPr bwMode="auto">
            <a:xfrm>
              <a:off x="10326370" y="3249536"/>
              <a:ext cx="1035050" cy="903288"/>
              <a:chOff x="2557" y="2939"/>
              <a:chExt cx="652" cy="569"/>
            </a:xfrm>
            <a:noFill/>
          </p:grpSpPr>
          <p:sp>
            <p:nvSpPr>
              <p:cNvPr id="54" name="Line 41"/>
              <p:cNvSpPr>
                <a:spLocks noChangeShapeType="1"/>
              </p:cNvSpPr>
              <p:nvPr/>
            </p:nvSpPr>
            <p:spPr bwMode="auto">
              <a:xfrm flipV="1">
                <a:off x="2823" y="2939"/>
                <a:ext cx="0" cy="312"/>
              </a:xfrm>
              <a:prstGeom prst="line">
                <a:avLst/>
              </a:prstGeom>
              <a:grpFill/>
              <a:ln w="38100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5" name="Text Box 42"/>
              <p:cNvSpPr txBox="1">
                <a:spLocks noChangeArrowheads="1"/>
              </p:cNvSpPr>
              <p:nvPr/>
            </p:nvSpPr>
            <p:spPr bwMode="auto">
              <a:xfrm>
                <a:off x="2557" y="3181"/>
                <a:ext cx="652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rear</a:t>
                </a:r>
              </a:p>
            </p:txBody>
          </p:sp>
        </p:grp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6538317" y="2487617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7472367" y="248241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8386767" y="248241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9331647" y="248313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250018" y="248313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组合 62"/>
            <p:cNvGrpSpPr/>
            <p:nvPr/>
          </p:nvGrpSpPr>
          <p:grpSpPr>
            <a:xfrm>
              <a:off x="6562590" y="3224285"/>
              <a:ext cx="1035050" cy="903288"/>
              <a:chOff x="7387904" y="1826571"/>
              <a:chExt cx="1035050" cy="903288"/>
            </a:xfrm>
          </p:grpSpPr>
          <p:sp>
            <p:nvSpPr>
              <p:cNvPr id="64" name="Line 41"/>
              <p:cNvSpPr>
                <a:spLocks noChangeShapeType="1"/>
              </p:cNvSpPr>
              <p:nvPr/>
            </p:nvSpPr>
            <p:spPr bwMode="auto">
              <a:xfrm flipV="1">
                <a:off x="7840024" y="1826571"/>
                <a:ext cx="0" cy="495300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5" name="Text Box 42"/>
              <p:cNvSpPr txBox="1">
                <a:spLocks noChangeArrowheads="1"/>
              </p:cNvSpPr>
              <p:nvPr/>
            </p:nvSpPr>
            <p:spPr bwMode="auto">
              <a:xfrm>
                <a:off x="7387904" y="2210746"/>
                <a:ext cx="10350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front</a:t>
                </a:r>
              </a:p>
            </p:txBody>
          </p:sp>
        </p:grpSp>
      </p:grpSp>
      <p:sp>
        <p:nvSpPr>
          <p:cNvPr id="66" name="Text Box 37"/>
          <p:cNvSpPr txBox="1">
            <a:spLocks noChangeArrowheads="1"/>
          </p:cNvSpPr>
          <p:nvPr/>
        </p:nvSpPr>
        <p:spPr bwMode="auto">
          <a:xfrm>
            <a:off x="1160966" y="5526978"/>
            <a:ext cx="7808864" cy="523220"/>
          </a:xfrm>
          <a:prstGeom prst="rect">
            <a:avLst/>
          </a:prstGeom>
          <a:noFill/>
          <a:ln w="28575">
            <a:solidFill>
              <a:srgbClr val="5A32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队满的判定条件：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(rear+1) %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QueueSize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== front</a:t>
            </a:r>
          </a:p>
        </p:txBody>
      </p:sp>
      <p:sp>
        <p:nvSpPr>
          <p:cNvPr id="69" name="Rounded Rectangle 10"/>
          <p:cNvSpPr/>
          <p:nvPr/>
        </p:nvSpPr>
        <p:spPr>
          <a:xfrm>
            <a:off x="542925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638169" y="46345"/>
            <a:ext cx="22233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队空和队满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A1C69A2-59FC-49B3-AFCB-A6497F60F479}"/>
              </a:ext>
            </a:extLst>
          </p:cNvPr>
          <p:cNvGrpSpPr/>
          <p:nvPr/>
        </p:nvGrpSpPr>
        <p:grpSpPr>
          <a:xfrm>
            <a:off x="597288" y="749947"/>
            <a:ext cx="6318020" cy="523220"/>
            <a:chOff x="1826099" y="4148024"/>
            <a:chExt cx="4780777" cy="523220"/>
          </a:xfrm>
        </p:grpSpPr>
        <p:sp>
          <p:nvSpPr>
            <p:cNvPr id="71" name="Text Box 11">
              <a:extLst>
                <a:ext uri="{FF2B5EF4-FFF2-40B4-BE49-F238E27FC236}">
                  <a16:creationId xmlns:a16="http://schemas.microsoft.com/office/drawing/2014/main" id="{1FC0E6D5-5805-4217-A4D4-9A7C8D715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422181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如何判断循环队列的队空、队满？</a:t>
              </a:r>
            </a:p>
          </p:txBody>
        </p:sp>
        <p:grpSp>
          <p:nvGrpSpPr>
            <p:cNvPr id="72" name="Group 31">
              <a:extLst>
                <a:ext uri="{FF2B5EF4-FFF2-40B4-BE49-F238E27FC236}">
                  <a16:creationId xmlns:a16="http://schemas.microsoft.com/office/drawing/2014/main" id="{2803C431-B716-4A52-8F90-BD71EA86E16F}"/>
                </a:ext>
              </a:extLst>
            </p:cNvPr>
            <p:cNvGrpSpPr/>
            <p:nvPr/>
          </p:nvGrpSpPr>
          <p:grpSpPr>
            <a:xfrm>
              <a:off x="1826099" y="4213622"/>
              <a:ext cx="429369" cy="414618"/>
              <a:chOff x="8686801" y="2019300"/>
              <a:chExt cx="487363" cy="542410"/>
            </a:xfrm>
            <a:solidFill>
              <a:srgbClr val="5A327D"/>
            </a:solidFill>
          </p:grpSpPr>
          <p:sp>
            <p:nvSpPr>
              <p:cNvPr id="73" name="Freeform 32">
                <a:extLst>
                  <a:ext uri="{FF2B5EF4-FFF2-40B4-BE49-F238E27FC236}">
                    <a16:creationId xmlns:a16="http://schemas.microsoft.com/office/drawing/2014/main" id="{781DCFBF-5CEC-4954-B1C3-A922C1DAA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5226" y="2501900"/>
                <a:ext cx="263525" cy="5981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3">
                <a:extLst>
                  <a:ext uri="{FF2B5EF4-FFF2-40B4-BE49-F238E27FC236}">
                    <a16:creationId xmlns:a16="http://schemas.microsoft.com/office/drawing/2014/main" id="{F0A09592-B345-4348-A3C5-0C3C1F218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64DC2D22-54FC-4576-AE6D-5502D5DFE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8751" y="2025897"/>
                <a:ext cx="125413" cy="142627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223">
                <a:extLst>
                  <a:ext uri="{FF2B5EF4-FFF2-40B4-BE49-F238E27FC236}">
                    <a16:creationId xmlns:a16="http://schemas.microsoft.com/office/drawing/2014/main" id="{58974155-1B39-4F1E-9C6A-2670629A8D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43951" y="2073274"/>
                <a:ext cx="373063" cy="440800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257D427-285C-4702-8777-90FA771357C4}"/>
              </a:ext>
            </a:extLst>
          </p:cNvPr>
          <p:cNvSpPr/>
          <p:nvPr/>
        </p:nvSpPr>
        <p:spPr>
          <a:xfrm>
            <a:off x="1335981" y="1368520"/>
            <a:ext cx="5579327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牺牲一个元素空间，来区别队空或队满。</a:t>
            </a:r>
          </a:p>
        </p:txBody>
      </p:sp>
    </p:spTree>
    <p:extLst>
      <p:ext uri="{BB962C8B-B14F-4D97-AF65-F5344CB8AC3E}">
        <p14:creationId xmlns:p14="http://schemas.microsoft.com/office/powerpoint/2010/main" val="273589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7" grpId="0" animBg="1"/>
      <p:bldP spid="7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21080" y="2574017"/>
            <a:ext cx="10260000" cy="3416320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*Q,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Q-&gt;data[Q-&gt;rear] = x;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1;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6901806" y="981217"/>
            <a:ext cx="4608759" cy="646331"/>
          </a:xfrm>
          <a:prstGeom prst="rect">
            <a:avLst/>
          </a:prstGeom>
          <a:noFill/>
          <a:ln w="38100">
            <a:solidFill>
              <a:srgbClr val="5A32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3600" b="1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7208004" y="438293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8874387" y="933915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4" name="Text Box 39"/>
          <p:cNvSpPr txBox="1">
            <a:spLocks noChangeArrowheads="1"/>
          </p:cNvSpPr>
          <p:nvPr/>
        </p:nvSpPr>
        <p:spPr bwMode="auto">
          <a:xfrm>
            <a:off x="9818950" y="933915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5" name="Group 40"/>
          <p:cNvGrpSpPr>
            <a:grpSpLocks/>
          </p:cNvGrpSpPr>
          <p:nvPr/>
        </p:nvGrpSpPr>
        <p:grpSpPr bwMode="auto">
          <a:xfrm>
            <a:off x="9659724" y="1620985"/>
            <a:ext cx="1035050" cy="903288"/>
            <a:chOff x="2567" y="2939"/>
            <a:chExt cx="652" cy="569"/>
          </a:xfrm>
          <a:noFill/>
        </p:grpSpPr>
        <p:sp>
          <p:nvSpPr>
            <p:cNvPr id="26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7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7825684" y="981221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8740084" y="981221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9684964" y="981941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603335" y="981941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7844274" y="1640510"/>
            <a:ext cx="1035050" cy="903288"/>
            <a:chOff x="2537" y="2939"/>
            <a:chExt cx="652" cy="569"/>
          </a:xfrm>
          <a:noFill/>
        </p:grpSpPr>
        <p:sp>
          <p:nvSpPr>
            <p:cNvPr id="34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5" name="Text Box 42"/>
            <p:cNvSpPr txBox="1">
              <a:spLocks noChangeArrowheads="1"/>
            </p:cNvSpPr>
            <p:nvPr/>
          </p:nvSpPr>
          <p:spPr bwMode="auto">
            <a:xfrm>
              <a:off x="253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</p:grpSp>
      <p:sp>
        <p:nvSpPr>
          <p:cNvPr id="42" name="矩形 41"/>
          <p:cNvSpPr/>
          <p:nvPr/>
        </p:nvSpPr>
        <p:spPr>
          <a:xfrm>
            <a:off x="1312151" y="4424784"/>
            <a:ext cx="6536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Q-&gt;rear = (Q-&gt;rear + 1) %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QueueSize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3" name="矩形 42"/>
          <p:cNvSpPr/>
          <p:nvPr/>
        </p:nvSpPr>
        <p:spPr>
          <a:xfrm>
            <a:off x="1357871" y="3336277"/>
            <a:ext cx="86523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((Q-&gt;rear + 1) % </a:t>
            </a:r>
            <a:r>
              <a:rPr lang="en-US" altLang="zh-CN" sz="2400" b="1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QueueSize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Q-&gt;front) {</a:t>
            </a:r>
            <a:endParaRPr lang="zh-CN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上溢错误，插入失败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\n"); return 0; </a:t>
            </a:r>
            <a:endParaRPr lang="zh-CN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7144633" y="5342056"/>
            <a:ext cx="4144502" cy="519113"/>
            <a:chOff x="1826091" y="4148024"/>
            <a:chExt cx="4144502" cy="519113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5855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时间复杂度是多少？</a:t>
              </a: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3" name="Rounded Rectangle 10"/>
          <p:cNvSpPr/>
          <p:nvPr/>
        </p:nvSpPr>
        <p:spPr>
          <a:xfrm>
            <a:off x="542923" y="100964"/>
            <a:ext cx="489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638168" y="46345"/>
            <a:ext cx="4756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循环队列的实现</a:t>
            </a:r>
            <a:r>
              <a:rPr lang="en-US" altLang="zh-CN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入队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10836325" y="942475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x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39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7997E-7 -4.10405E-6 L 0.07835 -4.1040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" grpId="0" animBg="1"/>
      <p:bldP spid="42" grpId="0"/>
      <p:bldP spid="42" grpId="1"/>
      <p:bldP spid="43" grpId="0"/>
      <p:bldP spid="43" grpId="1"/>
      <p:bldP spid="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45106" y="2635941"/>
            <a:ext cx="10260000" cy="3416320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*Q,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Q-&gt;data[Q-&gt;front];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 1;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09221" y="4437548"/>
            <a:ext cx="6536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Q-&gt;front = (Q-&gt;front + 1) %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QueueSize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3" name="矩形 42"/>
          <p:cNvSpPr/>
          <p:nvPr/>
        </p:nvSpPr>
        <p:spPr>
          <a:xfrm>
            <a:off x="1036402" y="3329403"/>
            <a:ext cx="86523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(Q-&gt;rear  == Q-&gt;front)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溢错误，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失败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\n"); return 0;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7089631" y="5407186"/>
            <a:ext cx="4020329" cy="519113"/>
            <a:chOff x="1826091" y="4148024"/>
            <a:chExt cx="4020329" cy="519113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46136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取队头元素的实现？</a:t>
              </a: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3" name="Text Box 29"/>
          <p:cNvSpPr txBox="1">
            <a:spLocks noChangeArrowheads="1"/>
          </p:cNvSpPr>
          <p:nvPr/>
        </p:nvSpPr>
        <p:spPr bwMode="auto">
          <a:xfrm>
            <a:off x="7193120" y="909309"/>
            <a:ext cx="4608759" cy="646331"/>
          </a:xfrm>
          <a:prstGeom prst="rect">
            <a:avLst/>
          </a:prstGeom>
          <a:noFill/>
          <a:ln w="38100">
            <a:solidFill>
              <a:srgbClr val="5A32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3600" b="1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4" name="Text Box 31"/>
          <p:cNvSpPr txBox="1">
            <a:spLocks noChangeArrowheads="1"/>
          </p:cNvSpPr>
          <p:nvPr/>
        </p:nvSpPr>
        <p:spPr bwMode="auto">
          <a:xfrm>
            <a:off x="7499318" y="366385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77" name="Text Box 37"/>
          <p:cNvSpPr txBox="1">
            <a:spLocks noChangeArrowheads="1"/>
          </p:cNvSpPr>
          <p:nvPr/>
        </p:nvSpPr>
        <p:spPr bwMode="auto">
          <a:xfrm>
            <a:off x="8313214" y="846767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auto">
          <a:xfrm>
            <a:off x="9165701" y="846767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9" name="Text Box 39"/>
          <p:cNvSpPr txBox="1">
            <a:spLocks noChangeArrowheads="1"/>
          </p:cNvSpPr>
          <p:nvPr/>
        </p:nvSpPr>
        <p:spPr bwMode="auto">
          <a:xfrm>
            <a:off x="10110264" y="846767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80" name="Group 40"/>
          <p:cNvGrpSpPr>
            <a:grpSpLocks/>
          </p:cNvGrpSpPr>
          <p:nvPr/>
        </p:nvGrpSpPr>
        <p:grpSpPr bwMode="auto">
          <a:xfrm>
            <a:off x="9951038" y="1564317"/>
            <a:ext cx="1035050" cy="903288"/>
            <a:chOff x="2567" y="2939"/>
            <a:chExt cx="652" cy="569"/>
          </a:xfrm>
          <a:noFill/>
        </p:grpSpPr>
        <p:sp>
          <p:nvSpPr>
            <p:cNvPr id="81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2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</p:grpSp>
      <p:cxnSp>
        <p:nvCxnSpPr>
          <p:cNvPr id="83" name="直接连接符 82"/>
          <p:cNvCxnSpPr/>
          <p:nvPr/>
        </p:nvCxnSpPr>
        <p:spPr>
          <a:xfrm>
            <a:off x="8116998" y="909313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9031398" y="909313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9976278" y="910033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0894649" y="910033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40"/>
          <p:cNvGrpSpPr>
            <a:grpSpLocks/>
          </p:cNvGrpSpPr>
          <p:nvPr/>
        </p:nvGrpSpPr>
        <p:grpSpPr bwMode="auto">
          <a:xfrm>
            <a:off x="7239603" y="1564317"/>
            <a:ext cx="1035050" cy="903288"/>
            <a:chOff x="2537" y="2939"/>
            <a:chExt cx="652" cy="569"/>
          </a:xfrm>
          <a:noFill/>
        </p:grpSpPr>
        <p:sp>
          <p:nvSpPr>
            <p:cNvPr id="88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9" name="Text Box 42"/>
            <p:cNvSpPr txBox="1">
              <a:spLocks noChangeArrowheads="1"/>
            </p:cNvSpPr>
            <p:nvPr/>
          </p:nvSpPr>
          <p:spPr bwMode="auto">
            <a:xfrm>
              <a:off x="253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</p:grpSp>
      <p:sp>
        <p:nvSpPr>
          <p:cNvPr id="33" name="Rounded Rectangle 10"/>
          <p:cNvSpPr/>
          <p:nvPr/>
        </p:nvSpPr>
        <p:spPr>
          <a:xfrm>
            <a:off x="542923" y="100964"/>
            <a:ext cx="489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38168" y="46345"/>
            <a:ext cx="4756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循环队列的实现</a:t>
            </a:r>
            <a:r>
              <a:rPr lang="en-US" altLang="zh-CN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出队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46150" y="1564317"/>
            <a:ext cx="141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320915" y="4868733"/>
            <a:ext cx="6608639" cy="461665"/>
            <a:chOff x="4320915" y="4838253"/>
            <a:chExt cx="6608639" cy="461665"/>
          </a:xfrm>
        </p:grpSpPr>
        <p:sp>
          <p:nvSpPr>
            <p:cNvPr id="35" name="矩形 34"/>
            <p:cNvSpPr/>
            <p:nvPr/>
          </p:nvSpPr>
          <p:spPr>
            <a:xfrm>
              <a:off x="5012691" y="4838253"/>
              <a:ext cx="5916863" cy="461665"/>
            </a:xfrm>
            <a:prstGeom prst="rect">
              <a:avLst/>
            </a:prstGeom>
            <a:ln>
              <a:solidFill>
                <a:srgbClr val="5A327D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ptr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Q-&gt;data[(Q-&gt;front + 1) % </a:t>
              </a: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QueueSize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];</a:t>
              </a:r>
            </a:p>
          </p:txBody>
        </p:sp>
        <p:sp>
          <p:nvSpPr>
            <p:cNvPr id="36" name="右箭头 35"/>
            <p:cNvSpPr/>
            <p:nvPr/>
          </p:nvSpPr>
          <p:spPr>
            <a:xfrm>
              <a:off x="4320915" y="4945528"/>
              <a:ext cx="540000" cy="288000"/>
            </a:xfrm>
            <a:prstGeom prst="rightArrow">
              <a:avLst/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09221" y="4498508"/>
            <a:ext cx="5132499" cy="369332"/>
          </a:xfrm>
          <a:prstGeom prst="rect">
            <a:avLst/>
          </a:prstGeom>
          <a:noFill/>
          <a:ln>
            <a:solidFill>
              <a:srgbClr val="5A327D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62430" y="4899617"/>
            <a:ext cx="1152000" cy="369332"/>
          </a:xfrm>
          <a:prstGeom prst="rect">
            <a:avLst/>
          </a:prstGeom>
          <a:noFill/>
          <a:ln>
            <a:solidFill>
              <a:srgbClr val="5A327D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54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06875 -3.7037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" grpId="0" animBg="1"/>
      <p:bldP spid="42" grpId="0"/>
      <p:bldP spid="42" grpId="1"/>
      <p:bldP spid="43" grpId="0"/>
      <p:bldP spid="43" grpId="1"/>
      <p:bldP spid="77" grpId="0"/>
      <p:bldP spid="5" grpId="0" animBg="1"/>
      <p:bldP spid="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46345"/>
            <a:ext cx="4269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链队列的存储结构定义</a:t>
            </a: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1006408"/>
            <a:ext cx="5640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链队列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：队列的链接存储结构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30738" y="1701165"/>
            <a:ext cx="762000" cy="463550"/>
            <a:chOff x="930738" y="1701165"/>
            <a:chExt cx="762000" cy="463550"/>
          </a:xfrm>
        </p:grpSpPr>
        <p:sp>
          <p:nvSpPr>
            <p:cNvPr id="64" name="Line 67"/>
            <p:cNvSpPr>
              <a:spLocks noChangeShapeType="1"/>
            </p:cNvSpPr>
            <p:nvPr/>
          </p:nvSpPr>
          <p:spPr bwMode="auto">
            <a:xfrm flipV="1">
              <a:off x="987888" y="2158365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5" name="Text Box 68"/>
            <p:cNvSpPr txBox="1">
              <a:spLocks noChangeArrowheads="1"/>
            </p:cNvSpPr>
            <p:nvPr/>
          </p:nvSpPr>
          <p:spPr bwMode="auto">
            <a:xfrm>
              <a:off x="930738" y="1701165"/>
              <a:ext cx="762000" cy="46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first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76863" y="1880553"/>
            <a:ext cx="7543801" cy="496887"/>
            <a:chOff x="1676863" y="1880553"/>
            <a:chExt cx="7543801" cy="496887"/>
          </a:xfrm>
        </p:grpSpPr>
        <p:sp>
          <p:nvSpPr>
            <p:cNvPr id="66" name="Line 69"/>
            <p:cNvSpPr>
              <a:spLocks noChangeShapeType="1"/>
            </p:cNvSpPr>
            <p:nvPr/>
          </p:nvSpPr>
          <p:spPr bwMode="auto">
            <a:xfrm>
              <a:off x="7480763" y="2199640"/>
              <a:ext cx="4619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7" name="Text Box 70"/>
            <p:cNvSpPr txBox="1">
              <a:spLocks noChangeArrowheads="1"/>
            </p:cNvSpPr>
            <p:nvPr/>
          </p:nvSpPr>
          <p:spPr bwMode="auto">
            <a:xfrm>
              <a:off x="3019888" y="1880553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40404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8" name="Line 71"/>
            <p:cNvSpPr>
              <a:spLocks noChangeShapeType="1"/>
            </p:cNvSpPr>
            <p:nvPr/>
          </p:nvSpPr>
          <p:spPr bwMode="auto">
            <a:xfrm>
              <a:off x="3513601" y="1880553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9" name="Text Box 72"/>
            <p:cNvSpPr txBox="1">
              <a:spLocks noChangeArrowheads="1"/>
            </p:cNvSpPr>
            <p:nvPr/>
          </p:nvSpPr>
          <p:spPr bwMode="auto">
            <a:xfrm>
              <a:off x="1676863" y="1885315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70" name="Line 73"/>
            <p:cNvSpPr>
              <a:spLocks noChangeShapeType="1"/>
            </p:cNvSpPr>
            <p:nvPr/>
          </p:nvSpPr>
          <p:spPr bwMode="auto">
            <a:xfrm>
              <a:off x="2188038" y="1894840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2" name="Line 75"/>
            <p:cNvSpPr>
              <a:spLocks noChangeShapeType="1"/>
            </p:cNvSpPr>
            <p:nvPr/>
          </p:nvSpPr>
          <p:spPr bwMode="auto">
            <a:xfrm>
              <a:off x="2464263" y="2172653"/>
              <a:ext cx="53975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3" name="Text Box 76"/>
            <p:cNvSpPr txBox="1">
              <a:spLocks noChangeArrowheads="1"/>
            </p:cNvSpPr>
            <p:nvPr/>
          </p:nvSpPr>
          <p:spPr bwMode="auto">
            <a:xfrm>
              <a:off x="4326401" y="1880553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40404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4820113" y="1880553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5" name="Text Box 78"/>
            <p:cNvSpPr txBox="1">
              <a:spLocks noChangeArrowheads="1"/>
            </p:cNvSpPr>
            <p:nvPr/>
          </p:nvSpPr>
          <p:spPr bwMode="auto">
            <a:xfrm>
              <a:off x="8315788" y="1909128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i="1" baseline="-25000">
                  <a:solidFill>
                    <a:srgbClr val="40404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>
              <a:off x="8809501" y="1909128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7" name="Text Box 80"/>
            <p:cNvSpPr txBox="1">
              <a:spLocks noChangeArrowheads="1"/>
            </p:cNvSpPr>
            <p:nvPr/>
          </p:nvSpPr>
          <p:spPr bwMode="auto">
            <a:xfrm>
              <a:off x="8771401" y="1920240"/>
              <a:ext cx="449263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404040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3785063" y="2172653"/>
              <a:ext cx="53975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5120151" y="2186940"/>
              <a:ext cx="33655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 flipV="1">
              <a:off x="5539251" y="2199640"/>
              <a:ext cx="3302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Text Box 84"/>
            <p:cNvSpPr txBox="1">
              <a:spLocks noChangeArrowheads="1"/>
            </p:cNvSpPr>
            <p:nvPr/>
          </p:nvSpPr>
          <p:spPr bwMode="auto">
            <a:xfrm>
              <a:off x="6229813" y="1909128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i="1" baseline="-25000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82" name="Line 85"/>
            <p:cNvSpPr>
              <a:spLocks noChangeShapeType="1"/>
            </p:cNvSpPr>
            <p:nvPr/>
          </p:nvSpPr>
          <p:spPr bwMode="auto">
            <a:xfrm>
              <a:off x="6723526" y="1909128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3" name="Line 86"/>
            <p:cNvSpPr>
              <a:spLocks noChangeShapeType="1"/>
            </p:cNvSpPr>
            <p:nvPr/>
          </p:nvSpPr>
          <p:spPr bwMode="auto">
            <a:xfrm flipV="1">
              <a:off x="5948826" y="2201228"/>
              <a:ext cx="2873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4" name="Line 87"/>
            <p:cNvSpPr>
              <a:spLocks noChangeShapeType="1"/>
            </p:cNvSpPr>
            <p:nvPr/>
          </p:nvSpPr>
          <p:spPr bwMode="auto">
            <a:xfrm>
              <a:off x="7050551" y="2201228"/>
              <a:ext cx="33655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5" name="Line 88"/>
            <p:cNvSpPr>
              <a:spLocks noChangeShapeType="1"/>
            </p:cNvSpPr>
            <p:nvPr/>
          </p:nvSpPr>
          <p:spPr bwMode="auto">
            <a:xfrm flipV="1">
              <a:off x="8007813" y="2201228"/>
              <a:ext cx="2873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6" name="Text Box 74" descr="宽上对角线"/>
            <p:cNvSpPr txBox="1">
              <a:spLocks noChangeArrowheads="1"/>
            </p:cNvSpPr>
            <p:nvPr/>
          </p:nvSpPr>
          <p:spPr bwMode="auto">
            <a:xfrm>
              <a:off x="1690514" y="1912302"/>
              <a:ext cx="468000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6037" y="3608382"/>
            <a:ext cx="10166304" cy="532425"/>
            <a:chOff x="562876" y="3383971"/>
            <a:chExt cx="10166304" cy="532425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30975" y="3383971"/>
              <a:ext cx="959820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lang="en-US" altLang="zh-CN" sz="2800" b="1" dirty="0">
                  <a:solidFill>
                    <a:srgbClr val="285A32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lang="zh-CN" altLang="en-US" sz="2800" b="1" dirty="0">
                  <a:solidFill>
                    <a:srgbClr val="285A32"/>
                  </a:solidFill>
                  <a:latin typeface="Times New Roman" pitchFamily="18" charset="0"/>
                  <a:ea typeface="宋体" charset="-122"/>
                </a:rPr>
                <a:t>：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用链表的哪一端作为队头？哪一端作为队尾？</a:t>
              </a:r>
              <a:endParaRPr lang="en-US" altLang="zh-CN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8" name="Group 31"/>
            <p:cNvGrpSpPr/>
            <p:nvPr/>
          </p:nvGrpSpPr>
          <p:grpSpPr>
            <a:xfrm>
              <a:off x="562876" y="3484396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3" name="Rectangle 13"/>
          <p:cNvSpPr>
            <a:spLocks noChangeArrowheads="1"/>
          </p:cNvSpPr>
          <p:nvPr/>
        </p:nvSpPr>
        <p:spPr bwMode="auto">
          <a:xfrm>
            <a:off x="1096832" y="4106568"/>
            <a:ext cx="10028368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buClr>
                <a:schemeClr val="tx1"/>
              </a:buClr>
            </a:pP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链头作为队头，出队时间为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</a:p>
          <a:p>
            <a:pPr>
              <a:lnSpc>
                <a:spcPts val="4000"/>
              </a:lnSpc>
              <a:buClr>
                <a:schemeClr val="tx1"/>
              </a:buClr>
            </a:pP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链尾作为队尾，入队时间为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9334" y="5383774"/>
            <a:ext cx="6333191" cy="525761"/>
            <a:chOff x="530035" y="4503396"/>
            <a:chExt cx="6333191" cy="525761"/>
          </a:xfrm>
        </p:grpSpPr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1130975" y="4503396"/>
              <a:ext cx="573225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en-US" altLang="zh-CN" sz="2800" b="1" dirty="0">
                  <a:solidFill>
                    <a:srgbClr val="285A32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kumimoji="1" lang="zh-CN" altLang="en-US" sz="2800" b="1" dirty="0">
                  <a:solidFill>
                    <a:srgbClr val="285A32"/>
                  </a:solidFill>
                  <a:latin typeface="Times New Roman" pitchFamily="18" charset="0"/>
                  <a:ea typeface="宋体" charset="-122"/>
                </a:rPr>
                <a:t>：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链队列需要加头结点吗？</a:t>
              </a:r>
              <a:endParaRPr kumimoji="1" lang="en-US" altLang="zh-CN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4" name="Group 31"/>
            <p:cNvGrpSpPr/>
            <p:nvPr/>
          </p:nvGrpSpPr>
          <p:grpSpPr>
            <a:xfrm>
              <a:off x="530035" y="4597157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3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722107" y="2328312"/>
            <a:ext cx="7366794" cy="738346"/>
            <a:chOff x="1722107" y="2328312"/>
            <a:chExt cx="7366794" cy="738346"/>
          </a:xfrm>
        </p:grpSpPr>
        <p:grpSp>
          <p:nvGrpSpPr>
            <p:cNvPr id="102" name="Group 78"/>
            <p:cNvGrpSpPr>
              <a:grpSpLocks/>
            </p:cNvGrpSpPr>
            <p:nvPr/>
          </p:nvGrpSpPr>
          <p:grpSpPr bwMode="auto">
            <a:xfrm>
              <a:off x="8315788" y="2342758"/>
              <a:ext cx="773113" cy="723900"/>
              <a:chOff x="4656" y="2680"/>
              <a:chExt cx="487" cy="456"/>
            </a:xfrm>
          </p:grpSpPr>
          <p:sp>
            <p:nvSpPr>
              <p:cNvPr id="104" name="Text Box 76"/>
              <p:cNvSpPr txBox="1">
                <a:spLocks noChangeArrowheads="1"/>
              </p:cNvSpPr>
              <p:nvPr/>
            </p:nvSpPr>
            <p:spPr bwMode="auto">
              <a:xfrm>
                <a:off x="4656" y="2935"/>
                <a:ext cx="487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rear</a:t>
                </a:r>
              </a:p>
            </p:txBody>
          </p:sp>
          <p:sp>
            <p:nvSpPr>
              <p:cNvPr id="110" name="Line 77"/>
              <p:cNvSpPr>
                <a:spLocks noChangeShapeType="1"/>
              </p:cNvSpPr>
              <p:nvPr/>
            </p:nvSpPr>
            <p:spPr bwMode="auto">
              <a:xfrm flipH="1" flipV="1">
                <a:off x="4860" y="2680"/>
                <a:ext cx="0" cy="255"/>
              </a:xfrm>
              <a:prstGeom prst="line">
                <a:avLst/>
              </a:prstGeom>
              <a:noFill/>
              <a:ln w="38100">
                <a:solidFill>
                  <a:srgbClr val="507D7D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111" name="Group 79"/>
            <p:cNvGrpSpPr>
              <a:grpSpLocks/>
            </p:cNvGrpSpPr>
            <p:nvPr/>
          </p:nvGrpSpPr>
          <p:grpSpPr bwMode="auto">
            <a:xfrm>
              <a:off x="1722107" y="2328312"/>
              <a:ext cx="773112" cy="723900"/>
              <a:chOff x="4656" y="2680"/>
              <a:chExt cx="487" cy="456"/>
            </a:xfrm>
          </p:grpSpPr>
          <p:sp>
            <p:nvSpPr>
              <p:cNvPr id="112" name="Text Box 80"/>
              <p:cNvSpPr txBox="1">
                <a:spLocks noChangeArrowheads="1"/>
              </p:cNvSpPr>
              <p:nvPr/>
            </p:nvSpPr>
            <p:spPr bwMode="auto">
              <a:xfrm>
                <a:off x="4656" y="2935"/>
                <a:ext cx="487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front</a:t>
                </a:r>
              </a:p>
            </p:txBody>
          </p:sp>
          <p:sp>
            <p:nvSpPr>
              <p:cNvPr id="113" name="Line 81"/>
              <p:cNvSpPr>
                <a:spLocks noChangeShapeType="1"/>
              </p:cNvSpPr>
              <p:nvPr/>
            </p:nvSpPr>
            <p:spPr bwMode="auto">
              <a:xfrm flipH="1" flipV="1">
                <a:off x="4860" y="2680"/>
                <a:ext cx="0" cy="255"/>
              </a:xfrm>
              <a:prstGeom prst="line">
                <a:avLst/>
              </a:prstGeom>
              <a:noFill/>
              <a:ln w="38100">
                <a:solidFill>
                  <a:srgbClr val="507D7D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050551" y="4608393"/>
            <a:ext cx="3951912" cy="523220"/>
            <a:chOff x="7050551" y="4608393"/>
            <a:chExt cx="3951912" cy="523220"/>
          </a:xfrm>
        </p:grpSpPr>
        <p:sp>
          <p:nvSpPr>
            <p:cNvPr id="2" name="右箭头 1"/>
            <p:cNvSpPr/>
            <p:nvPr/>
          </p:nvSpPr>
          <p:spPr>
            <a:xfrm>
              <a:off x="7050551" y="4739640"/>
              <a:ext cx="538969" cy="331013"/>
            </a:xfrm>
            <a:prstGeom prst="rightArrow">
              <a:avLst/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7747229" y="4608393"/>
              <a:ext cx="325523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设置队尾指针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rear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06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9896" y="2316540"/>
            <a:ext cx="108511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Node                   /*</a:t>
            </a:r>
            <a:r>
              <a:rPr lang="zh-CN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定义链队列的结点结构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data;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Node  *next;  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Node;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155109" y="800420"/>
            <a:ext cx="7543800" cy="496888"/>
            <a:chOff x="2591263" y="1987235"/>
            <a:chExt cx="7543800" cy="496888"/>
          </a:xfrm>
        </p:grpSpPr>
        <p:grpSp>
          <p:nvGrpSpPr>
            <p:cNvPr id="61" name="Group 89"/>
            <p:cNvGrpSpPr>
              <a:grpSpLocks/>
            </p:cNvGrpSpPr>
            <p:nvPr/>
          </p:nvGrpSpPr>
          <p:grpSpPr bwMode="auto">
            <a:xfrm>
              <a:off x="2591263" y="1987235"/>
              <a:ext cx="7543800" cy="496888"/>
              <a:chOff x="749" y="1706"/>
              <a:chExt cx="4752" cy="313"/>
            </a:xfrm>
            <a:noFill/>
          </p:grpSpPr>
          <p:sp>
            <p:nvSpPr>
              <p:cNvPr id="89" name="Line 69"/>
              <p:cNvSpPr>
                <a:spLocks noChangeShapeType="1"/>
              </p:cNvSpPr>
              <p:nvPr/>
            </p:nvSpPr>
            <p:spPr bwMode="auto">
              <a:xfrm>
                <a:off x="4405" y="1907"/>
                <a:ext cx="29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0" name="Text Box 70"/>
              <p:cNvSpPr txBox="1">
                <a:spLocks noChangeArrowheads="1"/>
              </p:cNvSpPr>
              <p:nvPr/>
            </p:nvSpPr>
            <p:spPr bwMode="auto">
              <a:xfrm>
                <a:off x="1595" y="1706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solidFill>
                      <a:srgbClr val="40404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91" name="Line 71"/>
              <p:cNvSpPr>
                <a:spLocks noChangeShapeType="1"/>
              </p:cNvSpPr>
              <p:nvPr/>
            </p:nvSpPr>
            <p:spPr bwMode="auto">
              <a:xfrm>
                <a:off x="1906" y="1706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2" name="Text Box 72"/>
              <p:cNvSpPr txBox="1">
                <a:spLocks noChangeArrowheads="1"/>
              </p:cNvSpPr>
              <p:nvPr/>
            </p:nvSpPr>
            <p:spPr bwMode="auto">
              <a:xfrm>
                <a:off x="749" y="1709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endParaRPr lang="en-US" altLang="zh-CN" sz="2800" b="1" baseline="-2500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3" name="Line 73"/>
              <p:cNvSpPr>
                <a:spLocks noChangeShapeType="1"/>
              </p:cNvSpPr>
              <p:nvPr/>
            </p:nvSpPr>
            <p:spPr bwMode="auto">
              <a:xfrm>
                <a:off x="1071" y="1715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4" name="Line 75"/>
              <p:cNvSpPr>
                <a:spLocks noChangeShapeType="1"/>
              </p:cNvSpPr>
              <p:nvPr/>
            </p:nvSpPr>
            <p:spPr bwMode="auto">
              <a:xfrm>
                <a:off x="1245" y="1890"/>
                <a:ext cx="340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5" name="Text Box 76"/>
              <p:cNvSpPr txBox="1">
                <a:spLocks noChangeArrowheads="1"/>
              </p:cNvSpPr>
              <p:nvPr/>
            </p:nvSpPr>
            <p:spPr bwMode="auto">
              <a:xfrm>
                <a:off x="2418" y="1706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solidFill>
                      <a:srgbClr val="40404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96" name="Line 77"/>
              <p:cNvSpPr>
                <a:spLocks noChangeShapeType="1"/>
              </p:cNvSpPr>
              <p:nvPr/>
            </p:nvSpPr>
            <p:spPr bwMode="auto">
              <a:xfrm>
                <a:off x="2729" y="1706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7" name="Text Box 78"/>
              <p:cNvSpPr txBox="1">
                <a:spLocks noChangeArrowheads="1"/>
              </p:cNvSpPr>
              <p:nvPr/>
            </p:nvSpPr>
            <p:spPr bwMode="auto">
              <a:xfrm>
                <a:off x="4931" y="1724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98" name="Line 79"/>
              <p:cNvSpPr>
                <a:spLocks noChangeShapeType="1"/>
              </p:cNvSpPr>
              <p:nvPr/>
            </p:nvSpPr>
            <p:spPr bwMode="auto">
              <a:xfrm>
                <a:off x="5242" y="1724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9" name="Text Box 80"/>
              <p:cNvSpPr txBox="1">
                <a:spLocks noChangeArrowheads="1"/>
              </p:cNvSpPr>
              <p:nvPr/>
            </p:nvSpPr>
            <p:spPr bwMode="auto">
              <a:xfrm>
                <a:off x="5218" y="1731"/>
                <a:ext cx="283" cy="288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</a:rPr>
                  <a:t>∧</a:t>
                </a:r>
              </a:p>
            </p:txBody>
          </p:sp>
          <p:sp>
            <p:nvSpPr>
              <p:cNvPr id="100" name="Line 81"/>
              <p:cNvSpPr>
                <a:spLocks noChangeShapeType="1"/>
              </p:cNvSpPr>
              <p:nvPr/>
            </p:nvSpPr>
            <p:spPr bwMode="auto">
              <a:xfrm>
                <a:off x="2077" y="1890"/>
                <a:ext cx="340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1" name="Line 82"/>
              <p:cNvSpPr>
                <a:spLocks noChangeShapeType="1"/>
              </p:cNvSpPr>
              <p:nvPr/>
            </p:nvSpPr>
            <p:spPr bwMode="auto">
              <a:xfrm>
                <a:off x="2918" y="1899"/>
                <a:ext cx="212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3" name="Line 83"/>
              <p:cNvSpPr>
                <a:spLocks noChangeShapeType="1"/>
              </p:cNvSpPr>
              <p:nvPr/>
            </p:nvSpPr>
            <p:spPr bwMode="auto">
              <a:xfrm flipV="1">
                <a:off x="3182" y="1907"/>
                <a:ext cx="20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5" name="Text Box 84"/>
              <p:cNvSpPr txBox="1">
                <a:spLocks noChangeArrowheads="1"/>
              </p:cNvSpPr>
              <p:nvPr/>
            </p:nvSpPr>
            <p:spPr bwMode="auto">
              <a:xfrm>
                <a:off x="3617" y="1724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106" name="Line 85"/>
              <p:cNvSpPr>
                <a:spLocks noChangeShapeType="1"/>
              </p:cNvSpPr>
              <p:nvPr/>
            </p:nvSpPr>
            <p:spPr bwMode="auto">
              <a:xfrm>
                <a:off x="3928" y="1724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7" name="Line 86"/>
              <p:cNvSpPr>
                <a:spLocks noChangeShapeType="1"/>
              </p:cNvSpPr>
              <p:nvPr/>
            </p:nvSpPr>
            <p:spPr bwMode="auto">
              <a:xfrm flipV="1">
                <a:off x="3440" y="1908"/>
                <a:ext cx="18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8" name="Line 87"/>
              <p:cNvSpPr>
                <a:spLocks noChangeShapeType="1"/>
              </p:cNvSpPr>
              <p:nvPr/>
            </p:nvSpPr>
            <p:spPr bwMode="auto">
              <a:xfrm>
                <a:off x="4134" y="1908"/>
                <a:ext cx="212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9" name="Line 88"/>
              <p:cNvSpPr>
                <a:spLocks noChangeShapeType="1"/>
              </p:cNvSpPr>
              <p:nvPr/>
            </p:nvSpPr>
            <p:spPr bwMode="auto">
              <a:xfrm flipV="1">
                <a:off x="4737" y="1908"/>
                <a:ext cx="18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62" name="Text Box 74" descr="宽上对角线"/>
            <p:cNvSpPr txBox="1">
              <a:spLocks noChangeArrowheads="1"/>
            </p:cNvSpPr>
            <p:nvPr/>
          </p:nvSpPr>
          <p:spPr bwMode="auto">
            <a:xfrm>
              <a:off x="2604914" y="2003742"/>
              <a:ext cx="468000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4215593" y="1248177"/>
            <a:ext cx="7366794" cy="738346"/>
            <a:chOff x="1722107" y="2328312"/>
            <a:chExt cx="7366794" cy="738346"/>
          </a:xfrm>
        </p:grpSpPr>
        <p:grpSp>
          <p:nvGrpSpPr>
            <p:cNvPr id="115" name="Group 78"/>
            <p:cNvGrpSpPr>
              <a:grpSpLocks/>
            </p:cNvGrpSpPr>
            <p:nvPr/>
          </p:nvGrpSpPr>
          <p:grpSpPr bwMode="auto">
            <a:xfrm>
              <a:off x="8315788" y="2342758"/>
              <a:ext cx="773113" cy="723900"/>
              <a:chOff x="4656" y="2680"/>
              <a:chExt cx="487" cy="456"/>
            </a:xfrm>
          </p:grpSpPr>
          <p:sp>
            <p:nvSpPr>
              <p:cNvPr id="119" name="Text Box 76"/>
              <p:cNvSpPr txBox="1">
                <a:spLocks noChangeArrowheads="1"/>
              </p:cNvSpPr>
              <p:nvPr/>
            </p:nvSpPr>
            <p:spPr bwMode="auto">
              <a:xfrm>
                <a:off x="4656" y="2935"/>
                <a:ext cx="487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rear</a:t>
                </a:r>
              </a:p>
            </p:txBody>
          </p:sp>
          <p:sp>
            <p:nvSpPr>
              <p:cNvPr id="120" name="Line 77"/>
              <p:cNvSpPr>
                <a:spLocks noChangeShapeType="1"/>
              </p:cNvSpPr>
              <p:nvPr/>
            </p:nvSpPr>
            <p:spPr bwMode="auto">
              <a:xfrm flipH="1" flipV="1">
                <a:off x="4860" y="2680"/>
                <a:ext cx="0" cy="255"/>
              </a:xfrm>
              <a:prstGeom prst="line">
                <a:avLst/>
              </a:prstGeom>
              <a:noFill/>
              <a:ln w="38100">
                <a:solidFill>
                  <a:srgbClr val="507D7D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116" name="Group 79"/>
            <p:cNvGrpSpPr>
              <a:grpSpLocks/>
            </p:cNvGrpSpPr>
            <p:nvPr/>
          </p:nvGrpSpPr>
          <p:grpSpPr bwMode="auto">
            <a:xfrm>
              <a:off x="1722107" y="2328312"/>
              <a:ext cx="773112" cy="723900"/>
              <a:chOff x="4656" y="2680"/>
              <a:chExt cx="487" cy="456"/>
            </a:xfrm>
          </p:grpSpPr>
          <p:sp>
            <p:nvSpPr>
              <p:cNvPr id="117" name="Text Box 80"/>
              <p:cNvSpPr txBox="1">
                <a:spLocks noChangeArrowheads="1"/>
              </p:cNvSpPr>
              <p:nvPr/>
            </p:nvSpPr>
            <p:spPr bwMode="auto">
              <a:xfrm>
                <a:off x="4656" y="2935"/>
                <a:ext cx="487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front</a:t>
                </a:r>
              </a:p>
            </p:txBody>
          </p:sp>
          <p:sp>
            <p:nvSpPr>
              <p:cNvPr id="118" name="Line 81"/>
              <p:cNvSpPr>
                <a:spLocks noChangeShapeType="1"/>
              </p:cNvSpPr>
              <p:nvPr/>
            </p:nvSpPr>
            <p:spPr bwMode="auto">
              <a:xfrm flipH="1" flipV="1">
                <a:off x="4860" y="2680"/>
                <a:ext cx="0" cy="255"/>
              </a:xfrm>
              <a:prstGeom prst="line">
                <a:avLst/>
              </a:prstGeom>
              <a:noFill/>
              <a:ln w="38100">
                <a:solidFill>
                  <a:srgbClr val="507D7D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sp>
        <p:nvSpPr>
          <p:cNvPr id="121" name="矩形 120"/>
          <p:cNvSpPr/>
          <p:nvPr/>
        </p:nvSpPr>
        <p:spPr>
          <a:xfrm>
            <a:off x="530833" y="4532532"/>
            <a:ext cx="108511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/*</a:t>
            </a:r>
            <a:r>
              <a:rPr lang="zh-CN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定义链队列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Node  *front,  *rear;</a:t>
            </a:r>
            <a:endParaRPr lang="zh-CN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b="1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LinkQueue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30833" y="2301300"/>
            <a:ext cx="10664997" cy="3785652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/*</a:t>
            </a:r>
            <a:r>
              <a:rPr lang="zh-CN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定义队列元素的数据类型，假设为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zh-CN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668649" y="46345"/>
            <a:ext cx="4269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链队列的存储结构定义</a:t>
            </a:r>
          </a:p>
        </p:txBody>
      </p:sp>
      <p:graphicFrame>
        <p:nvGraphicFramePr>
          <p:cNvPr id="36" name="Object 5">
            <a:extLst>
              <a:ext uri="{FF2B5EF4-FFF2-40B4-BE49-F238E27FC236}">
                <a16:creationId xmlns:a16="http://schemas.microsoft.com/office/drawing/2014/main" id="{5F4C8EEB-CE07-41FC-B9E2-4704C60D96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358860"/>
              </p:ext>
            </p:extLst>
          </p:nvPr>
        </p:nvGraphicFramePr>
        <p:xfrm>
          <a:off x="4320779" y="2386320"/>
          <a:ext cx="7228335" cy="3470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图片" r:id="rId3" imgW="4897120" imgH="2459355" progId="Word.Picture.8">
                  <p:embed/>
                </p:oleObj>
              </mc:Choice>
              <mc:Fallback>
                <p:oleObj name="图片" r:id="rId3" imgW="4897120" imgH="2459355" progId="Word.Picture.8">
                  <p:embed/>
                  <p:pic>
                    <p:nvPicPr>
                      <p:cNvPr id="2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0779" y="2386320"/>
                        <a:ext cx="7228335" cy="34701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91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</p:childTnLst>
        </p:cTn>
      </p:par>
    </p:tnLst>
    <p:bldLst>
      <p:bldP spid="121" grpId="0"/>
      <p:bldP spid="1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9224012" y="894581"/>
            <a:ext cx="900113" cy="1166812"/>
            <a:chOff x="4688" y="1919"/>
            <a:chExt cx="567" cy="735"/>
          </a:xfrm>
          <a:noFill/>
        </p:grpSpPr>
        <p:grpSp>
          <p:nvGrpSpPr>
            <p:cNvPr id="7" name="Group 63"/>
            <p:cNvGrpSpPr>
              <a:grpSpLocks/>
            </p:cNvGrpSpPr>
            <p:nvPr/>
          </p:nvGrpSpPr>
          <p:grpSpPr bwMode="auto">
            <a:xfrm>
              <a:off x="4688" y="1919"/>
              <a:ext cx="567" cy="272"/>
              <a:chOff x="759" y="3237"/>
              <a:chExt cx="567" cy="272"/>
            </a:xfrm>
            <a:grpFill/>
          </p:grpSpPr>
          <p:sp>
            <p:nvSpPr>
              <p:cNvPr id="10" name="Text Box 64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 x</a:t>
                </a:r>
                <a:endParaRPr lang="en-US" altLang="zh-CN" sz="2800" b="1" i="1" baseline="-2500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Line 65"/>
              <p:cNvSpPr>
                <a:spLocks noChangeShapeType="1"/>
              </p:cNvSpPr>
              <p:nvPr/>
            </p:nvSpPr>
            <p:spPr bwMode="auto">
              <a:xfrm>
                <a:off x="1055" y="3237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8" name="Text Box 67"/>
            <p:cNvSpPr txBox="1">
              <a:spLocks noChangeArrowheads="1"/>
            </p:cNvSpPr>
            <p:nvPr/>
          </p:nvSpPr>
          <p:spPr bwMode="auto">
            <a:xfrm>
              <a:off x="5102" y="2453"/>
              <a:ext cx="141" cy="2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s</a:t>
              </a:r>
            </a:p>
          </p:txBody>
        </p:sp>
        <p:sp>
          <p:nvSpPr>
            <p:cNvPr id="9" name="Line 68"/>
            <p:cNvSpPr>
              <a:spLocks noChangeShapeType="1"/>
            </p:cNvSpPr>
            <p:nvPr/>
          </p:nvSpPr>
          <p:spPr bwMode="auto">
            <a:xfrm flipH="1" flipV="1">
              <a:off x="5136" y="2198"/>
              <a:ext cx="0" cy="255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32" name="Text Box 66"/>
          <p:cNvSpPr txBox="1">
            <a:spLocks noChangeArrowheads="1"/>
          </p:cNvSpPr>
          <p:nvPr/>
        </p:nvSpPr>
        <p:spPr bwMode="auto">
          <a:xfrm>
            <a:off x="9650430" y="892993"/>
            <a:ext cx="522288" cy="447675"/>
          </a:xfrm>
          <a:prstGeom prst="rect">
            <a:avLst/>
          </a:prstGeom>
          <a:noFill/>
          <a:ln>
            <a:noFill/>
          </a:ln>
          <a:effectLst/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36" name="Line 73"/>
          <p:cNvSpPr>
            <a:spLocks noChangeShapeType="1"/>
          </p:cNvSpPr>
          <p:nvPr/>
        </p:nvSpPr>
        <p:spPr bwMode="auto">
          <a:xfrm>
            <a:off x="8587688" y="1140737"/>
            <a:ext cx="576263" cy="0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9" name="Line 75"/>
          <p:cNvSpPr>
            <a:spLocks noChangeShapeType="1"/>
          </p:cNvSpPr>
          <p:nvPr/>
        </p:nvSpPr>
        <p:spPr bwMode="auto">
          <a:xfrm flipV="1">
            <a:off x="4999274" y="2606036"/>
            <a:ext cx="684212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0" name="Text Box 76"/>
          <p:cNvSpPr txBox="1">
            <a:spLocks noChangeArrowheads="1"/>
          </p:cNvSpPr>
          <p:nvPr/>
        </p:nvSpPr>
        <p:spPr bwMode="auto">
          <a:xfrm>
            <a:off x="4770674" y="2148836"/>
            <a:ext cx="86995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36000"/>
          <a:lstStyle/>
          <a:p>
            <a:pPr algn="l"/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front</a:t>
            </a:r>
          </a:p>
        </p:txBody>
      </p:sp>
      <p:sp>
        <p:nvSpPr>
          <p:cNvPr id="41" name="Text Box 77"/>
          <p:cNvSpPr txBox="1">
            <a:spLocks noChangeArrowheads="1"/>
          </p:cNvSpPr>
          <p:nvPr/>
        </p:nvSpPr>
        <p:spPr bwMode="auto">
          <a:xfrm>
            <a:off x="5691424" y="2328224"/>
            <a:ext cx="900000" cy="4320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50" name="Text Box 87"/>
          <p:cNvSpPr txBox="1">
            <a:spLocks noChangeArrowheads="1"/>
          </p:cNvSpPr>
          <p:nvPr/>
        </p:nvSpPr>
        <p:spPr bwMode="auto">
          <a:xfrm>
            <a:off x="6136142" y="2321040"/>
            <a:ext cx="522287" cy="447675"/>
          </a:xfrm>
          <a:prstGeom prst="rect">
            <a:avLst/>
          </a:prstGeom>
          <a:noFill/>
          <a:ln>
            <a:noFill/>
          </a:ln>
          <a:effectLst/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grpSp>
        <p:nvGrpSpPr>
          <p:cNvPr id="56" name="Group 93"/>
          <p:cNvGrpSpPr>
            <a:grpSpLocks/>
          </p:cNvGrpSpPr>
          <p:nvPr/>
        </p:nvGrpSpPr>
        <p:grpSpPr bwMode="auto">
          <a:xfrm>
            <a:off x="5794611" y="2767326"/>
            <a:ext cx="773113" cy="723900"/>
            <a:chOff x="3734" y="2228"/>
            <a:chExt cx="487" cy="456"/>
          </a:xfrm>
          <a:noFill/>
        </p:grpSpPr>
        <p:sp>
          <p:nvSpPr>
            <p:cNvPr id="57" name="Text Box 94"/>
            <p:cNvSpPr txBox="1">
              <a:spLocks noChangeArrowheads="1"/>
            </p:cNvSpPr>
            <p:nvPr/>
          </p:nvSpPr>
          <p:spPr bwMode="auto">
            <a:xfrm>
              <a:off x="3734" y="2483"/>
              <a:ext cx="487" cy="2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  <p:sp>
          <p:nvSpPr>
            <p:cNvPr id="58" name="Line 95"/>
            <p:cNvSpPr>
              <a:spLocks noChangeShapeType="1"/>
            </p:cNvSpPr>
            <p:nvPr/>
          </p:nvSpPr>
          <p:spPr bwMode="auto">
            <a:xfrm flipH="1" flipV="1">
              <a:off x="3938" y="2228"/>
              <a:ext cx="0" cy="255"/>
            </a:xfrm>
            <a:prstGeom prst="line">
              <a:avLst/>
            </a:prstGeom>
            <a:grpFill/>
            <a:ln w="38100">
              <a:solidFill>
                <a:srgbClr val="507D7D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46903" y="2446656"/>
            <a:ext cx="4181911" cy="519113"/>
            <a:chOff x="1826091" y="4148024"/>
            <a:chExt cx="4181911" cy="519113"/>
          </a:xfrm>
        </p:grpSpPr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62294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没有头结点会怎样？</a:t>
              </a:r>
            </a:p>
          </p:txBody>
        </p:sp>
        <p:grpSp>
          <p:nvGrpSpPr>
            <p:cNvPr id="6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1" name="Text Box 74" descr="宽上对角线"/>
          <p:cNvSpPr txBox="1">
            <a:spLocks noChangeArrowheads="1"/>
          </p:cNvSpPr>
          <p:nvPr/>
        </p:nvSpPr>
        <p:spPr bwMode="auto">
          <a:xfrm>
            <a:off x="5703923" y="2345743"/>
            <a:ext cx="468000" cy="396000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grpSp>
        <p:nvGrpSpPr>
          <p:cNvPr id="73" name="Group 35"/>
          <p:cNvGrpSpPr>
            <a:grpSpLocks/>
          </p:cNvGrpSpPr>
          <p:nvPr/>
        </p:nvGrpSpPr>
        <p:grpSpPr bwMode="auto">
          <a:xfrm>
            <a:off x="10101900" y="2345828"/>
            <a:ext cx="960438" cy="1150937"/>
            <a:chOff x="4688" y="1919"/>
            <a:chExt cx="605" cy="725"/>
          </a:xfrm>
          <a:noFill/>
        </p:grpSpPr>
        <p:grpSp>
          <p:nvGrpSpPr>
            <p:cNvPr id="74" name="Group 36"/>
            <p:cNvGrpSpPr>
              <a:grpSpLocks/>
            </p:cNvGrpSpPr>
            <p:nvPr/>
          </p:nvGrpSpPr>
          <p:grpSpPr bwMode="auto">
            <a:xfrm>
              <a:off x="4688" y="1919"/>
              <a:ext cx="567" cy="272"/>
              <a:chOff x="759" y="3237"/>
              <a:chExt cx="567" cy="272"/>
            </a:xfrm>
            <a:grpFill/>
          </p:grpSpPr>
          <p:sp>
            <p:nvSpPr>
              <p:cNvPr id="77" name="Text Box 3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itchFamily="18" charset="0"/>
                  </a:rPr>
                  <a:t> x</a:t>
                </a:r>
                <a:endParaRPr lang="en-US" altLang="zh-CN" sz="2800" b="1" i="1" baseline="-25000" dirty="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8" name="Line 38"/>
              <p:cNvSpPr>
                <a:spLocks noChangeShapeType="1"/>
              </p:cNvSpPr>
              <p:nvPr/>
            </p:nvSpPr>
            <p:spPr bwMode="auto">
              <a:xfrm>
                <a:off x="1065" y="3237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75" name="Text Box 39"/>
            <p:cNvSpPr txBox="1">
              <a:spLocks noChangeArrowheads="1"/>
            </p:cNvSpPr>
            <p:nvPr/>
          </p:nvSpPr>
          <p:spPr bwMode="auto">
            <a:xfrm>
              <a:off x="5152" y="2443"/>
              <a:ext cx="141" cy="2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s</a:t>
              </a:r>
            </a:p>
          </p:txBody>
        </p:sp>
        <p:sp>
          <p:nvSpPr>
            <p:cNvPr id="76" name="Line 40"/>
            <p:cNvSpPr>
              <a:spLocks noChangeShapeType="1"/>
            </p:cNvSpPr>
            <p:nvPr/>
          </p:nvSpPr>
          <p:spPr bwMode="auto">
            <a:xfrm flipH="1" flipV="1">
              <a:off x="5186" y="2198"/>
              <a:ext cx="0" cy="255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79" name="Text Box 41"/>
          <p:cNvSpPr txBox="1">
            <a:spLocks noChangeArrowheads="1"/>
          </p:cNvSpPr>
          <p:nvPr/>
        </p:nvSpPr>
        <p:spPr bwMode="auto">
          <a:xfrm>
            <a:off x="10528318" y="2313244"/>
            <a:ext cx="522288" cy="447675"/>
          </a:xfrm>
          <a:prstGeom prst="rect">
            <a:avLst/>
          </a:prstGeom>
          <a:noFill/>
          <a:ln>
            <a:noFill/>
          </a:ln>
          <a:effectLst/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grpSp>
        <p:nvGrpSpPr>
          <p:cNvPr id="80" name="Group 42"/>
          <p:cNvGrpSpPr>
            <a:grpSpLocks/>
          </p:cNvGrpSpPr>
          <p:nvPr/>
        </p:nvGrpSpPr>
        <p:grpSpPr bwMode="auto">
          <a:xfrm>
            <a:off x="10019346" y="2776040"/>
            <a:ext cx="773113" cy="723900"/>
            <a:chOff x="3734" y="2228"/>
            <a:chExt cx="487" cy="456"/>
          </a:xfrm>
          <a:noFill/>
        </p:grpSpPr>
        <p:sp>
          <p:nvSpPr>
            <p:cNvPr id="81" name="Text Box 43"/>
            <p:cNvSpPr txBox="1">
              <a:spLocks noChangeArrowheads="1"/>
            </p:cNvSpPr>
            <p:nvPr/>
          </p:nvSpPr>
          <p:spPr bwMode="auto">
            <a:xfrm>
              <a:off x="3734" y="2483"/>
              <a:ext cx="487" cy="2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  <p:sp>
          <p:nvSpPr>
            <p:cNvPr id="82" name="Line 44"/>
            <p:cNvSpPr>
              <a:spLocks noChangeShapeType="1"/>
            </p:cNvSpPr>
            <p:nvPr/>
          </p:nvSpPr>
          <p:spPr bwMode="auto">
            <a:xfrm flipH="1" flipV="1">
              <a:off x="3938" y="2228"/>
              <a:ext cx="0" cy="255"/>
            </a:xfrm>
            <a:prstGeom prst="line">
              <a:avLst/>
            </a:prstGeom>
            <a:grpFill/>
            <a:ln w="38100">
              <a:solidFill>
                <a:srgbClr val="507D7D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83" name="Group 55"/>
          <p:cNvGrpSpPr>
            <a:grpSpLocks/>
          </p:cNvGrpSpPr>
          <p:nvPr/>
        </p:nvGrpSpPr>
        <p:grpSpPr bwMode="auto">
          <a:xfrm>
            <a:off x="9180194" y="2201048"/>
            <a:ext cx="912812" cy="463550"/>
            <a:chOff x="1285" y="3219"/>
            <a:chExt cx="575" cy="292"/>
          </a:xfrm>
          <a:noFill/>
        </p:grpSpPr>
        <p:sp>
          <p:nvSpPr>
            <p:cNvPr id="84" name="Line 53"/>
            <p:cNvSpPr>
              <a:spLocks noChangeShapeType="1"/>
            </p:cNvSpPr>
            <p:nvPr/>
          </p:nvSpPr>
          <p:spPr bwMode="auto">
            <a:xfrm flipV="1">
              <a:off x="1429" y="3507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5" name="Text Box 54"/>
            <p:cNvSpPr txBox="1">
              <a:spLocks noChangeArrowheads="1"/>
            </p:cNvSpPr>
            <p:nvPr/>
          </p:nvSpPr>
          <p:spPr bwMode="auto">
            <a:xfrm>
              <a:off x="1285" y="3219"/>
              <a:ext cx="548" cy="2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</p:grpSp>
      <p:sp>
        <p:nvSpPr>
          <p:cNvPr id="86" name="Rectangle 46"/>
          <p:cNvSpPr>
            <a:spLocks noChangeArrowheads="1"/>
          </p:cNvSpPr>
          <p:nvPr/>
        </p:nvSpPr>
        <p:spPr bwMode="auto">
          <a:xfrm>
            <a:off x="5374080" y="5157718"/>
            <a:ext cx="4374755" cy="461665"/>
          </a:xfrm>
          <a:prstGeom prst="rect">
            <a:avLst/>
          </a:prstGeom>
          <a:noFill/>
          <a:ln w="6350">
            <a:solidFill>
              <a:srgbClr val="5A327D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B42D2D"/>
                </a:solidFill>
                <a:latin typeface="Times New Roman" pitchFamily="18" charset="0"/>
              </a:rPr>
              <a:t>Q-&gt;rear = s; Q-&gt;front = s;</a:t>
            </a:r>
          </a:p>
        </p:txBody>
      </p:sp>
      <p:sp>
        <p:nvSpPr>
          <p:cNvPr id="87" name="Line 58"/>
          <p:cNvSpPr>
            <a:spLocks noChangeShapeType="1"/>
          </p:cNvSpPr>
          <p:nvPr/>
        </p:nvSpPr>
        <p:spPr bwMode="auto">
          <a:xfrm>
            <a:off x="6186111" y="2315522"/>
            <a:ext cx="0" cy="432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2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Text Box 2"/>
          <p:cNvSpPr txBox="1">
            <a:spLocks noChangeArrowheads="1"/>
          </p:cNvSpPr>
          <p:nvPr/>
        </p:nvSpPr>
        <p:spPr bwMode="auto">
          <a:xfrm>
            <a:off x="668649" y="46345"/>
            <a:ext cx="4269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链队列的实现</a:t>
            </a:r>
            <a:r>
              <a:rPr lang="en-US" altLang="zh-CN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入队</a:t>
            </a:r>
          </a:p>
        </p:txBody>
      </p:sp>
      <p:sp>
        <p:nvSpPr>
          <p:cNvPr id="89" name="矩形 88"/>
          <p:cNvSpPr/>
          <p:nvPr/>
        </p:nvSpPr>
        <p:spPr>
          <a:xfrm>
            <a:off x="680084" y="3679207"/>
            <a:ext cx="10368000" cy="2308324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*Q,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Node *s = (Node *)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(Node));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s-&gt;data = x;  s-&gt;next = NULL;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Q-&gt;rear-&gt;next = s;  Q-&gt;rear = s;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7107635" y="3810280"/>
            <a:ext cx="4169966" cy="519113"/>
            <a:chOff x="1826091" y="4148024"/>
            <a:chExt cx="4562501" cy="519113"/>
          </a:xfrm>
        </p:grpSpPr>
        <p:sp>
          <p:nvSpPr>
            <p:cNvPr id="91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400353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时间复杂度是多少？</a:t>
              </a:r>
            </a:p>
          </p:txBody>
        </p:sp>
        <p:grpSp>
          <p:nvGrpSpPr>
            <p:cNvPr id="9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1144912" y="877495"/>
            <a:ext cx="7543800" cy="496888"/>
            <a:chOff x="2591263" y="1987235"/>
            <a:chExt cx="7543800" cy="496888"/>
          </a:xfrm>
        </p:grpSpPr>
        <p:grpSp>
          <p:nvGrpSpPr>
            <p:cNvPr id="98" name="Group 89"/>
            <p:cNvGrpSpPr>
              <a:grpSpLocks/>
            </p:cNvGrpSpPr>
            <p:nvPr/>
          </p:nvGrpSpPr>
          <p:grpSpPr bwMode="auto">
            <a:xfrm>
              <a:off x="2591263" y="1987235"/>
              <a:ext cx="7543800" cy="496888"/>
              <a:chOff x="749" y="1706"/>
              <a:chExt cx="4752" cy="313"/>
            </a:xfrm>
            <a:noFill/>
          </p:grpSpPr>
          <p:sp>
            <p:nvSpPr>
              <p:cNvPr id="100" name="Line 69"/>
              <p:cNvSpPr>
                <a:spLocks noChangeShapeType="1"/>
              </p:cNvSpPr>
              <p:nvPr/>
            </p:nvSpPr>
            <p:spPr bwMode="auto">
              <a:xfrm>
                <a:off x="4405" y="1907"/>
                <a:ext cx="29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1" name="Text Box 70"/>
              <p:cNvSpPr txBox="1">
                <a:spLocks noChangeArrowheads="1"/>
              </p:cNvSpPr>
              <p:nvPr/>
            </p:nvSpPr>
            <p:spPr bwMode="auto">
              <a:xfrm>
                <a:off x="1595" y="1706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solidFill>
                      <a:srgbClr val="40404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02" name="Line 71"/>
              <p:cNvSpPr>
                <a:spLocks noChangeShapeType="1"/>
              </p:cNvSpPr>
              <p:nvPr/>
            </p:nvSpPr>
            <p:spPr bwMode="auto">
              <a:xfrm>
                <a:off x="1906" y="1706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3" name="Text Box 72"/>
              <p:cNvSpPr txBox="1">
                <a:spLocks noChangeArrowheads="1"/>
              </p:cNvSpPr>
              <p:nvPr/>
            </p:nvSpPr>
            <p:spPr bwMode="auto">
              <a:xfrm>
                <a:off x="749" y="1709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endParaRPr lang="en-US" altLang="zh-CN" sz="2800" b="1" baseline="-2500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" name="Line 73"/>
              <p:cNvSpPr>
                <a:spLocks noChangeShapeType="1"/>
              </p:cNvSpPr>
              <p:nvPr/>
            </p:nvSpPr>
            <p:spPr bwMode="auto">
              <a:xfrm>
                <a:off x="1071" y="1715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5" name="Line 75"/>
              <p:cNvSpPr>
                <a:spLocks noChangeShapeType="1"/>
              </p:cNvSpPr>
              <p:nvPr/>
            </p:nvSpPr>
            <p:spPr bwMode="auto">
              <a:xfrm>
                <a:off x="1245" y="1890"/>
                <a:ext cx="340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6" name="Text Box 76"/>
              <p:cNvSpPr txBox="1">
                <a:spLocks noChangeArrowheads="1"/>
              </p:cNvSpPr>
              <p:nvPr/>
            </p:nvSpPr>
            <p:spPr bwMode="auto">
              <a:xfrm>
                <a:off x="2418" y="1706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baseline="-25000" dirty="0">
                    <a:solidFill>
                      <a:srgbClr val="40404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07" name="Line 77"/>
              <p:cNvSpPr>
                <a:spLocks noChangeShapeType="1"/>
              </p:cNvSpPr>
              <p:nvPr/>
            </p:nvSpPr>
            <p:spPr bwMode="auto">
              <a:xfrm>
                <a:off x="2729" y="1706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8" name="Text Box 78"/>
              <p:cNvSpPr txBox="1">
                <a:spLocks noChangeArrowheads="1"/>
              </p:cNvSpPr>
              <p:nvPr/>
            </p:nvSpPr>
            <p:spPr bwMode="auto">
              <a:xfrm>
                <a:off x="4931" y="1724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09" name="Line 79"/>
              <p:cNvSpPr>
                <a:spLocks noChangeShapeType="1"/>
              </p:cNvSpPr>
              <p:nvPr/>
            </p:nvSpPr>
            <p:spPr bwMode="auto">
              <a:xfrm>
                <a:off x="5242" y="1724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0" name="Text Box 80"/>
              <p:cNvSpPr txBox="1">
                <a:spLocks noChangeArrowheads="1"/>
              </p:cNvSpPr>
              <p:nvPr/>
            </p:nvSpPr>
            <p:spPr bwMode="auto">
              <a:xfrm>
                <a:off x="5218" y="1731"/>
                <a:ext cx="283" cy="288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</a:rPr>
                  <a:t>∧</a:t>
                </a:r>
              </a:p>
            </p:txBody>
          </p:sp>
          <p:sp>
            <p:nvSpPr>
              <p:cNvPr id="111" name="Line 81"/>
              <p:cNvSpPr>
                <a:spLocks noChangeShapeType="1"/>
              </p:cNvSpPr>
              <p:nvPr/>
            </p:nvSpPr>
            <p:spPr bwMode="auto">
              <a:xfrm>
                <a:off x="2077" y="1890"/>
                <a:ext cx="340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2" name="Line 82"/>
              <p:cNvSpPr>
                <a:spLocks noChangeShapeType="1"/>
              </p:cNvSpPr>
              <p:nvPr/>
            </p:nvSpPr>
            <p:spPr bwMode="auto">
              <a:xfrm>
                <a:off x="2918" y="1899"/>
                <a:ext cx="212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3" name="Line 83"/>
              <p:cNvSpPr>
                <a:spLocks noChangeShapeType="1"/>
              </p:cNvSpPr>
              <p:nvPr/>
            </p:nvSpPr>
            <p:spPr bwMode="auto">
              <a:xfrm flipV="1">
                <a:off x="3182" y="1907"/>
                <a:ext cx="20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4" name="Text Box 84"/>
              <p:cNvSpPr txBox="1">
                <a:spLocks noChangeArrowheads="1"/>
              </p:cNvSpPr>
              <p:nvPr/>
            </p:nvSpPr>
            <p:spPr bwMode="auto">
              <a:xfrm>
                <a:off x="3617" y="1724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115" name="Line 85"/>
              <p:cNvSpPr>
                <a:spLocks noChangeShapeType="1"/>
              </p:cNvSpPr>
              <p:nvPr/>
            </p:nvSpPr>
            <p:spPr bwMode="auto">
              <a:xfrm>
                <a:off x="3928" y="1724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6" name="Line 86"/>
              <p:cNvSpPr>
                <a:spLocks noChangeShapeType="1"/>
              </p:cNvSpPr>
              <p:nvPr/>
            </p:nvSpPr>
            <p:spPr bwMode="auto">
              <a:xfrm flipV="1">
                <a:off x="3440" y="1908"/>
                <a:ext cx="18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7" name="Line 87"/>
              <p:cNvSpPr>
                <a:spLocks noChangeShapeType="1"/>
              </p:cNvSpPr>
              <p:nvPr/>
            </p:nvSpPr>
            <p:spPr bwMode="auto">
              <a:xfrm>
                <a:off x="4134" y="1908"/>
                <a:ext cx="212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8" name="Line 88"/>
              <p:cNvSpPr>
                <a:spLocks noChangeShapeType="1"/>
              </p:cNvSpPr>
              <p:nvPr/>
            </p:nvSpPr>
            <p:spPr bwMode="auto">
              <a:xfrm flipV="1">
                <a:off x="4737" y="1908"/>
                <a:ext cx="18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99" name="Text Box 74" descr="宽上对角线"/>
            <p:cNvSpPr txBox="1">
              <a:spLocks noChangeArrowheads="1"/>
            </p:cNvSpPr>
            <p:nvPr/>
          </p:nvSpPr>
          <p:spPr bwMode="auto">
            <a:xfrm>
              <a:off x="2604914" y="2019240"/>
              <a:ext cx="468000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120" name="Group 78"/>
          <p:cNvGrpSpPr>
            <a:grpSpLocks/>
          </p:cNvGrpSpPr>
          <p:nvPr/>
        </p:nvGrpSpPr>
        <p:grpSpPr bwMode="auto">
          <a:xfrm>
            <a:off x="7799077" y="1339698"/>
            <a:ext cx="773113" cy="723900"/>
            <a:chOff x="4656" y="2680"/>
            <a:chExt cx="487" cy="456"/>
          </a:xfrm>
        </p:grpSpPr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  <p:sp>
          <p:nvSpPr>
            <p:cNvPr id="125" name="Line 77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21" name="Group 79"/>
          <p:cNvGrpSpPr>
            <a:grpSpLocks/>
          </p:cNvGrpSpPr>
          <p:nvPr/>
        </p:nvGrpSpPr>
        <p:grpSpPr bwMode="auto">
          <a:xfrm>
            <a:off x="1205396" y="1325252"/>
            <a:ext cx="773112" cy="723900"/>
            <a:chOff x="4656" y="2680"/>
            <a:chExt cx="487" cy="456"/>
          </a:xfrm>
        </p:grpSpPr>
        <p:sp>
          <p:nvSpPr>
            <p:cNvPr id="122" name="Text Box 80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  <p:sp>
          <p:nvSpPr>
            <p:cNvPr id="123" name="Line 81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26" name="Group 74"/>
          <p:cNvGrpSpPr>
            <a:grpSpLocks/>
          </p:cNvGrpSpPr>
          <p:nvPr/>
        </p:nvGrpSpPr>
        <p:grpSpPr bwMode="auto">
          <a:xfrm>
            <a:off x="7096660" y="2336280"/>
            <a:ext cx="900113" cy="1150937"/>
            <a:chOff x="4688" y="1919"/>
            <a:chExt cx="567" cy="725"/>
          </a:xfrm>
          <a:noFill/>
        </p:grpSpPr>
        <p:grpSp>
          <p:nvGrpSpPr>
            <p:cNvPr id="127" name="Group 63"/>
            <p:cNvGrpSpPr>
              <a:grpSpLocks/>
            </p:cNvGrpSpPr>
            <p:nvPr/>
          </p:nvGrpSpPr>
          <p:grpSpPr bwMode="auto">
            <a:xfrm>
              <a:off x="4688" y="1919"/>
              <a:ext cx="567" cy="272"/>
              <a:chOff x="759" y="3237"/>
              <a:chExt cx="567" cy="272"/>
            </a:xfrm>
            <a:grpFill/>
          </p:grpSpPr>
          <p:sp>
            <p:nvSpPr>
              <p:cNvPr id="130" name="Text Box 64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 x</a:t>
                </a:r>
                <a:endParaRPr lang="en-US" altLang="zh-CN" sz="2800" b="1" i="1" baseline="-2500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1" name="Line 65"/>
              <p:cNvSpPr>
                <a:spLocks noChangeShapeType="1"/>
              </p:cNvSpPr>
              <p:nvPr/>
            </p:nvSpPr>
            <p:spPr bwMode="auto">
              <a:xfrm>
                <a:off x="1055" y="3237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28" name="Text Box 67"/>
            <p:cNvSpPr txBox="1">
              <a:spLocks noChangeArrowheads="1"/>
            </p:cNvSpPr>
            <p:nvPr/>
          </p:nvSpPr>
          <p:spPr bwMode="auto">
            <a:xfrm>
              <a:off x="5082" y="2443"/>
              <a:ext cx="141" cy="2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s</a:t>
              </a:r>
            </a:p>
          </p:txBody>
        </p:sp>
        <p:sp>
          <p:nvSpPr>
            <p:cNvPr id="129" name="Line 68"/>
            <p:cNvSpPr>
              <a:spLocks noChangeShapeType="1"/>
            </p:cNvSpPr>
            <p:nvPr/>
          </p:nvSpPr>
          <p:spPr bwMode="auto">
            <a:xfrm flipH="1" flipV="1">
              <a:off x="5136" y="2198"/>
              <a:ext cx="0" cy="255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32" name="Text Box 66"/>
          <p:cNvSpPr txBox="1">
            <a:spLocks noChangeArrowheads="1"/>
          </p:cNvSpPr>
          <p:nvPr/>
        </p:nvSpPr>
        <p:spPr bwMode="auto">
          <a:xfrm>
            <a:off x="7523078" y="2334692"/>
            <a:ext cx="522288" cy="447675"/>
          </a:xfrm>
          <a:prstGeom prst="rect">
            <a:avLst/>
          </a:prstGeom>
          <a:noFill/>
          <a:ln>
            <a:noFill/>
          </a:ln>
          <a:effectLst/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133" name="Line 73"/>
          <p:cNvSpPr>
            <a:spLocks noChangeShapeType="1"/>
          </p:cNvSpPr>
          <p:nvPr/>
        </p:nvSpPr>
        <p:spPr bwMode="auto">
          <a:xfrm>
            <a:off x="6460336" y="2582694"/>
            <a:ext cx="576263" cy="0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4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10743 1.85185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5.55112E-17 L 0.0987 -5.55112E-17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  <p:bldP spid="39" grpId="0" animBg="1"/>
      <p:bldP spid="40" grpId="0"/>
      <p:bldP spid="41" grpId="0" animBg="1"/>
      <p:bldP spid="50" grpId="0"/>
      <p:bldP spid="71" grpId="0" animBg="1"/>
      <p:bldP spid="79" grpId="0"/>
      <p:bldP spid="86" grpId="0" animBg="1"/>
      <p:bldP spid="87" grpId="0" animBg="1"/>
      <p:bldP spid="89" grpId="0" animBg="1"/>
      <p:bldP spid="132" grpId="0"/>
      <p:bldP spid="1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796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Office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的撤销机制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68649" y="899751"/>
            <a:ext cx="6219831" cy="523220"/>
            <a:chOff x="638169" y="899751"/>
            <a:chExt cx="6219831" cy="523220"/>
          </a:xfrm>
        </p:grpSpPr>
        <p:sp>
          <p:nvSpPr>
            <p:cNvPr id="40" name="Freeform 84"/>
            <p:cNvSpPr>
              <a:spLocks/>
            </p:cNvSpPr>
            <p:nvPr/>
          </p:nvSpPr>
          <p:spPr bwMode="auto">
            <a:xfrm>
              <a:off x="638169" y="98136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99388" y="899751"/>
              <a:ext cx="56586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人生无法后悔，所以且行且珍惜！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68649" y="1600791"/>
            <a:ext cx="7484751" cy="523220"/>
            <a:chOff x="638169" y="899751"/>
            <a:chExt cx="7484751" cy="523220"/>
          </a:xfrm>
        </p:grpSpPr>
        <p:sp>
          <p:nvSpPr>
            <p:cNvPr id="45" name="Freeform 84"/>
            <p:cNvSpPr>
              <a:spLocks/>
            </p:cNvSpPr>
            <p:nvPr/>
          </p:nvSpPr>
          <p:spPr bwMode="auto">
            <a:xfrm>
              <a:off x="638169" y="98136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199388" y="899751"/>
              <a:ext cx="69235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计算机后悔很容易，所以大胆往前走！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287" y="2393379"/>
            <a:ext cx="7124700" cy="1457325"/>
          </a:xfrm>
          <a:prstGeom prst="rect">
            <a:avLst/>
          </a:prstGeom>
          <a:noFill/>
          <a:ln w="9525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5574947" y="2847721"/>
            <a:ext cx="404563" cy="1008000"/>
          </a:xfrm>
          <a:prstGeom prst="roundRect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09" y="3413760"/>
            <a:ext cx="4448175" cy="3067050"/>
          </a:xfrm>
          <a:prstGeom prst="rect">
            <a:avLst/>
          </a:prstGeom>
          <a:noFill/>
          <a:ln w="9525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圆角矩形 46"/>
          <p:cNvSpPr/>
          <p:nvPr/>
        </p:nvSpPr>
        <p:spPr>
          <a:xfrm>
            <a:off x="1871627" y="5226241"/>
            <a:ext cx="2016000" cy="360000"/>
          </a:xfrm>
          <a:prstGeom prst="roundRect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8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7" grpId="0" animBg="1"/>
      <p:bldP spid="47" grpId="2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79"/>
          <p:cNvGrpSpPr>
            <a:grpSpLocks/>
          </p:cNvGrpSpPr>
          <p:nvPr/>
        </p:nvGrpSpPr>
        <p:grpSpPr bwMode="auto">
          <a:xfrm>
            <a:off x="2486218" y="963782"/>
            <a:ext cx="409574" cy="541338"/>
            <a:chOff x="2096" y="1228"/>
            <a:chExt cx="258" cy="341"/>
          </a:xfrm>
          <a:noFill/>
        </p:grpSpPr>
        <p:sp>
          <p:nvSpPr>
            <p:cNvPr id="54" name="Line 72"/>
            <p:cNvSpPr>
              <a:spLocks noChangeShapeType="1"/>
            </p:cNvSpPr>
            <p:nvPr/>
          </p:nvSpPr>
          <p:spPr bwMode="auto">
            <a:xfrm flipH="1">
              <a:off x="2096" y="1314"/>
              <a:ext cx="0" cy="255"/>
            </a:xfrm>
            <a:prstGeom prst="line">
              <a:avLst/>
            </a:prstGeom>
            <a:grpFill/>
            <a:ln w="38100">
              <a:solidFill>
                <a:srgbClr val="507D7D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 Box 73"/>
            <p:cNvSpPr txBox="1">
              <a:spLocks noChangeArrowheads="1"/>
            </p:cNvSpPr>
            <p:nvPr/>
          </p:nvSpPr>
          <p:spPr bwMode="auto">
            <a:xfrm>
              <a:off x="2165" y="1228"/>
              <a:ext cx="189" cy="2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56" name="Group 78"/>
          <p:cNvGrpSpPr>
            <a:grpSpLocks/>
          </p:cNvGrpSpPr>
          <p:nvPr/>
        </p:nvGrpSpPr>
        <p:grpSpPr bwMode="auto">
          <a:xfrm>
            <a:off x="1628575" y="1597838"/>
            <a:ext cx="2248134" cy="733425"/>
            <a:chOff x="1450" y="1680"/>
            <a:chExt cx="1612" cy="462"/>
          </a:xfrm>
          <a:noFill/>
        </p:grpSpPr>
        <p:sp>
          <p:nvSpPr>
            <p:cNvPr id="57" name="Line 74"/>
            <p:cNvSpPr>
              <a:spLocks noChangeShapeType="1"/>
            </p:cNvSpPr>
            <p:nvPr/>
          </p:nvSpPr>
          <p:spPr bwMode="auto">
            <a:xfrm>
              <a:off x="1459" y="1824"/>
              <a:ext cx="0" cy="287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1450" y="2142"/>
              <a:ext cx="1612" cy="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 flipV="1">
              <a:off x="3053" y="1910"/>
              <a:ext cx="0" cy="221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>
              <a:off x="1659" y="1680"/>
              <a:ext cx="86" cy="172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Group 57"/>
          <p:cNvGrpSpPr>
            <a:grpSpLocks/>
          </p:cNvGrpSpPr>
          <p:nvPr/>
        </p:nvGrpSpPr>
        <p:grpSpPr bwMode="auto">
          <a:xfrm>
            <a:off x="9421012" y="1486772"/>
            <a:ext cx="673100" cy="447675"/>
            <a:chOff x="1360" y="3308"/>
            <a:chExt cx="424" cy="282"/>
          </a:xfrm>
          <a:noFill/>
        </p:grpSpPr>
        <p:sp>
          <p:nvSpPr>
            <p:cNvPr id="82" name="Text Box 55"/>
            <p:cNvSpPr txBox="1">
              <a:spLocks noChangeArrowheads="1"/>
            </p:cNvSpPr>
            <p:nvPr/>
          </p:nvSpPr>
          <p:spPr bwMode="auto">
            <a:xfrm>
              <a:off x="1360" y="3308"/>
              <a:ext cx="329" cy="28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>
              <a:off x="1707" y="3418"/>
              <a:ext cx="77" cy="163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5951508" y="480845"/>
            <a:ext cx="5835679" cy="523220"/>
            <a:chOff x="1826091" y="4148024"/>
            <a:chExt cx="5835679" cy="523220"/>
          </a:xfrm>
        </p:grpSpPr>
        <p:sp>
          <p:nvSpPr>
            <p:cNvPr id="92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527671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边界情况：队列中只有一个元素</a:t>
              </a:r>
            </a:p>
          </p:txBody>
        </p:sp>
        <p:grpSp>
          <p:nvGrpSpPr>
            <p:cNvPr id="9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4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 Box 2"/>
          <p:cNvSpPr txBox="1">
            <a:spLocks noChangeArrowheads="1"/>
          </p:cNvSpPr>
          <p:nvPr/>
        </p:nvSpPr>
        <p:spPr bwMode="auto">
          <a:xfrm>
            <a:off x="668649" y="46345"/>
            <a:ext cx="4269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链队列的实现</a:t>
            </a:r>
            <a:r>
              <a:rPr lang="en-US" altLang="zh-CN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出队</a:t>
            </a:r>
          </a:p>
        </p:txBody>
      </p:sp>
      <p:sp>
        <p:nvSpPr>
          <p:cNvPr id="89" name="Line 69"/>
          <p:cNvSpPr>
            <a:spLocks noChangeShapeType="1"/>
          </p:cNvSpPr>
          <p:nvPr/>
        </p:nvSpPr>
        <p:spPr bwMode="auto">
          <a:xfrm>
            <a:off x="6750692" y="1813815"/>
            <a:ext cx="46196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0" name="Text Box 70"/>
          <p:cNvSpPr txBox="1">
            <a:spLocks noChangeArrowheads="1"/>
          </p:cNvSpPr>
          <p:nvPr/>
        </p:nvSpPr>
        <p:spPr bwMode="auto">
          <a:xfrm>
            <a:off x="2289817" y="1494727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7" name="Line 71"/>
          <p:cNvSpPr>
            <a:spLocks noChangeShapeType="1"/>
          </p:cNvSpPr>
          <p:nvPr/>
        </p:nvSpPr>
        <p:spPr bwMode="auto">
          <a:xfrm>
            <a:off x="2783530" y="1494727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8" name="Text Box 72"/>
          <p:cNvSpPr txBox="1">
            <a:spLocks noChangeArrowheads="1"/>
          </p:cNvSpPr>
          <p:nvPr/>
        </p:nvSpPr>
        <p:spPr bwMode="auto">
          <a:xfrm>
            <a:off x="946792" y="1499490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109" name="Line 73"/>
          <p:cNvSpPr>
            <a:spLocks noChangeShapeType="1"/>
          </p:cNvSpPr>
          <p:nvPr/>
        </p:nvSpPr>
        <p:spPr bwMode="auto">
          <a:xfrm>
            <a:off x="1457967" y="1509015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0" name="Line 75"/>
          <p:cNvSpPr>
            <a:spLocks noChangeShapeType="1"/>
          </p:cNvSpPr>
          <p:nvPr/>
        </p:nvSpPr>
        <p:spPr bwMode="auto">
          <a:xfrm>
            <a:off x="1734192" y="1786827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1" name="Text Box 76"/>
          <p:cNvSpPr txBox="1">
            <a:spLocks noChangeArrowheads="1"/>
          </p:cNvSpPr>
          <p:nvPr/>
        </p:nvSpPr>
        <p:spPr bwMode="auto">
          <a:xfrm>
            <a:off x="3596330" y="1494727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 dirty="0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dirty="0">
                <a:solidFill>
                  <a:srgbClr val="40404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12" name="Line 77"/>
          <p:cNvSpPr>
            <a:spLocks noChangeShapeType="1"/>
          </p:cNvSpPr>
          <p:nvPr/>
        </p:nvSpPr>
        <p:spPr bwMode="auto">
          <a:xfrm>
            <a:off x="4090042" y="1494727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3" name="Text Box 78"/>
          <p:cNvSpPr txBox="1">
            <a:spLocks noChangeArrowheads="1"/>
          </p:cNvSpPr>
          <p:nvPr/>
        </p:nvSpPr>
        <p:spPr bwMode="auto">
          <a:xfrm>
            <a:off x="7585717" y="1523302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14" name="Line 79"/>
          <p:cNvSpPr>
            <a:spLocks noChangeShapeType="1"/>
          </p:cNvSpPr>
          <p:nvPr/>
        </p:nvSpPr>
        <p:spPr bwMode="auto">
          <a:xfrm>
            <a:off x="8079430" y="1523302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5" name="Text Box 80"/>
          <p:cNvSpPr txBox="1">
            <a:spLocks noChangeArrowheads="1"/>
          </p:cNvSpPr>
          <p:nvPr/>
        </p:nvSpPr>
        <p:spPr bwMode="auto">
          <a:xfrm>
            <a:off x="8041330" y="1534415"/>
            <a:ext cx="449263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  <p:sp>
        <p:nvSpPr>
          <p:cNvPr id="116" name="Line 81"/>
          <p:cNvSpPr>
            <a:spLocks noChangeShapeType="1"/>
          </p:cNvSpPr>
          <p:nvPr/>
        </p:nvSpPr>
        <p:spPr bwMode="auto">
          <a:xfrm>
            <a:off x="3054992" y="1786827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7" name="Line 82"/>
          <p:cNvSpPr>
            <a:spLocks noChangeShapeType="1"/>
          </p:cNvSpPr>
          <p:nvPr/>
        </p:nvSpPr>
        <p:spPr bwMode="auto">
          <a:xfrm>
            <a:off x="4390080" y="1801115"/>
            <a:ext cx="3365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8" name="Line 83"/>
          <p:cNvSpPr>
            <a:spLocks noChangeShapeType="1"/>
          </p:cNvSpPr>
          <p:nvPr/>
        </p:nvSpPr>
        <p:spPr bwMode="auto">
          <a:xfrm flipV="1">
            <a:off x="4809180" y="1813815"/>
            <a:ext cx="330200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9" name="Text Box 84"/>
          <p:cNvSpPr txBox="1">
            <a:spLocks noChangeArrowheads="1"/>
          </p:cNvSpPr>
          <p:nvPr/>
        </p:nvSpPr>
        <p:spPr bwMode="auto">
          <a:xfrm>
            <a:off x="5499742" y="1523302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120" name="Line 85"/>
          <p:cNvSpPr>
            <a:spLocks noChangeShapeType="1"/>
          </p:cNvSpPr>
          <p:nvPr/>
        </p:nvSpPr>
        <p:spPr bwMode="auto">
          <a:xfrm>
            <a:off x="5993455" y="1523302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1" name="Line 86"/>
          <p:cNvSpPr>
            <a:spLocks noChangeShapeType="1"/>
          </p:cNvSpPr>
          <p:nvPr/>
        </p:nvSpPr>
        <p:spPr bwMode="auto">
          <a:xfrm flipV="1">
            <a:off x="5218755" y="1815402"/>
            <a:ext cx="2873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2" name="Line 87"/>
          <p:cNvSpPr>
            <a:spLocks noChangeShapeType="1"/>
          </p:cNvSpPr>
          <p:nvPr/>
        </p:nvSpPr>
        <p:spPr bwMode="auto">
          <a:xfrm>
            <a:off x="6320480" y="1815402"/>
            <a:ext cx="3365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3" name="Line 88"/>
          <p:cNvSpPr>
            <a:spLocks noChangeShapeType="1"/>
          </p:cNvSpPr>
          <p:nvPr/>
        </p:nvSpPr>
        <p:spPr bwMode="auto">
          <a:xfrm flipV="1">
            <a:off x="7277742" y="1815402"/>
            <a:ext cx="2873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8" name="Text Box 74" descr="宽上对角线"/>
          <p:cNvSpPr txBox="1">
            <a:spLocks noChangeArrowheads="1"/>
          </p:cNvSpPr>
          <p:nvPr/>
        </p:nvSpPr>
        <p:spPr bwMode="auto">
          <a:xfrm>
            <a:off x="960443" y="1526732"/>
            <a:ext cx="468000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grpSp>
        <p:nvGrpSpPr>
          <p:cNvPr id="124" name="Group 78"/>
          <p:cNvGrpSpPr>
            <a:grpSpLocks/>
          </p:cNvGrpSpPr>
          <p:nvPr/>
        </p:nvGrpSpPr>
        <p:grpSpPr bwMode="auto">
          <a:xfrm>
            <a:off x="7600957" y="1956930"/>
            <a:ext cx="773113" cy="723900"/>
            <a:chOff x="4656" y="2680"/>
            <a:chExt cx="487" cy="456"/>
          </a:xfrm>
        </p:grpSpPr>
        <p:sp>
          <p:nvSpPr>
            <p:cNvPr id="125" name="Text Box 76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  <p:sp>
          <p:nvSpPr>
            <p:cNvPr id="126" name="Line 77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27" name="Group 79"/>
          <p:cNvGrpSpPr>
            <a:grpSpLocks/>
          </p:cNvGrpSpPr>
          <p:nvPr/>
        </p:nvGrpSpPr>
        <p:grpSpPr bwMode="auto">
          <a:xfrm>
            <a:off x="1007276" y="1942484"/>
            <a:ext cx="773112" cy="723900"/>
            <a:chOff x="4656" y="2680"/>
            <a:chExt cx="487" cy="456"/>
          </a:xfrm>
        </p:grpSpPr>
        <p:sp>
          <p:nvSpPr>
            <p:cNvPr id="128" name="Text Box 80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  <p:sp>
          <p:nvSpPr>
            <p:cNvPr id="129" name="Line 81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30" name="Group 79"/>
          <p:cNvGrpSpPr>
            <a:grpSpLocks/>
          </p:cNvGrpSpPr>
          <p:nvPr/>
        </p:nvGrpSpPr>
        <p:grpSpPr bwMode="auto">
          <a:xfrm>
            <a:off x="10509581" y="982102"/>
            <a:ext cx="409574" cy="541338"/>
            <a:chOff x="2096" y="1228"/>
            <a:chExt cx="258" cy="341"/>
          </a:xfrm>
          <a:noFill/>
        </p:grpSpPr>
        <p:sp>
          <p:nvSpPr>
            <p:cNvPr id="131" name="Line 72"/>
            <p:cNvSpPr>
              <a:spLocks noChangeShapeType="1"/>
            </p:cNvSpPr>
            <p:nvPr/>
          </p:nvSpPr>
          <p:spPr bwMode="auto">
            <a:xfrm flipH="1">
              <a:off x="2096" y="1314"/>
              <a:ext cx="0" cy="255"/>
            </a:xfrm>
            <a:prstGeom prst="line">
              <a:avLst/>
            </a:prstGeom>
            <a:grpFill/>
            <a:ln w="38100">
              <a:solidFill>
                <a:srgbClr val="507D7D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 Box 73"/>
            <p:cNvSpPr txBox="1">
              <a:spLocks noChangeArrowheads="1"/>
            </p:cNvSpPr>
            <p:nvPr/>
          </p:nvSpPr>
          <p:spPr bwMode="auto">
            <a:xfrm>
              <a:off x="2165" y="1228"/>
              <a:ext cx="189" cy="2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78" name="Group 58"/>
          <p:cNvGrpSpPr>
            <a:grpSpLocks/>
          </p:cNvGrpSpPr>
          <p:nvPr/>
        </p:nvGrpSpPr>
        <p:grpSpPr bwMode="auto">
          <a:xfrm>
            <a:off x="10519555" y="1966120"/>
            <a:ext cx="773113" cy="723900"/>
            <a:chOff x="2148" y="3608"/>
            <a:chExt cx="487" cy="456"/>
          </a:xfrm>
          <a:noFill/>
        </p:grpSpPr>
        <p:sp>
          <p:nvSpPr>
            <p:cNvPr id="79" name="Text Box 53"/>
            <p:cNvSpPr txBox="1">
              <a:spLocks noChangeArrowheads="1"/>
            </p:cNvSpPr>
            <p:nvPr/>
          </p:nvSpPr>
          <p:spPr bwMode="auto">
            <a:xfrm>
              <a:off x="2148" y="3863"/>
              <a:ext cx="487" cy="2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rear</a:t>
              </a:r>
            </a:p>
          </p:txBody>
        </p:sp>
        <p:sp>
          <p:nvSpPr>
            <p:cNvPr id="80" name="Line 54"/>
            <p:cNvSpPr>
              <a:spLocks noChangeShapeType="1"/>
            </p:cNvSpPr>
            <p:nvPr/>
          </p:nvSpPr>
          <p:spPr bwMode="auto">
            <a:xfrm flipH="1" flipV="1">
              <a:off x="2212" y="3608"/>
              <a:ext cx="0" cy="255"/>
            </a:xfrm>
            <a:prstGeom prst="line">
              <a:avLst/>
            </a:prstGeom>
            <a:grpFill/>
            <a:ln w="38100">
              <a:solidFill>
                <a:srgbClr val="507D7D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47404" y="1513047"/>
            <a:ext cx="2726849" cy="1171657"/>
            <a:chOff x="524034" y="3209138"/>
            <a:chExt cx="2726849" cy="1171657"/>
          </a:xfrm>
        </p:grpSpPr>
        <p:sp>
          <p:nvSpPr>
            <p:cNvPr id="77" name="Text Box 52"/>
            <p:cNvSpPr txBox="1">
              <a:spLocks noChangeArrowheads="1"/>
            </p:cNvSpPr>
            <p:nvPr/>
          </p:nvSpPr>
          <p:spPr bwMode="auto">
            <a:xfrm>
              <a:off x="2728595" y="3216517"/>
              <a:ext cx="522288" cy="4476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bIns="36000"/>
            <a:lstStyle/>
            <a:p>
              <a:pPr algn="l"/>
              <a:r>
                <a:rPr lang="en-US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33" name="Text Box 70"/>
            <p:cNvSpPr txBox="1">
              <a:spLocks noChangeArrowheads="1"/>
            </p:cNvSpPr>
            <p:nvPr/>
          </p:nvSpPr>
          <p:spPr bwMode="auto">
            <a:xfrm>
              <a:off x="2289810" y="3209138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40404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4" name="Line 71"/>
            <p:cNvSpPr>
              <a:spLocks noChangeShapeType="1"/>
            </p:cNvSpPr>
            <p:nvPr/>
          </p:nvSpPr>
          <p:spPr bwMode="auto">
            <a:xfrm>
              <a:off x="2783523" y="3209138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B42D2D"/>
                </a:solidFill>
              </a:endParaRPr>
            </a:p>
          </p:txBody>
        </p:sp>
        <p:sp>
          <p:nvSpPr>
            <p:cNvPr id="135" name="Text Box 72"/>
            <p:cNvSpPr txBox="1">
              <a:spLocks noChangeArrowheads="1"/>
            </p:cNvSpPr>
            <p:nvPr/>
          </p:nvSpPr>
          <p:spPr bwMode="auto">
            <a:xfrm>
              <a:off x="946785" y="3213901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36" name="Line 73"/>
            <p:cNvSpPr>
              <a:spLocks noChangeShapeType="1"/>
            </p:cNvSpPr>
            <p:nvPr/>
          </p:nvSpPr>
          <p:spPr bwMode="auto">
            <a:xfrm>
              <a:off x="1457960" y="3223426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7" name="Line 75"/>
            <p:cNvSpPr>
              <a:spLocks noChangeShapeType="1"/>
            </p:cNvSpPr>
            <p:nvPr/>
          </p:nvSpPr>
          <p:spPr bwMode="auto">
            <a:xfrm>
              <a:off x="1734185" y="3501238"/>
              <a:ext cx="53975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9" name="Text Box 74" descr="宽上对角线"/>
            <p:cNvSpPr txBox="1">
              <a:spLocks noChangeArrowheads="1"/>
            </p:cNvSpPr>
            <p:nvPr/>
          </p:nvSpPr>
          <p:spPr bwMode="auto">
            <a:xfrm>
              <a:off x="960436" y="3241143"/>
              <a:ext cx="468000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  <p:grpSp>
          <p:nvGrpSpPr>
            <p:cNvPr id="140" name="Group 79"/>
            <p:cNvGrpSpPr>
              <a:grpSpLocks/>
            </p:cNvGrpSpPr>
            <p:nvPr/>
          </p:nvGrpSpPr>
          <p:grpSpPr bwMode="auto">
            <a:xfrm>
              <a:off x="524034" y="3656895"/>
              <a:ext cx="773112" cy="723900"/>
              <a:chOff x="4486" y="2680"/>
              <a:chExt cx="487" cy="456"/>
            </a:xfrm>
          </p:grpSpPr>
          <p:sp>
            <p:nvSpPr>
              <p:cNvPr id="141" name="Text Box 80"/>
              <p:cNvSpPr txBox="1">
                <a:spLocks noChangeArrowheads="1"/>
              </p:cNvSpPr>
              <p:nvPr/>
            </p:nvSpPr>
            <p:spPr bwMode="auto">
              <a:xfrm>
                <a:off x="4486" y="2935"/>
                <a:ext cx="487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front</a:t>
                </a:r>
              </a:p>
            </p:txBody>
          </p:sp>
          <p:sp>
            <p:nvSpPr>
              <p:cNvPr id="142" name="Line 81"/>
              <p:cNvSpPr>
                <a:spLocks noChangeShapeType="1"/>
              </p:cNvSpPr>
              <p:nvPr/>
            </p:nvSpPr>
            <p:spPr bwMode="auto">
              <a:xfrm flipH="1" flipV="1">
                <a:off x="4910" y="2680"/>
                <a:ext cx="0" cy="255"/>
              </a:xfrm>
              <a:prstGeom prst="line">
                <a:avLst/>
              </a:prstGeom>
              <a:noFill/>
              <a:ln w="38100">
                <a:solidFill>
                  <a:srgbClr val="507D7D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sp>
        <p:nvSpPr>
          <p:cNvPr id="73" name="矩形 72"/>
          <p:cNvSpPr/>
          <p:nvPr/>
        </p:nvSpPr>
        <p:spPr>
          <a:xfrm>
            <a:off x="889004" y="2877842"/>
            <a:ext cx="9732151" cy="3600000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*Q, 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Node *p;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 = Q-&gt;front-&gt;next; *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p-&gt;data;  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Q-&gt;front-&gt;next = p-&gt;next;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free(p); return 1;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202782" y="3857688"/>
            <a:ext cx="806075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(Q-&gt;rear == Q-&gt;front) {</a:t>
            </a: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下溢错误，删除失败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\n"); return 0; </a:t>
            </a: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194399" y="5461907"/>
            <a:ext cx="6937375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(p-&gt;next == NULL)  Q-&gt;rear = Q-&gt;front; 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191461" y="5476195"/>
            <a:ext cx="5650834" cy="360000"/>
          </a:xfrm>
          <a:prstGeom prst="rect">
            <a:avLst/>
          </a:prstGeom>
          <a:noFill/>
          <a:ln w="28575">
            <a:solidFill>
              <a:srgbClr val="5A32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2278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-0.09128 4.44444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14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69561" y="2467472"/>
            <a:ext cx="8726178" cy="3041858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*Q)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Node *p = Q-&gt;front;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(p != NULL)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Q-&gt;front = p-&gt;next;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free(p); </a:t>
            </a: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 = Q-&gt;front;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          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668649" y="46345"/>
            <a:ext cx="4269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链队列的实现</a:t>
            </a:r>
            <a:r>
              <a:rPr lang="en-US" altLang="zh-CN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销毁</a:t>
            </a:r>
          </a:p>
        </p:txBody>
      </p:sp>
      <p:grpSp>
        <p:nvGrpSpPr>
          <p:cNvPr id="73" name="Group 79"/>
          <p:cNvGrpSpPr>
            <a:grpSpLocks/>
          </p:cNvGrpSpPr>
          <p:nvPr/>
        </p:nvGrpSpPr>
        <p:grpSpPr bwMode="auto">
          <a:xfrm>
            <a:off x="4476626" y="614126"/>
            <a:ext cx="409574" cy="541338"/>
            <a:chOff x="2096" y="1228"/>
            <a:chExt cx="258" cy="341"/>
          </a:xfrm>
          <a:noFill/>
        </p:grpSpPr>
        <p:sp>
          <p:nvSpPr>
            <p:cNvPr id="74" name="Line 72"/>
            <p:cNvSpPr>
              <a:spLocks noChangeShapeType="1"/>
            </p:cNvSpPr>
            <p:nvPr/>
          </p:nvSpPr>
          <p:spPr bwMode="auto">
            <a:xfrm flipH="1">
              <a:off x="2096" y="1314"/>
              <a:ext cx="0" cy="255"/>
            </a:xfrm>
            <a:prstGeom prst="line">
              <a:avLst/>
            </a:prstGeom>
            <a:grpFill/>
            <a:ln w="38100">
              <a:solidFill>
                <a:srgbClr val="507D7D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2165" y="1228"/>
              <a:ext cx="189" cy="2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81" name="Line 69"/>
          <p:cNvSpPr>
            <a:spLocks noChangeShapeType="1"/>
          </p:cNvSpPr>
          <p:nvPr/>
        </p:nvSpPr>
        <p:spPr bwMode="auto">
          <a:xfrm>
            <a:off x="9625020" y="1464159"/>
            <a:ext cx="46196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2" name="Text Box 70"/>
          <p:cNvSpPr txBox="1">
            <a:spLocks noChangeArrowheads="1"/>
          </p:cNvSpPr>
          <p:nvPr/>
        </p:nvSpPr>
        <p:spPr bwMode="auto">
          <a:xfrm>
            <a:off x="5164145" y="1145071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3" name="Line 71"/>
          <p:cNvSpPr>
            <a:spLocks noChangeShapeType="1"/>
          </p:cNvSpPr>
          <p:nvPr/>
        </p:nvSpPr>
        <p:spPr bwMode="auto">
          <a:xfrm>
            <a:off x="5657858" y="1145071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8" name="Text Box 76"/>
          <p:cNvSpPr txBox="1">
            <a:spLocks noChangeArrowheads="1"/>
          </p:cNvSpPr>
          <p:nvPr/>
        </p:nvSpPr>
        <p:spPr bwMode="auto">
          <a:xfrm>
            <a:off x="6470658" y="1145071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 dirty="0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dirty="0">
                <a:solidFill>
                  <a:srgbClr val="40404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9" name="Line 77"/>
          <p:cNvSpPr>
            <a:spLocks noChangeShapeType="1"/>
          </p:cNvSpPr>
          <p:nvPr/>
        </p:nvSpPr>
        <p:spPr bwMode="auto">
          <a:xfrm>
            <a:off x="6964370" y="1145071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0" name="Text Box 78"/>
          <p:cNvSpPr txBox="1">
            <a:spLocks noChangeArrowheads="1"/>
          </p:cNvSpPr>
          <p:nvPr/>
        </p:nvSpPr>
        <p:spPr bwMode="auto">
          <a:xfrm>
            <a:off x="10460045" y="1173646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91" name="Line 79"/>
          <p:cNvSpPr>
            <a:spLocks noChangeShapeType="1"/>
          </p:cNvSpPr>
          <p:nvPr/>
        </p:nvSpPr>
        <p:spPr bwMode="auto">
          <a:xfrm>
            <a:off x="10953758" y="1173646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2" name="Text Box 80"/>
          <p:cNvSpPr txBox="1">
            <a:spLocks noChangeArrowheads="1"/>
          </p:cNvSpPr>
          <p:nvPr/>
        </p:nvSpPr>
        <p:spPr bwMode="auto">
          <a:xfrm>
            <a:off x="10915658" y="1184759"/>
            <a:ext cx="449263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  <p:sp>
        <p:nvSpPr>
          <p:cNvPr id="93" name="Line 81"/>
          <p:cNvSpPr>
            <a:spLocks noChangeShapeType="1"/>
          </p:cNvSpPr>
          <p:nvPr/>
        </p:nvSpPr>
        <p:spPr bwMode="auto">
          <a:xfrm>
            <a:off x="5929320" y="143717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4" name="Line 82"/>
          <p:cNvSpPr>
            <a:spLocks noChangeShapeType="1"/>
          </p:cNvSpPr>
          <p:nvPr/>
        </p:nvSpPr>
        <p:spPr bwMode="auto">
          <a:xfrm>
            <a:off x="7264408" y="1451459"/>
            <a:ext cx="3365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5" name="Line 83"/>
          <p:cNvSpPr>
            <a:spLocks noChangeShapeType="1"/>
          </p:cNvSpPr>
          <p:nvPr/>
        </p:nvSpPr>
        <p:spPr bwMode="auto">
          <a:xfrm flipV="1">
            <a:off x="7683508" y="1464159"/>
            <a:ext cx="330200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6" name="Text Box 84"/>
          <p:cNvSpPr txBox="1">
            <a:spLocks noChangeArrowheads="1"/>
          </p:cNvSpPr>
          <p:nvPr/>
        </p:nvSpPr>
        <p:spPr bwMode="auto">
          <a:xfrm>
            <a:off x="8374070" y="1173646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97" name="Line 85"/>
          <p:cNvSpPr>
            <a:spLocks noChangeShapeType="1"/>
          </p:cNvSpPr>
          <p:nvPr/>
        </p:nvSpPr>
        <p:spPr bwMode="auto">
          <a:xfrm>
            <a:off x="8867783" y="1173646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8" name="Line 86"/>
          <p:cNvSpPr>
            <a:spLocks noChangeShapeType="1"/>
          </p:cNvSpPr>
          <p:nvPr/>
        </p:nvSpPr>
        <p:spPr bwMode="auto">
          <a:xfrm flipV="1">
            <a:off x="8093083" y="1465746"/>
            <a:ext cx="2873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9" name="Line 87"/>
          <p:cNvSpPr>
            <a:spLocks noChangeShapeType="1"/>
          </p:cNvSpPr>
          <p:nvPr/>
        </p:nvSpPr>
        <p:spPr bwMode="auto">
          <a:xfrm>
            <a:off x="9194808" y="1465746"/>
            <a:ext cx="3365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0" name="Line 88"/>
          <p:cNvSpPr>
            <a:spLocks noChangeShapeType="1"/>
          </p:cNvSpPr>
          <p:nvPr/>
        </p:nvSpPr>
        <p:spPr bwMode="auto">
          <a:xfrm flipV="1">
            <a:off x="10152070" y="1465746"/>
            <a:ext cx="2873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821120" y="1149834"/>
            <a:ext cx="1327150" cy="441325"/>
            <a:chOff x="3821120" y="1149834"/>
            <a:chExt cx="1327150" cy="441325"/>
          </a:xfrm>
        </p:grpSpPr>
        <p:sp>
          <p:nvSpPr>
            <p:cNvPr id="84" name="Text Box 72"/>
            <p:cNvSpPr txBox="1">
              <a:spLocks noChangeArrowheads="1"/>
            </p:cNvSpPr>
            <p:nvPr/>
          </p:nvSpPr>
          <p:spPr bwMode="auto">
            <a:xfrm>
              <a:off x="3821120" y="1149834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6" name="Line 73"/>
            <p:cNvSpPr>
              <a:spLocks noChangeShapeType="1"/>
            </p:cNvSpPr>
            <p:nvPr/>
          </p:nvSpPr>
          <p:spPr bwMode="auto">
            <a:xfrm>
              <a:off x="4332295" y="1159359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7" name="Line 75"/>
            <p:cNvSpPr>
              <a:spLocks noChangeShapeType="1"/>
            </p:cNvSpPr>
            <p:nvPr/>
          </p:nvSpPr>
          <p:spPr bwMode="auto">
            <a:xfrm>
              <a:off x="4608520" y="1437171"/>
              <a:ext cx="53975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1" name="Text Box 74" descr="宽上对角线"/>
            <p:cNvSpPr txBox="1">
              <a:spLocks noChangeArrowheads="1"/>
            </p:cNvSpPr>
            <p:nvPr/>
          </p:nvSpPr>
          <p:spPr bwMode="auto">
            <a:xfrm>
              <a:off x="3834771" y="1177076"/>
              <a:ext cx="468000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102" name="Group 78"/>
          <p:cNvGrpSpPr>
            <a:grpSpLocks/>
          </p:cNvGrpSpPr>
          <p:nvPr/>
        </p:nvGrpSpPr>
        <p:grpSpPr bwMode="auto">
          <a:xfrm>
            <a:off x="10475285" y="1607274"/>
            <a:ext cx="773113" cy="723900"/>
            <a:chOff x="4656" y="2680"/>
            <a:chExt cx="487" cy="456"/>
          </a:xfrm>
        </p:grpSpPr>
        <p:sp>
          <p:nvSpPr>
            <p:cNvPr id="103" name="Text Box 76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  <p:sp>
          <p:nvSpPr>
            <p:cNvPr id="104" name="Line 77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05" name="Group 79"/>
          <p:cNvGrpSpPr>
            <a:grpSpLocks/>
          </p:cNvGrpSpPr>
          <p:nvPr/>
        </p:nvGrpSpPr>
        <p:grpSpPr bwMode="auto">
          <a:xfrm>
            <a:off x="3881604" y="1592828"/>
            <a:ext cx="773112" cy="723900"/>
            <a:chOff x="4656" y="2680"/>
            <a:chExt cx="487" cy="456"/>
          </a:xfrm>
        </p:grpSpPr>
        <p:sp>
          <p:nvSpPr>
            <p:cNvPr id="106" name="Text Box 80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  <p:sp>
          <p:nvSpPr>
            <p:cNvPr id="107" name="Line 81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2924" y="5598750"/>
            <a:ext cx="10410834" cy="605294"/>
            <a:chOff x="542924" y="5507310"/>
            <a:chExt cx="10410834" cy="605294"/>
          </a:xfrm>
        </p:grpSpPr>
        <p:sp>
          <p:nvSpPr>
            <p:cNvPr id="5" name="矩形 4"/>
            <p:cNvSpPr/>
            <p:nvPr/>
          </p:nvSpPr>
          <p:spPr>
            <a:xfrm>
              <a:off x="1069274" y="5507310"/>
              <a:ext cx="9884484" cy="605294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>
                <a:lnSpc>
                  <a:spcPts val="4000"/>
                </a:lnSpc>
                <a:spcBef>
                  <a:spcPts val="2400"/>
                </a:spcBef>
              </a:pP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链队列是动态存储分配，需要释放链队列所有结点的存储空间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84"/>
            <p:cNvSpPr>
              <a:spLocks/>
            </p:cNvSpPr>
            <p:nvPr/>
          </p:nvSpPr>
          <p:spPr bwMode="auto">
            <a:xfrm>
              <a:off x="542924" y="561190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18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7037E-6 L 0.0987 -3.7037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81481E-6 L 0.08125 4.81481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7052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随处可见的栈结构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3" y="646360"/>
            <a:ext cx="3947160" cy="263144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80" y="401444"/>
            <a:ext cx="2880000" cy="28800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443" y="401444"/>
            <a:ext cx="4332001" cy="28800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257" y="3299373"/>
            <a:ext cx="3545100" cy="28080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04105"/>
            <a:ext cx="4361567" cy="2808000"/>
          </a:xfrm>
          <a:prstGeom prst="rect">
            <a:avLst/>
          </a:prstGeom>
          <a:ln>
            <a:solidFill>
              <a:srgbClr val="507D7D"/>
            </a:solidFill>
          </a:ln>
        </p:spPr>
      </p:pic>
    </p:spTree>
    <p:extLst>
      <p:ext uri="{BB962C8B-B14F-4D97-AF65-F5344CB8AC3E}">
        <p14:creationId xmlns:p14="http://schemas.microsoft.com/office/powerpoint/2010/main" val="179995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关于栈结构</a:t>
            </a:r>
          </a:p>
        </p:txBody>
      </p:sp>
      <p:grpSp>
        <p:nvGrpSpPr>
          <p:cNvPr id="20" name="Group 132"/>
          <p:cNvGrpSpPr/>
          <p:nvPr/>
        </p:nvGrpSpPr>
        <p:grpSpPr>
          <a:xfrm>
            <a:off x="762054" y="123557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22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3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459946" y="1221062"/>
            <a:ext cx="9333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什么是栈？在逻辑上有什么特点？在操作上有什么特性？</a:t>
            </a:r>
          </a:p>
        </p:txBody>
      </p:sp>
      <p:grpSp>
        <p:nvGrpSpPr>
          <p:cNvPr id="33" name="Group 132"/>
          <p:cNvGrpSpPr/>
          <p:nvPr/>
        </p:nvGrpSpPr>
        <p:grpSpPr>
          <a:xfrm>
            <a:off x="762054" y="208393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34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35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36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1459946" y="2079582"/>
            <a:ext cx="9333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如何存储栈结构？</a:t>
            </a:r>
          </a:p>
        </p:txBody>
      </p:sp>
      <p:grpSp>
        <p:nvGrpSpPr>
          <p:cNvPr id="40" name="Group 132"/>
          <p:cNvGrpSpPr/>
          <p:nvPr/>
        </p:nvGrpSpPr>
        <p:grpSpPr>
          <a:xfrm>
            <a:off x="762054" y="293229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41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2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3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459946" y="2938102"/>
            <a:ext cx="1025961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在不同的存储结构上，如何实现插入、删除、查找等基本操作？</a:t>
            </a:r>
          </a:p>
        </p:txBody>
      </p:sp>
      <p:grpSp>
        <p:nvGrpSpPr>
          <p:cNvPr id="45" name="Group 132"/>
          <p:cNvGrpSpPr/>
          <p:nvPr/>
        </p:nvGrpSpPr>
        <p:grpSpPr>
          <a:xfrm>
            <a:off x="762054" y="378065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46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7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8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1459946" y="3796622"/>
            <a:ext cx="1025961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在不同的存储结构上，基本操作的时空性能如何？</a:t>
            </a:r>
          </a:p>
        </p:txBody>
      </p:sp>
    </p:spTree>
    <p:extLst>
      <p:ext uri="{BB962C8B-B14F-4D97-AF65-F5344CB8AC3E}">
        <p14:creationId xmlns:p14="http://schemas.microsoft.com/office/powerpoint/2010/main" val="254368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44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729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银行排队问题</a:t>
            </a:r>
          </a:p>
        </p:txBody>
      </p:sp>
      <p:sp>
        <p:nvSpPr>
          <p:cNvPr id="3" name="矩形 2"/>
          <p:cNvSpPr/>
          <p:nvPr/>
        </p:nvSpPr>
        <p:spPr>
          <a:xfrm>
            <a:off x="1112520" y="5371644"/>
            <a:ext cx="10058400" cy="720000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在实际问题的处理过程中，有些数据具有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到先处理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9" y="889337"/>
            <a:ext cx="1043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银行个人储户的储蓄业务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3" name="矩形 32"/>
          <p:cNvSpPr/>
          <p:nvPr/>
        </p:nvSpPr>
        <p:spPr>
          <a:xfrm>
            <a:off x="638168" y="1394710"/>
            <a:ext cx="1108139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先来先服务原则，模拟排队，储户叫号后排在队尾，窗口顺次叫号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950" y="3792001"/>
            <a:ext cx="5973811" cy="523220"/>
            <a:chOff x="487950" y="4614961"/>
            <a:chExt cx="5868436" cy="523220"/>
          </a:xfrm>
        </p:grpSpPr>
        <p:sp>
          <p:nvSpPr>
            <p:cNvPr id="34" name="矩形 33"/>
            <p:cNvSpPr/>
            <p:nvPr/>
          </p:nvSpPr>
          <p:spPr>
            <a:xfrm>
              <a:off x="1022156" y="4614961"/>
              <a:ext cx="533423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如何保存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正在等待的储户顺序？</a:t>
              </a:r>
            </a:p>
          </p:txBody>
        </p:sp>
        <p:grpSp>
          <p:nvGrpSpPr>
            <p:cNvPr id="35" name="Group 36"/>
            <p:cNvGrpSpPr/>
            <p:nvPr/>
          </p:nvGrpSpPr>
          <p:grpSpPr>
            <a:xfrm>
              <a:off x="487950" y="464462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36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2102189" y="4315221"/>
            <a:ext cx="9068731" cy="766566"/>
            <a:chOff x="2102189" y="4452381"/>
            <a:chExt cx="9068731" cy="766566"/>
          </a:xfrm>
        </p:grpSpPr>
        <p:sp>
          <p:nvSpPr>
            <p:cNvPr id="52" name="圆角右箭头 51"/>
            <p:cNvSpPr/>
            <p:nvPr/>
          </p:nvSpPr>
          <p:spPr>
            <a:xfrm flipV="1">
              <a:off x="2102189" y="4452381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967228" y="4726504"/>
              <a:ext cx="820369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用队列保存</a:t>
              </a:r>
              <a:endParaRPr lang="zh-CN" altLang="en-US" sz="26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52" y="2362201"/>
            <a:ext cx="4302828" cy="289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8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2717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打印缓冲区</a:t>
            </a:r>
          </a:p>
        </p:txBody>
      </p:sp>
      <p:sp>
        <p:nvSpPr>
          <p:cNvPr id="3" name="矩形 2"/>
          <p:cNvSpPr/>
          <p:nvPr/>
        </p:nvSpPr>
        <p:spPr>
          <a:xfrm>
            <a:off x="1112520" y="5371644"/>
            <a:ext cx="10058400" cy="720000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在实际问题的处理过程中，有些数据具有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到先处理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9" y="889337"/>
            <a:ext cx="1043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多个用户共享打印机，保证打印功能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3" name="矩形 32"/>
          <p:cNvSpPr/>
          <p:nvPr/>
        </p:nvSpPr>
        <p:spPr>
          <a:xfrm>
            <a:off x="638168" y="1394710"/>
            <a:ext cx="1108139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先来先服务原则，设置打印缓冲区，先送到缓冲区的先打印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950" y="4633249"/>
            <a:ext cx="5973811" cy="523220"/>
            <a:chOff x="487950" y="4614961"/>
            <a:chExt cx="5868436" cy="523220"/>
          </a:xfrm>
        </p:grpSpPr>
        <p:sp>
          <p:nvSpPr>
            <p:cNvPr id="34" name="矩形 33"/>
            <p:cNvSpPr/>
            <p:nvPr/>
          </p:nvSpPr>
          <p:spPr>
            <a:xfrm>
              <a:off x="1022156" y="4614961"/>
              <a:ext cx="533423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如何保存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等待打印的文件？</a:t>
              </a:r>
            </a:p>
          </p:txBody>
        </p:sp>
        <p:grpSp>
          <p:nvGrpSpPr>
            <p:cNvPr id="35" name="Group 36"/>
            <p:cNvGrpSpPr/>
            <p:nvPr/>
          </p:nvGrpSpPr>
          <p:grpSpPr>
            <a:xfrm>
              <a:off x="487950" y="464462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36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62" y="2019300"/>
            <a:ext cx="1630800" cy="112146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556025" y="4648786"/>
            <a:ext cx="2856455" cy="492443"/>
            <a:chOff x="5556025" y="4648786"/>
            <a:chExt cx="2856455" cy="492443"/>
          </a:xfrm>
        </p:grpSpPr>
        <p:sp>
          <p:nvSpPr>
            <p:cNvPr id="53" name="矩形 52"/>
            <p:cNvSpPr/>
            <p:nvPr/>
          </p:nvSpPr>
          <p:spPr>
            <a:xfrm>
              <a:off x="6263640" y="4648786"/>
              <a:ext cx="214884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用队列保存</a:t>
              </a:r>
              <a:endParaRPr lang="zh-CN" altLang="en-US" sz="26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>
              <a:off x="5556025" y="4732859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478" y="3411294"/>
            <a:ext cx="1629001" cy="1080000"/>
          </a:xfrm>
          <a:prstGeom prst="rect">
            <a:avLst/>
          </a:prstGeom>
        </p:spPr>
      </p:pic>
      <p:sp>
        <p:nvSpPr>
          <p:cNvPr id="8" name="流程图: 文档 7"/>
          <p:cNvSpPr/>
          <p:nvPr/>
        </p:nvSpPr>
        <p:spPr>
          <a:xfrm>
            <a:off x="5989321" y="2247900"/>
            <a:ext cx="1620000" cy="2339340"/>
          </a:xfrm>
          <a:prstGeom prst="flowChartDocument">
            <a:avLst/>
          </a:prstGeom>
          <a:noFill/>
          <a:ln w="381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燕尾形箭头 14"/>
          <p:cNvSpPr/>
          <p:nvPr/>
        </p:nvSpPr>
        <p:spPr>
          <a:xfrm>
            <a:off x="4587240" y="2224129"/>
            <a:ext cx="1270629" cy="437487"/>
          </a:xfrm>
          <a:prstGeom prst="notchedRightArrow">
            <a:avLst/>
          </a:prstGeom>
          <a:noFill/>
          <a:ln w="28575">
            <a:solidFill>
              <a:srgbClr val="6E6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燕尾形箭头 27"/>
          <p:cNvSpPr/>
          <p:nvPr/>
        </p:nvSpPr>
        <p:spPr>
          <a:xfrm>
            <a:off x="4588636" y="3579239"/>
            <a:ext cx="1270629" cy="437487"/>
          </a:xfrm>
          <a:prstGeom prst="notchedRightArrow">
            <a:avLst/>
          </a:prstGeom>
          <a:noFill/>
          <a:ln w="28575">
            <a:solidFill>
              <a:srgbClr val="6E6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989321" y="2407009"/>
            <a:ext cx="1620000" cy="355903"/>
            <a:chOff x="5989321" y="2178409"/>
            <a:chExt cx="1620000" cy="355903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989321" y="2297043"/>
              <a:ext cx="1620000" cy="0"/>
            </a:xfrm>
            <a:prstGeom prst="line">
              <a:avLst/>
            </a:prstGeom>
            <a:ln>
              <a:solidFill>
                <a:srgbClr val="B42D2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989321" y="2178409"/>
              <a:ext cx="1620000" cy="0"/>
            </a:xfrm>
            <a:prstGeom prst="line">
              <a:avLst/>
            </a:prstGeom>
            <a:ln>
              <a:solidFill>
                <a:srgbClr val="B42D2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989321" y="2534312"/>
              <a:ext cx="1620000" cy="0"/>
            </a:xfrm>
            <a:prstGeom prst="line">
              <a:avLst/>
            </a:prstGeom>
            <a:ln>
              <a:solidFill>
                <a:srgbClr val="B42D2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989321" y="2415677"/>
              <a:ext cx="1620000" cy="0"/>
            </a:xfrm>
            <a:prstGeom prst="line">
              <a:avLst/>
            </a:prstGeom>
            <a:ln>
              <a:solidFill>
                <a:srgbClr val="B42D2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989321" y="2949532"/>
            <a:ext cx="1620000" cy="594296"/>
            <a:chOff x="7924801" y="2720932"/>
            <a:chExt cx="1620000" cy="594296"/>
          </a:xfrm>
        </p:grpSpPr>
        <p:grpSp>
          <p:nvGrpSpPr>
            <p:cNvPr id="40" name="组合 39"/>
            <p:cNvGrpSpPr/>
            <p:nvPr/>
          </p:nvGrpSpPr>
          <p:grpSpPr>
            <a:xfrm>
              <a:off x="7924801" y="2720932"/>
              <a:ext cx="1620000" cy="355903"/>
              <a:chOff x="5989321" y="2178409"/>
              <a:chExt cx="1620000" cy="355903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5989321" y="2297043"/>
                <a:ext cx="1620000" cy="0"/>
              </a:xfrm>
              <a:prstGeom prst="line">
                <a:avLst/>
              </a:prstGeom>
              <a:ln>
                <a:solidFill>
                  <a:srgbClr val="285A3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5989321" y="2178409"/>
                <a:ext cx="1620000" cy="0"/>
              </a:xfrm>
              <a:prstGeom prst="line">
                <a:avLst/>
              </a:prstGeom>
              <a:ln>
                <a:solidFill>
                  <a:srgbClr val="285A3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5989321" y="2534312"/>
                <a:ext cx="1620000" cy="0"/>
              </a:xfrm>
              <a:prstGeom prst="line">
                <a:avLst/>
              </a:prstGeom>
              <a:ln>
                <a:solidFill>
                  <a:srgbClr val="285A3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5989321" y="2415677"/>
                <a:ext cx="1620000" cy="0"/>
              </a:xfrm>
              <a:prstGeom prst="line">
                <a:avLst/>
              </a:prstGeom>
              <a:ln>
                <a:solidFill>
                  <a:srgbClr val="285A3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/>
            <p:nvPr/>
          </p:nvCxnSpPr>
          <p:spPr>
            <a:xfrm>
              <a:off x="7924801" y="3315228"/>
              <a:ext cx="1620000" cy="0"/>
            </a:xfrm>
            <a:prstGeom prst="line">
              <a:avLst/>
            </a:prstGeom>
            <a:ln>
              <a:solidFill>
                <a:srgbClr val="285A3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7924801" y="3196594"/>
              <a:ext cx="1620000" cy="0"/>
            </a:xfrm>
            <a:prstGeom prst="line">
              <a:avLst/>
            </a:prstGeom>
            <a:ln>
              <a:solidFill>
                <a:srgbClr val="285A3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1" t="11011" r="5900" b="9694"/>
          <a:stretch/>
        </p:blipFill>
        <p:spPr>
          <a:xfrm>
            <a:off x="8151489" y="2435844"/>
            <a:ext cx="2257431" cy="1561049"/>
          </a:xfrm>
          <a:prstGeom prst="rect">
            <a:avLst/>
          </a:prstGeom>
        </p:spPr>
      </p:pic>
      <p:sp>
        <p:nvSpPr>
          <p:cNvPr id="25" name="手杖形箭头 24"/>
          <p:cNvSpPr/>
          <p:nvPr/>
        </p:nvSpPr>
        <p:spPr>
          <a:xfrm>
            <a:off x="6631681" y="1843911"/>
            <a:ext cx="2270760" cy="535245"/>
          </a:xfrm>
          <a:prstGeom prst="uturnArrow">
            <a:avLst>
              <a:gd name="adj1" fmla="val 23290"/>
              <a:gd name="adj2" fmla="val 22153"/>
              <a:gd name="adj3" fmla="val 25000"/>
              <a:gd name="adj4" fmla="val 3006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1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8" grpId="0" animBg="1"/>
      <p:bldP spid="15" grpId="0" animBg="1"/>
      <p:bldP spid="28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3774</Words>
  <Application>Microsoft Office PowerPoint</Application>
  <PresentationFormat>宽屏</PresentationFormat>
  <Paragraphs>781</Paragraphs>
  <Slides>51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4" baseType="lpstr">
      <vt:lpstr>Microsoft YaHei UI</vt:lpstr>
      <vt:lpstr>仿宋_GB2312</vt:lpstr>
      <vt:lpstr>黑体</vt:lpstr>
      <vt:lpstr>华文行楷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Office Theme</vt:lpstr>
      <vt:lpstr>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1</cp:lastModifiedBy>
  <cp:revision>196</cp:revision>
  <dcterms:created xsi:type="dcterms:W3CDTF">2016-09-14T00:58:04Z</dcterms:created>
  <dcterms:modified xsi:type="dcterms:W3CDTF">2022-10-07T13:54:53Z</dcterms:modified>
</cp:coreProperties>
</file>