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9" r:id="rId3"/>
    <p:sldId id="270" r:id="rId4"/>
    <p:sldId id="271" r:id="rId5"/>
    <p:sldId id="275" r:id="rId6"/>
    <p:sldId id="276" r:id="rId7"/>
    <p:sldId id="277" r:id="rId8"/>
    <p:sldId id="278" r:id="rId9"/>
    <p:sldId id="274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91" r:id="rId20"/>
    <p:sldId id="292" r:id="rId21"/>
    <p:sldId id="293" r:id="rId22"/>
    <p:sldId id="359" r:id="rId23"/>
    <p:sldId id="360" r:id="rId24"/>
    <p:sldId id="361" r:id="rId25"/>
    <p:sldId id="294" r:id="rId26"/>
    <p:sldId id="295" r:id="rId27"/>
    <p:sldId id="296" r:id="rId28"/>
    <p:sldId id="297" r:id="rId29"/>
    <p:sldId id="300" r:id="rId30"/>
    <p:sldId id="301" r:id="rId31"/>
    <p:sldId id="302" r:id="rId32"/>
    <p:sldId id="310" r:id="rId33"/>
    <p:sldId id="312" r:id="rId34"/>
    <p:sldId id="313" r:id="rId35"/>
    <p:sldId id="362" r:id="rId36"/>
    <p:sldId id="331" r:id="rId37"/>
    <p:sldId id="332" r:id="rId38"/>
    <p:sldId id="335" r:id="rId39"/>
    <p:sldId id="336" r:id="rId40"/>
    <p:sldId id="337" r:id="rId41"/>
    <p:sldId id="338" r:id="rId42"/>
    <p:sldId id="339" r:id="rId43"/>
    <p:sldId id="341" r:id="rId44"/>
    <p:sldId id="342" r:id="rId45"/>
    <p:sldId id="343" r:id="rId46"/>
    <p:sldId id="344" r:id="rId47"/>
    <p:sldId id="346" r:id="rId48"/>
    <p:sldId id="347" r:id="rId49"/>
    <p:sldId id="363" r:id="rId50"/>
    <p:sldId id="350" r:id="rId51"/>
    <p:sldId id="352" r:id="rId52"/>
    <p:sldId id="353" r:id="rId53"/>
    <p:sldId id="354" r:id="rId54"/>
    <p:sldId id="355" r:id="rId55"/>
    <p:sldId id="356" r:id="rId56"/>
    <p:sldId id="35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5A32"/>
    <a:srgbClr val="B42D2D"/>
    <a:srgbClr val="5C307D"/>
    <a:srgbClr val="9696AA"/>
    <a:srgbClr val="507D7D"/>
    <a:srgbClr val="6E6EAA"/>
    <a:srgbClr val="37B4C3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92" d="100"/>
          <a:sy n="92" d="100"/>
        </p:scale>
        <p:origin x="7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2"/>
                </a:solidFill>
                <a:latin typeface="楷体_GB2312"/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chemeClr val="tx2"/>
                </a:solidFill>
                <a:latin typeface="楷体_GB2312"/>
              </a:rPr>
              <a:t>越大，表中记录数越多，说明表装得越满，发生冲突的可能性就越大，查找时比较次数就越多。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27567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数据结构与算法  电子科技大学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查找概述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</a:t>
            </a: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65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顺序查找的性能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51818" y="1098924"/>
            <a:ext cx="5323410" cy="1487947"/>
            <a:chOff x="6176313" y="2050989"/>
            <a:chExt cx="5323410" cy="148794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6582728" y="2574209"/>
            <a:ext cx="4916995" cy="964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公式" r:id="rId3" imgW="2006280" imgH="393480" progId="Equation.3">
                    <p:embed/>
                  </p:oleObj>
                </mc:Choice>
                <mc:Fallback>
                  <p:oleObj name="公式" r:id="rId3" imgW="2006280" imgH="393480" progId="Equation.3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82728" y="2574209"/>
                          <a:ext cx="4916995" cy="9647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4"/>
            <p:cNvSpPr txBox="1">
              <a:spLocks noChangeArrowheads="1"/>
            </p:cNvSpPr>
            <p:nvPr/>
          </p:nvSpPr>
          <p:spPr bwMode="auto">
            <a:xfrm>
              <a:off x="6176313" y="2050989"/>
              <a:ext cx="177896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4539" y="1098924"/>
            <a:ext cx="2205688" cy="1113915"/>
            <a:chOff x="6176312" y="3696909"/>
            <a:chExt cx="2205688" cy="1113915"/>
          </a:xfrm>
        </p:grpSpPr>
        <p:sp>
          <p:nvSpPr>
            <p:cNvPr id="84" name="Text Box 4"/>
            <p:cNvSpPr txBox="1">
              <a:spLocks noChangeArrowheads="1"/>
            </p:cNvSpPr>
            <p:nvPr/>
          </p:nvSpPr>
          <p:spPr bwMode="auto">
            <a:xfrm>
              <a:off x="6176312" y="3696909"/>
              <a:ext cx="2205688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查找不成功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6582728" y="4344099"/>
            <a:ext cx="158591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公式" r:id="rId5" imgW="647640" imgH="190440" progId="Equation.3">
                    <p:embed/>
                  </p:oleObj>
                </mc:Choice>
                <mc:Fallback>
                  <p:oleObj name="公式" r:id="rId5" imgW="647640" imgH="190440" progId="Equation.3">
                    <p:embed/>
                    <p:pic>
                      <p:nvPicPr>
                        <p:cNvPr id="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2728" y="4344099"/>
                          <a:ext cx="1585912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810597" y="2999283"/>
            <a:ext cx="10731430" cy="1104471"/>
            <a:chOff x="668090" y="899043"/>
            <a:chExt cx="10731430" cy="1104471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270794" y="1467983"/>
              <a:ext cx="10128726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Ins="0" anchor="ctr"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特别是当待查找集合中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元素较多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时，不推荐使用顺序查找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68090" y="899043"/>
              <a:ext cx="7003504" cy="523220"/>
              <a:chOff x="668090" y="899043"/>
              <a:chExt cx="7003504" cy="523220"/>
            </a:xfrm>
          </p:grpSpPr>
          <p:sp>
            <p:nvSpPr>
              <p:cNvPr id="14" name="Freeform 84"/>
              <p:cNvSpPr>
                <a:spLocks/>
              </p:cNvSpPr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1270794" y="899043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顺序查找的缺点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：查找效率较低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811155" y="4340403"/>
            <a:ext cx="10699835" cy="1585320"/>
            <a:chOff x="668648" y="2240163"/>
            <a:chExt cx="10699835" cy="158532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240314" y="2874645"/>
              <a:ext cx="10128169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）对表中记录的存储没有任何要求，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顺序存储和链接存储均可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）对表中记录的有序性也没有要求，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无论记录是否按关键字有序均可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68648" y="2240163"/>
              <a:ext cx="8268976" cy="523220"/>
              <a:chOff x="668090" y="899043"/>
              <a:chExt cx="8268976" cy="523220"/>
            </a:xfrm>
          </p:grpSpPr>
          <p:sp>
            <p:nvSpPr>
              <p:cNvPr id="19" name="Freeform 84"/>
              <p:cNvSpPr>
                <a:spLocks/>
              </p:cNvSpPr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1270793" y="899043"/>
                <a:ext cx="7666273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顺序查找的优点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：算法简单而且使用面广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5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7-2-2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折半查找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</a:t>
            </a:r>
          </a:p>
        </p:txBody>
      </p:sp>
    </p:spTree>
    <p:extLst>
      <p:ext uri="{BB962C8B-B14F-4D97-AF65-F5344CB8AC3E}">
        <p14:creationId xmlns:p14="http://schemas.microsoft.com/office/powerpoint/2010/main" val="47993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3032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23797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1752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1952214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折半查找的运行实例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73177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666458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查找的非递归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44601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3380702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折半查找的递归算法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6" y="416025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4094946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1964746" y="487450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480919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折半查找的性能分析</a:t>
            </a:r>
          </a:p>
        </p:txBody>
      </p:sp>
    </p:spTree>
    <p:extLst>
      <p:ext uri="{BB962C8B-B14F-4D97-AF65-F5344CB8AC3E}">
        <p14:creationId xmlns:p14="http://schemas.microsoft.com/office/powerpoint/2010/main" val="29182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  <p:bldP spid="35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折半查找（对半查找、二分查找）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（假设为递增）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中，取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记录作为比较对象，若给定值与中间记录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，则查找成功；若给定值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中间记录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，则在有序表的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左半区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继续查找；若给定值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中间记录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，则在有序表的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右半区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继续查找。不断重复上述过程，直到查找成功，或查找区域无记录，查找失败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53139" y="4330636"/>
            <a:ext cx="6796087" cy="94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… …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… …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60048" y="3687063"/>
            <a:ext cx="204787" cy="730186"/>
            <a:chOff x="5460048" y="3687063"/>
            <a:chExt cx="204787" cy="730186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5460048" y="3687063"/>
              <a:ext cx="2047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5538153" y="4026724"/>
              <a:ext cx="0" cy="39052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9049226" y="4365942"/>
            <a:ext cx="2360612" cy="4619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=(1+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34456" y="4868164"/>
            <a:ext cx="2333625" cy="1097735"/>
            <a:chOff x="2634456" y="4868164"/>
            <a:chExt cx="2333625" cy="1097735"/>
          </a:xfrm>
        </p:grpSpPr>
        <p:sp>
          <p:nvSpPr>
            <p:cNvPr id="28" name="AutoShape 7"/>
            <p:cNvSpPr>
              <a:spLocks/>
            </p:cNvSpPr>
            <p:nvPr/>
          </p:nvSpPr>
          <p:spPr bwMode="auto">
            <a:xfrm rot="16200000">
              <a:off x="3683794" y="3818826"/>
              <a:ext cx="234950" cy="2333625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2680176" y="5170190"/>
              <a:ext cx="2157571" cy="79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mid</a:t>
              </a:r>
              <a:r>
                <a:rPr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查找左半区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09177" y="4868164"/>
            <a:ext cx="2333625" cy="1112975"/>
            <a:chOff x="6109177" y="4868164"/>
            <a:chExt cx="2333625" cy="1112975"/>
          </a:xfrm>
        </p:grpSpPr>
        <p:sp>
          <p:nvSpPr>
            <p:cNvPr id="33" name="AutoShape 7"/>
            <p:cNvSpPr>
              <a:spLocks/>
            </p:cNvSpPr>
            <p:nvPr/>
          </p:nvSpPr>
          <p:spPr bwMode="auto">
            <a:xfrm rot="16200000">
              <a:off x="7158515" y="3818826"/>
              <a:ext cx="234950" cy="2333625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6276816" y="5185430"/>
              <a:ext cx="2157571" cy="79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mid</a:t>
              </a:r>
              <a:r>
                <a:rPr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查找右半区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7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7     14    18    21    23   29    31    35    38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0      1      2      3      4      5      6      7      8      9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49816" y="2978752"/>
            <a:ext cx="590392" cy="733021"/>
            <a:chOff x="7749860" y="2034658"/>
            <a:chExt cx="590392" cy="733021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59274" y="3899129"/>
            <a:ext cx="590392" cy="733021"/>
            <a:chOff x="2064868" y="2039849"/>
            <a:chExt cx="590392" cy="733021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495667" y="3930263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60862" y="4608700"/>
            <a:ext cx="590392" cy="733021"/>
            <a:chOff x="7749860" y="2034658"/>
            <a:chExt cx="590392" cy="733021"/>
          </a:xfrm>
        </p:grpSpPr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495667" y="4737867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5" grpId="0"/>
      <p:bldP spid="62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7     14    18    21    23   29    31    35    38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0      1      2      3      4      5      6      7      8      9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49816" y="2978752"/>
            <a:ext cx="590392" cy="733021"/>
            <a:chOff x="7749860" y="2034658"/>
            <a:chExt cx="590392" cy="733021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59274" y="3899129"/>
            <a:ext cx="590392" cy="733021"/>
            <a:chOff x="2064868" y="2039849"/>
            <a:chExt cx="590392" cy="733021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495667" y="3930263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60862" y="4608700"/>
            <a:ext cx="590392" cy="733021"/>
            <a:chOff x="7749860" y="2034658"/>
            <a:chExt cx="590392" cy="733021"/>
          </a:xfrm>
        </p:grpSpPr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495667" y="4737867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2]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219404" y="5208795"/>
            <a:ext cx="590392" cy="733021"/>
            <a:chOff x="7704140" y="2034658"/>
            <a:chExt cx="590392" cy="733021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8495667" y="5494289"/>
            <a:ext cx="322389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&gt; high</a:t>
            </a: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，查找失败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5" grpId="0"/>
      <p:bldP spid="62" grpId="0"/>
      <p:bldP spid="66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021084" y="1107061"/>
            <a:ext cx="10058395" cy="461181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BinSearch1(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                   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查找集合存储在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r[1]~r[n]*/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03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14647" y="4783518"/>
            <a:ext cx="10058395" cy="45351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                                                       /*</a:t>
            </a:r>
            <a:r>
              <a:rPr lang="zh-CN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查找失败，返回</a:t>
            </a:r>
            <a:r>
              <a:rPr lang="en-US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0*/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14647" y="1847724"/>
            <a:ext cx="10058395" cy="4992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mid, low = 1, high = n;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初始查找区间是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n]*/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29886" y="2255520"/>
            <a:ext cx="10058395" cy="266331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(low &lt;= high)                                   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当区间存在时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5127" y="2986248"/>
            <a:ext cx="10058395" cy="156682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mid = (low + high) / 2;   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(k &lt; r[mid])  high = mid - 1;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 if (k &gt; r[mid])  low = mid + 1;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return mid;                                        /*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查找成功，返回元素序号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2" grpId="0" animBg="1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73570" y="1366828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7     14    18    21    23   29    31    35    38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433970" y="1366828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22945" y="1366828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843670" y="1366828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577095" y="1366828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4633" y="1366828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867733" y="1366828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599570" y="1366828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12445" y="1366828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12358" y="1366828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991058" y="892166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0      1      2      3      4      5      6      7      8      9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74137" y="1929350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13409" y="1924159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23096" y="1998150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24648" y="1924159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19129" y="2228851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23095" y="2502355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42923" y="2906734"/>
            <a:ext cx="9896931" cy="3611257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BinSearch2(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low, 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high, 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2A5B1C87-6B22-4817-8217-5956EBD6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4" y="3363659"/>
            <a:ext cx="7797114" cy="740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(low &gt; high) return 0;         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递归的边界条件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8566440F-8859-4571-8A0B-F6BFBAEC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027" y="4065334"/>
            <a:ext cx="10058395" cy="22250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mid = (low + high) / 2;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(k &lt; r[mid]) return BinSearch2(r, low, mid-1, k);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 (k &gt; r[mid]) return BinSearch2(r, mid+1, high, k);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return mid;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查找成功，返回序号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48" grpId="0"/>
      <p:bldP spid="55" grpId="0"/>
      <p:bldP spid="42" grpId="0" animBg="1"/>
      <p:bldP spid="42" grpId="1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判定树</a:t>
            </a:r>
          </a:p>
        </p:txBody>
      </p:sp>
      <p:grpSp>
        <p:nvGrpSpPr>
          <p:cNvPr id="18" name="Group 67"/>
          <p:cNvGrpSpPr/>
          <p:nvPr/>
        </p:nvGrpSpPr>
        <p:grpSpPr>
          <a:xfrm>
            <a:off x="853030" y="100206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44242" y="97764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判定树（折半查找判定树）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：描述折半查找判定过程的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381732" y="2312182"/>
            <a:ext cx="10200668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时，判定树为空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high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时，判定树的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结点是有序表中序号为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low+high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的记录，根结点的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是与有序表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r[low]~r[mid-1]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相对应的判定树，根结点的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是与有序表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r[mid+1] ~ r[high]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相对应的判定树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07931" y="1780543"/>
            <a:ext cx="10911629" cy="523220"/>
            <a:chOff x="807931" y="1780543"/>
            <a:chExt cx="10911629" cy="523220"/>
          </a:xfrm>
        </p:grpSpPr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807931" y="183480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444242" y="1780543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设查找区间是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[low, high]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判定树的构造方法：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4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>
            <a:spLocks/>
          </p:cNvSpPr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077" y="5249424"/>
            <a:ext cx="9964349" cy="95410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折半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查找任一记录的过程，即是判定树中从根结点到该记录结点的路径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；与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给定值的比较次数等于该记录结点在树中的层数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8487" y="1496874"/>
            <a:ext cx="5541328" cy="523220"/>
            <a:chOff x="811847" y="1603554"/>
            <a:chExt cx="5541328" cy="523220"/>
          </a:xfrm>
        </p:grpSpPr>
        <p:grpSp>
          <p:nvGrpSpPr>
            <p:cNvPr id="74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49285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查找某个元素比较多少次？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2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169064" y="367250"/>
            <a:ext cx="3841637" cy="1124438"/>
            <a:chOff x="3123344" y="656810"/>
            <a:chExt cx="3841637" cy="1124438"/>
          </a:xfrm>
        </p:grpSpPr>
        <p:sp>
          <p:nvSpPr>
            <p:cNvPr id="5" name="上下箭头 4"/>
            <p:cNvSpPr/>
            <p:nvPr/>
          </p:nvSpPr>
          <p:spPr>
            <a:xfrm>
              <a:off x="4912763" y="1205248"/>
              <a:ext cx="288000" cy="576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3123344" y="65681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1936" y="1487488"/>
            <a:ext cx="10762824" cy="565348"/>
            <a:chOff x="651936" y="1487488"/>
            <a:chExt cx="10762824" cy="565348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30976" y="1487488"/>
              <a:ext cx="10283784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：可以标识一个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的某个数据项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6" y="164214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53408" y="2020888"/>
            <a:ext cx="8338192" cy="565348"/>
            <a:chOff x="653408" y="2020888"/>
            <a:chExt cx="8338192" cy="565348"/>
          </a:xfrm>
        </p:grpSpPr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132448" y="2020888"/>
              <a:ext cx="7859152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键值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：关键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的值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67"/>
            <p:cNvGrpSpPr/>
            <p:nvPr/>
          </p:nvGrpSpPr>
          <p:grpSpPr>
            <a:xfrm>
              <a:off x="653408" y="217554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Group 101"/>
          <p:cNvGrpSpPr>
            <a:grpSpLocks/>
          </p:cNvGrpSpPr>
          <p:nvPr/>
        </p:nvGrpSpPr>
        <p:grpSpPr bwMode="auto">
          <a:xfrm>
            <a:off x="5397862" y="3765939"/>
            <a:ext cx="6244589" cy="2389788"/>
            <a:chOff x="1151" y="2614"/>
            <a:chExt cx="3373" cy="1491"/>
          </a:xfrm>
        </p:grpSpPr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3109" y="3857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2560" y="3857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1856" y="3857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李爽</a:t>
              </a: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1151" y="3857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0005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3109" y="3608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2560" y="3608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1856" y="3608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齐梅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1151" y="3608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0004</a:t>
              </a: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3109" y="3360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57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2560" y="3360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1856" y="3360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刘楠</a:t>
              </a: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1151" y="3360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3109" y="3111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59" name="Rectangle 66"/>
            <p:cNvSpPr>
              <a:spLocks noChangeArrowheads="1"/>
            </p:cNvSpPr>
            <p:nvPr/>
          </p:nvSpPr>
          <p:spPr bwMode="auto">
            <a:xfrm>
              <a:off x="2560" y="3111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60" name="Rectangle 67"/>
            <p:cNvSpPr>
              <a:spLocks noChangeArrowheads="1"/>
            </p:cNvSpPr>
            <p:nvPr/>
          </p:nvSpPr>
          <p:spPr bwMode="auto">
            <a:xfrm>
              <a:off x="1856" y="3111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张亮</a:t>
              </a:r>
            </a:p>
          </p:txBody>
        </p: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1151" y="3111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3109" y="2863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2560" y="2863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64" name="Rectangle 71"/>
            <p:cNvSpPr>
              <a:spLocks noChangeArrowheads="1"/>
            </p:cNvSpPr>
            <p:nvPr/>
          </p:nvSpPr>
          <p:spPr bwMode="auto">
            <a:xfrm>
              <a:off x="1856" y="2863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王刚</a:t>
              </a:r>
            </a:p>
          </p:txBody>
        </p:sp>
        <p:sp>
          <p:nvSpPr>
            <p:cNvPr id="65" name="Rectangle 72"/>
            <p:cNvSpPr>
              <a:spLocks noChangeArrowheads="1"/>
            </p:cNvSpPr>
            <p:nvPr/>
          </p:nvSpPr>
          <p:spPr bwMode="auto">
            <a:xfrm>
              <a:off x="1151" y="2863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3109" y="2614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2560" y="2614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68" name="Rectangle 75"/>
            <p:cNvSpPr>
              <a:spLocks noChangeArrowheads="1"/>
            </p:cNvSpPr>
            <p:nvPr/>
          </p:nvSpPr>
          <p:spPr bwMode="auto">
            <a:xfrm>
              <a:off x="1856" y="2614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1151" y="2614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职工号</a:t>
              </a: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1151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>
              <a:off x="1151" y="2863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1151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82"/>
            <p:cNvSpPr>
              <a:spLocks noChangeShapeType="1"/>
            </p:cNvSpPr>
            <p:nvPr/>
          </p:nvSpPr>
          <p:spPr bwMode="auto">
            <a:xfrm>
              <a:off x="1856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>
              <a:off x="2560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>
              <a:off x="3109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1151" y="3111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86"/>
            <p:cNvSpPr>
              <a:spLocks noChangeShapeType="1"/>
            </p:cNvSpPr>
            <p:nvPr/>
          </p:nvSpPr>
          <p:spPr bwMode="auto">
            <a:xfrm>
              <a:off x="1151" y="3360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87"/>
            <p:cNvSpPr>
              <a:spLocks noChangeShapeType="1"/>
            </p:cNvSpPr>
            <p:nvPr/>
          </p:nvSpPr>
          <p:spPr bwMode="auto">
            <a:xfrm>
              <a:off x="1151" y="3608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88"/>
            <p:cNvSpPr>
              <a:spLocks noChangeShapeType="1"/>
            </p:cNvSpPr>
            <p:nvPr/>
          </p:nvSpPr>
          <p:spPr bwMode="auto">
            <a:xfrm>
              <a:off x="1151" y="3857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92"/>
            <p:cNvSpPr>
              <a:spLocks noChangeArrowheads="1"/>
            </p:cNvSpPr>
            <p:nvPr/>
          </p:nvSpPr>
          <p:spPr bwMode="auto">
            <a:xfrm>
              <a:off x="3658" y="3857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1982.9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93"/>
            <p:cNvSpPr>
              <a:spLocks noChangeArrowheads="1"/>
            </p:cNvSpPr>
            <p:nvPr/>
          </p:nvSpPr>
          <p:spPr bwMode="auto">
            <a:xfrm>
              <a:off x="3658" y="3608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2003.7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94"/>
            <p:cNvSpPr>
              <a:spLocks noChangeArrowheads="1"/>
            </p:cNvSpPr>
            <p:nvPr/>
          </p:nvSpPr>
          <p:spPr bwMode="auto">
            <a:xfrm>
              <a:off x="3658" y="3360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1979.9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95"/>
            <p:cNvSpPr>
              <a:spLocks noChangeArrowheads="1"/>
            </p:cNvSpPr>
            <p:nvPr/>
          </p:nvSpPr>
          <p:spPr bwMode="auto">
            <a:xfrm>
              <a:off x="3658" y="3111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2003.7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96"/>
            <p:cNvSpPr>
              <a:spLocks noChangeArrowheads="1"/>
            </p:cNvSpPr>
            <p:nvPr/>
          </p:nvSpPr>
          <p:spPr bwMode="auto">
            <a:xfrm>
              <a:off x="3658" y="2863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1990.4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3658" y="2614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工作时间</a:t>
              </a:r>
            </a:p>
          </p:txBody>
        </p:sp>
        <p:sp>
          <p:nvSpPr>
            <p:cNvPr id="86" name="Line 98"/>
            <p:cNvSpPr>
              <a:spLocks noChangeShapeType="1"/>
            </p:cNvSpPr>
            <p:nvPr/>
          </p:nvSpPr>
          <p:spPr bwMode="auto">
            <a:xfrm>
              <a:off x="1718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3408" y="2584768"/>
            <a:ext cx="9267106" cy="565348"/>
            <a:chOff x="653408" y="2615248"/>
            <a:chExt cx="9267106" cy="565348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132448" y="2615248"/>
              <a:ext cx="8788066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主关键字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：可以唯一标识一个记录的关键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字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67"/>
            <p:cNvGrpSpPr/>
            <p:nvPr/>
          </p:nvGrpSpPr>
          <p:grpSpPr>
            <a:xfrm>
              <a:off x="653408" y="276990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66026" y="3087688"/>
            <a:ext cx="8322952" cy="565348"/>
            <a:chOff x="666026" y="3163888"/>
            <a:chExt cx="8322952" cy="565348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29826" y="3163888"/>
              <a:ext cx="7859152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次关键字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：不能唯一标识一个记录的关键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字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67"/>
            <p:cNvGrpSpPr/>
            <p:nvPr/>
          </p:nvGrpSpPr>
          <p:grpSpPr>
            <a:xfrm>
              <a:off x="666026" y="331854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89201" y="1367530"/>
            <a:ext cx="3286655" cy="483870"/>
            <a:chOff x="678919" y="2230576"/>
            <a:chExt cx="3286655" cy="48387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612591" y="2255808"/>
            <a:ext cx="1352983" cy="45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公式" r:id="rId3" imgW="622030" imgH="190417" progId="Equation.3">
                    <p:embed/>
                  </p:oleObj>
                </mc:Choice>
                <mc:Fallback>
                  <p:oleObj name="公式" r:id="rId3" imgW="622030" imgH="190417" progId="Equation.3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591" y="2255808"/>
                          <a:ext cx="1352983" cy="4586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78919" y="2230576"/>
              <a:ext cx="2031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判定树深度为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094286" y="1367530"/>
            <a:ext cx="3643689" cy="461665"/>
            <a:chOff x="8091111" y="5096324"/>
            <a:chExt cx="3643689" cy="461665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8710813" y="5096324"/>
              <a:ext cx="30239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时间复杂度为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O(log</a:t>
              </a:r>
              <a:r>
                <a:rPr kumimoji="0" lang="en-US" altLang="zh-CN" sz="2400" b="0" i="0" u="none" strike="noStrike" cap="none" normalizeH="0" baseline="-2500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右箭头 54"/>
            <p:cNvSpPr/>
            <p:nvPr/>
          </p:nvSpPr>
          <p:spPr>
            <a:xfrm>
              <a:off x="8091111" y="51651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7739" y="1367530"/>
            <a:ext cx="4256176" cy="478520"/>
            <a:chOff x="3714564" y="5096324"/>
            <a:chExt cx="4256176" cy="478520"/>
          </a:xfrm>
        </p:grpSpPr>
        <p:grpSp>
          <p:nvGrpSpPr>
            <p:cNvPr id="11" name="组合 10"/>
            <p:cNvGrpSpPr/>
            <p:nvPr/>
          </p:nvGrpSpPr>
          <p:grpSpPr>
            <a:xfrm>
              <a:off x="4352173" y="5096324"/>
              <a:ext cx="3618567" cy="478520"/>
              <a:chOff x="419200" y="3186372"/>
              <a:chExt cx="3618567" cy="47852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19200" y="3186372"/>
                <a:ext cx="233910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比较次数至多为</a:t>
                </a: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/>
            </p:nvGraphicFramePr>
            <p:xfrm>
              <a:off x="2684784" y="3206254"/>
              <a:ext cx="1352983" cy="458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5" name="公式" r:id="rId5" imgW="622030" imgH="190417" progId="Equation.3">
                      <p:embed/>
                    </p:oleObj>
                  </mc:Choice>
                  <mc:Fallback>
                    <p:oleObj name="公式" r:id="rId5" imgW="622030" imgH="190417" progId="Equation.3">
                      <p:embed/>
                      <p:pic>
                        <p:nvPicPr>
                          <p:cNvPr id="41" name="对象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4784" y="3206254"/>
                            <a:ext cx="1352983" cy="45863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右箭头 55"/>
            <p:cNvSpPr/>
            <p:nvPr/>
          </p:nvSpPr>
          <p:spPr>
            <a:xfrm>
              <a:off x="3714564" y="51651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5190" y="811074"/>
            <a:ext cx="11121073" cy="523220"/>
            <a:chOff x="811847" y="1603554"/>
            <a:chExt cx="11121073" cy="523220"/>
          </a:xfrm>
        </p:grpSpPr>
        <p:grpSp>
          <p:nvGrpSpPr>
            <p:cNvPr id="58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10508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查找成功情况下，与判定树的深度有关，判定树的深度是多少呢？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5" name="Freeform 29"/>
          <p:cNvSpPr>
            <a:spLocks/>
          </p:cNvSpPr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6" name="Freeform 31"/>
          <p:cNvSpPr>
            <a:spLocks/>
          </p:cNvSpPr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7" name="Freeform 32"/>
          <p:cNvSpPr>
            <a:spLocks/>
          </p:cNvSpPr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8" name="Freeform 33"/>
          <p:cNvSpPr>
            <a:spLocks/>
          </p:cNvSpPr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9" name="Freeform 34"/>
          <p:cNvSpPr>
            <a:spLocks/>
          </p:cNvSpPr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30" name="Freeform 36"/>
          <p:cNvSpPr>
            <a:spLocks/>
          </p:cNvSpPr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31" name="Freeform 37"/>
          <p:cNvSpPr>
            <a:spLocks/>
          </p:cNvSpPr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133" name="Freeform 35"/>
            <p:cNvSpPr>
              <a:spLocks/>
            </p:cNvSpPr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133499" y="3813017"/>
            <a:ext cx="858838" cy="830262"/>
            <a:chOff x="5133499" y="3813017"/>
            <a:chExt cx="858838" cy="830262"/>
          </a:xfrm>
        </p:grpSpPr>
        <p:sp>
          <p:nvSpPr>
            <p:cNvPr id="136" name="Freeform 28"/>
            <p:cNvSpPr>
              <a:spLocks/>
            </p:cNvSpPr>
            <p:nvPr/>
          </p:nvSpPr>
          <p:spPr bwMode="auto">
            <a:xfrm>
              <a:off x="5468461" y="3813017"/>
              <a:ext cx="360000" cy="468313"/>
            </a:xfrm>
            <a:custGeom>
              <a:avLst/>
              <a:gdLst>
                <a:gd name="T0" fmla="*/ 257 w 257"/>
                <a:gd name="T1" fmla="*/ 0 h 337"/>
                <a:gd name="T2" fmla="*/ 0 w 257"/>
                <a:gd name="T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33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Text Box 44"/>
            <p:cNvSpPr txBox="1">
              <a:spLocks noChangeArrowheads="1"/>
            </p:cNvSpPr>
            <p:nvPr/>
          </p:nvSpPr>
          <p:spPr bwMode="auto">
            <a:xfrm>
              <a:off x="5133499" y="4271804"/>
              <a:ext cx="8588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576036" y="3835242"/>
            <a:ext cx="8991600" cy="1685925"/>
            <a:chOff x="2576036" y="3835242"/>
            <a:chExt cx="8991600" cy="1685925"/>
          </a:xfrm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9353709" y="3950494"/>
              <a:ext cx="400050" cy="346075"/>
            </a:xfrm>
            <a:custGeom>
              <a:avLst/>
              <a:gdLst>
                <a:gd name="T0" fmla="*/ 307 w 307"/>
                <a:gd name="T1" fmla="*/ 0 h 224"/>
                <a:gd name="T2" fmla="*/ 0 w 307"/>
                <a:gd name="T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224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auto">
            <a:xfrm>
              <a:off x="3098324" y="3836829"/>
              <a:ext cx="539750" cy="358775"/>
            </a:xfrm>
            <a:custGeom>
              <a:avLst/>
              <a:gdLst>
                <a:gd name="T0" fmla="*/ 366 w 366"/>
                <a:gd name="T1" fmla="*/ 0 h 302"/>
                <a:gd name="T2" fmla="*/ 0 w 366"/>
                <a:gd name="T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302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1" name="Text Box 40"/>
            <p:cNvSpPr txBox="1">
              <a:spLocks noChangeArrowheads="1"/>
            </p:cNvSpPr>
            <p:nvPr/>
          </p:nvSpPr>
          <p:spPr bwMode="auto">
            <a:xfrm>
              <a:off x="2576036" y="4219417"/>
              <a:ext cx="6810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42" name="Freeform 41"/>
            <p:cNvSpPr>
              <a:spLocks/>
            </p:cNvSpPr>
            <p:nvPr/>
          </p:nvSpPr>
          <p:spPr bwMode="auto">
            <a:xfrm>
              <a:off x="4179411" y="4600417"/>
              <a:ext cx="260350" cy="525463"/>
            </a:xfrm>
            <a:custGeom>
              <a:avLst/>
              <a:gdLst>
                <a:gd name="T0" fmla="*/ 180 w 180"/>
                <a:gd name="T1" fmla="*/ 0 h 360"/>
                <a:gd name="T2" fmla="*/ 0 w 18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6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3706336" y="5124292"/>
              <a:ext cx="75565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4757261" y="5135404"/>
              <a:ext cx="73818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45" name="Text Box 45"/>
            <p:cNvSpPr txBox="1">
              <a:spLocks noChangeArrowheads="1"/>
            </p:cNvSpPr>
            <p:nvPr/>
          </p:nvSpPr>
          <p:spPr bwMode="auto">
            <a:xfrm>
              <a:off x="5763736" y="5141754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46" name="Text Box 46"/>
            <p:cNvSpPr txBox="1">
              <a:spLocks noChangeArrowheads="1"/>
            </p:cNvSpPr>
            <p:nvPr/>
          </p:nvSpPr>
          <p:spPr bwMode="auto">
            <a:xfrm>
              <a:off x="9803924" y="5149692"/>
              <a:ext cx="8429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147" name="Text Box 47"/>
            <p:cNvSpPr txBox="1">
              <a:spLocks noChangeArrowheads="1"/>
            </p:cNvSpPr>
            <p:nvPr/>
          </p:nvSpPr>
          <p:spPr bwMode="auto">
            <a:xfrm>
              <a:off x="10856436" y="5149692"/>
              <a:ext cx="711200" cy="36512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8" name="Text Box 48"/>
            <p:cNvSpPr txBox="1">
              <a:spLocks noChangeArrowheads="1"/>
            </p:cNvSpPr>
            <p:nvPr/>
          </p:nvSpPr>
          <p:spPr bwMode="auto">
            <a:xfrm>
              <a:off x="9078436" y="4284504"/>
              <a:ext cx="75882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49" name="Text Box 49"/>
            <p:cNvSpPr txBox="1">
              <a:spLocks noChangeArrowheads="1"/>
            </p:cNvSpPr>
            <p:nvPr/>
          </p:nvSpPr>
          <p:spPr bwMode="auto">
            <a:xfrm>
              <a:off x="8535511" y="5133817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50" name="Text Box 50"/>
            <p:cNvSpPr txBox="1">
              <a:spLocks noChangeArrowheads="1"/>
            </p:cNvSpPr>
            <p:nvPr/>
          </p:nvSpPr>
          <p:spPr bwMode="auto">
            <a:xfrm>
              <a:off x="7648099" y="5141754"/>
              <a:ext cx="7826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51" name="Text Box 51"/>
            <p:cNvSpPr txBox="1">
              <a:spLocks noChangeArrowheads="1"/>
            </p:cNvSpPr>
            <p:nvPr/>
          </p:nvSpPr>
          <p:spPr bwMode="auto">
            <a:xfrm>
              <a:off x="6738461" y="5141754"/>
              <a:ext cx="77787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7041674" y="4271804"/>
              <a:ext cx="8556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153" name="Freeform 53"/>
            <p:cNvSpPr>
              <a:spLocks/>
            </p:cNvSpPr>
            <p:nvPr/>
          </p:nvSpPr>
          <p:spPr bwMode="auto">
            <a:xfrm>
              <a:off x="4793774" y="4630579"/>
              <a:ext cx="260350" cy="503238"/>
            </a:xfrm>
            <a:custGeom>
              <a:avLst/>
              <a:gdLst>
                <a:gd name="T0" fmla="*/ 0 w 180"/>
                <a:gd name="T1" fmla="*/ 0 h 345"/>
                <a:gd name="T2" fmla="*/ 180 w 180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45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4" name="Line 54"/>
            <p:cNvSpPr>
              <a:spLocks noChangeShapeType="1"/>
            </p:cNvSpPr>
            <p:nvPr/>
          </p:nvSpPr>
          <p:spPr bwMode="auto">
            <a:xfrm>
              <a:off x="10856436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5" name="Line 55"/>
            <p:cNvSpPr>
              <a:spLocks noChangeShapeType="1"/>
            </p:cNvSpPr>
            <p:nvPr/>
          </p:nvSpPr>
          <p:spPr bwMode="auto">
            <a:xfrm flipH="1">
              <a:off x="10250011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6" name="Line 56"/>
            <p:cNvSpPr>
              <a:spLocks noChangeShapeType="1"/>
            </p:cNvSpPr>
            <p:nvPr/>
          </p:nvSpPr>
          <p:spPr bwMode="auto">
            <a:xfrm>
              <a:off x="8579961" y="4673442"/>
              <a:ext cx="234950" cy="46831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7" name="Line 57"/>
            <p:cNvSpPr>
              <a:spLocks noChangeShapeType="1"/>
            </p:cNvSpPr>
            <p:nvPr/>
          </p:nvSpPr>
          <p:spPr bwMode="auto">
            <a:xfrm flipH="1">
              <a:off x="8081486" y="4646454"/>
              <a:ext cx="238125" cy="4826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7463949" y="3835242"/>
              <a:ext cx="206375" cy="406400"/>
            </a:xfrm>
            <a:custGeom>
              <a:avLst/>
              <a:gdLst>
                <a:gd name="T0" fmla="*/ 174 w 174"/>
                <a:gd name="T1" fmla="*/ 0 h 259"/>
                <a:gd name="T2" fmla="*/ 0 w 174"/>
                <a:gd name="T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259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6811486" y="4632167"/>
              <a:ext cx="292100" cy="509588"/>
            </a:xfrm>
            <a:custGeom>
              <a:avLst/>
              <a:gdLst>
                <a:gd name="T0" fmla="*/ 0 w 219"/>
                <a:gd name="T1" fmla="*/ 0 h 355"/>
                <a:gd name="T2" fmla="*/ 219 w 219"/>
                <a:gd name="T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355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0" name="Freeform 60"/>
            <p:cNvSpPr>
              <a:spLocks/>
            </p:cNvSpPr>
            <p:nvPr/>
          </p:nvSpPr>
          <p:spPr bwMode="auto">
            <a:xfrm>
              <a:off x="6249511" y="4646454"/>
              <a:ext cx="288925" cy="496888"/>
            </a:xfrm>
            <a:custGeom>
              <a:avLst/>
              <a:gdLst>
                <a:gd name="T0" fmla="*/ 200 w 200"/>
                <a:gd name="T1" fmla="*/ 0 h 341"/>
                <a:gd name="T2" fmla="*/ 0 w 200"/>
                <a:gd name="T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341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61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26721" y="1976577"/>
            <a:ext cx="2052000" cy="368306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查找不成功的过程是从根结点到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外部结点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的路径，和给定值进行的比较次数等于该路径上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内部结点的个数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645190" y="5850931"/>
            <a:ext cx="11121073" cy="523220"/>
            <a:chOff x="811847" y="1603554"/>
            <a:chExt cx="11121073" cy="523220"/>
          </a:xfrm>
        </p:grpSpPr>
        <p:grpSp>
          <p:nvGrpSpPr>
            <p:cNvPr id="173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10508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如何确定查找失败呢？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例如查找的元素比第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个元素大比第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个元素小？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6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>
            <a:spLocks/>
          </p:cNvSpPr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3499" y="3843497"/>
            <a:ext cx="858838" cy="799782"/>
            <a:chOff x="5133499" y="3843497"/>
            <a:chExt cx="858838" cy="799782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5468461" y="3843497"/>
              <a:ext cx="392113" cy="468313"/>
            </a:xfrm>
            <a:custGeom>
              <a:avLst/>
              <a:gdLst>
                <a:gd name="T0" fmla="*/ 257 w 257"/>
                <a:gd name="T1" fmla="*/ 0 h 337"/>
                <a:gd name="T2" fmla="*/ 0 w 257"/>
                <a:gd name="T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33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133499" y="4271804"/>
              <a:ext cx="8588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76036" y="3835242"/>
            <a:ext cx="8991600" cy="1685925"/>
            <a:chOff x="2576036" y="3835242"/>
            <a:chExt cx="8991600" cy="1685925"/>
          </a:xfrm>
        </p:grpSpPr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9353709" y="3950494"/>
              <a:ext cx="400050" cy="346075"/>
            </a:xfrm>
            <a:custGeom>
              <a:avLst/>
              <a:gdLst>
                <a:gd name="T0" fmla="*/ 307 w 307"/>
                <a:gd name="T1" fmla="*/ 0 h 224"/>
                <a:gd name="T2" fmla="*/ 0 w 307"/>
                <a:gd name="T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224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3098324" y="3836829"/>
              <a:ext cx="539750" cy="358775"/>
            </a:xfrm>
            <a:custGeom>
              <a:avLst/>
              <a:gdLst>
                <a:gd name="T0" fmla="*/ 366 w 366"/>
                <a:gd name="T1" fmla="*/ 0 h 302"/>
                <a:gd name="T2" fmla="*/ 0 w 366"/>
                <a:gd name="T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302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2576036" y="4219417"/>
              <a:ext cx="6810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4179411" y="4600417"/>
              <a:ext cx="260350" cy="525463"/>
            </a:xfrm>
            <a:custGeom>
              <a:avLst/>
              <a:gdLst>
                <a:gd name="T0" fmla="*/ 180 w 180"/>
                <a:gd name="T1" fmla="*/ 0 h 360"/>
                <a:gd name="T2" fmla="*/ 0 w 18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6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3706336" y="5124292"/>
              <a:ext cx="75565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4757261" y="5135404"/>
              <a:ext cx="73818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763736" y="5141754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9803924" y="5149692"/>
              <a:ext cx="8429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10856436" y="5149692"/>
              <a:ext cx="711200" cy="36512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9078436" y="4284504"/>
              <a:ext cx="75882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2" name="Text Box 49"/>
            <p:cNvSpPr txBox="1">
              <a:spLocks noChangeArrowheads="1"/>
            </p:cNvSpPr>
            <p:nvPr/>
          </p:nvSpPr>
          <p:spPr bwMode="auto">
            <a:xfrm>
              <a:off x="8535511" y="5133817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3" name="Text Box 50"/>
            <p:cNvSpPr txBox="1">
              <a:spLocks noChangeArrowheads="1"/>
            </p:cNvSpPr>
            <p:nvPr/>
          </p:nvSpPr>
          <p:spPr bwMode="auto">
            <a:xfrm>
              <a:off x="7648099" y="5141754"/>
              <a:ext cx="7826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6738461" y="5141754"/>
              <a:ext cx="77787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7041674" y="4271804"/>
              <a:ext cx="8556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4793774" y="4630579"/>
              <a:ext cx="260350" cy="503238"/>
            </a:xfrm>
            <a:custGeom>
              <a:avLst/>
              <a:gdLst>
                <a:gd name="T0" fmla="*/ 0 w 180"/>
                <a:gd name="T1" fmla="*/ 0 h 345"/>
                <a:gd name="T2" fmla="*/ 180 w 180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45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>
              <a:off x="10856436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 flipH="1">
              <a:off x="10250011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8579961" y="4673442"/>
              <a:ext cx="234950" cy="46831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 flipH="1">
              <a:off x="8081486" y="4646454"/>
              <a:ext cx="238125" cy="4826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Freeform 58"/>
            <p:cNvSpPr>
              <a:spLocks/>
            </p:cNvSpPr>
            <p:nvPr/>
          </p:nvSpPr>
          <p:spPr bwMode="auto">
            <a:xfrm>
              <a:off x="7463949" y="3835242"/>
              <a:ext cx="206375" cy="406400"/>
            </a:xfrm>
            <a:custGeom>
              <a:avLst/>
              <a:gdLst>
                <a:gd name="T0" fmla="*/ 174 w 174"/>
                <a:gd name="T1" fmla="*/ 0 h 259"/>
                <a:gd name="T2" fmla="*/ 0 w 174"/>
                <a:gd name="T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259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6811486" y="4632167"/>
              <a:ext cx="292100" cy="509588"/>
            </a:xfrm>
            <a:custGeom>
              <a:avLst/>
              <a:gdLst>
                <a:gd name="T0" fmla="*/ 0 w 219"/>
                <a:gd name="T1" fmla="*/ 0 h 355"/>
                <a:gd name="T2" fmla="*/ 219 w 219"/>
                <a:gd name="T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355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6249511" y="4646454"/>
              <a:ext cx="288925" cy="496888"/>
            </a:xfrm>
            <a:custGeom>
              <a:avLst/>
              <a:gdLst>
                <a:gd name="T0" fmla="*/ 200 w 200"/>
                <a:gd name="T1" fmla="*/ 0 h 341"/>
                <a:gd name="T2" fmla="*/ 0 w 200"/>
                <a:gd name="T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341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97955" y="825242"/>
            <a:ext cx="10701565" cy="523220"/>
            <a:chOff x="697955" y="825242"/>
            <a:chExt cx="10701565" cy="523220"/>
          </a:xfrm>
        </p:grpSpPr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1124202" y="825242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的平均比较次数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(1×1+2×2+3×4+4×4)/11 = 3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82"/>
            <p:cNvGrpSpPr/>
            <p:nvPr/>
          </p:nvGrpSpPr>
          <p:grpSpPr>
            <a:xfrm>
              <a:off x="697955" y="905251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95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4109" y="1472664"/>
            <a:ext cx="10715411" cy="523220"/>
            <a:chOff x="684109" y="1472664"/>
            <a:chExt cx="10715411" cy="523220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1124202" y="1472664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查找不成功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的平均比较次数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(3×4+4×8)/12 = 11/3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Group 82"/>
            <p:cNvGrpSpPr/>
            <p:nvPr/>
          </p:nvGrpSpPr>
          <p:grpSpPr>
            <a:xfrm>
              <a:off x="684109" y="151280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01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2499721-DF17-4173-AFAA-938419ACFCE1}"/>
              </a:ext>
            </a:extLst>
          </p:cNvPr>
          <p:cNvSpPr/>
          <p:nvPr/>
        </p:nvSpPr>
        <p:spPr>
          <a:xfrm>
            <a:off x="664696" y="5848092"/>
            <a:ext cx="7692063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折半查找效率高，条件是：采用顺序存储结构的有序表！</a:t>
            </a:r>
          </a:p>
        </p:txBody>
      </p:sp>
    </p:spTree>
    <p:extLst>
      <p:ext uri="{BB962C8B-B14F-4D97-AF65-F5344CB8AC3E}">
        <p14:creationId xmlns:p14="http://schemas.microsoft.com/office/powerpoint/2010/main" val="32829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7-2-3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分块查找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</a:t>
            </a:r>
          </a:p>
        </p:txBody>
      </p:sp>
    </p:spTree>
    <p:extLst>
      <p:ext uri="{BB962C8B-B14F-4D97-AF65-F5344CB8AC3E}">
        <p14:creationId xmlns:p14="http://schemas.microsoft.com/office/powerpoint/2010/main" val="419623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23719" y="713937"/>
            <a:ext cx="10499784" cy="32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分块查找（又称索引顺序查找）：</a:t>
            </a:r>
            <a:endParaRPr lang="en-US" altLang="zh-CN" sz="28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）对数据元素分块，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块内无序，块间有序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）建立一个索引表，为每个块建立一个索引项，指出该块内的最大（或最小）关键字以及该块中第一个数据元素在表中的位置（指针）。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索引表按关键字有序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）查找时，先查索引表（折半查找）确定待查元素所在的块，然后在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块内顺序查找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68497" y="9187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Group 32">
            <a:extLst>
              <a:ext uri="{FF2B5EF4-FFF2-40B4-BE49-F238E27FC236}">
                <a16:creationId xmlns:a16="http://schemas.microsoft.com/office/drawing/2014/main" id="{CA5C67E4-2EDB-4454-8103-D871D8DD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17870"/>
              </p:ext>
            </p:extLst>
          </p:nvPr>
        </p:nvGraphicFramePr>
        <p:xfrm>
          <a:off x="3802743" y="4164261"/>
          <a:ext cx="2286000" cy="79235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33">
            <a:extLst>
              <a:ext uri="{FF2B5EF4-FFF2-40B4-BE49-F238E27FC236}">
                <a16:creationId xmlns:a16="http://schemas.microsoft.com/office/drawing/2014/main" id="{DA2E875A-DB85-41C0-A02E-42E7CF04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343" y="3707061"/>
            <a:ext cx="1946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索引表</a:t>
            </a: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4C53CFC3-81BB-4622-98F3-E41DA366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14" y="4088061"/>
            <a:ext cx="24483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sz="2400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块中最大关键字</a:t>
            </a: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7657DC02-6F7D-4D6F-8A2C-3087F47C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43" y="4528739"/>
            <a:ext cx="2158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sz="2400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块的起始地址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5A4F11F-5D19-4D49-9990-BD19E2478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11856"/>
              </p:ext>
            </p:extLst>
          </p:nvPr>
        </p:nvGraphicFramePr>
        <p:xfrm>
          <a:off x="1897743" y="5292973"/>
          <a:ext cx="82296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141">
            <a:extLst>
              <a:ext uri="{FF2B5EF4-FFF2-40B4-BE49-F238E27FC236}">
                <a16:creationId xmlns:a16="http://schemas.microsoft.com/office/drawing/2014/main" id="{F65037D0-50BE-4D6D-B95A-BD0C0F77C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943" y="5688261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sp>
        <p:nvSpPr>
          <p:cNvPr id="24" name="Rectangle 142">
            <a:extLst>
              <a:ext uri="{FF2B5EF4-FFF2-40B4-BE49-F238E27FC236}">
                <a16:creationId xmlns:a16="http://schemas.microsoft.com/office/drawing/2014/main" id="{2FD998F4-3951-4F4D-B340-0B002134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43" y="5688261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sp>
        <p:nvSpPr>
          <p:cNvPr id="25" name="Rectangle 143">
            <a:extLst>
              <a:ext uri="{FF2B5EF4-FFF2-40B4-BE49-F238E27FC236}">
                <a16:creationId xmlns:a16="http://schemas.microsoft.com/office/drawing/2014/main" id="{E9DAD0C2-D631-4AC9-B10C-9E8872F5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468" y="5688261"/>
            <a:ext cx="199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grpSp>
        <p:nvGrpSpPr>
          <p:cNvPr id="27" name="Group 156">
            <a:extLst>
              <a:ext uri="{FF2B5EF4-FFF2-40B4-BE49-F238E27FC236}">
                <a16:creationId xmlns:a16="http://schemas.microsoft.com/office/drawing/2014/main" id="{8FE8A2C2-72F2-4A59-AABF-77203FB1BF81}"/>
              </a:ext>
            </a:extLst>
          </p:cNvPr>
          <p:cNvGrpSpPr>
            <a:grpSpLocks/>
          </p:cNvGrpSpPr>
          <p:nvPr/>
        </p:nvGrpSpPr>
        <p:grpSpPr bwMode="auto">
          <a:xfrm>
            <a:off x="2126343" y="4880223"/>
            <a:ext cx="2057400" cy="427038"/>
            <a:chOff x="384" y="2976"/>
            <a:chExt cx="1296" cy="240"/>
          </a:xfrm>
        </p:grpSpPr>
        <p:sp>
          <p:nvSpPr>
            <p:cNvPr id="32" name="Line 144">
              <a:extLst>
                <a:ext uri="{FF2B5EF4-FFF2-40B4-BE49-F238E27FC236}">
                  <a16:creationId xmlns:a16="http://schemas.microsoft.com/office/drawing/2014/main" id="{E4DFF2F5-A905-4A57-9F7C-D7E4D6936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6"/>
              <a:ext cx="0" cy="9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46">
              <a:extLst>
                <a:ext uri="{FF2B5EF4-FFF2-40B4-BE49-F238E27FC236}">
                  <a16:creationId xmlns:a16="http://schemas.microsoft.com/office/drawing/2014/main" id="{55E73DD4-8571-4C4C-BE51-9BA35670E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72"/>
              <a:ext cx="1296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47">
              <a:extLst>
                <a:ext uri="{FF2B5EF4-FFF2-40B4-BE49-F238E27FC236}">
                  <a16:creationId xmlns:a16="http://schemas.microsoft.com/office/drawing/2014/main" id="{34A4C65B-722D-4F6F-8C8B-30AF2B963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072"/>
              <a:ext cx="0" cy="14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155">
            <a:extLst>
              <a:ext uri="{FF2B5EF4-FFF2-40B4-BE49-F238E27FC236}">
                <a16:creationId xmlns:a16="http://schemas.microsoft.com/office/drawing/2014/main" id="{9096F29D-0626-4316-9220-50E9ED767B92}"/>
              </a:ext>
            </a:extLst>
          </p:cNvPr>
          <p:cNvGrpSpPr>
            <a:grpSpLocks/>
          </p:cNvGrpSpPr>
          <p:nvPr/>
        </p:nvGrpSpPr>
        <p:grpSpPr bwMode="auto">
          <a:xfrm>
            <a:off x="5707743" y="4880221"/>
            <a:ext cx="1905000" cy="427039"/>
            <a:chOff x="2640" y="2976"/>
            <a:chExt cx="1200" cy="240"/>
          </a:xfrm>
        </p:grpSpPr>
        <p:sp>
          <p:nvSpPr>
            <p:cNvPr id="41" name="Line 150">
              <a:extLst>
                <a:ext uri="{FF2B5EF4-FFF2-40B4-BE49-F238E27FC236}">
                  <a16:creationId xmlns:a16="http://schemas.microsoft.com/office/drawing/2014/main" id="{DAC613C3-AE8F-49FF-8767-61DECCEAD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976"/>
              <a:ext cx="0" cy="96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/>
            </a:p>
          </p:txBody>
        </p:sp>
        <p:sp>
          <p:nvSpPr>
            <p:cNvPr id="42" name="Line 151">
              <a:extLst>
                <a:ext uri="{FF2B5EF4-FFF2-40B4-BE49-F238E27FC236}">
                  <a16:creationId xmlns:a16="http://schemas.microsoft.com/office/drawing/2014/main" id="{4182D356-27FE-49CC-9B8E-52F994F5B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072"/>
              <a:ext cx="12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/>
            </a:p>
          </p:txBody>
        </p:sp>
        <p:sp>
          <p:nvSpPr>
            <p:cNvPr id="43" name="Line 152">
              <a:extLst>
                <a:ext uri="{FF2B5EF4-FFF2-40B4-BE49-F238E27FC236}">
                  <a16:creationId xmlns:a16="http://schemas.microsoft.com/office/drawing/2014/main" id="{09E0FF30-FADC-4C4D-B4DE-18D8E4020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72"/>
              <a:ext cx="0" cy="144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/>
            </a:p>
          </p:txBody>
        </p:sp>
      </p:grpSp>
      <p:sp>
        <p:nvSpPr>
          <p:cNvPr id="44" name="Line 154">
            <a:extLst>
              <a:ext uri="{FF2B5EF4-FFF2-40B4-BE49-F238E27FC236}">
                <a16:creationId xmlns:a16="http://schemas.microsoft.com/office/drawing/2014/main" id="{48EDAD5B-070E-48F9-AD3E-6425B6857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591" y="4880223"/>
            <a:ext cx="0" cy="427034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157">
            <a:extLst>
              <a:ext uri="{FF2B5EF4-FFF2-40B4-BE49-F238E27FC236}">
                <a16:creationId xmlns:a16="http://schemas.microsoft.com/office/drawing/2014/main" id="{EEDE52E6-47FF-4471-8454-B0EE7E63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743" y="5291386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en-US" altLang="zh-CN" sz="2000">
                <a:solidFill>
                  <a:schemeClr val="tx2"/>
                </a:solidFill>
              </a:rPr>
              <a:t>22</a:t>
            </a:r>
          </a:p>
        </p:txBody>
      </p:sp>
      <p:sp>
        <p:nvSpPr>
          <p:cNvPr id="46" name="Rectangle 158">
            <a:extLst>
              <a:ext uri="{FF2B5EF4-FFF2-40B4-BE49-F238E27FC236}">
                <a16:creationId xmlns:a16="http://schemas.microsoft.com/office/drawing/2014/main" id="{1899ADE6-1418-47A6-B969-24D7EB6F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43" y="5291386"/>
            <a:ext cx="438150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en-US" altLang="zh-CN" sz="2000">
                <a:solidFill>
                  <a:schemeClr val="tx2"/>
                </a:solidFill>
              </a:rPr>
              <a:t>48</a:t>
            </a:r>
          </a:p>
        </p:txBody>
      </p:sp>
      <p:sp>
        <p:nvSpPr>
          <p:cNvPr id="47" name="Rectangle 159">
            <a:extLst>
              <a:ext uri="{FF2B5EF4-FFF2-40B4-BE49-F238E27FC236}">
                <a16:creationId xmlns:a16="http://schemas.microsoft.com/office/drawing/2014/main" id="{2B145ED3-D4E2-47E1-9984-17A77BB9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943" y="5291386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en-US" altLang="zh-CN" sz="2000">
                <a:solidFill>
                  <a:schemeClr val="tx2"/>
                </a:solidFill>
              </a:rPr>
              <a:t>86</a:t>
            </a:r>
          </a:p>
        </p:txBody>
      </p:sp>
      <p:graphicFrame>
        <p:nvGraphicFramePr>
          <p:cNvPr id="48" name="Group 210">
            <a:extLst>
              <a:ext uri="{FF2B5EF4-FFF2-40B4-BE49-F238E27FC236}">
                <a16:creationId xmlns:a16="http://schemas.microsoft.com/office/drawing/2014/main" id="{F0C49792-F2F5-4C78-A27F-77FB149FC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5785"/>
              </p:ext>
            </p:extLst>
          </p:nvPr>
        </p:nvGraphicFramePr>
        <p:xfrm>
          <a:off x="3802743" y="4149973"/>
          <a:ext cx="2286000" cy="3968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6B50154-D5B2-40F8-9AFD-4B69EA153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29106"/>
              </p:ext>
            </p:extLst>
          </p:nvPr>
        </p:nvGraphicFramePr>
        <p:xfrm>
          <a:off x="3783693" y="4514142"/>
          <a:ext cx="2286000" cy="3962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4" grpId="0"/>
      <p:bldP spid="25" grpId="0"/>
      <p:bldP spid="45" grpId="0"/>
      <p:bldP spid="46" grpId="0" animBg="1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分块查找性能分析</a:t>
            </a: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26ACED55-D30A-4BA0-B98C-2A68D3D4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514" y="516164"/>
            <a:ext cx="76962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查找效率：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ASL=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en-US" altLang="zh-CN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+L</a:t>
            </a:r>
            <a:r>
              <a:rPr lang="en-US" altLang="zh-CN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endParaRPr lang="en-US" altLang="zh-CN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" name="AutoShape 5">
            <a:extLst>
              <a:ext uri="{FF2B5EF4-FFF2-40B4-BE49-F238E27FC236}">
                <a16:creationId xmlns:a16="http://schemas.microsoft.com/office/drawing/2014/main" id="{B0866DCC-3693-47FB-B8FA-918AE2F5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12" y="1983014"/>
            <a:ext cx="2819401" cy="457200"/>
          </a:xfrm>
          <a:prstGeom prst="wedgeRoundRectCallout">
            <a:avLst>
              <a:gd name="adj1" fmla="val 39708"/>
              <a:gd name="adj2" fmla="val -134077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对索引表查找的</a:t>
            </a:r>
            <a:r>
              <a:rPr lang="en-US" altLang="zh-CN" sz="20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ASL</a:t>
            </a:r>
          </a:p>
        </p:txBody>
      </p:sp>
      <p:sp>
        <p:nvSpPr>
          <p:cNvPr id="79" name="AutoShape 6">
            <a:extLst>
              <a:ext uri="{FF2B5EF4-FFF2-40B4-BE49-F238E27FC236}">
                <a16:creationId xmlns:a16="http://schemas.microsoft.com/office/drawing/2014/main" id="{34D89361-FA85-4E81-8C79-7D9D1AFF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45" y="1977345"/>
            <a:ext cx="2426044" cy="457200"/>
          </a:xfrm>
          <a:prstGeom prst="wedgeRoundRectCallout">
            <a:avLst>
              <a:gd name="adj1" fmla="val -54729"/>
              <a:gd name="adj2" fmla="val -119543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对块内查找的</a:t>
            </a:r>
            <a:r>
              <a:rPr lang="en-US" altLang="zh-CN" sz="20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ASL</a:t>
            </a:r>
          </a:p>
        </p:txBody>
      </p:sp>
      <p:graphicFrame>
        <p:nvGraphicFramePr>
          <p:cNvPr id="81" name="Object 2">
            <a:extLst>
              <a:ext uri="{FF2B5EF4-FFF2-40B4-BE49-F238E27FC236}">
                <a16:creationId xmlns:a16="http://schemas.microsoft.com/office/drawing/2014/main" id="{6CC4D068-3D16-4174-9C08-18A8CB6A4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87310"/>
              </p:ext>
            </p:extLst>
          </p:nvPr>
        </p:nvGraphicFramePr>
        <p:xfrm>
          <a:off x="2087788" y="3534269"/>
          <a:ext cx="67421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3" imgW="2499730" imgH="317225" progId="Equation.3">
                  <p:embed/>
                </p:oleObj>
              </mc:Choice>
              <mc:Fallback>
                <p:oleObj r:id="rId3" imgW="2499730" imgH="317225" progId="Equation.3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:a16="http://schemas.microsoft.com/office/drawing/2014/main" id="{9861C891-CFCB-4D88-A281-7A163122BD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88" y="3534269"/>
                        <a:ext cx="6742113" cy="852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9">
            <a:extLst>
              <a:ext uri="{FF2B5EF4-FFF2-40B4-BE49-F238E27FC236}">
                <a16:creationId xmlns:a16="http://schemas.microsoft.com/office/drawing/2014/main" id="{0EB8EA6C-F7E7-48A2-A8CF-8B251A3B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88" y="4669984"/>
            <a:ext cx="8977547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n=9</a:t>
            </a:r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s=3</a:t>
            </a:r>
            <a:r>
              <a:rPr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ASL</a:t>
            </a:r>
            <a:r>
              <a:rPr lang="en-US" altLang="zh-CN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而折半法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ASL=</a:t>
            </a:r>
            <a:r>
              <a:rPr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，顺序法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ASL=</a:t>
            </a:r>
            <a:r>
              <a:rPr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altLang="zh-CN" baseline="-25000" dirty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9580C8-D404-4050-B357-A3F3543C5B15}"/>
              </a:ext>
            </a:extLst>
          </p:cNvPr>
          <p:cNvSpPr/>
          <p:nvPr/>
        </p:nvSpPr>
        <p:spPr>
          <a:xfrm>
            <a:off x="1538514" y="2789378"/>
            <a:ext cx="9076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为查找表中记录数，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为每块内部的记录个数，则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n/s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为块的数目</a:t>
            </a:r>
          </a:p>
        </p:txBody>
      </p:sp>
    </p:spTree>
    <p:extLst>
      <p:ext uri="{BB962C8B-B14F-4D97-AF65-F5344CB8AC3E}">
        <p14:creationId xmlns:p14="http://schemas.microsoft.com/office/powerpoint/2010/main" val="5386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77" grpId="0" animBg="1"/>
      <p:bldP spid="79" grpId="0" animBg="1"/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7-3-1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二叉排序树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</a:t>
            </a:r>
          </a:p>
        </p:txBody>
      </p:sp>
    </p:spTree>
    <p:extLst>
      <p:ext uri="{BB962C8B-B14F-4D97-AF65-F5344CB8AC3E}">
        <p14:creationId xmlns:p14="http://schemas.microsoft.com/office/powerpoint/2010/main" val="269188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57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树表的提出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3205" y="937257"/>
            <a:ext cx="8444598" cy="523220"/>
            <a:chOff x="775602" y="937257"/>
            <a:chExt cx="8444598" cy="523220"/>
          </a:xfrm>
        </p:grpSpPr>
        <p:grpSp>
          <p:nvGrpSpPr>
            <p:cNvPr id="1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78521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如何在一个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的数据集合上进行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8745" y="1643681"/>
            <a:ext cx="10398894" cy="913070"/>
            <a:chOff x="1198745" y="1643681"/>
            <a:chExt cx="10398894" cy="913070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1719544" y="1643681"/>
              <a:ext cx="9878095" cy="913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顺序查找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：不要求元素的有序性，插入、删除的性能是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</a:p>
            <a:p>
              <a:pPr>
                <a:lnSpc>
                  <a:spcPts val="3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>
              <a:spLocks/>
            </p:cNvSpPr>
            <p:nvPr/>
          </p:nvSpPr>
          <p:spPr bwMode="auto">
            <a:xfrm>
              <a:off x="1198745" y="172543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4626" y="2541293"/>
            <a:ext cx="10398894" cy="883512"/>
            <a:chOff x="1210124" y="2634281"/>
            <a:chExt cx="10398894" cy="883512"/>
          </a:xfrm>
        </p:grpSpPr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730923" y="2634281"/>
              <a:ext cx="9878095" cy="88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折半查找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3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为保证元素的有序性，插入、删除要移动元素，性能是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" name="Freeform 84"/>
            <p:cNvSpPr>
              <a:spLocks/>
            </p:cNvSpPr>
            <p:nvPr/>
          </p:nvSpPr>
          <p:spPr bwMode="auto">
            <a:xfrm>
              <a:off x="1210124" y="271603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3205" y="3724629"/>
            <a:ext cx="10844434" cy="523220"/>
            <a:chOff x="775602" y="937257"/>
            <a:chExt cx="10539634" cy="523220"/>
          </a:xfrm>
        </p:grpSpPr>
        <p:grpSp>
          <p:nvGrpSpPr>
            <p:cNvPr id="4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99471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有没有一种查找结构，使得插入、删除、查找均具有较好效率？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8124" y="4476062"/>
            <a:ext cx="8045836" cy="523220"/>
            <a:chOff x="778124" y="4507058"/>
            <a:chExt cx="8045836" cy="523220"/>
          </a:xfrm>
        </p:grpSpPr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1344774" y="4507058"/>
              <a:ext cx="74791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：将查找集合组织成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的结构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78124" y="455266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019262" y="4460662"/>
            <a:ext cx="2868655" cy="523220"/>
            <a:chOff x="4365745" y="1717622"/>
            <a:chExt cx="2868655" cy="523220"/>
          </a:xfrm>
        </p:grpSpPr>
        <p:sp>
          <p:nvSpPr>
            <p:cNvPr id="57" name="右箭头 56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5049199" y="1717622"/>
              <a:ext cx="2185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22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794883" y="12352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39999" y="116997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二叉排序树的定义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794883" y="201028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539999" y="1944973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二叉排序树的存储</a:t>
            </a:r>
          </a:p>
        </p:txBody>
      </p:sp>
      <p:grpSp>
        <p:nvGrpSpPr>
          <p:cNvPr id="22" name="Group 40"/>
          <p:cNvGrpSpPr/>
          <p:nvPr/>
        </p:nvGrpSpPr>
        <p:grpSpPr>
          <a:xfrm>
            <a:off x="1794883" y="511029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539999" y="5044985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二叉排序树的性能分析</a:t>
            </a:r>
          </a:p>
        </p:txBody>
      </p:sp>
      <p:grpSp>
        <p:nvGrpSpPr>
          <p:cNvPr id="31" name="Group 40"/>
          <p:cNvGrpSpPr/>
          <p:nvPr/>
        </p:nvGrpSpPr>
        <p:grpSpPr>
          <a:xfrm>
            <a:off x="1794883" y="27852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2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539999" y="2719976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插入和构造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1794883" y="356029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539999" y="3494979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794883" y="43352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539999" y="4269982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3715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30" grpId="0"/>
      <p:bldP spid="35" grpId="0"/>
      <p:bldP spid="42" grpId="0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738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二叉排序树的定义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249680" y="895382"/>
            <a:ext cx="1033272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二叉排序树（二叉查找树）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：或者是一棵空的二叉树，或者是具有下列性质的二叉树：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）若它的左子树不空，则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左子树上所有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结点的值均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根结点的值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）若它的右子树不空，则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右子树上所有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结点的值均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根结点的值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）它的左右子树也都是二叉排序树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688757" y="98682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57972" y="3237710"/>
            <a:ext cx="3394910" cy="2858018"/>
            <a:chOff x="1357972" y="3237710"/>
            <a:chExt cx="3394910" cy="2858018"/>
          </a:xfrm>
          <a:solidFill>
            <a:srgbClr val="B4B4BE"/>
          </a:solidFill>
        </p:grpSpPr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H="1">
              <a:off x="2145370" y="4313718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2894989" y="3566005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4049103" y="51519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flipH="1">
              <a:off x="3507765" y="51493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Oval 50"/>
            <p:cNvSpPr>
              <a:spLocks noChangeArrowheads="1"/>
            </p:cNvSpPr>
            <p:nvPr/>
          </p:nvSpPr>
          <p:spPr bwMode="auto">
            <a:xfrm>
              <a:off x="3432835" y="32377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2"/>
            <p:cNvSpPr>
              <a:spLocks noChangeArrowheads="1"/>
            </p:cNvSpPr>
            <p:nvPr/>
          </p:nvSpPr>
          <p:spPr bwMode="auto">
            <a:xfrm>
              <a:off x="432088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4"/>
            <p:cNvSpPr>
              <a:spLocks noChangeArrowheads="1"/>
            </p:cNvSpPr>
            <p:nvPr/>
          </p:nvSpPr>
          <p:spPr bwMode="auto">
            <a:xfrm>
              <a:off x="249081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56"/>
            <p:cNvSpPr>
              <a:spLocks noChangeArrowheads="1"/>
            </p:cNvSpPr>
            <p:nvPr/>
          </p:nvSpPr>
          <p:spPr bwMode="auto">
            <a:xfrm>
              <a:off x="182565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58"/>
            <p:cNvSpPr>
              <a:spLocks noChangeArrowheads="1"/>
            </p:cNvSpPr>
            <p:nvPr/>
          </p:nvSpPr>
          <p:spPr bwMode="auto">
            <a:xfrm>
              <a:off x="314010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0"/>
            <p:cNvSpPr>
              <a:spLocks noChangeArrowheads="1"/>
            </p:cNvSpPr>
            <p:nvPr/>
          </p:nvSpPr>
          <p:spPr bwMode="auto">
            <a:xfrm>
              <a:off x="135797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2"/>
            <p:cNvSpPr>
              <a:spLocks noChangeArrowheads="1"/>
            </p:cNvSpPr>
            <p:nvPr/>
          </p:nvSpPr>
          <p:spPr bwMode="auto">
            <a:xfrm>
              <a:off x="2247607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3234715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66"/>
            <p:cNvSpPr>
              <a:spLocks noChangeArrowheads="1"/>
            </p:cNvSpPr>
            <p:nvPr/>
          </p:nvSpPr>
          <p:spPr bwMode="auto">
            <a:xfrm>
              <a:off x="408720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2188393" y="5147092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1647055" y="5144552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Freeform 28"/>
            <p:cNvSpPr>
              <a:spLocks/>
            </p:cNvSpPr>
            <p:nvPr/>
          </p:nvSpPr>
          <p:spPr bwMode="auto">
            <a:xfrm flipH="1">
              <a:off x="3832132" y="3536232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 flipH="1">
              <a:off x="4018623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56"/>
            <p:cNvSpPr>
              <a:spLocks noChangeArrowheads="1"/>
            </p:cNvSpPr>
            <p:nvPr/>
          </p:nvSpPr>
          <p:spPr bwMode="auto">
            <a:xfrm>
              <a:off x="3698903" y="478759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844155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3B8E58B-EBA9-4932-B47D-0FD50BCA6A1F}"/>
              </a:ext>
            </a:extLst>
          </p:cNvPr>
          <p:cNvGrpSpPr/>
          <p:nvPr/>
        </p:nvGrpSpPr>
        <p:grpSpPr>
          <a:xfrm>
            <a:off x="5797257" y="3493159"/>
            <a:ext cx="5555172" cy="523220"/>
            <a:chOff x="775602" y="937257"/>
            <a:chExt cx="5555172" cy="523220"/>
          </a:xfrm>
        </p:grpSpPr>
        <p:grpSp>
          <p:nvGrpSpPr>
            <p:cNvPr id="53" name="Group 31">
              <a:extLst>
                <a:ext uri="{FF2B5EF4-FFF2-40B4-BE49-F238E27FC236}">
                  <a16:creationId xmlns:a16="http://schemas.microsoft.com/office/drawing/2014/main" id="{615C5F51-200F-42E3-80C3-AA7E27D3738D}"/>
                </a:ext>
              </a:extLst>
            </p:cNvPr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224A744D-1023-4D0F-A28D-BC44F46AB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29B2F475-1B78-4F2E-A7C6-3E0C4F32B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0143AEAB-0FDE-45F7-B9C3-03F3C4191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>
                <a:extLst>
                  <a:ext uri="{FF2B5EF4-FFF2-40B4-BE49-F238E27FC236}">
                    <a16:creationId xmlns:a16="http://schemas.microsoft.com/office/drawing/2014/main" id="{04A53311-BC9E-415B-8FF4-AE3D3AFA2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62043069-CA42-4C23-A1F1-57FECAF1A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49627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写出二叉排序树的中序序列？</a:t>
              </a:r>
            </a:p>
          </p:txBody>
        </p:sp>
      </p:grpSp>
      <p:sp>
        <p:nvSpPr>
          <p:cNvPr id="65" name="Text Box 19">
            <a:extLst>
              <a:ext uri="{FF2B5EF4-FFF2-40B4-BE49-F238E27FC236}">
                <a16:creationId xmlns:a16="http://schemas.microsoft.com/office/drawing/2014/main" id="{76AABE84-A5A8-4590-8121-24A4B7232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921" y="4142685"/>
            <a:ext cx="4962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25 42 45 55 58 63 65 70 85 90 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B21E996-CA17-4FF8-8E5E-141CD7279C5E}"/>
              </a:ext>
            </a:extLst>
          </p:cNvPr>
          <p:cNvGrpSpPr/>
          <p:nvPr/>
        </p:nvGrpSpPr>
        <p:grpSpPr>
          <a:xfrm>
            <a:off x="5797257" y="5036132"/>
            <a:ext cx="5555172" cy="523220"/>
            <a:chOff x="775602" y="937257"/>
            <a:chExt cx="5555172" cy="523220"/>
          </a:xfrm>
        </p:grpSpPr>
        <p:grpSp>
          <p:nvGrpSpPr>
            <p:cNvPr id="69" name="Group 31">
              <a:extLst>
                <a:ext uri="{FF2B5EF4-FFF2-40B4-BE49-F238E27FC236}">
                  <a16:creationId xmlns:a16="http://schemas.microsoft.com/office/drawing/2014/main" id="{EC812758-1751-4195-A403-A4BC7F0F4437}"/>
                </a:ext>
              </a:extLst>
            </p:cNvPr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1CBDAD22-81A1-42C6-9237-3C06421A2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7062B125-D3DD-4871-ACDE-B059D0F83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C0EDECD2-CC28-4549-A722-17CA2FAD7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23">
                <a:extLst>
                  <a:ext uri="{FF2B5EF4-FFF2-40B4-BE49-F238E27FC236}">
                    <a16:creationId xmlns:a16="http://schemas.microsoft.com/office/drawing/2014/main" id="{E8CAA856-201F-447A-B2A5-E8C29763C7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Text Box 19">
              <a:extLst>
                <a:ext uri="{FF2B5EF4-FFF2-40B4-BE49-F238E27FC236}">
                  <a16:creationId xmlns:a16="http://schemas.microsoft.com/office/drawing/2014/main" id="{D068AD87-DD36-4752-B4E7-DC340148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49627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如何存储二叉排序树？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785F137-FCED-4B60-952B-74262560F33E}"/>
              </a:ext>
            </a:extLst>
          </p:cNvPr>
          <p:cNvGrpSpPr/>
          <p:nvPr/>
        </p:nvGrpSpPr>
        <p:grpSpPr>
          <a:xfrm>
            <a:off x="6529822" y="5717440"/>
            <a:ext cx="2341241" cy="523220"/>
            <a:chOff x="4365745" y="1748618"/>
            <a:chExt cx="2341241" cy="523220"/>
          </a:xfrm>
        </p:grpSpPr>
        <p:sp>
          <p:nvSpPr>
            <p:cNvPr id="104" name="右箭头 63">
              <a:extLst>
                <a:ext uri="{FF2B5EF4-FFF2-40B4-BE49-F238E27FC236}">
                  <a16:creationId xmlns:a16="http://schemas.microsoft.com/office/drawing/2014/main" id="{35DFB629-4A81-4749-8E09-A528F46C2CCC}"/>
                </a:ext>
              </a:extLst>
            </p:cNvPr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 Box 19">
              <a:extLst>
                <a:ext uri="{FF2B5EF4-FFF2-40B4-BE49-F238E27FC236}">
                  <a16:creationId xmlns:a16="http://schemas.microsoft.com/office/drawing/2014/main" id="{49C97242-5B13-4723-8AAD-E53E334E3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706" y="1748618"/>
              <a:ext cx="17042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二叉排序树的插入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3205" y="937257"/>
            <a:ext cx="9099256" cy="523220"/>
            <a:chOff x="775602" y="937257"/>
            <a:chExt cx="9099256" cy="523220"/>
          </a:xfrm>
        </p:grpSpPr>
        <p:grpSp>
          <p:nvGrpSpPr>
            <p:cNvPr id="1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8506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如何在二叉排序树中插入一个元素？</a:t>
              </a:r>
              <a:r>
                <a:rPr lang="zh-CN" altLang="en-US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例如，插入</a:t>
              </a:r>
              <a:r>
                <a:rPr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98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8349859" y="1673991"/>
            <a:ext cx="330200" cy="438150"/>
          </a:xfrm>
          <a:prstGeom prst="line">
            <a:avLst/>
          </a:prstGeom>
          <a:noFill/>
          <a:ln w="28575">
            <a:solidFill>
              <a:srgbClr val="B42D2D"/>
            </a:solidFill>
            <a:prstDash val="solid"/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101"/>
          <p:cNvSpPr>
            <a:spLocks noChangeArrowheads="1"/>
          </p:cNvSpPr>
          <p:nvPr/>
        </p:nvSpPr>
        <p:spPr bwMode="auto">
          <a:xfrm>
            <a:off x="8074226" y="2158181"/>
            <a:ext cx="1260000" cy="395287"/>
          </a:xfrm>
          <a:prstGeom prst="rect">
            <a:avLst/>
          </a:prstGeom>
          <a:solidFill>
            <a:srgbClr val="C8C8FA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14300" contourW="12700" prstMaterial="legacyMatte">
            <a:bevelT w="13500" h="13500" prst="angle"/>
            <a:bevelB w="13500" h="13500" prst="angle"/>
            <a:extrusionClr>
              <a:srgbClr val="C8C8FA"/>
            </a:extrusionClr>
            <a:contourClr>
              <a:srgbClr val="9696AA"/>
            </a:contourClr>
          </a:sp3d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102"/>
          <p:cNvSpPr>
            <a:spLocks noChangeArrowheads="1"/>
          </p:cNvSpPr>
          <p:nvPr/>
        </p:nvSpPr>
        <p:spPr bwMode="auto">
          <a:xfrm>
            <a:off x="8492841" y="2157544"/>
            <a:ext cx="450850" cy="395287"/>
          </a:xfrm>
          <a:prstGeom prst="rect">
            <a:avLst/>
          </a:prstGeom>
          <a:solidFill>
            <a:srgbClr val="507D7D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63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6671467" y="3148802"/>
            <a:ext cx="1260000" cy="395924"/>
            <a:chOff x="5851375" y="1820548"/>
            <a:chExt cx="1260000" cy="395924"/>
          </a:xfrm>
        </p:grpSpPr>
        <p:sp>
          <p:nvSpPr>
            <p:cNvPr id="123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55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345465" y="3148802"/>
            <a:ext cx="1260000" cy="395924"/>
            <a:chOff x="5851375" y="1820548"/>
            <a:chExt cx="1260000" cy="395924"/>
          </a:xfrm>
        </p:grpSpPr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90</a:t>
              </a:r>
            </a:p>
          </p:txBody>
        </p:sp>
      </p:grpSp>
      <p:sp>
        <p:nvSpPr>
          <p:cNvPr id="83" name="Freeform 27"/>
          <p:cNvSpPr>
            <a:spLocks/>
          </p:cNvSpPr>
          <p:nvPr/>
        </p:nvSpPr>
        <p:spPr bwMode="auto">
          <a:xfrm>
            <a:off x="7313220" y="2478854"/>
            <a:ext cx="924791" cy="63500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27"/>
          <p:cNvSpPr>
            <a:spLocks/>
          </p:cNvSpPr>
          <p:nvPr/>
        </p:nvSpPr>
        <p:spPr bwMode="auto">
          <a:xfrm flipH="1">
            <a:off x="9133628" y="2462839"/>
            <a:ext cx="924791" cy="63500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27"/>
          <p:cNvSpPr>
            <a:spLocks/>
          </p:cNvSpPr>
          <p:nvPr/>
        </p:nvSpPr>
        <p:spPr bwMode="auto">
          <a:xfrm flipH="1">
            <a:off x="7783360" y="3430721"/>
            <a:ext cx="238679" cy="783664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7363421" y="4245119"/>
            <a:ext cx="1260000" cy="395924"/>
            <a:chOff x="5851375" y="1820548"/>
            <a:chExt cx="1260000" cy="395924"/>
          </a:xfrm>
        </p:grpSpPr>
        <p:sp>
          <p:nvSpPr>
            <p:cNvPr id="117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8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58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793647" y="4245119"/>
            <a:ext cx="1260000" cy="395924"/>
            <a:chOff x="5851375" y="1820548"/>
            <a:chExt cx="1260000" cy="395924"/>
          </a:xfrm>
        </p:grpSpPr>
        <p:sp>
          <p:nvSpPr>
            <p:cNvPr id="115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70</a:t>
              </a:r>
            </a:p>
          </p:txBody>
        </p:sp>
      </p:grpSp>
      <p:sp>
        <p:nvSpPr>
          <p:cNvPr id="90" name="Freeform 27"/>
          <p:cNvSpPr>
            <a:spLocks/>
          </p:cNvSpPr>
          <p:nvPr/>
        </p:nvSpPr>
        <p:spPr bwMode="auto">
          <a:xfrm>
            <a:off x="9434079" y="3415481"/>
            <a:ext cx="238679" cy="783664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73"/>
          <p:cNvSpPr>
            <a:spLocks noChangeArrowheads="1"/>
          </p:cNvSpPr>
          <p:nvPr/>
        </p:nvSpPr>
        <p:spPr bwMode="auto">
          <a:xfrm>
            <a:off x="10241056" y="3128514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07" name="Rectangle 73"/>
          <p:cNvSpPr>
            <a:spLocks noChangeArrowheads="1"/>
          </p:cNvSpPr>
          <p:nvPr/>
        </p:nvSpPr>
        <p:spPr bwMode="auto">
          <a:xfrm>
            <a:off x="8253251" y="423185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08" name="Rectangle 73"/>
          <p:cNvSpPr>
            <a:spLocks noChangeArrowheads="1"/>
          </p:cNvSpPr>
          <p:nvPr/>
        </p:nvSpPr>
        <p:spPr bwMode="auto">
          <a:xfrm>
            <a:off x="7379923" y="422234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29" name="Freeform 28"/>
          <p:cNvSpPr>
            <a:spLocks/>
          </p:cNvSpPr>
          <p:nvPr/>
        </p:nvSpPr>
        <p:spPr bwMode="auto">
          <a:xfrm>
            <a:off x="1632278" y="2257876"/>
            <a:ext cx="567055" cy="450850"/>
          </a:xfrm>
          <a:custGeom>
            <a:avLst/>
            <a:gdLst>
              <a:gd name="T0" fmla="*/ 210 w 210"/>
              <a:gd name="T1" fmla="*/ 0 h 210"/>
              <a:gd name="T2" fmla="*/ 0 w 210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10">
                <a:moveTo>
                  <a:pt x="21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rgbClr val="5C30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32" name="Oval 50"/>
          <p:cNvSpPr>
            <a:spLocks noChangeArrowheads="1"/>
          </p:cNvSpPr>
          <p:nvPr/>
        </p:nvSpPr>
        <p:spPr bwMode="auto">
          <a:xfrm>
            <a:off x="2170124" y="1929581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52"/>
          <p:cNvSpPr>
            <a:spLocks noChangeArrowheads="1"/>
          </p:cNvSpPr>
          <p:nvPr/>
        </p:nvSpPr>
        <p:spPr bwMode="auto">
          <a:xfrm>
            <a:off x="3058171" y="2618556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54"/>
          <p:cNvSpPr>
            <a:spLocks noChangeArrowheads="1"/>
          </p:cNvSpPr>
          <p:nvPr/>
        </p:nvSpPr>
        <p:spPr bwMode="auto">
          <a:xfrm>
            <a:off x="1228101" y="2618556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Freeform 28"/>
          <p:cNvSpPr>
            <a:spLocks/>
          </p:cNvSpPr>
          <p:nvPr/>
        </p:nvSpPr>
        <p:spPr bwMode="auto">
          <a:xfrm flipH="1">
            <a:off x="2569421" y="2228103"/>
            <a:ext cx="567055" cy="450850"/>
          </a:xfrm>
          <a:custGeom>
            <a:avLst/>
            <a:gdLst>
              <a:gd name="T0" fmla="*/ 210 w 210"/>
              <a:gd name="T1" fmla="*/ 0 h 210"/>
              <a:gd name="T2" fmla="*/ 0 w 210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10">
                <a:moveTo>
                  <a:pt x="21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rgbClr val="5C30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44" name="Line 22"/>
          <p:cNvSpPr>
            <a:spLocks noChangeShapeType="1"/>
          </p:cNvSpPr>
          <p:nvPr/>
        </p:nvSpPr>
        <p:spPr bwMode="auto">
          <a:xfrm flipH="1">
            <a:off x="2755912" y="3013380"/>
            <a:ext cx="404813" cy="48133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45" name="Oval 56"/>
          <p:cNvSpPr>
            <a:spLocks noChangeArrowheads="1"/>
          </p:cNvSpPr>
          <p:nvPr/>
        </p:nvSpPr>
        <p:spPr bwMode="auto">
          <a:xfrm>
            <a:off x="2436192" y="3479470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81444" y="3013380"/>
            <a:ext cx="727945" cy="890299"/>
            <a:chOff x="1581444" y="3013380"/>
            <a:chExt cx="727945" cy="890299"/>
          </a:xfrm>
        </p:grpSpPr>
        <p:sp>
          <p:nvSpPr>
            <p:cNvPr id="136" name="Oval 58"/>
            <p:cNvSpPr>
              <a:spLocks noChangeArrowheads="1"/>
            </p:cNvSpPr>
            <p:nvPr/>
          </p:nvSpPr>
          <p:spPr bwMode="auto">
            <a:xfrm>
              <a:off x="1877389" y="34716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Line 22"/>
            <p:cNvSpPr>
              <a:spLocks noChangeShapeType="1"/>
            </p:cNvSpPr>
            <p:nvPr/>
          </p:nvSpPr>
          <p:spPr bwMode="auto">
            <a:xfrm>
              <a:off x="1581444" y="3013380"/>
              <a:ext cx="404813" cy="48133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sp>
        <p:nvSpPr>
          <p:cNvPr id="147" name="Rectangle 73"/>
          <p:cNvSpPr>
            <a:spLocks noChangeArrowheads="1"/>
          </p:cNvSpPr>
          <p:nvPr/>
        </p:nvSpPr>
        <p:spPr bwMode="auto">
          <a:xfrm>
            <a:off x="8803125" y="4229879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48" name="Rectangle 73"/>
          <p:cNvSpPr>
            <a:spLocks noChangeArrowheads="1"/>
          </p:cNvSpPr>
          <p:nvPr/>
        </p:nvSpPr>
        <p:spPr bwMode="auto">
          <a:xfrm>
            <a:off x="9687998" y="4229879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49" name="Rectangle 73"/>
          <p:cNvSpPr>
            <a:spLocks noChangeArrowheads="1"/>
          </p:cNvSpPr>
          <p:nvPr/>
        </p:nvSpPr>
        <p:spPr bwMode="auto">
          <a:xfrm>
            <a:off x="6671467" y="313457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150" name="组合 149"/>
          <p:cNvGrpSpPr/>
          <p:nvPr/>
        </p:nvGrpSpPr>
        <p:grpSpPr>
          <a:xfrm>
            <a:off x="3397087" y="3015666"/>
            <a:ext cx="727945" cy="890299"/>
            <a:chOff x="1581444" y="3013380"/>
            <a:chExt cx="727945" cy="890299"/>
          </a:xfrm>
        </p:grpSpPr>
        <p:sp>
          <p:nvSpPr>
            <p:cNvPr id="151" name="Oval 58"/>
            <p:cNvSpPr>
              <a:spLocks noChangeArrowheads="1"/>
            </p:cNvSpPr>
            <p:nvPr/>
          </p:nvSpPr>
          <p:spPr bwMode="auto">
            <a:xfrm>
              <a:off x="1877389" y="34716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22"/>
            <p:cNvSpPr>
              <a:spLocks noChangeShapeType="1"/>
            </p:cNvSpPr>
            <p:nvPr/>
          </p:nvSpPr>
          <p:spPr bwMode="auto">
            <a:xfrm>
              <a:off x="1581444" y="3013380"/>
              <a:ext cx="404813" cy="48133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58838" y="3446055"/>
            <a:ext cx="1316626" cy="1194828"/>
            <a:chOff x="10158838" y="3446055"/>
            <a:chExt cx="1316626" cy="1194828"/>
          </a:xfrm>
        </p:grpSpPr>
        <p:grpSp>
          <p:nvGrpSpPr>
            <p:cNvPr id="153" name="组合 152"/>
            <p:cNvGrpSpPr/>
            <p:nvPr/>
          </p:nvGrpSpPr>
          <p:grpSpPr>
            <a:xfrm>
              <a:off x="10158838" y="4236667"/>
              <a:ext cx="1260000" cy="404216"/>
              <a:chOff x="5851375" y="1812256"/>
              <a:chExt cx="1260000" cy="404216"/>
            </a:xfrm>
          </p:grpSpPr>
          <p:sp>
            <p:nvSpPr>
              <p:cNvPr id="154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5" name="Rectangle 102"/>
              <p:cNvSpPr>
                <a:spLocks noChangeArrowheads="1"/>
              </p:cNvSpPr>
              <p:nvPr/>
            </p:nvSpPr>
            <p:spPr bwMode="auto">
              <a:xfrm>
                <a:off x="6242281" y="1812256"/>
                <a:ext cx="450850" cy="39528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b="1" dirty="0">
                    <a:solidFill>
                      <a:srgbClr val="B42D2D"/>
                    </a:solidFill>
                    <a:latin typeface="Times New Roman" pitchFamily="18" charset="0"/>
                    <a:ea typeface="宋体" pitchFamily="2" charset="-122"/>
                    <a:cs typeface="Angsana New" pitchFamily="18" charset="-34"/>
                  </a:rPr>
                  <a:t>98</a:t>
                </a:r>
              </a:p>
            </p:txBody>
          </p:sp>
        </p:grp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0168316" y="4229719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  <a:headEnd/>
              <a:tailEnd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57" name="Rectangle 73"/>
            <p:cNvSpPr>
              <a:spLocks noChangeArrowheads="1"/>
            </p:cNvSpPr>
            <p:nvPr/>
          </p:nvSpPr>
          <p:spPr bwMode="auto">
            <a:xfrm>
              <a:off x="11053189" y="4229719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  <a:headEnd/>
              <a:tailEnd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58" name="Freeform 27"/>
            <p:cNvSpPr>
              <a:spLocks/>
            </p:cNvSpPr>
            <p:nvPr/>
          </p:nvSpPr>
          <p:spPr bwMode="auto">
            <a:xfrm flipH="1">
              <a:off x="10516605" y="3446055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" name="Text Box 5"/>
          <p:cNvSpPr txBox="1">
            <a:spLocks noChangeArrowheads="1"/>
          </p:cNvSpPr>
          <p:nvPr/>
        </p:nvSpPr>
        <p:spPr bwMode="auto">
          <a:xfrm>
            <a:off x="799908" y="4861430"/>
            <a:ext cx="10435348" cy="95083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若二叉排序树为空树，则新插入的结点为新的根结点；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否则，新插入的结点必为一个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新的叶子结点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，其插入位置由查找过程得到。</a:t>
            </a:r>
          </a:p>
        </p:txBody>
      </p:sp>
    </p:spTree>
    <p:extLst>
      <p:ext uri="{BB962C8B-B14F-4D97-AF65-F5344CB8AC3E}">
        <p14:creationId xmlns:p14="http://schemas.microsoft.com/office/powerpoint/2010/main" val="20709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26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什么是查找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：在相同类型的记录构成的集合中找出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满足给定条件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32744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9603" y="2615450"/>
            <a:ext cx="10762824" cy="1082412"/>
            <a:chOff x="649603" y="2691650"/>
            <a:chExt cx="10762824" cy="1082412"/>
          </a:xfrm>
        </p:grpSpPr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128643" y="2691650"/>
              <a:ext cx="10283784" cy="1082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查找的结果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：若在查找集合中找到了与给定值相匹配的记录，则称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；否则，称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查找失败</a:t>
              </a:r>
            </a:p>
          </p:txBody>
        </p:sp>
        <p:grpSp>
          <p:nvGrpSpPr>
            <p:cNvPr id="90" name="Group 67"/>
            <p:cNvGrpSpPr/>
            <p:nvPr/>
          </p:nvGrpSpPr>
          <p:grpSpPr>
            <a:xfrm>
              <a:off x="649603" y="2846304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67474" y="1472762"/>
            <a:ext cx="10430031" cy="550087"/>
            <a:chOff x="867474" y="1472762"/>
            <a:chExt cx="10430031" cy="550087"/>
          </a:xfrm>
        </p:grpSpPr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1336105" y="1472762"/>
              <a:ext cx="9961400" cy="55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给定的查找条件可能是多种多样的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8" name="Group 82"/>
            <p:cNvGrpSpPr/>
            <p:nvPr/>
          </p:nvGrpSpPr>
          <p:grpSpPr>
            <a:xfrm>
              <a:off x="867474" y="1576303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93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67474" y="2046518"/>
            <a:ext cx="10430031" cy="561179"/>
            <a:chOff x="867474" y="2046518"/>
            <a:chExt cx="10430031" cy="561179"/>
          </a:xfrm>
        </p:grpSpPr>
        <p:grpSp>
          <p:nvGrpSpPr>
            <p:cNvPr id="97" name="Group 82"/>
            <p:cNvGrpSpPr/>
            <p:nvPr/>
          </p:nvGrpSpPr>
          <p:grpSpPr>
            <a:xfrm>
              <a:off x="867474" y="211490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98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1336105" y="2046518"/>
              <a:ext cx="9961400" cy="561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把查找条件限制为“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匹配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”，即查找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关键字等于给定值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的记录</a:t>
              </a:r>
              <a:r>
                <a:rPr lang="zh-CN" altLang="en-US" sz="2800" dirty="0"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92E17EF0-BA87-4739-9FD2-C97DD7466C96}"/>
              </a:ext>
            </a:extLst>
          </p:cNvPr>
          <p:cNvGrpSpPr/>
          <p:nvPr/>
        </p:nvGrpSpPr>
        <p:grpSpPr>
          <a:xfrm>
            <a:off x="688174" y="3767485"/>
            <a:ext cx="10762824" cy="576568"/>
            <a:chOff x="649603" y="2691650"/>
            <a:chExt cx="10762824" cy="576568"/>
          </a:xfrm>
        </p:grpSpPr>
        <p:sp>
          <p:nvSpPr>
            <p:cNvPr id="104" name="Rectangle 13">
              <a:extLst>
                <a:ext uri="{FF2B5EF4-FFF2-40B4-BE49-F238E27FC236}">
                  <a16:creationId xmlns:a16="http://schemas.microsoft.com/office/drawing/2014/main" id="{5BA3D3B4-91F5-49B7-9349-16C93FD4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643" y="2691650"/>
              <a:ext cx="10283784" cy="5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查找表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：由同一类型的数据元素（或记录）构成的集合</a:t>
              </a:r>
            </a:p>
          </p:txBody>
        </p:sp>
        <p:grpSp>
          <p:nvGrpSpPr>
            <p:cNvPr id="105" name="Group 67">
              <a:extLst>
                <a:ext uri="{FF2B5EF4-FFF2-40B4-BE49-F238E27FC236}">
                  <a16:creationId xmlns:a16="http://schemas.microsoft.com/office/drawing/2014/main" id="{313F39DD-26C1-4185-8850-6C60ACDB707E}"/>
                </a:ext>
              </a:extLst>
            </p:cNvPr>
            <p:cNvGrpSpPr/>
            <p:nvPr/>
          </p:nvGrpSpPr>
          <p:grpSpPr>
            <a:xfrm>
              <a:off x="649603" y="2846304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6" name="Freeform 13">
                <a:extLst>
                  <a:ext uri="{FF2B5EF4-FFF2-40B4-BE49-F238E27FC236}">
                    <a16:creationId xmlns:a16="http://schemas.microsoft.com/office/drawing/2014/main" id="{7A1AE016-F14E-4F69-A795-6B958D224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4">
                <a:extLst>
                  <a:ext uri="{FF2B5EF4-FFF2-40B4-BE49-F238E27FC236}">
                    <a16:creationId xmlns:a16="http://schemas.microsoft.com/office/drawing/2014/main" id="{DEE0A3A9-36CB-46C7-9BCC-D957270B4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5" name="Text Box 11">
            <a:extLst>
              <a:ext uri="{FF2B5EF4-FFF2-40B4-BE49-F238E27FC236}">
                <a16:creationId xmlns:a16="http://schemas.microsoft.com/office/drawing/2014/main" id="{C500C448-6900-4E2E-B01C-2FCB8A42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474" y="4364159"/>
            <a:ext cx="4919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查找基于的数据模型是什么？</a:t>
            </a:r>
          </a:p>
        </p:txBody>
      </p:sp>
      <p:sp>
        <p:nvSpPr>
          <p:cNvPr id="116" name="Text Box 16">
            <a:extLst>
              <a:ext uri="{FF2B5EF4-FFF2-40B4-BE49-F238E27FC236}">
                <a16:creationId xmlns:a16="http://schemas.microsoft.com/office/drawing/2014/main" id="{6FDA7A2E-5085-4356-9C6C-D4822A782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139" y="4891210"/>
            <a:ext cx="7616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：适用于静态查找，顺序查找、折半查找等技术</a:t>
            </a:r>
          </a:p>
        </p:txBody>
      </p:sp>
      <p:sp>
        <p:nvSpPr>
          <p:cNvPr id="117" name="Text Box 17">
            <a:extLst>
              <a:ext uri="{FF2B5EF4-FFF2-40B4-BE49-F238E27FC236}">
                <a16:creationId xmlns:a16="http://schemas.microsoft.com/office/drawing/2014/main" id="{D941BB4A-C240-4747-924B-F27A85A5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139" y="5352875"/>
            <a:ext cx="7616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 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：适用于动态查找，二叉排序树的查找技术</a:t>
            </a:r>
          </a:p>
        </p:txBody>
      </p:sp>
      <p:sp>
        <p:nvSpPr>
          <p:cNvPr id="118" name="Text Box 18">
            <a:extLst>
              <a:ext uri="{FF2B5EF4-FFF2-40B4-BE49-F238E27FC236}">
                <a16:creationId xmlns:a16="http://schemas.microsoft.com/office/drawing/2014/main" id="{AE93063B-4E65-4C6E-9379-75ABF8FC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139" y="5815383"/>
            <a:ext cx="7616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：静态查找和动态查找均适用，采用散列技术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AF698B1-5D48-4B58-A915-6AD25143D6B9}"/>
              </a:ext>
            </a:extLst>
          </p:cNvPr>
          <p:cNvGrpSpPr/>
          <p:nvPr/>
        </p:nvGrpSpPr>
        <p:grpSpPr>
          <a:xfrm>
            <a:off x="1005502" y="5037480"/>
            <a:ext cx="1204638" cy="1138349"/>
            <a:chOff x="993232" y="2448005"/>
            <a:chExt cx="1137316" cy="1296000"/>
          </a:xfrm>
        </p:grpSpPr>
        <p:sp>
          <p:nvSpPr>
            <p:cNvPr id="120" name="Text Box 14">
              <a:extLst>
                <a:ext uri="{FF2B5EF4-FFF2-40B4-BE49-F238E27FC236}">
                  <a16:creationId xmlns:a16="http://schemas.microsoft.com/office/drawing/2014/main" id="{CBF43FF3-5F36-44D6-B328-50149700F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232" y="2812986"/>
              <a:ext cx="885315" cy="525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 </a:t>
              </a:r>
            </a:p>
          </p:txBody>
        </p:sp>
        <p:sp>
          <p:nvSpPr>
            <p:cNvPr id="121" name="右大括号 120">
              <a:extLst>
                <a:ext uri="{FF2B5EF4-FFF2-40B4-BE49-F238E27FC236}">
                  <a16:creationId xmlns:a16="http://schemas.microsoft.com/office/drawing/2014/main" id="{F1EDE7D4-CC58-44F7-9413-47E95525541F}"/>
                </a:ext>
              </a:extLst>
            </p:cNvPr>
            <p:cNvSpPr/>
            <p:nvPr/>
          </p:nvSpPr>
          <p:spPr>
            <a:xfrm flipH="1">
              <a:off x="1878548" y="2448005"/>
              <a:ext cx="252000" cy="129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315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二叉排序树的插入</a:t>
            </a:r>
          </a:p>
        </p:txBody>
      </p:sp>
      <p:sp>
        <p:nvSpPr>
          <p:cNvPr id="9" name="矩形 8"/>
          <p:cNvSpPr/>
          <p:nvPr/>
        </p:nvSpPr>
        <p:spPr>
          <a:xfrm>
            <a:off x="593549" y="1075253"/>
            <a:ext cx="8844163" cy="452431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*root, int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(root == NULL)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root =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*)malloc(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root-&gt;data =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root-&gt;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root;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 (root-&gt;data &gt; x) root-&gt;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root-&gt;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root;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89413" y="1044311"/>
            <a:ext cx="1260000" cy="1117176"/>
            <a:chOff x="9189413" y="1044311"/>
            <a:chExt cx="1260000" cy="1117176"/>
          </a:xfrm>
        </p:grpSpPr>
        <p:sp>
          <p:nvSpPr>
            <p:cNvPr id="77" name="Line 33"/>
            <p:cNvSpPr>
              <a:spLocks noChangeShapeType="1"/>
            </p:cNvSpPr>
            <p:nvPr/>
          </p:nvSpPr>
          <p:spPr bwMode="auto">
            <a:xfrm>
              <a:off x="9465046" y="1282010"/>
              <a:ext cx="330200" cy="43815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101"/>
            <p:cNvSpPr>
              <a:spLocks noChangeArrowheads="1"/>
            </p:cNvSpPr>
            <p:nvPr/>
          </p:nvSpPr>
          <p:spPr bwMode="auto">
            <a:xfrm>
              <a:off x="9189413" y="1766200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Rectangle 102"/>
            <p:cNvSpPr>
              <a:spLocks noChangeArrowheads="1"/>
            </p:cNvSpPr>
            <p:nvPr/>
          </p:nvSpPr>
          <p:spPr bwMode="auto">
            <a:xfrm>
              <a:off x="9608028" y="1765563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63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9641693" y="1044311"/>
              <a:ext cx="731520" cy="461665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73"/>
          <p:cNvSpPr>
            <a:spLocks noChangeArrowheads="1"/>
          </p:cNvSpPr>
          <p:nvPr/>
        </p:nvSpPr>
        <p:spPr bwMode="auto">
          <a:xfrm>
            <a:off x="10094522" y="1760515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9207871" y="176604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  <a:headEnd/>
            <a:tailEnd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781427" y="2086873"/>
            <a:ext cx="1571771" cy="1065872"/>
            <a:chOff x="7781427" y="2086873"/>
            <a:chExt cx="1571771" cy="1065872"/>
          </a:xfrm>
        </p:grpSpPr>
        <p:grpSp>
          <p:nvGrpSpPr>
            <p:cNvPr id="81" name="组合 80"/>
            <p:cNvGrpSpPr/>
            <p:nvPr/>
          </p:nvGrpSpPr>
          <p:grpSpPr>
            <a:xfrm>
              <a:off x="7786654" y="2756821"/>
              <a:ext cx="1260000" cy="395924"/>
              <a:chOff x="5851375" y="1820548"/>
              <a:chExt cx="1260000" cy="395924"/>
            </a:xfrm>
          </p:grpSpPr>
          <p:sp>
            <p:nvSpPr>
              <p:cNvPr id="123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4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  <a:cs typeface="Angsana New" pitchFamily="18" charset="-34"/>
                  </a:rPr>
                  <a:t>55</a:t>
                </a:r>
              </a:p>
            </p:txBody>
          </p:sp>
        </p:grp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8428407" y="2086873"/>
              <a:ext cx="924791" cy="6350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8668078" y="2741263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  <a:headEnd/>
              <a:tailEnd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7781427" y="2746788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  <a:headEnd/>
              <a:tailEnd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248815" y="2070858"/>
            <a:ext cx="1529703" cy="1081887"/>
            <a:chOff x="10248815" y="2070858"/>
            <a:chExt cx="1529703" cy="1081887"/>
          </a:xfrm>
        </p:grpSpPr>
        <p:grpSp>
          <p:nvGrpSpPr>
            <p:cNvPr id="82" name="组合 81"/>
            <p:cNvGrpSpPr/>
            <p:nvPr/>
          </p:nvGrpSpPr>
          <p:grpSpPr>
            <a:xfrm>
              <a:off x="10460652" y="2756821"/>
              <a:ext cx="1260000" cy="395924"/>
              <a:chOff x="5851375" y="1820548"/>
              <a:chExt cx="1260000" cy="395924"/>
            </a:xfrm>
          </p:grpSpPr>
          <p:sp>
            <p:nvSpPr>
              <p:cNvPr id="121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2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  <a:cs typeface="Angsana New" pitchFamily="18" charset="-34"/>
                  </a:rPr>
                  <a:t>90</a:t>
                </a:r>
              </a:p>
            </p:txBody>
          </p:sp>
        </p:grpSp>
        <p:sp>
          <p:nvSpPr>
            <p:cNvPr id="84" name="Freeform 27"/>
            <p:cNvSpPr>
              <a:spLocks/>
            </p:cNvSpPr>
            <p:nvPr/>
          </p:nvSpPr>
          <p:spPr bwMode="auto">
            <a:xfrm flipH="1">
              <a:off x="10248815" y="2070858"/>
              <a:ext cx="924791" cy="6350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73"/>
            <p:cNvSpPr>
              <a:spLocks noChangeArrowheads="1"/>
            </p:cNvSpPr>
            <p:nvPr/>
          </p:nvSpPr>
          <p:spPr bwMode="auto">
            <a:xfrm>
              <a:off x="11356243" y="2736533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  <a:headEnd/>
              <a:tailEnd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60" name="Rectangle 73"/>
            <p:cNvSpPr>
              <a:spLocks noChangeArrowheads="1"/>
            </p:cNvSpPr>
            <p:nvPr/>
          </p:nvSpPr>
          <p:spPr bwMode="auto">
            <a:xfrm>
              <a:off x="10469592" y="2742058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  <a:headEnd/>
              <a:tailEnd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3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2" grpId="0"/>
      <p:bldP spid="6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二叉排序树的构造</a:t>
            </a:r>
          </a:p>
        </p:txBody>
      </p:sp>
      <p:sp>
        <p:nvSpPr>
          <p:cNvPr id="9" name="矩形 8"/>
          <p:cNvSpPr/>
          <p:nvPr/>
        </p:nvSpPr>
        <p:spPr>
          <a:xfrm>
            <a:off x="913187" y="1679316"/>
            <a:ext cx="6387472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r[ ], int n)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*root=NULL;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root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(root, r[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root;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50"/>
          <p:cNvSpPr>
            <a:spLocks noChangeArrowheads="1"/>
          </p:cNvSpPr>
          <p:nvPr/>
        </p:nvSpPr>
        <p:spPr bwMode="auto">
          <a:xfrm>
            <a:off x="9757435" y="146331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15412" y="1791611"/>
            <a:ext cx="971232" cy="792680"/>
            <a:chOff x="8312492" y="1913531"/>
            <a:chExt cx="971232" cy="792680"/>
          </a:xfrm>
          <a:solidFill>
            <a:srgbClr val="B4B4BE"/>
          </a:soli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50250" y="2539324"/>
            <a:ext cx="724533" cy="898090"/>
            <a:chOff x="7647330" y="2661244"/>
            <a:chExt cx="724533" cy="898090"/>
          </a:xfrm>
          <a:solidFill>
            <a:srgbClr val="B4B4BE"/>
          </a:solidFill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59315" y="3374984"/>
            <a:ext cx="522288" cy="946350"/>
            <a:chOff x="9056395" y="3496904"/>
            <a:chExt cx="522288" cy="946350"/>
          </a:xfrm>
          <a:solidFill>
            <a:srgbClr val="B4B4BE"/>
          </a:solidFill>
        </p:grpSpPr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73703" y="3377524"/>
            <a:ext cx="470099" cy="943810"/>
            <a:chOff x="9870783" y="3499444"/>
            <a:chExt cx="470099" cy="943810"/>
          </a:xfrm>
          <a:solidFill>
            <a:srgbClr val="B4B4BE"/>
          </a:solidFill>
        </p:grpSpPr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12993" y="3372698"/>
            <a:ext cx="491214" cy="948636"/>
            <a:chOff x="8010073" y="3494618"/>
            <a:chExt cx="491214" cy="948636"/>
          </a:xfrm>
          <a:solidFill>
            <a:srgbClr val="B4B4BE"/>
          </a:solidFill>
        </p:grpSpPr>
        <p:sp>
          <p:nvSpPr>
            <p:cNvPr id="41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82572" y="3370158"/>
            <a:ext cx="538321" cy="951176"/>
            <a:chOff x="7179652" y="3492078"/>
            <a:chExt cx="538321" cy="951176"/>
          </a:xfrm>
          <a:solidFill>
            <a:srgbClr val="B4B4BE"/>
          </a:solidFill>
        </p:grpSpPr>
        <p:sp>
          <p:nvSpPr>
            <p:cNvPr id="40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156732" y="1761838"/>
            <a:ext cx="920750" cy="822453"/>
            <a:chOff x="9653812" y="1883758"/>
            <a:chExt cx="920750" cy="822453"/>
          </a:xfrm>
          <a:solidFill>
            <a:srgbClr val="B4B4BE"/>
          </a:solidFill>
        </p:grpSpPr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023503" y="2547115"/>
            <a:ext cx="724533" cy="898090"/>
            <a:chOff x="9520583" y="2669035"/>
            <a:chExt cx="724533" cy="898090"/>
          </a:xfrm>
          <a:solidFill>
            <a:srgbClr val="B4B4BE"/>
          </a:solidFill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168755" y="2547115"/>
            <a:ext cx="727945" cy="890299"/>
            <a:chOff x="8665835" y="2669035"/>
            <a:chExt cx="727945" cy="890299"/>
          </a:xfrm>
          <a:solidFill>
            <a:srgbClr val="B4B4BE"/>
          </a:solidFill>
        </p:grpSpPr>
        <p:sp>
          <p:nvSpPr>
            <p:cNvPr id="39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827484" y="937256"/>
            <a:ext cx="10480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给定查找集合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{63, 55, 42, 45, 58, 90, 70, 25, 85, 65}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，构造二叉排序树</a:t>
            </a:r>
          </a:p>
        </p:txBody>
      </p:sp>
      <p:sp>
        <p:nvSpPr>
          <p:cNvPr id="57" name="Rectangle 1026"/>
          <p:cNvSpPr>
            <a:spLocks noChangeArrowheads="1"/>
          </p:cNvSpPr>
          <p:nvPr/>
        </p:nvSpPr>
        <p:spPr bwMode="auto">
          <a:xfrm>
            <a:off x="652513" y="4397534"/>
            <a:ext cx="10830538" cy="1728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）每次插入的新结点都是二叉排序树上新的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结点;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）找到插入位置后，不必移动其它结点，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仅需修改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某个结点的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）在左子树/右子树的查找过程与在整棵树上查找过程相同；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）新插入的结点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没有破坏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原有结点之间的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89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二叉排序树的查找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117096" y="805574"/>
            <a:ext cx="8506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在二叉排序树中查找给定值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的过程是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420410" y="1323456"/>
            <a:ext cx="69238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是空树，则查找失败；</a:t>
            </a:r>
          </a:p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＝root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则查找成功；</a:t>
            </a:r>
          </a:p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＜root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的左子树上查找；</a:t>
            </a:r>
          </a:p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的右子树上查找。</a:t>
            </a:r>
          </a:p>
        </p:txBody>
      </p:sp>
      <p:sp>
        <p:nvSpPr>
          <p:cNvPr id="80" name="Oval 50"/>
          <p:cNvSpPr>
            <a:spLocks noChangeArrowheads="1"/>
          </p:cNvSpPr>
          <p:nvPr/>
        </p:nvSpPr>
        <p:spPr bwMode="auto">
          <a:xfrm>
            <a:off x="2495273" y="319440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53250" y="3522703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82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88088" y="4270416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86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297153" y="5106076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111541" y="5108616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250831" y="5103790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0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20410" y="5101250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894570" y="3492930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109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761341" y="4278207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906593" y="4278207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553250" y="3522703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888088" y="4270416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27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250831" y="5103790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30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2" name="Freeform 84"/>
          <p:cNvSpPr>
            <a:spLocks/>
          </p:cNvSpPr>
          <p:nvPr/>
        </p:nvSpPr>
        <p:spPr bwMode="auto">
          <a:xfrm>
            <a:off x="638168" y="887184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54A727-BB94-4599-9AB0-0E78324EBDD6}"/>
              </a:ext>
            </a:extLst>
          </p:cNvPr>
          <p:cNvSpPr/>
          <p:nvPr/>
        </p:nvSpPr>
        <p:spPr>
          <a:xfrm>
            <a:off x="3869137" y="3154731"/>
            <a:ext cx="7840702" cy="267765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*root,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(root == NULL) return NULL;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(root-&gt;data == k) return root;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 (root-&gt;data &gt; k) 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406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二叉排序树的性能分析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6482777" y="1630668"/>
            <a:ext cx="5244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在二叉排序树中执行插入和删除操作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279027" y="2199013"/>
            <a:ext cx="3363674" cy="1104903"/>
            <a:chOff x="6745627" y="1467493"/>
            <a:chExt cx="3363674" cy="1104903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6745627" y="2110731"/>
              <a:ext cx="3363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查找插入和删除的位置</a:t>
              </a:r>
            </a:p>
          </p:txBody>
        </p:sp>
        <p:sp>
          <p:nvSpPr>
            <p:cNvPr id="46" name="右箭头 45"/>
            <p:cNvSpPr/>
            <p:nvPr/>
          </p:nvSpPr>
          <p:spPr>
            <a:xfrm rot="5400000">
              <a:off x="8121613" y="159349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279027" y="3389270"/>
            <a:ext cx="3363674" cy="1104903"/>
            <a:chOff x="6745627" y="2657750"/>
            <a:chExt cx="3363674" cy="1104903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6745627" y="3300988"/>
              <a:ext cx="3363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修改相应指针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121613" y="278375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45617" y="4570373"/>
            <a:ext cx="5267263" cy="1106440"/>
            <a:chOff x="5812217" y="3838853"/>
            <a:chExt cx="5267263" cy="1106440"/>
          </a:xfrm>
        </p:grpSpPr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5812217" y="4483628"/>
              <a:ext cx="52672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插入、删除、查找的时间复杂度相同</a:t>
              </a:r>
            </a:p>
          </p:txBody>
        </p:sp>
        <p:sp>
          <p:nvSpPr>
            <p:cNvPr id="50" name="右箭头 49"/>
            <p:cNvSpPr/>
            <p:nvPr/>
          </p:nvSpPr>
          <p:spPr>
            <a:xfrm rot="5400000">
              <a:off x="8139464" y="396485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7735" y="960780"/>
            <a:ext cx="6627944" cy="523220"/>
            <a:chOff x="717735" y="1494180"/>
            <a:chExt cx="6627944" cy="523220"/>
          </a:xfrm>
        </p:grpSpPr>
        <p:grpSp>
          <p:nvGrpSpPr>
            <p:cNvPr id="54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242074" y="1494180"/>
              <a:ext cx="61036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二叉排序树的查找性能取决于什么？</a:t>
              </a:r>
            </a:p>
          </p:txBody>
        </p:sp>
      </p:grpSp>
      <p:sp>
        <p:nvSpPr>
          <p:cNvPr id="61" name="Oval 50"/>
          <p:cNvSpPr>
            <a:spLocks noChangeArrowheads="1"/>
          </p:cNvSpPr>
          <p:nvPr/>
        </p:nvSpPr>
        <p:spPr bwMode="auto">
          <a:xfrm>
            <a:off x="3247251" y="32544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049131" y="5166127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69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863519" y="5168667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2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5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72388" y="5161301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8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6548" y="3552981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513319" y="4338258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658571" y="4338258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21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2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3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5" name="Text Box 19"/>
          <p:cNvSpPr txBox="1">
            <a:spLocks noChangeArrowheads="1"/>
          </p:cNvSpPr>
          <p:nvPr/>
        </p:nvSpPr>
        <p:spPr bwMode="auto">
          <a:xfrm>
            <a:off x="1549273" y="2051706"/>
            <a:ext cx="4320000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比较次数不超过树的深度</a:t>
            </a:r>
          </a:p>
        </p:txBody>
      </p:sp>
    </p:spTree>
    <p:extLst>
      <p:ext uri="{BB962C8B-B14F-4D97-AF65-F5344CB8AC3E}">
        <p14:creationId xmlns:p14="http://schemas.microsoft.com/office/powerpoint/2010/main" val="30890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43" grpId="0"/>
      <p:bldP spid="1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406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二叉排序树的性能分析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7629" y="970960"/>
            <a:ext cx="7192411" cy="523220"/>
            <a:chOff x="717735" y="1494180"/>
            <a:chExt cx="7040011" cy="523220"/>
          </a:xfrm>
        </p:grpSpPr>
        <p:grpSp>
          <p:nvGrpSpPr>
            <p:cNvPr id="54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242074" y="1494180"/>
              <a:ext cx="65156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二叉排序树的深度是多少？取决于什么？</a:t>
              </a:r>
            </a:p>
          </p:txBody>
        </p:sp>
      </p:grp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723328" y="1631340"/>
            <a:ext cx="9731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，给定查找集合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{40, 35, 30, 25, 20, 15}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，构造的二叉排序树深度为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092" y="2750723"/>
            <a:ext cx="2936479" cy="3357929"/>
            <a:chOff x="952692" y="2750723"/>
            <a:chExt cx="2936479" cy="3357929"/>
          </a:xfrm>
          <a:solidFill>
            <a:srgbClr val="B4B4C8"/>
          </a:solidFill>
        </p:grpSpPr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H="1">
              <a:off x="3295335" y="3127992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Oval 56"/>
            <p:cNvSpPr>
              <a:spLocks noChangeArrowheads="1"/>
            </p:cNvSpPr>
            <p:nvPr/>
          </p:nvSpPr>
          <p:spPr bwMode="auto">
            <a:xfrm>
              <a:off x="3457171" y="275072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56"/>
            <p:cNvSpPr>
              <a:spLocks noChangeArrowheads="1"/>
            </p:cNvSpPr>
            <p:nvPr/>
          </p:nvSpPr>
          <p:spPr bwMode="auto">
            <a:xfrm>
              <a:off x="2920010" y="33268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auto">
            <a:xfrm>
              <a:off x="2418340" y="390599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952692" y="56766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56"/>
            <p:cNvSpPr>
              <a:spLocks noChangeArrowheads="1"/>
            </p:cNvSpPr>
            <p:nvPr/>
          </p:nvSpPr>
          <p:spPr bwMode="auto">
            <a:xfrm>
              <a:off x="1914416" y="450730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56"/>
            <p:cNvSpPr>
              <a:spLocks noChangeArrowheads="1"/>
            </p:cNvSpPr>
            <p:nvPr/>
          </p:nvSpPr>
          <p:spPr bwMode="auto">
            <a:xfrm>
              <a:off x="1397020" y="50638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>
              <a:off x="2789458" y="3721023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>
              <a:off x="2299376" y="4307567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H="1">
              <a:off x="1767516" y="4889504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 flipH="1">
              <a:off x="1276692" y="5455132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5" name="Rectangle 1048"/>
          <p:cNvSpPr>
            <a:spLocks noChangeArrowheads="1"/>
          </p:cNvSpPr>
          <p:nvPr/>
        </p:nvSpPr>
        <p:spPr bwMode="auto">
          <a:xfrm>
            <a:off x="1003420" y="5571516"/>
            <a:ext cx="5519521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平均比较次数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 (1+2+3+4+5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+6)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/6 = 21/6</a:t>
            </a: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723328" y="2138725"/>
            <a:ext cx="10447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，给定查找集合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{15, 20, 25, 30, 35, 40}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，构造的二叉排序树深度为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34454" y="2750723"/>
            <a:ext cx="2686802" cy="1801612"/>
            <a:chOff x="6137624" y="3901440"/>
            <a:chExt cx="2686802" cy="1801612"/>
          </a:xfrm>
          <a:solidFill>
            <a:srgbClr val="B4B4C8"/>
          </a:solidFill>
        </p:grpSpPr>
        <p:sp>
          <p:nvSpPr>
            <p:cNvPr id="105" name="Oval 56"/>
            <p:cNvSpPr>
              <a:spLocks noChangeArrowheads="1"/>
            </p:cNvSpPr>
            <p:nvPr/>
          </p:nvSpPr>
          <p:spPr bwMode="auto">
            <a:xfrm>
              <a:off x="8392426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56"/>
            <p:cNvSpPr>
              <a:spLocks noChangeArrowheads="1"/>
            </p:cNvSpPr>
            <p:nvPr/>
          </p:nvSpPr>
          <p:spPr bwMode="auto">
            <a:xfrm>
              <a:off x="7866015" y="45768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56"/>
            <p:cNvSpPr>
              <a:spLocks noChangeArrowheads="1"/>
            </p:cNvSpPr>
            <p:nvPr/>
          </p:nvSpPr>
          <p:spPr bwMode="auto">
            <a:xfrm>
              <a:off x="7279900" y="390144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56"/>
            <p:cNvSpPr>
              <a:spLocks noChangeArrowheads="1"/>
            </p:cNvSpPr>
            <p:nvPr/>
          </p:nvSpPr>
          <p:spPr bwMode="auto">
            <a:xfrm>
              <a:off x="6137624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56"/>
            <p:cNvSpPr>
              <a:spLocks noChangeArrowheads="1"/>
            </p:cNvSpPr>
            <p:nvPr/>
          </p:nvSpPr>
          <p:spPr bwMode="auto">
            <a:xfrm>
              <a:off x="7174856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6654056" y="45768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7008536" y="4261846"/>
              <a:ext cx="35184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 flipH="1">
              <a:off x="6476676" y="4978385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22"/>
            <p:cNvSpPr>
              <a:spLocks noChangeShapeType="1"/>
            </p:cNvSpPr>
            <p:nvPr/>
          </p:nvSpPr>
          <p:spPr bwMode="auto">
            <a:xfrm>
              <a:off x="6986456" y="4972424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8203391" y="4978385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3" name="Line 22"/>
            <p:cNvSpPr>
              <a:spLocks noChangeShapeType="1"/>
            </p:cNvSpPr>
            <p:nvPr/>
          </p:nvSpPr>
          <p:spPr bwMode="auto">
            <a:xfrm>
              <a:off x="7622096" y="4273350"/>
              <a:ext cx="35184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aphicFrame>
        <p:nvGraphicFramePr>
          <p:cNvPr id="124" name="对象 123"/>
          <p:cNvGraphicFramePr>
            <a:graphicFrameLocks noChangeAspect="1"/>
          </p:cNvGraphicFramePr>
          <p:nvPr/>
        </p:nvGraphicFramePr>
        <p:xfrm>
          <a:off x="10093063" y="2144349"/>
          <a:ext cx="1352983" cy="45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3" imgW="622030" imgH="190417" progId="Equation.3">
                  <p:embed/>
                </p:oleObj>
              </mc:Choice>
              <mc:Fallback>
                <p:oleObj name="公式" r:id="rId3" imgW="622030" imgH="190417" progId="Equation.3">
                  <p:embed/>
                  <p:pic>
                    <p:nvPicPr>
                      <p:cNvPr id="124" name="对象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3063" y="2144349"/>
                        <a:ext cx="1352983" cy="45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048"/>
          <p:cNvSpPr>
            <a:spLocks noChangeArrowheads="1"/>
          </p:cNvSpPr>
          <p:nvPr/>
        </p:nvSpPr>
        <p:spPr bwMode="auto">
          <a:xfrm>
            <a:off x="2341844" y="4780580"/>
            <a:ext cx="5925856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平均比较次数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 (1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+3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×3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/6 =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14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/6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13066" y="2883836"/>
            <a:ext cx="4551201" cy="461665"/>
            <a:chOff x="6845426" y="2883836"/>
            <a:chExt cx="4551201" cy="461665"/>
          </a:xfrm>
        </p:grpSpPr>
        <p:sp>
          <p:nvSpPr>
            <p:cNvPr id="42" name="Freeform 84"/>
            <p:cNvSpPr>
              <a:spLocks/>
            </p:cNvSpPr>
            <p:nvPr/>
          </p:nvSpPr>
          <p:spPr bwMode="auto">
            <a:xfrm>
              <a:off x="6845426" y="294799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7311104" y="2883836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最坏情况：退化为线性查找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13066" y="3380994"/>
            <a:ext cx="4551201" cy="461665"/>
            <a:chOff x="6845426" y="3502914"/>
            <a:chExt cx="4551201" cy="461665"/>
          </a:xfrm>
        </p:grpSpPr>
        <p:sp>
          <p:nvSpPr>
            <p:cNvPr id="44" name="Freeform 84"/>
            <p:cNvSpPr>
              <a:spLocks/>
            </p:cNvSpPr>
            <p:nvPr/>
          </p:nvSpPr>
          <p:spPr bwMode="auto">
            <a:xfrm>
              <a:off x="6845426" y="35670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311104" y="3502914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最好情况：相当于折半查找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3066" y="3862911"/>
            <a:ext cx="4551201" cy="461665"/>
            <a:chOff x="6845426" y="4121991"/>
            <a:chExt cx="4551201" cy="461665"/>
          </a:xfrm>
        </p:grpSpPr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6845426" y="418614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7311104" y="4121991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平均情况：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7918438" y="933673"/>
            <a:ext cx="3528000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查找集合的初始排列</a:t>
            </a:r>
          </a:p>
        </p:txBody>
      </p:sp>
    </p:spTree>
    <p:extLst>
      <p:ext uri="{BB962C8B-B14F-4D97-AF65-F5344CB8AC3E}">
        <p14:creationId xmlns:p14="http://schemas.microsoft.com/office/powerpoint/2010/main" val="36096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25" grpId="0"/>
      <p:bldP spid="80" grpId="0"/>
      <p:bldP spid="126" grpId="0"/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20EA8F0A-D9C2-47FC-8921-425AEBDC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8" y="640964"/>
            <a:ext cx="8425543" cy="300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C98DF488-1B75-4ED0-8B99-B78EBEC0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8" y="3635829"/>
            <a:ext cx="8425543" cy="280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5">
            <a:extLst>
              <a:ext uri="{FF2B5EF4-FFF2-40B4-BE49-F238E27FC236}">
                <a16:creationId xmlns:a16="http://schemas.microsoft.com/office/drawing/2014/main" id="{2ED60B05-9203-4A50-B7E7-517B80FDAB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9835" y="3635829"/>
            <a:ext cx="3875138" cy="78260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将断开的二叉链表重新链起来；</a:t>
            </a:r>
            <a:endParaRPr lang="en-US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防止重新链接后树的高度增加；</a:t>
            </a:r>
          </a:p>
        </p:txBody>
      </p:sp>
    </p:spTree>
    <p:extLst>
      <p:ext uri="{BB962C8B-B14F-4D97-AF65-F5344CB8AC3E}">
        <p14:creationId xmlns:p14="http://schemas.microsoft.com/office/powerpoint/2010/main" val="138172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散列表的查找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</a:t>
            </a:r>
          </a:p>
        </p:txBody>
      </p:sp>
    </p:spTree>
    <p:extLst>
      <p:ext uri="{BB962C8B-B14F-4D97-AF65-F5344CB8AC3E}">
        <p14:creationId xmlns:p14="http://schemas.microsoft.com/office/powerpoint/2010/main" val="275853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787955" y="124414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533071" y="1178833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散列的基本思想</a:t>
            </a:r>
          </a:p>
        </p:txBody>
      </p:sp>
      <p:grpSp>
        <p:nvGrpSpPr>
          <p:cNvPr id="31" name="Group 40"/>
          <p:cNvGrpSpPr/>
          <p:nvPr/>
        </p:nvGrpSpPr>
        <p:grpSpPr>
          <a:xfrm>
            <a:off x="1787955" y="203362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2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533071" y="1968316"/>
            <a:ext cx="7949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设计原则、几种常见的散列函数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787955" y="282311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533071" y="2757799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冲突的处理方法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开放定址法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787955" y="36125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533071" y="3547282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冲突的处理方法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拉链法</a:t>
            </a:r>
          </a:p>
        </p:txBody>
      </p:sp>
      <p:grpSp>
        <p:nvGrpSpPr>
          <p:cNvPr id="53" name="Group 40"/>
          <p:cNvGrpSpPr/>
          <p:nvPr/>
        </p:nvGrpSpPr>
        <p:grpSpPr>
          <a:xfrm>
            <a:off x="1787955" y="440207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533071" y="4336765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散列查找的性能分析</a:t>
            </a:r>
          </a:p>
        </p:txBody>
      </p:sp>
    </p:spTree>
    <p:extLst>
      <p:ext uri="{BB962C8B-B14F-4D97-AF65-F5344CB8AC3E}">
        <p14:creationId xmlns:p14="http://schemas.microsoft.com/office/powerpoint/2010/main" val="34854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47" grpId="0"/>
      <p:bldP spid="52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1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回顾查找技术</a:t>
            </a: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934017" y="5072752"/>
            <a:ext cx="9905417" cy="95410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通过一系列的给定值与关键字的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查找效率依赖于查找过程中进行的给定值与关键字的比较次数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7073365" cy="519113"/>
            <a:chOff x="638233" y="893404"/>
            <a:chExt cx="7073365" cy="519113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6477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查找操作要完成什么任务？</a:t>
              </a:r>
              <a:endPara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326356" y="1600835"/>
            <a:ext cx="6919672" cy="523220"/>
            <a:chOff x="1326356" y="1600835"/>
            <a:chExt cx="6919672" cy="523220"/>
          </a:xfrm>
        </p:grpSpPr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326356" y="1600835"/>
              <a:ext cx="1485900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待查值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73329" y="1600835"/>
              <a:ext cx="4472699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在存储结构中的位置</a:t>
              </a: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3026923" y="1712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480" y="2356444"/>
            <a:ext cx="9602319" cy="523220"/>
            <a:chOff x="638233" y="893404"/>
            <a:chExt cx="9602319" cy="523220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1234597" y="893404"/>
              <a:ext cx="90059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前面学过哪些查找技术？这些查找技术有什么共性呢？</a:t>
              </a: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1082198" y="289451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Rectangle 5"/>
          <p:cNvSpPr>
            <a:spLocks noChangeArrowheads="1"/>
          </p:cNvSpPr>
          <p:nvPr/>
        </p:nvSpPr>
        <p:spPr bwMode="auto">
          <a:xfrm>
            <a:off x="1082198" y="365962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198" y="2949874"/>
            <a:ext cx="8226762" cy="1981889"/>
            <a:chOff x="1082198" y="2949874"/>
            <a:chExt cx="8226762" cy="1981889"/>
          </a:xfrm>
        </p:grpSpPr>
        <p:sp>
          <p:nvSpPr>
            <p:cNvPr id="140" name="Rectangle 5"/>
            <p:cNvSpPr>
              <a:spLocks noChangeArrowheads="1"/>
            </p:cNvSpPr>
            <p:nvPr/>
          </p:nvSpPr>
          <p:spPr bwMode="auto">
            <a:xfrm>
              <a:off x="1082198" y="4424732"/>
              <a:ext cx="33909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二叉排序树查找</a:t>
              </a:r>
              <a:endParaRPr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Oval 50"/>
            <p:cNvSpPr>
              <a:spLocks noChangeArrowheads="1"/>
            </p:cNvSpPr>
            <p:nvPr/>
          </p:nvSpPr>
          <p:spPr bwMode="auto">
            <a:xfrm>
              <a:off x="7988913" y="294987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046890" y="3278169"/>
              <a:ext cx="971232" cy="792680"/>
              <a:chOff x="8312492" y="1913531"/>
              <a:chExt cx="971232" cy="792680"/>
            </a:xfrm>
          </p:grpSpPr>
          <p:sp>
            <p:nvSpPr>
              <p:cNvPr id="41" name="Freeform 28"/>
              <p:cNvSpPr>
                <a:spLocks/>
              </p:cNvSpPr>
              <p:nvPr/>
            </p:nvSpPr>
            <p:spPr bwMode="auto">
              <a:xfrm>
                <a:off x="8716669" y="1913531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2" name="Oval 54"/>
              <p:cNvSpPr>
                <a:spLocks noChangeArrowheads="1"/>
              </p:cNvSpPr>
              <p:nvPr/>
            </p:nvSpPr>
            <p:spPr bwMode="auto">
              <a:xfrm>
                <a:off x="831249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381728" y="4025882"/>
              <a:ext cx="724533" cy="898090"/>
              <a:chOff x="7647330" y="2661244"/>
              <a:chExt cx="724533" cy="898090"/>
            </a:xfrm>
          </p:grpSpPr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H="1">
                <a:off x="7967050" y="2661244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5" name="Oval 56"/>
              <p:cNvSpPr>
                <a:spLocks noChangeArrowheads="1"/>
              </p:cNvSpPr>
              <p:nvPr/>
            </p:nvSpPr>
            <p:spPr bwMode="auto">
              <a:xfrm>
                <a:off x="764733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388210" y="3248396"/>
              <a:ext cx="920750" cy="822453"/>
              <a:chOff x="9653812" y="1883758"/>
              <a:chExt cx="920750" cy="822453"/>
            </a:xfrm>
          </p:grpSpPr>
          <p:sp>
            <p:nvSpPr>
              <p:cNvPr id="59" name="Oval 52"/>
              <p:cNvSpPr>
                <a:spLocks noChangeArrowheads="1"/>
              </p:cNvSpPr>
              <p:nvPr/>
            </p:nvSpPr>
            <p:spPr bwMode="auto">
              <a:xfrm>
                <a:off x="1014256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28"/>
              <p:cNvSpPr>
                <a:spLocks/>
              </p:cNvSpPr>
              <p:nvPr/>
            </p:nvSpPr>
            <p:spPr bwMode="auto">
              <a:xfrm flipH="1">
                <a:off x="9653812" y="1883758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254981" y="4033673"/>
              <a:ext cx="724533" cy="898090"/>
              <a:chOff x="9520583" y="2669035"/>
              <a:chExt cx="724533" cy="898090"/>
            </a:xfrm>
          </p:grpSpPr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 flipH="1">
                <a:off x="9840303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63" name="Oval 56"/>
              <p:cNvSpPr>
                <a:spLocks noChangeArrowheads="1"/>
              </p:cNvSpPr>
              <p:nvPr/>
            </p:nvSpPr>
            <p:spPr bwMode="auto">
              <a:xfrm>
                <a:off x="9520583" y="3135125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7400233" y="4033673"/>
              <a:ext cx="727945" cy="890299"/>
              <a:chOff x="8665835" y="2669035"/>
              <a:chExt cx="727945" cy="890299"/>
            </a:xfrm>
          </p:grpSpPr>
          <p:sp>
            <p:nvSpPr>
              <p:cNvPr id="65" name="Oval 58"/>
              <p:cNvSpPr>
                <a:spLocks noChangeArrowheads="1"/>
              </p:cNvSpPr>
              <p:nvPr/>
            </p:nvSpPr>
            <p:spPr bwMode="auto">
              <a:xfrm>
                <a:off x="896178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22"/>
              <p:cNvSpPr>
                <a:spLocks noChangeShapeType="1"/>
              </p:cNvSpPr>
              <p:nvPr/>
            </p:nvSpPr>
            <p:spPr bwMode="auto">
              <a:xfrm>
                <a:off x="8665835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</p:grp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3567169" y="2907011"/>
            <a:ext cx="125315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3567168" y="3624016"/>
            <a:ext cx="179731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85188" y="2907011"/>
            <a:ext cx="2218460" cy="1970344"/>
            <a:chOff x="4285188" y="2907011"/>
            <a:chExt cx="2218460" cy="1970344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5250489" y="2907011"/>
              <a:ext cx="1253159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5250489" y="3609184"/>
              <a:ext cx="1253159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4285188" y="4415690"/>
              <a:ext cx="1993692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 (log</a:t>
              </a:r>
              <a:r>
                <a:rPr lang="en-US" altLang="zh-CN" sz="24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5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47" grpId="0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232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查找技术的分类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9968807" cy="523220"/>
            <a:chOff x="638233" y="893404"/>
            <a:chExt cx="9968807" cy="523220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93724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能否不用比较，通过关键字能够直接确定存储位置？</a:t>
              </a: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237450" y="1441348"/>
            <a:ext cx="8189912" cy="1131671"/>
            <a:chOff x="1237450" y="1441348"/>
            <a:chExt cx="8189912" cy="1131671"/>
          </a:xfrm>
        </p:grpSpPr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1237450" y="2053906"/>
              <a:ext cx="81899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在存储位置和关键字之间建立一个确定的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对应关系</a:t>
              </a:r>
            </a:p>
          </p:txBody>
        </p:sp>
        <p:sp>
          <p:nvSpPr>
            <p:cNvPr id="29" name="右箭头 28"/>
            <p:cNvSpPr/>
            <p:nvPr/>
          </p:nvSpPr>
          <p:spPr>
            <a:xfrm rot="16200000">
              <a:off x="4563865" y="156734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237450" y="3071503"/>
            <a:ext cx="9986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设关键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在存储结构中的位置是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33322" y="4004893"/>
            <a:ext cx="5091641" cy="1282756"/>
            <a:chOff x="2633322" y="4004893"/>
            <a:chExt cx="5091641" cy="1282756"/>
          </a:xfrm>
        </p:grpSpPr>
        <p:grpSp>
          <p:nvGrpSpPr>
            <p:cNvPr id="2" name="组合 1"/>
            <p:cNvGrpSpPr/>
            <p:nvPr/>
          </p:nvGrpSpPr>
          <p:grpSpPr>
            <a:xfrm>
              <a:off x="3217356" y="4004893"/>
              <a:ext cx="4507607" cy="1282756"/>
              <a:chOff x="1070233" y="4004893"/>
              <a:chExt cx="4507607" cy="1282756"/>
            </a:xfrm>
          </p:grpSpPr>
          <p:sp>
            <p:nvSpPr>
              <p:cNvPr id="33" name="Rectangle 21"/>
              <p:cNvSpPr>
                <a:spLocks noChangeArrowheads="1"/>
              </p:cNvSpPr>
              <p:nvPr/>
            </p:nvSpPr>
            <p:spPr bwMode="auto">
              <a:xfrm>
                <a:off x="1070233" y="4366903"/>
                <a:ext cx="17339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查找技术</a:t>
                </a:r>
                <a:endPara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041738" y="4004893"/>
                <a:ext cx="242942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比较式查找</a:t>
                </a:r>
              </a:p>
            </p:txBody>
          </p:sp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3041738" y="4764429"/>
                <a:ext cx="25361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计算式查找</a:t>
                </a:r>
              </a:p>
            </p:txBody>
          </p:sp>
          <p:sp>
            <p:nvSpPr>
              <p:cNvPr id="36" name="右大括号 35"/>
              <p:cNvSpPr/>
              <p:nvPr/>
            </p:nvSpPr>
            <p:spPr>
              <a:xfrm flipH="1">
                <a:off x="2812582" y="4175063"/>
                <a:ext cx="195696" cy="906899"/>
              </a:xfrm>
              <a:prstGeom prst="rightBrace">
                <a:avLst>
                  <a:gd name="adj1" fmla="val 16840"/>
                  <a:gd name="adj2" fmla="val 50000"/>
                </a:avLst>
              </a:prstGeom>
              <a:ln w="25400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Freeform 84"/>
            <p:cNvSpPr>
              <a:spLocks/>
            </p:cNvSpPr>
            <p:nvPr/>
          </p:nvSpPr>
          <p:spPr bwMode="auto">
            <a:xfrm>
              <a:off x="2633322" y="444851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1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26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什么是查找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1936" y="878090"/>
            <a:ext cx="10762824" cy="609398"/>
            <a:chOff x="651936" y="878090"/>
            <a:chExt cx="10762824" cy="609398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1130976" y="878090"/>
              <a:ext cx="1028378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静态查找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：不涉及插入和删除操作的查找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oup 67"/>
            <p:cNvGrpSpPr/>
            <p:nvPr/>
          </p:nvGrpSpPr>
          <p:grpSpPr>
            <a:xfrm>
              <a:off x="651936" y="1032744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6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3" name="Rectangle 2065"/>
          <p:cNvSpPr>
            <a:spLocks noChangeArrowheads="1"/>
          </p:cNvSpPr>
          <p:nvPr/>
        </p:nvSpPr>
        <p:spPr bwMode="auto">
          <a:xfrm>
            <a:off x="1007715" y="3844530"/>
            <a:ext cx="10268544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动态查找要求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插入、删除、查找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均有较好的效率，适用于：查找与插入和删除操作在同一个阶段进行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例如：当查找成功时，要删除查找到的记录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当查找不成功时，要插入被查找的记录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6696" y="3262832"/>
            <a:ext cx="10762824" cy="609398"/>
            <a:chOff x="636696" y="2775152"/>
            <a:chExt cx="10762824" cy="609398"/>
          </a:xfrm>
        </p:grpSpPr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1115736" y="2775152"/>
              <a:ext cx="1028378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动态查找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：涉及插入和删除操作的查找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67"/>
            <p:cNvGrpSpPr/>
            <p:nvPr/>
          </p:nvGrpSpPr>
          <p:grpSpPr>
            <a:xfrm>
              <a:off x="636696" y="292980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2" name="Rectangle 2065"/>
          <p:cNvSpPr>
            <a:spLocks noChangeArrowheads="1"/>
          </p:cNvSpPr>
          <p:nvPr/>
        </p:nvSpPr>
        <p:spPr bwMode="auto">
          <a:xfrm>
            <a:off x="1007715" y="1467900"/>
            <a:ext cx="10268544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静态查找只注重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效率，适用于：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）查找集合一经生成，便只对其进行查找，而不进行插入和删除操作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）经过一段时间的查找之后，集中地进行插入和删除等修改操作</a:t>
            </a:r>
          </a:p>
        </p:txBody>
      </p:sp>
    </p:spTree>
    <p:extLst>
      <p:ext uri="{BB962C8B-B14F-4D97-AF65-F5344CB8AC3E}">
        <p14:creationId xmlns:p14="http://schemas.microsoft.com/office/powerpoint/2010/main" val="213090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散列的基本思想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558471" y="2060169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关键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字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98808" y="2077632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436324" y="1858874"/>
            <a:ext cx="1593533" cy="1141095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endParaRPr lang="en-US" altLang="zh-CN" sz="2400" dirty="0">
              <a:solidFill>
                <a:schemeClr val="tx1"/>
              </a:solidFill>
              <a:cs typeface="Angsana New" pitchFamily="18" charset="-34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5952036" y="3300642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99921" y="2999969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574959" y="3240843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 dirty="0">
              <a:cs typeface="Angsana New" pitchFamily="18" charset="-3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8168" y="783643"/>
            <a:ext cx="10770435" cy="1075231"/>
            <a:chOff x="644324" y="923449"/>
            <a:chExt cx="10770435" cy="1075231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155064" y="923449"/>
              <a:ext cx="10259695" cy="1075231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散列的基本思想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：在记录的关键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和存储地址之间建立一个确定的对应关系，通过计算得到待查记录的地址。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644324" y="10575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Text Box 108">
            <a:extLst>
              <a:ext uri="{FF2B5EF4-FFF2-40B4-BE49-F238E27FC236}">
                <a16:creationId xmlns:a16="http://schemas.microsoft.com/office/drawing/2014/main" id="{A893F8AF-149D-422C-87C9-E63F874B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81" y="5876476"/>
            <a:ext cx="1045684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ABEF86E-F03A-49AC-991F-D0305E038DE6}"/>
              </a:ext>
            </a:extLst>
          </p:cNvPr>
          <p:cNvGrpSpPr/>
          <p:nvPr/>
        </p:nvGrpSpPr>
        <p:grpSpPr>
          <a:xfrm>
            <a:off x="2896915" y="5876476"/>
            <a:ext cx="1780061" cy="540000"/>
            <a:chOff x="3036414" y="4384104"/>
            <a:chExt cx="1780061" cy="540000"/>
          </a:xfrm>
        </p:grpSpPr>
        <p:sp>
          <p:nvSpPr>
            <p:cNvPr id="30" name="右箭头 14">
              <a:extLst>
                <a:ext uri="{FF2B5EF4-FFF2-40B4-BE49-F238E27FC236}">
                  <a16:creationId xmlns:a16="http://schemas.microsoft.com/office/drawing/2014/main" id="{586EB66B-D12E-4D46-9865-C6DE0411A897}"/>
                </a:ext>
              </a:extLst>
            </p:cNvPr>
            <p:cNvSpPr/>
            <p:nvPr/>
          </p:nvSpPr>
          <p:spPr>
            <a:xfrm>
              <a:off x="3036414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 Box 108">
              <a:extLst>
                <a:ext uri="{FF2B5EF4-FFF2-40B4-BE49-F238E27FC236}">
                  <a16:creationId xmlns:a16="http://schemas.microsoft.com/office/drawing/2014/main" id="{DC15A2B8-5FFA-4C8C-AA86-CADCE9EBE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791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哈希</a:t>
              </a:r>
              <a:endPara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CBA98D6-E573-4E2B-8EA9-3B35DB5A0D21}"/>
              </a:ext>
            </a:extLst>
          </p:cNvPr>
          <p:cNvGrpSpPr/>
          <p:nvPr/>
        </p:nvGrpSpPr>
        <p:grpSpPr>
          <a:xfrm>
            <a:off x="4876972" y="5876476"/>
            <a:ext cx="1795015" cy="540000"/>
            <a:chOff x="5016471" y="4384104"/>
            <a:chExt cx="1795015" cy="540000"/>
          </a:xfrm>
        </p:grpSpPr>
        <p:sp>
          <p:nvSpPr>
            <p:cNvPr id="34" name="右箭头 16">
              <a:extLst>
                <a:ext uri="{FF2B5EF4-FFF2-40B4-BE49-F238E27FC236}">
                  <a16:creationId xmlns:a16="http://schemas.microsoft.com/office/drawing/2014/main" id="{8CF5D6AA-D7DB-4A0E-8679-F6F9CE653D4D}"/>
                </a:ext>
              </a:extLst>
            </p:cNvPr>
            <p:cNvSpPr/>
            <p:nvPr/>
          </p:nvSpPr>
          <p:spPr>
            <a:xfrm>
              <a:off x="5016471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108">
              <a:extLst>
                <a:ext uri="{FF2B5EF4-FFF2-40B4-BE49-F238E27FC236}">
                  <a16:creationId xmlns:a16="http://schemas.microsoft.com/office/drawing/2014/main" id="{0CAA5DDE-5EAE-4E01-843E-379B866AD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5802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杂凑</a:t>
              </a:r>
              <a:endPara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12C2EBF-E650-4159-AAEA-D6CC4E279D16}"/>
              </a:ext>
            </a:extLst>
          </p:cNvPr>
          <p:cNvGrpSpPr/>
          <p:nvPr/>
        </p:nvGrpSpPr>
        <p:grpSpPr>
          <a:xfrm>
            <a:off x="6857029" y="5876476"/>
            <a:ext cx="1809970" cy="540000"/>
            <a:chOff x="6996528" y="4384104"/>
            <a:chExt cx="1809970" cy="540000"/>
          </a:xfrm>
        </p:grpSpPr>
        <p:sp>
          <p:nvSpPr>
            <p:cNvPr id="39" name="右箭头 18">
              <a:extLst>
                <a:ext uri="{FF2B5EF4-FFF2-40B4-BE49-F238E27FC236}">
                  <a16:creationId xmlns:a16="http://schemas.microsoft.com/office/drawing/2014/main" id="{642F70A8-588D-48CA-9EA7-E480F7E815DF}"/>
                </a:ext>
              </a:extLst>
            </p:cNvPr>
            <p:cNvSpPr/>
            <p:nvPr/>
          </p:nvSpPr>
          <p:spPr>
            <a:xfrm>
              <a:off x="6996528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 Box 108">
              <a:extLst>
                <a:ext uri="{FF2B5EF4-FFF2-40B4-BE49-F238E27FC236}">
                  <a16:creationId xmlns:a16="http://schemas.microsoft.com/office/drawing/2014/main" id="{8F47A72F-7A66-4B91-8427-26F13BF5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0814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</a:t>
              </a:r>
              <a:endPara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A97F0C-516E-4D8F-814E-9A9D4EF4B2ED}"/>
              </a:ext>
            </a:extLst>
          </p:cNvPr>
          <p:cNvGrpSpPr/>
          <p:nvPr/>
        </p:nvGrpSpPr>
        <p:grpSpPr>
          <a:xfrm>
            <a:off x="542923" y="5156112"/>
            <a:ext cx="6956628" cy="523220"/>
            <a:chOff x="682422" y="3953300"/>
            <a:chExt cx="6956628" cy="523220"/>
          </a:xfrm>
        </p:grpSpPr>
        <p:grpSp>
          <p:nvGrpSpPr>
            <p:cNvPr id="49" name="Group 36">
              <a:extLst>
                <a:ext uri="{FF2B5EF4-FFF2-40B4-BE49-F238E27FC236}">
                  <a16:creationId xmlns:a16="http://schemas.microsoft.com/office/drawing/2014/main" id="{7618559A-E139-458B-A162-1C5362035BDA}"/>
                </a:ext>
              </a:extLst>
            </p:cNvPr>
            <p:cNvGrpSpPr/>
            <p:nvPr/>
          </p:nvGrpSpPr>
          <p:grpSpPr>
            <a:xfrm>
              <a:off x="682422" y="3995352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7A930B2-EA60-4820-A932-FD1BA416F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A7E456FE-9F95-4338-AAE1-31F81B215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5A0D16E3-2F6D-430F-A605-6EDE03DD2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Text Box 3">
              <a:extLst>
                <a:ext uri="{FF2B5EF4-FFF2-40B4-BE49-F238E27FC236}">
                  <a16:creationId xmlns:a16="http://schemas.microsoft.com/office/drawing/2014/main" id="{6186BE3C-F309-4557-B3E5-C65C092B2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250" y="3953300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散列技术名称的演变过程：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27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44" grpId="0" animBg="1"/>
      <p:bldP spid="44" grpId="1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散列的基本概念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79750" y="3672522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54788" y="3913396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 dirty="0">
              <a:cs typeface="Angsana New" pitchFamily="18" charset="-34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9122" y="755809"/>
            <a:ext cx="10795637" cy="605294"/>
            <a:chOff x="619122" y="755809"/>
            <a:chExt cx="10795637" cy="605294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：采用散列技术存储查找集合的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连续存储空间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9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8138477" y="2750185"/>
            <a:ext cx="1423987" cy="3105150"/>
            <a:chOff x="4723" y="2047"/>
            <a:chExt cx="897" cy="1956"/>
          </a:xfrm>
        </p:grpSpPr>
        <p:sp>
          <p:nvSpPr>
            <p:cNvPr id="35" name="AutoShape 35"/>
            <p:cNvSpPr>
              <a:spLocks/>
            </p:cNvSpPr>
            <p:nvPr/>
          </p:nvSpPr>
          <p:spPr bwMode="auto">
            <a:xfrm>
              <a:off x="4723" y="2047"/>
              <a:ext cx="170" cy="1956"/>
            </a:xfrm>
            <a:prstGeom prst="rightBrace">
              <a:avLst>
                <a:gd name="adj1" fmla="val 95882"/>
                <a:gd name="adj2" fmla="val 50000"/>
              </a:avLst>
            </a:prstGeom>
            <a:no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923" y="2869"/>
              <a:ext cx="6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散列表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19647" y="4512310"/>
            <a:ext cx="809625" cy="1093470"/>
            <a:chOff x="8619647" y="4512310"/>
            <a:chExt cx="809625" cy="1093470"/>
          </a:xfrm>
        </p:grpSpPr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8619647" y="5148580"/>
              <a:ext cx="809625" cy="4572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</a:p>
          </p:txBody>
        </p:sp>
        <p:sp>
          <p:nvSpPr>
            <p:cNvPr id="49" name="右箭头 48"/>
            <p:cNvSpPr/>
            <p:nvPr/>
          </p:nvSpPr>
          <p:spPr>
            <a:xfrm rot="5400000">
              <a:off x="8736459" y="46383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834" y="1361103"/>
            <a:ext cx="10795637" cy="562270"/>
            <a:chOff x="619122" y="755809"/>
            <a:chExt cx="10795637" cy="56227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56227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散列函数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：将关键字映射为散列表中适当存储位置的函数。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圆角矩形标注 3"/>
          <p:cNvSpPr/>
          <p:nvPr/>
        </p:nvSpPr>
        <p:spPr>
          <a:xfrm>
            <a:off x="4021057" y="2969261"/>
            <a:ext cx="1427956" cy="494822"/>
          </a:xfrm>
          <a:prstGeom prst="wedgeRoundRectCallout">
            <a:avLst>
              <a:gd name="adj1" fmla="val -1622"/>
              <a:gd name="adj2" fmla="val 100513"/>
              <a:gd name="adj3" fmla="val 16667"/>
            </a:avLst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04834" y="1944548"/>
            <a:ext cx="10795637" cy="605294"/>
            <a:chOff x="619122" y="755809"/>
            <a:chExt cx="10795637" cy="605294"/>
          </a:xfrm>
        </p:grpSpPr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散列地址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：由散列函数所得的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存储地址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8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6" name="圆角矩形标注 65"/>
          <p:cNvSpPr/>
          <p:nvPr/>
        </p:nvSpPr>
        <p:spPr>
          <a:xfrm>
            <a:off x="5063966" y="4477816"/>
            <a:ext cx="1427956" cy="494822"/>
          </a:xfrm>
          <a:prstGeom prst="wedgeRoundRectCallout">
            <a:avLst>
              <a:gd name="adj1" fmla="val 40001"/>
              <a:gd name="adj2" fmla="val -105840"/>
              <a:gd name="adj3" fmla="val 16667"/>
            </a:avLst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散列地址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387177" y="5027487"/>
            <a:ext cx="809625" cy="1093470"/>
            <a:chOff x="8619647" y="4512310"/>
            <a:chExt cx="809625" cy="1093470"/>
          </a:xfrm>
        </p:grpSpPr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8619647" y="5148580"/>
              <a:ext cx="809625" cy="4572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</a:t>
              </a:r>
            </a:p>
          </p:txBody>
        </p:sp>
        <p:sp>
          <p:nvSpPr>
            <p:cNvPr id="69" name="右箭头 68"/>
            <p:cNvSpPr/>
            <p:nvPr/>
          </p:nvSpPr>
          <p:spPr>
            <a:xfrm rot="5400000">
              <a:off x="8736459" y="46383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7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44" grpId="0" animBg="1"/>
      <p:bldP spid="4" grpId="0" animBg="1"/>
      <p:bldP spid="6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散列的关键问题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548561" y="236639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88898" y="238385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5942126" y="360686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itchFamily="18" charset="-3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65049" y="3306192"/>
            <a:ext cx="3304687" cy="672874"/>
            <a:chOff x="2654788" y="3672522"/>
            <a:chExt cx="3304687" cy="672874"/>
          </a:xfrm>
        </p:grpSpPr>
        <p:grpSp>
          <p:nvGrpSpPr>
            <p:cNvPr id="13" name="组合 12"/>
            <p:cNvGrpSpPr/>
            <p:nvPr/>
          </p:nvGrpSpPr>
          <p:grpSpPr>
            <a:xfrm>
              <a:off x="3079750" y="3672522"/>
              <a:ext cx="2879725" cy="454025"/>
              <a:chOff x="3079750" y="3672522"/>
              <a:chExt cx="2879725" cy="454025"/>
            </a:xfrm>
          </p:grpSpPr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4519612" y="3672522"/>
                <a:ext cx="67468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" tIns="0" rIns="1800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Angsana New" pitchFamily="18" charset="-34"/>
                  </a:rPr>
                  <a:t>H</a:t>
                </a:r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>
                <a:off x="3079750" y="4126547"/>
                <a:ext cx="2879725" cy="0"/>
              </a:xfrm>
              <a:prstGeom prst="line">
                <a:avLst/>
              </a:prstGeom>
              <a:noFill/>
              <a:ln w="381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2654788" y="3913396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k</a:t>
              </a:r>
              <a:r>
                <a:rPr lang="en-US" altLang="zh-CN" sz="2400" i="1" baseline="-25000" dirty="0" err="1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 dirty="0">
                <a:cs typeface="Angsana New" pitchFamily="18" charset="-3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8168" y="741522"/>
            <a:ext cx="9587807" cy="523220"/>
            <a:chOff x="622993" y="830577"/>
            <a:chExt cx="958780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如何设计散列函数？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99865" y="727733"/>
            <a:ext cx="3278447" cy="523220"/>
            <a:chOff x="5599865" y="824946"/>
            <a:chExt cx="3278447" cy="523220"/>
          </a:xfrm>
        </p:grpSpPr>
        <p:grpSp>
          <p:nvGrpSpPr>
            <p:cNvPr id="74" name="Group 31"/>
            <p:cNvGrpSpPr/>
            <p:nvPr/>
          </p:nvGrpSpPr>
          <p:grpSpPr>
            <a:xfrm>
              <a:off x="5599865" y="87169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6128016" y="824946"/>
              <a:ext cx="27502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如何解决冲突？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4096" y="1271463"/>
            <a:ext cx="10654672" cy="1030347"/>
            <a:chOff x="638168" y="1394619"/>
            <a:chExt cx="10654672" cy="1030347"/>
          </a:xfrm>
        </p:grpSpPr>
        <p:sp>
          <p:nvSpPr>
            <p:cNvPr id="81" name="Text Box 4"/>
            <p:cNvSpPr txBox="1">
              <a:spLocks noChangeArrowheads="1"/>
            </p:cNvSpPr>
            <p:nvPr/>
          </p:nvSpPr>
          <p:spPr bwMode="auto">
            <a:xfrm>
              <a:off x="1197916" y="1394619"/>
              <a:ext cx="10094924" cy="1030347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冲突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：对于两个不同关键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字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)＝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同义词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相对于</a:t>
              </a:r>
              <a:r>
                <a:rPr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称做同义词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638168" y="149580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65049" y="3867215"/>
            <a:ext cx="3296645" cy="760412"/>
            <a:chOff x="2654788" y="4233545"/>
            <a:chExt cx="3296645" cy="760412"/>
          </a:xfrm>
        </p:grpSpPr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654788" y="4561957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k</a:t>
              </a:r>
              <a:r>
                <a:rPr lang="en-US" altLang="zh-CN" sz="2400" i="1" baseline="-25000" dirty="0" err="1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j</a:t>
              </a:r>
              <a:endParaRPr lang="en-US" altLang="zh-CN" sz="2400" dirty="0">
                <a:cs typeface="Angsana New" pitchFamily="18" charset="-34"/>
              </a:endParaRPr>
            </a:p>
          </p:txBody>
        </p:sp>
        <p:sp>
          <p:nvSpPr>
            <p:cNvPr id="88" name="Line 36"/>
            <p:cNvSpPr>
              <a:spLocks noChangeShapeType="1"/>
            </p:cNvSpPr>
            <p:nvPr/>
          </p:nvSpPr>
          <p:spPr bwMode="auto">
            <a:xfrm flipV="1">
              <a:off x="3079751" y="4233545"/>
              <a:ext cx="2871682" cy="565876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45" name="Rectangle 39">
            <a:extLst>
              <a:ext uri="{FF2B5EF4-FFF2-40B4-BE49-F238E27FC236}">
                <a16:creationId xmlns:a16="http://schemas.microsoft.com/office/drawing/2014/main" id="{CA763F2B-54F7-4047-BDC5-1AE1688FD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68" y="5591278"/>
            <a:ext cx="8470448" cy="83099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散列只是通过记录的关键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ngsana New" pitchFamily="18" charset="-34"/>
              </a:rPr>
              <a:t>字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定位该记录，没有完整地表达记录之间的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，所以，散列主要是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面向查找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的存储结构。</a:t>
            </a:r>
          </a:p>
        </p:txBody>
      </p:sp>
    </p:spTree>
    <p:extLst>
      <p:ext uri="{BB962C8B-B14F-4D97-AF65-F5344CB8AC3E}">
        <p14:creationId xmlns:p14="http://schemas.microsoft.com/office/powerpoint/2010/main" val="5335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1" grpId="0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64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设计原则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516153" y="2765855"/>
            <a:ext cx="1593533" cy="1141095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endParaRPr lang="en-US" altLang="zh-CN" sz="2400" dirty="0">
              <a:solidFill>
                <a:schemeClr val="tx1"/>
              </a:solidFill>
              <a:cs typeface="Angsana New" pitchFamily="18" charset="-3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如何设计散列函数？</a:t>
              </a:r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005696" y="1343076"/>
            <a:ext cx="10546224" cy="49776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计算简单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：散列函数不应该有很大的计算量，否则会降低查找效率。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025457" y="1783075"/>
            <a:ext cx="10295686" cy="94096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地址均匀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：函数值要尽量均匀散布在地址空间，保证存储空间的有效利用并减少冲突。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BF50A8AD-E605-4940-AFC2-AD8984AA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993" y="2765855"/>
            <a:ext cx="10295686" cy="2712859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）还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需要考虑：</a:t>
            </a: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关键字的长度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哈希表的大小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关键字的分布情况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查找频率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。。。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22083" y="1489553"/>
            <a:ext cx="8147050" cy="1047452"/>
            <a:chOff x="1422083" y="1489553"/>
            <a:chExt cx="8147050" cy="1047452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22083" y="1489553"/>
              <a:ext cx="777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散列函数是关键字的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线性函数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即：</a:t>
              </a:r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1872933" y="2075340"/>
              <a:ext cx="7696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H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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+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为常数）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42922" y="2705577"/>
            <a:ext cx="10826117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：关键字集合为{10, 30, 50, 70, 80, 90}，选取的散列函数为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/10，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散列表构造过程如下：</a:t>
            </a:r>
          </a:p>
        </p:txBody>
      </p:sp>
      <p:grpSp>
        <p:nvGrpSpPr>
          <p:cNvPr id="51" name="Group 11"/>
          <p:cNvGrpSpPr>
            <a:grpSpLocks/>
          </p:cNvGrpSpPr>
          <p:nvPr/>
        </p:nvGrpSpPr>
        <p:grpSpPr bwMode="auto">
          <a:xfrm>
            <a:off x="1872933" y="3875567"/>
            <a:ext cx="6888163" cy="915988"/>
            <a:chOff x="584" y="2614"/>
            <a:chExt cx="4339" cy="577"/>
          </a:xfrm>
        </p:grpSpPr>
        <p:grpSp>
          <p:nvGrpSpPr>
            <p:cNvPr id="52" name="Group 18"/>
            <p:cNvGrpSpPr>
              <a:grpSpLocks/>
            </p:cNvGrpSpPr>
            <p:nvPr/>
          </p:nvGrpSpPr>
          <p:grpSpPr bwMode="auto">
            <a:xfrm>
              <a:off x="603" y="2900"/>
              <a:ext cx="4320" cy="291"/>
              <a:chOff x="624" y="3264"/>
              <a:chExt cx="4320" cy="291"/>
            </a:xfrm>
          </p:grpSpPr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9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12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14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 Box 15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0       1       2       3       4       5      6       7       8       9</a:t>
              </a:r>
            </a:p>
          </p:txBody>
        </p:sp>
      </p:grp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2754631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4119563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484496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6879908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7554596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8229283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0391" y="869271"/>
            <a:ext cx="6982784" cy="523220"/>
            <a:chOff x="640391" y="869271"/>
            <a:chExt cx="6982784" cy="52322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1222375" y="869271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直接定址法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640391" y="9508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856391" y="5307330"/>
            <a:ext cx="9971266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适用于：事先知道关键字，关键字集合不是很大且连续性较好 </a:t>
            </a:r>
          </a:p>
        </p:txBody>
      </p:sp>
    </p:spTree>
    <p:extLst>
      <p:ext uri="{BB962C8B-B14F-4D97-AF65-F5344CB8AC3E}">
        <p14:creationId xmlns:p14="http://schemas.microsoft.com/office/powerpoint/2010/main" val="32405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0391" y="869271"/>
            <a:ext cx="6982784" cy="523220"/>
            <a:chOff x="640391" y="869271"/>
            <a:chExt cx="6982784" cy="52322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1222375" y="869271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平方取中法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640391" y="9508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1072391" y="1599665"/>
            <a:ext cx="10630342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对关键字平方后，按散列表大小，取中间的若干位作为散列地址。 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909715" y="5260964"/>
            <a:ext cx="9569600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适用于：事先不知道关键字的分布且关键字的位数不是很大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1424305" y="2596187"/>
            <a:ext cx="823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散列地址为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位，设计平方取中法的散列函数。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2636520" y="3272313"/>
            <a:ext cx="517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(1234)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636520" y="3912393"/>
            <a:ext cx="517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(1235)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52280" y="3501389"/>
            <a:ext cx="4875141" cy="720000"/>
            <a:chOff x="5452280" y="3501389"/>
            <a:chExt cx="4875141" cy="720000"/>
          </a:xfrm>
        </p:grpSpPr>
        <p:sp>
          <p:nvSpPr>
            <p:cNvPr id="14" name="右大括号 13"/>
            <p:cNvSpPr/>
            <p:nvPr/>
          </p:nvSpPr>
          <p:spPr>
            <a:xfrm>
              <a:off x="5452280" y="3501389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5935421" y="3613455"/>
              <a:ext cx="4392000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平方扩大了相近数之间的差别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7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4" grpId="0"/>
      <p:bldP spid="55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0391" y="869271"/>
            <a:ext cx="7586216" cy="536713"/>
            <a:chOff x="640391" y="869271"/>
            <a:chExt cx="7586216" cy="536713"/>
          </a:xfrm>
        </p:grpSpPr>
        <p:grpSp>
          <p:nvGrpSpPr>
            <p:cNvPr id="3" name="组合 2"/>
            <p:cNvGrpSpPr/>
            <p:nvPr/>
          </p:nvGrpSpPr>
          <p:grpSpPr>
            <a:xfrm>
              <a:off x="640391" y="869271"/>
              <a:ext cx="6982784" cy="523220"/>
              <a:chOff x="640391" y="869271"/>
              <a:chExt cx="6982784" cy="523220"/>
            </a:xfrm>
          </p:grpSpPr>
          <p:sp>
            <p:nvSpPr>
              <p:cNvPr id="45" name="Text Box 3"/>
              <p:cNvSpPr txBox="1">
                <a:spLocks noChangeArrowheads="1"/>
              </p:cNvSpPr>
              <p:nvPr/>
            </p:nvSpPr>
            <p:spPr bwMode="auto">
              <a:xfrm>
                <a:off x="1222375" y="869271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除留余数法</a:t>
                </a:r>
                <a:endPara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640391" y="95088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3502207" y="886872"/>
              <a:ext cx="472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8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mod 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426" y="1554728"/>
            <a:ext cx="8963032" cy="523220"/>
            <a:chOff x="638168" y="2341390"/>
            <a:chExt cx="8963032" cy="523220"/>
          </a:xfrm>
        </p:grpSpPr>
        <p:sp>
          <p:nvSpPr>
            <p:cNvPr id="99" name="Text Box 5"/>
            <p:cNvSpPr txBox="1">
              <a:spLocks noChangeArrowheads="1"/>
            </p:cNvSpPr>
            <p:nvPr/>
          </p:nvSpPr>
          <p:spPr bwMode="auto">
            <a:xfrm>
              <a:off x="1222375" y="2341390"/>
              <a:ext cx="83788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如何选取合适的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，才能产生较少的同义词？</a:t>
              </a:r>
            </a:p>
          </p:txBody>
        </p:sp>
        <p:grpSp>
          <p:nvGrpSpPr>
            <p:cNvPr id="101" name="Group 31"/>
            <p:cNvGrpSpPr/>
            <p:nvPr/>
          </p:nvGrpSpPr>
          <p:grpSpPr>
            <a:xfrm>
              <a:off x="638168" y="2401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42923" y="4008931"/>
            <a:ext cx="11331974" cy="520699"/>
            <a:chOff x="435626" y="4412298"/>
            <a:chExt cx="11331974" cy="520699"/>
          </a:xfrm>
        </p:grpSpPr>
        <p:sp>
          <p:nvSpPr>
            <p:cNvPr id="106" name="Text Box 106"/>
            <p:cNvSpPr txBox="1">
              <a:spLocks noChangeArrowheads="1"/>
            </p:cNvSpPr>
            <p:nvPr/>
          </p:nvSpPr>
          <p:spPr bwMode="auto">
            <a:xfrm>
              <a:off x="1130080" y="4412298"/>
              <a:ext cx="10637520" cy="497765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小于等于表长（最好接近表长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的最小素数或不包含小于20质因子</a:t>
              </a:r>
            </a:p>
          </p:txBody>
        </p:sp>
        <p:grpSp>
          <p:nvGrpSpPr>
            <p:cNvPr id="49" name="Group 109"/>
            <p:cNvGrpSpPr/>
            <p:nvPr/>
          </p:nvGrpSpPr>
          <p:grpSpPr>
            <a:xfrm>
              <a:off x="435626" y="4500997"/>
              <a:ext cx="540001" cy="432000"/>
              <a:chOff x="1501535" y="1870628"/>
              <a:chExt cx="924089" cy="714938"/>
            </a:xfrm>
            <a:solidFill>
              <a:srgbClr val="5A327D"/>
            </a:solidFill>
          </p:grpSpPr>
          <p:sp>
            <p:nvSpPr>
              <p:cNvPr id="50" name="Freeform 96"/>
              <p:cNvSpPr>
                <a:spLocks/>
              </p:cNvSpPr>
              <p:nvPr/>
            </p:nvSpPr>
            <p:spPr bwMode="auto">
              <a:xfrm>
                <a:off x="2034663" y="1884298"/>
                <a:ext cx="390961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197758" y="2180660"/>
            <a:ext cx="7333298" cy="1611312"/>
            <a:chOff x="2286631" y="3036095"/>
            <a:chExt cx="7333298" cy="1611312"/>
          </a:xfrm>
        </p:grpSpPr>
        <p:sp>
          <p:nvSpPr>
            <p:cNvPr id="41" name="Rectangle 1036"/>
            <p:cNvSpPr>
              <a:spLocks noChangeArrowheads="1"/>
            </p:cNvSpPr>
            <p:nvPr/>
          </p:nvSpPr>
          <p:spPr bwMode="auto">
            <a:xfrm>
              <a:off x="8886504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2" name="Rectangle 1037"/>
            <p:cNvSpPr>
              <a:spLocks noChangeArrowheads="1"/>
            </p:cNvSpPr>
            <p:nvPr/>
          </p:nvSpPr>
          <p:spPr bwMode="auto">
            <a:xfrm>
              <a:off x="8154666" y="41013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3" name="Rectangle 1038"/>
            <p:cNvSpPr>
              <a:spLocks noChangeArrowheads="1"/>
            </p:cNvSpPr>
            <p:nvPr/>
          </p:nvSpPr>
          <p:spPr bwMode="auto">
            <a:xfrm>
              <a:off x="7424416" y="41013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" name="Rectangle 1039"/>
            <p:cNvSpPr>
              <a:spLocks noChangeArrowheads="1"/>
            </p:cNvSpPr>
            <p:nvPr/>
          </p:nvSpPr>
          <p:spPr bwMode="auto">
            <a:xfrm>
              <a:off x="6690991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7" name="Rectangle 1040"/>
            <p:cNvSpPr>
              <a:spLocks noChangeArrowheads="1"/>
            </p:cNvSpPr>
            <p:nvPr/>
          </p:nvSpPr>
          <p:spPr bwMode="auto">
            <a:xfrm>
              <a:off x="5959154" y="41013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" name="Rectangle 1041"/>
            <p:cNvSpPr>
              <a:spLocks noChangeArrowheads="1"/>
            </p:cNvSpPr>
            <p:nvPr/>
          </p:nvSpPr>
          <p:spPr bwMode="auto">
            <a:xfrm>
              <a:off x="5228904" y="41013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Rectangle 1042"/>
            <p:cNvSpPr>
              <a:spLocks noChangeArrowheads="1"/>
            </p:cNvSpPr>
            <p:nvPr/>
          </p:nvSpPr>
          <p:spPr bwMode="auto">
            <a:xfrm>
              <a:off x="4495479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77" name="Rectangle 1043"/>
            <p:cNvSpPr>
              <a:spLocks noChangeArrowheads="1"/>
            </p:cNvSpPr>
            <p:nvPr/>
          </p:nvSpPr>
          <p:spPr bwMode="auto">
            <a:xfrm>
              <a:off x="2286631" y="4101307"/>
              <a:ext cx="146208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散列地址</a:t>
              </a:r>
            </a:p>
          </p:txBody>
        </p:sp>
        <p:sp>
          <p:nvSpPr>
            <p:cNvPr id="78" name="Rectangle 1044"/>
            <p:cNvSpPr>
              <a:spLocks noChangeArrowheads="1"/>
            </p:cNvSpPr>
            <p:nvPr/>
          </p:nvSpPr>
          <p:spPr bwMode="auto">
            <a:xfrm>
              <a:off x="8886504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79" name="Rectangle 1045"/>
            <p:cNvSpPr>
              <a:spLocks noChangeArrowheads="1"/>
            </p:cNvSpPr>
            <p:nvPr/>
          </p:nvSpPr>
          <p:spPr bwMode="auto">
            <a:xfrm>
              <a:off x="8154666" y="35552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80" name="Rectangle 1046"/>
            <p:cNvSpPr>
              <a:spLocks noChangeArrowheads="1"/>
            </p:cNvSpPr>
            <p:nvPr/>
          </p:nvSpPr>
          <p:spPr bwMode="auto">
            <a:xfrm>
              <a:off x="7424416" y="35552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81" name="Rectangle 1047"/>
            <p:cNvSpPr>
              <a:spLocks noChangeArrowheads="1"/>
            </p:cNvSpPr>
            <p:nvPr/>
          </p:nvSpPr>
          <p:spPr bwMode="auto">
            <a:xfrm>
              <a:off x="6690991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82" name="Rectangle 1048"/>
            <p:cNvSpPr>
              <a:spLocks noChangeArrowheads="1"/>
            </p:cNvSpPr>
            <p:nvPr/>
          </p:nvSpPr>
          <p:spPr bwMode="auto">
            <a:xfrm>
              <a:off x="5959154" y="35552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83" name="Rectangle 1049"/>
            <p:cNvSpPr>
              <a:spLocks noChangeArrowheads="1"/>
            </p:cNvSpPr>
            <p:nvPr/>
          </p:nvSpPr>
          <p:spPr bwMode="auto">
            <a:xfrm>
              <a:off x="5228904" y="35552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84" name="Rectangle 1050"/>
            <p:cNvSpPr>
              <a:spLocks noChangeArrowheads="1"/>
            </p:cNvSpPr>
            <p:nvPr/>
          </p:nvSpPr>
          <p:spPr bwMode="auto">
            <a:xfrm>
              <a:off x="4495479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85" name="Rectangle 1051"/>
            <p:cNvSpPr>
              <a:spLocks noChangeArrowheads="1"/>
            </p:cNvSpPr>
            <p:nvPr/>
          </p:nvSpPr>
          <p:spPr bwMode="auto">
            <a:xfrm>
              <a:off x="2286631" y="3555207"/>
              <a:ext cx="146208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关键码</a:t>
              </a:r>
            </a:p>
          </p:txBody>
        </p:sp>
        <p:sp>
          <p:nvSpPr>
            <p:cNvPr id="86" name="Line 1052"/>
            <p:cNvSpPr>
              <a:spLocks noChangeShapeType="1"/>
            </p:cNvSpPr>
            <p:nvPr/>
          </p:nvSpPr>
          <p:spPr bwMode="auto">
            <a:xfrm>
              <a:off x="2286631" y="35552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053"/>
            <p:cNvSpPr>
              <a:spLocks noChangeShapeType="1"/>
            </p:cNvSpPr>
            <p:nvPr/>
          </p:nvSpPr>
          <p:spPr bwMode="auto">
            <a:xfrm>
              <a:off x="2286631" y="46474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054"/>
            <p:cNvSpPr>
              <a:spLocks noChangeShapeType="1"/>
            </p:cNvSpPr>
            <p:nvPr/>
          </p:nvSpPr>
          <p:spPr bwMode="auto">
            <a:xfrm>
              <a:off x="2286631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56"/>
            <p:cNvSpPr>
              <a:spLocks noChangeShapeType="1"/>
            </p:cNvSpPr>
            <p:nvPr/>
          </p:nvSpPr>
          <p:spPr bwMode="auto">
            <a:xfrm>
              <a:off x="2286631" y="41013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057"/>
            <p:cNvSpPr>
              <a:spLocks noChangeShapeType="1"/>
            </p:cNvSpPr>
            <p:nvPr/>
          </p:nvSpPr>
          <p:spPr bwMode="auto">
            <a:xfrm>
              <a:off x="4495479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058"/>
            <p:cNvSpPr>
              <a:spLocks noChangeShapeType="1"/>
            </p:cNvSpPr>
            <p:nvPr/>
          </p:nvSpPr>
          <p:spPr bwMode="auto">
            <a:xfrm>
              <a:off x="522890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059"/>
            <p:cNvSpPr>
              <a:spLocks noChangeShapeType="1"/>
            </p:cNvSpPr>
            <p:nvPr/>
          </p:nvSpPr>
          <p:spPr bwMode="auto">
            <a:xfrm>
              <a:off x="595915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060"/>
            <p:cNvSpPr>
              <a:spLocks noChangeShapeType="1"/>
            </p:cNvSpPr>
            <p:nvPr/>
          </p:nvSpPr>
          <p:spPr bwMode="auto">
            <a:xfrm>
              <a:off x="6690991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61"/>
            <p:cNvSpPr>
              <a:spLocks noChangeShapeType="1"/>
            </p:cNvSpPr>
            <p:nvPr/>
          </p:nvSpPr>
          <p:spPr bwMode="auto">
            <a:xfrm>
              <a:off x="7424416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62"/>
            <p:cNvSpPr>
              <a:spLocks noChangeShapeType="1"/>
            </p:cNvSpPr>
            <p:nvPr/>
          </p:nvSpPr>
          <p:spPr bwMode="auto">
            <a:xfrm>
              <a:off x="8154666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063"/>
            <p:cNvSpPr>
              <a:spLocks noChangeShapeType="1"/>
            </p:cNvSpPr>
            <p:nvPr/>
          </p:nvSpPr>
          <p:spPr bwMode="auto">
            <a:xfrm>
              <a:off x="888650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4724873" y="3036095"/>
              <a:ext cx="472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21 = 3×7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1042"/>
            <p:cNvSpPr>
              <a:spLocks noChangeArrowheads="1"/>
            </p:cNvSpPr>
            <p:nvPr/>
          </p:nvSpPr>
          <p:spPr bwMode="auto">
            <a:xfrm>
              <a:off x="3751894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1050"/>
            <p:cNvSpPr>
              <a:spLocks noChangeArrowheads="1"/>
            </p:cNvSpPr>
            <p:nvPr/>
          </p:nvSpPr>
          <p:spPr bwMode="auto">
            <a:xfrm>
              <a:off x="3751894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 Box 7">
            <a:extLst>
              <a:ext uri="{FF2B5EF4-FFF2-40B4-BE49-F238E27FC236}">
                <a16:creationId xmlns:a16="http://schemas.microsoft.com/office/drawing/2014/main" id="{AD2F6854-AFF3-442D-AFD9-72F79B9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699" y="4535541"/>
            <a:ext cx="7262638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：散列表长为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，设计除留余数法的散列函数。</a:t>
            </a:r>
          </a:p>
        </p:txBody>
      </p:sp>
      <p:sp>
        <p:nvSpPr>
          <p:cNvPr id="67" name="Text Box 4">
            <a:extLst>
              <a:ext uri="{FF2B5EF4-FFF2-40B4-BE49-F238E27FC236}">
                <a16:creationId xmlns:a16="http://schemas.microsoft.com/office/drawing/2014/main" id="{6F59373A-5BD8-4C83-A522-FC76BC475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098" y="501019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mod  13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108">
            <a:extLst>
              <a:ext uri="{FF2B5EF4-FFF2-40B4-BE49-F238E27FC236}">
                <a16:creationId xmlns:a16="http://schemas.microsoft.com/office/drawing/2014/main" id="{44AAF62A-F943-45AD-98BA-D1975336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4" y="5684012"/>
            <a:ext cx="9275630" cy="56092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适用于：最简单、最常用，不要求事先知道关键字的分布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  <p:bldP spid="6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开放定址法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开放定址法如何处理冲突？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37637" y="1500416"/>
            <a:ext cx="10826117" cy="9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对于给定的关键字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）计算散列地址：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9123" y="4655817"/>
            <a:ext cx="9587807" cy="523220"/>
            <a:chOff x="622993" y="830577"/>
            <a:chExt cx="9587807" cy="523220"/>
          </a:xfrm>
        </p:grpSpPr>
        <p:grpSp>
          <p:nvGrpSpPr>
            <p:cNvPr id="49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如何寻找一个空的散列地址呢？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737637" y="2948781"/>
            <a:ext cx="1082611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）如果在地址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冲突，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寻找一个空的散列地址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7637" y="2452328"/>
            <a:ext cx="10826117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）如果地址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的存储单元没有存储记录，则存储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1080"/>
          <p:cNvSpPr txBox="1">
            <a:spLocks noChangeArrowheads="1"/>
          </p:cNvSpPr>
          <p:nvPr/>
        </p:nvSpPr>
        <p:spPr bwMode="auto">
          <a:xfrm>
            <a:off x="731082" y="5228209"/>
            <a:ext cx="1002835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）线性探测法；（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）二次探测法；（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）随机探测法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896" y="3842385"/>
            <a:ext cx="8521220" cy="519113"/>
            <a:chOff x="649896" y="3842385"/>
            <a:chExt cx="8521220" cy="519113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792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：用开放定址法处理冲突得到的散列表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1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5" grpId="0"/>
      <p:bldP spid="55" grpId="1"/>
      <p:bldP spid="56" grpId="0"/>
      <p:bldP spid="56" grpId="1"/>
      <p:bldP spid="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线性探测法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78356" y="2149520"/>
            <a:ext cx="80772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)＋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/>
                <a:ea typeface="宋体" pitchFamily="2" charset="-122"/>
              </a:rPr>
              <a:t>…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76" y="869315"/>
            <a:ext cx="11616704" cy="523220"/>
            <a:chOff x="529576" y="869315"/>
            <a:chExt cx="11616704" cy="523220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24448" y="869315"/>
              <a:ext cx="11121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线性探测法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：从冲突位置的下一个位置起，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寻找空的散列地址。</a:t>
              </a:r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529576" y="93027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24448" y="1508401"/>
            <a:ext cx="105274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设散列表的长度为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对于键值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发生冲突时，寻找空散列地址的公式为：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08420" y="2784636"/>
            <a:ext cx="10843499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：设关键字集合为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用线性探测法处理冲突，散列表的构造过程如下：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3693318" y="43551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47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6525418" y="4329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423818" y="4853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661318" y="4329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077618" y="43424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387056" y="4350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92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131843" y="4350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1623218" y="4853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2309018" y="4329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85818" y="4853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871618" y="4329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3756818" y="4853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4442618" y="4852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63343" y="48758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5814218" y="4344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83518" y="3809048"/>
            <a:ext cx="7543800" cy="1003300"/>
            <a:chOff x="1483518" y="3976688"/>
            <a:chExt cx="7543800" cy="1003300"/>
          </a:xfrm>
        </p:grpSpPr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483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2169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855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3540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4226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912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5598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6284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969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7655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1483518" y="3976688"/>
              <a:ext cx="74930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0     1      2      3      4      5     6      7     8      9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8341518" y="448214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3860" y="5523304"/>
            <a:ext cx="8100558" cy="523220"/>
            <a:chOff x="583860" y="5523304"/>
            <a:chExt cx="8100558" cy="523220"/>
          </a:xfrm>
        </p:grpSpPr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1085565" y="5523304"/>
              <a:ext cx="75988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：非同义词对同一个散列地址争夺的现象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583860" y="552330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71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1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7" grpId="0" autoUpdateAnimBg="0"/>
      <p:bldP spid="48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线性探测法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78356" y="2149520"/>
            <a:ext cx="80772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)＋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/>
                <a:ea typeface="宋体" pitchFamily="2" charset="-122"/>
              </a:rPr>
              <a:t>…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76" y="869315"/>
            <a:ext cx="11616704" cy="523220"/>
            <a:chOff x="529576" y="869315"/>
            <a:chExt cx="11616704" cy="523220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24448" y="869315"/>
              <a:ext cx="11121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线性探测法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：从冲突位置的下一个位置起，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寻找空的散列地址。</a:t>
              </a:r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529576" y="93027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24448" y="1508401"/>
            <a:ext cx="105274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设散列表的长度为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对于键值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发生冲突时，寻找空散列地址的公式为：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E084D6F6-A007-4308-B4AE-A00B09E1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356" y="2944053"/>
            <a:ext cx="6624637" cy="15952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存放过程：</a:t>
            </a:r>
          </a:p>
          <a:p>
            <a:pPr>
              <a:defRPr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index = hash(key);</a:t>
            </a:r>
          </a:p>
          <a:p>
            <a:pPr>
              <a:defRPr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while ( table-&gt;data[index] != empty )</a:t>
            </a:r>
          </a:p>
          <a:p>
            <a:pPr>
              <a:defRPr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	index ++</a:t>
            </a: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；</a:t>
            </a:r>
            <a:endParaRPr lang="zh-CN" altLang="en-US" sz="2800" b="1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CC11757D-43F8-4756-B3E2-F5DB8316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356" y="4732316"/>
            <a:ext cx="6624637" cy="15952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查找过程：</a:t>
            </a:r>
          </a:p>
          <a:p>
            <a:pPr>
              <a:defRPr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index = hash(key);</a:t>
            </a:r>
          </a:p>
          <a:p>
            <a:pPr>
              <a:defRPr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while( table-&gt;data[index]-&gt;key != key)</a:t>
            </a:r>
          </a:p>
          <a:p>
            <a:pPr>
              <a:defRPr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	index ++;</a:t>
            </a:r>
          </a:p>
        </p:txBody>
      </p:sp>
    </p:spTree>
    <p:extLst>
      <p:ext uri="{BB962C8B-B14F-4D97-AF65-F5344CB8AC3E}">
        <p14:creationId xmlns:p14="http://schemas.microsoft.com/office/powerpoint/2010/main" val="25030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4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52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平均查找长度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638168" y="916539"/>
            <a:ext cx="5484900" cy="523220"/>
            <a:chOff x="1826091" y="4148024"/>
            <a:chExt cx="5484900" cy="523220"/>
          </a:xfrm>
        </p:grpSpPr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259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如何评价查找算法的效率呢？</a:t>
              </a:r>
            </a:p>
          </p:txBody>
        </p:sp>
        <p:grpSp>
          <p:nvGrpSpPr>
            <p:cNvPr id="9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6123068" y="907562"/>
            <a:ext cx="4849731" cy="514436"/>
            <a:chOff x="6238874" y="1012099"/>
            <a:chExt cx="4849731" cy="514436"/>
          </a:xfrm>
        </p:grpSpPr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7129470" y="1012099"/>
              <a:ext cx="3959135" cy="514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和关键字的比较次数</a:t>
              </a:r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6238874" y="111954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27557" y="1693779"/>
            <a:ext cx="8470722" cy="523220"/>
            <a:chOff x="1826091" y="4148024"/>
            <a:chExt cx="8470722" cy="523220"/>
          </a:xfrm>
        </p:grpSpPr>
        <p:sp>
          <p:nvSpPr>
            <p:cNvPr id="108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79117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关键字的比较次数与哪些因素有关呢？</a:t>
              </a:r>
            </a:p>
          </p:txBody>
        </p:sp>
        <p:grpSp>
          <p:nvGrpSpPr>
            <p:cNvPr id="10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4204018" y="3202810"/>
            <a:ext cx="7088822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问题规模，查找集合中的记录个数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个记录的概率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c</a:t>
            </a:r>
            <a:r>
              <a:rPr lang="en-US" altLang="zh-CN" sz="24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个记录所需的关键字的比较次数</a:t>
            </a:r>
          </a:p>
        </p:txBody>
      </p:sp>
      <p:grpSp>
        <p:nvGrpSpPr>
          <p:cNvPr id="116" name="Group 26"/>
          <p:cNvGrpSpPr>
            <a:grpSpLocks/>
          </p:cNvGrpSpPr>
          <p:nvPr/>
        </p:nvGrpSpPr>
        <p:grpSpPr bwMode="auto">
          <a:xfrm>
            <a:off x="1264629" y="3279010"/>
            <a:ext cx="2455863" cy="985837"/>
            <a:chOff x="1916" y="1536"/>
            <a:chExt cx="1547" cy="740"/>
          </a:xfrm>
        </p:grpSpPr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1916" y="1706"/>
              <a:ext cx="480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ASL</a:t>
              </a:r>
              <a:endParaRPr lang="zh-CN" altLang="en-US" sz="32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359" y="1565"/>
              <a:ext cx="110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auto">
            <a:xfrm>
              <a:off x="2710" y="1735"/>
              <a:ext cx="18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CN" sz="3200"/>
            </a:p>
          </p:txBody>
        </p:sp>
        <p:sp>
          <p:nvSpPr>
            <p:cNvPr id="120" name="Rectangle 30"/>
            <p:cNvSpPr>
              <a:spLocks noChangeArrowheads="1"/>
            </p:cNvSpPr>
            <p:nvPr/>
          </p:nvSpPr>
          <p:spPr bwMode="auto">
            <a:xfrm>
              <a:off x="2455" y="1762"/>
              <a:ext cx="1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2756" y="1983"/>
              <a:ext cx="10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 dirty="0"/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738" y="1536"/>
              <a:ext cx="1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666" y="2001"/>
              <a:ext cx="5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3354" y="1863"/>
              <a:ext cx="6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/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133" y="1863"/>
              <a:ext cx="6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 dirty="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255" y="1731"/>
              <a:ext cx="9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8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018" y="1731"/>
              <a:ext cx="11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altLang="zh-CN" sz="28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882" y="2002"/>
              <a:ext cx="9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1936" y="2470118"/>
            <a:ext cx="10534224" cy="565348"/>
            <a:chOff x="651936" y="3369278"/>
            <a:chExt cx="10534224" cy="565348"/>
          </a:xfrm>
        </p:grpSpPr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1135019" y="3369278"/>
              <a:ext cx="10051141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平均查找长度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：查找算法进行的关键字比较次数的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数学期望值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29" name="Group 67"/>
            <p:cNvGrpSpPr/>
            <p:nvPr/>
          </p:nvGrpSpPr>
          <p:grpSpPr>
            <a:xfrm>
              <a:off x="651936" y="346781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3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1815114" y="4735642"/>
            <a:ext cx="5148000" cy="540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eaLnBrk="0" hangingPunct="0">
              <a:lnSpc>
                <a:spcPts val="4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与算法无关，取决于具体应用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7110876" y="4735642"/>
            <a:ext cx="2340000" cy="540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eaLnBrk="0" hangingPunct="0">
              <a:lnSpc>
                <a:spcPts val="4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取决于算法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96954" y="5357820"/>
            <a:ext cx="8820000" cy="1128862"/>
            <a:chOff x="1529805" y="1684980"/>
            <a:chExt cx="8820000" cy="1128862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529805" y="2273842"/>
              <a:ext cx="882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ctr"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是已知的，则平均查找长度只是问题规模的函数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5400000">
              <a:off x="6377685" y="1810980"/>
              <a:ext cx="540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530927" y="1810980"/>
              <a:ext cx="540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7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40" grpId="0" animBg="1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二次探测法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32376" y="2119040"/>
            <a:ext cx="1015190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)＋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1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,-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,-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dirty="0">
                <a:latin typeface="Times New Roman"/>
                <a:ea typeface="宋体" pitchFamily="2" charset="-122"/>
              </a:rPr>
              <a:t>… 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,-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/2)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76" y="869315"/>
            <a:ext cx="11616704" cy="523220"/>
            <a:chOff x="529576" y="869315"/>
            <a:chExt cx="11616704" cy="523220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24448" y="869315"/>
              <a:ext cx="11121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二次探测法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：以冲突位置为中心，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跳跃式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寻找空的散列地址。</a:t>
              </a:r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529576" y="93027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24448" y="1508401"/>
            <a:ext cx="105274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设散列表的长度为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对于键值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发生冲突时，寻找空散列地址的公式为：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08420" y="2952276"/>
            <a:ext cx="10843499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：设关键字集合为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用二次探测法处理冲突，散列表的构造过程如下：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3693318" y="47361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47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6525418" y="4710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423818" y="5234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661318" y="4710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077618" y="47234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387056" y="4731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92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131843" y="4731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1623218" y="5234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2309018" y="4710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85818" y="5234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871618" y="4710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3756818" y="5234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4442618" y="5233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083718" y="47234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83518" y="4190048"/>
            <a:ext cx="7543800" cy="1003300"/>
            <a:chOff x="1483518" y="3976688"/>
            <a:chExt cx="7543800" cy="1003300"/>
          </a:xfrm>
        </p:grpSpPr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483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2169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855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3540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4226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912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5598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6284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969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7655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1483518" y="3976688"/>
              <a:ext cx="74930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0     1      2      3      4      5     6      7     8      9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8341518" y="448214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9" name="Text Box 35">
            <a:extLst>
              <a:ext uri="{FF2B5EF4-FFF2-40B4-BE49-F238E27FC236}">
                <a16:creationId xmlns:a16="http://schemas.microsoft.com/office/drawing/2014/main" id="{EE61C2FD-E63D-4DA9-A512-224DBE65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94" y="5805607"/>
            <a:ext cx="9734835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相对于线性探测法，二次探测法能够在一定程度上减少堆积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5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1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7" grpId="0" autoUpdateAnimBg="0"/>
      <p:bldP spid="48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3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拉链法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拉链法如何处理冲突？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7057419" cy="9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对于给定的关键字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）计算散列地址：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矩形 55"/>
          <p:cNvSpPr/>
          <p:nvPr/>
        </p:nvSpPr>
        <p:spPr>
          <a:xfrm>
            <a:off x="1152523" y="2345065"/>
            <a:ext cx="706183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对应的记录插入到同义词子表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0552" y="4314825"/>
            <a:ext cx="8521220" cy="519113"/>
            <a:chOff x="649896" y="3842385"/>
            <a:chExt cx="8521220" cy="519113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792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：用拉链法处理冲突得到的散列表。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76002" y="5213239"/>
            <a:ext cx="10765157" cy="566309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开散列表中存储同义词子表的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，开散列表不会出现堆积现象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90552" y="3674745"/>
            <a:ext cx="10504168" cy="523220"/>
            <a:chOff x="649896" y="3811905"/>
            <a:chExt cx="10504168" cy="523220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99077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同义词子表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：所有散列地址相同的记录构成的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1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6" grpId="0"/>
      <p:bldP spid="56" grpId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拉链法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87862" y="772956"/>
            <a:ext cx="10843499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：设关键字集合为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用拉链法处理冲突，散列表的构造过程如下：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15465" y="1978818"/>
            <a:ext cx="1065530" cy="4114800"/>
            <a:chOff x="1164907" y="1902618"/>
            <a:chExt cx="1065530" cy="4114800"/>
          </a:xfrm>
        </p:grpSpPr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1164907" y="1902618"/>
              <a:ext cx="358775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0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2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3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4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5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6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7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8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9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1646237" y="1912143"/>
              <a:ext cx="584200" cy="4105275"/>
              <a:chOff x="1718" y="1259"/>
              <a:chExt cx="456" cy="2586"/>
            </a:xfrm>
            <a:noFill/>
          </p:grpSpPr>
          <p:sp>
            <p:nvSpPr>
              <p:cNvPr id="82" name="Text Box 73"/>
              <p:cNvSpPr txBox="1">
                <a:spLocks noChangeArrowheads="1"/>
              </p:cNvSpPr>
              <p:nvPr/>
            </p:nvSpPr>
            <p:spPr bwMode="auto">
              <a:xfrm>
                <a:off x="1722" y="1259"/>
                <a:ext cx="450" cy="2586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1722" y="150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>
                <a:off x="1719" y="1963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76"/>
              <p:cNvSpPr>
                <a:spLocks noChangeShapeType="1"/>
              </p:cNvSpPr>
              <p:nvPr/>
            </p:nvSpPr>
            <p:spPr bwMode="auto">
              <a:xfrm>
                <a:off x="1718" y="1732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77"/>
              <p:cNvSpPr>
                <a:spLocks noChangeShapeType="1"/>
              </p:cNvSpPr>
              <p:nvPr/>
            </p:nvSpPr>
            <p:spPr bwMode="auto">
              <a:xfrm>
                <a:off x="1723" y="2195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78"/>
              <p:cNvSpPr>
                <a:spLocks noChangeShapeType="1"/>
              </p:cNvSpPr>
              <p:nvPr/>
            </p:nvSpPr>
            <p:spPr bwMode="auto">
              <a:xfrm>
                <a:off x="1734" y="3608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79"/>
              <p:cNvSpPr>
                <a:spLocks noChangeShapeType="1"/>
              </p:cNvSpPr>
              <p:nvPr/>
            </p:nvSpPr>
            <p:spPr bwMode="auto">
              <a:xfrm>
                <a:off x="1726" y="242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80"/>
              <p:cNvSpPr>
                <a:spLocks noChangeShapeType="1"/>
              </p:cNvSpPr>
              <p:nvPr/>
            </p:nvSpPr>
            <p:spPr bwMode="auto">
              <a:xfrm>
                <a:off x="1726" y="265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81"/>
              <p:cNvSpPr>
                <a:spLocks noChangeShapeType="1"/>
              </p:cNvSpPr>
              <p:nvPr/>
            </p:nvSpPr>
            <p:spPr bwMode="auto">
              <a:xfrm>
                <a:off x="1729" y="3125"/>
                <a:ext cx="43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82"/>
              <p:cNvSpPr>
                <a:spLocks noChangeShapeType="1"/>
              </p:cNvSpPr>
              <p:nvPr/>
            </p:nvSpPr>
            <p:spPr bwMode="auto">
              <a:xfrm>
                <a:off x="1736" y="337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83"/>
              <p:cNvSpPr>
                <a:spLocks noChangeShapeType="1"/>
              </p:cNvSpPr>
              <p:nvPr/>
            </p:nvSpPr>
            <p:spPr bwMode="auto">
              <a:xfrm>
                <a:off x="1734" y="2896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285695" y="2384901"/>
            <a:ext cx="468313" cy="3726180"/>
            <a:chOff x="1735137" y="2308701"/>
            <a:chExt cx="468313" cy="3726180"/>
          </a:xfrm>
        </p:grpSpPr>
        <p:sp>
          <p:nvSpPr>
            <p:cNvPr id="47" name="Text Box 86"/>
            <p:cNvSpPr txBox="1">
              <a:spLocks noChangeArrowheads="1"/>
            </p:cNvSpPr>
            <p:nvPr/>
          </p:nvSpPr>
          <p:spPr bwMode="auto">
            <a:xfrm>
              <a:off x="1735137" y="230870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1735137" y="268303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1752600" y="527891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1763712" y="563800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1738312" y="413813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46058" y="1978818"/>
            <a:ext cx="2474913" cy="376238"/>
            <a:chOff x="2095500" y="1902618"/>
            <a:chExt cx="2474913" cy="376238"/>
          </a:xfrm>
        </p:grpSpPr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3851275" y="1902618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11 ∧</a:t>
              </a:r>
            </a:p>
          </p:txBody>
        </p:sp>
        <p:sp>
          <p:nvSpPr>
            <p:cNvPr id="46" name="Line 85"/>
            <p:cNvSpPr>
              <a:spLocks noChangeShapeType="1"/>
            </p:cNvSpPr>
            <p:nvPr/>
          </p:nvSpPr>
          <p:spPr bwMode="auto">
            <a:xfrm>
              <a:off x="4224972" y="1902618"/>
              <a:ext cx="0" cy="3429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2649537" y="1918493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53" name="Line 92"/>
            <p:cNvSpPr>
              <a:spLocks noChangeShapeType="1"/>
            </p:cNvSpPr>
            <p:nvPr/>
          </p:nvSpPr>
          <p:spPr bwMode="auto">
            <a:xfrm>
              <a:off x="3038475" y="19184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4" name="Line 93"/>
            <p:cNvSpPr>
              <a:spLocks noChangeShapeType="1"/>
            </p:cNvSpPr>
            <p:nvPr/>
          </p:nvSpPr>
          <p:spPr bwMode="auto">
            <a:xfrm>
              <a:off x="2095500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4"/>
            <p:cNvSpPr>
              <a:spLocks noChangeShapeType="1"/>
            </p:cNvSpPr>
            <p:nvPr/>
          </p:nvSpPr>
          <p:spPr bwMode="auto">
            <a:xfrm>
              <a:off x="3265487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73045" y="3060541"/>
            <a:ext cx="2478088" cy="375875"/>
            <a:chOff x="2122487" y="2984341"/>
            <a:chExt cx="2478088" cy="375875"/>
          </a:xfrm>
        </p:grpSpPr>
        <p:sp>
          <p:nvSpPr>
            <p:cNvPr id="57" name="Text Box 95"/>
            <p:cNvSpPr txBox="1">
              <a:spLocks noChangeArrowheads="1"/>
            </p:cNvSpPr>
            <p:nvPr/>
          </p:nvSpPr>
          <p:spPr bwMode="auto">
            <a:xfrm>
              <a:off x="3881437" y="298434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47 ∧</a:t>
              </a:r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4270375" y="298434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3" name="Text Box 97"/>
            <p:cNvSpPr txBox="1">
              <a:spLocks noChangeArrowheads="1"/>
            </p:cNvSpPr>
            <p:nvPr/>
          </p:nvSpPr>
          <p:spPr bwMode="auto">
            <a:xfrm>
              <a:off x="2679700" y="300021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3068637" y="300021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2122487" y="32081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3295650" y="31954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46058" y="3493928"/>
            <a:ext cx="1304925" cy="360000"/>
            <a:chOff x="2095500" y="3417728"/>
            <a:chExt cx="1304925" cy="360000"/>
          </a:xfrm>
        </p:grpSpPr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2681287" y="3417728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92 ∧</a:t>
              </a:r>
            </a:p>
          </p:txBody>
        </p:sp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3070225" y="3417728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9" name="Line 103"/>
            <p:cNvSpPr>
              <a:spLocks noChangeShapeType="1"/>
            </p:cNvSpPr>
            <p:nvPr/>
          </p:nvSpPr>
          <p:spPr bwMode="auto">
            <a:xfrm>
              <a:off x="2095500" y="359806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46058" y="3913981"/>
            <a:ext cx="1308100" cy="360000"/>
            <a:chOff x="2095500" y="3837781"/>
            <a:chExt cx="1308100" cy="360000"/>
          </a:xfrm>
        </p:grpSpPr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2681287" y="3837781"/>
              <a:ext cx="722313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 ∧</a:t>
              </a: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3070225" y="38377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>
              <a:off x="2095500" y="4002881"/>
              <a:ext cx="542925" cy="158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2095" y="4573746"/>
            <a:ext cx="2474913" cy="375875"/>
            <a:chOff x="2141537" y="4482306"/>
            <a:chExt cx="2474913" cy="375875"/>
          </a:xfrm>
        </p:grpSpPr>
        <p:sp>
          <p:nvSpPr>
            <p:cNvPr id="73" name="Text Box 107"/>
            <p:cNvSpPr txBox="1">
              <a:spLocks noChangeArrowheads="1"/>
            </p:cNvSpPr>
            <p:nvPr/>
          </p:nvSpPr>
          <p:spPr bwMode="auto">
            <a:xfrm>
              <a:off x="3897312" y="448230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  ∧</a:t>
              </a:r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>
              <a:off x="4286250" y="448230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2695575" y="449818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>
              <a:off x="3084512" y="44981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>
              <a:off x="2141537" y="467820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12"/>
            <p:cNvSpPr>
              <a:spLocks noChangeShapeType="1"/>
            </p:cNvSpPr>
            <p:nvPr/>
          </p:nvSpPr>
          <p:spPr bwMode="auto">
            <a:xfrm>
              <a:off x="3311525" y="469344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61933" y="5009673"/>
            <a:ext cx="1304925" cy="360000"/>
            <a:chOff x="2111375" y="4902993"/>
            <a:chExt cx="1304925" cy="360000"/>
          </a:xfrm>
        </p:grpSpPr>
        <p:sp>
          <p:nvSpPr>
            <p:cNvPr id="79" name="Text Box 113"/>
            <p:cNvSpPr txBox="1">
              <a:spLocks noChangeArrowheads="1"/>
            </p:cNvSpPr>
            <p:nvPr/>
          </p:nvSpPr>
          <p:spPr bwMode="auto">
            <a:xfrm>
              <a:off x="2697162" y="4902993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  ∧</a:t>
              </a:r>
            </a:p>
          </p:txBody>
        </p:sp>
        <p:sp>
          <p:nvSpPr>
            <p:cNvPr id="80" name="Line 114"/>
            <p:cNvSpPr>
              <a:spLocks noChangeShapeType="1"/>
            </p:cNvSpPr>
            <p:nvPr/>
          </p:nvSpPr>
          <p:spPr bwMode="auto">
            <a:xfrm>
              <a:off x="3086100" y="49029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1" name="Line 115"/>
            <p:cNvSpPr>
              <a:spLocks noChangeShapeType="1"/>
            </p:cNvSpPr>
            <p:nvPr/>
          </p:nvSpPr>
          <p:spPr bwMode="auto">
            <a:xfrm>
              <a:off x="2111375" y="5068411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4783487" y="1790914"/>
            <a:ext cx="6600793" cy="4580741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HashSearch2(Node *</a:t>
            </a:r>
            <a:r>
              <a:rPr lang="en-US" altLang="zh-CN"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], </a:t>
            </a:r>
            <a:r>
              <a:rPr lang="en-US" altLang="zh-CN"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Node *</a:t>
            </a:r>
            <a:r>
              <a:rPr lang="en-US" altLang="zh-CN"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 j = H(k);   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Node *p = 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[j], *q;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(p != NULL)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(p-&gt;data == k) { 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p; return 1; } 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p = p-&gt;next;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500"/>
              </a:lnSpc>
            </a:pP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500"/>
              </a:lnSpc>
            </a:pPr>
            <a:endParaRPr lang="en-US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2"/>
          <p:cNvSpPr txBox="1">
            <a:spLocks noChangeArrowheads="1"/>
          </p:cNvSpPr>
          <p:nvPr/>
        </p:nvSpPr>
        <p:spPr bwMode="auto">
          <a:xfrm>
            <a:off x="4783487" y="4624501"/>
            <a:ext cx="6600793" cy="16953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= (Node *)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(Node)); q-&gt;data = k;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q-&gt;next = 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[j]; 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 = q;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pos = q; 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               //</a:t>
            </a:r>
            <a:r>
              <a:rPr lang="zh-CN" altLang="en-US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表示查找失败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33600" y="1508361"/>
            <a:ext cx="480018" cy="485697"/>
            <a:chOff x="2133600" y="1508361"/>
            <a:chExt cx="480018" cy="485697"/>
          </a:xfrm>
        </p:grpSpPr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133600" y="1649888"/>
              <a:ext cx="112533" cy="34417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13"/>
            <p:cNvSpPr txBox="1">
              <a:spLocks noChangeArrowheads="1"/>
            </p:cNvSpPr>
            <p:nvPr/>
          </p:nvSpPr>
          <p:spPr bwMode="auto">
            <a:xfrm>
              <a:off x="2159255" y="1508361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61461" y="2432049"/>
            <a:ext cx="1321298" cy="476446"/>
            <a:chOff x="3193076" y="5437104"/>
            <a:chExt cx="1321298" cy="476446"/>
          </a:xfrm>
        </p:grpSpPr>
        <p:sp>
          <p:nvSpPr>
            <p:cNvPr id="95" name="Text Box 113"/>
            <p:cNvSpPr txBox="1">
              <a:spLocks noChangeArrowheads="1"/>
            </p:cNvSpPr>
            <p:nvPr/>
          </p:nvSpPr>
          <p:spPr bwMode="auto">
            <a:xfrm>
              <a:off x="3193076" y="5553550"/>
              <a:ext cx="719138" cy="36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33  </a:t>
              </a:r>
            </a:p>
          </p:txBody>
        </p:sp>
        <p:sp>
          <p:nvSpPr>
            <p:cNvPr id="96" name="Line 114"/>
            <p:cNvSpPr>
              <a:spLocks noChangeShapeType="1"/>
            </p:cNvSpPr>
            <p:nvPr/>
          </p:nvSpPr>
          <p:spPr bwMode="auto">
            <a:xfrm>
              <a:off x="3582014" y="5553550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 flipH="1">
              <a:off x="3912214" y="5775959"/>
              <a:ext cx="432000" cy="0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3"/>
            <p:cNvSpPr txBox="1">
              <a:spLocks noChangeArrowheads="1"/>
            </p:cNvSpPr>
            <p:nvPr/>
          </p:nvSpPr>
          <p:spPr bwMode="auto">
            <a:xfrm>
              <a:off x="4060011" y="5437104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q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6057" y="2189956"/>
            <a:ext cx="1082339" cy="510939"/>
            <a:chOff x="1646057" y="2189956"/>
            <a:chExt cx="1082339" cy="510939"/>
          </a:xfrm>
        </p:grpSpPr>
        <p:sp>
          <p:nvSpPr>
            <p:cNvPr id="102" name="Line 93"/>
            <p:cNvSpPr>
              <a:spLocks noChangeShapeType="1"/>
            </p:cNvSpPr>
            <p:nvPr/>
          </p:nvSpPr>
          <p:spPr bwMode="auto">
            <a:xfrm>
              <a:off x="1646057" y="2189956"/>
              <a:ext cx="480865" cy="35853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 flipV="1">
              <a:off x="2404385" y="2385218"/>
              <a:ext cx="324011" cy="315677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51120" y="3136741"/>
            <a:ext cx="2135640" cy="1288096"/>
            <a:chOff x="5151120" y="3136741"/>
            <a:chExt cx="2135640" cy="128809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151120" y="3136741"/>
              <a:ext cx="1728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151120" y="3456304"/>
              <a:ext cx="2124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918760" y="4424837"/>
              <a:ext cx="1368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4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3" grpId="0" animBg="1"/>
      <p:bldP spid="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8398539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产生冲突后，仍然是给定值与关键字进行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（1）散列函数是否均匀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影响冲突产生的因素有什么？</a:t>
              </a:r>
            </a:p>
          </p:txBody>
        </p:sp>
      </p:grp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（2）处理冲突的方法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601741" y="5143524"/>
            <a:ext cx="10843499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：设关键字集合为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用线性探测法和拉链法处理冲突，分析查找性能。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92338" y="3753749"/>
            <a:ext cx="6546272" cy="1356307"/>
            <a:chOff x="459698" y="1762971"/>
            <a:chExt cx="6546272" cy="1356307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2377293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47</a:t>
              </a: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4834900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4746735" y="2764992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61398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3578545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97929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92</a:t>
              </a: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536113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580925" y="2764992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1176041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5407974" y="2764992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6003090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2432396" y="2764992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4217743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59698" y="1762971"/>
              <a:ext cx="6546272" cy="927727"/>
              <a:chOff x="1483518" y="3976688"/>
              <a:chExt cx="7543800" cy="967126"/>
            </a:xfrm>
          </p:grpSpPr>
          <p:sp>
            <p:nvSpPr>
              <p:cNvPr id="66" name="Text Box 5"/>
              <p:cNvSpPr txBox="1">
                <a:spLocks noChangeArrowheads="1"/>
              </p:cNvSpPr>
              <p:nvPr/>
            </p:nvSpPr>
            <p:spPr bwMode="auto">
              <a:xfrm>
                <a:off x="14835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21693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28551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35409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226719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49125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2" name="Text Box 11"/>
              <p:cNvSpPr txBox="1">
                <a:spLocks noChangeArrowheads="1"/>
              </p:cNvSpPr>
              <p:nvPr/>
            </p:nvSpPr>
            <p:spPr bwMode="auto">
              <a:xfrm>
                <a:off x="55983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3" name="Text Box 12"/>
              <p:cNvSpPr txBox="1">
                <a:spLocks noChangeArrowheads="1"/>
              </p:cNvSpPr>
              <p:nvPr/>
            </p:nvSpPr>
            <p:spPr bwMode="auto">
              <a:xfrm>
                <a:off x="6284117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69699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" name="Text Box 14"/>
              <p:cNvSpPr txBox="1">
                <a:spLocks noChangeArrowheads="1"/>
              </p:cNvSpPr>
              <p:nvPr/>
            </p:nvSpPr>
            <p:spPr bwMode="auto">
              <a:xfrm>
                <a:off x="7655718" y="4482149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6" name="Text Box 15"/>
              <p:cNvSpPr txBox="1">
                <a:spLocks noChangeArrowheads="1"/>
              </p:cNvSpPr>
              <p:nvPr/>
            </p:nvSpPr>
            <p:spPr bwMode="auto">
              <a:xfrm>
                <a:off x="1483518" y="3976688"/>
                <a:ext cx="7493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0     1      2      3      4      5     6      7     8      9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77" name="Text Box 14"/>
              <p:cNvSpPr txBox="1">
                <a:spLocks noChangeArrowheads="1"/>
              </p:cNvSpPr>
              <p:nvPr/>
            </p:nvSpPr>
            <p:spPr bwMode="auto">
              <a:xfrm>
                <a:off x="8341518" y="4482149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7528560" y="3909597"/>
            <a:ext cx="429006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查找成功的平均查找长度是：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(1×5+2×3+4×1)/9 = 15/9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5" grpId="0"/>
      <p:bldP spid="41" grpId="0"/>
      <p:bldP spid="42" grpId="0"/>
      <p:bldP spid="7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6645939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产生冲突后，仍然是给定值与关键字进行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（1）散列函数是否均匀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影响冲突产生的因素有什么？</a:t>
              </a:r>
            </a:p>
          </p:txBody>
        </p:sp>
      </p:grp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（2）处理冲突的方法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601741" y="5143524"/>
            <a:ext cx="10843499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：设关键字集合为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用线性探测法和拉链法处理冲突，分析查找性能。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110178" y="929798"/>
            <a:ext cx="3451543" cy="4132263"/>
            <a:chOff x="8003498" y="1813718"/>
            <a:chExt cx="3451543" cy="4132263"/>
          </a:xfrm>
        </p:grpSpPr>
        <p:grpSp>
          <p:nvGrpSpPr>
            <p:cNvPr id="52" name="组合 51"/>
            <p:cNvGrpSpPr/>
            <p:nvPr/>
          </p:nvGrpSpPr>
          <p:grpSpPr>
            <a:xfrm>
              <a:off x="8003498" y="1823243"/>
              <a:ext cx="1065530" cy="4105275"/>
              <a:chOff x="1164907" y="1912143"/>
              <a:chExt cx="1065530" cy="4105275"/>
            </a:xfrm>
          </p:grpSpPr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1164907" y="1963578"/>
                <a:ext cx="358775" cy="396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0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1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2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3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4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5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6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7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8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9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10</a:t>
                </a:r>
              </a:p>
            </p:txBody>
          </p:sp>
          <p:grpSp>
            <p:nvGrpSpPr>
              <p:cNvPr id="118" name="Group 72"/>
              <p:cNvGrpSpPr>
                <a:grpSpLocks/>
              </p:cNvGrpSpPr>
              <p:nvPr/>
            </p:nvGrpSpPr>
            <p:grpSpPr bwMode="auto">
              <a:xfrm>
                <a:off x="1646237" y="1912143"/>
                <a:ext cx="584200" cy="4105275"/>
                <a:chOff x="1718" y="1259"/>
                <a:chExt cx="456" cy="2586"/>
              </a:xfrm>
              <a:noFill/>
            </p:grpSpPr>
            <p:sp>
              <p:nvSpPr>
                <p:cNvPr id="11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22" y="1259"/>
                  <a:ext cx="450" cy="2586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r>
                    <a:rPr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  </a:t>
                  </a: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0" name="Line 74"/>
                <p:cNvSpPr>
                  <a:spLocks noChangeShapeType="1"/>
                </p:cNvSpPr>
                <p:nvPr/>
              </p:nvSpPr>
              <p:spPr bwMode="auto">
                <a:xfrm>
                  <a:off x="1722" y="150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75"/>
                <p:cNvSpPr>
                  <a:spLocks noChangeShapeType="1"/>
                </p:cNvSpPr>
                <p:nvPr/>
              </p:nvSpPr>
              <p:spPr bwMode="auto">
                <a:xfrm>
                  <a:off x="1719" y="1963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76"/>
                <p:cNvSpPr>
                  <a:spLocks noChangeShapeType="1"/>
                </p:cNvSpPr>
                <p:nvPr/>
              </p:nvSpPr>
              <p:spPr bwMode="auto">
                <a:xfrm>
                  <a:off x="1718" y="1732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77"/>
                <p:cNvSpPr>
                  <a:spLocks noChangeShapeType="1"/>
                </p:cNvSpPr>
                <p:nvPr/>
              </p:nvSpPr>
              <p:spPr bwMode="auto">
                <a:xfrm>
                  <a:off x="1723" y="2195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78"/>
                <p:cNvSpPr>
                  <a:spLocks noChangeShapeType="1"/>
                </p:cNvSpPr>
                <p:nvPr/>
              </p:nvSpPr>
              <p:spPr bwMode="auto">
                <a:xfrm>
                  <a:off x="1734" y="3608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79"/>
                <p:cNvSpPr>
                  <a:spLocks noChangeShapeType="1"/>
                </p:cNvSpPr>
                <p:nvPr/>
              </p:nvSpPr>
              <p:spPr bwMode="auto">
                <a:xfrm>
                  <a:off x="1726" y="242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80"/>
                <p:cNvSpPr>
                  <a:spLocks noChangeShapeType="1"/>
                </p:cNvSpPr>
                <p:nvPr/>
              </p:nvSpPr>
              <p:spPr bwMode="auto">
                <a:xfrm>
                  <a:off x="1726" y="265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81"/>
                <p:cNvSpPr>
                  <a:spLocks noChangeShapeType="1"/>
                </p:cNvSpPr>
                <p:nvPr/>
              </p:nvSpPr>
              <p:spPr bwMode="auto">
                <a:xfrm>
                  <a:off x="1729" y="3125"/>
                  <a:ext cx="439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Line 82"/>
                <p:cNvSpPr>
                  <a:spLocks noChangeShapeType="1"/>
                </p:cNvSpPr>
                <p:nvPr/>
              </p:nvSpPr>
              <p:spPr bwMode="auto">
                <a:xfrm>
                  <a:off x="1736" y="337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Line 83"/>
                <p:cNvSpPr>
                  <a:spLocks noChangeShapeType="1"/>
                </p:cNvSpPr>
                <p:nvPr/>
              </p:nvSpPr>
              <p:spPr bwMode="auto">
                <a:xfrm>
                  <a:off x="1734" y="2896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8573728" y="2219801"/>
              <a:ext cx="468313" cy="3726180"/>
              <a:chOff x="1735137" y="2308701"/>
              <a:chExt cx="468313" cy="3726180"/>
            </a:xfrm>
          </p:grpSpPr>
          <p:sp>
            <p:nvSpPr>
              <p:cNvPr id="112" name="Text Box 86"/>
              <p:cNvSpPr txBox="1">
                <a:spLocks noChangeArrowheads="1"/>
              </p:cNvSpPr>
              <p:nvPr/>
            </p:nvSpPr>
            <p:spPr bwMode="auto">
              <a:xfrm>
                <a:off x="1735137" y="2308701"/>
                <a:ext cx="457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3" name="Rectangle 87"/>
              <p:cNvSpPr>
                <a:spLocks noChangeArrowheads="1"/>
              </p:cNvSpPr>
              <p:nvPr/>
            </p:nvSpPr>
            <p:spPr bwMode="auto">
              <a:xfrm>
                <a:off x="1735137" y="268303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4" name="Rectangle 88"/>
              <p:cNvSpPr>
                <a:spLocks noChangeArrowheads="1"/>
              </p:cNvSpPr>
              <p:nvPr/>
            </p:nvSpPr>
            <p:spPr bwMode="auto">
              <a:xfrm>
                <a:off x="1752600" y="527891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5" name="Rectangle 89"/>
              <p:cNvSpPr>
                <a:spLocks noChangeArrowheads="1"/>
              </p:cNvSpPr>
              <p:nvPr/>
            </p:nvSpPr>
            <p:spPr bwMode="auto">
              <a:xfrm>
                <a:off x="1763712" y="563800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6" name="Rectangle 90"/>
              <p:cNvSpPr>
                <a:spLocks noChangeArrowheads="1"/>
              </p:cNvSpPr>
              <p:nvPr/>
            </p:nvSpPr>
            <p:spPr bwMode="auto">
              <a:xfrm>
                <a:off x="1738312" y="413813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8934091" y="1813718"/>
              <a:ext cx="2474913" cy="376238"/>
              <a:chOff x="2095500" y="1902618"/>
              <a:chExt cx="2474913" cy="376238"/>
            </a:xfrm>
          </p:grpSpPr>
          <p:sp>
            <p:nvSpPr>
              <p:cNvPr id="106" name="Text Box 84"/>
              <p:cNvSpPr txBox="1">
                <a:spLocks noChangeArrowheads="1"/>
              </p:cNvSpPr>
              <p:nvPr/>
            </p:nvSpPr>
            <p:spPr bwMode="auto">
              <a:xfrm>
                <a:off x="3851275" y="1902618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11 ∧</a:t>
                </a:r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4224972" y="1902618"/>
                <a:ext cx="0" cy="3429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8" name="Text Box 91"/>
              <p:cNvSpPr txBox="1">
                <a:spLocks noChangeArrowheads="1"/>
              </p:cNvSpPr>
              <p:nvPr/>
            </p:nvSpPr>
            <p:spPr bwMode="auto">
              <a:xfrm>
                <a:off x="2649537" y="1918493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22</a:t>
                </a:r>
              </a:p>
            </p:txBody>
          </p:sp>
          <p:sp>
            <p:nvSpPr>
              <p:cNvPr id="109" name="Line 92"/>
              <p:cNvSpPr>
                <a:spLocks noChangeShapeType="1"/>
              </p:cNvSpPr>
              <p:nvPr/>
            </p:nvSpPr>
            <p:spPr bwMode="auto">
              <a:xfrm>
                <a:off x="3038475" y="19184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10" name="Line 93"/>
              <p:cNvSpPr>
                <a:spLocks noChangeShapeType="1"/>
              </p:cNvSpPr>
              <p:nvPr/>
            </p:nvSpPr>
            <p:spPr bwMode="auto">
              <a:xfrm>
                <a:off x="2095500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94"/>
              <p:cNvSpPr>
                <a:spLocks noChangeShapeType="1"/>
              </p:cNvSpPr>
              <p:nvPr/>
            </p:nvSpPr>
            <p:spPr bwMode="auto">
              <a:xfrm>
                <a:off x="3265487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961078" y="2895441"/>
              <a:ext cx="2478088" cy="375875"/>
              <a:chOff x="2122487" y="2984341"/>
              <a:chExt cx="2478088" cy="375875"/>
            </a:xfrm>
          </p:grpSpPr>
          <p:sp>
            <p:nvSpPr>
              <p:cNvPr id="100" name="Text Box 95"/>
              <p:cNvSpPr txBox="1">
                <a:spLocks noChangeArrowheads="1"/>
              </p:cNvSpPr>
              <p:nvPr/>
            </p:nvSpPr>
            <p:spPr bwMode="auto">
              <a:xfrm>
                <a:off x="3881437" y="298434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47 ∧</a:t>
                </a: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4270375" y="298434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2" name="Text Box 97"/>
              <p:cNvSpPr txBox="1">
                <a:spLocks noChangeArrowheads="1"/>
              </p:cNvSpPr>
              <p:nvPr/>
            </p:nvSpPr>
            <p:spPr bwMode="auto">
              <a:xfrm>
                <a:off x="2679700" y="300021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3068637" y="300021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2122487" y="32081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3295650" y="31954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934091" y="3328828"/>
              <a:ext cx="1304925" cy="360000"/>
              <a:chOff x="2095500" y="3417728"/>
              <a:chExt cx="1304925" cy="360000"/>
            </a:xfrm>
          </p:grpSpPr>
          <p:sp>
            <p:nvSpPr>
              <p:cNvPr id="97" name="Text Box 101"/>
              <p:cNvSpPr txBox="1">
                <a:spLocks noChangeArrowheads="1"/>
              </p:cNvSpPr>
              <p:nvPr/>
            </p:nvSpPr>
            <p:spPr bwMode="auto">
              <a:xfrm>
                <a:off x="2681287" y="3417728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92 ∧</a:t>
                </a:r>
              </a:p>
            </p:txBody>
          </p:sp>
          <p:sp>
            <p:nvSpPr>
              <p:cNvPr id="98" name="Line 102"/>
              <p:cNvSpPr>
                <a:spLocks noChangeShapeType="1"/>
              </p:cNvSpPr>
              <p:nvPr/>
            </p:nvSpPr>
            <p:spPr bwMode="auto">
              <a:xfrm>
                <a:off x="3070225" y="3417728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9" name="Line 103"/>
              <p:cNvSpPr>
                <a:spLocks noChangeShapeType="1"/>
              </p:cNvSpPr>
              <p:nvPr/>
            </p:nvSpPr>
            <p:spPr bwMode="auto">
              <a:xfrm>
                <a:off x="2095500" y="359806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8934091" y="3748881"/>
              <a:ext cx="1308100" cy="360000"/>
              <a:chOff x="2095500" y="3837781"/>
              <a:chExt cx="1308100" cy="360000"/>
            </a:xfrm>
          </p:grpSpPr>
          <p:sp>
            <p:nvSpPr>
              <p:cNvPr id="94" name="Text Box 104"/>
              <p:cNvSpPr txBox="1">
                <a:spLocks noChangeArrowheads="1"/>
              </p:cNvSpPr>
              <p:nvPr/>
            </p:nvSpPr>
            <p:spPr bwMode="auto">
              <a:xfrm>
                <a:off x="2681287" y="3837781"/>
                <a:ext cx="722313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16 ∧</a:t>
                </a:r>
              </a:p>
            </p:txBody>
          </p:sp>
          <p:sp>
            <p:nvSpPr>
              <p:cNvPr id="95" name="Line 105"/>
              <p:cNvSpPr>
                <a:spLocks noChangeShapeType="1"/>
              </p:cNvSpPr>
              <p:nvPr/>
            </p:nvSpPr>
            <p:spPr bwMode="auto">
              <a:xfrm>
                <a:off x="3070225" y="38377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6" name="Line 106"/>
              <p:cNvSpPr>
                <a:spLocks noChangeShapeType="1"/>
              </p:cNvSpPr>
              <p:nvPr/>
            </p:nvSpPr>
            <p:spPr bwMode="auto">
              <a:xfrm>
                <a:off x="2095500" y="4002881"/>
                <a:ext cx="542925" cy="1588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8980128" y="4408646"/>
              <a:ext cx="2474913" cy="375875"/>
              <a:chOff x="2141537" y="4482306"/>
              <a:chExt cx="2474913" cy="375875"/>
            </a:xfrm>
          </p:grpSpPr>
          <p:sp>
            <p:nvSpPr>
              <p:cNvPr id="88" name="Text Box 107"/>
              <p:cNvSpPr txBox="1">
                <a:spLocks noChangeArrowheads="1"/>
              </p:cNvSpPr>
              <p:nvPr/>
            </p:nvSpPr>
            <p:spPr bwMode="auto">
              <a:xfrm>
                <a:off x="3897312" y="448230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7  ∧</a:t>
                </a:r>
              </a:p>
            </p:txBody>
          </p:sp>
          <p:sp>
            <p:nvSpPr>
              <p:cNvPr id="89" name="Line 108"/>
              <p:cNvSpPr>
                <a:spLocks noChangeShapeType="1"/>
              </p:cNvSpPr>
              <p:nvPr/>
            </p:nvSpPr>
            <p:spPr bwMode="auto">
              <a:xfrm>
                <a:off x="4286250" y="448230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0" name="Text Box 109"/>
              <p:cNvSpPr txBox="1">
                <a:spLocks noChangeArrowheads="1"/>
              </p:cNvSpPr>
              <p:nvPr/>
            </p:nvSpPr>
            <p:spPr bwMode="auto">
              <a:xfrm>
                <a:off x="2695575" y="449818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29</a:t>
                </a:r>
              </a:p>
            </p:txBody>
          </p:sp>
          <p:sp>
            <p:nvSpPr>
              <p:cNvPr id="91" name="Line 110"/>
              <p:cNvSpPr>
                <a:spLocks noChangeShapeType="1"/>
              </p:cNvSpPr>
              <p:nvPr/>
            </p:nvSpPr>
            <p:spPr bwMode="auto">
              <a:xfrm>
                <a:off x="3084512" y="44981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2" name="Line 111"/>
              <p:cNvSpPr>
                <a:spLocks noChangeShapeType="1"/>
              </p:cNvSpPr>
              <p:nvPr/>
            </p:nvSpPr>
            <p:spPr bwMode="auto">
              <a:xfrm>
                <a:off x="2141537" y="467820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12"/>
              <p:cNvSpPr>
                <a:spLocks noChangeShapeType="1"/>
              </p:cNvSpPr>
              <p:nvPr/>
            </p:nvSpPr>
            <p:spPr bwMode="auto">
              <a:xfrm>
                <a:off x="3311525" y="469344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8949966" y="4844573"/>
              <a:ext cx="1304925" cy="360000"/>
              <a:chOff x="2111375" y="4902993"/>
              <a:chExt cx="1304925" cy="360000"/>
            </a:xfrm>
          </p:grpSpPr>
          <p:sp>
            <p:nvSpPr>
              <p:cNvPr id="85" name="Text Box 113"/>
              <p:cNvSpPr txBox="1">
                <a:spLocks noChangeArrowheads="1"/>
              </p:cNvSpPr>
              <p:nvPr/>
            </p:nvSpPr>
            <p:spPr bwMode="auto">
              <a:xfrm>
                <a:off x="2697162" y="4902993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8  ∧</a:t>
                </a:r>
              </a:p>
            </p:txBody>
          </p:sp>
          <p:sp>
            <p:nvSpPr>
              <p:cNvPr id="86" name="Line 114"/>
              <p:cNvSpPr>
                <a:spLocks noChangeShapeType="1"/>
              </p:cNvSpPr>
              <p:nvPr/>
            </p:nvSpPr>
            <p:spPr bwMode="auto">
              <a:xfrm>
                <a:off x="3086100" y="49029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87" name="Line 115"/>
              <p:cNvSpPr>
                <a:spLocks noChangeShapeType="1"/>
              </p:cNvSpPr>
              <p:nvPr/>
            </p:nvSpPr>
            <p:spPr bwMode="auto">
              <a:xfrm>
                <a:off x="2111375" y="5068411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0" name="Text Box 2"/>
          <p:cNvSpPr txBox="1">
            <a:spLocks noChangeArrowheads="1"/>
          </p:cNvSpPr>
          <p:nvPr/>
        </p:nvSpPr>
        <p:spPr bwMode="auto">
          <a:xfrm>
            <a:off x="3526228" y="3979785"/>
            <a:ext cx="4309487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查找成功的平均查找长度是：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(1×6+2×3)/9 = 12/9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1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8398539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产生冲突后，仍然是给定值与关键字进行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（1）散列函数是否均匀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影响冲突产生的因素有什么？</a:t>
              </a:r>
            </a:p>
          </p:txBody>
        </p:sp>
      </p:grpSp>
      <p:grpSp>
        <p:nvGrpSpPr>
          <p:cNvPr id="49" name="Group 38"/>
          <p:cNvGrpSpPr>
            <a:grpSpLocks/>
          </p:cNvGrpSpPr>
          <p:nvPr/>
        </p:nvGrpSpPr>
        <p:grpSpPr bwMode="auto">
          <a:xfrm>
            <a:off x="4329627" y="3429000"/>
            <a:ext cx="3427412" cy="909637"/>
            <a:chOff x="806" y="3589"/>
            <a:chExt cx="2159" cy="573"/>
          </a:xfrm>
        </p:grpSpPr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1207" y="3589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表中填入的记录数</a:t>
              </a: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1448" y="3874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散列表的长度</a:t>
              </a: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806" y="3728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1207" y="3878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054993" y="3588952"/>
            <a:ext cx="3730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（3）散列表的装填因子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（2）处理冲突的方法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4">
                <a:extLst>
                  <a:ext uri="{FF2B5EF4-FFF2-40B4-BE49-F238E27FC236}">
                    <a16:creationId xmlns:a16="http://schemas.microsoft.com/office/drawing/2014/main" id="{BE574F2E-9262-473B-9D4A-D45EB1C088B1}"/>
                  </a:ext>
                </a:extLst>
              </p:cNvPr>
              <p:cNvSpPr txBox="1"/>
              <p:nvPr/>
            </p:nvSpPr>
            <p:spPr bwMode="auto">
              <a:xfrm>
                <a:off x="1473427" y="4763861"/>
                <a:ext cx="6767512" cy="12109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拉链法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线性探测法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Object 4">
                <a:extLst>
                  <a:ext uri="{FF2B5EF4-FFF2-40B4-BE49-F238E27FC236}">
                    <a16:creationId xmlns:a16="http://schemas.microsoft.com/office/drawing/2014/main" id="{BE574F2E-9262-473B-9D4A-D45EB1C0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427" y="4763861"/>
                <a:ext cx="6767512" cy="1210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67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空间比较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67086" y="865525"/>
            <a:ext cx="2480587" cy="523220"/>
            <a:chOff x="649896" y="3811905"/>
            <a:chExt cx="2480587" cy="523220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18841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67086" y="3476625"/>
            <a:ext cx="2663794" cy="523220"/>
            <a:chOff x="649896" y="3842385"/>
            <a:chExt cx="2663794" cy="523220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2067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1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99086" y="1509505"/>
            <a:ext cx="3755795" cy="830997"/>
            <a:chOff x="999086" y="1479025"/>
            <a:chExt cx="3755795" cy="830997"/>
          </a:xfrm>
        </p:grpSpPr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316638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受数组空间限制，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需要考虑存储容量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Freeform 84"/>
            <p:cNvSpPr>
              <a:spLocks/>
            </p:cNvSpPr>
            <p:nvPr/>
          </p:nvSpPr>
          <p:spPr bwMode="auto">
            <a:xfrm>
              <a:off x="999086" y="15552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335280" y="3322320"/>
            <a:ext cx="11384280" cy="0"/>
          </a:xfrm>
          <a:prstGeom prst="line">
            <a:avLst/>
          </a:prstGeom>
          <a:ln w="38100">
            <a:solidFill>
              <a:srgbClr val="5C307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99086" y="4065635"/>
            <a:ext cx="4700674" cy="830997"/>
            <a:chOff x="999086" y="4019915"/>
            <a:chExt cx="4700674" cy="830997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1588494" y="4019915"/>
              <a:ext cx="4111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没有记录个数的限制，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但子表过长会降低查找效率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auto">
            <a:xfrm>
              <a:off x="999086" y="415011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99086" y="2476970"/>
            <a:ext cx="2932835" cy="461665"/>
            <a:chOff x="999086" y="1479025"/>
            <a:chExt cx="2932835" cy="461665"/>
          </a:xfrm>
        </p:grpSpPr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23434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存储效率较高</a:t>
              </a:r>
            </a:p>
          </p:txBody>
        </p:sp>
        <p:sp>
          <p:nvSpPr>
            <p:cNvPr id="67" name="Freeform 84"/>
            <p:cNvSpPr>
              <a:spLocks/>
            </p:cNvSpPr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99086" y="5033375"/>
            <a:ext cx="3984394" cy="461665"/>
            <a:chOff x="999086" y="3958955"/>
            <a:chExt cx="3984394" cy="461665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1588494" y="3958955"/>
              <a:ext cx="33949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指针的结构性开销</a:t>
              </a:r>
            </a:p>
          </p:txBody>
        </p:sp>
        <p:sp>
          <p:nvSpPr>
            <p:cNvPr id="71" name="Freeform 84"/>
            <p:cNvSpPr>
              <a:spLocks/>
            </p:cNvSpPr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660437" y="1494646"/>
            <a:ext cx="4526446" cy="461665"/>
            <a:chOff x="999086" y="1479025"/>
            <a:chExt cx="4526446" cy="461665"/>
          </a:xfrm>
        </p:grpSpPr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1588494" y="1479025"/>
              <a:ext cx="39370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有堆积现象，降低查找效率</a:t>
              </a:r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660437" y="4084037"/>
            <a:ext cx="4812940" cy="461665"/>
            <a:chOff x="999086" y="4019915"/>
            <a:chExt cx="4812940" cy="461665"/>
          </a:xfrm>
        </p:grpSpPr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1588493" y="4019915"/>
              <a:ext cx="42235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不会产生堆积现象，效率较高</a:t>
              </a:r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60437" y="2047370"/>
            <a:ext cx="3517209" cy="461665"/>
            <a:chOff x="999086" y="1479025"/>
            <a:chExt cx="3517209" cy="461665"/>
          </a:xfrm>
        </p:grpSpPr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2927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仅适用于静态查找</a:t>
              </a: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60437" y="4643177"/>
            <a:ext cx="4688666" cy="461665"/>
            <a:chOff x="999086" y="4019915"/>
            <a:chExt cx="4688666" cy="461665"/>
          </a:xfrm>
        </p:grpSpPr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588494" y="4019915"/>
              <a:ext cx="4099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适用于静态查找和动态查找</a:t>
              </a:r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Rounded Rectangle 10"/>
          <p:cNvSpPr/>
          <p:nvPr/>
        </p:nvSpPr>
        <p:spPr>
          <a:xfrm>
            <a:off x="6565192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6660437" y="61585"/>
            <a:ext cx="1967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时间比较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6064605" y="865525"/>
            <a:ext cx="2480587" cy="523220"/>
            <a:chOff x="649896" y="3811905"/>
            <a:chExt cx="2480587" cy="523220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18841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064605" y="3476625"/>
            <a:ext cx="2663794" cy="523220"/>
            <a:chOff x="649896" y="3842385"/>
            <a:chExt cx="2663794" cy="523220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2067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顺序查找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</a:t>
            </a:r>
          </a:p>
        </p:txBody>
      </p:sp>
    </p:spTree>
    <p:extLst>
      <p:ext uri="{BB962C8B-B14F-4D97-AF65-F5344CB8AC3E}">
        <p14:creationId xmlns:p14="http://schemas.microsoft.com/office/powerpoint/2010/main" val="144345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448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8350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改进的顺序查找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326742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顺序查找的时间性能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42166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09862" y="415134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顺序查找的优缺点</a:t>
            </a:r>
          </a:p>
        </p:txBody>
      </p:sp>
    </p:spTree>
    <p:extLst>
      <p:ext uri="{BB962C8B-B14F-4D97-AF65-F5344CB8AC3E}">
        <p14:creationId xmlns:p14="http://schemas.microsoft.com/office/powerpoint/2010/main" val="37794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159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顺序查找（线性查找）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从线性表的一端向另一端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逐个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将记录与给定值进行比较，若相等，则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，给出该记录在表中的位置；若整个表检测完仍未找到与给定值相等的记录，则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查找失败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11195008" y="5810261"/>
            <a:ext cx="474663" cy="439738"/>
            <a:chOff x="4780" y="3251"/>
            <a:chExt cx="299" cy="277"/>
          </a:xfrm>
          <a:noFill/>
        </p:grpSpPr>
        <p:sp>
          <p:nvSpPr>
            <p:cNvPr id="105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6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6021" y="4831721"/>
            <a:ext cx="11074600" cy="1014662"/>
            <a:chOff x="576021" y="4660265"/>
            <a:chExt cx="11074600" cy="1014662"/>
          </a:xfrm>
        </p:grpSpPr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10800" bIns="10800"/>
            <a:lstStyle/>
            <a:p>
              <a:pPr algn="l" eaLnBrk="0" hangingPunct="0"/>
              <a:r>
                <a:rPr lang="en-US" altLang="zh-CN" sz="28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10    15    24     6    12    35    40    98    55</a:t>
              </a: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Text Box 17"/>
            <p:cNvSpPr txBox="1">
              <a:spLocks noChangeArrowheads="1"/>
            </p:cNvSpPr>
            <p:nvPr/>
          </p:nvSpPr>
          <p:spPr bwMode="auto">
            <a:xfrm>
              <a:off x="4744996" y="4660265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0     1      2      3      4      5      6      7      8      9   </a:t>
              </a:r>
            </a:p>
          </p:txBody>
        </p:sp>
        <p:sp>
          <p:nvSpPr>
            <p:cNvPr id="107" name="Text Box 4"/>
            <p:cNvSpPr txBox="1">
              <a:spLocks noChangeArrowheads="1"/>
            </p:cNvSpPr>
            <p:nvPr/>
          </p:nvSpPr>
          <p:spPr bwMode="auto">
            <a:xfrm>
              <a:off x="576021" y="5135650"/>
              <a:ext cx="2138135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</p:grp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272868" y="2589755"/>
            <a:ext cx="4608000" cy="2079086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200"/>
              </a:lnSpc>
            </a:pP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SeqSearch1</a:t>
            </a:r>
            <a:r>
              <a:rPr lang="en-US" altLang="zh-CN" sz="2200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r[ ],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k</a:t>
            </a:r>
            <a:r>
              <a:rPr lang="en-US" altLang="zh-CN" sz="2200" dirty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   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= n;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while (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&gt; 0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&amp;&amp; r[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] != k)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--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return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2381553" y="5306383"/>
            <a:ext cx="177896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17001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18125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2787E-7 3.23699E-6 L -0.51946 3.23699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65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改进的顺序查找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108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顺序查找的改进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：设置“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哨兵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”，就是待查值，放在查找方向的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尽头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处，免去了每一次比较后都要判断查找位置是否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越界</a:t>
            </a: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1195008" y="5824549"/>
            <a:ext cx="474663" cy="439738"/>
            <a:chOff x="4780" y="3251"/>
            <a:chExt cx="299" cy="277"/>
          </a:xfrm>
          <a:noFill/>
        </p:grpSpPr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6021" y="4846009"/>
            <a:ext cx="11074600" cy="1014662"/>
            <a:chOff x="576021" y="4660265"/>
            <a:chExt cx="11074600" cy="1014662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10800" bIns="10800"/>
            <a:lstStyle/>
            <a:p>
              <a:pPr algn="l" eaLnBrk="0" hangingPunct="0"/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10    15    24     6    12    35    40    98    55</a:t>
              </a: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4744996" y="4660265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0     1      2      3      4      5      6      7      8      9   </a:t>
              </a: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576021" y="5135650"/>
              <a:ext cx="2138135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381553" y="5320671"/>
            <a:ext cx="177896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280165" y="2064326"/>
            <a:ext cx="4608000" cy="2556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SeqSearch2(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r[ ],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{  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= n;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2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r[0] = k;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while (r[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] != k)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  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latin typeface="+mn-ea"/>
              </a:rPr>
              <a:t>--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return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404" y="5321394"/>
            <a:ext cx="64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8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33"/>
          <p:cNvGrpSpPr>
            <a:grpSpLocks/>
          </p:cNvGrpSpPr>
          <p:nvPr/>
        </p:nvGrpSpPr>
        <p:grpSpPr bwMode="auto">
          <a:xfrm>
            <a:off x="5937843" y="5875026"/>
            <a:ext cx="4410075" cy="461963"/>
            <a:chOff x="1548" y="3919"/>
            <a:chExt cx="2778" cy="291"/>
          </a:xfrm>
        </p:grpSpPr>
        <p:sp>
          <p:nvSpPr>
            <p:cNvPr id="64" name="Line 34"/>
            <p:cNvSpPr>
              <a:spLocks noChangeShapeType="1"/>
            </p:cNvSpPr>
            <p:nvPr/>
          </p:nvSpPr>
          <p:spPr bwMode="auto">
            <a:xfrm flipH="1">
              <a:off x="1548" y="4059"/>
              <a:ext cx="2778" cy="0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2423" y="3919"/>
              <a:ext cx="10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查找方向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2787E-7 3.23699E-6 L -0.51946 3.2369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2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5337</Words>
  <Application>Microsoft Office PowerPoint</Application>
  <PresentationFormat>宽屏</PresentationFormat>
  <Paragraphs>914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Microsoft YaHei UI</vt:lpstr>
      <vt:lpstr>黑体</vt:lpstr>
      <vt:lpstr>华文楷体</vt:lpstr>
      <vt:lpstr>楷体_GB2312</vt:lpstr>
      <vt:lpstr>宋体</vt:lpstr>
      <vt:lpstr>微软雅黑</vt:lpstr>
      <vt:lpstr>Angsana New</vt:lpstr>
      <vt:lpstr>Arial</vt:lpstr>
      <vt:lpstr>Calibri</vt:lpstr>
      <vt:lpstr>Cambria Math</vt:lpstr>
      <vt:lpstr>Symbol</vt:lpstr>
      <vt:lpstr>Times New Roman</vt:lpstr>
      <vt:lpstr>Office Theme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1</cp:lastModifiedBy>
  <cp:revision>215</cp:revision>
  <dcterms:created xsi:type="dcterms:W3CDTF">2016-09-14T00:58:04Z</dcterms:created>
  <dcterms:modified xsi:type="dcterms:W3CDTF">2023-11-05T14:15:39Z</dcterms:modified>
</cp:coreProperties>
</file>