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70" r:id="rId3"/>
    <p:sldId id="269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74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41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417" r:id="rId54"/>
    <p:sldId id="334" r:id="rId55"/>
    <p:sldId id="335" r:id="rId56"/>
    <p:sldId id="371" r:id="rId57"/>
    <p:sldId id="420" r:id="rId58"/>
    <p:sldId id="374" r:id="rId59"/>
    <p:sldId id="418" r:id="rId60"/>
    <p:sldId id="419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97" r:id="rId70"/>
    <p:sldId id="398" r:id="rId71"/>
    <p:sldId id="399" r:id="rId72"/>
    <p:sldId id="400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42D2D"/>
    <a:srgbClr val="507D7D"/>
    <a:srgbClr val="285A32"/>
    <a:srgbClr val="5C307D"/>
    <a:srgbClr val="9696AA"/>
    <a:srgbClr val="6E6EAA"/>
    <a:srgbClr val="37B4C3"/>
    <a:srgbClr val="5A327D"/>
    <a:srgbClr val="41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 varScale="1">
        <p:scale>
          <a:sx n="92" d="100"/>
          <a:sy n="92" d="100"/>
        </p:scale>
        <p:origin x="74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80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80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8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2155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数据结构与算法  电子科技大学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852481" y="6269676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599242" y="6264215"/>
            <a:ext cx="1168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8-1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排序概述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673401" y="64737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863879" y="8273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68640" y="11873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963916" y="8993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78162" y="11153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4578162" y="111302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5673401" y="166845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5" name="AutoShape 9"/>
          <p:cNvSpPr>
            <a:spLocks noChangeArrowheads="1"/>
          </p:cNvSpPr>
          <p:nvPr/>
        </p:nvSpPr>
        <p:spPr bwMode="auto">
          <a:xfrm>
            <a:off x="7863879" y="184845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6768640" y="220845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8963916" y="192045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4578162" y="213645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2" name="AutoShape 9"/>
          <p:cNvSpPr>
            <a:spLocks noChangeArrowheads="1"/>
          </p:cNvSpPr>
          <p:nvPr/>
        </p:nvSpPr>
        <p:spPr bwMode="auto">
          <a:xfrm>
            <a:off x="6768640" y="267705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3" name="AutoShape 9"/>
          <p:cNvSpPr>
            <a:spLocks noChangeArrowheads="1"/>
          </p:cNvSpPr>
          <p:nvPr/>
        </p:nvSpPr>
        <p:spPr bwMode="auto">
          <a:xfrm>
            <a:off x="7863879" y="285705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4" name="AutoShape 9"/>
          <p:cNvSpPr>
            <a:spLocks noChangeArrowheads="1"/>
          </p:cNvSpPr>
          <p:nvPr/>
        </p:nvSpPr>
        <p:spPr bwMode="auto">
          <a:xfrm>
            <a:off x="4578162" y="321705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5" name="AutoShape 9"/>
          <p:cNvSpPr>
            <a:spLocks noChangeArrowheads="1"/>
          </p:cNvSpPr>
          <p:nvPr/>
        </p:nvSpPr>
        <p:spPr bwMode="auto">
          <a:xfrm>
            <a:off x="8963916" y="292905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6" name="AutoShape 9"/>
          <p:cNvSpPr>
            <a:spLocks noChangeArrowheads="1"/>
          </p:cNvSpPr>
          <p:nvPr/>
        </p:nvSpPr>
        <p:spPr bwMode="auto">
          <a:xfrm>
            <a:off x="5673401" y="314505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9" name="AutoShape 9"/>
          <p:cNvSpPr>
            <a:spLocks noChangeArrowheads="1"/>
          </p:cNvSpPr>
          <p:nvPr/>
        </p:nvSpPr>
        <p:spPr bwMode="auto">
          <a:xfrm>
            <a:off x="7863879" y="3782592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0" name="AutoShape 9"/>
          <p:cNvSpPr>
            <a:spLocks noChangeArrowheads="1"/>
          </p:cNvSpPr>
          <p:nvPr/>
        </p:nvSpPr>
        <p:spPr bwMode="auto">
          <a:xfrm>
            <a:off x="6768640" y="396259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1" name="AutoShape 9"/>
          <p:cNvSpPr>
            <a:spLocks noChangeArrowheads="1"/>
          </p:cNvSpPr>
          <p:nvPr/>
        </p:nvSpPr>
        <p:spPr bwMode="auto">
          <a:xfrm>
            <a:off x="4578162" y="432259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2" name="AutoShape 9"/>
          <p:cNvSpPr>
            <a:spLocks noChangeArrowheads="1"/>
          </p:cNvSpPr>
          <p:nvPr/>
        </p:nvSpPr>
        <p:spPr bwMode="auto">
          <a:xfrm>
            <a:off x="8963916" y="403459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3" name="AutoShape 9"/>
          <p:cNvSpPr>
            <a:spLocks noChangeArrowheads="1"/>
          </p:cNvSpPr>
          <p:nvPr/>
        </p:nvSpPr>
        <p:spPr bwMode="auto">
          <a:xfrm>
            <a:off x="5673401" y="425059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5" name="AutoShape 9"/>
          <p:cNvSpPr>
            <a:spLocks noChangeArrowheads="1"/>
          </p:cNvSpPr>
          <p:nvPr/>
        </p:nvSpPr>
        <p:spPr bwMode="auto">
          <a:xfrm>
            <a:off x="8963916" y="4879872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6" name="AutoShape 9"/>
          <p:cNvSpPr>
            <a:spLocks noChangeArrowheads="1"/>
          </p:cNvSpPr>
          <p:nvPr/>
        </p:nvSpPr>
        <p:spPr bwMode="auto">
          <a:xfrm>
            <a:off x="7863879" y="505987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7" name="AutoShape 9"/>
          <p:cNvSpPr>
            <a:spLocks noChangeArrowheads="1"/>
          </p:cNvSpPr>
          <p:nvPr/>
        </p:nvSpPr>
        <p:spPr bwMode="auto">
          <a:xfrm>
            <a:off x="4578162" y="541987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8" name="AutoShape 9"/>
          <p:cNvSpPr>
            <a:spLocks noChangeArrowheads="1"/>
          </p:cNvSpPr>
          <p:nvPr/>
        </p:nvSpPr>
        <p:spPr bwMode="auto">
          <a:xfrm>
            <a:off x="6768640" y="513187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9" name="AutoShape 9"/>
          <p:cNvSpPr>
            <a:spLocks noChangeArrowheads="1"/>
          </p:cNvSpPr>
          <p:nvPr/>
        </p:nvSpPr>
        <p:spPr bwMode="auto">
          <a:xfrm>
            <a:off x="5673401" y="534787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4440" y="10978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234440" y="21206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234440" y="31434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34440" y="416625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第三趟排序结果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234440" y="5189039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第四趟排序结果</a:t>
            </a:r>
          </a:p>
        </p:txBody>
      </p:sp>
    </p:spTree>
    <p:extLst>
      <p:ext uri="{BB962C8B-B14F-4D97-AF65-F5344CB8AC3E}">
        <p14:creationId xmlns:p14="http://schemas.microsoft.com/office/powerpoint/2010/main" val="408862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5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7" grpId="0"/>
      <p:bldP spid="141" grpId="0"/>
      <p:bldP spid="142" grpId="0"/>
      <p:bldP spid="143" grpId="0"/>
      <p:bldP spid="1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43028" y="5387917"/>
            <a:ext cx="8316634" cy="652486"/>
            <a:chOff x="643028" y="5387917"/>
            <a:chExt cx="8316634" cy="652486"/>
          </a:xfrm>
        </p:grpSpPr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7696200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如何构造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初始的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有序序列？</a:t>
              </a:r>
            </a:p>
          </p:txBody>
        </p:sp>
        <p:grpSp>
          <p:nvGrpSpPr>
            <p:cNvPr id="60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5673401" y="64737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7863879" y="8273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6768640" y="11873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8959118" y="8993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4578162" y="11153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578162" y="111271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34440" y="10978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1357124" y="3711577"/>
            <a:ext cx="6975475" cy="156966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        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0241" y="1907333"/>
            <a:ext cx="11199489" cy="960517"/>
            <a:chOff x="510241" y="1907333"/>
            <a:chExt cx="11199489" cy="960517"/>
          </a:xfrm>
        </p:grpSpPr>
        <p:sp>
          <p:nvSpPr>
            <p:cNvPr id="89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10527892" cy="9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将</a:t>
              </a:r>
              <a:r>
                <a:rPr kumimoji="1"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kumimoji="1"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1"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记录看成是初始有序序列，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然后从第 </a:t>
              </a:r>
              <a:r>
                <a:rPr kumimoji="1"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kumimoji="1" lang="zh-CN" alt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个记录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起依次插入到有序序列中，直至将第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个记录插入。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91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92" name="Freeform 96"/>
                <p:cNvSpPr>
                  <a:spLocks/>
                </p:cNvSpPr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97"/>
                <p:cNvSpPr>
                  <a:spLocks/>
                </p:cNvSpPr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98"/>
                <p:cNvSpPr>
                  <a:spLocks/>
                </p:cNvSpPr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99"/>
                <p:cNvSpPr>
                  <a:spLocks/>
                </p:cNvSpPr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0"/>
                <p:cNvSpPr>
                  <a:spLocks/>
                </p:cNvSpPr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1"/>
                <p:cNvSpPr>
                  <a:spLocks/>
                </p:cNvSpPr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02"/>
                <p:cNvSpPr>
                  <a:spLocks/>
                </p:cNvSpPr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3"/>
                <p:cNvSpPr>
                  <a:spLocks/>
                </p:cNvSpPr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104"/>
                <p:cNvSpPr>
                  <a:spLocks/>
                </p:cNvSpPr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05"/>
                <p:cNvSpPr>
                  <a:spLocks/>
                </p:cNvSpPr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106"/>
                <p:cNvSpPr>
                  <a:spLocks/>
                </p:cNvSpPr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7"/>
                <p:cNvSpPr>
                  <a:spLocks/>
                </p:cNvSpPr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108"/>
                <p:cNvSpPr>
                  <a:spLocks/>
                </p:cNvSpPr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5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575744" y="3082276"/>
            <a:ext cx="3327744" cy="523220"/>
            <a:chOff x="510241" y="1907333"/>
            <a:chExt cx="3327744" cy="523220"/>
          </a:xfrm>
        </p:grpSpPr>
        <p:grpSp>
          <p:nvGrpSpPr>
            <p:cNvPr id="107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1379984" y="4498767"/>
            <a:ext cx="6975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插入第 </a:t>
            </a:r>
            <a:r>
              <a:rPr kumimoji="1"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个记录，即第 </a:t>
            </a:r>
            <a:r>
              <a:rPr kumimoji="1"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趟直接插入排序；</a:t>
            </a:r>
          </a:p>
        </p:txBody>
      </p:sp>
    </p:spTree>
    <p:extLst>
      <p:ext uri="{BB962C8B-B14F-4D97-AF65-F5344CB8AC3E}">
        <p14:creationId xmlns:p14="http://schemas.microsoft.com/office/powerpoint/2010/main" val="240619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7" grpId="0" animBg="1"/>
      <p:bldP spid="84" grpId="0"/>
      <p:bldP spid="90" grpId="0" animBg="1"/>
      <p:bldP spid="90" grpId="1" animBg="1"/>
      <p:bldP spid="122" grpId="0"/>
      <p:bldP spid="12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4578162" y="647376"/>
            <a:ext cx="4914356" cy="900000"/>
            <a:chOff x="3482923" y="616488"/>
            <a:chExt cx="4914356" cy="900000"/>
          </a:xfrm>
          <a:solidFill>
            <a:srgbClr val="B4B4C8"/>
          </a:solidFill>
        </p:grpSpPr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4578162" y="616488"/>
              <a:ext cx="533400" cy="90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AutoShape 9"/>
            <p:cNvSpPr>
              <a:spLocks noChangeArrowheads="1"/>
            </p:cNvSpPr>
            <p:nvPr/>
          </p:nvSpPr>
          <p:spPr bwMode="auto">
            <a:xfrm>
              <a:off x="6768640" y="796488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5673401" y="1156488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7863879" y="868488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9"/>
            <p:cNvSpPr>
              <a:spLocks noChangeArrowheads="1"/>
            </p:cNvSpPr>
            <p:nvPr/>
          </p:nvSpPr>
          <p:spPr bwMode="auto">
            <a:xfrm>
              <a:off x="3482923" y="1084488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4578162" y="111302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578162" y="1744656"/>
            <a:ext cx="4914356" cy="900000"/>
            <a:chOff x="4578162" y="1668456"/>
            <a:chExt cx="4914356" cy="900000"/>
          </a:xfrm>
          <a:solidFill>
            <a:srgbClr val="B4B4C8"/>
          </a:solidFill>
        </p:grpSpPr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5673401" y="1668456"/>
              <a:ext cx="533400" cy="90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7863879" y="1848456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6768640" y="2208456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AutoShape 9"/>
            <p:cNvSpPr>
              <a:spLocks noChangeArrowheads="1"/>
            </p:cNvSpPr>
            <p:nvPr/>
          </p:nvSpPr>
          <p:spPr bwMode="auto">
            <a:xfrm>
              <a:off x="8959118" y="1920456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AutoShape 9"/>
            <p:cNvSpPr>
              <a:spLocks noChangeArrowheads="1"/>
            </p:cNvSpPr>
            <p:nvPr/>
          </p:nvSpPr>
          <p:spPr bwMode="auto">
            <a:xfrm>
              <a:off x="4578162" y="2136456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6768640" y="350001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60120" y="10978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60120" y="21968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60120" y="396642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3451860" y="226807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20100" y="2689015"/>
            <a:ext cx="312420" cy="522721"/>
            <a:chOff x="7020100" y="2689015"/>
            <a:chExt cx="312420" cy="522721"/>
          </a:xfrm>
          <a:solidFill>
            <a:srgbClr val="B4B4C8"/>
          </a:solidFill>
        </p:grpSpPr>
        <p:sp>
          <p:nvSpPr>
            <p:cNvPr id="91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24551" y="5119827"/>
            <a:ext cx="7855855" cy="1097280"/>
            <a:chOff x="643028" y="4864152"/>
            <a:chExt cx="7855855" cy="1097280"/>
          </a:xfrm>
        </p:grpSpPr>
        <p:sp>
          <p:nvSpPr>
            <p:cNvPr id="94" name="Text Box 6"/>
            <p:cNvSpPr txBox="1">
              <a:spLocks noChangeArrowheads="1"/>
            </p:cNvSpPr>
            <p:nvPr/>
          </p:nvSpPr>
          <p:spPr bwMode="auto">
            <a:xfrm>
              <a:off x="4743114" y="4864152"/>
              <a:ext cx="3755769" cy="525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查找下标初始化为多少？</a:t>
              </a:r>
            </a:p>
          </p:txBody>
        </p:sp>
        <p:grpSp>
          <p:nvGrpSpPr>
            <p:cNvPr id="95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5934561" y="2689062"/>
            <a:ext cx="312420" cy="522721"/>
            <a:chOff x="7020100" y="2689015"/>
            <a:chExt cx="312420" cy="522721"/>
          </a:xfrm>
          <a:solidFill>
            <a:srgbClr val="B4B4C8"/>
          </a:solidFill>
        </p:grpSpPr>
        <p:sp>
          <p:nvSpPr>
            <p:cNvPr id="101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397279" y="5119827"/>
            <a:ext cx="1834143" cy="451406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j = </a:t>
            </a: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>
                <a:latin typeface="+mn-ea"/>
              </a:rPr>
              <a:t>-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1; </a:t>
            </a:r>
          </a:p>
        </p:txBody>
      </p:sp>
      <p:sp>
        <p:nvSpPr>
          <p:cNvPr id="115" name="Rectangle 113"/>
          <p:cNvSpPr>
            <a:spLocks noChangeArrowheads="1"/>
          </p:cNvSpPr>
          <p:nvPr/>
        </p:nvSpPr>
        <p:spPr bwMode="auto">
          <a:xfrm>
            <a:off x="9782499" y="955254"/>
            <a:ext cx="181308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r[0]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的作用</a:t>
            </a:r>
            <a:endParaRPr kumimoji="1"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9858463" y="1556710"/>
            <a:ext cx="1707222" cy="1121177"/>
            <a:chOff x="9109280" y="3553635"/>
            <a:chExt cx="1707222" cy="1121177"/>
          </a:xfrm>
        </p:grpSpPr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9109280" y="4155699"/>
              <a:ext cx="170722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暂存单元</a:t>
              </a:r>
            </a:p>
          </p:txBody>
        </p:sp>
        <p:sp>
          <p:nvSpPr>
            <p:cNvPr id="118" name="右箭头 117"/>
            <p:cNvSpPr/>
            <p:nvPr/>
          </p:nvSpPr>
          <p:spPr>
            <a:xfrm rot="5400000">
              <a:off x="9651860" y="367963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05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6">
            <a:extLst>
              <a:ext uri="{FF2B5EF4-FFF2-40B4-BE49-F238E27FC236}">
                <a16:creationId xmlns:a16="http://schemas.microsoft.com/office/drawing/2014/main" id="{6DF93674-471F-4D76-93CE-D78C3A059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677" y="5651509"/>
            <a:ext cx="8794938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如何将第 </a:t>
            </a:r>
            <a:r>
              <a:rPr kumimoji="1"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</a:t>
            </a:r>
            <a:r>
              <a: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到有序序列中的合适位置？</a:t>
            </a:r>
          </a:p>
        </p:txBody>
      </p:sp>
    </p:spTree>
    <p:extLst>
      <p:ext uri="{BB962C8B-B14F-4D97-AF65-F5344CB8AC3E}">
        <p14:creationId xmlns:p14="http://schemas.microsoft.com/office/powerpoint/2010/main" val="101036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  <p:bldP spid="84" grpId="0"/>
      <p:bldP spid="85" grpId="0"/>
      <p:bldP spid="86" grpId="0"/>
      <p:bldP spid="89" grpId="0" animBg="1"/>
      <p:bldP spid="3" grpId="0" animBg="1"/>
      <p:bldP spid="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4578162" y="647376"/>
            <a:ext cx="4914356" cy="900000"/>
            <a:chOff x="3482923" y="616488"/>
            <a:chExt cx="4914356" cy="900000"/>
          </a:xfrm>
        </p:grpSpPr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4578162" y="616488"/>
              <a:ext cx="533400" cy="90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AutoShape 9"/>
            <p:cNvSpPr>
              <a:spLocks noChangeArrowheads="1"/>
            </p:cNvSpPr>
            <p:nvPr/>
          </p:nvSpPr>
          <p:spPr bwMode="auto">
            <a:xfrm>
              <a:off x="6768640" y="796488"/>
              <a:ext cx="533400" cy="72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5673401" y="1156488"/>
              <a:ext cx="533400" cy="36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7863879" y="868488"/>
              <a:ext cx="533400" cy="648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9"/>
            <p:cNvSpPr>
              <a:spLocks noChangeArrowheads="1"/>
            </p:cNvSpPr>
            <p:nvPr/>
          </p:nvSpPr>
          <p:spPr bwMode="auto">
            <a:xfrm>
              <a:off x="3482923" y="1084488"/>
              <a:ext cx="533400" cy="432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4578162" y="1113024"/>
            <a:ext cx="533400" cy="432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578162" y="1744656"/>
            <a:ext cx="4914356" cy="900000"/>
            <a:chOff x="4578162" y="1668456"/>
            <a:chExt cx="4914356" cy="900000"/>
          </a:xfrm>
        </p:grpSpPr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5673401" y="1668456"/>
              <a:ext cx="533400" cy="90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7863879" y="1848456"/>
              <a:ext cx="533400" cy="72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6768640" y="2208456"/>
              <a:ext cx="533400" cy="36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AutoShape 9"/>
            <p:cNvSpPr>
              <a:spLocks noChangeArrowheads="1"/>
            </p:cNvSpPr>
            <p:nvPr/>
          </p:nvSpPr>
          <p:spPr bwMode="auto">
            <a:xfrm>
              <a:off x="8959118" y="1920456"/>
              <a:ext cx="533400" cy="648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AutoShape 9"/>
            <p:cNvSpPr>
              <a:spLocks noChangeArrowheads="1"/>
            </p:cNvSpPr>
            <p:nvPr/>
          </p:nvSpPr>
          <p:spPr bwMode="auto">
            <a:xfrm>
              <a:off x="4578162" y="2136456"/>
              <a:ext cx="533400" cy="432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6768640" y="3500016"/>
            <a:ext cx="533400" cy="900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4541559" y="4040016"/>
            <a:ext cx="533400" cy="360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5673401" y="3968016"/>
            <a:ext cx="533400" cy="432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60120" y="10978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60120" y="21968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60120" y="396642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3451860" y="2268072"/>
            <a:ext cx="533400" cy="360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20100" y="2689015"/>
            <a:ext cx="312420" cy="522721"/>
            <a:chOff x="7020100" y="2689015"/>
            <a:chExt cx="312420" cy="522721"/>
          </a:xfrm>
        </p:grpSpPr>
        <p:sp>
          <p:nvSpPr>
            <p:cNvPr id="91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67026" y="4766355"/>
            <a:ext cx="7068214" cy="572464"/>
            <a:chOff x="643028" y="5448877"/>
            <a:chExt cx="7068214" cy="572464"/>
          </a:xfrm>
        </p:grpSpPr>
        <p:sp>
          <p:nvSpPr>
            <p:cNvPr id="104" name="Text Box 6"/>
            <p:cNvSpPr txBox="1">
              <a:spLocks noChangeArrowheads="1"/>
            </p:cNvSpPr>
            <p:nvPr/>
          </p:nvSpPr>
          <p:spPr bwMode="auto">
            <a:xfrm>
              <a:off x="1172021" y="5448877"/>
              <a:ext cx="6539221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在有序序列中进行顺序查找，循环条件是什么？</a:t>
              </a:r>
            </a:p>
          </p:txBody>
        </p:sp>
        <p:grpSp>
          <p:nvGrpSpPr>
            <p:cNvPr id="105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7993418" y="3932887"/>
            <a:ext cx="3482302" cy="2246769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r[0] = r[</a:t>
            </a: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];  j = </a:t>
            </a: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>
                <a:latin typeface="+mn-ea"/>
              </a:rPr>
              <a:t>-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1; 	</a:t>
            </a: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itchFamily="18" charset="0"/>
              <a:ea typeface="宋体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67026" y="5423915"/>
            <a:ext cx="7068214" cy="572464"/>
            <a:chOff x="643028" y="5448877"/>
            <a:chExt cx="7068214" cy="572464"/>
          </a:xfrm>
        </p:grpSpPr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1172021" y="5448877"/>
              <a:ext cx="6539221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退出循环，记录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r[</a:t>
              </a: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的最终位置是哪里？</a:t>
              </a:r>
            </a:p>
          </p:txBody>
        </p:sp>
        <p:grpSp>
          <p:nvGrpSpPr>
            <p:cNvPr id="61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8" name="矩形 67"/>
          <p:cNvSpPr/>
          <p:nvPr/>
        </p:nvSpPr>
        <p:spPr>
          <a:xfrm>
            <a:off x="8014527" y="5713977"/>
            <a:ext cx="3482302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itchFamily="18" charset="0"/>
                <a:ea typeface="宋体" charset="-122"/>
              </a:rPr>
              <a:t>r[j + 1] = r[0];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7836266" y="3259815"/>
            <a:ext cx="3327744" cy="523220"/>
            <a:chOff x="510241" y="1907333"/>
            <a:chExt cx="3327744" cy="523220"/>
          </a:xfrm>
        </p:grpSpPr>
        <p:grpSp>
          <p:nvGrpSpPr>
            <p:cNvPr id="72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4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3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算法描述：</a:t>
              </a:r>
            </a:p>
          </p:txBody>
        </p:sp>
      </p:grpSp>
      <p:sp>
        <p:nvSpPr>
          <p:cNvPr id="110" name="矩形 109"/>
          <p:cNvSpPr/>
          <p:nvPr/>
        </p:nvSpPr>
        <p:spPr>
          <a:xfrm>
            <a:off x="8023251" y="4300048"/>
            <a:ext cx="3482302" cy="1528624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while (r[0] &lt; r[j])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      r[j + 1] = r[j];  j</a:t>
            </a:r>
            <a:r>
              <a:rPr lang="en-US" altLang="zh-CN" sz="2400" dirty="0">
                <a:solidFill>
                  <a:srgbClr val="285A32"/>
                </a:solidFill>
                <a:latin typeface="+mn-ea"/>
              </a:rPr>
              <a:t>--</a:t>
            </a:r>
            <a:r>
              <a:rPr lang="en-US" altLang="zh-CN" sz="2400" dirty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112" name="Rectangle 113"/>
          <p:cNvSpPr>
            <a:spLocks noChangeArrowheads="1"/>
          </p:cNvSpPr>
          <p:nvPr/>
        </p:nvSpPr>
        <p:spPr bwMode="auto">
          <a:xfrm>
            <a:off x="9782499" y="955254"/>
            <a:ext cx="181308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r[0]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的作用</a:t>
            </a:r>
            <a:endParaRPr kumimoji="1"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0071823" y="1556710"/>
            <a:ext cx="1305547" cy="1121177"/>
            <a:chOff x="9322640" y="3553635"/>
            <a:chExt cx="1305547" cy="1121177"/>
          </a:xfrm>
        </p:grpSpPr>
        <p:sp>
          <p:nvSpPr>
            <p:cNvPr id="115" name="Rectangle 117"/>
            <p:cNvSpPr>
              <a:spLocks noChangeArrowheads="1"/>
            </p:cNvSpPr>
            <p:nvPr/>
          </p:nvSpPr>
          <p:spPr bwMode="auto">
            <a:xfrm>
              <a:off x="9322640" y="4155699"/>
              <a:ext cx="130554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监视哨</a:t>
              </a:r>
            </a:p>
          </p:txBody>
        </p:sp>
        <p:sp>
          <p:nvSpPr>
            <p:cNvPr id="116" name="右箭头 115"/>
            <p:cNvSpPr/>
            <p:nvPr/>
          </p:nvSpPr>
          <p:spPr>
            <a:xfrm rot="5400000">
              <a:off x="9651860" y="367963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5924861" y="2662647"/>
            <a:ext cx="312420" cy="522721"/>
            <a:chOff x="7020100" y="2689015"/>
            <a:chExt cx="312420" cy="522721"/>
          </a:xfrm>
        </p:grpSpPr>
        <p:sp>
          <p:nvSpPr>
            <p:cNvPr id="118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0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-0.09011 1.11111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11 1.11111E-6 L -0.17995 1.11111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3" grpId="0" animBg="1"/>
      <p:bldP spid="68" grpId="0"/>
      <p:bldP spid="68" grpId="1"/>
      <p:bldP spid="110" grpId="0"/>
      <p:bldP spid="110" grpId="1"/>
      <p:bldP spid="1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4" name="矩形 3"/>
          <p:cNvSpPr/>
          <p:nvPr/>
        </p:nvSpPr>
        <p:spPr>
          <a:xfrm>
            <a:off x="1112520" y="733400"/>
            <a:ext cx="9906000" cy="511935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用作暂存单元和监视哨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127760" y="2501240"/>
            <a:ext cx="9159240" cy="224676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r[0]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j 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(r[0] &lt; r[j])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lnSpc>
                <a:spcPts val="2800"/>
              </a:lnSpc>
            </a:pP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127760" y="3562830"/>
            <a:ext cx="9159240" cy="81047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r[j + 1] = r[j];  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</a:t>
            </a:r>
            <a:r>
              <a:rPr lang="en-US" altLang="zh-CN" sz="2400" dirty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</p:txBody>
      </p:sp>
      <p:sp>
        <p:nvSpPr>
          <p:cNvPr id="95" name="矩形 94"/>
          <p:cNvSpPr/>
          <p:nvPr/>
        </p:nvSpPr>
        <p:spPr>
          <a:xfrm>
            <a:off x="1112520" y="4688929"/>
            <a:ext cx="9159240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r[j + 1] = r[0];	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965846" y="2639553"/>
            <a:ext cx="4996679" cy="900000"/>
            <a:chOff x="4495839" y="2677056"/>
            <a:chExt cx="4996679" cy="900000"/>
          </a:xfrm>
          <a:solidFill>
            <a:srgbClr val="B4B4C8"/>
          </a:solidFill>
        </p:grpSpPr>
        <p:sp>
          <p:nvSpPr>
            <p:cNvPr id="97" name="AutoShape 9"/>
            <p:cNvSpPr>
              <a:spLocks noChangeArrowheads="1"/>
            </p:cNvSpPr>
            <p:nvPr/>
          </p:nvSpPr>
          <p:spPr bwMode="auto">
            <a:xfrm>
              <a:off x="6768640" y="2677056"/>
              <a:ext cx="533400" cy="90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AutoShape 9"/>
            <p:cNvSpPr>
              <a:spLocks noChangeArrowheads="1"/>
            </p:cNvSpPr>
            <p:nvPr/>
          </p:nvSpPr>
          <p:spPr bwMode="auto">
            <a:xfrm>
              <a:off x="7863879" y="2857056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AutoShape 9"/>
            <p:cNvSpPr>
              <a:spLocks noChangeArrowheads="1"/>
            </p:cNvSpPr>
            <p:nvPr/>
          </p:nvSpPr>
          <p:spPr bwMode="auto">
            <a:xfrm>
              <a:off x="4495839" y="3217056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AutoShape 9"/>
            <p:cNvSpPr>
              <a:spLocks noChangeArrowheads="1"/>
            </p:cNvSpPr>
            <p:nvPr/>
          </p:nvSpPr>
          <p:spPr bwMode="auto">
            <a:xfrm>
              <a:off x="8959118" y="2929056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AutoShape 9"/>
            <p:cNvSpPr>
              <a:spLocks noChangeArrowheads="1"/>
            </p:cNvSpPr>
            <p:nvPr/>
          </p:nvSpPr>
          <p:spPr bwMode="auto">
            <a:xfrm>
              <a:off x="5673401" y="3145056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9300955" y="3745089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9" name="AutoShape 9"/>
          <p:cNvSpPr>
            <a:spLocks noChangeArrowheads="1"/>
          </p:cNvSpPr>
          <p:nvPr/>
        </p:nvSpPr>
        <p:spPr bwMode="auto">
          <a:xfrm>
            <a:off x="8189252" y="392508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1" name="AutoShape 9"/>
          <p:cNvSpPr>
            <a:spLocks noChangeArrowheads="1"/>
          </p:cNvSpPr>
          <p:nvPr/>
        </p:nvSpPr>
        <p:spPr bwMode="auto">
          <a:xfrm>
            <a:off x="10412658" y="399708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65846" y="4213089"/>
            <a:ext cx="1645103" cy="432000"/>
            <a:chOff x="5965846" y="4213089"/>
            <a:chExt cx="1645103" cy="432000"/>
          </a:xfrm>
          <a:solidFill>
            <a:srgbClr val="B4B4C8"/>
          </a:solidFill>
        </p:grpSpPr>
        <p:sp>
          <p:nvSpPr>
            <p:cNvPr id="120" name="AutoShape 9"/>
            <p:cNvSpPr>
              <a:spLocks noChangeArrowheads="1"/>
            </p:cNvSpPr>
            <p:nvPr/>
          </p:nvSpPr>
          <p:spPr bwMode="auto">
            <a:xfrm>
              <a:off x="5965846" y="4285089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AutoShape 9"/>
            <p:cNvSpPr>
              <a:spLocks noChangeArrowheads="1"/>
            </p:cNvSpPr>
            <p:nvPr/>
          </p:nvSpPr>
          <p:spPr bwMode="auto">
            <a:xfrm>
              <a:off x="7077549" y="4213089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AutoShape 9"/>
          <p:cNvSpPr>
            <a:spLocks noChangeArrowheads="1"/>
          </p:cNvSpPr>
          <p:nvPr/>
        </p:nvSpPr>
        <p:spPr bwMode="auto">
          <a:xfrm>
            <a:off x="4853326" y="393472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118" grpId="0" animBg="1"/>
      <p:bldP spid="119" grpId="0" animBg="1"/>
      <p:bldP spid="121" grpId="0" animBg="1"/>
      <p:bldP spid="1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sp>
        <p:nvSpPr>
          <p:cNvPr id="40" name="矩形 39"/>
          <p:cNvSpPr/>
          <p:nvPr/>
        </p:nvSpPr>
        <p:spPr>
          <a:xfrm>
            <a:off x="1112520" y="718160"/>
            <a:ext cx="9906000" cy="540000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用作暂存单元和监视哨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8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7760" y="2501240"/>
            <a:ext cx="9159240" cy="224676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r[0]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j 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(r[0] &lt; r[j])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lnSpc>
                <a:spcPts val="2800"/>
              </a:lnSpc>
            </a:pP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27760" y="3562830"/>
            <a:ext cx="9159240" cy="81047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r[j + 1] = r[j];  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</a:t>
            </a:r>
            <a:r>
              <a:rPr lang="en-US" altLang="zh-CN" sz="2400" dirty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</p:txBody>
      </p:sp>
      <p:sp>
        <p:nvSpPr>
          <p:cNvPr id="43" name="矩形 42"/>
          <p:cNvSpPr/>
          <p:nvPr/>
        </p:nvSpPr>
        <p:spPr>
          <a:xfrm>
            <a:off x="1112520" y="4688929"/>
            <a:ext cx="9159240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r[j + 1] = r[0];	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086437" y="1135606"/>
            <a:ext cx="4504878" cy="652486"/>
            <a:chOff x="643028" y="5387917"/>
            <a:chExt cx="4504878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</a:p>
          </p:txBody>
        </p:sp>
        <p:grpSp>
          <p:nvGrpSpPr>
            <p:cNvPr id="47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8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2651760" y="3293075"/>
            <a:ext cx="1260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6469140" y="1703301"/>
            <a:ext cx="3411067" cy="498598"/>
            <a:chOff x="6469140" y="2267181"/>
            <a:chExt cx="3411067" cy="498598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6979320" y="289385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7754655" y="282185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8529990" y="2749857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9305325" y="2677857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10080660" y="260585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6979320" y="362799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7754655" y="355599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8529990" y="3483995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9305325" y="341199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10080660" y="333999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6179220" y="282185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979320" y="435942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754655" y="428742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529990" y="421542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9305325" y="414342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10080660" y="407142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6179220" y="3483995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6979320" y="509172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7754655" y="501972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8529990" y="494772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9305325" y="487572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10080660" y="480372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6179220" y="414342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6979320" y="5530094"/>
            <a:ext cx="3634740" cy="648000"/>
            <a:chOff x="7429500" y="4005700"/>
            <a:chExt cx="3634740" cy="648000"/>
          </a:xfrm>
          <a:solidFill>
            <a:srgbClr val="B4B4C8"/>
          </a:solidFill>
        </p:grpSpPr>
        <p:sp>
          <p:nvSpPr>
            <p:cNvPr id="96" name="AutoShape 9"/>
            <p:cNvSpPr>
              <a:spLocks noChangeArrowheads="1"/>
            </p:cNvSpPr>
            <p:nvPr/>
          </p:nvSpPr>
          <p:spPr bwMode="auto">
            <a:xfrm>
              <a:off x="7429500" y="4293700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AutoShape 9"/>
            <p:cNvSpPr>
              <a:spLocks noChangeArrowheads="1"/>
            </p:cNvSpPr>
            <p:nvPr/>
          </p:nvSpPr>
          <p:spPr bwMode="auto">
            <a:xfrm>
              <a:off x="8204835" y="4221700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AutoShape 9"/>
            <p:cNvSpPr>
              <a:spLocks noChangeArrowheads="1"/>
            </p:cNvSpPr>
            <p:nvPr/>
          </p:nvSpPr>
          <p:spPr bwMode="auto">
            <a:xfrm>
              <a:off x="8980170" y="4149700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AutoShape 9"/>
            <p:cNvSpPr>
              <a:spLocks noChangeArrowheads="1"/>
            </p:cNvSpPr>
            <p:nvPr/>
          </p:nvSpPr>
          <p:spPr bwMode="auto">
            <a:xfrm>
              <a:off x="9755505" y="4077700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AutoShape 9"/>
            <p:cNvSpPr>
              <a:spLocks noChangeArrowheads="1"/>
            </p:cNvSpPr>
            <p:nvPr/>
          </p:nvSpPr>
          <p:spPr bwMode="auto">
            <a:xfrm>
              <a:off x="10530840" y="4005700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6179220" y="480372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72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6" grpId="0" animBg="1"/>
      <p:bldP spid="46" grpId="1" animBg="1"/>
      <p:bldP spid="52" grpId="0" animBg="1"/>
      <p:bldP spid="52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2" grpId="0" animBg="1"/>
      <p:bldP spid="62" grpId="1" animBg="1"/>
      <p:bldP spid="63" grpId="0" animBg="1"/>
      <p:bldP spid="64" grpId="0" animBg="1"/>
      <p:bldP spid="65" grpId="0" animBg="1"/>
      <p:bldP spid="65" grpId="1" animBg="1"/>
      <p:bldP spid="86" grpId="0" animBg="1"/>
      <p:bldP spid="86" grpId="1" animBg="1"/>
      <p:bldP spid="87" grpId="0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101" grpId="0" animBg="1"/>
      <p:bldP spid="10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sp>
        <p:nvSpPr>
          <p:cNvPr id="40" name="矩形 39"/>
          <p:cNvSpPr/>
          <p:nvPr/>
        </p:nvSpPr>
        <p:spPr>
          <a:xfrm>
            <a:off x="1112520" y="718160"/>
            <a:ext cx="9906000" cy="540000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用作暂存单元和监视哨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8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7760" y="2501240"/>
            <a:ext cx="9159240" cy="224676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r[0]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j 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(r[0] &lt; r[j])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lnSpc>
                <a:spcPts val="2800"/>
              </a:lnSpc>
            </a:pP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27760" y="3562830"/>
            <a:ext cx="9159240" cy="81047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r[j + 1] = r[j];  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</a:t>
            </a:r>
            <a:r>
              <a:rPr lang="en-US" altLang="zh-CN" sz="2400" dirty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</p:txBody>
      </p:sp>
      <p:sp>
        <p:nvSpPr>
          <p:cNvPr id="43" name="矩形 42"/>
          <p:cNvSpPr/>
          <p:nvPr/>
        </p:nvSpPr>
        <p:spPr>
          <a:xfrm>
            <a:off x="1112520" y="4688929"/>
            <a:ext cx="9159240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r[j + 1] = r[0];	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086437" y="1135606"/>
            <a:ext cx="4504878" cy="652486"/>
            <a:chOff x="643028" y="5387917"/>
            <a:chExt cx="4504878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</a:p>
          </p:txBody>
        </p:sp>
        <p:grpSp>
          <p:nvGrpSpPr>
            <p:cNvPr id="47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8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2651760" y="3293075"/>
            <a:ext cx="1260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6469140" y="1703301"/>
            <a:ext cx="3411067" cy="498598"/>
            <a:chOff x="6469140" y="2267181"/>
            <a:chExt cx="3411067" cy="498598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438004" y="2141398"/>
            <a:ext cx="4580516" cy="498598"/>
            <a:chOff x="6469140" y="2267181"/>
            <a:chExt cx="4580516" cy="498598"/>
          </a:xfrm>
        </p:grpSpPr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982984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2+3+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10052182" y="29751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9276847" y="29031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8501512" y="283117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7726177" y="275917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6950842" y="26871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6141217" y="275917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10052182" y="368100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9276847" y="360900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8" name="AutoShape 9"/>
          <p:cNvSpPr>
            <a:spLocks noChangeArrowheads="1"/>
          </p:cNvSpPr>
          <p:nvPr/>
        </p:nvSpPr>
        <p:spPr bwMode="auto">
          <a:xfrm>
            <a:off x="8501512" y="353700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9" name="AutoShape 9"/>
          <p:cNvSpPr>
            <a:spLocks noChangeArrowheads="1"/>
          </p:cNvSpPr>
          <p:nvPr/>
        </p:nvSpPr>
        <p:spPr bwMode="auto">
          <a:xfrm>
            <a:off x="6950842" y="346500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0" name="AutoShape 9"/>
          <p:cNvSpPr>
            <a:spLocks noChangeArrowheads="1"/>
          </p:cNvSpPr>
          <p:nvPr/>
        </p:nvSpPr>
        <p:spPr bwMode="auto">
          <a:xfrm>
            <a:off x="7726177" y="339300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10052182" y="439145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9276847" y="431945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6950842" y="4247450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7726177" y="417545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8501512" y="410345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6141217" y="353700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3" name="AutoShape 9"/>
          <p:cNvSpPr>
            <a:spLocks noChangeArrowheads="1"/>
          </p:cNvSpPr>
          <p:nvPr/>
        </p:nvSpPr>
        <p:spPr bwMode="auto">
          <a:xfrm>
            <a:off x="6141217" y="431945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10052182" y="509641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5" name="AutoShape 9"/>
          <p:cNvSpPr>
            <a:spLocks noChangeArrowheads="1"/>
          </p:cNvSpPr>
          <p:nvPr/>
        </p:nvSpPr>
        <p:spPr bwMode="auto">
          <a:xfrm>
            <a:off x="6950842" y="502441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6" name="AutoShape 9"/>
          <p:cNvSpPr>
            <a:spLocks noChangeArrowheads="1"/>
          </p:cNvSpPr>
          <p:nvPr/>
        </p:nvSpPr>
        <p:spPr bwMode="auto">
          <a:xfrm>
            <a:off x="7726177" y="495241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8501512" y="488041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9"/>
          <p:cNvSpPr>
            <a:spLocks noChangeArrowheads="1"/>
          </p:cNvSpPr>
          <p:nvPr/>
        </p:nvSpPr>
        <p:spPr bwMode="auto">
          <a:xfrm>
            <a:off x="9276847" y="480841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9" name="AutoShape 9"/>
          <p:cNvSpPr>
            <a:spLocks noChangeArrowheads="1"/>
          </p:cNvSpPr>
          <p:nvPr/>
        </p:nvSpPr>
        <p:spPr bwMode="auto">
          <a:xfrm>
            <a:off x="6141217" y="509641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6950842" y="5479602"/>
            <a:ext cx="3634740" cy="648000"/>
            <a:chOff x="7429500" y="4361679"/>
            <a:chExt cx="3634740" cy="648000"/>
          </a:xfrm>
          <a:solidFill>
            <a:srgbClr val="B4B4C8"/>
          </a:solidFill>
        </p:grpSpPr>
        <p:sp>
          <p:nvSpPr>
            <p:cNvPr id="111" name="AutoShape 9"/>
            <p:cNvSpPr>
              <a:spLocks noChangeArrowheads="1"/>
            </p:cNvSpPr>
            <p:nvPr/>
          </p:nvSpPr>
          <p:spPr bwMode="auto">
            <a:xfrm>
              <a:off x="7429500" y="4649679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AutoShape 9"/>
            <p:cNvSpPr>
              <a:spLocks noChangeArrowheads="1"/>
            </p:cNvSpPr>
            <p:nvPr/>
          </p:nvSpPr>
          <p:spPr bwMode="auto">
            <a:xfrm>
              <a:off x="8204835" y="4577679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AutoShape 9"/>
            <p:cNvSpPr>
              <a:spLocks noChangeArrowheads="1"/>
            </p:cNvSpPr>
            <p:nvPr/>
          </p:nvSpPr>
          <p:spPr bwMode="auto">
            <a:xfrm>
              <a:off x="8980170" y="4505679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AutoShape 9"/>
            <p:cNvSpPr>
              <a:spLocks noChangeArrowheads="1"/>
            </p:cNvSpPr>
            <p:nvPr/>
          </p:nvSpPr>
          <p:spPr bwMode="auto">
            <a:xfrm>
              <a:off x="9755505" y="4433679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AutoShape 9"/>
            <p:cNvSpPr>
              <a:spLocks noChangeArrowheads="1"/>
            </p:cNvSpPr>
            <p:nvPr/>
          </p:nvSpPr>
          <p:spPr bwMode="auto">
            <a:xfrm>
              <a:off x="10530840" y="4361679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6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70" grpId="0" animBg="1"/>
      <p:bldP spid="71" grpId="0" animBg="1"/>
      <p:bldP spid="72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sp>
        <p:nvSpPr>
          <p:cNvPr id="40" name="矩形 39"/>
          <p:cNvSpPr/>
          <p:nvPr/>
        </p:nvSpPr>
        <p:spPr>
          <a:xfrm>
            <a:off x="1112520" y="733400"/>
            <a:ext cx="9906000" cy="540000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用作暂存单元和监视哨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8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7760" y="2501240"/>
            <a:ext cx="9159240" cy="224676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r[0]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j 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(r[0] &lt; r[j])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lnSpc>
                <a:spcPts val="2800"/>
              </a:lnSpc>
            </a:pP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27760" y="3562830"/>
            <a:ext cx="9159240" cy="81047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r[j + 1] = r[j];  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</a:t>
            </a:r>
            <a:r>
              <a:rPr lang="en-US" altLang="zh-CN" sz="2400" dirty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</p:txBody>
      </p:sp>
      <p:sp>
        <p:nvSpPr>
          <p:cNvPr id="43" name="矩形 42"/>
          <p:cNvSpPr/>
          <p:nvPr/>
        </p:nvSpPr>
        <p:spPr>
          <a:xfrm>
            <a:off x="1112520" y="4688929"/>
            <a:ext cx="9159240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r[j + 1] = r[0];	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086437" y="1123422"/>
            <a:ext cx="4504878" cy="652486"/>
            <a:chOff x="643028" y="5387917"/>
            <a:chExt cx="4504878" cy="652486"/>
          </a:xfrm>
        </p:grpSpPr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</a:p>
          </p:txBody>
        </p:sp>
        <p:grpSp>
          <p:nvGrpSpPr>
            <p:cNvPr id="72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6469140" y="1691117"/>
            <a:ext cx="4122175" cy="498598"/>
            <a:chOff x="6469140" y="2267181"/>
            <a:chExt cx="4122175" cy="498598"/>
          </a:xfrm>
        </p:grpSpPr>
        <p:sp>
          <p:nvSpPr>
            <p:cNvPr id="7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68886" y="2943452"/>
            <a:ext cx="2063957" cy="2199015"/>
            <a:chOff x="1768886" y="2943452"/>
            <a:chExt cx="2063957" cy="2199015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1791403" y="2943452"/>
              <a:ext cx="1296000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768886" y="5142467"/>
              <a:ext cx="1782034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2050809" y="4005136"/>
              <a:ext cx="1782034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6979320" y="289385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7754655" y="282185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8529990" y="2749857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9305325" y="2677857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10080660" y="260585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6979320" y="362799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7754655" y="355599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8529990" y="3483995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9305325" y="341199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10080660" y="333999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6179220" y="282185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979320" y="435942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754655" y="428742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529990" y="421542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9305325" y="414342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10080660" y="407142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6179220" y="3483995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6979320" y="509172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7754655" y="501972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8529990" y="494772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9305325" y="487572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10080660" y="480372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6179220" y="414342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6979320" y="5530094"/>
            <a:ext cx="3634740" cy="648000"/>
            <a:chOff x="7429500" y="4005700"/>
            <a:chExt cx="3634740" cy="648000"/>
          </a:xfrm>
          <a:solidFill>
            <a:srgbClr val="B4B4C8"/>
          </a:solidFill>
        </p:grpSpPr>
        <p:sp>
          <p:nvSpPr>
            <p:cNvPr id="96" name="AutoShape 9"/>
            <p:cNvSpPr>
              <a:spLocks noChangeArrowheads="1"/>
            </p:cNvSpPr>
            <p:nvPr/>
          </p:nvSpPr>
          <p:spPr bwMode="auto">
            <a:xfrm>
              <a:off x="7429500" y="4293700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AutoShape 9"/>
            <p:cNvSpPr>
              <a:spLocks noChangeArrowheads="1"/>
            </p:cNvSpPr>
            <p:nvPr/>
          </p:nvSpPr>
          <p:spPr bwMode="auto">
            <a:xfrm>
              <a:off x="8204835" y="4221700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AutoShape 9"/>
            <p:cNvSpPr>
              <a:spLocks noChangeArrowheads="1"/>
            </p:cNvSpPr>
            <p:nvPr/>
          </p:nvSpPr>
          <p:spPr bwMode="auto">
            <a:xfrm>
              <a:off x="8980170" y="4149700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AutoShape 9"/>
            <p:cNvSpPr>
              <a:spLocks noChangeArrowheads="1"/>
            </p:cNvSpPr>
            <p:nvPr/>
          </p:nvSpPr>
          <p:spPr bwMode="auto">
            <a:xfrm>
              <a:off x="9755505" y="4077700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AutoShape 9"/>
            <p:cNvSpPr>
              <a:spLocks noChangeArrowheads="1"/>
            </p:cNvSpPr>
            <p:nvPr/>
          </p:nvSpPr>
          <p:spPr bwMode="auto">
            <a:xfrm>
              <a:off x="10530840" y="4005700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6179220" y="480372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4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6" grpId="0" animBg="1"/>
      <p:bldP spid="46" grpId="1" animBg="1"/>
      <p:bldP spid="52" grpId="0" animBg="1"/>
      <p:bldP spid="52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2" grpId="0" animBg="1"/>
      <p:bldP spid="62" grpId="1" animBg="1"/>
      <p:bldP spid="63" grpId="0" animBg="1"/>
      <p:bldP spid="64" grpId="0" animBg="1"/>
      <p:bldP spid="65" grpId="0" animBg="1"/>
      <p:bldP spid="65" grpId="1" animBg="1"/>
      <p:bldP spid="86" grpId="0" animBg="1"/>
      <p:bldP spid="86" grpId="1" animBg="1"/>
      <p:bldP spid="87" grpId="0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101" grpId="0" animBg="1"/>
      <p:bldP spid="10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sp>
        <p:nvSpPr>
          <p:cNvPr id="40" name="矩形 39"/>
          <p:cNvSpPr/>
          <p:nvPr/>
        </p:nvSpPr>
        <p:spPr>
          <a:xfrm>
            <a:off x="1112520" y="733400"/>
            <a:ext cx="9906000" cy="540000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用作暂存单元和监视哨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8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7760" y="2501240"/>
            <a:ext cx="9159240" cy="224676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r[0]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j 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(r[0] &lt; r[j])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lnSpc>
                <a:spcPts val="2800"/>
              </a:lnSpc>
            </a:pP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27760" y="3562830"/>
            <a:ext cx="9159240" cy="81047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r[j + 1] = r[j];  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</a:t>
            </a:r>
            <a:r>
              <a:rPr lang="en-US" altLang="zh-CN" sz="2400" dirty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</p:txBody>
      </p:sp>
      <p:sp>
        <p:nvSpPr>
          <p:cNvPr id="43" name="矩形 42"/>
          <p:cNvSpPr/>
          <p:nvPr/>
        </p:nvSpPr>
        <p:spPr>
          <a:xfrm>
            <a:off x="1112520" y="4688929"/>
            <a:ext cx="9159240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r[j + 1] = r[0];	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086437" y="1123422"/>
            <a:ext cx="4504878" cy="652486"/>
            <a:chOff x="643028" y="5387917"/>
            <a:chExt cx="4504878" cy="652486"/>
          </a:xfrm>
        </p:grpSpPr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</a:p>
          </p:txBody>
        </p:sp>
        <p:grpSp>
          <p:nvGrpSpPr>
            <p:cNvPr id="72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6469140" y="1691117"/>
            <a:ext cx="4122175" cy="498598"/>
            <a:chOff x="6469140" y="2267181"/>
            <a:chExt cx="4122175" cy="498598"/>
          </a:xfrm>
        </p:grpSpPr>
        <p:sp>
          <p:nvSpPr>
            <p:cNvPr id="7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438004" y="2129214"/>
            <a:ext cx="4580516" cy="498598"/>
            <a:chOff x="6469140" y="2267181"/>
            <a:chExt cx="4580516" cy="498598"/>
          </a:xfrm>
        </p:grpSpPr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982984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3+4+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68886" y="2943452"/>
            <a:ext cx="2063957" cy="2199015"/>
            <a:chOff x="1768886" y="2943452"/>
            <a:chExt cx="2063957" cy="2199015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1791403" y="2943452"/>
              <a:ext cx="1296000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768886" y="5142467"/>
              <a:ext cx="1782034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2050809" y="4005136"/>
              <a:ext cx="1782034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10052182" y="29751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9276847" y="29031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8501512" y="283117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7726177" y="275917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6950842" y="26871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3" name="AutoShape 9"/>
          <p:cNvSpPr>
            <a:spLocks noChangeArrowheads="1"/>
          </p:cNvSpPr>
          <p:nvPr/>
        </p:nvSpPr>
        <p:spPr bwMode="auto">
          <a:xfrm>
            <a:off x="6141217" y="275917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10052182" y="368100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5" name="AutoShape 9"/>
          <p:cNvSpPr>
            <a:spLocks noChangeArrowheads="1"/>
          </p:cNvSpPr>
          <p:nvPr/>
        </p:nvSpPr>
        <p:spPr bwMode="auto">
          <a:xfrm>
            <a:off x="9276847" y="360900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6" name="AutoShape 9"/>
          <p:cNvSpPr>
            <a:spLocks noChangeArrowheads="1"/>
          </p:cNvSpPr>
          <p:nvPr/>
        </p:nvSpPr>
        <p:spPr bwMode="auto">
          <a:xfrm>
            <a:off x="8501512" y="353700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6950842" y="346500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9"/>
          <p:cNvSpPr>
            <a:spLocks noChangeArrowheads="1"/>
          </p:cNvSpPr>
          <p:nvPr/>
        </p:nvSpPr>
        <p:spPr bwMode="auto">
          <a:xfrm>
            <a:off x="7726177" y="339300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9" name="AutoShape 9"/>
          <p:cNvSpPr>
            <a:spLocks noChangeArrowheads="1"/>
          </p:cNvSpPr>
          <p:nvPr/>
        </p:nvSpPr>
        <p:spPr bwMode="auto">
          <a:xfrm>
            <a:off x="10052182" y="439145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0" name="AutoShape 9"/>
          <p:cNvSpPr>
            <a:spLocks noChangeArrowheads="1"/>
          </p:cNvSpPr>
          <p:nvPr/>
        </p:nvSpPr>
        <p:spPr bwMode="auto">
          <a:xfrm>
            <a:off x="9276847" y="431945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6950842" y="4247450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2" name="AutoShape 9"/>
          <p:cNvSpPr>
            <a:spLocks noChangeArrowheads="1"/>
          </p:cNvSpPr>
          <p:nvPr/>
        </p:nvSpPr>
        <p:spPr bwMode="auto">
          <a:xfrm>
            <a:off x="7726177" y="417545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3" name="AutoShape 9"/>
          <p:cNvSpPr>
            <a:spLocks noChangeArrowheads="1"/>
          </p:cNvSpPr>
          <p:nvPr/>
        </p:nvSpPr>
        <p:spPr bwMode="auto">
          <a:xfrm>
            <a:off x="8501512" y="410345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6141217" y="353700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5" name="AutoShape 9"/>
          <p:cNvSpPr>
            <a:spLocks noChangeArrowheads="1"/>
          </p:cNvSpPr>
          <p:nvPr/>
        </p:nvSpPr>
        <p:spPr bwMode="auto">
          <a:xfrm>
            <a:off x="6141217" y="431945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10052182" y="509641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6950842" y="502441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7726177" y="495241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9" name="AutoShape 9"/>
          <p:cNvSpPr>
            <a:spLocks noChangeArrowheads="1"/>
          </p:cNvSpPr>
          <p:nvPr/>
        </p:nvSpPr>
        <p:spPr bwMode="auto">
          <a:xfrm>
            <a:off x="8501512" y="488041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0" name="AutoShape 9"/>
          <p:cNvSpPr>
            <a:spLocks noChangeArrowheads="1"/>
          </p:cNvSpPr>
          <p:nvPr/>
        </p:nvSpPr>
        <p:spPr bwMode="auto">
          <a:xfrm>
            <a:off x="9276847" y="480841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1" name="AutoShape 9"/>
          <p:cNvSpPr>
            <a:spLocks noChangeArrowheads="1"/>
          </p:cNvSpPr>
          <p:nvPr/>
        </p:nvSpPr>
        <p:spPr bwMode="auto">
          <a:xfrm>
            <a:off x="6141217" y="509641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6950842" y="5479602"/>
            <a:ext cx="3634740" cy="648000"/>
            <a:chOff x="7429500" y="4361679"/>
            <a:chExt cx="3634740" cy="648000"/>
          </a:xfrm>
          <a:solidFill>
            <a:srgbClr val="B4B4C8"/>
          </a:solidFill>
        </p:grpSpPr>
        <p:sp>
          <p:nvSpPr>
            <p:cNvPr id="123" name="AutoShape 9"/>
            <p:cNvSpPr>
              <a:spLocks noChangeArrowheads="1"/>
            </p:cNvSpPr>
            <p:nvPr/>
          </p:nvSpPr>
          <p:spPr bwMode="auto">
            <a:xfrm>
              <a:off x="7429500" y="4649679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AutoShape 9"/>
            <p:cNvSpPr>
              <a:spLocks noChangeArrowheads="1"/>
            </p:cNvSpPr>
            <p:nvPr/>
          </p:nvSpPr>
          <p:spPr bwMode="auto">
            <a:xfrm>
              <a:off x="8204835" y="4577679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AutoShape 9"/>
            <p:cNvSpPr>
              <a:spLocks noChangeArrowheads="1"/>
            </p:cNvSpPr>
            <p:nvPr/>
          </p:nvSpPr>
          <p:spPr bwMode="auto">
            <a:xfrm>
              <a:off x="8980170" y="4505679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AutoShape 9"/>
            <p:cNvSpPr>
              <a:spLocks noChangeArrowheads="1"/>
            </p:cNvSpPr>
            <p:nvPr/>
          </p:nvSpPr>
          <p:spPr bwMode="auto">
            <a:xfrm>
              <a:off x="9755505" y="4433679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AutoShape 9"/>
            <p:cNvSpPr>
              <a:spLocks noChangeArrowheads="1"/>
            </p:cNvSpPr>
            <p:nvPr/>
          </p:nvSpPr>
          <p:spPr bwMode="auto">
            <a:xfrm>
              <a:off x="10530840" y="4361679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00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66" grpId="0" animBg="1"/>
      <p:bldP spid="67" grpId="0" animBg="1"/>
      <p:bldP spid="68" grpId="0" animBg="1"/>
      <p:bldP spid="69" grpId="0" animBg="1"/>
      <p:bldP spid="69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5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56372" y="1614695"/>
            <a:ext cx="3411067" cy="498598"/>
            <a:chOff x="6469140" y="2267181"/>
            <a:chExt cx="3411067" cy="498598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156372" y="2128024"/>
            <a:ext cx="4122175" cy="498598"/>
            <a:chOff x="6469140" y="2267181"/>
            <a:chExt cx="4122175" cy="498598"/>
          </a:xfrm>
        </p:grpSpPr>
        <p:sp>
          <p:nvSpPr>
            <p:cNvPr id="7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7943" y="923176"/>
            <a:ext cx="4341433" cy="652486"/>
            <a:chOff x="607943" y="923176"/>
            <a:chExt cx="4341433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最好情况：正序</a:t>
              </a: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062707" y="990243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26550" y="2736736"/>
            <a:ext cx="4341433" cy="652486"/>
            <a:chOff x="607943" y="923176"/>
            <a:chExt cx="4341433" cy="652486"/>
          </a:xfrm>
        </p:grpSpPr>
        <p:sp>
          <p:nvSpPr>
            <p:cNvPr id="7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最坏情况：逆序</a:t>
              </a:r>
            </a:p>
          </p:txBody>
        </p:sp>
        <p:grpSp>
          <p:nvGrpSpPr>
            <p:cNvPr id="80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8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1156372" y="3324504"/>
            <a:ext cx="6539828" cy="858266"/>
            <a:chOff x="1156372" y="3324504"/>
            <a:chExt cx="6539828" cy="858266"/>
          </a:xfrm>
        </p:grpSpPr>
        <p:sp>
          <p:nvSpPr>
            <p:cNvPr id="85" name="Text Box 5"/>
            <p:cNvSpPr txBox="1">
              <a:spLocks noChangeArrowheads="1"/>
            </p:cNvSpPr>
            <p:nvPr/>
          </p:nvSpPr>
          <p:spPr bwMode="auto">
            <a:xfrm>
              <a:off x="1753904" y="3504338"/>
              <a:ext cx="5942296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                              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156372" y="35583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87" name="对象 86"/>
            <p:cNvGraphicFramePr>
              <a:graphicFrameLocks noChangeAspect="1"/>
            </p:cNvGraphicFramePr>
            <p:nvPr/>
          </p:nvGraphicFramePr>
          <p:xfrm>
            <a:off x="3429518" y="3324504"/>
            <a:ext cx="2214881" cy="858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name="公式" r:id="rId3" imgW="1015920" imgH="393480" progId="Equation.3">
                    <p:embed/>
                  </p:oleObj>
                </mc:Choice>
                <mc:Fallback>
                  <p:oleObj name="公式" r:id="rId3" imgW="1015920" imgH="393480" progId="Equation.3">
                    <p:embed/>
                    <p:pic>
                      <p:nvPicPr>
                        <p:cNvPr id="87" name="对象 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29518" y="3324504"/>
                          <a:ext cx="2214881" cy="8582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" name="组合 87"/>
          <p:cNvGrpSpPr/>
          <p:nvPr/>
        </p:nvGrpSpPr>
        <p:grpSpPr>
          <a:xfrm>
            <a:off x="1156372" y="4316413"/>
            <a:ext cx="5610188" cy="858837"/>
            <a:chOff x="1156372" y="4316413"/>
            <a:chExt cx="5610188" cy="858837"/>
          </a:xfrm>
        </p:grpSpPr>
        <p:sp>
          <p:nvSpPr>
            <p:cNvPr id="89" name="Text Box 5"/>
            <p:cNvSpPr txBox="1">
              <a:spLocks noChangeArrowheads="1"/>
            </p:cNvSpPr>
            <p:nvPr/>
          </p:nvSpPr>
          <p:spPr bwMode="auto">
            <a:xfrm>
              <a:off x="1753904" y="4511081"/>
              <a:ext cx="5012656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                                   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1156372" y="45651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/>
          </p:nvGraphicFramePr>
          <p:xfrm>
            <a:off x="3319463" y="4316413"/>
            <a:ext cx="2770187" cy="858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公式" r:id="rId5" imgW="1269720" imgH="393480" progId="Equation.3">
                    <p:embed/>
                  </p:oleObj>
                </mc:Choice>
                <mc:Fallback>
                  <p:oleObj name="公式" r:id="rId5" imgW="1269720" imgH="393480" progId="Equation.3">
                    <p:embed/>
                    <p:pic>
                      <p:nvPicPr>
                        <p:cNvPr id="91" name="对象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9463" y="4316413"/>
                          <a:ext cx="2770187" cy="858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" name="组合 91"/>
          <p:cNvGrpSpPr/>
          <p:nvPr/>
        </p:nvGrpSpPr>
        <p:grpSpPr>
          <a:xfrm>
            <a:off x="607943" y="5221712"/>
            <a:ext cx="6021457" cy="597664"/>
            <a:chOff x="607943" y="923176"/>
            <a:chExt cx="6021457" cy="597664"/>
          </a:xfrm>
        </p:grpSpPr>
        <p:sp>
          <p:nvSpPr>
            <p:cNvPr id="93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564468" cy="597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平均情况：随机排列，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aseline="30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4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95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4047204" y="2799987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6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"/>
          <p:cNvSpPr>
            <a:spLocks noChangeArrowheads="1"/>
          </p:cNvSpPr>
          <p:nvPr/>
        </p:nvSpPr>
        <p:spPr bwMode="auto">
          <a:xfrm>
            <a:off x="1115828" y="5545382"/>
            <a:ext cx="4262705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排序是对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线性结构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的一种操作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4969" y="1569317"/>
            <a:ext cx="10764099" cy="1437354"/>
            <a:chOff x="655864" y="1569317"/>
            <a:chExt cx="10764099" cy="1437354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569317"/>
              <a:ext cx="10251882" cy="14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：给定一组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的集合{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其相应的排序码分别为{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将这些记录排列为{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…,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，使得相应的排序码满足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或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）。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164080" y="536349"/>
            <a:ext cx="3841637" cy="1124438"/>
            <a:chOff x="3123344" y="656810"/>
            <a:chExt cx="3841637" cy="1124438"/>
          </a:xfrm>
        </p:grpSpPr>
        <p:sp>
          <p:nvSpPr>
            <p:cNvPr id="94" name="上下箭头 93"/>
            <p:cNvSpPr/>
            <p:nvPr/>
          </p:nvSpPr>
          <p:spPr>
            <a:xfrm>
              <a:off x="4912763" y="1205248"/>
              <a:ext cx="288000" cy="576000"/>
            </a:xfrm>
            <a:prstGeom prst="upDown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>
              <a:off x="3123344" y="656810"/>
              <a:ext cx="3841637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数据元素、结点、顶点</a:t>
              </a:r>
            </a:p>
          </p:txBody>
        </p:sp>
      </p:grp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4063786" y="3058164"/>
            <a:ext cx="2263397" cy="535531"/>
          </a:xfrm>
          <a:prstGeom prst="rect">
            <a:avLst/>
          </a:prstGeom>
          <a:noFill/>
          <a:ln w="635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升序（非降序）</a:t>
            </a:r>
          </a:p>
        </p:txBody>
      </p:sp>
      <p:sp>
        <p:nvSpPr>
          <p:cNvPr id="99" name="Rectangle 13"/>
          <p:cNvSpPr>
            <a:spLocks noChangeArrowheads="1"/>
          </p:cNvSpPr>
          <p:nvPr/>
        </p:nvSpPr>
        <p:spPr bwMode="auto">
          <a:xfrm>
            <a:off x="6799229" y="3058164"/>
            <a:ext cx="2263397" cy="535531"/>
          </a:xfrm>
          <a:prstGeom prst="rect">
            <a:avLst/>
          </a:prstGeom>
          <a:noFill/>
          <a:ln w="635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降序（非升序）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0919" y="4902026"/>
            <a:ext cx="4569494" cy="565348"/>
            <a:chOff x="655864" y="3759136"/>
            <a:chExt cx="4569494" cy="565348"/>
          </a:xfrm>
        </p:grpSpPr>
        <p:grpSp>
          <p:nvGrpSpPr>
            <p:cNvPr id="100" name="Group 31"/>
            <p:cNvGrpSpPr/>
            <p:nvPr/>
          </p:nvGrpSpPr>
          <p:grpSpPr>
            <a:xfrm>
              <a:off x="655864" y="3859828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7" name="Rectangle 13"/>
            <p:cNvSpPr>
              <a:spLocks noChangeArrowheads="1"/>
            </p:cNvSpPr>
            <p:nvPr/>
          </p:nvSpPr>
          <p:spPr bwMode="auto">
            <a:xfrm>
              <a:off x="1168081" y="3759136"/>
              <a:ext cx="4057277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排序的数据模型是什么？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34969" y="3616107"/>
            <a:ext cx="4697675" cy="1078054"/>
            <a:chOff x="655864" y="1538837"/>
            <a:chExt cx="4697675" cy="1078054"/>
          </a:xfrm>
        </p:grpSpPr>
        <p:grpSp>
          <p:nvGrpSpPr>
            <p:cNvPr id="10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11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0" name="Rectangle 3"/>
            <p:cNvSpPr>
              <a:spLocks noChangeArrowheads="1"/>
            </p:cNvSpPr>
            <p:nvPr/>
          </p:nvSpPr>
          <p:spPr bwMode="auto">
            <a:xfrm>
              <a:off x="1168081" y="1538837"/>
              <a:ext cx="4185458" cy="1078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ts val="38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排序码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：排序的依据，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 eaLnBrk="0" hangingPunct="0">
                <a:lnSpc>
                  <a:spcPts val="38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也称关键码或关键字。</a:t>
              </a:r>
            </a:p>
          </p:txBody>
        </p:sp>
      </p:grpSp>
      <p:sp>
        <p:nvSpPr>
          <p:cNvPr id="96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03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排序的定义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88EE0C3-B486-44E0-B080-BB669BC50C4D}"/>
              </a:ext>
            </a:extLst>
          </p:cNvPr>
          <p:cNvSpPr/>
          <p:nvPr/>
        </p:nvSpPr>
        <p:spPr>
          <a:xfrm>
            <a:off x="5963815" y="4495090"/>
            <a:ext cx="4556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）进行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310A2311-B249-47DA-B238-FD3E78CEA037}"/>
              </a:ext>
            </a:extLst>
          </p:cNvPr>
          <p:cNvGrpSpPr/>
          <p:nvPr/>
        </p:nvGrpSpPr>
        <p:grpSpPr>
          <a:xfrm>
            <a:off x="5768144" y="3966508"/>
            <a:ext cx="4882199" cy="523220"/>
            <a:chOff x="5768144" y="3859828"/>
            <a:chExt cx="4882199" cy="52322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1E3BF7E-7AEB-4353-92C1-E6590EA8E504}"/>
                </a:ext>
              </a:extLst>
            </p:cNvPr>
            <p:cNvSpPr/>
            <p:nvPr/>
          </p:nvSpPr>
          <p:spPr>
            <a:xfrm>
              <a:off x="6093583" y="3859828"/>
              <a:ext cx="45567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不失一般性，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做如下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约定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99">
              <a:extLst>
                <a:ext uri="{FF2B5EF4-FFF2-40B4-BE49-F238E27FC236}">
                  <a16:creationId xmlns:a16="http://schemas.microsoft.com/office/drawing/2014/main" id="{4EE33F95-E88D-4F74-9E7D-D2F1068FFA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8144" y="3954014"/>
              <a:ext cx="248832" cy="39610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solidFill>
              <a:srgbClr val="5C30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C805F2B0-F244-4CDF-88C1-D3F797E2FBBB}"/>
              </a:ext>
            </a:extLst>
          </p:cNvPr>
          <p:cNvSpPr/>
          <p:nvPr/>
        </p:nvSpPr>
        <p:spPr>
          <a:xfrm>
            <a:off x="5963815" y="5428454"/>
            <a:ext cx="5435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）采用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存储，且下标从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EC82FEE-EF52-4D06-B067-A8B015C9EF13}"/>
              </a:ext>
            </a:extLst>
          </p:cNvPr>
          <p:cNvSpPr/>
          <p:nvPr/>
        </p:nvSpPr>
        <p:spPr>
          <a:xfrm>
            <a:off x="5963815" y="4961772"/>
            <a:ext cx="4863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）记录只有排序码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一个数据项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</p:childTnLst>
        </p:cTn>
      </p:par>
    </p:tnLst>
    <p:bldLst>
      <p:bldP spid="88" grpId="0"/>
      <p:bldP spid="98" grpId="0" animBg="1"/>
      <p:bldP spid="99" grpId="0" animBg="1"/>
      <p:bldP spid="87" grpId="0"/>
      <p:bldP spid="87" grpId="1"/>
      <p:bldP spid="114" grpId="0"/>
      <p:bldP spid="114" grpId="1"/>
      <p:bldP spid="115" grpId="0"/>
      <p:bldP spid="11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2923" y="2934856"/>
            <a:ext cx="4341433" cy="652486"/>
            <a:chOff x="607943" y="923176"/>
            <a:chExt cx="4341433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10530840" y="158293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9755505" y="151093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8980170" y="129493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8204835" y="136693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7429500" y="129493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619875" y="136693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0530840" y="255468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9755505" y="248268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8980170" y="226668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7429500" y="233868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8204835" y="226668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6619875" y="226668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8167" y="956090"/>
            <a:ext cx="4398589" cy="652486"/>
            <a:chOff x="638167" y="956090"/>
            <a:chExt cx="4398589" cy="652486"/>
          </a:xfrm>
        </p:grpSpPr>
        <p:grpSp>
          <p:nvGrpSpPr>
            <p:cNvPr id="71" name="Group 31"/>
            <p:cNvGrpSpPr/>
            <p:nvPr/>
          </p:nvGrpSpPr>
          <p:grpSpPr>
            <a:xfrm>
              <a:off x="638167" y="1102333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Text Box 6"/>
            <p:cNvSpPr txBox="1">
              <a:spLocks noChangeArrowheads="1"/>
            </p:cNvSpPr>
            <p:nvPr/>
          </p:nvSpPr>
          <p:spPr bwMode="auto">
            <a:xfrm>
              <a:off x="1152312" y="956090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r[0]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作用是什么？</a:t>
              </a:r>
            </a:p>
          </p:txBody>
        </p:sp>
      </p:grp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6522613" y="654051"/>
            <a:ext cx="504846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r[0]    r[1]    r[2]    r[3]    r[4]    r[5]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1275907" y="1609619"/>
            <a:ext cx="294557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暂存单元、监视哨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429500" y="3204988"/>
            <a:ext cx="3634740" cy="648000"/>
            <a:chOff x="7429500" y="3204988"/>
            <a:chExt cx="3634740" cy="648000"/>
          </a:xfrm>
          <a:solidFill>
            <a:srgbClr val="B4B4C8"/>
          </a:solidFill>
        </p:grpSpPr>
        <p:sp>
          <p:nvSpPr>
            <p:cNvPr id="82" name="AutoShape 9"/>
            <p:cNvSpPr>
              <a:spLocks noChangeArrowheads="1"/>
            </p:cNvSpPr>
            <p:nvPr/>
          </p:nvSpPr>
          <p:spPr bwMode="auto">
            <a:xfrm>
              <a:off x="10530840" y="3492988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AutoShape 9"/>
            <p:cNvSpPr>
              <a:spLocks noChangeArrowheads="1"/>
            </p:cNvSpPr>
            <p:nvPr/>
          </p:nvSpPr>
          <p:spPr bwMode="auto">
            <a:xfrm>
              <a:off x="9755505" y="3420988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AutoShape 9"/>
            <p:cNvSpPr>
              <a:spLocks noChangeArrowheads="1"/>
            </p:cNvSpPr>
            <p:nvPr/>
          </p:nvSpPr>
          <p:spPr bwMode="auto">
            <a:xfrm>
              <a:off x="8980170" y="3204988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5*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AutoShape 9"/>
            <p:cNvSpPr>
              <a:spLocks noChangeArrowheads="1"/>
            </p:cNvSpPr>
            <p:nvPr/>
          </p:nvSpPr>
          <p:spPr bwMode="auto">
            <a:xfrm>
              <a:off x="7429500" y="3276988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AutoShape 9"/>
            <p:cNvSpPr>
              <a:spLocks noChangeArrowheads="1"/>
            </p:cNvSpPr>
            <p:nvPr/>
          </p:nvSpPr>
          <p:spPr bwMode="auto">
            <a:xfrm>
              <a:off x="8204835" y="3204988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7791450" y="4269568"/>
            <a:ext cx="3482302" cy="1528624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while (</a:t>
            </a:r>
            <a:r>
              <a:rPr lang="en-US" altLang="zh-CN" sz="24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r[0] &lt; r[j]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)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r[j + 1] = r[j];  j</a:t>
            </a:r>
            <a:r>
              <a:rPr lang="en-US" altLang="zh-CN" sz="2400" dirty="0">
                <a:solidFill>
                  <a:srgbClr val="404040"/>
                </a:solidFill>
                <a:latin typeface="+mn-ea"/>
              </a:rPr>
              <a:t>--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42923" y="3943325"/>
            <a:ext cx="4341433" cy="652486"/>
            <a:chOff x="607943" y="923176"/>
            <a:chExt cx="4341433" cy="652486"/>
          </a:xfrm>
        </p:grpSpPr>
        <p:sp>
          <p:nvSpPr>
            <p:cNvPr id="89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：稳定</a:t>
              </a:r>
            </a:p>
          </p:txBody>
        </p:sp>
        <p:grpSp>
          <p:nvGrpSpPr>
            <p:cNvPr id="90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9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823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7" grpId="0" animBg="1"/>
      <p:bldP spid="67" grpId="1" animBg="1"/>
      <p:bldP spid="68" grpId="0" animBg="1"/>
      <p:bldP spid="69" grpId="0" animBg="1"/>
      <p:bldP spid="69" grpId="1" animBg="1"/>
      <p:bldP spid="70" grpId="0" animBg="1"/>
      <p:bldP spid="70" grpId="1" animBg="1"/>
      <p:bldP spid="80" grpId="0"/>
      <p:bldP spid="81" grpId="0"/>
      <p:bldP spid="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619113" y="779248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9098" y="860761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8-2-2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折半插入排序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CFFFBF-8000-4AAD-8BFC-665E294D2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2197674"/>
            <a:ext cx="8422456" cy="131112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0"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将待排序的记录</a:t>
            </a:r>
            <a:r>
              <a:rPr kumimoji="0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R[</a:t>
            </a:r>
            <a:r>
              <a:rPr kumimoji="0"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插入到已</a:t>
            </a:r>
            <a:r>
              <a:rPr kumimoji="0"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排好序的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记录子表</a:t>
            </a:r>
            <a:r>
              <a:rPr kumimoji="0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R[1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kumimoji="0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i-1]</a:t>
            </a:r>
            <a:r>
              <a:rPr kumimoji="0"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中时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，由于</a:t>
            </a:r>
            <a:r>
              <a:rPr kumimoji="0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baseline="-2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baseline="-2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,…,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baseline="-2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i-1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</a:t>
            </a:r>
            <a:r>
              <a:rPr kumimoji="0"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排好序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，则查找插入位置可以用“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折半查找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”实现，则直接插入排序就变成为折半插入排序</a:t>
            </a:r>
            <a:r>
              <a:rPr lang="zh-CN" altLang="en-US" sz="2400" b="1" dirty="0"/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EA4F6F-7E48-472C-9B9E-1B50E6F84101}"/>
              </a:ext>
            </a:extLst>
          </p:cNvPr>
          <p:cNvSpPr/>
          <p:nvPr/>
        </p:nvSpPr>
        <p:spPr>
          <a:xfrm>
            <a:off x="1991544" y="3853858"/>
            <a:ext cx="8422456" cy="9048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从时间上比较，折半插入排序仅仅减少了关键字的比较次数，却没有减少记录的移动次数，故时间复杂度仍然为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O(n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35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8-3-1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简单选择排序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  <p:extLst>
      <p:ext uri="{BB962C8B-B14F-4D97-AF65-F5344CB8AC3E}">
        <p14:creationId xmlns:p14="http://schemas.microsoft.com/office/powerpoint/2010/main" val="1285265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64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9958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简单选择排序的基本思想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3726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30730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简单选择排序的算法</a:t>
            </a:r>
          </a:p>
        </p:txBody>
      </p:sp>
      <p:grpSp>
        <p:nvGrpSpPr>
          <p:cNvPr id="16" name="Group 40"/>
          <p:cNvGrpSpPr/>
          <p:nvPr/>
        </p:nvGrpSpPr>
        <p:grpSpPr>
          <a:xfrm>
            <a:off x="1964746" y="31803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709862" y="311502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简单选择排序的时空性能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64746" y="39880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392274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简单选择排序的稳定性</a:t>
            </a:r>
          </a:p>
        </p:txBody>
      </p:sp>
    </p:spTree>
    <p:extLst>
      <p:ext uri="{BB962C8B-B14F-4D97-AF65-F5344CB8AC3E}">
        <p14:creationId xmlns:p14="http://schemas.microsoft.com/office/powerpoint/2010/main" val="26951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20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2009654" y="3235807"/>
            <a:ext cx="2627313" cy="855664"/>
            <a:chOff x="1182" y="2808"/>
            <a:chExt cx="1655" cy="539"/>
          </a:xfrm>
        </p:grpSpPr>
        <p:sp>
          <p:nvSpPr>
            <p:cNvPr id="19" name="AutoShape 5"/>
            <p:cNvSpPr>
              <a:spLocks/>
            </p:cNvSpPr>
            <p:nvPr/>
          </p:nvSpPr>
          <p:spPr bwMode="auto">
            <a:xfrm rot="16200000">
              <a:off x="1896" y="2094"/>
              <a:ext cx="227" cy="165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661" y="3056"/>
              <a:ext cx="8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</a:p>
          </p:txBody>
        </p:sp>
      </p:grp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5267203" y="3256437"/>
            <a:ext cx="3151188" cy="866775"/>
            <a:chOff x="3234" y="2821"/>
            <a:chExt cx="1985" cy="546"/>
          </a:xfrm>
        </p:grpSpPr>
        <p:sp>
          <p:nvSpPr>
            <p:cNvPr id="22" name="AutoShape 8"/>
            <p:cNvSpPr>
              <a:spLocks/>
            </p:cNvSpPr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856" y="3076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</a:p>
          </p:txBody>
        </p:sp>
      </p:grp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6626797" y="2734150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  <a:effectLst/>
        </p:spPr>
        <p:txBody>
          <a:bodyPr wrap="none" tIns="0" bIns="0" anchor="ctr"/>
          <a:lstStyle/>
          <a:p>
            <a:pPr algn="ctr">
              <a:lnSpc>
                <a:spcPts val="2200"/>
              </a:lnSpc>
            </a:pPr>
            <a:r>
              <a:rPr kumimoji="1" lang="en-US" altLang="zh-CN" sz="2400" kern="0" spc="-1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min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8991" y="845232"/>
            <a:ext cx="10918169" cy="1070806"/>
            <a:chOff x="648991" y="845232"/>
            <a:chExt cx="10918169" cy="1070806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10708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简单选择排序的</a:t>
              </a: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基本思想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排序在待排序序列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r[</a:t>
              </a:r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～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r[n]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中选取最小记录，并和第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个记录交换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935237" y="2718275"/>
            <a:ext cx="6664329" cy="447875"/>
            <a:chOff x="1935237" y="2718275"/>
            <a:chExt cx="6664329" cy="447875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1935237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430041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2826104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084641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816756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5458301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7157757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 flipV="1">
            <a:off x="5276412" y="2359985"/>
            <a:ext cx="1566386" cy="358290"/>
            <a:chOff x="3145" y="2839"/>
            <a:chExt cx="1021" cy="227"/>
          </a:xfrm>
        </p:grpSpPr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3145" y="3066"/>
              <a:ext cx="1021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 flipV="1">
              <a:off x="4166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 flipV="1">
              <a:off x="3147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68476" y="4394675"/>
            <a:ext cx="3581404" cy="447875"/>
            <a:chOff x="1968476" y="4394675"/>
            <a:chExt cx="3581404" cy="447875"/>
          </a:xfrm>
        </p:grpSpPr>
        <p:sp>
          <p:nvSpPr>
            <p:cNvPr id="60" name="Oval 15"/>
            <p:cNvSpPr>
              <a:spLocks noChangeArrowheads="1"/>
            </p:cNvSpPr>
            <p:nvPr/>
          </p:nvSpPr>
          <p:spPr bwMode="auto">
            <a:xfrm>
              <a:off x="1968476" y="44105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6" name="Oval 17"/>
            <p:cNvSpPr>
              <a:spLocks noChangeArrowheads="1"/>
            </p:cNvSpPr>
            <p:nvPr/>
          </p:nvSpPr>
          <p:spPr bwMode="auto">
            <a:xfrm>
              <a:off x="4333655" y="44105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2859343" y="43946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7" name="Oval 18"/>
            <p:cNvSpPr>
              <a:spLocks noChangeArrowheads="1"/>
            </p:cNvSpPr>
            <p:nvPr/>
          </p:nvSpPr>
          <p:spPr bwMode="auto">
            <a:xfrm>
              <a:off x="5117880" y="44105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43605" y="4394675"/>
            <a:ext cx="2789200" cy="447875"/>
            <a:chOff x="5843605" y="4394675"/>
            <a:chExt cx="2789200" cy="447875"/>
          </a:xfrm>
        </p:grpSpPr>
        <p:sp>
          <p:nvSpPr>
            <p:cNvPr id="58" name="Oval 20"/>
            <p:cNvSpPr>
              <a:spLocks noChangeArrowheads="1"/>
            </p:cNvSpPr>
            <p:nvPr/>
          </p:nvSpPr>
          <p:spPr bwMode="auto">
            <a:xfrm>
              <a:off x="5843605" y="439467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kern="0" spc="-1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78" name="Oval 19"/>
            <p:cNvSpPr>
              <a:spLocks noChangeArrowheads="1"/>
            </p:cNvSpPr>
            <p:nvPr/>
          </p:nvSpPr>
          <p:spPr bwMode="auto">
            <a:xfrm>
              <a:off x="8200805" y="44105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22"/>
            <p:cNvSpPr txBox="1">
              <a:spLocks noChangeArrowheads="1"/>
            </p:cNvSpPr>
            <p:nvPr/>
          </p:nvSpPr>
          <p:spPr bwMode="auto">
            <a:xfrm>
              <a:off x="6842798" y="43946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55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673401" y="561456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863879" y="70545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68640" y="106545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959118" y="77745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78162" y="99345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4440" y="97596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234440" y="199875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234440" y="302154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34440" y="399861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第三趟排序结果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234440" y="5021399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第四趟排序结果</a:t>
            </a: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4578162" y="210041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6768640" y="202841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5673401" y="159641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7863879" y="174041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8959118" y="181241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5673401" y="308720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6768640" y="265520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7863879" y="279920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8959118" y="287120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4578162" y="315920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6768640" y="393897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8959118" y="3722970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5673401" y="415497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7863879" y="3866970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4578162" y="422697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7863879" y="4892231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6768640" y="496423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8959118" y="4748231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673401" y="518023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4578162" y="525223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1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17" grpId="0"/>
      <p:bldP spid="141" grpId="0"/>
      <p:bldP spid="142" grpId="0"/>
      <p:bldP spid="143" grpId="0"/>
      <p:bldP spid="144" grpId="0"/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75" grpId="0" animBg="1"/>
      <p:bldP spid="75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11329" y="5518659"/>
            <a:ext cx="6703871" cy="523220"/>
            <a:chOff x="611329" y="5518659"/>
            <a:chExt cx="6703871" cy="523220"/>
          </a:xfrm>
        </p:grpSpPr>
        <p:grpSp>
          <p:nvGrpSpPr>
            <p:cNvPr id="35" name="Group 31"/>
            <p:cNvGrpSpPr/>
            <p:nvPr/>
          </p:nvGrpSpPr>
          <p:grpSpPr>
            <a:xfrm>
              <a:off x="611329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112520" y="5518659"/>
              <a:ext cx="6202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简单选择排序进行多少趟？</a:t>
              </a:r>
            </a:p>
          </p:txBody>
        </p:sp>
      </p:grp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1357124" y="3692253"/>
            <a:ext cx="4849677" cy="156966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        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75744" y="3062952"/>
            <a:ext cx="3327744" cy="523220"/>
            <a:chOff x="510241" y="1907333"/>
            <a:chExt cx="3327744" cy="523220"/>
          </a:xfrm>
        </p:grpSpPr>
        <p:grpSp>
          <p:nvGrpSpPr>
            <p:cNvPr id="4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1379984" y="4498767"/>
            <a:ext cx="6975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第 </a:t>
            </a:r>
            <a:r>
              <a:rPr kumimoji="1"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趟简单选择排序；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42960" y="5470445"/>
            <a:ext cx="1208248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</a:p>
        </p:txBody>
      </p:sp>
      <p:grpSp>
        <p:nvGrpSpPr>
          <p:cNvPr id="52" name="Group 4"/>
          <p:cNvGrpSpPr>
            <a:grpSpLocks/>
          </p:cNvGrpSpPr>
          <p:nvPr/>
        </p:nvGrpSpPr>
        <p:grpSpPr bwMode="auto">
          <a:xfrm>
            <a:off x="2639893" y="1615295"/>
            <a:ext cx="2627313" cy="855664"/>
            <a:chOff x="1182" y="2808"/>
            <a:chExt cx="1655" cy="539"/>
          </a:xfrm>
        </p:grpSpPr>
        <p:sp>
          <p:nvSpPr>
            <p:cNvPr id="53" name="AutoShape 5"/>
            <p:cNvSpPr>
              <a:spLocks/>
            </p:cNvSpPr>
            <p:nvPr/>
          </p:nvSpPr>
          <p:spPr bwMode="auto">
            <a:xfrm rot="16200000">
              <a:off x="1896" y="2094"/>
              <a:ext cx="227" cy="165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661" y="3056"/>
              <a:ext cx="8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</a:p>
          </p:txBody>
        </p:sp>
      </p:grpSp>
      <p:grpSp>
        <p:nvGrpSpPr>
          <p:cNvPr id="76" name="Group 7"/>
          <p:cNvGrpSpPr>
            <a:grpSpLocks/>
          </p:cNvGrpSpPr>
          <p:nvPr/>
        </p:nvGrpSpPr>
        <p:grpSpPr bwMode="auto">
          <a:xfrm>
            <a:off x="5897442" y="1635925"/>
            <a:ext cx="3151188" cy="866775"/>
            <a:chOff x="3234" y="2821"/>
            <a:chExt cx="1985" cy="546"/>
          </a:xfrm>
        </p:grpSpPr>
        <p:sp>
          <p:nvSpPr>
            <p:cNvPr id="77" name="AutoShape 8"/>
            <p:cNvSpPr>
              <a:spLocks/>
            </p:cNvSpPr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856" y="3076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</a:p>
          </p:txBody>
        </p:sp>
      </p:grpSp>
      <p:sp>
        <p:nvSpPr>
          <p:cNvPr id="79" name="Oval 20"/>
          <p:cNvSpPr>
            <a:spLocks noChangeArrowheads="1"/>
          </p:cNvSpPr>
          <p:nvPr/>
        </p:nvSpPr>
        <p:spPr bwMode="auto">
          <a:xfrm>
            <a:off x="7257036" y="1113638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  <a:effectLst/>
        </p:spPr>
        <p:txBody>
          <a:bodyPr wrap="none" tIns="0" bIns="0" anchor="ctr"/>
          <a:lstStyle/>
          <a:p>
            <a:pPr algn="ctr">
              <a:lnSpc>
                <a:spcPts val="2200"/>
              </a:lnSpc>
            </a:pPr>
            <a:r>
              <a:rPr kumimoji="1" lang="en-US" altLang="zh-CN" sz="2400" kern="0" spc="-1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min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2565476" y="1097763"/>
            <a:ext cx="6664329" cy="447875"/>
            <a:chOff x="1935237" y="2718275"/>
            <a:chExt cx="6664329" cy="447875"/>
          </a:xfrm>
        </p:grpSpPr>
        <p:sp>
          <p:nvSpPr>
            <p:cNvPr id="81" name="Oval 15"/>
            <p:cNvSpPr>
              <a:spLocks noChangeArrowheads="1"/>
            </p:cNvSpPr>
            <p:nvPr/>
          </p:nvSpPr>
          <p:spPr bwMode="auto">
            <a:xfrm>
              <a:off x="1935237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" name="Oval 17"/>
            <p:cNvSpPr>
              <a:spLocks noChangeArrowheads="1"/>
            </p:cNvSpPr>
            <p:nvPr/>
          </p:nvSpPr>
          <p:spPr bwMode="auto">
            <a:xfrm>
              <a:off x="430041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3" name="Text Box 21"/>
            <p:cNvSpPr txBox="1">
              <a:spLocks noChangeArrowheads="1"/>
            </p:cNvSpPr>
            <p:nvPr/>
          </p:nvSpPr>
          <p:spPr bwMode="auto">
            <a:xfrm>
              <a:off x="2826104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4" name="Oval 18"/>
            <p:cNvSpPr>
              <a:spLocks noChangeArrowheads="1"/>
            </p:cNvSpPr>
            <p:nvPr/>
          </p:nvSpPr>
          <p:spPr bwMode="auto">
            <a:xfrm>
              <a:off x="5084641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Oval 19"/>
            <p:cNvSpPr>
              <a:spLocks noChangeArrowheads="1"/>
            </p:cNvSpPr>
            <p:nvPr/>
          </p:nvSpPr>
          <p:spPr bwMode="auto">
            <a:xfrm>
              <a:off x="816756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2"/>
            <p:cNvSpPr txBox="1">
              <a:spLocks noChangeArrowheads="1"/>
            </p:cNvSpPr>
            <p:nvPr/>
          </p:nvSpPr>
          <p:spPr bwMode="auto">
            <a:xfrm>
              <a:off x="5458301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7157757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88" name="Group 48"/>
          <p:cNvGrpSpPr>
            <a:grpSpLocks/>
          </p:cNvGrpSpPr>
          <p:nvPr/>
        </p:nvGrpSpPr>
        <p:grpSpPr bwMode="auto">
          <a:xfrm flipV="1">
            <a:off x="5906651" y="739473"/>
            <a:ext cx="1566386" cy="358290"/>
            <a:chOff x="3145" y="2839"/>
            <a:chExt cx="1021" cy="227"/>
          </a:xfrm>
        </p:grpSpPr>
        <p:sp>
          <p:nvSpPr>
            <p:cNvPr id="89" name="Line 42"/>
            <p:cNvSpPr>
              <a:spLocks noChangeShapeType="1"/>
            </p:cNvSpPr>
            <p:nvPr/>
          </p:nvSpPr>
          <p:spPr bwMode="auto">
            <a:xfrm>
              <a:off x="3145" y="3066"/>
              <a:ext cx="1021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43"/>
            <p:cNvSpPr>
              <a:spLocks noChangeShapeType="1"/>
            </p:cNvSpPr>
            <p:nvPr/>
          </p:nvSpPr>
          <p:spPr bwMode="auto">
            <a:xfrm flipV="1">
              <a:off x="4166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44"/>
            <p:cNvSpPr>
              <a:spLocks noChangeShapeType="1"/>
            </p:cNvSpPr>
            <p:nvPr/>
          </p:nvSpPr>
          <p:spPr bwMode="auto">
            <a:xfrm flipV="1">
              <a:off x="3147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44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</p:childTnLst>
        </p:cTn>
      </p:par>
    </p:tnLst>
    <p:bldLst>
      <p:bldP spid="45" grpId="0" animBg="1"/>
      <p:bldP spid="69" grpId="0"/>
      <p:bldP spid="69" grpId="1"/>
      <p:bldP spid="70" grpId="0"/>
      <p:bldP spid="79" grpId="0" animBg="1"/>
      <p:bldP spid="7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11329" y="5518659"/>
            <a:ext cx="6703871" cy="523220"/>
            <a:chOff x="611329" y="5518659"/>
            <a:chExt cx="6703871" cy="523220"/>
          </a:xfrm>
        </p:grpSpPr>
        <p:grpSp>
          <p:nvGrpSpPr>
            <p:cNvPr id="35" name="Group 31"/>
            <p:cNvGrpSpPr/>
            <p:nvPr/>
          </p:nvGrpSpPr>
          <p:grpSpPr>
            <a:xfrm>
              <a:off x="611329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112520" y="5518659"/>
              <a:ext cx="6202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趟简单选择排序完成什么工作？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75744" y="3062952"/>
            <a:ext cx="3327744" cy="523220"/>
            <a:chOff x="510241" y="1907333"/>
            <a:chExt cx="3327744" cy="523220"/>
          </a:xfrm>
        </p:grpSpPr>
        <p:grpSp>
          <p:nvGrpSpPr>
            <p:cNvPr id="4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922331" y="5203027"/>
            <a:ext cx="4073573" cy="95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]~r[n]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中找最小值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）将最小记录与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</a:p>
        </p:txBody>
      </p:sp>
      <p:sp>
        <p:nvSpPr>
          <p:cNvPr id="3" name="矩形 2"/>
          <p:cNvSpPr/>
          <p:nvPr/>
        </p:nvSpPr>
        <p:spPr>
          <a:xfrm>
            <a:off x="3396518" y="2818120"/>
            <a:ext cx="6096000" cy="23083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=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+ 1; j &lt;= n; j++)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(r[j] &lt; r[index]) index = j;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411758" y="3923630"/>
            <a:ext cx="6096000" cy="1200329"/>
          </a:xfrm>
          <a:prstGeom prst="rect">
            <a:avLst/>
          </a:prstGeom>
          <a:ln>
            <a:noFill/>
            <a:prstDash val="dash"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(index !=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交换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r[index]; </a:t>
            </a: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8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2639893" y="1615295"/>
            <a:ext cx="2627313" cy="855664"/>
            <a:chOff x="1182" y="2808"/>
            <a:chExt cx="1655" cy="539"/>
          </a:xfrm>
        </p:grpSpPr>
        <p:sp>
          <p:nvSpPr>
            <p:cNvPr id="69" name="AutoShape 5"/>
            <p:cNvSpPr>
              <a:spLocks/>
            </p:cNvSpPr>
            <p:nvPr/>
          </p:nvSpPr>
          <p:spPr bwMode="auto">
            <a:xfrm rot="16200000">
              <a:off x="1896" y="2094"/>
              <a:ext cx="227" cy="165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1661" y="3056"/>
              <a:ext cx="8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</a:p>
          </p:txBody>
        </p:sp>
      </p:grpSp>
      <p:grpSp>
        <p:nvGrpSpPr>
          <p:cNvPr id="75" name="Group 7"/>
          <p:cNvGrpSpPr>
            <a:grpSpLocks/>
          </p:cNvGrpSpPr>
          <p:nvPr/>
        </p:nvGrpSpPr>
        <p:grpSpPr bwMode="auto">
          <a:xfrm>
            <a:off x="5897442" y="1635925"/>
            <a:ext cx="3151188" cy="866775"/>
            <a:chOff x="3234" y="2821"/>
            <a:chExt cx="1985" cy="546"/>
          </a:xfrm>
        </p:grpSpPr>
        <p:sp>
          <p:nvSpPr>
            <p:cNvPr id="76" name="AutoShape 8"/>
            <p:cNvSpPr>
              <a:spLocks/>
            </p:cNvSpPr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3856" y="3076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</a:p>
          </p:txBody>
        </p:sp>
      </p:grpSp>
      <p:sp>
        <p:nvSpPr>
          <p:cNvPr id="78" name="Oval 20"/>
          <p:cNvSpPr>
            <a:spLocks noChangeArrowheads="1"/>
          </p:cNvSpPr>
          <p:nvPr/>
        </p:nvSpPr>
        <p:spPr bwMode="auto">
          <a:xfrm>
            <a:off x="7257036" y="1113638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  <a:effectLst/>
        </p:spPr>
        <p:txBody>
          <a:bodyPr wrap="none" tIns="0" bIns="0" anchor="ctr"/>
          <a:lstStyle/>
          <a:p>
            <a:pPr algn="ctr">
              <a:lnSpc>
                <a:spcPts val="2200"/>
              </a:lnSpc>
            </a:pPr>
            <a:r>
              <a:rPr kumimoji="1" lang="en-US" altLang="zh-CN" sz="2400" kern="0" spc="-1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min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2565476" y="1097763"/>
            <a:ext cx="6664329" cy="447875"/>
            <a:chOff x="1935237" y="2718275"/>
            <a:chExt cx="6664329" cy="447875"/>
          </a:xfrm>
        </p:grpSpPr>
        <p:sp>
          <p:nvSpPr>
            <p:cNvPr id="80" name="Oval 15"/>
            <p:cNvSpPr>
              <a:spLocks noChangeArrowheads="1"/>
            </p:cNvSpPr>
            <p:nvPr/>
          </p:nvSpPr>
          <p:spPr bwMode="auto">
            <a:xfrm>
              <a:off x="1935237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430041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" name="Text Box 21"/>
            <p:cNvSpPr txBox="1">
              <a:spLocks noChangeArrowheads="1"/>
            </p:cNvSpPr>
            <p:nvPr/>
          </p:nvSpPr>
          <p:spPr bwMode="auto">
            <a:xfrm>
              <a:off x="2826104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3" name="Oval 18"/>
            <p:cNvSpPr>
              <a:spLocks noChangeArrowheads="1"/>
            </p:cNvSpPr>
            <p:nvPr/>
          </p:nvSpPr>
          <p:spPr bwMode="auto">
            <a:xfrm>
              <a:off x="5084641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Oval 19"/>
            <p:cNvSpPr>
              <a:spLocks noChangeArrowheads="1"/>
            </p:cNvSpPr>
            <p:nvPr/>
          </p:nvSpPr>
          <p:spPr bwMode="auto">
            <a:xfrm>
              <a:off x="816756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5458301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6" name="Text Box 22"/>
            <p:cNvSpPr txBox="1">
              <a:spLocks noChangeArrowheads="1"/>
            </p:cNvSpPr>
            <p:nvPr/>
          </p:nvSpPr>
          <p:spPr bwMode="auto">
            <a:xfrm>
              <a:off x="7157757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87" name="Group 48"/>
          <p:cNvGrpSpPr>
            <a:grpSpLocks/>
          </p:cNvGrpSpPr>
          <p:nvPr/>
        </p:nvGrpSpPr>
        <p:grpSpPr bwMode="auto">
          <a:xfrm flipV="1">
            <a:off x="5906651" y="739473"/>
            <a:ext cx="1566386" cy="358290"/>
            <a:chOff x="3145" y="2839"/>
            <a:chExt cx="1021" cy="227"/>
          </a:xfrm>
        </p:grpSpPr>
        <p:sp>
          <p:nvSpPr>
            <p:cNvPr id="88" name="Line 42"/>
            <p:cNvSpPr>
              <a:spLocks noChangeShapeType="1"/>
            </p:cNvSpPr>
            <p:nvPr/>
          </p:nvSpPr>
          <p:spPr bwMode="auto">
            <a:xfrm>
              <a:off x="3145" y="3066"/>
              <a:ext cx="1021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43"/>
            <p:cNvSpPr>
              <a:spLocks noChangeShapeType="1"/>
            </p:cNvSpPr>
            <p:nvPr/>
          </p:nvSpPr>
          <p:spPr bwMode="auto">
            <a:xfrm flipV="1">
              <a:off x="4166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44"/>
            <p:cNvSpPr>
              <a:spLocks noChangeShapeType="1"/>
            </p:cNvSpPr>
            <p:nvPr/>
          </p:nvSpPr>
          <p:spPr bwMode="auto">
            <a:xfrm flipV="1">
              <a:off x="3147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491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1" grpId="0"/>
      <p:bldP spid="3" grpId="0" animBg="1"/>
      <p:bldP spid="3" grpId="1" animBg="1"/>
      <p:bldP spid="52" grpId="0"/>
      <p:bldP spid="5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4" name="矩形 3"/>
          <p:cNvSpPr/>
          <p:nvPr/>
        </p:nvSpPr>
        <p:spPr>
          <a:xfrm>
            <a:off x="1167162" y="927021"/>
            <a:ext cx="10079958" cy="489364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          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用作交换的临时单元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index;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	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67162" y="3883581"/>
            <a:ext cx="10079958" cy="120032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(index !=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r[0]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r[index]; r[index] = r[0];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67162" y="2740581"/>
            <a:ext cx="10079958" cy="120032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=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+ 1; j &lt; n; j++)   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(r[j] &lt; r[index]) index = j;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28800" y="4297680"/>
            <a:ext cx="8427721" cy="1248490"/>
            <a:chOff x="1828800" y="4297680"/>
            <a:chExt cx="8427721" cy="1248490"/>
          </a:xfrm>
        </p:grpSpPr>
        <p:grpSp>
          <p:nvGrpSpPr>
            <p:cNvPr id="2" name="组合 1"/>
            <p:cNvGrpSpPr/>
            <p:nvPr/>
          </p:nvGrpSpPr>
          <p:grpSpPr>
            <a:xfrm>
              <a:off x="2924442" y="5022950"/>
              <a:ext cx="7332079" cy="523220"/>
              <a:chOff x="5378082" y="5012458"/>
              <a:chExt cx="7332079" cy="523220"/>
            </a:xfrm>
          </p:grpSpPr>
          <p:grpSp>
            <p:nvGrpSpPr>
              <p:cNvPr id="9" name="Group 31"/>
              <p:cNvGrpSpPr/>
              <p:nvPr/>
            </p:nvGrpSpPr>
            <p:grpSpPr>
              <a:xfrm>
                <a:off x="5378082" y="5083910"/>
                <a:ext cx="432000" cy="432000"/>
                <a:chOff x="8686801" y="2019300"/>
                <a:chExt cx="528638" cy="565150"/>
              </a:xfrm>
              <a:solidFill>
                <a:srgbClr val="5A327D"/>
              </a:solidFill>
            </p:grpSpPr>
            <p:sp>
              <p:nvSpPr>
                <p:cNvPr id="10" name="Freeform 32"/>
                <p:cNvSpPr>
                  <a:spLocks/>
                </p:cNvSpPr>
                <p:nvPr/>
              </p:nvSpPr>
              <p:spPr bwMode="auto">
                <a:xfrm>
                  <a:off x="8785226" y="2501900"/>
                  <a:ext cx="331788" cy="82550"/>
                </a:xfrm>
                <a:custGeom>
                  <a:avLst/>
                  <a:gdLst>
                    <a:gd name="T0" fmla="*/ 121 w 122"/>
                    <a:gd name="T1" fmla="*/ 24 h 30"/>
                    <a:gd name="T2" fmla="*/ 107 w 122"/>
                    <a:gd name="T3" fmla="*/ 2 h 30"/>
                    <a:gd name="T4" fmla="*/ 104 w 122"/>
                    <a:gd name="T5" fmla="*/ 0 h 30"/>
                    <a:gd name="T6" fmla="*/ 62 w 122"/>
                    <a:gd name="T7" fmla="*/ 0 h 30"/>
                    <a:gd name="T8" fmla="*/ 60 w 122"/>
                    <a:gd name="T9" fmla="*/ 0 h 30"/>
                    <a:gd name="T10" fmla="*/ 18 w 122"/>
                    <a:gd name="T11" fmla="*/ 0 h 30"/>
                    <a:gd name="T12" fmla="*/ 15 w 122"/>
                    <a:gd name="T13" fmla="*/ 2 h 30"/>
                    <a:gd name="T14" fmla="*/ 1 w 122"/>
                    <a:gd name="T15" fmla="*/ 24 h 30"/>
                    <a:gd name="T16" fmla="*/ 2 w 122"/>
                    <a:gd name="T17" fmla="*/ 29 h 30"/>
                    <a:gd name="T18" fmla="*/ 4 w 122"/>
                    <a:gd name="T19" fmla="*/ 30 h 30"/>
                    <a:gd name="T20" fmla="*/ 8 w 122"/>
                    <a:gd name="T21" fmla="*/ 28 h 30"/>
                    <a:gd name="T22" fmla="*/ 20 w 122"/>
                    <a:gd name="T23" fmla="*/ 8 h 30"/>
                    <a:gd name="T24" fmla="*/ 60 w 122"/>
                    <a:gd name="T25" fmla="*/ 8 h 30"/>
                    <a:gd name="T26" fmla="*/ 62 w 122"/>
                    <a:gd name="T27" fmla="*/ 8 h 30"/>
                    <a:gd name="T28" fmla="*/ 102 w 122"/>
                    <a:gd name="T29" fmla="*/ 8 h 30"/>
                    <a:gd name="T30" fmla="*/ 114 w 122"/>
                    <a:gd name="T31" fmla="*/ 28 h 30"/>
                    <a:gd name="T32" fmla="*/ 118 w 122"/>
                    <a:gd name="T33" fmla="*/ 30 h 30"/>
                    <a:gd name="T34" fmla="*/ 120 w 122"/>
                    <a:gd name="T35" fmla="*/ 29 h 30"/>
                    <a:gd name="T36" fmla="*/ 121 w 122"/>
                    <a:gd name="T3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2" h="30">
                      <a:moveTo>
                        <a:pt x="121" y="24"/>
                      </a:moveTo>
                      <a:cubicBezTo>
                        <a:pt x="107" y="2"/>
                        <a:pt x="107" y="2"/>
                        <a:pt x="107" y="2"/>
                      </a:cubicBezTo>
                      <a:cubicBezTo>
                        <a:pt x="106" y="1"/>
                        <a:pt x="105" y="0"/>
                        <a:pt x="104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5" y="1"/>
                        <a:pt x="15" y="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6"/>
                        <a:pt x="0" y="28"/>
                        <a:pt x="2" y="29"/>
                      </a:cubicBezTo>
                      <a:cubicBezTo>
                        <a:pt x="3" y="30"/>
                        <a:pt x="3" y="30"/>
                        <a:pt x="4" y="30"/>
                      </a:cubicBezTo>
                      <a:cubicBezTo>
                        <a:pt x="6" y="30"/>
                        <a:pt x="7" y="29"/>
                        <a:pt x="8" y="2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60" y="8"/>
                        <a:pt x="60" y="8"/>
                        <a:pt x="60" y="8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102" y="8"/>
                        <a:pt x="102" y="8"/>
                        <a:pt x="102" y="8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cubicBezTo>
                        <a:pt x="115" y="29"/>
                        <a:pt x="116" y="30"/>
                        <a:pt x="118" y="30"/>
                      </a:cubicBezTo>
                      <a:cubicBezTo>
                        <a:pt x="118" y="30"/>
                        <a:pt x="119" y="30"/>
                        <a:pt x="120" y="29"/>
                      </a:cubicBezTo>
                      <a:cubicBezTo>
                        <a:pt x="122" y="28"/>
                        <a:pt x="122" y="26"/>
                        <a:pt x="1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33"/>
                <p:cNvSpPr>
                  <a:spLocks/>
                </p:cNvSpPr>
                <p:nvPr/>
              </p:nvSpPr>
              <p:spPr bwMode="auto">
                <a:xfrm>
                  <a:off x="8686801" y="2019300"/>
                  <a:ext cx="165100" cy="149225"/>
                </a:xfrm>
                <a:custGeom>
                  <a:avLst/>
                  <a:gdLst>
                    <a:gd name="T0" fmla="*/ 33 w 61"/>
                    <a:gd name="T1" fmla="*/ 0 h 55"/>
                    <a:gd name="T2" fmla="*/ 0 w 61"/>
                    <a:gd name="T3" fmla="*/ 33 h 55"/>
                    <a:gd name="T4" fmla="*/ 7 w 61"/>
                    <a:gd name="T5" fmla="*/ 54 h 55"/>
                    <a:gd name="T6" fmla="*/ 10 w 61"/>
                    <a:gd name="T7" fmla="*/ 55 h 55"/>
                    <a:gd name="T8" fmla="*/ 13 w 61"/>
                    <a:gd name="T9" fmla="*/ 55 h 55"/>
                    <a:gd name="T10" fmla="*/ 59 w 61"/>
                    <a:gd name="T11" fmla="*/ 19 h 55"/>
                    <a:gd name="T12" fmla="*/ 60 w 61"/>
                    <a:gd name="T13" fmla="*/ 13 h 55"/>
                    <a:gd name="T14" fmla="*/ 33 w 61"/>
                    <a:gd name="T1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55">
                      <a:moveTo>
                        <a:pt x="33" y="0"/>
                      </a:moveTo>
                      <a:cubicBezTo>
                        <a:pt x="15" y="0"/>
                        <a:pt x="0" y="15"/>
                        <a:pt x="0" y="33"/>
                      </a:cubicBezTo>
                      <a:cubicBezTo>
                        <a:pt x="0" y="41"/>
                        <a:pt x="2" y="48"/>
                        <a:pt x="7" y="54"/>
                      </a:cubicBezTo>
                      <a:cubicBezTo>
                        <a:pt x="8" y="55"/>
                        <a:pt x="9" y="55"/>
                        <a:pt x="10" y="55"/>
                      </a:cubicBezTo>
                      <a:cubicBezTo>
                        <a:pt x="11" y="55"/>
                        <a:pt x="12" y="55"/>
                        <a:pt x="13" y="55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1" y="17"/>
                        <a:pt x="61" y="15"/>
                        <a:pt x="60" y="13"/>
                      </a:cubicBezTo>
                      <a:cubicBezTo>
                        <a:pt x="54" y="5"/>
                        <a:pt x="44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34"/>
                <p:cNvSpPr>
                  <a:spLocks/>
                </p:cNvSpPr>
                <p:nvPr/>
              </p:nvSpPr>
              <p:spPr bwMode="auto">
                <a:xfrm>
                  <a:off x="9048751" y="2019300"/>
                  <a:ext cx="166688" cy="149225"/>
                </a:xfrm>
                <a:custGeom>
                  <a:avLst/>
                  <a:gdLst>
                    <a:gd name="T0" fmla="*/ 28 w 61"/>
                    <a:gd name="T1" fmla="*/ 0 h 55"/>
                    <a:gd name="T2" fmla="*/ 1 w 61"/>
                    <a:gd name="T3" fmla="*/ 13 h 55"/>
                    <a:gd name="T4" fmla="*/ 2 w 61"/>
                    <a:gd name="T5" fmla="*/ 19 h 55"/>
                    <a:gd name="T6" fmla="*/ 48 w 61"/>
                    <a:gd name="T7" fmla="*/ 55 h 55"/>
                    <a:gd name="T8" fmla="*/ 51 w 61"/>
                    <a:gd name="T9" fmla="*/ 55 h 55"/>
                    <a:gd name="T10" fmla="*/ 54 w 61"/>
                    <a:gd name="T11" fmla="*/ 54 h 55"/>
                    <a:gd name="T12" fmla="*/ 61 w 61"/>
                    <a:gd name="T13" fmla="*/ 33 h 55"/>
                    <a:gd name="T14" fmla="*/ 28 w 61"/>
                    <a:gd name="T1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55">
                      <a:moveTo>
                        <a:pt x="28" y="0"/>
                      </a:moveTo>
                      <a:cubicBezTo>
                        <a:pt x="17" y="0"/>
                        <a:pt x="7" y="5"/>
                        <a:pt x="1" y="13"/>
                      </a:cubicBezTo>
                      <a:cubicBezTo>
                        <a:pt x="0" y="15"/>
                        <a:pt x="0" y="17"/>
                        <a:pt x="2" y="19"/>
                      </a:cubicBezTo>
                      <a:cubicBezTo>
                        <a:pt x="48" y="55"/>
                        <a:pt x="48" y="55"/>
                        <a:pt x="48" y="55"/>
                      </a:cubicBezTo>
                      <a:cubicBezTo>
                        <a:pt x="49" y="55"/>
                        <a:pt x="50" y="55"/>
                        <a:pt x="51" y="55"/>
                      </a:cubicBezTo>
                      <a:cubicBezTo>
                        <a:pt x="52" y="55"/>
                        <a:pt x="53" y="55"/>
                        <a:pt x="54" y="54"/>
                      </a:cubicBezTo>
                      <a:cubicBezTo>
                        <a:pt x="58" y="48"/>
                        <a:pt x="61" y="41"/>
                        <a:pt x="61" y="33"/>
                      </a:cubicBezTo>
                      <a:cubicBezTo>
                        <a:pt x="61" y="15"/>
                        <a:pt x="46" y="0"/>
                        <a:pt x="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223"/>
                <p:cNvSpPr>
                  <a:spLocks noEditPoints="1"/>
                </p:cNvSpPr>
                <p:nvPr/>
              </p:nvSpPr>
              <p:spPr bwMode="auto">
                <a:xfrm>
                  <a:off x="8743951" y="2073275"/>
                  <a:ext cx="411163" cy="414338"/>
                </a:xfrm>
                <a:custGeom>
                  <a:avLst/>
                  <a:gdLst>
                    <a:gd name="T0" fmla="*/ 76 w 151"/>
                    <a:gd name="T1" fmla="*/ 0 h 152"/>
                    <a:gd name="T2" fmla="*/ 0 w 151"/>
                    <a:gd name="T3" fmla="*/ 76 h 152"/>
                    <a:gd name="T4" fmla="*/ 76 w 151"/>
                    <a:gd name="T5" fmla="*/ 152 h 152"/>
                    <a:gd name="T6" fmla="*/ 151 w 151"/>
                    <a:gd name="T7" fmla="*/ 76 h 152"/>
                    <a:gd name="T8" fmla="*/ 76 w 151"/>
                    <a:gd name="T9" fmla="*/ 0 h 152"/>
                    <a:gd name="T10" fmla="*/ 104 w 151"/>
                    <a:gd name="T11" fmla="*/ 82 h 152"/>
                    <a:gd name="T12" fmla="*/ 77 w 151"/>
                    <a:gd name="T13" fmla="*/ 82 h 152"/>
                    <a:gd name="T14" fmla="*/ 71 w 151"/>
                    <a:gd name="T15" fmla="*/ 76 h 152"/>
                    <a:gd name="T16" fmla="*/ 71 w 151"/>
                    <a:gd name="T17" fmla="*/ 24 h 152"/>
                    <a:gd name="T18" fmla="*/ 77 w 151"/>
                    <a:gd name="T19" fmla="*/ 18 h 152"/>
                    <a:gd name="T20" fmla="*/ 83 w 151"/>
                    <a:gd name="T21" fmla="*/ 24 h 152"/>
                    <a:gd name="T22" fmla="*/ 83 w 151"/>
                    <a:gd name="T23" fmla="*/ 70 h 152"/>
                    <a:gd name="T24" fmla="*/ 104 w 151"/>
                    <a:gd name="T25" fmla="*/ 70 h 152"/>
                    <a:gd name="T26" fmla="*/ 110 w 151"/>
                    <a:gd name="T27" fmla="*/ 76 h 152"/>
                    <a:gd name="T28" fmla="*/ 104 w 151"/>
                    <a:gd name="T29" fmla="*/ 8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1" h="152">
                      <a:moveTo>
                        <a:pt x="76" y="0"/>
                      </a:moveTo>
                      <a:cubicBezTo>
                        <a:pt x="34" y="0"/>
                        <a:pt x="0" y="34"/>
                        <a:pt x="0" y="76"/>
                      </a:cubicBezTo>
                      <a:cubicBezTo>
                        <a:pt x="0" y="118"/>
                        <a:pt x="34" y="152"/>
                        <a:pt x="76" y="152"/>
                      </a:cubicBezTo>
                      <a:cubicBezTo>
                        <a:pt x="118" y="152"/>
                        <a:pt x="151" y="118"/>
                        <a:pt x="151" y="76"/>
                      </a:cubicBezTo>
                      <a:cubicBezTo>
                        <a:pt x="151" y="34"/>
                        <a:pt x="118" y="0"/>
                        <a:pt x="76" y="0"/>
                      </a:cubicBezTo>
                      <a:close/>
                      <a:moveTo>
                        <a:pt x="104" y="82"/>
                      </a:moveTo>
                      <a:cubicBezTo>
                        <a:pt x="77" y="82"/>
                        <a:pt x="77" y="82"/>
                        <a:pt x="77" y="82"/>
                      </a:cubicBezTo>
                      <a:cubicBezTo>
                        <a:pt x="73" y="82"/>
                        <a:pt x="71" y="79"/>
                        <a:pt x="71" y="76"/>
                      </a:cubicBezTo>
                      <a:cubicBezTo>
                        <a:pt x="71" y="24"/>
                        <a:pt x="71" y="24"/>
                        <a:pt x="71" y="24"/>
                      </a:cubicBezTo>
                      <a:cubicBezTo>
                        <a:pt x="71" y="21"/>
                        <a:pt x="73" y="18"/>
                        <a:pt x="77" y="18"/>
                      </a:cubicBezTo>
                      <a:cubicBezTo>
                        <a:pt x="80" y="18"/>
                        <a:pt x="83" y="21"/>
                        <a:pt x="83" y="24"/>
                      </a:cubicBezTo>
                      <a:cubicBezTo>
                        <a:pt x="83" y="70"/>
                        <a:pt x="83" y="70"/>
                        <a:pt x="83" y="70"/>
                      </a:cubicBezTo>
                      <a:cubicBezTo>
                        <a:pt x="104" y="70"/>
                        <a:pt x="104" y="70"/>
                        <a:pt x="104" y="70"/>
                      </a:cubicBezTo>
                      <a:cubicBezTo>
                        <a:pt x="107" y="70"/>
                        <a:pt x="110" y="72"/>
                        <a:pt x="110" y="76"/>
                      </a:cubicBezTo>
                      <a:cubicBezTo>
                        <a:pt x="110" y="79"/>
                        <a:pt x="107" y="82"/>
                        <a:pt x="104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5932821" y="5012458"/>
                <a:ext cx="67773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交换语句之前的判断与效率有什么关系？</a:t>
                </a: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1828800" y="4297680"/>
              <a:ext cx="1728000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29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45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sp>
        <p:nvSpPr>
          <p:cNvPr id="35" name="矩形 34"/>
          <p:cNvSpPr/>
          <p:nvPr/>
        </p:nvSpPr>
        <p:spPr>
          <a:xfrm>
            <a:off x="1167162" y="927021"/>
            <a:ext cx="10079958" cy="489364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          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用作交换的临时单元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index;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	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67162" y="3883581"/>
            <a:ext cx="10079958" cy="120032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(index !=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r[0]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r[index]; r[index] = r[0];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67162" y="2740581"/>
            <a:ext cx="10079958" cy="120032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=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+ 1; j &lt; n; j++)   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(r[j] &lt; r[index]) index = j;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576756" y="1781295"/>
            <a:ext cx="4504878" cy="652486"/>
            <a:chOff x="643028" y="5387917"/>
            <a:chExt cx="4504878" cy="652486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55" name="直接连接符 54"/>
          <p:cNvCxnSpPr/>
          <p:nvPr/>
        </p:nvCxnSpPr>
        <p:spPr>
          <a:xfrm>
            <a:off x="2545080" y="3910430"/>
            <a:ext cx="1692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6576756" y="3486447"/>
            <a:ext cx="4504878" cy="652486"/>
            <a:chOff x="643028" y="5387917"/>
            <a:chExt cx="4504878" cy="652486"/>
          </a:xfrm>
        </p:grpSpPr>
        <p:sp>
          <p:nvSpPr>
            <p:cNvPr id="58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</a:p>
          </p:txBody>
        </p:sp>
        <p:grpSp>
          <p:nvGrpSpPr>
            <p:cNvPr id="59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66" name="直接连接符 65"/>
          <p:cNvCxnSpPr/>
          <p:nvPr/>
        </p:nvCxnSpPr>
        <p:spPr>
          <a:xfrm>
            <a:off x="2180366" y="4730987"/>
            <a:ext cx="4967194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518435" y="2433781"/>
          <a:ext cx="4386965" cy="94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1955520" imgH="419040" progId="Equation.3">
                  <p:embed/>
                </p:oleObj>
              </mc:Choice>
              <mc:Fallback>
                <p:oleObj name="公式" r:id="rId3" imgW="1955520" imgH="419040" progId="Equation.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8435" y="2433781"/>
                        <a:ext cx="4386965" cy="940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17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36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03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正序、逆序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71202" y="896360"/>
            <a:ext cx="10764099" cy="532428"/>
            <a:chOff x="655864" y="1615037"/>
            <a:chExt cx="10764099" cy="532428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32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正序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：待排序序列中的记录已按排序码排好序。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10915" y="1825626"/>
            <a:ext cx="2844800" cy="431800"/>
            <a:chOff x="1810915" y="1825626"/>
            <a:chExt cx="2844800" cy="431800"/>
          </a:xfrm>
        </p:grpSpPr>
        <p:sp>
          <p:nvSpPr>
            <p:cNvPr id="121" name="Oval 13"/>
            <p:cNvSpPr>
              <a:spLocks noChangeArrowheads="1"/>
            </p:cNvSpPr>
            <p:nvPr/>
          </p:nvSpPr>
          <p:spPr bwMode="auto">
            <a:xfrm>
              <a:off x="18109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2" name="Oval 14"/>
            <p:cNvSpPr>
              <a:spLocks noChangeArrowheads="1"/>
            </p:cNvSpPr>
            <p:nvPr/>
          </p:nvSpPr>
          <p:spPr bwMode="auto">
            <a:xfrm>
              <a:off x="240146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" name="Oval 15"/>
            <p:cNvSpPr>
              <a:spLocks noChangeArrowheads="1"/>
            </p:cNvSpPr>
            <p:nvPr/>
          </p:nvSpPr>
          <p:spPr bwMode="auto">
            <a:xfrm>
              <a:off x="30174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4" name="Oval 16"/>
            <p:cNvSpPr>
              <a:spLocks noChangeArrowheads="1"/>
            </p:cNvSpPr>
            <p:nvPr/>
          </p:nvSpPr>
          <p:spPr bwMode="auto">
            <a:xfrm>
              <a:off x="3617490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5" name="Oval 17"/>
            <p:cNvSpPr>
              <a:spLocks noChangeArrowheads="1"/>
            </p:cNvSpPr>
            <p:nvPr/>
          </p:nvSpPr>
          <p:spPr bwMode="auto">
            <a:xfrm>
              <a:off x="42239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73575" y="1825626"/>
            <a:ext cx="3687402" cy="431800"/>
            <a:chOff x="4973575" y="1825626"/>
            <a:chExt cx="3687402" cy="431800"/>
          </a:xfrm>
        </p:grpSpPr>
        <p:sp>
          <p:nvSpPr>
            <p:cNvPr id="127" name="Oval 19"/>
            <p:cNvSpPr>
              <a:spLocks noChangeArrowheads="1"/>
            </p:cNvSpPr>
            <p:nvPr/>
          </p:nvSpPr>
          <p:spPr bwMode="auto">
            <a:xfrm>
              <a:off x="58161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8" name="Oval 20"/>
            <p:cNvSpPr>
              <a:spLocks noChangeArrowheads="1"/>
            </p:cNvSpPr>
            <p:nvPr/>
          </p:nvSpPr>
          <p:spPr bwMode="auto">
            <a:xfrm>
              <a:off x="640672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9" name="Oval 21"/>
            <p:cNvSpPr>
              <a:spLocks noChangeArrowheads="1"/>
            </p:cNvSpPr>
            <p:nvPr/>
          </p:nvSpPr>
          <p:spPr bwMode="auto">
            <a:xfrm>
              <a:off x="70226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0" name="Oval 22"/>
            <p:cNvSpPr>
              <a:spLocks noChangeArrowheads="1"/>
            </p:cNvSpPr>
            <p:nvPr/>
          </p:nvSpPr>
          <p:spPr bwMode="auto">
            <a:xfrm>
              <a:off x="7622752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1" name="Oval 23"/>
            <p:cNvSpPr>
              <a:spLocks noChangeArrowheads="1"/>
            </p:cNvSpPr>
            <p:nvPr/>
          </p:nvSpPr>
          <p:spPr bwMode="auto">
            <a:xfrm>
              <a:off x="82291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0" name="右箭头 139"/>
            <p:cNvSpPr/>
            <p:nvPr/>
          </p:nvSpPr>
          <p:spPr>
            <a:xfrm>
              <a:off x="4973575" y="189975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671202" y="2667534"/>
            <a:ext cx="10764099" cy="532428"/>
            <a:chOff x="655864" y="1615037"/>
            <a:chExt cx="10764099" cy="532428"/>
          </a:xfrm>
        </p:grpSpPr>
        <p:grpSp>
          <p:nvGrpSpPr>
            <p:cNvPr id="142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4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32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逆序（反序）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：待排序序列中记录的顺序与排好序的顺序相反。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1795773" y="3596800"/>
            <a:ext cx="2844800" cy="431800"/>
            <a:chOff x="1810915" y="1825626"/>
            <a:chExt cx="2844800" cy="431800"/>
          </a:xfrm>
        </p:grpSpPr>
        <p:sp>
          <p:nvSpPr>
            <p:cNvPr id="147" name="Oval 13"/>
            <p:cNvSpPr>
              <a:spLocks noChangeArrowheads="1"/>
            </p:cNvSpPr>
            <p:nvPr/>
          </p:nvSpPr>
          <p:spPr bwMode="auto">
            <a:xfrm>
              <a:off x="18109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8" name="Oval 14"/>
            <p:cNvSpPr>
              <a:spLocks noChangeArrowheads="1"/>
            </p:cNvSpPr>
            <p:nvPr/>
          </p:nvSpPr>
          <p:spPr bwMode="auto">
            <a:xfrm>
              <a:off x="240146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9" name="Oval 15"/>
            <p:cNvSpPr>
              <a:spLocks noChangeArrowheads="1"/>
            </p:cNvSpPr>
            <p:nvPr/>
          </p:nvSpPr>
          <p:spPr bwMode="auto">
            <a:xfrm>
              <a:off x="30174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0" name="Oval 16"/>
            <p:cNvSpPr>
              <a:spLocks noChangeArrowheads="1"/>
            </p:cNvSpPr>
            <p:nvPr/>
          </p:nvSpPr>
          <p:spPr bwMode="auto">
            <a:xfrm>
              <a:off x="3617490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1" name="Oval 17"/>
            <p:cNvSpPr>
              <a:spLocks noChangeArrowheads="1"/>
            </p:cNvSpPr>
            <p:nvPr/>
          </p:nvSpPr>
          <p:spPr bwMode="auto">
            <a:xfrm>
              <a:off x="42239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4994826" y="3596800"/>
            <a:ext cx="3687402" cy="431800"/>
            <a:chOff x="4973575" y="1825626"/>
            <a:chExt cx="3687402" cy="431800"/>
          </a:xfrm>
        </p:grpSpPr>
        <p:sp>
          <p:nvSpPr>
            <p:cNvPr id="153" name="Oval 19"/>
            <p:cNvSpPr>
              <a:spLocks noChangeArrowheads="1"/>
            </p:cNvSpPr>
            <p:nvPr/>
          </p:nvSpPr>
          <p:spPr bwMode="auto">
            <a:xfrm>
              <a:off x="58161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" name="Oval 20"/>
            <p:cNvSpPr>
              <a:spLocks noChangeArrowheads="1"/>
            </p:cNvSpPr>
            <p:nvPr/>
          </p:nvSpPr>
          <p:spPr bwMode="auto">
            <a:xfrm>
              <a:off x="640672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5" name="Oval 21"/>
            <p:cNvSpPr>
              <a:spLocks noChangeArrowheads="1"/>
            </p:cNvSpPr>
            <p:nvPr/>
          </p:nvSpPr>
          <p:spPr bwMode="auto">
            <a:xfrm>
              <a:off x="70226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6" name="Oval 22"/>
            <p:cNvSpPr>
              <a:spLocks noChangeArrowheads="1"/>
            </p:cNvSpPr>
            <p:nvPr/>
          </p:nvSpPr>
          <p:spPr bwMode="auto">
            <a:xfrm>
              <a:off x="7622752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" name="Oval 23"/>
            <p:cNvSpPr>
              <a:spLocks noChangeArrowheads="1"/>
            </p:cNvSpPr>
            <p:nvPr/>
          </p:nvSpPr>
          <p:spPr bwMode="auto">
            <a:xfrm>
              <a:off x="82291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8" name="右箭头 157"/>
            <p:cNvSpPr/>
            <p:nvPr/>
          </p:nvSpPr>
          <p:spPr>
            <a:xfrm>
              <a:off x="4973575" y="189975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204988" y="5189218"/>
            <a:ext cx="9586384" cy="662297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深刻理解趟的含义能够更好地掌握排序方法的思想和过程</a:t>
            </a:r>
          </a:p>
        </p:txBody>
      </p:sp>
      <p:grpSp>
        <p:nvGrpSpPr>
          <p:cNvPr id="159" name="组合 158"/>
          <p:cNvGrpSpPr/>
          <p:nvPr/>
        </p:nvGrpSpPr>
        <p:grpSpPr>
          <a:xfrm>
            <a:off x="692770" y="4374414"/>
            <a:ext cx="10764099" cy="532428"/>
            <a:chOff x="655864" y="1615037"/>
            <a:chExt cx="10764099" cy="532428"/>
          </a:xfrm>
        </p:grpSpPr>
        <p:grpSp>
          <p:nvGrpSpPr>
            <p:cNvPr id="160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6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1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32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在排序过程中，将待排序的记录序列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扫描一遍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</a:t>
              </a:r>
              <a:r>
                <a:rPr lang="zh-CN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一趟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029577" y="3790457"/>
            <a:ext cx="3411067" cy="498598"/>
            <a:chOff x="6469140" y="2267181"/>
            <a:chExt cx="3411067" cy="498598"/>
          </a:xfrm>
        </p:grpSpPr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07943" y="923176"/>
            <a:ext cx="4341433" cy="597921"/>
            <a:chOff x="607943" y="923176"/>
            <a:chExt cx="4341433" cy="597921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597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比较次数：</a:t>
              </a:r>
            </a:p>
          </p:txBody>
        </p:sp>
        <p:grpSp>
          <p:nvGrpSpPr>
            <p:cNvPr id="34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43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7429500" y="136946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8204835" y="129746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8980170" y="122546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9755505" y="115346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10530840" y="108146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97410" y="1729463"/>
          <a:ext cx="5159982" cy="110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1955520" imgH="419040" progId="Equation.3">
                  <p:embed/>
                </p:oleObj>
              </mc:Choice>
              <mc:Fallback>
                <p:oleObj name="公式" r:id="rId3" imgW="1955520" imgH="41904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10" y="1729463"/>
                        <a:ext cx="5159982" cy="1105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037740" y="954243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42923" y="3072016"/>
            <a:ext cx="4341433" cy="652486"/>
            <a:chOff x="607943" y="923176"/>
            <a:chExt cx="4341433" cy="652486"/>
          </a:xfrm>
        </p:grpSpPr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移动次数：</a:t>
              </a:r>
            </a:p>
          </p:txBody>
        </p:sp>
        <p:grpSp>
          <p:nvGrpSpPr>
            <p:cNvPr id="6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6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429500" y="216194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8204835" y="208994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980170" y="201794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9755505" y="194594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10530840" y="187394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7429500" y="294626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8204835" y="287426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8" name="AutoShape 9"/>
          <p:cNvSpPr>
            <a:spLocks noChangeArrowheads="1"/>
          </p:cNvSpPr>
          <p:nvPr/>
        </p:nvSpPr>
        <p:spPr bwMode="auto">
          <a:xfrm>
            <a:off x="8980170" y="280226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9" name="AutoShape 9"/>
          <p:cNvSpPr>
            <a:spLocks noChangeArrowheads="1"/>
          </p:cNvSpPr>
          <p:nvPr/>
        </p:nvSpPr>
        <p:spPr bwMode="auto">
          <a:xfrm>
            <a:off x="9755505" y="273026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0" name="AutoShape 9"/>
          <p:cNvSpPr>
            <a:spLocks noChangeArrowheads="1"/>
          </p:cNvSpPr>
          <p:nvPr/>
        </p:nvSpPr>
        <p:spPr bwMode="auto">
          <a:xfrm>
            <a:off x="10530840" y="265826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7429500" y="372588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8204835" y="365388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8980170" y="3581881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9755505" y="3509881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10530840" y="343788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7429500" y="448879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8204835" y="441679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8980170" y="4344797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9755505" y="4272797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10530840" y="420079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3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89" grpId="1" animBg="1"/>
      <p:bldP spid="90" grpId="0" animBg="1"/>
      <p:bldP spid="9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029577" y="3288795"/>
            <a:ext cx="3411067" cy="498598"/>
            <a:chOff x="6469140" y="2267181"/>
            <a:chExt cx="3411067" cy="498598"/>
          </a:xfrm>
        </p:grpSpPr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29577" y="3802124"/>
            <a:ext cx="4122175" cy="498598"/>
            <a:chOff x="6469140" y="2267181"/>
            <a:chExt cx="4122175" cy="498598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71515" y="821578"/>
            <a:ext cx="4341433" cy="597921"/>
            <a:chOff x="607943" y="923176"/>
            <a:chExt cx="4341433" cy="597921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597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比较次数：</a:t>
              </a:r>
            </a:p>
          </p:txBody>
        </p:sp>
        <p:grpSp>
          <p:nvGrpSpPr>
            <p:cNvPr id="34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43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697410" y="1442121"/>
          <a:ext cx="5159982" cy="110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3" imgW="1955520" imgH="419040" progId="Equation.3">
                  <p:embed/>
                </p:oleObj>
              </mc:Choice>
              <mc:Fallback>
                <p:oleObj name="公式" r:id="rId3" imgW="1955520" imgH="41904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10" y="1442121"/>
                        <a:ext cx="5159982" cy="1105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037740" y="898365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71515" y="2570354"/>
            <a:ext cx="4341433" cy="652486"/>
            <a:chOff x="607943" y="923176"/>
            <a:chExt cx="4341433" cy="652486"/>
          </a:xfrm>
        </p:grpSpPr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移动次数：</a:t>
              </a:r>
            </a:p>
          </p:txBody>
        </p:sp>
        <p:grpSp>
          <p:nvGrpSpPr>
            <p:cNvPr id="6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6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9793605" y="122781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8989695" y="115581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10593705" y="108381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8220551" y="101181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7429500" y="93981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7429500" y="206177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9793605" y="177377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8989695" y="198977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10593705" y="191777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8220551" y="278345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989695" y="263945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8" name="AutoShape 9"/>
          <p:cNvSpPr>
            <a:spLocks noChangeArrowheads="1"/>
          </p:cNvSpPr>
          <p:nvPr/>
        </p:nvSpPr>
        <p:spPr bwMode="auto">
          <a:xfrm>
            <a:off x="8220551" y="184577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9" name="AutoShape 9"/>
          <p:cNvSpPr>
            <a:spLocks noChangeArrowheads="1"/>
          </p:cNvSpPr>
          <p:nvPr/>
        </p:nvSpPr>
        <p:spPr bwMode="auto">
          <a:xfrm>
            <a:off x="7429500" y="285545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0" name="AutoShape 9"/>
          <p:cNvSpPr>
            <a:spLocks noChangeArrowheads="1"/>
          </p:cNvSpPr>
          <p:nvPr/>
        </p:nvSpPr>
        <p:spPr bwMode="auto">
          <a:xfrm>
            <a:off x="9793605" y="256745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10593705" y="271145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10593705" y="3472337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3" name="AutoShape 9"/>
          <p:cNvSpPr>
            <a:spLocks noChangeArrowheads="1"/>
          </p:cNvSpPr>
          <p:nvPr/>
        </p:nvSpPr>
        <p:spPr bwMode="auto">
          <a:xfrm>
            <a:off x="8989695" y="3544337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8220551" y="361633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5" name="AutoShape 9"/>
          <p:cNvSpPr>
            <a:spLocks noChangeArrowheads="1"/>
          </p:cNvSpPr>
          <p:nvPr/>
        </p:nvSpPr>
        <p:spPr bwMode="auto">
          <a:xfrm>
            <a:off x="7429500" y="368833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6" name="AutoShape 9"/>
          <p:cNvSpPr>
            <a:spLocks noChangeArrowheads="1"/>
          </p:cNvSpPr>
          <p:nvPr/>
        </p:nvSpPr>
        <p:spPr bwMode="auto">
          <a:xfrm>
            <a:off x="9793605" y="340033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9793605" y="430239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9"/>
          <p:cNvSpPr>
            <a:spLocks noChangeArrowheads="1"/>
          </p:cNvSpPr>
          <p:nvPr/>
        </p:nvSpPr>
        <p:spPr bwMode="auto">
          <a:xfrm>
            <a:off x="10593705" y="423039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9" name="AutoShape 9"/>
          <p:cNvSpPr>
            <a:spLocks noChangeArrowheads="1"/>
          </p:cNvSpPr>
          <p:nvPr/>
        </p:nvSpPr>
        <p:spPr bwMode="auto">
          <a:xfrm>
            <a:off x="8989695" y="437439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0" name="AutoShape 9"/>
          <p:cNvSpPr>
            <a:spLocks noChangeArrowheads="1"/>
          </p:cNvSpPr>
          <p:nvPr/>
        </p:nvSpPr>
        <p:spPr bwMode="auto">
          <a:xfrm>
            <a:off x="8220551" y="444639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7429500" y="451839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1515" y="4289745"/>
            <a:ext cx="5618293" cy="652486"/>
            <a:chOff x="542923" y="5077167"/>
            <a:chExt cx="5618293" cy="652486"/>
          </a:xfrm>
        </p:grpSpPr>
        <p:grpSp>
          <p:nvGrpSpPr>
            <p:cNvPr id="112" name="组合 111"/>
            <p:cNvGrpSpPr/>
            <p:nvPr/>
          </p:nvGrpSpPr>
          <p:grpSpPr>
            <a:xfrm>
              <a:off x="542923" y="5077167"/>
              <a:ext cx="4608829" cy="652486"/>
              <a:chOff x="607943" y="923176"/>
              <a:chExt cx="4608829" cy="652486"/>
            </a:xfrm>
          </p:grpSpPr>
          <p:sp>
            <p:nvSpPr>
              <p:cNvPr id="113" name="Text Box 6"/>
              <p:cNvSpPr txBox="1">
                <a:spLocks noChangeArrowheads="1"/>
              </p:cNvSpPr>
              <p:nvPr/>
            </p:nvSpPr>
            <p:spPr bwMode="auto">
              <a:xfrm>
                <a:off x="1064932" y="923176"/>
                <a:ext cx="4151840" cy="652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kumimoji="1"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最好、最坏、平均情况：</a:t>
                </a:r>
              </a:p>
            </p:txBody>
          </p:sp>
          <p:grpSp>
            <p:nvGrpSpPr>
              <p:cNvPr id="114" name="Group 36"/>
              <p:cNvGrpSpPr/>
              <p:nvPr/>
            </p:nvGrpSpPr>
            <p:grpSpPr>
              <a:xfrm>
                <a:off x="607943" y="1053200"/>
                <a:ext cx="432000" cy="432000"/>
                <a:chOff x="4108451" y="4314825"/>
                <a:chExt cx="536575" cy="528638"/>
              </a:xfrm>
              <a:solidFill>
                <a:srgbClr val="5A327D"/>
              </a:solidFill>
            </p:grpSpPr>
            <p:sp>
              <p:nvSpPr>
                <p:cNvPr id="115" name="Freeform 231"/>
                <p:cNvSpPr>
                  <a:spLocks/>
                </p:cNvSpPr>
                <p:nvPr/>
              </p:nvSpPr>
              <p:spPr bwMode="auto">
                <a:xfrm>
                  <a:off x="4108451" y="4314825"/>
                  <a:ext cx="220663" cy="212725"/>
                </a:xfrm>
                <a:custGeom>
                  <a:avLst/>
                  <a:gdLst>
                    <a:gd name="T0" fmla="*/ 59 w 81"/>
                    <a:gd name="T1" fmla="*/ 77 h 78"/>
                    <a:gd name="T2" fmla="*/ 62 w 81"/>
                    <a:gd name="T3" fmla="*/ 78 h 78"/>
                    <a:gd name="T4" fmla="*/ 74 w 81"/>
                    <a:gd name="T5" fmla="*/ 57 h 78"/>
                    <a:gd name="T6" fmla="*/ 81 w 81"/>
                    <a:gd name="T7" fmla="*/ 53 h 78"/>
                    <a:gd name="T8" fmla="*/ 52 w 81"/>
                    <a:gd name="T9" fmla="*/ 4 h 78"/>
                    <a:gd name="T10" fmla="*/ 48 w 81"/>
                    <a:gd name="T11" fmla="*/ 0 h 78"/>
                    <a:gd name="T12" fmla="*/ 1 w 81"/>
                    <a:gd name="T13" fmla="*/ 40 h 78"/>
                    <a:gd name="T14" fmla="*/ 3 w 81"/>
                    <a:gd name="T15" fmla="*/ 45 h 78"/>
                    <a:gd name="T16" fmla="*/ 52 w 81"/>
                    <a:gd name="T17" fmla="*/ 78 h 78"/>
                    <a:gd name="T18" fmla="*/ 59 w 81"/>
                    <a:gd name="T1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1" h="78">
                      <a:moveTo>
                        <a:pt x="59" y="77"/>
                      </a:moveTo>
                      <a:cubicBezTo>
                        <a:pt x="60" y="77"/>
                        <a:pt x="61" y="78"/>
                        <a:pt x="62" y="78"/>
                      </a:cubicBezTo>
                      <a:cubicBezTo>
                        <a:pt x="65" y="71"/>
                        <a:pt x="68" y="63"/>
                        <a:pt x="74" y="57"/>
                      </a:cubicBezTo>
                      <a:cubicBezTo>
                        <a:pt x="76" y="56"/>
                        <a:pt x="78" y="54"/>
                        <a:pt x="81" y="53"/>
                      </a:cubicBezTo>
                      <a:cubicBezTo>
                        <a:pt x="55" y="26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8" y="0"/>
                        <a:pt x="8" y="3"/>
                        <a:pt x="1" y="40"/>
                      </a:cubicBezTo>
                      <a:cubicBezTo>
                        <a:pt x="0" y="42"/>
                        <a:pt x="1" y="44"/>
                        <a:pt x="3" y="45"/>
                      </a:cubicBezTo>
                      <a:cubicBezTo>
                        <a:pt x="4" y="45"/>
                        <a:pt x="26" y="55"/>
                        <a:pt x="52" y="78"/>
                      </a:cubicBezTo>
                      <a:cubicBezTo>
                        <a:pt x="54" y="77"/>
                        <a:pt x="57" y="77"/>
                        <a:pt x="59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232"/>
                <p:cNvSpPr>
                  <a:spLocks/>
                </p:cNvSpPr>
                <p:nvPr/>
              </p:nvSpPr>
              <p:spPr bwMode="auto">
                <a:xfrm>
                  <a:off x="4302126" y="4486275"/>
                  <a:ext cx="342900" cy="357188"/>
                </a:xfrm>
                <a:custGeom>
                  <a:avLst/>
                  <a:gdLst>
                    <a:gd name="T0" fmla="*/ 117 w 126"/>
                    <a:gd name="T1" fmla="*/ 69 h 131"/>
                    <a:gd name="T2" fmla="*/ 80 w 126"/>
                    <a:gd name="T3" fmla="*/ 66 h 131"/>
                    <a:gd name="T4" fmla="*/ 71 w 126"/>
                    <a:gd name="T5" fmla="*/ 84 h 131"/>
                    <a:gd name="T6" fmla="*/ 79 w 126"/>
                    <a:gd name="T7" fmla="*/ 103 h 131"/>
                    <a:gd name="T8" fmla="*/ 85 w 126"/>
                    <a:gd name="T9" fmla="*/ 103 h 131"/>
                    <a:gd name="T10" fmla="*/ 85 w 126"/>
                    <a:gd name="T11" fmla="*/ 97 h 131"/>
                    <a:gd name="T12" fmla="*/ 79 w 126"/>
                    <a:gd name="T13" fmla="*/ 84 h 131"/>
                    <a:gd name="T14" fmla="*/ 85 w 126"/>
                    <a:gd name="T15" fmla="*/ 71 h 131"/>
                    <a:gd name="T16" fmla="*/ 111 w 126"/>
                    <a:gd name="T17" fmla="*/ 74 h 131"/>
                    <a:gd name="T18" fmla="*/ 118 w 126"/>
                    <a:gd name="T19" fmla="*/ 93 h 131"/>
                    <a:gd name="T20" fmla="*/ 109 w 126"/>
                    <a:gd name="T21" fmla="*/ 113 h 131"/>
                    <a:gd name="T22" fmla="*/ 78 w 126"/>
                    <a:gd name="T23" fmla="*/ 122 h 131"/>
                    <a:gd name="T24" fmla="*/ 53 w 126"/>
                    <a:gd name="T25" fmla="*/ 102 h 131"/>
                    <a:gd name="T26" fmla="*/ 51 w 126"/>
                    <a:gd name="T27" fmla="*/ 97 h 131"/>
                    <a:gd name="T28" fmla="*/ 62 w 126"/>
                    <a:gd name="T29" fmla="*/ 61 h 131"/>
                    <a:gd name="T30" fmla="*/ 87 w 126"/>
                    <a:gd name="T31" fmla="*/ 49 h 131"/>
                    <a:gd name="T32" fmla="*/ 91 w 126"/>
                    <a:gd name="T33" fmla="*/ 46 h 131"/>
                    <a:gd name="T34" fmla="*/ 88 w 126"/>
                    <a:gd name="T35" fmla="*/ 42 h 131"/>
                    <a:gd name="T36" fmla="*/ 28 w 126"/>
                    <a:gd name="T37" fmla="*/ 7 h 131"/>
                    <a:gd name="T38" fmla="*/ 26 w 126"/>
                    <a:gd name="T39" fmla="*/ 6 h 131"/>
                    <a:gd name="T40" fmla="*/ 19 w 126"/>
                    <a:gd name="T41" fmla="*/ 0 h 131"/>
                    <a:gd name="T42" fmla="*/ 12 w 126"/>
                    <a:gd name="T43" fmla="*/ 3 h 131"/>
                    <a:gd name="T44" fmla="*/ 2 w 126"/>
                    <a:gd name="T45" fmla="*/ 20 h 131"/>
                    <a:gd name="T46" fmla="*/ 0 w 126"/>
                    <a:gd name="T47" fmla="*/ 26 h 131"/>
                    <a:gd name="T48" fmla="*/ 1 w 126"/>
                    <a:gd name="T49" fmla="*/ 34 h 131"/>
                    <a:gd name="T50" fmla="*/ 1 w 126"/>
                    <a:gd name="T51" fmla="*/ 34 h 131"/>
                    <a:gd name="T52" fmla="*/ 43 w 126"/>
                    <a:gd name="T53" fmla="*/ 99 h 131"/>
                    <a:gd name="T54" fmla="*/ 43 w 126"/>
                    <a:gd name="T55" fmla="*/ 99 h 131"/>
                    <a:gd name="T56" fmla="*/ 45 w 126"/>
                    <a:gd name="T57" fmla="*/ 105 h 131"/>
                    <a:gd name="T58" fmla="*/ 76 w 126"/>
                    <a:gd name="T59" fmla="*/ 130 h 131"/>
                    <a:gd name="T60" fmla="*/ 85 w 126"/>
                    <a:gd name="T61" fmla="*/ 131 h 131"/>
                    <a:gd name="T62" fmla="*/ 114 w 126"/>
                    <a:gd name="T63" fmla="*/ 119 h 131"/>
                    <a:gd name="T64" fmla="*/ 126 w 126"/>
                    <a:gd name="T65" fmla="*/ 93 h 131"/>
                    <a:gd name="T66" fmla="*/ 117 w 126"/>
                    <a:gd name="T67" fmla="*/ 69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6" h="131">
                      <a:moveTo>
                        <a:pt x="117" y="69"/>
                      </a:moveTo>
                      <a:cubicBezTo>
                        <a:pt x="112" y="64"/>
                        <a:pt x="94" y="52"/>
                        <a:pt x="80" y="66"/>
                      </a:cubicBezTo>
                      <a:cubicBezTo>
                        <a:pt x="74" y="71"/>
                        <a:pt x="71" y="77"/>
                        <a:pt x="71" y="84"/>
                      </a:cubicBezTo>
                      <a:cubicBezTo>
                        <a:pt x="71" y="92"/>
                        <a:pt x="75" y="99"/>
                        <a:pt x="79" y="103"/>
                      </a:cubicBezTo>
                      <a:cubicBezTo>
                        <a:pt x="81" y="104"/>
                        <a:pt x="84" y="104"/>
                        <a:pt x="85" y="103"/>
                      </a:cubicBezTo>
                      <a:cubicBezTo>
                        <a:pt x="87" y="101"/>
                        <a:pt x="86" y="98"/>
                        <a:pt x="85" y="97"/>
                      </a:cubicBezTo>
                      <a:cubicBezTo>
                        <a:pt x="82" y="94"/>
                        <a:pt x="79" y="89"/>
                        <a:pt x="79" y="84"/>
                      </a:cubicBezTo>
                      <a:cubicBezTo>
                        <a:pt x="79" y="79"/>
                        <a:pt x="81" y="75"/>
                        <a:pt x="85" y="71"/>
                      </a:cubicBezTo>
                      <a:cubicBezTo>
                        <a:pt x="97" y="61"/>
                        <a:pt x="111" y="74"/>
                        <a:pt x="111" y="74"/>
                      </a:cubicBezTo>
                      <a:cubicBezTo>
                        <a:pt x="117" y="80"/>
                        <a:pt x="118" y="88"/>
                        <a:pt x="118" y="93"/>
                      </a:cubicBezTo>
                      <a:cubicBezTo>
                        <a:pt x="117" y="101"/>
                        <a:pt x="114" y="109"/>
                        <a:pt x="109" y="113"/>
                      </a:cubicBezTo>
                      <a:cubicBezTo>
                        <a:pt x="99" y="122"/>
                        <a:pt x="89" y="125"/>
                        <a:pt x="78" y="122"/>
                      </a:cubicBezTo>
                      <a:cubicBezTo>
                        <a:pt x="65" y="119"/>
                        <a:pt x="55" y="108"/>
                        <a:pt x="53" y="102"/>
                      </a:cubicBezTo>
                      <a:cubicBezTo>
                        <a:pt x="52" y="100"/>
                        <a:pt x="51" y="98"/>
                        <a:pt x="51" y="97"/>
                      </a:cubicBezTo>
                      <a:cubicBezTo>
                        <a:pt x="50" y="81"/>
                        <a:pt x="54" y="69"/>
                        <a:pt x="62" y="61"/>
                      </a:cubicBezTo>
                      <a:cubicBezTo>
                        <a:pt x="72" y="50"/>
                        <a:pt x="87" y="49"/>
                        <a:pt x="87" y="49"/>
                      </a:cubicBezTo>
                      <a:cubicBezTo>
                        <a:pt x="89" y="49"/>
                        <a:pt x="90" y="48"/>
                        <a:pt x="91" y="46"/>
                      </a:cubicBezTo>
                      <a:cubicBezTo>
                        <a:pt x="91" y="44"/>
                        <a:pt x="90" y="42"/>
                        <a:pt x="88" y="42"/>
                      </a:cubicBezTo>
                      <a:cubicBezTo>
                        <a:pt x="63" y="31"/>
                        <a:pt x="43" y="19"/>
                        <a:pt x="28" y="7"/>
                      </a:cubicBezTo>
                      <a:cubicBezTo>
                        <a:pt x="28" y="7"/>
                        <a:pt x="27" y="6"/>
                        <a:pt x="26" y="6"/>
                      </a:cubicBezTo>
                      <a:cubicBezTo>
                        <a:pt x="24" y="4"/>
                        <a:pt x="21" y="2"/>
                        <a:pt x="19" y="0"/>
                      </a:cubicBezTo>
                      <a:cubicBezTo>
                        <a:pt x="16" y="0"/>
                        <a:pt x="13" y="1"/>
                        <a:pt x="12" y="3"/>
                      </a:cubicBezTo>
                      <a:cubicBezTo>
                        <a:pt x="7" y="7"/>
                        <a:pt x="5" y="13"/>
                        <a:pt x="2" y="20"/>
                      </a:cubicBezTo>
                      <a:cubicBezTo>
                        <a:pt x="2" y="22"/>
                        <a:pt x="1" y="24"/>
                        <a:pt x="0" y="26"/>
                      </a:cubicBezTo>
                      <a:cubicBezTo>
                        <a:pt x="1" y="28"/>
                        <a:pt x="1" y="31"/>
                        <a:pt x="1" y="34"/>
                      </a:cubicBezTo>
                      <a:cubicBezTo>
                        <a:pt x="1" y="34"/>
                        <a:pt x="1" y="34"/>
                        <a:pt x="1" y="34"/>
                      </a:cubicBezTo>
                      <a:cubicBezTo>
                        <a:pt x="16" y="51"/>
                        <a:pt x="32" y="72"/>
                        <a:pt x="43" y="99"/>
                      </a:cubicBezTo>
                      <a:cubicBezTo>
                        <a:pt x="43" y="99"/>
                        <a:pt x="43" y="99"/>
                        <a:pt x="43" y="99"/>
                      </a:cubicBezTo>
                      <a:cubicBezTo>
                        <a:pt x="44" y="101"/>
                        <a:pt x="45" y="103"/>
                        <a:pt x="45" y="105"/>
                      </a:cubicBezTo>
                      <a:cubicBezTo>
                        <a:pt x="48" y="113"/>
                        <a:pt x="60" y="126"/>
                        <a:pt x="76" y="130"/>
                      </a:cubicBezTo>
                      <a:cubicBezTo>
                        <a:pt x="79" y="131"/>
                        <a:pt x="82" y="131"/>
                        <a:pt x="85" y="131"/>
                      </a:cubicBezTo>
                      <a:cubicBezTo>
                        <a:pt x="93" y="131"/>
                        <a:pt x="104" y="128"/>
                        <a:pt x="114" y="119"/>
                      </a:cubicBezTo>
                      <a:cubicBezTo>
                        <a:pt x="121" y="113"/>
                        <a:pt x="125" y="103"/>
                        <a:pt x="126" y="93"/>
                      </a:cubicBezTo>
                      <a:cubicBezTo>
                        <a:pt x="126" y="84"/>
                        <a:pt x="123" y="75"/>
                        <a:pt x="11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233"/>
                <p:cNvSpPr>
                  <a:spLocks noEditPoints="1"/>
                </p:cNvSpPr>
                <p:nvPr/>
              </p:nvSpPr>
              <p:spPr bwMode="auto">
                <a:xfrm>
                  <a:off x="4219576" y="4457700"/>
                  <a:ext cx="177800" cy="231775"/>
                </a:xfrm>
                <a:custGeom>
                  <a:avLst/>
                  <a:gdLst>
                    <a:gd name="T0" fmla="*/ 32 w 65"/>
                    <a:gd name="T1" fmla="*/ 85 h 85"/>
                    <a:gd name="T2" fmla="*/ 28 w 65"/>
                    <a:gd name="T3" fmla="*/ 83 h 85"/>
                    <a:gd name="T4" fmla="*/ 26 w 65"/>
                    <a:gd name="T5" fmla="*/ 79 h 85"/>
                    <a:gd name="T6" fmla="*/ 18 w 65"/>
                    <a:gd name="T7" fmla="*/ 57 h 85"/>
                    <a:gd name="T8" fmla="*/ 18 w 65"/>
                    <a:gd name="T9" fmla="*/ 54 h 85"/>
                    <a:gd name="T10" fmla="*/ 19 w 65"/>
                    <a:gd name="T11" fmla="*/ 49 h 85"/>
                    <a:gd name="T12" fmla="*/ 15 w 65"/>
                    <a:gd name="T13" fmla="*/ 52 h 85"/>
                    <a:gd name="T14" fmla="*/ 9 w 65"/>
                    <a:gd name="T15" fmla="*/ 54 h 85"/>
                    <a:gd name="T16" fmla="*/ 6 w 65"/>
                    <a:gd name="T17" fmla="*/ 53 h 85"/>
                    <a:gd name="T18" fmla="*/ 1 w 65"/>
                    <a:gd name="T19" fmla="*/ 41 h 85"/>
                    <a:gd name="T20" fmla="*/ 16 w 65"/>
                    <a:gd name="T21" fmla="*/ 27 h 85"/>
                    <a:gd name="T22" fmla="*/ 17 w 65"/>
                    <a:gd name="T23" fmla="*/ 27 h 85"/>
                    <a:gd name="T24" fmla="*/ 21 w 65"/>
                    <a:gd name="T25" fmla="*/ 28 h 85"/>
                    <a:gd name="T26" fmla="*/ 23 w 65"/>
                    <a:gd name="T27" fmla="*/ 29 h 85"/>
                    <a:gd name="T28" fmla="*/ 23 w 65"/>
                    <a:gd name="T29" fmla="*/ 27 h 85"/>
                    <a:gd name="T30" fmla="*/ 35 w 65"/>
                    <a:gd name="T31" fmla="*/ 7 h 85"/>
                    <a:gd name="T32" fmla="*/ 51 w 65"/>
                    <a:gd name="T33" fmla="*/ 0 h 85"/>
                    <a:gd name="T34" fmla="*/ 56 w 65"/>
                    <a:gd name="T35" fmla="*/ 1 h 85"/>
                    <a:gd name="T36" fmla="*/ 65 w 65"/>
                    <a:gd name="T37" fmla="*/ 12 h 85"/>
                    <a:gd name="T38" fmla="*/ 62 w 65"/>
                    <a:gd name="T39" fmla="*/ 17 h 85"/>
                    <a:gd name="T40" fmla="*/ 61 w 65"/>
                    <a:gd name="T41" fmla="*/ 17 h 85"/>
                    <a:gd name="T42" fmla="*/ 57 w 65"/>
                    <a:gd name="T43" fmla="*/ 14 h 85"/>
                    <a:gd name="T44" fmla="*/ 54 w 65"/>
                    <a:gd name="T45" fmla="*/ 9 h 85"/>
                    <a:gd name="T46" fmla="*/ 51 w 65"/>
                    <a:gd name="T47" fmla="*/ 8 h 85"/>
                    <a:gd name="T48" fmla="*/ 40 w 65"/>
                    <a:gd name="T49" fmla="*/ 12 h 85"/>
                    <a:gd name="T50" fmla="*/ 31 w 65"/>
                    <a:gd name="T51" fmla="*/ 30 h 85"/>
                    <a:gd name="T52" fmla="*/ 28 w 65"/>
                    <a:gd name="T53" fmla="*/ 36 h 85"/>
                    <a:gd name="T54" fmla="*/ 28 w 65"/>
                    <a:gd name="T55" fmla="*/ 37 h 85"/>
                    <a:gd name="T56" fmla="*/ 28 w 65"/>
                    <a:gd name="T57" fmla="*/ 37 h 85"/>
                    <a:gd name="T58" fmla="*/ 29 w 65"/>
                    <a:gd name="T59" fmla="*/ 44 h 85"/>
                    <a:gd name="T60" fmla="*/ 27 w 65"/>
                    <a:gd name="T61" fmla="*/ 51 h 85"/>
                    <a:gd name="T62" fmla="*/ 26 w 65"/>
                    <a:gd name="T63" fmla="*/ 57 h 85"/>
                    <a:gd name="T64" fmla="*/ 33 w 65"/>
                    <a:gd name="T65" fmla="*/ 75 h 85"/>
                    <a:gd name="T66" fmla="*/ 35 w 65"/>
                    <a:gd name="T67" fmla="*/ 79 h 85"/>
                    <a:gd name="T68" fmla="*/ 35 w 65"/>
                    <a:gd name="T69" fmla="*/ 82 h 85"/>
                    <a:gd name="T70" fmla="*/ 33 w 65"/>
                    <a:gd name="T71" fmla="*/ 84 h 85"/>
                    <a:gd name="T72" fmla="*/ 32 w 65"/>
                    <a:gd name="T73" fmla="*/ 85 h 85"/>
                    <a:gd name="T74" fmla="*/ 16 w 65"/>
                    <a:gd name="T75" fmla="*/ 35 h 85"/>
                    <a:gd name="T76" fmla="*/ 9 w 65"/>
                    <a:gd name="T77" fmla="*/ 42 h 85"/>
                    <a:gd name="T78" fmla="*/ 9 w 65"/>
                    <a:gd name="T79" fmla="*/ 47 h 85"/>
                    <a:gd name="T80" fmla="*/ 12 w 65"/>
                    <a:gd name="T81" fmla="*/ 44 h 85"/>
                    <a:gd name="T82" fmla="*/ 18 w 65"/>
                    <a:gd name="T83" fmla="*/ 39 h 85"/>
                    <a:gd name="T84" fmla="*/ 20 w 65"/>
                    <a:gd name="T85" fmla="*/ 36 h 85"/>
                    <a:gd name="T86" fmla="*/ 17 w 65"/>
                    <a:gd name="T87" fmla="*/ 35 h 85"/>
                    <a:gd name="T88" fmla="*/ 16 w 65"/>
                    <a:gd name="T89" fmla="*/ 35 h 85"/>
                    <a:gd name="T90" fmla="*/ 16 w 65"/>
                    <a:gd name="T91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5" h="85">
                      <a:moveTo>
                        <a:pt x="32" y="85"/>
                      </a:moveTo>
                      <a:cubicBezTo>
                        <a:pt x="30" y="85"/>
                        <a:pt x="29" y="84"/>
                        <a:pt x="28" y="83"/>
                      </a:cubicBezTo>
                      <a:cubicBezTo>
                        <a:pt x="27" y="81"/>
                        <a:pt x="27" y="80"/>
                        <a:pt x="26" y="79"/>
                      </a:cubicBezTo>
                      <a:cubicBezTo>
                        <a:pt x="22" y="72"/>
                        <a:pt x="18" y="65"/>
                        <a:pt x="18" y="57"/>
                      </a:cubicBezTo>
                      <a:cubicBezTo>
                        <a:pt x="18" y="56"/>
                        <a:pt x="18" y="55"/>
                        <a:pt x="18" y="54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3" y="53"/>
                        <a:pt x="11" y="54"/>
                        <a:pt x="9" y="54"/>
                      </a:cubicBezTo>
                      <a:cubicBezTo>
                        <a:pt x="8" y="54"/>
                        <a:pt x="7" y="54"/>
                        <a:pt x="6" y="53"/>
                      </a:cubicBezTo>
                      <a:cubicBezTo>
                        <a:pt x="2" y="52"/>
                        <a:pt x="0" y="48"/>
                        <a:pt x="1" y="41"/>
                      </a:cubicBezTo>
                      <a:cubicBezTo>
                        <a:pt x="3" y="31"/>
                        <a:pt x="10" y="27"/>
                        <a:pt x="16" y="27"/>
                      </a:cubicBezTo>
                      <a:cubicBezTo>
                        <a:pt x="16" y="27"/>
                        <a:pt x="17" y="27"/>
                        <a:pt x="17" y="27"/>
                      </a:cubicBezTo>
                      <a:cubicBezTo>
                        <a:pt x="19" y="27"/>
                        <a:pt x="20" y="28"/>
                        <a:pt x="21" y="28"/>
                      </a:cubicBezTo>
                      <a:cubicBezTo>
                        <a:pt x="23" y="29"/>
                        <a:pt x="23" y="29"/>
                        <a:pt x="23" y="29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6" y="19"/>
                        <a:pt x="29" y="12"/>
                        <a:pt x="35" y="7"/>
                      </a:cubicBezTo>
                      <a:cubicBezTo>
                        <a:pt x="38" y="4"/>
                        <a:pt x="44" y="0"/>
                        <a:pt x="51" y="0"/>
                      </a:cubicBezTo>
                      <a:cubicBezTo>
                        <a:pt x="53" y="0"/>
                        <a:pt x="55" y="1"/>
                        <a:pt x="56" y="1"/>
                      </a:cubicBezTo>
                      <a:cubicBezTo>
                        <a:pt x="61" y="3"/>
                        <a:pt x="64" y="7"/>
                        <a:pt x="65" y="12"/>
                      </a:cubicBezTo>
                      <a:cubicBezTo>
                        <a:pt x="65" y="15"/>
                        <a:pt x="64" y="17"/>
                        <a:pt x="62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59" y="17"/>
                        <a:pt x="57" y="16"/>
                        <a:pt x="57" y="14"/>
                      </a:cubicBezTo>
                      <a:cubicBezTo>
                        <a:pt x="57" y="10"/>
                        <a:pt x="55" y="9"/>
                        <a:pt x="54" y="9"/>
                      </a:cubicBezTo>
                      <a:cubicBezTo>
                        <a:pt x="53" y="9"/>
                        <a:pt x="52" y="8"/>
                        <a:pt x="51" y="8"/>
                      </a:cubicBezTo>
                      <a:cubicBezTo>
                        <a:pt x="47" y="8"/>
                        <a:pt x="43" y="10"/>
                        <a:pt x="40" y="12"/>
                      </a:cubicBezTo>
                      <a:cubicBezTo>
                        <a:pt x="35" y="17"/>
                        <a:pt x="33" y="23"/>
                        <a:pt x="31" y="30"/>
                      </a:cubicBezTo>
                      <a:cubicBezTo>
                        <a:pt x="30" y="32"/>
                        <a:pt x="29" y="34"/>
                        <a:pt x="28" y="36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9" y="39"/>
                        <a:pt x="29" y="42"/>
                        <a:pt x="29" y="44"/>
                      </a:cubicBezTo>
                      <a:cubicBezTo>
                        <a:pt x="28" y="47"/>
                        <a:pt x="28" y="49"/>
                        <a:pt x="27" y="51"/>
                      </a:cubicBezTo>
                      <a:cubicBezTo>
                        <a:pt x="27" y="53"/>
                        <a:pt x="26" y="55"/>
                        <a:pt x="26" y="57"/>
                      </a:cubicBezTo>
                      <a:cubicBezTo>
                        <a:pt x="26" y="63"/>
                        <a:pt x="29" y="69"/>
                        <a:pt x="33" y="75"/>
                      </a:cubicBezTo>
                      <a:cubicBezTo>
                        <a:pt x="34" y="76"/>
                        <a:pt x="34" y="78"/>
                        <a:pt x="35" y="79"/>
                      </a:cubicBezTo>
                      <a:cubicBezTo>
                        <a:pt x="36" y="80"/>
                        <a:pt x="36" y="81"/>
                        <a:pt x="35" y="82"/>
                      </a:cubicBezTo>
                      <a:cubicBezTo>
                        <a:pt x="35" y="83"/>
                        <a:pt x="34" y="84"/>
                        <a:pt x="33" y="84"/>
                      </a:cubicBezTo>
                      <a:cubicBezTo>
                        <a:pt x="33" y="85"/>
                        <a:pt x="32" y="85"/>
                        <a:pt x="32" y="85"/>
                      </a:cubicBezTo>
                      <a:close/>
                      <a:moveTo>
                        <a:pt x="16" y="35"/>
                      </a:moveTo>
                      <a:cubicBezTo>
                        <a:pt x="13" y="35"/>
                        <a:pt x="10" y="37"/>
                        <a:pt x="9" y="42"/>
                      </a:cubicBezTo>
                      <a:cubicBezTo>
                        <a:pt x="9" y="47"/>
                        <a:pt x="9" y="47"/>
                        <a:pt x="9" y="47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5" y="42"/>
                        <a:pt x="17" y="40"/>
                        <a:pt x="18" y="39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35"/>
                        <a:pt x="17" y="35"/>
                        <a:pt x="16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8" name="TextBox 117"/>
            <p:cNvSpPr txBox="1"/>
            <p:nvPr/>
          </p:nvSpPr>
          <p:spPr>
            <a:xfrm>
              <a:off x="5151752" y="5146649"/>
              <a:ext cx="1009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aseline="300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71515" y="5156037"/>
            <a:ext cx="4341433" cy="652486"/>
            <a:chOff x="607943" y="923176"/>
            <a:chExt cx="4341433" cy="652486"/>
          </a:xfrm>
        </p:grpSpPr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2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73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671515" y="5778730"/>
            <a:ext cx="4341433" cy="652486"/>
            <a:chOff x="607943" y="923176"/>
            <a:chExt cx="4341433" cy="652486"/>
          </a:xfrm>
        </p:grpSpPr>
        <p:sp>
          <p:nvSpPr>
            <p:cNvPr id="7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：不稳定</a:t>
              </a:r>
            </a:p>
          </p:txBody>
        </p:sp>
        <p:grpSp>
          <p:nvGrpSpPr>
            <p:cNvPr id="7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79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6810881" y="534721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4446776" y="505921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5628829" y="505921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4446776" y="608421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6810881" y="579621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5628829" y="579621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7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2" grpId="0" animBg="1"/>
      <p:bldP spid="62" grpId="1" animBg="1"/>
      <p:bldP spid="63" grpId="0" animBg="1"/>
      <p:bldP spid="91" grpId="0" animBg="1"/>
      <p:bldP spid="92" grpId="0" animBg="1"/>
      <p:bldP spid="92" grpId="1" animBg="1"/>
      <p:bldP spid="98" grpId="0" animBg="1"/>
      <p:bldP spid="98" grpId="1" animBg="1"/>
      <p:bldP spid="99" grpId="0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4" grpId="0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9" grpId="0" animBg="1"/>
      <p:bldP spid="110" grpId="0" animBg="1"/>
      <p:bldP spid="111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8-4-1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起泡排序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  <p:extLst>
      <p:ext uri="{BB962C8B-B14F-4D97-AF65-F5344CB8AC3E}">
        <p14:creationId xmlns:p14="http://schemas.microsoft.com/office/powerpoint/2010/main" val="2087826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64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9958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起泡排序的基本思想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4488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38350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起泡排序的算法</a:t>
            </a:r>
          </a:p>
        </p:txBody>
      </p:sp>
      <p:grpSp>
        <p:nvGrpSpPr>
          <p:cNvPr id="15" name="Group 40"/>
          <p:cNvGrpSpPr/>
          <p:nvPr/>
        </p:nvGrpSpPr>
        <p:grpSpPr>
          <a:xfrm>
            <a:off x="1964746" y="33327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326742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起泡排序的时空性能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64746" y="42166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415134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起泡排序的稳定性</a:t>
            </a:r>
          </a:p>
        </p:txBody>
      </p:sp>
    </p:spTree>
    <p:extLst>
      <p:ext uri="{BB962C8B-B14F-4D97-AF65-F5344CB8AC3E}">
        <p14:creationId xmlns:p14="http://schemas.microsoft.com/office/powerpoint/2010/main" val="32552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1433391" y="3240562"/>
            <a:ext cx="3151187" cy="908050"/>
            <a:chOff x="819" y="2811"/>
            <a:chExt cx="1985" cy="572"/>
          </a:xfrm>
        </p:grpSpPr>
        <p:sp>
          <p:nvSpPr>
            <p:cNvPr id="19" name="AutoShape 5"/>
            <p:cNvSpPr>
              <a:spLocks/>
            </p:cNvSpPr>
            <p:nvPr/>
          </p:nvSpPr>
          <p:spPr bwMode="auto">
            <a:xfrm rot="16200000">
              <a:off x="1698" y="193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39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63516" y="2718275"/>
            <a:ext cx="3568900" cy="447875"/>
            <a:chOff x="2066286" y="3457892"/>
            <a:chExt cx="3568900" cy="447875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6286" y="345789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3054346" y="34737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5203186" y="34737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911754" y="3457892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5267203" y="3256437"/>
            <a:ext cx="3151188" cy="923925"/>
            <a:chOff x="3234" y="2821"/>
            <a:chExt cx="1985" cy="582"/>
          </a:xfrm>
        </p:grpSpPr>
        <p:sp>
          <p:nvSpPr>
            <p:cNvPr id="22" name="AutoShape 8"/>
            <p:cNvSpPr>
              <a:spLocks/>
            </p:cNvSpPr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81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84641" y="2716370"/>
            <a:ext cx="3514925" cy="449780"/>
            <a:chOff x="5987411" y="2522697"/>
            <a:chExt cx="3514925" cy="449780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7570466" y="252269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8991" y="845232"/>
            <a:ext cx="10918169" cy="1118255"/>
            <a:chOff x="648991" y="845232"/>
            <a:chExt cx="10918169" cy="1118255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起泡排序的</a:t>
              </a:r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基本思想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：两两比较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相邻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记录，如果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反序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则交换，直到没有反序的记录为止。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595516" y="2365850"/>
            <a:ext cx="2811099" cy="600615"/>
            <a:chOff x="2498286" y="3105467"/>
            <a:chExt cx="2811099" cy="600615"/>
          </a:xfrm>
        </p:grpSpPr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2498286" y="3706082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3486346" y="3706082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>
              <a:off x="4663186" y="3706082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0"/>
            <p:cNvSpPr txBox="1">
              <a:spLocks noChangeArrowheads="1"/>
            </p:cNvSpPr>
            <p:nvPr/>
          </p:nvSpPr>
          <p:spPr bwMode="auto">
            <a:xfrm>
              <a:off x="3573029" y="3105467"/>
              <a:ext cx="173635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dirty="0">
                  <a:solidFill>
                    <a:srgbClr val="5C3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反序则交换</a:t>
              </a:r>
            </a:p>
            <a:p>
              <a:pPr algn="just" eaLnBrk="0" hangingPunct="0"/>
              <a:endParaRPr lang="zh-CN" altLang="en-US" sz="2800" dirty="0">
                <a:solidFill>
                  <a:srgbClr val="5C30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圆柱形 10"/>
          <p:cNvSpPr/>
          <p:nvPr/>
        </p:nvSpPr>
        <p:spPr>
          <a:xfrm>
            <a:off x="10104120" y="1722120"/>
            <a:ext cx="807720" cy="4274259"/>
          </a:xfrm>
          <a:prstGeom prst="can">
            <a:avLst/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208412" y="2004920"/>
            <a:ext cx="540000" cy="1713916"/>
            <a:chOff x="9339732" y="2004920"/>
            <a:chExt cx="540000" cy="1713916"/>
          </a:xfrm>
        </p:grpSpPr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9339732" y="2004920"/>
              <a:ext cx="540000" cy="540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9357732" y="2645878"/>
              <a:ext cx="504000" cy="504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Oval 19"/>
            <p:cNvSpPr>
              <a:spLocks noChangeArrowheads="1"/>
            </p:cNvSpPr>
            <p:nvPr/>
          </p:nvSpPr>
          <p:spPr bwMode="auto">
            <a:xfrm>
              <a:off x="9375732" y="3250836"/>
              <a:ext cx="468000" cy="468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298412" y="3819794"/>
            <a:ext cx="360000" cy="2088790"/>
            <a:chOff x="9429732" y="3819794"/>
            <a:chExt cx="360000" cy="2088790"/>
          </a:xfrm>
        </p:grpSpPr>
        <p:sp>
          <p:nvSpPr>
            <p:cNvPr id="69" name="Oval 19"/>
            <p:cNvSpPr>
              <a:spLocks noChangeArrowheads="1"/>
            </p:cNvSpPr>
            <p:nvPr/>
          </p:nvSpPr>
          <p:spPr bwMode="auto">
            <a:xfrm>
              <a:off x="9429732" y="3819794"/>
              <a:ext cx="360000" cy="36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9483732" y="4280752"/>
              <a:ext cx="252000" cy="25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9447732" y="4633710"/>
              <a:ext cx="324000" cy="324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Oval 19"/>
            <p:cNvSpPr>
              <a:spLocks noChangeArrowheads="1"/>
            </p:cNvSpPr>
            <p:nvPr/>
          </p:nvSpPr>
          <p:spPr bwMode="auto">
            <a:xfrm>
              <a:off x="9519732" y="5058668"/>
              <a:ext cx="180000" cy="18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Oval 19"/>
            <p:cNvSpPr>
              <a:spLocks noChangeArrowheads="1"/>
            </p:cNvSpPr>
            <p:nvPr/>
          </p:nvSpPr>
          <p:spPr bwMode="auto">
            <a:xfrm>
              <a:off x="9501732" y="5692584"/>
              <a:ext cx="216000" cy="216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Oval 19"/>
            <p:cNvSpPr>
              <a:spLocks noChangeArrowheads="1"/>
            </p:cNvSpPr>
            <p:nvPr/>
          </p:nvSpPr>
          <p:spPr bwMode="auto">
            <a:xfrm>
              <a:off x="9483732" y="5339626"/>
              <a:ext cx="252000" cy="25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593962" y="4756021"/>
            <a:ext cx="9190118" cy="605294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类似水中的气泡，体积大的浮到上面，起泡排序因而得名</a:t>
            </a:r>
          </a:p>
        </p:txBody>
      </p:sp>
    </p:spTree>
    <p:extLst>
      <p:ext uri="{BB962C8B-B14F-4D97-AF65-F5344CB8AC3E}">
        <p14:creationId xmlns:p14="http://schemas.microsoft.com/office/powerpoint/2010/main" val="28883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7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9050558" y="454776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5654764" y="5987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0044" y="9587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7899388" y="6707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22832" y="8867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" y="97596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92480" y="18920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92480" y="28386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92480" y="381573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第三趟排序结果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2480" y="4747079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第四趟排序结果</a:t>
            </a: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4522832" y="184534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5654764" y="191734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7899388" y="1557348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50044" y="162934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9050558" y="1413348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9050558" y="2358877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522832" y="286287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5654764" y="279087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6750044" y="257487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7899388" y="2502877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9050558" y="329147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4522832" y="379547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5654764" y="372347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750044" y="350747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899388" y="343547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9050558" y="4255579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4522832" y="475957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5654764" y="468757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50044" y="447157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7899388" y="439957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23390" y="809372"/>
            <a:ext cx="544630" cy="5010058"/>
            <a:chOff x="10069110" y="830406"/>
            <a:chExt cx="544630" cy="5010058"/>
          </a:xfrm>
        </p:grpSpPr>
        <p:grpSp>
          <p:nvGrpSpPr>
            <p:cNvPr id="70" name="Group 31"/>
            <p:cNvGrpSpPr/>
            <p:nvPr/>
          </p:nvGrpSpPr>
          <p:grpSpPr>
            <a:xfrm>
              <a:off x="10125426" y="830406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0069110" y="1439259"/>
              <a:ext cx="54463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三趟排序有必要吗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</p:grp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390900" y="1030776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390900" y="1989348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3390900" y="2934877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390900" y="3867475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3390900" y="4831579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2480" y="5615176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第五趟排序结果</a:t>
            </a: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9050558" y="5199876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4522832" y="57038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5654764" y="56318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6750044" y="54158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7899388" y="53438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3390900" y="5775876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0833552" y="809372"/>
            <a:ext cx="544630" cy="5010058"/>
            <a:chOff x="10069110" y="830406"/>
            <a:chExt cx="544630" cy="5010058"/>
          </a:xfrm>
        </p:grpSpPr>
        <p:grpSp>
          <p:nvGrpSpPr>
            <p:cNvPr id="86" name="Group 31"/>
            <p:cNvGrpSpPr/>
            <p:nvPr/>
          </p:nvGrpSpPr>
          <p:grpSpPr>
            <a:xfrm>
              <a:off x="10125426" y="830406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8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0069110" y="1439259"/>
              <a:ext cx="54463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五趟排序有必要吗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3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87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" fill="hold">
                      <p:stCondLst>
                        <p:cond delay="0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97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" fill="hold">
                      <p:stCondLst>
                        <p:cond delay="0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0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8" fill="hold">
                      <p:stCondLst>
                        <p:cond delay="0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2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3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25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" fill="hold">
                      <p:stCondLst>
                        <p:cond delay="0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257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" fill="hold">
                      <p:stCondLst>
                        <p:cond delay="0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262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" fill="hold">
                      <p:stCondLst>
                        <p:cond delay="0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67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8" fill="hold">
                      <p:stCondLst>
                        <p:cond delay="0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277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" fill="hold">
                      <p:stCondLst>
                        <p:cond delay="0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28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" fill="hold">
                      <p:stCondLst>
                        <p:cond delay="0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8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8" fill="hold">
                      <p:stCondLst>
                        <p:cond delay="0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9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3" fill="hold">
                      <p:stCondLst>
                        <p:cond delay="0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9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8" fill="hold">
                      <p:stCondLst>
                        <p:cond delay="0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0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8" fill="hold">
                      <p:stCondLst>
                        <p:cond delay="0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31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3" fill="hold">
                      <p:stCondLst>
                        <p:cond delay="0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317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8" fill="hold">
                      <p:stCondLst>
                        <p:cond delay="0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327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8" fill="hold">
                      <p:stCondLst>
                        <p:cond delay="0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17" grpId="0"/>
      <p:bldP spid="141" grpId="0"/>
      <p:bldP spid="142" grpId="0"/>
      <p:bldP spid="143" grpId="0"/>
      <p:bldP spid="144" grpId="0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54" grpId="0" animBg="1"/>
      <p:bldP spid="54" grpId="1" animBg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2" grpId="0"/>
      <p:bldP spid="53" grpId="0" animBg="1"/>
      <p:bldP spid="53" grpId="1" animBg="1"/>
      <p:bldP spid="75" grpId="0" animBg="1"/>
      <p:bldP spid="75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9050558" y="454776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5654764" y="5987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0044" y="9587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7899388" y="6707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22832" y="8867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" y="97596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92480" y="18920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92480" y="28386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92480" y="381573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第三趟排序结果</a:t>
            </a: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4522832" y="184534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5654764" y="191734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7899388" y="1557348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50044" y="162934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9050558" y="1413348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9031870" y="2385492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4504144" y="288949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5636076" y="281749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731356" y="260149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880700" y="252949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9031870" y="3362562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4504144" y="386656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5636076" y="379456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31356" y="357856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7880700" y="350656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390900" y="1030776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390900" y="1989348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372212" y="2961492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3372212" y="3938562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54495" y="4695028"/>
            <a:ext cx="8966098" cy="523220"/>
            <a:chOff x="528421" y="4345120"/>
            <a:chExt cx="8966098" cy="523220"/>
          </a:xfrm>
        </p:grpSpPr>
        <p:grpSp>
          <p:nvGrpSpPr>
            <p:cNvPr id="93" name="Group 109"/>
            <p:cNvGrpSpPr/>
            <p:nvPr/>
          </p:nvGrpSpPr>
          <p:grpSpPr>
            <a:xfrm>
              <a:off x="528421" y="435954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258602" y="4345120"/>
              <a:ext cx="82359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一趟起泡排序可以确定多个记录的最终位置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54495" y="5324180"/>
            <a:ext cx="8966098" cy="523220"/>
            <a:chOff x="528421" y="4345120"/>
            <a:chExt cx="8966098" cy="523220"/>
          </a:xfrm>
        </p:grpSpPr>
        <p:grpSp>
          <p:nvGrpSpPr>
            <p:cNvPr id="109" name="Group 109"/>
            <p:cNvGrpSpPr/>
            <p:nvPr/>
          </p:nvGrpSpPr>
          <p:grpSpPr>
            <a:xfrm>
              <a:off x="528421" y="435954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258602" y="4345120"/>
              <a:ext cx="82359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一趟起泡排序没有记录交换，则结束排序过程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41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17" grpId="0"/>
      <p:bldP spid="141" grpId="0"/>
      <p:bldP spid="142" grpId="0"/>
      <p:bldP spid="143" grpId="0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44" grpId="0" animBg="1"/>
      <p:bldP spid="44" grpId="1" animBg="1"/>
      <p:bldP spid="46" grpId="0" animBg="1"/>
      <p:bldP spid="46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8950001" y="798001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5671122" y="942001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9"/>
          <p:cNvSpPr>
            <a:spLocks noChangeArrowheads="1"/>
          </p:cNvSpPr>
          <p:nvPr/>
        </p:nvSpPr>
        <p:spPr bwMode="auto">
          <a:xfrm>
            <a:off x="6764082" y="130200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7857042" y="101400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4578162" y="123000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4440" y="118932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34440" y="221211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4578162" y="229803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5671122" y="237003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6764082" y="208203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7857042" y="2010030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950001" y="1866030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6565" y="5519528"/>
            <a:ext cx="10639595" cy="523220"/>
            <a:chOff x="546565" y="5519528"/>
            <a:chExt cx="10639595" cy="523220"/>
          </a:xfrm>
        </p:grpSpPr>
        <p:sp>
          <p:nvSpPr>
            <p:cNvPr id="88" name="TextBox 87"/>
            <p:cNvSpPr txBox="1"/>
            <p:nvPr/>
          </p:nvSpPr>
          <p:spPr>
            <a:xfrm>
              <a:off x="1098582" y="5519528"/>
              <a:ext cx="10087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如果有多个记录位于最终位置，如何不参加下一趟排序？</a:t>
              </a: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546565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543045" y="3960686"/>
            <a:ext cx="5814316" cy="1528624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(r[j] &gt; r[j+1]){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r[0] = r[j]; r[j] = r[j+1]; r[j+1] = r[0];</a:t>
            </a:r>
          </a:p>
          <a:p>
            <a:pPr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exchange = j;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38077" y="2859220"/>
            <a:ext cx="11199489" cy="960517"/>
            <a:chOff x="510241" y="1907333"/>
            <a:chExt cx="11199489" cy="960517"/>
          </a:xfrm>
        </p:grpSpPr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10527892" cy="9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设置变量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记载交换的位置，一趟排序后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记载的就是最后交换的位置，从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之后的记录不参加下一趟排序。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63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65" name="Freeform 96"/>
                <p:cNvSpPr>
                  <a:spLocks/>
                </p:cNvSpPr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97"/>
                <p:cNvSpPr>
                  <a:spLocks/>
                </p:cNvSpPr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98"/>
                <p:cNvSpPr>
                  <a:spLocks/>
                </p:cNvSpPr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99"/>
                <p:cNvSpPr>
                  <a:spLocks/>
                </p:cNvSpPr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00"/>
                <p:cNvSpPr>
                  <a:spLocks/>
                </p:cNvSpPr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01"/>
                <p:cNvSpPr>
                  <a:spLocks/>
                </p:cNvSpPr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02"/>
                <p:cNvSpPr>
                  <a:spLocks/>
                </p:cNvSpPr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03"/>
                <p:cNvSpPr>
                  <a:spLocks/>
                </p:cNvSpPr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104"/>
                <p:cNvSpPr>
                  <a:spLocks/>
                </p:cNvSpPr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05"/>
                <p:cNvSpPr>
                  <a:spLocks/>
                </p:cNvSpPr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106"/>
                <p:cNvSpPr>
                  <a:spLocks/>
                </p:cNvSpPr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7"/>
                <p:cNvSpPr>
                  <a:spLocks/>
                </p:cNvSpPr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8"/>
                <p:cNvSpPr>
                  <a:spLocks/>
                </p:cNvSpPr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403580" y="3973203"/>
            <a:ext cx="3327744" cy="523220"/>
            <a:chOff x="510241" y="1907333"/>
            <a:chExt cx="3327744" cy="523220"/>
          </a:xfrm>
        </p:grpSpPr>
        <p:grpSp>
          <p:nvGrpSpPr>
            <p:cNvPr id="9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5111562" y="1482001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102813" y="378517"/>
            <a:ext cx="1079500" cy="1103484"/>
            <a:chOff x="6087573" y="378517"/>
            <a:chExt cx="1079500" cy="1103484"/>
          </a:xfrm>
        </p:grpSpPr>
        <p:sp>
          <p:nvSpPr>
            <p:cNvPr id="114" name="Text Box 37"/>
            <p:cNvSpPr txBox="1">
              <a:spLocks noChangeArrowheads="1"/>
            </p:cNvSpPr>
            <p:nvPr/>
          </p:nvSpPr>
          <p:spPr bwMode="auto">
            <a:xfrm>
              <a:off x="608757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15" name="Line 38"/>
            <p:cNvSpPr>
              <a:spLocks noChangeShapeType="1"/>
            </p:cNvSpPr>
            <p:nvPr/>
          </p:nvSpPr>
          <p:spPr bwMode="auto">
            <a:xfrm>
              <a:off x="647968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Line 12"/>
            <p:cNvSpPr>
              <a:spLocks noChangeShapeType="1"/>
            </p:cNvSpPr>
            <p:nvPr/>
          </p:nvSpPr>
          <p:spPr bwMode="auto">
            <a:xfrm>
              <a:off x="6180203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182313" y="378517"/>
            <a:ext cx="1079500" cy="1103484"/>
            <a:chOff x="7182313" y="378517"/>
            <a:chExt cx="1079500" cy="1103484"/>
          </a:xfrm>
        </p:grpSpPr>
        <p:sp>
          <p:nvSpPr>
            <p:cNvPr id="118" name="Line 12"/>
            <p:cNvSpPr>
              <a:spLocks noChangeShapeType="1"/>
            </p:cNvSpPr>
            <p:nvPr/>
          </p:nvSpPr>
          <p:spPr bwMode="auto">
            <a:xfrm>
              <a:off x="7297482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37"/>
            <p:cNvSpPr txBox="1">
              <a:spLocks noChangeArrowheads="1"/>
            </p:cNvSpPr>
            <p:nvPr/>
          </p:nvSpPr>
          <p:spPr bwMode="auto">
            <a:xfrm>
              <a:off x="718231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20" name="Line 38"/>
            <p:cNvSpPr>
              <a:spLocks noChangeShapeType="1"/>
            </p:cNvSpPr>
            <p:nvPr/>
          </p:nvSpPr>
          <p:spPr bwMode="auto">
            <a:xfrm>
              <a:off x="757442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74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0" grpId="1" animBg="1"/>
      <p:bldP spid="46" grpId="0"/>
      <p:bldP spid="47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9" grpId="0" animBg="1"/>
      <p:bldP spid="59" grpId="1" animBg="1"/>
      <p:bldP spid="116" grpId="0" animBg="1"/>
      <p:bldP spid="11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8950001" y="798001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5671122" y="942001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9"/>
          <p:cNvSpPr>
            <a:spLocks noChangeArrowheads="1"/>
          </p:cNvSpPr>
          <p:nvPr/>
        </p:nvSpPr>
        <p:spPr bwMode="auto">
          <a:xfrm>
            <a:off x="6764082" y="130200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7857042" y="101400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4578162" y="123000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4440" y="118932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34440" y="221211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7857042" y="2010030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950001" y="1866030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6565" y="5519528"/>
            <a:ext cx="10639595" cy="523220"/>
            <a:chOff x="546565" y="5519528"/>
            <a:chExt cx="10639595" cy="523220"/>
          </a:xfrm>
        </p:grpSpPr>
        <p:sp>
          <p:nvSpPr>
            <p:cNvPr id="88" name="TextBox 87"/>
            <p:cNvSpPr txBox="1"/>
            <p:nvPr/>
          </p:nvSpPr>
          <p:spPr>
            <a:xfrm>
              <a:off x="1098582" y="5519528"/>
              <a:ext cx="10087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下一趟排序的范围是多少？</a:t>
              </a: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546565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5746711" y="3846675"/>
            <a:ext cx="5814316" cy="2246769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 = exchange; exchange = 0;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1; j &lt; bound; j++)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(r[j] &gt; r[j+1]){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r[0] = r[j]; r[j] = r[j+1]; r[j+1] = r[0];</a:t>
            </a:r>
          </a:p>
          <a:p>
            <a:pPr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exchange = j;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38077" y="2859220"/>
            <a:ext cx="11199489" cy="960517"/>
            <a:chOff x="510241" y="1907333"/>
            <a:chExt cx="11199489" cy="960517"/>
          </a:xfrm>
        </p:grpSpPr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10527892" cy="9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设置变量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bound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表示一趟起泡排序的范围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[1, bound]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，并且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bound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与上一趟起泡排序的最后交换的位置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之间的关系是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bound = exchange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63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65" name="Freeform 96"/>
                <p:cNvSpPr>
                  <a:spLocks/>
                </p:cNvSpPr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97"/>
                <p:cNvSpPr>
                  <a:spLocks/>
                </p:cNvSpPr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98"/>
                <p:cNvSpPr>
                  <a:spLocks/>
                </p:cNvSpPr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99"/>
                <p:cNvSpPr>
                  <a:spLocks/>
                </p:cNvSpPr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00"/>
                <p:cNvSpPr>
                  <a:spLocks/>
                </p:cNvSpPr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01"/>
                <p:cNvSpPr>
                  <a:spLocks/>
                </p:cNvSpPr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02"/>
                <p:cNvSpPr>
                  <a:spLocks/>
                </p:cNvSpPr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03"/>
                <p:cNvSpPr>
                  <a:spLocks/>
                </p:cNvSpPr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104"/>
                <p:cNvSpPr>
                  <a:spLocks/>
                </p:cNvSpPr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05"/>
                <p:cNvSpPr>
                  <a:spLocks/>
                </p:cNvSpPr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106"/>
                <p:cNvSpPr>
                  <a:spLocks/>
                </p:cNvSpPr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7"/>
                <p:cNvSpPr>
                  <a:spLocks/>
                </p:cNvSpPr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8"/>
                <p:cNvSpPr>
                  <a:spLocks/>
                </p:cNvSpPr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403580" y="3973203"/>
            <a:ext cx="3327744" cy="523220"/>
            <a:chOff x="510241" y="1907333"/>
            <a:chExt cx="3327744" cy="523220"/>
          </a:xfrm>
        </p:grpSpPr>
        <p:grpSp>
          <p:nvGrpSpPr>
            <p:cNvPr id="9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5111562" y="1482001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102813" y="378517"/>
            <a:ext cx="1079500" cy="1103484"/>
            <a:chOff x="6087573" y="378517"/>
            <a:chExt cx="1079500" cy="1103484"/>
          </a:xfrm>
        </p:grpSpPr>
        <p:sp>
          <p:nvSpPr>
            <p:cNvPr id="114" name="Text Box 37"/>
            <p:cNvSpPr txBox="1">
              <a:spLocks noChangeArrowheads="1"/>
            </p:cNvSpPr>
            <p:nvPr/>
          </p:nvSpPr>
          <p:spPr bwMode="auto">
            <a:xfrm>
              <a:off x="608757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15" name="Line 38"/>
            <p:cNvSpPr>
              <a:spLocks noChangeShapeType="1"/>
            </p:cNvSpPr>
            <p:nvPr/>
          </p:nvSpPr>
          <p:spPr bwMode="auto">
            <a:xfrm>
              <a:off x="647968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Line 12"/>
            <p:cNvSpPr>
              <a:spLocks noChangeShapeType="1"/>
            </p:cNvSpPr>
            <p:nvPr/>
          </p:nvSpPr>
          <p:spPr bwMode="auto">
            <a:xfrm>
              <a:off x="6180203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182313" y="378517"/>
            <a:ext cx="1079500" cy="1103484"/>
            <a:chOff x="7182313" y="378517"/>
            <a:chExt cx="1079500" cy="1103484"/>
          </a:xfrm>
        </p:grpSpPr>
        <p:sp>
          <p:nvSpPr>
            <p:cNvPr id="118" name="Line 12"/>
            <p:cNvSpPr>
              <a:spLocks noChangeShapeType="1"/>
            </p:cNvSpPr>
            <p:nvPr/>
          </p:nvSpPr>
          <p:spPr bwMode="auto">
            <a:xfrm>
              <a:off x="7297482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37"/>
            <p:cNvSpPr txBox="1">
              <a:spLocks noChangeArrowheads="1"/>
            </p:cNvSpPr>
            <p:nvPr/>
          </p:nvSpPr>
          <p:spPr bwMode="auto">
            <a:xfrm>
              <a:off x="718231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20" name="Line 38"/>
            <p:cNvSpPr>
              <a:spLocks noChangeShapeType="1"/>
            </p:cNvSpPr>
            <p:nvPr/>
          </p:nvSpPr>
          <p:spPr bwMode="auto">
            <a:xfrm>
              <a:off x="757442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平行四边形 1"/>
          <p:cNvSpPr/>
          <p:nvPr/>
        </p:nvSpPr>
        <p:spPr>
          <a:xfrm>
            <a:off x="4077301" y="2534790"/>
            <a:ext cx="3600000" cy="327129"/>
          </a:xfrm>
          <a:prstGeom prst="parallelogram">
            <a:avLst>
              <a:gd name="adj" fmla="val 79997"/>
            </a:avLst>
          </a:prstGeom>
          <a:solidFill>
            <a:srgbClr val="B4B4BE"/>
          </a:solidFill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4578162" y="229803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5671122" y="237003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6764082" y="208203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2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 animBg="1"/>
      <p:bldP spid="40" grpId="0" animBg="1"/>
      <p:bldP spid="51" grpId="0" animBg="1"/>
      <p:bldP spid="52" grpId="0" animBg="1"/>
      <p:bldP spid="59" grpId="0" animBg="1"/>
      <p:bldP spid="59" grpId="1" animBg="1"/>
      <p:bldP spid="116" grpId="0" animBg="1"/>
      <p:bldP spid="2" grpId="0" animBg="1"/>
      <p:bldP spid="2" grpId="1" animBg="1"/>
      <p:bldP spid="48" grpId="0" animBg="1"/>
      <p:bldP spid="49" grpId="0" animBg="1"/>
      <p:bldP spid="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34439" y="1189320"/>
            <a:ext cx="243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某趟排序结果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34440" y="2014067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下一趟排序结果</a:t>
            </a: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7886659" y="774954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950001" y="630954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6565" y="5519528"/>
            <a:ext cx="10639595" cy="523220"/>
            <a:chOff x="546565" y="5519528"/>
            <a:chExt cx="10639595" cy="523220"/>
          </a:xfrm>
        </p:grpSpPr>
        <p:sp>
          <p:nvSpPr>
            <p:cNvPr id="88" name="TextBox 87"/>
            <p:cNvSpPr txBox="1"/>
            <p:nvPr/>
          </p:nvSpPr>
          <p:spPr>
            <a:xfrm>
              <a:off x="1098582" y="5519528"/>
              <a:ext cx="10087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如何判别起泡排序的结束？</a:t>
              </a: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546565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195655" y="3837630"/>
            <a:ext cx="5814316" cy="1528624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!= 0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执行一趟起泡排序；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38077" y="2859220"/>
            <a:ext cx="11199489" cy="550853"/>
            <a:chOff x="510241" y="1907333"/>
            <a:chExt cx="11199489" cy="550853"/>
          </a:xfrm>
        </p:grpSpPr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10527892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一趟排序没有交换，则表明整个序列已经有序。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63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65" name="Freeform 96"/>
                <p:cNvSpPr>
                  <a:spLocks/>
                </p:cNvSpPr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97"/>
                <p:cNvSpPr>
                  <a:spLocks/>
                </p:cNvSpPr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98"/>
                <p:cNvSpPr>
                  <a:spLocks/>
                </p:cNvSpPr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99"/>
                <p:cNvSpPr>
                  <a:spLocks/>
                </p:cNvSpPr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00"/>
                <p:cNvSpPr>
                  <a:spLocks/>
                </p:cNvSpPr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01"/>
                <p:cNvSpPr>
                  <a:spLocks/>
                </p:cNvSpPr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02"/>
                <p:cNvSpPr>
                  <a:spLocks/>
                </p:cNvSpPr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03"/>
                <p:cNvSpPr>
                  <a:spLocks/>
                </p:cNvSpPr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104"/>
                <p:cNvSpPr>
                  <a:spLocks/>
                </p:cNvSpPr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05"/>
                <p:cNvSpPr>
                  <a:spLocks/>
                </p:cNvSpPr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106"/>
                <p:cNvSpPr>
                  <a:spLocks/>
                </p:cNvSpPr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7"/>
                <p:cNvSpPr>
                  <a:spLocks/>
                </p:cNvSpPr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8"/>
                <p:cNvSpPr>
                  <a:spLocks/>
                </p:cNvSpPr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403580" y="3973203"/>
            <a:ext cx="3327744" cy="523220"/>
            <a:chOff x="510241" y="1907333"/>
            <a:chExt cx="3327744" cy="523220"/>
          </a:xfrm>
        </p:grpSpPr>
        <p:grpSp>
          <p:nvGrpSpPr>
            <p:cNvPr id="9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</p:grp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5759973" y="106295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4696630" y="113495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6823316" y="84695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0" name="Line 12"/>
          <p:cNvSpPr>
            <a:spLocks noChangeShapeType="1"/>
          </p:cNvSpPr>
          <p:nvPr/>
        </p:nvSpPr>
        <p:spPr bwMode="auto">
          <a:xfrm>
            <a:off x="5219973" y="134826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6273620" y="134826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7866906" y="1757028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930248" y="1613028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5740220" y="204502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4676877" y="211702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6803563" y="182902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6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1" grpId="0" animBg="1"/>
      <p:bldP spid="51" grpId="1" animBg="1"/>
      <p:bldP spid="52" grpId="0" animBg="1"/>
      <p:bldP spid="52" grpId="1" animBg="1"/>
      <p:bldP spid="59" grpId="0" animBg="1"/>
      <p:bldP spid="59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959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排序的稳定性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71202" y="896360"/>
            <a:ext cx="10584627" cy="1542040"/>
            <a:chOff x="655864" y="1615037"/>
            <a:chExt cx="10584627" cy="1542040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072410" cy="1542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排序算法的稳定性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假定在待排序的记录中存在多个具有相同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码的记录，若经过排序，这些记录的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相对次序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保持不变，则称这种排序算法稳定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否则称为不稳定。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96608" y="2532941"/>
            <a:ext cx="4155031" cy="2608262"/>
            <a:chOff x="1296608" y="2685341"/>
            <a:chExt cx="4155031" cy="2608262"/>
          </a:xfrm>
        </p:grpSpPr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132388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129660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135036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122997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298003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高数</a:t>
              </a: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295275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3809118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英语</a:t>
              </a:r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378183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4623639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语文</a:t>
              </a:r>
            </a:p>
          </p:txBody>
        </p:sp>
        <p:sp>
          <p:nvSpPr>
            <p:cNvPr id="58" name="Rectangle 18"/>
            <p:cNvSpPr>
              <a:spLocks noChangeArrowheads="1"/>
            </p:cNvSpPr>
            <p:nvPr/>
          </p:nvSpPr>
          <p:spPr bwMode="auto">
            <a:xfrm>
              <a:off x="4596360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1323887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129660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21"/>
            <p:cNvSpPr>
              <a:spLocks noChangeArrowheads="1"/>
            </p:cNvSpPr>
            <p:nvPr/>
          </p:nvSpPr>
          <p:spPr bwMode="auto">
            <a:xfrm>
              <a:off x="2135036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2122997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2980037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295275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4623639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4596360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323887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0002</a:t>
              </a:r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129660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29"/>
            <p:cNvSpPr>
              <a:spLocks noChangeArrowheads="1"/>
            </p:cNvSpPr>
            <p:nvPr/>
          </p:nvSpPr>
          <p:spPr bwMode="auto">
            <a:xfrm>
              <a:off x="2135036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2122997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31"/>
            <p:cNvSpPr>
              <a:spLocks noChangeArrowheads="1"/>
            </p:cNvSpPr>
            <p:nvPr/>
          </p:nvSpPr>
          <p:spPr bwMode="auto">
            <a:xfrm>
              <a:off x="2980037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64</a:t>
              </a:r>
            </a:p>
          </p:txBody>
        </p:sp>
        <p:sp>
          <p:nvSpPr>
            <p:cNvPr id="72" name="Rectangle 32"/>
            <p:cNvSpPr>
              <a:spLocks noChangeArrowheads="1"/>
            </p:cNvSpPr>
            <p:nvPr/>
          </p:nvSpPr>
          <p:spPr bwMode="auto">
            <a:xfrm>
              <a:off x="295275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623639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92</a:t>
              </a:r>
            </a:p>
          </p:txBody>
        </p:sp>
        <p:sp>
          <p:nvSpPr>
            <p:cNvPr id="74" name="Rectangle 34"/>
            <p:cNvSpPr>
              <a:spLocks noChangeArrowheads="1"/>
            </p:cNvSpPr>
            <p:nvPr/>
          </p:nvSpPr>
          <p:spPr bwMode="auto">
            <a:xfrm>
              <a:off x="4596360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35"/>
            <p:cNvSpPr>
              <a:spLocks noChangeArrowheads="1"/>
            </p:cNvSpPr>
            <p:nvPr/>
          </p:nvSpPr>
          <p:spPr bwMode="auto">
            <a:xfrm>
              <a:off x="132388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0003</a:t>
              </a:r>
            </a:p>
          </p:txBody>
        </p:sp>
        <p:sp>
          <p:nvSpPr>
            <p:cNvPr id="76" name="Rectangle 36"/>
            <p:cNvSpPr>
              <a:spLocks noChangeArrowheads="1"/>
            </p:cNvSpPr>
            <p:nvPr/>
          </p:nvSpPr>
          <p:spPr bwMode="auto">
            <a:xfrm>
              <a:off x="129660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>
              <a:off x="2135036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78" name="Rectangle 38"/>
            <p:cNvSpPr>
              <a:spLocks noChangeArrowheads="1"/>
            </p:cNvSpPr>
            <p:nvPr/>
          </p:nvSpPr>
          <p:spPr bwMode="auto">
            <a:xfrm>
              <a:off x="2122997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39"/>
            <p:cNvSpPr>
              <a:spLocks noChangeArrowheads="1"/>
            </p:cNvSpPr>
            <p:nvPr/>
          </p:nvSpPr>
          <p:spPr bwMode="auto">
            <a:xfrm>
              <a:off x="298003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80" name="Rectangle 40"/>
            <p:cNvSpPr>
              <a:spLocks noChangeArrowheads="1"/>
            </p:cNvSpPr>
            <p:nvPr/>
          </p:nvSpPr>
          <p:spPr bwMode="auto">
            <a:xfrm>
              <a:off x="295275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41"/>
            <p:cNvSpPr>
              <a:spLocks noChangeArrowheads="1"/>
            </p:cNvSpPr>
            <p:nvPr/>
          </p:nvSpPr>
          <p:spPr bwMode="auto">
            <a:xfrm>
              <a:off x="4623639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86</a:t>
              </a:r>
            </a:p>
          </p:txBody>
        </p:sp>
        <p:sp>
          <p:nvSpPr>
            <p:cNvPr id="82" name="Rectangle 42"/>
            <p:cNvSpPr>
              <a:spLocks noChangeArrowheads="1"/>
            </p:cNvSpPr>
            <p:nvPr/>
          </p:nvSpPr>
          <p:spPr bwMode="auto">
            <a:xfrm>
              <a:off x="4596360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132388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129660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45"/>
            <p:cNvSpPr>
              <a:spLocks noChangeArrowheads="1"/>
            </p:cNvSpPr>
            <p:nvPr/>
          </p:nvSpPr>
          <p:spPr bwMode="auto">
            <a:xfrm>
              <a:off x="2135036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6" name="Rectangle 46"/>
            <p:cNvSpPr>
              <a:spLocks noChangeArrowheads="1"/>
            </p:cNvSpPr>
            <p:nvPr/>
          </p:nvSpPr>
          <p:spPr bwMode="auto">
            <a:xfrm>
              <a:off x="2122997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47"/>
            <p:cNvSpPr>
              <a:spLocks noChangeArrowheads="1"/>
            </p:cNvSpPr>
            <p:nvPr/>
          </p:nvSpPr>
          <p:spPr bwMode="auto">
            <a:xfrm>
              <a:off x="298003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8" name="Rectangle 48"/>
            <p:cNvSpPr>
              <a:spLocks noChangeArrowheads="1"/>
            </p:cNvSpPr>
            <p:nvPr/>
          </p:nvSpPr>
          <p:spPr bwMode="auto">
            <a:xfrm>
              <a:off x="295275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49"/>
            <p:cNvSpPr>
              <a:spLocks noChangeArrowheads="1"/>
            </p:cNvSpPr>
            <p:nvPr/>
          </p:nvSpPr>
          <p:spPr bwMode="auto">
            <a:xfrm>
              <a:off x="3809118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68</a:t>
              </a:r>
            </a:p>
          </p:txBody>
        </p:sp>
        <p:sp>
          <p:nvSpPr>
            <p:cNvPr id="94" name="Rectangle 50"/>
            <p:cNvSpPr>
              <a:spLocks noChangeArrowheads="1"/>
            </p:cNvSpPr>
            <p:nvPr/>
          </p:nvSpPr>
          <p:spPr bwMode="auto">
            <a:xfrm>
              <a:off x="378183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3809118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72</a:t>
              </a:r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378183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3"/>
            <p:cNvSpPr>
              <a:spLocks noChangeArrowheads="1"/>
            </p:cNvSpPr>
            <p:nvPr/>
          </p:nvSpPr>
          <p:spPr bwMode="auto">
            <a:xfrm>
              <a:off x="3809118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98" name="Rectangle 54"/>
            <p:cNvSpPr>
              <a:spLocks noChangeArrowheads="1"/>
            </p:cNvSpPr>
            <p:nvPr/>
          </p:nvSpPr>
          <p:spPr bwMode="auto">
            <a:xfrm>
              <a:off x="378183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5"/>
            <p:cNvSpPr>
              <a:spLocks noChangeArrowheads="1"/>
            </p:cNvSpPr>
            <p:nvPr/>
          </p:nvSpPr>
          <p:spPr bwMode="auto">
            <a:xfrm>
              <a:off x="3809118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0" name="Rectangle 56"/>
            <p:cNvSpPr>
              <a:spLocks noChangeArrowheads="1"/>
            </p:cNvSpPr>
            <p:nvPr/>
          </p:nvSpPr>
          <p:spPr bwMode="auto">
            <a:xfrm>
              <a:off x="378183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57"/>
            <p:cNvSpPr>
              <a:spLocks noChangeArrowheads="1"/>
            </p:cNvSpPr>
            <p:nvPr/>
          </p:nvSpPr>
          <p:spPr bwMode="auto">
            <a:xfrm>
              <a:off x="4623639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2" name="Rectangle 58"/>
            <p:cNvSpPr>
              <a:spLocks noChangeArrowheads="1"/>
            </p:cNvSpPr>
            <p:nvPr/>
          </p:nvSpPr>
          <p:spPr bwMode="auto">
            <a:xfrm>
              <a:off x="4596360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799865" y="2532941"/>
            <a:ext cx="5077214" cy="2608262"/>
            <a:chOff x="5799865" y="2685341"/>
            <a:chExt cx="5077214" cy="2608262"/>
          </a:xfrm>
        </p:grpSpPr>
        <p:sp>
          <p:nvSpPr>
            <p:cNvPr id="191" name="Rectangle 9"/>
            <p:cNvSpPr>
              <a:spLocks noChangeArrowheads="1"/>
            </p:cNvSpPr>
            <p:nvPr/>
          </p:nvSpPr>
          <p:spPr bwMode="auto">
            <a:xfrm>
              <a:off x="674932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192" name="Rectangle 10"/>
            <p:cNvSpPr>
              <a:spLocks noChangeArrowheads="1"/>
            </p:cNvSpPr>
            <p:nvPr/>
          </p:nvSpPr>
          <p:spPr bwMode="auto">
            <a:xfrm>
              <a:off x="672204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3" name="Rectangle 11"/>
            <p:cNvSpPr>
              <a:spLocks noChangeArrowheads="1"/>
            </p:cNvSpPr>
            <p:nvPr/>
          </p:nvSpPr>
          <p:spPr bwMode="auto">
            <a:xfrm>
              <a:off x="7560476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194" name="Rectangle 12"/>
            <p:cNvSpPr>
              <a:spLocks noChangeArrowheads="1"/>
            </p:cNvSpPr>
            <p:nvPr/>
          </p:nvSpPr>
          <p:spPr bwMode="auto">
            <a:xfrm>
              <a:off x="7548437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" name="Rectangle 13"/>
            <p:cNvSpPr>
              <a:spLocks noChangeArrowheads="1"/>
            </p:cNvSpPr>
            <p:nvPr/>
          </p:nvSpPr>
          <p:spPr bwMode="auto">
            <a:xfrm>
              <a:off x="840547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高数</a:t>
              </a:r>
            </a:p>
          </p:txBody>
        </p:sp>
        <p:sp>
          <p:nvSpPr>
            <p:cNvPr id="196" name="Rectangle 14"/>
            <p:cNvSpPr>
              <a:spLocks noChangeArrowheads="1"/>
            </p:cNvSpPr>
            <p:nvPr/>
          </p:nvSpPr>
          <p:spPr bwMode="auto">
            <a:xfrm>
              <a:off x="837819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7" name="Rectangle 15"/>
            <p:cNvSpPr>
              <a:spLocks noChangeArrowheads="1"/>
            </p:cNvSpPr>
            <p:nvPr/>
          </p:nvSpPr>
          <p:spPr bwMode="auto">
            <a:xfrm>
              <a:off x="9234558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英语</a:t>
              </a:r>
            </a:p>
          </p:txBody>
        </p:sp>
        <p:sp>
          <p:nvSpPr>
            <p:cNvPr id="198" name="Rectangle 16"/>
            <p:cNvSpPr>
              <a:spLocks noChangeArrowheads="1"/>
            </p:cNvSpPr>
            <p:nvPr/>
          </p:nvSpPr>
          <p:spPr bwMode="auto">
            <a:xfrm>
              <a:off x="920727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9" name="Rectangle 17"/>
            <p:cNvSpPr>
              <a:spLocks noChangeArrowheads="1"/>
            </p:cNvSpPr>
            <p:nvPr/>
          </p:nvSpPr>
          <p:spPr bwMode="auto">
            <a:xfrm>
              <a:off x="10049079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语文</a:t>
              </a:r>
            </a:p>
          </p:txBody>
        </p:sp>
        <p:sp>
          <p:nvSpPr>
            <p:cNvPr id="200" name="Rectangle 18"/>
            <p:cNvSpPr>
              <a:spLocks noChangeArrowheads="1"/>
            </p:cNvSpPr>
            <p:nvPr/>
          </p:nvSpPr>
          <p:spPr bwMode="auto">
            <a:xfrm>
              <a:off x="10021800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1" name="Rectangle 19"/>
            <p:cNvSpPr>
              <a:spLocks noChangeArrowheads="1"/>
            </p:cNvSpPr>
            <p:nvPr/>
          </p:nvSpPr>
          <p:spPr bwMode="auto">
            <a:xfrm>
              <a:off x="6749327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</a:t>
              </a:r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2" name="Rectangle 20"/>
            <p:cNvSpPr>
              <a:spLocks noChangeArrowheads="1"/>
            </p:cNvSpPr>
            <p:nvPr/>
          </p:nvSpPr>
          <p:spPr bwMode="auto">
            <a:xfrm>
              <a:off x="672204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3" name="Rectangle 21"/>
            <p:cNvSpPr>
              <a:spLocks noChangeArrowheads="1"/>
            </p:cNvSpPr>
            <p:nvPr/>
          </p:nvSpPr>
          <p:spPr bwMode="auto">
            <a:xfrm>
              <a:off x="7548437" y="3729206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204" name="Rectangle 22"/>
            <p:cNvSpPr>
              <a:spLocks noChangeArrowheads="1"/>
            </p:cNvSpPr>
            <p:nvPr/>
          </p:nvSpPr>
          <p:spPr bwMode="auto">
            <a:xfrm>
              <a:off x="7548437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Rectangle 23"/>
            <p:cNvSpPr>
              <a:spLocks noChangeArrowheads="1"/>
            </p:cNvSpPr>
            <p:nvPr/>
          </p:nvSpPr>
          <p:spPr bwMode="auto">
            <a:xfrm>
              <a:off x="8405477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64</a:t>
              </a:r>
            </a:p>
          </p:txBody>
        </p:sp>
        <p:sp>
          <p:nvSpPr>
            <p:cNvPr id="206" name="Rectangle 24"/>
            <p:cNvSpPr>
              <a:spLocks noChangeArrowheads="1"/>
            </p:cNvSpPr>
            <p:nvPr/>
          </p:nvSpPr>
          <p:spPr bwMode="auto">
            <a:xfrm>
              <a:off x="837819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Rectangle 25"/>
            <p:cNvSpPr>
              <a:spLocks noChangeArrowheads="1"/>
            </p:cNvSpPr>
            <p:nvPr/>
          </p:nvSpPr>
          <p:spPr bwMode="auto">
            <a:xfrm>
              <a:off x="10049079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92</a:t>
              </a:r>
            </a:p>
          </p:txBody>
        </p:sp>
        <p:sp>
          <p:nvSpPr>
            <p:cNvPr id="208" name="Rectangle 26"/>
            <p:cNvSpPr>
              <a:spLocks noChangeArrowheads="1"/>
            </p:cNvSpPr>
            <p:nvPr/>
          </p:nvSpPr>
          <p:spPr bwMode="auto">
            <a:xfrm>
              <a:off x="10021800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7"/>
            <p:cNvSpPr>
              <a:spLocks noChangeArrowheads="1"/>
            </p:cNvSpPr>
            <p:nvPr/>
          </p:nvSpPr>
          <p:spPr bwMode="auto">
            <a:xfrm>
              <a:off x="6749327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</a:t>
              </a:r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8"/>
            <p:cNvSpPr>
              <a:spLocks noChangeArrowheads="1"/>
            </p:cNvSpPr>
            <p:nvPr/>
          </p:nvSpPr>
          <p:spPr bwMode="auto">
            <a:xfrm>
              <a:off x="672204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Rectangle 29"/>
            <p:cNvSpPr>
              <a:spLocks noChangeArrowheads="1"/>
            </p:cNvSpPr>
            <p:nvPr/>
          </p:nvSpPr>
          <p:spPr bwMode="auto">
            <a:xfrm>
              <a:off x="7548437" y="3208673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212" name="Rectangle 30"/>
            <p:cNvSpPr>
              <a:spLocks noChangeArrowheads="1"/>
            </p:cNvSpPr>
            <p:nvPr/>
          </p:nvSpPr>
          <p:spPr bwMode="auto">
            <a:xfrm>
              <a:off x="7548437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Rectangle 31"/>
            <p:cNvSpPr>
              <a:spLocks noChangeArrowheads="1"/>
            </p:cNvSpPr>
            <p:nvPr/>
          </p:nvSpPr>
          <p:spPr bwMode="auto">
            <a:xfrm>
              <a:off x="8405477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214" name="Rectangle 32"/>
            <p:cNvSpPr>
              <a:spLocks noChangeArrowheads="1"/>
            </p:cNvSpPr>
            <p:nvPr/>
          </p:nvSpPr>
          <p:spPr bwMode="auto">
            <a:xfrm>
              <a:off x="837819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" name="Rectangle 33"/>
            <p:cNvSpPr>
              <a:spLocks noChangeArrowheads="1"/>
            </p:cNvSpPr>
            <p:nvPr/>
          </p:nvSpPr>
          <p:spPr bwMode="auto">
            <a:xfrm>
              <a:off x="10049079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216" name="Rectangle 34"/>
            <p:cNvSpPr>
              <a:spLocks noChangeArrowheads="1"/>
            </p:cNvSpPr>
            <p:nvPr/>
          </p:nvSpPr>
          <p:spPr bwMode="auto">
            <a:xfrm>
              <a:off x="10021800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7" name="Rectangle 35"/>
            <p:cNvSpPr>
              <a:spLocks noChangeArrowheads="1"/>
            </p:cNvSpPr>
            <p:nvPr/>
          </p:nvSpPr>
          <p:spPr bwMode="auto">
            <a:xfrm>
              <a:off x="674932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0003</a:t>
              </a:r>
            </a:p>
          </p:txBody>
        </p:sp>
        <p:sp>
          <p:nvSpPr>
            <p:cNvPr id="218" name="Rectangle 36"/>
            <p:cNvSpPr>
              <a:spLocks noChangeArrowheads="1"/>
            </p:cNvSpPr>
            <p:nvPr/>
          </p:nvSpPr>
          <p:spPr bwMode="auto">
            <a:xfrm>
              <a:off x="672204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" name="Rectangle 37"/>
            <p:cNvSpPr>
              <a:spLocks noChangeArrowheads="1"/>
            </p:cNvSpPr>
            <p:nvPr/>
          </p:nvSpPr>
          <p:spPr bwMode="auto">
            <a:xfrm>
              <a:off x="7560476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220" name="Rectangle 38"/>
            <p:cNvSpPr>
              <a:spLocks noChangeArrowheads="1"/>
            </p:cNvSpPr>
            <p:nvPr/>
          </p:nvSpPr>
          <p:spPr bwMode="auto">
            <a:xfrm>
              <a:off x="7548437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" name="Rectangle 39"/>
            <p:cNvSpPr>
              <a:spLocks noChangeArrowheads="1"/>
            </p:cNvSpPr>
            <p:nvPr/>
          </p:nvSpPr>
          <p:spPr bwMode="auto">
            <a:xfrm>
              <a:off x="840547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222" name="Rectangle 40"/>
            <p:cNvSpPr>
              <a:spLocks noChangeArrowheads="1"/>
            </p:cNvSpPr>
            <p:nvPr/>
          </p:nvSpPr>
          <p:spPr bwMode="auto">
            <a:xfrm>
              <a:off x="837819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3" name="Rectangle 41"/>
            <p:cNvSpPr>
              <a:spLocks noChangeArrowheads="1"/>
            </p:cNvSpPr>
            <p:nvPr/>
          </p:nvSpPr>
          <p:spPr bwMode="auto">
            <a:xfrm>
              <a:off x="10049079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86</a:t>
              </a:r>
            </a:p>
          </p:txBody>
        </p:sp>
        <p:sp>
          <p:nvSpPr>
            <p:cNvPr id="224" name="Rectangle 42"/>
            <p:cNvSpPr>
              <a:spLocks noChangeArrowheads="1"/>
            </p:cNvSpPr>
            <p:nvPr/>
          </p:nvSpPr>
          <p:spPr bwMode="auto">
            <a:xfrm>
              <a:off x="10021800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" name="Rectangle 43"/>
            <p:cNvSpPr>
              <a:spLocks noChangeArrowheads="1"/>
            </p:cNvSpPr>
            <p:nvPr/>
          </p:nvSpPr>
          <p:spPr bwMode="auto">
            <a:xfrm>
              <a:off x="674932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6" name="Rectangle 44"/>
            <p:cNvSpPr>
              <a:spLocks noChangeArrowheads="1"/>
            </p:cNvSpPr>
            <p:nvPr/>
          </p:nvSpPr>
          <p:spPr bwMode="auto">
            <a:xfrm>
              <a:off x="672204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" name="Rectangle 45"/>
            <p:cNvSpPr>
              <a:spLocks noChangeArrowheads="1"/>
            </p:cNvSpPr>
            <p:nvPr/>
          </p:nvSpPr>
          <p:spPr bwMode="auto">
            <a:xfrm>
              <a:off x="7560476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8" name="Rectangle 46"/>
            <p:cNvSpPr>
              <a:spLocks noChangeArrowheads="1"/>
            </p:cNvSpPr>
            <p:nvPr/>
          </p:nvSpPr>
          <p:spPr bwMode="auto">
            <a:xfrm>
              <a:off x="7548437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9" name="Rectangle 47"/>
            <p:cNvSpPr>
              <a:spLocks noChangeArrowheads="1"/>
            </p:cNvSpPr>
            <p:nvPr/>
          </p:nvSpPr>
          <p:spPr bwMode="auto">
            <a:xfrm>
              <a:off x="840547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30" name="Rectangle 48"/>
            <p:cNvSpPr>
              <a:spLocks noChangeArrowheads="1"/>
            </p:cNvSpPr>
            <p:nvPr/>
          </p:nvSpPr>
          <p:spPr bwMode="auto">
            <a:xfrm>
              <a:off x="837819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1" name="Rectangle 49"/>
            <p:cNvSpPr>
              <a:spLocks noChangeArrowheads="1"/>
            </p:cNvSpPr>
            <p:nvPr/>
          </p:nvSpPr>
          <p:spPr bwMode="auto">
            <a:xfrm>
              <a:off x="9234558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72</a:t>
              </a:r>
            </a:p>
          </p:txBody>
        </p:sp>
        <p:sp>
          <p:nvSpPr>
            <p:cNvPr id="232" name="Rectangle 50"/>
            <p:cNvSpPr>
              <a:spLocks noChangeArrowheads="1"/>
            </p:cNvSpPr>
            <p:nvPr/>
          </p:nvSpPr>
          <p:spPr bwMode="auto">
            <a:xfrm>
              <a:off x="920727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" name="Rectangle 51"/>
            <p:cNvSpPr>
              <a:spLocks noChangeArrowheads="1"/>
            </p:cNvSpPr>
            <p:nvPr/>
          </p:nvSpPr>
          <p:spPr bwMode="auto">
            <a:xfrm>
              <a:off x="9234558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68</a:t>
              </a:r>
            </a:p>
          </p:txBody>
        </p:sp>
        <p:sp>
          <p:nvSpPr>
            <p:cNvPr id="234" name="Rectangle 52"/>
            <p:cNvSpPr>
              <a:spLocks noChangeArrowheads="1"/>
            </p:cNvSpPr>
            <p:nvPr/>
          </p:nvSpPr>
          <p:spPr bwMode="auto">
            <a:xfrm>
              <a:off x="920727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" name="Rectangle 53"/>
            <p:cNvSpPr>
              <a:spLocks noChangeArrowheads="1"/>
            </p:cNvSpPr>
            <p:nvPr/>
          </p:nvSpPr>
          <p:spPr bwMode="auto">
            <a:xfrm>
              <a:off x="9234558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236" name="Rectangle 54"/>
            <p:cNvSpPr>
              <a:spLocks noChangeArrowheads="1"/>
            </p:cNvSpPr>
            <p:nvPr/>
          </p:nvSpPr>
          <p:spPr bwMode="auto">
            <a:xfrm>
              <a:off x="920727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7" name="Rectangle 55"/>
            <p:cNvSpPr>
              <a:spLocks noChangeArrowheads="1"/>
            </p:cNvSpPr>
            <p:nvPr/>
          </p:nvSpPr>
          <p:spPr bwMode="auto">
            <a:xfrm>
              <a:off x="9234558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38" name="Rectangle 56"/>
            <p:cNvSpPr>
              <a:spLocks noChangeArrowheads="1"/>
            </p:cNvSpPr>
            <p:nvPr/>
          </p:nvSpPr>
          <p:spPr bwMode="auto">
            <a:xfrm>
              <a:off x="920727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" name="Rectangle 57"/>
            <p:cNvSpPr>
              <a:spLocks noChangeArrowheads="1"/>
            </p:cNvSpPr>
            <p:nvPr/>
          </p:nvSpPr>
          <p:spPr bwMode="auto">
            <a:xfrm>
              <a:off x="10049079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40" name="Rectangle 58"/>
            <p:cNvSpPr>
              <a:spLocks noChangeArrowheads="1"/>
            </p:cNvSpPr>
            <p:nvPr/>
          </p:nvSpPr>
          <p:spPr bwMode="auto">
            <a:xfrm>
              <a:off x="10021800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2" name="右箭头 241"/>
            <p:cNvSpPr/>
            <p:nvPr/>
          </p:nvSpPr>
          <p:spPr>
            <a:xfrm>
              <a:off x="5799865" y="382747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183419" y="5380677"/>
            <a:ext cx="9905496" cy="64800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排序算法的稳定性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只是算法的一种属性，且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由具体算法决定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6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495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</a:p>
        </p:txBody>
      </p:sp>
      <p:sp>
        <p:nvSpPr>
          <p:cNvPr id="2" name="矩形 1"/>
          <p:cNvSpPr/>
          <p:nvPr/>
        </p:nvSpPr>
        <p:spPr>
          <a:xfrm>
            <a:off x="990600" y="810641"/>
            <a:ext cx="10043160" cy="522194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用作交换的临时单元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exchange, bound;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= n;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(exchange != 0)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0600" y="2715641"/>
            <a:ext cx="10043160" cy="265713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bound = exchange; exchange = 0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1; j &lt; bound; j++)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0600" y="3654701"/>
            <a:ext cx="10043160" cy="137473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pt-BR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(r[j] &gt; r[j+1]) {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pt-BR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r[0] = r[j]; r[j] = r[j+1]; r[j+1] = r[0];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pt-BR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= j</a:t>
            </a:r>
            <a:r>
              <a:rPr lang="zh-CN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8837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sp>
        <p:nvSpPr>
          <p:cNvPr id="40" name="矩形 39"/>
          <p:cNvSpPr/>
          <p:nvPr/>
        </p:nvSpPr>
        <p:spPr>
          <a:xfrm>
            <a:off x="990599" y="810641"/>
            <a:ext cx="10621795" cy="522194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用作交换的临时单元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exchange, bound;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= n;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(exchange != 0)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90600" y="2715641"/>
            <a:ext cx="10043160" cy="265713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bound = exchange; exchange = 0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1; j &lt; bound; j++)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600" y="3654701"/>
            <a:ext cx="10043160" cy="137473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pt-BR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(r[j] &gt; r[j+1]) {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pt-BR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r[0] = r[j]; r[j] = r[j+1]; r[j+1] = r[0];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pt-BR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= j</a:t>
            </a:r>
            <a:r>
              <a:rPr lang="zh-CN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092277" y="3095369"/>
            <a:ext cx="4504878" cy="652486"/>
            <a:chOff x="643028" y="5387917"/>
            <a:chExt cx="4504878" cy="652486"/>
          </a:xfrm>
        </p:grpSpPr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</a:p>
          </p:txBody>
        </p:sp>
        <p:grpSp>
          <p:nvGrpSpPr>
            <p:cNvPr id="45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7107516" y="3891961"/>
            <a:ext cx="4504878" cy="652486"/>
            <a:chOff x="643028" y="5387917"/>
            <a:chExt cx="4504878" cy="652486"/>
          </a:xfrm>
        </p:grpSpPr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</a:p>
          </p:txBody>
        </p:sp>
        <p:grpSp>
          <p:nvGrpSpPr>
            <p:cNvPr id="66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77" name="直接连接符 76"/>
          <p:cNvCxnSpPr/>
          <p:nvPr/>
        </p:nvCxnSpPr>
        <p:spPr>
          <a:xfrm>
            <a:off x="2306400" y="4045445"/>
            <a:ext cx="1548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306400" y="4379393"/>
            <a:ext cx="444492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847339" y="4639116"/>
            <a:ext cx="5552181" cy="652486"/>
            <a:chOff x="4811019" y="4639116"/>
            <a:chExt cx="5552181" cy="652486"/>
          </a:xfrm>
        </p:grpSpPr>
        <p:grpSp>
          <p:nvGrpSpPr>
            <p:cNvPr id="79" name="Group 36"/>
            <p:cNvGrpSpPr/>
            <p:nvPr/>
          </p:nvGrpSpPr>
          <p:grpSpPr>
            <a:xfrm>
              <a:off x="4811019" y="4808895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80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Text Box 6"/>
            <p:cNvSpPr txBox="1">
              <a:spLocks noChangeArrowheads="1"/>
            </p:cNvSpPr>
            <p:nvPr/>
          </p:nvSpPr>
          <p:spPr bwMode="auto">
            <a:xfrm>
              <a:off x="5300214" y="4639116"/>
              <a:ext cx="5062986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取决于待排序序列的初始状态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8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56372" y="1614695"/>
            <a:ext cx="3411067" cy="498598"/>
            <a:chOff x="6469140" y="2267181"/>
            <a:chExt cx="3411067" cy="498598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6372" y="2128024"/>
            <a:ext cx="4122175" cy="498598"/>
            <a:chOff x="6469140" y="2267181"/>
            <a:chExt cx="4122175" cy="498598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7943" y="923176"/>
            <a:ext cx="4341433" cy="652486"/>
            <a:chOff x="607943" y="923176"/>
            <a:chExt cx="4341433" cy="652486"/>
          </a:xfrm>
        </p:grpSpPr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最好情况：正序</a:t>
              </a:r>
            </a:p>
          </p:txBody>
        </p:sp>
        <p:grpSp>
          <p:nvGrpSpPr>
            <p:cNvPr id="2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2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4062707" y="990243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26550" y="2736736"/>
            <a:ext cx="4341433" cy="652486"/>
            <a:chOff x="607943" y="923176"/>
            <a:chExt cx="4341433" cy="652486"/>
          </a:xfrm>
        </p:grpSpPr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最坏情况：逆序</a:t>
              </a: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4047204" y="2799987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6470268" y="227970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10881228" y="256770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582788" y="235170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685648" y="242370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9783948" y="249570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025508" y="2747709"/>
            <a:ext cx="3840480" cy="0"/>
            <a:chOff x="7033260" y="1576318"/>
            <a:chExt cx="3840480" cy="0"/>
          </a:xfrm>
          <a:solidFill>
            <a:srgbClr val="B4B4C8"/>
          </a:solidFill>
        </p:grpSpPr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>
              <a:off x="1033374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10881228" y="309294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9783948" y="338094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6470268" y="316494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7582788" y="323694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8685648" y="330894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7025508" y="3540189"/>
            <a:ext cx="2719320" cy="0"/>
            <a:chOff x="7033260" y="1576318"/>
            <a:chExt cx="2719320" cy="0"/>
          </a:xfrm>
          <a:solidFill>
            <a:srgbClr val="B4B4C8"/>
          </a:solidFill>
        </p:grpSpPr>
        <p:sp>
          <p:nvSpPr>
            <p:cNvPr id="78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10881228" y="389404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8685648" y="422776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9783948" y="396604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6470268" y="403804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7582788" y="411004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7016868" y="4393629"/>
            <a:ext cx="1645920" cy="0"/>
            <a:chOff x="7033260" y="1576318"/>
            <a:chExt cx="1645920" cy="0"/>
          </a:xfrm>
          <a:solidFill>
            <a:srgbClr val="B4B4C8"/>
          </a:solidFill>
        </p:grpSpPr>
        <p:sp>
          <p:nvSpPr>
            <p:cNvPr id="88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10881228" y="468652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7582788" y="497452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9783948" y="475852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8685648" y="483052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6470268" y="490252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7" name="Line 12"/>
          <p:cNvSpPr>
            <a:spLocks noChangeShapeType="1"/>
          </p:cNvSpPr>
          <p:nvPr/>
        </p:nvSpPr>
        <p:spPr bwMode="auto">
          <a:xfrm>
            <a:off x="7016868" y="5140389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AutoShape 9"/>
          <p:cNvSpPr>
            <a:spLocks noChangeArrowheads="1"/>
          </p:cNvSpPr>
          <p:nvPr/>
        </p:nvSpPr>
        <p:spPr bwMode="auto">
          <a:xfrm>
            <a:off x="10881228" y="546386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0" name="AutoShape 9"/>
          <p:cNvSpPr>
            <a:spLocks noChangeArrowheads="1"/>
          </p:cNvSpPr>
          <p:nvPr/>
        </p:nvSpPr>
        <p:spPr bwMode="auto">
          <a:xfrm>
            <a:off x="6470268" y="575186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9783948" y="553586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8685648" y="560786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3" name="AutoShape 9"/>
          <p:cNvSpPr>
            <a:spLocks noChangeArrowheads="1"/>
          </p:cNvSpPr>
          <p:nvPr/>
        </p:nvSpPr>
        <p:spPr bwMode="auto">
          <a:xfrm>
            <a:off x="7582788" y="567986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39943" y="3290922"/>
            <a:ext cx="4873177" cy="914910"/>
            <a:chOff x="1039943" y="3290922"/>
            <a:chExt cx="4873177" cy="914910"/>
          </a:xfrm>
        </p:grpSpPr>
        <p:grpSp>
          <p:nvGrpSpPr>
            <p:cNvPr id="81" name="组合 80"/>
            <p:cNvGrpSpPr/>
            <p:nvPr/>
          </p:nvGrpSpPr>
          <p:grpSpPr>
            <a:xfrm>
              <a:off x="1039943" y="3503312"/>
              <a:ext cx="4873177" cy="498598"/>
              <a:chOff x="6469140" y="2267181"/>
              <a:chExt cx="4873177" cy="498598"/>
            </a:xfrm>
          </p:grpSpPr>
          <p:sp>
            <p:nvSpPr>
              <p:cNvPr id="90" name="Text Box 5"/>
              <p:cNvSpPr txBox="1">
                <a:spLocks noChangeArrowheads="1"/>
              </p:cNvSpPr>
              <p:nvPr/>
            </p:nvSpPr>
            <p:spPr bwMode="auto">
              <a:xfrm>
                <a:off x="7066672" y="2267181"/>
                <a:ext cx="4275645" cy="498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ct val="20000"/>
                  </a:spcBef>
                  <a:buSzPct val="85000"/>
                </a:pPr>
                <a:r>
                  <a:rPr kumimoji="1" lang="zh-CN" altLang="en-US" sz="24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比较次数</a:t>
                </a:r>
                <a:r>
                  <a:rPr kumimoji="1"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    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</a:t>
                </a:r>
                <a:r>
                  <a:rPr kumimoji="1"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次      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Freeform 84"/>
              <p:cNvSpPr>
                <a:spLocks/>
              </p:cNvSpPr>
              <p:nvPr/>
            </p:nvSpPr>
            <p:spPr bwMode="auto">
              <a:xfrm>
                <a:off x="6469140" y="2321240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3145429" y="3290922"/>
            <a:ext cx="2183979" cy="914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公式" r:id="rId3" imgW="939600" imgH="393480" progId="Equation.3">
                    <p:embed/>
                  </p:oleObj>
                </mc:Choice>
                <mc:Fallback>
                  <p:oleObj name="公式" r:id="rId3" imgW="939600" imgH="393480" progId="Equation.3">
                    <p:embed/>
                    <p:pic>
                      <p:nvPicPr>
                        <p:cNvPr id="2" name="对象 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45429" y="3290922"/>
                          <a:ext cx="2183979" cy="9149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1039943" y="4191504"/>
            <a:ext cx="5101777" cy="861700"/>
            <a:chOff x="1039943" y="4191504"/>
            <a:chExt cx="5101777" cy="861700"/>
          </a:xfrm>
        </p:grpSpPr>
        <p:grpSp>
          <p:nvGrpSpPr>
            <p:cNvPr id="98" name="组合 97"/>
            <p:cNvGrpSpPr/>
            <p:nvPr/>
          </p:nvGrpSpPr>
          <p:grpSpPr>
            <a:xfrm>
              <a:off x="1039943" y="4382401"/>
              <a:ext cx="5101777" cy="498598"/>
              <a:chOff x="6469140" y="2267181"/>
              <a:chExt cx="5101777" cy="498598"/>
            </a:xfrm>
          </p:grpSpPr>
          <p:sp>
            <p:nvSpPr>
              <p:cNvPr id="104" name="Text Box 5"/>
              <p:cNvSpPr txBox="1">
                <a:spLocks noChangeArrowheads="1"/>
              </p:cNvSpPr>
              <p:nvPr/>
            </p:nvSpPr>
            <p:spPr bwMode="auto">
              <a:xfrm>
                <a:off x="7051432" y="2267181"/>
                <a:ext cx="4519485" cy="498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ct val="20000"/>
                  </a:spcBef>
                  <a:buSzPct val="85000"/>
                </a:pPr>
                <a:r>
                  <a:rPr kumimoji="1" lang="zh-CN" altLang="en-US" sz="24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移动次数</a:t>
                </a:r>
                <a:r>
                  <a:rPr kumimoji="1"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                               次      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Freeform 84"/>
              <p:cNvSpPr>
                <a:spLocks/>
              </p:cNvSpPr>
              <p:nvPr/>
            </p:nvSpPr>
            <p:spPr bwMode="auto">
              <a:xfrm>
                <a:off x="6469140" y="2321240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3145431" y="4191504"/>
            <a:ext cx="2501709" cy="86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" name="公式" r:id="rId5" imgW="1143000" imgH="393480" progId="Equation.3">
                    <p:embed/>
                  </p:oleObj>
                </mc:Choice>
                <mc:Fallback>
                  <p:oleObj name="公式" r:id="rId5" imgW="1143000" imgH="393480" progId="Equation.3">
                    <p:embed/>
                    <p:pic>
                      <p:nvPicPr>
                        <p:cNvPr id="5" name="对象 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45431" y="4191504"/>
                          <a:ext cx="2501709" cy="86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" name="组合 105"/>
          <p:cNvGrpSpPr/>
          <p:nvPr/>
        </p:nvGrpSpPr>
        <p:grpSpPr>
          <a:xfrm>
            <a:off x="607943" y="5221712"/>
            <a:ext cx="6021457" cy="597664"/>
            <a:chOff x="607943" y="923176"/>
            <a:chExt cx="6021457" cy="597664"/>
          </a:xfrm>
        </p:grpSpPr>
        <p:sp>
          <p:nvSpPr>
            <p:cNvPr id="10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564468" cy="597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平均情况：随机排列，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aseline="30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09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76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</p:childTnLst>
        </p:cTn>
      </p:par>
    </p:tnLst>
    <p:bldLst>
      <p:bldP spid="61" grpId="0"/>
      <p:bldP spid="62" grpId="0" animBg="1"/>
      <p:bldP spid="63" grpId="0" animBg="1"/>
      <p:bldP spid="63" grpId="1" animBg="1"/>
      <p:bldP spid="64" grpId="0" animBg="1"/>
      <p:bldP spid="65" grpId="0" animBg="1"/>
      <p:bldP spid="66" grpId="0" animBg="1"/>
      <p:bldP spid="66" grpId="1" animBg="1"/>
      <p:bldP spid="72" grpId="0" animBg="1"/>
      <p:bldP spid="73" grpId="0" animBg="1"/>
      <p:bldP spid="73" grpId="1" animBg="1"/>
      <p:bldP spid="74" grpId="0" animBg="1"/>
      <p:bldP spid="75" grpId="0" animBg="1"/>
      <p:bldP spid="76" grpId="0" animBg="1"/>
      <p:bldP spid="76" grpId="1" animBg="1"/>
      <p:bldP spid="82" grpId="0" animBg="1"/>
      <p:bldP spid="83" grpId="0" animBg="1"/>
      <p:bldP spid="83" grpId="1" animBg="1"/>
      <p:bldP spid="84" grpId="0" animBg="1"/>
      <p:bldP spid="85" grpId="0" animBg="1"/>
      <p:bldP spid="86" grpId="0" animBg="1"/>
      <p:bldP spid="86" grpId="1" animBg="1"/>
      <p:bldP spid="91" grpId="0" animBg="1"/>
      <p:bldP spid="92" grpId="0" animBg="1"/>
      <p:bldP spid="92" grpId="1" animBg="1"/>
      <p:bldP spid="93" grpId="0" animBg="1"/>
      <p:bldP spid="94" grpId="0" animBg="1"/>
      <p:bldP spid="95" grpId="0" animBg="1"/>
      <p:bldP spid="95" grpId="1" animBg="1"/>
      <p:bldP spid="97" grpId="0" animBg="1"/>
      <p:bldP spid="99" grpId="0" animBg="1"/>
      <p:bldP spid="100" grpId="0" animBg="1"/>
      <p:bldP spid="100" grpId="1" animBg="1"/>
      <p:bldP spid="101" grpId="0" animBg="1"/>
      <p:bldP spid="102" grpId="0" animBg="1"/>
      <p:bldP spid="103" grpId="0" animBg="1"/>
      <p:bldP spid="10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2923" y="2934856"/>
            <a:ext cx="4341433" cy="652486"/>
            <a:chOff x="607943" y="923176"/>
            <a:chExt cx="4341433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38167" y="956090"/>
            <a:ext cx="4398589" cy="652486"/>
            <a:chOff x="638167" y="956090"/>
            <a:chExt cx="4398589" cy="652486"/>
          </a:xfrm>
        </p:grpSpPr>
        <p:grpSp>
          <p:nvGrpSpPr>
            <p:cNvPr id="71" name="Group 31"/>
            <p:cNvGrpSpPr/>
            <p:nvPr/>
          </p:nvGrpSpPr>
          <p:grpSpPr>
            <a:xfrm>
              <a:off x="638167" y="1102333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Text Box 6"/>
            <p:cNvSpPr txBox="1">
              <a:spLocks noChangeArrowheads="1"/>
            </p:cNvSpPr>
            <p:nvPr/>
          </p:nvSpPr>
          <p:spPr bwMode="auto">
            <a:xfrm>
              <a:off x="1152312" y="956090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r[0]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作用是什么？</a:t>
              </a:r>
            </a:p>
          </p:txBody>
        </p:sp>
      </p:grp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5147164" y="700338"/>
            <a:ext cx="634379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r[0]        r[1]        r[2]        r[3]         r[4]        r[5]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1275907" y="1609619"/>
            <a:ext cx="294557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暂存单元</a:t>
            </a:r>
          </a:p>
        </p:txBody>
      </p:sp>
      <p:sp>
        <p:nvSpPr>
          <p:cNvPr id="87" name="矩形 86"/>
          <p:cNvSpPr/>
          <p:nvPr/>
        </p:nvSpPr>
        <p:spPr>
          <a:xfrm>
            <a:off x="6149580" y="3740059"/>
            <a:ext cx="5327400" cy="152862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(r[j] &gt; r[j+1]) 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r[0]</a:t>
            </a:r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r[j]; r[j] = r[j+1]; r[j+1] = </a:t>
            </a:r>
            <a:r>
              <a:rPr lang="pt-BR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r[0]</a:t>
            </a:r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pt-BR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= j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42923" y="3943325"/>
            <a:ext cx="4341433" cy="652486"/>
            <a:chOff x="607943" y="923176"/>
            <a:chExt cx="4341433" cy="652486"/>
          </a:xfrm>
        </p:grpSpPr>
        <p:sp>
          <p:nvSpPr>
            <p:cNvPr id="89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：稳定</a:t>
              </a:r>
            </a:p>
          </p:txBody>
        </p:sp>
        <p:grpSp>
          <p:nvGrpSpPr>
            <p:cNvPr id="90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9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6384540" y="1465293"/>
            <a:ext cx="533400" cy="648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7497060" y="1537293"/>
            <a:ext cx="533400" cy="576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599920" y="1609293"/>
            <a:ext cx="533400" cy="504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9698220" y="1680368"/>
            <a:ext cx="533400" cy="432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939780" y="1933293"/>
            <a:ext cx="3840480" cy="0"/>
            <a:chOff x="7033260" y="1576318"/>
            <a:chExt cx="3840480" cy="0"/>
          </a:xfrm>
        </p:grpSpPr>
        <p:sp>
          <p:nvSpPr>
            <p:cNvPr id="55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10333740" y="1576318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auto">
          <a:xfrm>
            <a:off x="10795500" y="2321304"/>
            <a:ext cx="533400" cy="648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6384540" y="2393304"/>
            <a:ext cx="533400" cy="576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7497060" y="2465304"/>
            <a:ext cx="533400" cy="504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8599920" y="2537304"/>
            <a:ext cx="533400" cy="432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10780260" y="1464368"/>
            <a:ext cx="533400" cy="648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9706860" y="2321304"/>
            <a:ext cx="533400" cy="648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7" grpId="0" animBg="1"/>
      <p:bldP spid="46" grpId="0" animBg="1"/>
      <p:bldP spid="48" grpId="0" animBg="1"/>
      <p:bldP spid="52" grpId="0" animBg="1"/>
      <p:bldP spid="53" grpId="0" animBg="1"/>
      <p:bldP spid="53" grpId="1" animBg="1"/>
      <p:bldP spid="78" grpId="0" animBg="1"/>
      <p:bldP spid="94" grpId="0" animBg="1"/>
      <p:bldP spid="95" grpId="0" animBg="1"/>
      <p:bldP spid="96" grpId="0" animBg="1"/>
      <p:bldP spid="96" grpId="1" animBg="1"/>
      <p:bldP spid="101" grpId="0" animBg="1"/>
      <p:bldP spid="10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8-4-2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快速排序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  <p:extLst>
      <p:ext uri="{BB962C8B-B14F-4D97-AF65-F5344CB8AC3E}">
        <p14:creationId xmlns:p14="http://schemas.microsoft.com/office/powerpoint/2010/main" val="551556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17400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108693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快速排序改进的着眼点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64746" y="183603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1770718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快速排序的基本思想</a:t>
            </a:r>
          </a:p>
        </p:txBody>
      </p:sp>
      <p:grpSp>
        <p:nvGrpSpPr>
          <p:cNvPr id="30" name="Group 40"/>
          <p:cNvGrpSpPr/>
          <p:nvPr/>
        </p:nvGrpSpPr>
        <p:grpSpPr>
          <a:xfrm>
            <a:off x="1991734" y="260918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36850" y="2543869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快速排序的算法</a:t>
            </a:r>
          </a:p>
        </p:txBody>
      </p:sp>
      <p:grpSp>
        <p:nvGrpSpPr>
          <p:cNvPr id="36" name="Group 40"/>
          <p:cNvGrpSpPr/>
          <p:nvPr/>
        </p:nvGrpSpPr>
        <p:grpSpPr>
          <a:xfrm>
            <a:off x="1991734" y="33002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36850" y="3234922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快速排序的时空性能</a:t>
            </a:r>
          </a:p>
        </p:txBody>
      </p:sp>
      <p:grpSp>
        <p:nvGrpSpPr>
          <p:cNvPr id="43" name="Group 40"/>
          <p:cNvGrpSpPr/>
          <p:nvPr/>
        </p:nvGrpSpPr>
        <p:grpSpPr>
          <a:xfrm>
            <a:off x="1991734" y="399854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736850" y="3933234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快速排序的稳定性</a:t>
            </a:r>
          </a:p>
        </p:txBody>
      </p:sp>
    </p:spTree>
    <p:extLst>
      <p:ext uri="{BB962C8B-B14F-4D97-AF65-F5344CB8AC3E}">
        <p14:creationId xmlns:p14="http://schemas.microsoft.com/office/powerpoint/2010/main" val="20019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35" grpId="0"/>
      <p:bldP spid="42" grpId="0"/>
      <p:bldP spid="4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298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改进的着眼点</a:t>
            </a: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5565900" y="64590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9976860" y="93390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6678420" y="71790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7781280" y="78990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8903460" y="86190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6105900" y="111390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565900" y="153114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6678420" y="145914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7211820" y="181914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6678420" y="252726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7781280" y="238326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8324340" y="277926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7790940" y="363558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8879580" y="339889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436860" y="3792012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AutoShape 9"/>
          <p:cNvSpPr>
            <a:spLocks noChangeArrowheads="1"/>
          </p:cNvSpPr>
          <p:nvPr/>
        </p:nvSpPr>
        <p:spPr bwMode="auto">
          <a:xfrm>
            <a:off x="9976860" y="439494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8" name="AutoShape 9"/>
          <p:cNvSpPr>
            <a:spLocks noChangeArrowheads="1"/>
          </p:cNvSpPr>
          <p:nvPr/>
        </p:nvSpPr>
        <p:spPr bwMode="auto">
          <a:xfrm>
            <a:off x="8903460" y="468294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020571" y="2393075"/>
            <a:ext cx="4933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记录的比较在相邻单元中进行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88211" y="2935158"/>
            <a:ext cx="5028180" cy="1135680"/>
            <a:chOff x="1066291" y="3072318"/>
            <a:chExt cx="5028180" cy="1135680"/>
          </a:xfrm>
        </p:grpSpPr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066291" y="3684778"/>
              <a:ext cx="50281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每次交换只能右移一个单元</a:t>
              </a:r>
            </a:p>
          </p:txBody>
        </p:sp>
        <p:sp>
          <p:nvSpPr>
            <p:cNvPr id="30" name="右箭头 29"/>
            <p:cNvSpPr/>
            <p:nvPr/>
          </p:nvSpPr>
          <p:spPr>
            <a:xfrm rot="5400000">
              <a:off x="2819203" y="319831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20571" y="4086078"/>
            <a:ext cx="4987675" cy="1131457"/>
            <a:chOff x="898651" y="4223238"/>
            <a:chExt cx="4987675" cy="1131457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898651" y="4831475"/>
              <a:ext cx="49876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总的比较次数和移动次数较多</a:t>
              </a:r>
            </a:p>
          </p:txBody>
        </p:sp>
        <p:sp>
          <p:nvSpPr>
            <p:cNvPr id="31" name="右箭头 30"/>
            <p:cNvSpPr/>
            <p:nvPr/>
          </p:nvSpPr>
          <p:spPr>
            <a:xfrm rot="5400000">
              <a:off x="2819203" y="434923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8571" y="5523230"/>
            <a:ext cx="10780469" cy="523220"/>
            <a:chOff x="588571" y="5523230"/>
            <a:chExt cx="10780469" cy="523220"/>
          </a:xfrm>
        </p:grpSpPr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1066291" y="5523230"/>
              <a:ext cx="10302749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较大记录从前面直接移到后面，较小记录从后面直接移到前面？</a:t>
              </a:r>
            </a:p>
          </p:txBody>
        </p:sp>
        <p:grpSp>
          <p:nvGrpSpPr>
            <p:cNvPr id="35" name="Group 31"/>
            <p:cNvGrpSpPr/>
            <p:nvPr/>
          </p:nvGrpSpPr>
          <p:grpSpPr>
            <a:xfrm>
              <a:off x="588571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625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90" grpId="0" animBg="1"/>
      <p:bldP spid="90" grpId="1" animBg="1"/>
      <p:bldP spid="83" grpId="0" animBg="1"/>
      <p:bldP spid="83" grpId="1" animBg="1"/>
      <p:bldP spid="50" grpId="0" animBg="1"/>
      <p:bldP spid="84" grpId="0" animBg="1"/>
      <p:bldP spid="94" grpId="0" animBg="1"/>
      <p:bldP spid="94" grpId="1" animBg="1"/>
      <p:bldP spid="51" grpId="0" animBg="1"/>
      <p:bldP spid="95" grpId="0" animBg="1"/>
      <p:bldP spid="96" grpId="0" animBg="1"/>
      <p:bldP spid="96" grpId="1" animBg="1"/>
      <p:bldP spid="52" grpId="0" animBg="1"/>
      <p:bldP spid="97" grpId="0" animBg="1"/>
      <p:bldP spid="97" grpId="1" animBg="1"/>
      <p:bldP spid="98" grpId="0" animBg="1"/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1096771" y="838857"/>
            <a:ext cx="10455149" cy="16312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kumimoji="1"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快速排序的基本思想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选一个轴值，将待排序记录划分成两部分，左侧记录均小于或等于轴值，右侧记录均大于或等于轴值，然后分别对这两部分重复上述过程，直到整个序列有序。</a:t>
            </a:r>
            <a:endParaRPr kumimoji="1"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84"/>
          <p:cNvSpPr>
            <a:spLocks/>
          </p:cNvSpPr>
          <p:nvPr/>
        </p:nvSpPr>
        <p:spPr bwMode="auto">
          <a:xfrm>
            <a:off x="542923" y="966187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318033" y="4489292"/>
            <a:ext cx="2700000" cy="829307"/>
            <a:chOff x="2318033" y="4489292"/>
            <a:chExt cx="2700000" cy="829307"/>
          </a:xfrm>
        </p:grpSpPr>
        <p:sp>
          <p:nvSpPr>
            <p:cNvPr id="53" name="AutoShape 5"/>
            <p:cNvSpPr>
              <a:spLocks/>
            </p:cNvSpPr>
            <p:nvPr/>
          </p:nvSpPr>
          <p:spPr bwMode="auto">
            <a:xfrm rot="16200000">
              <a:off x="3487851" y="3319474"/>
              <a:ext cx="360363" cy="2700000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2967002" y="4799486"/>
              <a:ext cx="1981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均 ≤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'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76439" y="3888261"/>
            <a:ext cx="2777740" cy="577432"/>
            <a:chOff x="2276439" y="3888261"/>
            <a:chExt cx="2777740" cy="577432"/>
          </a:xfrm>
        </p:grpSpPr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227643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kern="0" spc="-1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1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451417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2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kern="0" spc="-20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kern="0" spc="-2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2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21"/>
            <p:cNvSpPr txBox="1">
              <a:spLocks noChangeArrowheads="1"/>
            </p:cNvSpPr>
            <p:nvPr/>
          </p:nvSpPr>
          <p:spPr bwMode="auto">
            <a:xfrm>
              <a:off x="3170995" y="388826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5306183" y="3925693"/>
            <a:ext cx="540000" cy="540000"/>
          </a:xfrm>
          <a:prstGeom prst="ellipse">
            <a:avLst/>
          </a:prstGeom>
          <a:noFill/>
          <a:ln w="28575">
            <a:solidFill>
              <a:srgbClr val="B42D2D"/>
            </a:solidFill>
          </a:ln>
          <a:effectLst/>
        </p:spPr>
        <p:txBody>
          <a:bodyPr wrap="none" tIns="0" bIns="0" anchor="ctr"/>
          <a:lstStyle/>
          <a:p>
            <a:pPr algn="ctr">
              <a:lnSpc>
                <a:spcPts val="2200"/>
              </a:lnSpc>
            </a:pPr>
            <a:r>
              <a:rPr kumimoji="1"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baseline="-25000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'</a:t>
            </a:r>
            <a:endParaRPr kumimoji="1" lang="en-US" altLang="zh-CN" sz="2400" i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01667" y="3886356"/>
            <a:ext cx="2919662" cy="579337"/>
            <a:chOff x="6001667" y="3886356"/>
            <a:chExt cx="2919662" cy="579337"/>
          </a:xfrm>
        </p:grpSpPr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838132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i="1" kern="0" spc="-1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6001667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2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2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2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6897017" y="3886356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76439" y="2758596"/>
            <a:ext cx="6644890" cy="557780"/>
            <a:chOff x="2276439" y="2758596"/>
            <a:chExt cx="6644890" cy="557780"/>
          </a:xfrm>
        </p:grpSpPr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227643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auto">
            <a:xfrm>
              <a:off x="451417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3170995" y="276050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9" name="Oval 18"/>
            <p:cNvSpPr>
              <a:spLocks noChangeArrowheads="1"/>
            </p:cNvSpPr>
            <p:nvPr/>
          </p:nvSpPr>
          <p:spPr bwMode="auto">
            <a:xfrm>
              <a:off x="5306183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Oval 19"/>
            <p:cNvSpPr>
              <a:spLocks noChangeArrowheads="1"/>
            </p:cNvSpPr>
            <p:nvPr/>
          </p:nvSpPr>
          <p:spPr bwMode="auto">
            <a:xfrm>
              <a:off x="838132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1" name="Oval 20"/>
            <p:cNvSpPr>
              <a:spLocks noChangeArrowheads="1"/>
            </p:cNvSpPr>
            <p:nvPr/>
          </p:nvSpPr>
          <p:spPr bwMode="auto">
            <a:xfrm>
              <a:off x="6001667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6897017" y="2758596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85172" y="4489292"/>
            <a:ext cx="2700338" cy="829307"/>
            <a:chOff x="6054692" y="4489292"/>
            <a:chExt cx="2700338" cy="829307"/>
          </a:xfrm>
        </p:grpSpPr>
        <p:sp>
          <p:nvSpPr>
            <p:cNvPr id="61" name="AutoShape 8"/>
            <p:cNvSpPr>
              <a:spLocks/>
            </p:cNvSpPr>
            <p:nvPr/>
          </p:nvSpPr>
          <p:spPr bwMode="auto">
            <a:xfrm rot="16200000">
              <a:off x="7224679" y="3319305"/>
              <a:ext cx="360363" cy="2700338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6414260" y="4799486"/>
              <a:ext cx="1981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均 ≥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'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86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9603" y="201399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9603" y="302154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9603" y="399861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第三趟排序结果</a:t>
            </a: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5783323" y="211450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657083" y="171850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3867483" y="19345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highlight>
                <a:srgbClr val="FFFF00"/>
              </a:highlight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4825403" y="193450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7699163" y="175450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3867483" y="310417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7699163" y="278017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9615003" y="270817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4822946" y="299617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highlight>
                <a:srgbClr val="FFFF00"/>
              </a:highlight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5770654" y="292417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8657083" y="274417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highlight>
                <a:srgbClr val="FFFF00"/>
              </a:highlight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3867483" y="412144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7699163" y="379744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7" name="AutoShape 9"/>
          <p:cNvSpPr>
            <a:spLocks noChangeArrowheads="1"/>
          </p:cNvSpPr>
          <p:nvPr/>
        </p:nvSpPr>
        <p:spPr bwMode="auto">
          <a:xfrm>
            <a:off x="9615003" y="372544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5783323" y="394144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3867483" y="514252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2" name="AutoShape 9"/>
          <p:cNvSpPr>
            <a:spLocks noChangeArrowheads="1"/>
          </p:cNvSpPr>
          <p:nvPr/>
        </p:nvSpPr>
        <p:spPr bwMode="auto">
          <a:xfrm>
            <a:off x="7699163" y="481852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3" name="AutoShape 9"/>
          <p:cNvSpPr>
            <a:spLocks noChangeArrowheads="1"/>
          </p:cNvSpPr>
          <p:nvPr/>
        </p:nvSpPr>
        <p:spPr bwMode="auto">
          <a:xfrm>
            <a:off x="9615003" y="474652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4825403" y="503452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6741243" y="489052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5783323" y="496252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8657083" y="478252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49603" y="5112252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最终排序结果</a:t>
            </a:r>
          </a:p>
        </p:txBody>
      </p:sp>
    </p:spTree>
    <p:extLst>
      <p:ext uri="{BB962C8B-B14F-4D97-AF65-F5344CB8AC3E}">
        <p14:creationId xmlns:p14="http://schemas.microsoft.com/office/powerpoint/2010/main" val="321704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225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" fill="hold">
                      <p:stCondLst>
                        <p:cond delay="0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235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" fill="hold">
                      <p:stCondLst>
                        <p:cond delay="0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/>
      <p:bldP spid="50" grpId="0"/>
      <p:bldP spid="51" grpId="0"/>
      <p:bldP spid="52" grpId="0"/>
      <p:bldP spid="55" grpId="0" animBg="1"/>
      <p:bldP spid="55" grpId="1" animBg="1"/>
      <p:bldP spid="57" grpId="0" animBg="1"/>
      <p:bldP spid="57" grpId="1" animBg="1"/>
      <p:bldP spid="60" grpId="0" animBg="1"/>
      <p:bldP spid="60" grpId="1" animBg="1"/>
      <p:bldP spid="62" grpId="0" animBg="1"/>
      <p:bldP spid="62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101" grpId="0" animBg="1"/>
      <p:bldP spid="101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2923" y="5388590"/>
            <a:ext cx="10688956" cy="523220"/>
            <a:chOff x="542923" y="5388590"/>
            <a:chExt cx="10688956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1109418" y="5388590"/>
              <a:ext cx="10122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如何选择轴值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比较的基准？选取不同轴值有什么后果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408926" y="4210354"/>
            <a:ext cx="3775393" cy="1116247"/>
            <a:chOff x="6408926" y="4210354"/>
            <a:chExt cx="3775393" cy="1116247"/>
          </a:xfrm>
        </p:grpSpPr>
        <p:sp>
          <p:nvSpPr>
            <p:cNvPr id="3" name="矩形 2"/>
            <p:cNvSpPr/>
            <p:nvPr/>
          </p:nvSpPr>
          <p:spPr>
            <a:xfrm>
              <a:off x="6408926" y="4210354"/>
              <a:ext cx="37753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决定两个子序列的长度</a:t>
              </a:r>
            </a:p>
          </p:txBody>
        </p:sp>
        <p:sp>
          <p:nvSpPr>
            <p:cNvPr id="56" name="右箭头 55"/>
            <p:cNvSpPr/>
            <p:nvPr/>
          </p:nvSpPr>
          <p:spPr>
            <a:xfrm rot="16200000">
              <a:off x="7944563" y="487660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5606" y="3109347"/>
            <a:ext cx="3416320" cy="1116247"/>
            <a:chOff x="6515606" y="3109347"/>
            <a:chExt cx="3416320" cy="1116247"/>
          </a:xfrm>
        </p:grpSpPr>
        <p:sp>
          <p:nvSpPr>
            <p:cNvPr id="58" name="矩形 57"/>
            <p:cNvSpPr/>
            <p:nvPr/>
          </p:nvSpPr>
          <p:spPr>
            <a:xfrm>
              <a:off x="6515606" y="3109347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决定排序的时间性能</a:t>
              </a:r>
            </a:p>
          </p:txBody>
        </p:sp>
        <p:sp>
          <p:nvSpPr>
            <p:cNvPr id="59" name="右箭头 58"/>
            <p:cNvSpPr/>
            <p:nvPr/>
          </p:nvSpPr>
          <p:spPr>
            <a:xfrm rot="16200000">
              <a:off x="7929323" y="377559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203" y="2588657"/>
            <a:ext cx="2659146" cy="523220"/>
            <a:chOff x="497203" y="2862977"/>
            <a:chExt cx="2659146" cy="523220"/>
          </a:xfrm>
        </p:grpSpPr>
        <p:grpSp>
          <p:nvGrpSpPr>
            <p:cNvPr id="61" name="Group 109"/>
            <p:cNvGrpSpPr/>
            <p:nvPr/>
          </p:nvGrpSpPr>
          <p:grpSpPr>
            <a:xfrm>
              <a:off x="497203" y="29274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63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76320" y="286297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解决方法：</a:t>
              </a:r>
            </a:p>
          </p:txBody>
        </p:sp>
      </p:grpSp>
      <p:sp>
        <p:nvSpPr>
          <p:cNvPr id="79" name="矩形 78"/>
          <p:cNvSpPr/>
          <p:nvPr/>
        </p:nvSpPr>
        <p:spPr>
          <a:xfrm>
            <a:off x="974922" y="3150757"/>
            <a:ext cx="4808401" cy="13560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）第一个记录；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）随机选取；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）比较三个记录取值居中者；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2706" y="4717024"/>
            <a:ext cx="5754017" cy="523220"/>
          </a:xfrm>
          <a:prstGeom prst="rect">
            <a:avLst/>
          </a:prstGeom>
          <a:noFill/>
          <a:ln w="28575">
            <a:solidFill>
              <a:srgbClr val="5C30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简单起见，取第一个记录作为轴值</a:t>
            </a: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783323" y="211450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657083" y="171850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3867483" y="20065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4825403" y="193450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7699163" y="175450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664485" y="1942277"/>
            <a:ext cx="2491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一次划分结果</a:t>
            </a:r>
          </a:p>
        </p:txBody>
      </p:sp>
    </p:spTree>
    <p:extLst>
      <p:ext uri="{BB962C8B-B14F-4D97-AF65-F5344CB8AC3E}">
        <p14:creationId xmlns:p14="http://schemas.microsoft.com/office/powerpoint/2010/main" val="426974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145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排序的分类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71202" y="896360"/>
            <a:ext cx="10764099" cy="597160"/>
            <a:chOff x="655864" y="1615037"/>
            <a:chExt cx="10764099" cy="597160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9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根据排序过程中所有记录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是否全部放在内存中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，排序方法分为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</a:p>
          </p:txBody>
        </p:sp>
      </p:grpSp>
      <p:sp>
        <p:nvSpPr>
          <p:cNvPr id="114" name="Text Box 5"/>
          <p:cNvSpPr txBox="1">
            <a:spLocks noChangeArrowheads="1"/>
          </p:cNvSpPr>
          <p:nvPr/>
        </p:nvSpPr>
        <p:spPr bwMode="auto">
          <a:xfrm>
            <a:off x="1103202" y="1471930"/>
            <a:ext cx="10616358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内排序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：在排序的整个过程中，待排序的所有记录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全部放在内存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</a:p>
        </p:txBody>
      </p: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1103202" y="1973927"/>
            <a:ext cx="10616358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strike="sngStrike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外排序</a:t>
            </a:r>
            <a:r>
              <a:rPr lang="zh-CN" altLang="en-US" sz="2400" strike="sngStrike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：待排序的记录个数较多，整个排序过程需要</a:t>
            </a:r>
            <a:r>
              <a:rPr lang="zh-CN" altLang="en-US" sz="2400" strike="sngStrik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在内外存之间</a:t>
            </a:r>
            <a:r>
              <a:rPr lang="zh-CN" altLang="en-US" sz="2400" strike="sngStrike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多次交换数据才能得到排序的结果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542923" y="2941320"/>
            <a:ext cx="10764099" cy="597160"/>
            <a:chOff x="655864" y="1615037"/>
            <a:chExt cx="10764099" cy="597160"/>
          </a:xfrm>
        </p:grpSpPr>
        <p:grpSp>
          <p:nvGrpSpPr>
            <p:cNvPr id="120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1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9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根据排序方法是否建立在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码比较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的基础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，排序方法分为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</a:p>
          </p:txBody>
        </p:sp>
      </p:grpSp>
      <p:sp>
        <p:nvSpPr>
          <p:cNvPr id="124" name="Text Box 5"/>
          <p:cNvSpPr txBox="1">
            <a:spLocks noChangeArrowheads="1"/>
          </p:cNvSpPr>
          <p:nvPr/>
        </p:nvSpPr>
        <p:spPr bwMode="auto">
          <a:xfrm>
            <a:off x="1103202" y="3532130"/>
            <a:ext cx="10616358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基于比较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主要通过关键码之间的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和记录的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5" name="Text Box 5"/>
          <p:cNvSpPr txBox="1">
            <a:spLocks noChangeArrowheads="1"/>
          </p:cNvSpPr>
          <p:nvPr/>
        </p:nvSpPr>
        <p:spPr bwMode="auto">
          <a:xfrm>
            <a:off x="1103202" y="5465486"/>
            <a:ext cx="10616358" cy="50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strike="sngStrike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不基于比较</a:t>
            </a:r>
            <a:r>
              <a:rPr lang="zh-CN" altLang="en-US" sz="2400" strike="sngStrike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strike="sngStrike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根据待排序数据的特点所采取的其他方法</a:t>
            </a:r>
            <a:endParaRPr lang="zh-CN" altLang="en-US" sz="2400" strike="sngStrike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2080" y="4111769"/>
            <a:ext cx="9722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插入排序；       ② 交换排序；       ③ 选择排序；       ④ 归并排序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31302" y="4498797"/>
            <a:ext cx="1995818" cy="885115"/>
            <a:chOff x="1631302" y="4498797"/>
            <a:chExt cx="1995818" cy="885115"/>
          </a:xfrm>
        </p:grpSpPr>
        <p:sp>
          <p:nvSpPr>
            <p:cNvPr id="21" name="矩形 20"/>
            <p:cNvSpPr/>
            <p:nvPr/>
          </p:nvSpPr>
          <p:spPr>
            <a:xfrm>
              <a:off x="1797403" y="4573434"/>
              <a:ext cx="1829717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直接插入排序</a:t>
              </a:r>
              <a:endParaRPr lang="en-US" altLang="zh-CN" sz="20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strike="sngStrike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希尔排序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631302" y="4498797"/>
              <a:ext cx="180000" cy="648000"/>
              <a:chOff x="1814182" y="4498797"/>
              <a:chExt cx="180000" cy="648000"/>
            </a:xfrm>
          </p:grpSpPr>
          <p:cxnSp>
            <p:nvCxnSpPr>
              <p:cNvPr id="4" name="直接连接符 3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4076227" y="4496371"/>
            <a:ext cx="1783554" cy="887541"/>
            <a:chOff x="4076227" y="4496371"/>
            <a:chExt cx="1783554" cy="887541"/>
          </a:xfrm>
        </p:grpSpPr>
        <p:sp>
          <p:nvSpPr>
            <p:cNvPr id="22" name="矩形 21"/>
            <p:cNvSpPr/>
            <p:nvPr/>
          </p:nvSpPr>
          <p:spPr>
            <a:xfrm>
              <a:off x="4259925" y="4573434"/>
              <a:ext cx="1599856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起泡排序</a:t>
              </a:r>
              <a:endParaRPr lang="en-US" altLang="zh-CN" sz="20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快速排序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076227" y="4496371"/>
              <a:ext cx="180000" cy="648000"/>
              <a:chOff x="1814182" y="4498797"/>
              <a:chExt cx="180000" cy="648000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/>
          <p:cNvGrpSpPr/>
          <p:nvPr/>
        </p:nvGrpSpPr>
        <p:grpSpPr>
          <a:xfrm>
            <a:off x="6515100" y="4481131"/>
            <a:ext cx="2202179" cy="902781"/>
            <a:chOff x="6515100" y="4481131"/>
            <a:chExt cx="2202179" cy="902781"/>
          </a:xfrm>
        </p:grpSpPr>
        <p:sp>
          <p:nvSpPr>
            <p:cNvPr id="23" name="矩形 22"/>
            <p:cNvSpPr/>
            <p:nvPr/>
          </p:nvSpPr>
          <p:spPr>
            <a:xfrm>
              <a:off x="6682740" y="4573434"/>
              <a:ext cx="2034539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简单选择排序</a:t>
              </a:r>
              <a:endParaRPr lang="en-US" altLang="zh-CN" sz="20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strike="sngStrike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堆排序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515100" y="4481131"/>
              <a:ext cx="180000" cy="648000"/>
              <a:chOff x="1814182" y="4498797"/>
              <a:chExt cx="180000" cy="648000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8947319" y="4498797"/>
            <a:ext cx="2037242" cy="885115"/>
            <a:chOff x="8947319" y="4498797"/>
            <a:chExt cx="2523525" cy="885115"/>
          </a:xfrm>
        </p:grpSpPr>
        <p:sp>
          <p:nvSpPr>
            <p:cNvPr id="24" name="矩形 23"/>
            <p:cNvSpPr/>
            <p:nvPr/>
          </p:nvSpPr>
          <p:spPr>
            <a:xfrm>
              <a:off x="9113520" y="4573434"/>
              <a:ext cx="2357324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二路归并</a:t>
              </a:r>
              <a:endPara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strike="sngStrike" dirty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多路归并</a:t>
              </a:r>
              <a:endParaRPr lang="zh-CN" altLang="en-US" sz="2000" strike="sngStrik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947319" y="4498797"/>
              <a:ext cx="180000" cy="648000"/>
              <a:chOff x="1814182" y="4498797"/>
              <a:chExt cx="180000" cy="648000"/>
            </a:xfrm>
          </p:grpSpPr>
          <p:cxnSp>
            <p:nvCxnSpPr>
              <p:cNvPr id="40" name="直接连接符 39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5896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</p:childTnLst>
        </p:cTn>
      </p:par>
    </p:tnLst>
    <p:bldLst>
      <p:bldP spid="114" grpId="0"/>
      <p:bldP spid="114" grpId="1"/>
      <p:bldP spid="117" grpId="0"/>
      <p:bldP spid="117" grpId="1"/>
      <p:bldP spid="124" grpId="0"/>
      <p:bldP spid="124" grpId="2"/>
      <p:bldP spid="125" grpId="0"/>
      <p:bldP spid="125" grpId="1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5783323" y="211450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657083" y="171850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3867483" y="20065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4825403" y="193450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7699163" y="175450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923" y="5601950"/>
            <a:ext cx="11176637" cy="523220"/>
            <a:chOff x="542923" y="5388590"/>
            <a:chExt cx="11176637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1109418" y="5388590"/>
              <a:ext cx="106101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如何实现一次划分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较大的记录移到后面，较小记录移到前面？</a:t>
              </a:r>
              <a:endParaRPr kumimoji="1" lang="zh-CN" altLang="en-US" sz="2800" b="1" dirty="0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664485" y="1942277"/>
            <a:ext cx="2491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一次划分结果</a:t>
            </a:r>
          </a:p>
        </p:txBody>
      </p:sp>
      <p:sp>
        <p:nvSpPr>
          <p:cNvPr id="8" name="矩形 7"/>
          <p:cNvSpPr/>
          <p:nvPr/>
        </p:nvSpPr>
        <p:spPr>
          <a:xfrm>
            <a:off x="2849620" y="4845218"/>
            <a:ext cx="6322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记录的比较和移动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从两端向中间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66190" y="3767522"/>
            <a:ext cx="8763213" cy="1077696"/>
            <a:chOff x="1766190" y="3767522"/>
            <a:chExt cx="8763213" cy="1077696"/>
          </a:xfrm>
        </p:grpSpPr>
        <p:sp>
          <p:nvSpPr>
            <p:cNvPr id="83" name="矩形 82"/>
            <p:cNvSpPr/>
            <p:nvPr/>
          </p:nvSpPr>
          <p:spPr>
            <a:xfrm>
              <a:off x="1766190" y="3767522"/>
              <a:ext cx="87632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的记录一次就能从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面移到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的记录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？）</a:t>
              </a:r>
            </a:p>
          </p:txBody>
        </p:sp>
        <p:sp>
          <p:nvSpPr>
            <p:cNvPr id="84" name="右箭头 83"/>
            <p:cNvSpPr/>
            <p:nvPr/>
          </p:nvSpPr>
          <p:spPr>
            <a:xfrm rot="16200000">
              <a:off x="5453783" y="439521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86187" y="2661967"/>
            <a:ext cx="5341624" cy="1104878"/>
            <a:chOff x="3186187" y="2661967"/>
            <a:chExt cx="5341624" cy="1104878"/>
          </a:xfrm>
        </p:grpSpPr>
        <p:sp>
          <p:nvSpPr>
            <p:cNvPr id="82" name="矩形 81"/>
            <p:cNvSpPr/>
            <p:nvPr/>
          </p:nvSpPr>
          <p:spPr>
            <a:xfrm>
              <a:off x="3186187" y="2661967"/>
              <a:ext cx="53416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减少了总的比较次数和移动次数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右箭头 84"/>
            <p:cNvSpPr/>
            <p:nvPr/>
          </p:nvSpPr>
          <p:spPr>
            <a:xfrm rot="16200000">
              <a:off x="5453783" y="331684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913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8" grpId="0" animBg="1"/>
      <p:bldP spid="55" grpId="0" animBg="1"/>
      <p:bldP spid="57" grpId="0" animBg="1"/>
      <p:bldP spid="60" grpId="0" animBg="1"/>
      <p:bldP spid="62" grpId="0" animBg="1"/>
      <p:bldP spid="68" grpId="0" animBg="1"/>
      <p:bldP spid="69" grpId="0" animBg="1"/>
      <p:bldP spid="70" grpId="0" animBg="1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grpSp>
        <p:nvGrpSpPr>
          <p:cNvPr id="35" name="Group 1090"/>
          <p:cNvGrpSpPr>
            <a:grpSpLocks/>
          </p:cNvGrpSpPr>
          <p:nvPr/>
        </p:nvGrpSpPr>
        <p:grpSpPr bwMode="auto">
          <a:xfrm>
            <a:off x="9885981" y="1589809"/>
            <a:ext cx="285750" cy="520700"/>
            <a:chOff x="4460" y="1837"/>
            <a:chExt cx="180" cy="328"/>
          </a:xfrm>
        </p:grpSpPr>
        <p:sp>
          <p:nvSpPr>
            <p:cNvPr id="36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</p:grpSp>
      <p:grpSp>
        <p:nvGrpSpPr>
          <p:cNvPr id="58" name="Group 1090"/>
          <p:cNvGrpSpPr>
            <a:grpSpLocks/>
          </p:cNvGrpSpPr>
          <p:nvPr/>
        </p:nvGrpSpPr>
        <p:grpSpPr bwMode="auto">
          <a:xfrm>
            <a:off x="3842083" y="1566721"/>
            <a:ext cx="292100" cy="525463"/>
            <a:chOff x="4276" y="1837"/>
            <a:chExt cx="184" cy="331"/>
          </a:xfrm>
        </p:grpSpPr>
        <p:sp>
          <p:nvSpPr>
            <p:cNvPr id="59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Text Box 1037"/>
            <p:cNvSpPr txBox="1">
              <a:spLocks noChangeArrowheads="1"/>
            </p:cNvSpPr>
            <p:nvPr/>
          </p:nvSpPr>
          <p:spPr bwMode="auto">
            <a:xfrm>
              <a:off x="427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59038" y="1881909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从后向前扫描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r[j]&lt;r[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5798563" y="2683903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9630243" y="2359903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672323" y="2287903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3867483" y="257590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7699163" y="243190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4840643" y="250390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6483" y="2323903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73" name="Group 1090"/>
          <p:cNvGrpSpPr>
            <a:grpSpLocks/>
          </p:cNvGrpSpPr>
          <p:nvPr/>
        </p:nvGrpSpPr>
        <p:grpSpPr bwMode="auto">
          <a:xfrm>
            <a:off x="7965863" y="3107698"/>
            <a:ext cx="285750" cy="520700"/>
            <a:chOff x="4460" y="1837"/>
            <a:chExt cx="180" cy="328"/>
          </a:xfrm>
        </p:grpSpPr>
        <p:sp>
          <p:nvSpPr>
            <p:cNvPr id="74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</p:grpSp>
      <p:grpSp>
        <p:nvGrpSpPr>
          <p:cNvPr id="76" name="Group 1090"/>
          <p:cNvGrpSpPr>
            <a:grpSpLocks/>
          </p:cNvGrpSpPr>
          <p:nvPr/>
        </p:nvGrpSpPr>
        <p:grpSpPr bwMode="auto">
          <a:xfrm>
            <a:off x="3873198" y="3071385"/>
            <a:ext cx="276225" cy="525463"/>
            <a:chOff x="4286" y="1837"/>
            <a:chExt cx="174" cy="331"/>
          </a:xfrm>
        </p:grpSpPr>
        <p:sp>
          <p:nvSpPr>
            <p:cNvPr id="77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Text Box 1037"/>
            <p:cNvSpPr txBox="1">
              <a:spLocks noChangeArrowheads="1"/>
            </p:cNvSpPr>
            <p:nvPr/>
          </p:nvSpPr>
          <p:spPr bwMode="auto">
            <a:xfrm>
              <a:off x="428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559038" y="2842785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4.07407E-6 L -0.08347 4.07407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47 4.07407E-6 L -0.16237 4.07407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75 -0.0002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8" grpId="0" animBg="1"/>
      <p:bldP spid="3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1" grpId="0" animBg="1"/>
      <p:bldP spid="71" grpId="1" animBg="1"/>
      <p:bldP spid="72" grpId="0" animBg="1"/>
      <p:bldP spid="72" grpId="1" animBg="1"/>
      <p:bldP spid="7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3" name="矩形 2"/>
          <p:cNvSpPr/>
          <p:nvPr/>
        </p:nvSpPr>
        <p:spPr>
          <a:xfrm>
            <a:off x="559038" y="1881909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从后向前扫描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r[j]&lt;r[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5798563" y="2683903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9630243" y="2359903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672323" y="2287903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3867483" y="257590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7699163" y="243190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4840643" y="250390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6483" y="2323903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73" name="Group 1090"/>
          <p:cNvGrpSpPr>
            <a:grpSpLocks/>
          </p:cNvGrpSpPr>
          <p:nvPr/>
        </p:nvGrpSpPr>
        <p:grpSpPr bwMode="auto">
          <a:xfrm>
            <a:off x="7965863" y="3061978"/>
            <a:ext cx="285750" cy="520700"/>
            <a:chOff x="4460" y="1837"/>
            <a:chExt cx="180" cy="328"/>
          </a:xfrm>
        </p:grpSpPr>
        <p:sp>
          <p:nvSpPr>
            <p:cNvPr id="74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</p:grpSp>
      <p:grpSp>
        <p:nvGrpSpPr>
          <p:cNvPr id="76" name="Group 1090"/>
          <p:cNvGrpSpPr>
            <a:grpSpLocks/>
          </p:cNvGrpSpPr>
          <p:nvPr/>
        </p:nvGrpSpPr>
        <p:grpSpPr bwMode="auto">
          <a:xfrm>
            <a:off x="4786328" y="3071385"/>
            <a:ext cx="276225" cy="525463"/>
            <a:chOff x="4266" y="1837"/>
            <a:chExt cx="174" cy="331"/>
          </a:xfrm>
        </p:grpSpPr>
        <p:sp>
          <p:nvSpPr>
            <p:cNvPr id="77" name="Line 1036"/>
            <p:cNvSpPr>
              <a:spLocks noChangeShapeType="1"/>
            </p:cNvSpPr>
            <p:nvPr/>
          </p:nvSpPr>
          <p:spPr bwMode="auto">
            <a:xfrm flipV="1">
              <a:off x="444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Text Box 1037"/>
            <p:cNvSpPr txBox="1">
              <a:spLocks noChangeArrowheads="1"/>
            </p:cNvSpPr>
            <p:nvPr/>
          </p:nvSpPr>
          <p:spPr bwMode="auto">
            <a:xfrm>
              <a:off x="426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559038" y="2842785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9038" y="3822954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从前向后扫描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r[j]&lt;r[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9038" y="4783830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--</a:t>
            </a:r>
            <a:endParaRPr kumimoji="1" lang="zh-CN" altLang="en-US" sz="2400" dirty="0">
              <a:solidFill>
                <a:srgbClr val="40404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5798563" y="4355928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9630243" y="4031928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8672323" y="3959928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3867483" y="424792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6741243" y="410392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4840643" y="417592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7718213" y="3995928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80" name="Group 1090"/>
          <p:cNvGrpSpPr>
            <a:grpSpLocks/>
          </p:cNvGrpSpPr>
          <p:nvPr/>
        </p:nvGrpSpPr>
        <p:grpSpPr bwMode="auto">
          <a:xfrm>
            <a:off x="7965863" y="4762372"/>
            <a:ext cx="285750" cy="520700"/>
            <a:chOff x="4460" y="1837"/>
            <a:chExt cx="180" cy="328"/>
          </a:xfrm>
        </p:grpSpPr>
        <p:sp>
          <p:nvSpPr>
            <p:cNvPr id="82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</p:grpSp>
      <p:grpSp>
        <p:nvGrpSpPr>
          <p:cNvPr id="84" name="Group 1090"/>
          <p:cNvGrpSpPr>
            <a:grpSpLocks/>
          </p:cNvGrpSpPr>
          <p:nvPr/>
        </p:nvGrpSpPr>
        <p:grpSpPr bwMode="auto">
          <a:xfrm>
            <a:off x="6613306" y="4769111"/>
            <a:ext cx="292100" cy="525463"/>
            <a:chOff x="4276" y="1837"/>
            <a:chExt cx="184" cy="331"/>
          </a:xfrm>
        </p:grpSpPr>
        <p:sp>
          <p:nvSpPr>
            <p:cNvPr id="85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Text Box 1037"/>
            <p:cNvSpPr txBox="1">
              <a:spLocks noChangeArrowheads="1"/>
            </p:cNvSpPr>
            <p:nvPr/>
          </p:nvSpPr>
          <p:spPr bwMode="auto">
            <a:xfrm>
              <a:off x="427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580331" y="5580881"/>
            <a:ext cx="4922520" cy="523220"/>
          </a:xfrm>
          <a:prstGeom prst="rect">
            <a:avLst/>
          </a:prstGeom>
          <a:noFill/>
          <a:ln w="28575">
            <a:solidFill>
              <a:srgbClr val="5C30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重复上述过程，直到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2.22222E-6 L 0.08034 2.2222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2.22222E-6 L 0.1586 2.22222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231 L -0.07018 0.00231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8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2" grpId="0" animBg="1"/>
      <p:bldP spid="42" grpId="0"/>
      <p:bldP spid="44" grpId="0"/>
      <p:bldP spid="45" grpId="0" animBg="1"/>
      <p:bldP spid="45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8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6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495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8307430-AD24-4D77-8BB5-FFD9A0CCE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274" y="731799"/>
            <a:ext cx="882104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quick_sort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table[],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low,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high){	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	if( low &lt; high ){						    		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=low;	j=high;								key = table[low];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key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用作交换的临时单元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 	    	while(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&lt; j ){								      while(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&lt;j &amp;&amp; table[j]&gt;=key ) 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j--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;                                      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        if(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&lt;j) </a:t>
            </a:r>
            <a:r>
              <a:rPr lang="en-US" altLang="zh-CN" sz="2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{ </a:t>
            </a:r>
            <a:r>
              <a:rPr lang="en-US" altLang="zh-CN" sz="2400" dirty="0">
                <a:latin typeface="Times New Roman" panose="02020603050405020304" pitchFamily="18" charset="0"/>
              </a:rPr>
              <a:t>table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]=</a:t>
            </a:r>
            <a:r>
              <a:rPr lang="en-US" altLang="zh-CN" sz="2400" dirty="0">
                <a:latin typeface="Times New Roman" panose="02020603050405020304" pitchFamily="18" charset="0"/>
              </a:rPr>
              <a:t>table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[j];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++; }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	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		      while(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&lt;j &amp;&amp; table[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]&lt;=key )  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++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;               			      if(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&lt;j) { </a:t>
            </a:r>
            <a:r>
              <a:rPr lang="en-US" altLang="zh-CN" sz="2400" dirty="0">
                <a:latin typeface="Times New Roman" panose="02020603050405020304" pitchFamily="18" charset="0"/>
              </a:rPr>
              <a:t>table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[j]=</a:t>
            </a:r>
            <a:r>
              <a:rPr lang="en-US" altLang="zh-CN" sz="2400" dirty="0">
                <a:latin typeface="Times New Roman" panose="02020603050405020304" pitchFamily="18" charset="0"/>
              </a:rPr>
              <a:t>table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];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j--; 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                	      }									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table[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] = key;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                      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quick_sort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( table, low, i-1);	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                      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quick_sort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( table, i+1, high); 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            }                                                                 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22832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607943" y="923176"/>
            <a:ext cx="6973957" cy="652486"/>
            <a:chOff x="607943" y="923176"/>
            <a:chExt cx="6973957" cy="652486"/>
          </a:xfrm>
        </p:grpSpPr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651696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最好情况：每次划分的轴值均是中值</a:t>
              </a:r>
            </a:p>
          </p:txBody>
        </p:sp>
        <p:grpSp>
          <p:nvGrpSpPr>
            <p:cNvPr id="4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49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7315200" y="978536"/>
            <a:ext cx="168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1156372" y="1660415"/>
            <a:ext cx="3365347" cy="470065"/>
            <a:chOff x="6469140" y="2267181"/>
            <a:chExt cx="3365347" cy="470065"/>
          </a:xfrm>
        </p:grpSpPr>
        <p:sp>
          <p:nvSpPr>
            <p:cNvPr id="95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70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排序趟数：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156372" y="2252451"/>
            <a:ext cx="3365347" cy="498598"/>
            <a:chOff x="6469140" y="2267181"/>
            <a:chExt cx="3365347" cy="498598"/>
          </a:xfrm>
        </p:grpSpPr>
        <p:sp>
          <p:nvSpPr>
            <p:cNvPr id="98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一趟排序：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9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07943" y="3072956"/>
            <a:ext cx="5107057" cy="652486"/>
            <a:chOff x="607943" y="923176"/>
            <a:chExt cx="5107057" cy="652486"/>
          </a:xfrm>
        </p:grpSpPr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465006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最坏情况：正序、逆序</a:t>
              </a:r>
            </a:p>
          </p:txBody>
        </p:sp>
        <p:grpSp>
          <p:nvGrpSpPr>
            <p:cNvPr id="5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6850380" y="194651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7776210" y="187451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8702040" y="1802510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9627870" y="173051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10553700" y="165851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7776210" y="264095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8702040" y="256895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9627870" y="249695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10553700" y="242495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0" name="AutoShape 9"/>
          <p:cNvSpPr>
            <a:spLocks noChangeArrowheads="1"/>
          </p:cNvSpPr>
          <p:nvPr/>
        </p:nvSpPr>
        <p:spPr bwMode="auto">
          <a:xfrm>
            <a:off x="8689987" y="3346980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9615817" y="327498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10541647" y="320298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9627870" y="406746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5" name="AutoShape 9"/>
          <p:cNvSpPr>
            <a:spLocks noChangeArrowheads="1"/>
          </p:cNvSpPr>
          <p:nvPr/>
        </p:nvSpPr>
        <p:spPr bwMode="auto">
          <a:xfrm>
            <a:off x="10553700" y="399546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10541647" y="477270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1039943" y="3850980"/>
            <a:ext cx="3365347" cy="498598"/>
            <a:chOff x="6469140" y="2267181"/>
            <a:chExt cx="3365347" cy="498598"/>
          </a:xfrm>
        </p:grpSpPr>
        <p:sp>
          <p:nvSpPr>
            <p:cNvPr id="109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排序趟数：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0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039943" y="4443016"/>
            <a:ext cx="3365347" cy="498598"/>
            <a:chOff x="6469140" y="2267181"/>
            <a:chExt cx="3365347" cy="498598"/>
          </a:xfrm>
        </p:grpSpPr>
        <p:sp>
          <p:nvSpPr>
            <p:cNvPr id="112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一趟排序：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3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811279" y="3157370"/>
            <a:ext cx="168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607943" y="5096700"/>
            <a:ext cx="6973957" cy="597921"/>
            <a:chOff x="607943" y="923176"/>
            <a:chExt cx="6973957" cy="597921"/>
          </a:xfrm>
        </p:grpSpPr>
        <p:sp>
          <p:nvSpPr>
            <p:cNvPr id="11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6516968" cy="597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平均情况：</a:t>
              </a:r>
            </a:p>
          </p:txBody>
        </p:sp>
        <p:grpSp>
          <p:nvGrpSpPr>
            <p:cNvPr id="11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1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1" name="TextBox 120"/>
          <p:cNvSpPr txBox="1"/>
          <p:nvPr/>
        </p:nvSpPr>
        <p:spPr>
          <a:xfrm>
            <a:off x="2998522" y="5136444"/>
            <a:ext cx="168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4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 animBg="1"/>
      <p:bldP spid="62" grpId="0" animBg="1"/>
      <p:bldP spid="76" grpId="0" animBg="1"/>
      <p:bldP spid="85" grpId="0" animBg="1"/>
      <p:bldP spid="85" grpId="1" animBg="1"/>
      <p:bldP spid="86" grpId="0" animBg="1"/>
      <p:bldP spid="87" grpId="0" animBg="1"/>
      <p:bldP spid="8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7" grpId="0" animBg="1"/>
      <p:bldP spid="114" grpId="0"/>
      <p:bldP spid="1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2923" y="1267549"/>
            <a:ext cx="4775837" cy="652486"/>
            <a:chOff x="607943" y="923176"/>
            <a:chExt cx="4775837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431884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2851509" y="1261434"/>
            <a:ext cx="2459568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(log</a:t>
            </a:r>
            <a:r>
              <a:rPr kumimoji="1" lang="en-US" altLang="zh-CN" sz="28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)~</a:t>
            </a:r>
            <a:r>
              <a:rPr kumimoji="1"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66236" y="1980059"/>
            <a:ext cx="3365347" cy="498598"/>
            <a:chOff x="6469140" y="2267181"/>
            <a:chExt cx="3365347" cy="498598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一次划分：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66236" y="2494954"/>
            <a:ext cx="4039164" cy="498598"/>
            <a:chOff x="6469140" y="2267181"/>
            <a:chExt cx="4039164" cy="498598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3487352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递归深度：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O(log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)~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F3A3BB-3580-2655-3AAA-0CF24A755AB2}"/>
              </a:ext>
            </a:extLst>
          </p:cNvPr>
          <p:cNvGrpSpPr/>
          <p:nvPr/>
        </p:nvGrpSpPr>
        <p:grpSpPr>
          <a:xfrm>
            <a:off x="542923" y="3943325"/>
            <a:ext cx="4341433" cy="652486"/>
            <a:chOff x="607943" y="923176"/>
            <a:chExt cx="4341433" cy="652486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42EC3E29-10A4-0F03-539B-78BA7191C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：不稳定</a:t>
              </a:r>
            </a:p>
          </p:txBody>
        </p:sp>
        <p:grpSp>
          <p:nvGrpSpPr>
            <p:cNvPr id="6" name="Group 36">
              <a:extLst>
                <a:ext uri="{FF2B5EF4-FFF2-40B4-BE49-F238E27FC236}">
                  <a16:creationId xmlns:a16="http://schemas.microsoft.com/office/drawing/2014/main" id="{24B571FA-1A37-14F0-FD69-5D3C6665F81A}"/>
                </a:ext>
              </a:extLst>
            </p:cNvPr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7" name="Freeform 231">
                <a:extLst>
                  <a:ext uri="{FF2B5EF4-FFF2-40B4-BE49-F238E27FC236}">
                    <a16:creationId xmlns:a16="http://schemas.microsoft.com/office/drawing/2014/main" id="{F4CA3E4F-9E3F-0F8A-B858-49A262CCD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232">
                <a:extLst>
                  <a:ext uri="{FF2B5EF4-FFF2-40B4-BE49-F238E27FC236}">
                    <a16:creationId xmlns:a16="http://schemas.microsoft.com/office/drawing/2014/main" id="{BF33D537-3EA3-986D-40DF-DBFA535C5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233">
                <a:extLst>
                  <a:ext uri="{FF2B5EF4-FFF2-40B4-BE49-F238E27FC236}">
                    <a16:creationId xmlns:a16="http://schemas.microsoft.com/office/drawing/2014/main" id="{5A981F95-6408-EC69-6459-8B4979CE73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488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8-5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二路归并排序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  <p:extLst>
      <p:ext uri="{BB962C8B-B14F-4D97-AF65-F5344CB8AC3E}">
        <p14:creationId xmlns:p14="http://schemas.microsoft.com/office/powerpoint/2010/main" val="2759328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grpSp>
        <p:nvGrpSpPr>
          <p:cNvPr id="50" name="Group 36"/>
          <p:cNvGrpSpPr/>
          <p:nvPr/>
        </p:nvGrpSpPr>
        <p:grpSpPr>
          <a:xfrm>
            <a:off x="648991" y="956016"/>
            <a:ext cx="432000" cy="432000"/>
            <a:chOff x="4108451" y="4314825"/>
            <a:chExt cx="536575" cy="528638"/>
          </a:xfrm>
          <a:solidFill>
            <a:srgbClr val="5A327D"/>
          </a:solidFill>
        </p:grpSpPr>
        <p:sp>
          <p:nvSpPr>
            <p:cNvPr id="51" name="Freeform 231"/>
            <p:cNvSpPr>
              <a:spLocks/>
            </p:cNvSpPr>
            <p:nvPr/>
          </p:nvSpPr>
          <p:spPr bwMode="auto">
            <a:xfrm>
              <a:off x="4108451" y="4314825"/>
              <a:ext cx="220663" cy="212725"/>
            </a:xfrm>
            <a:custGeom>
              <a:avLst/>
              <a:gdLst>
                <a:gd name="T0" fmla="*/ 59 w 81"/>
                <a:gd name="T1" fmla="*/ 77 h 78"/>
                <a:gd name="T2" fmla="*/ 62 w 81"/>
                <a:gd name="T3" fmla="*/ 78 h 78"/>
                <a:gd name="T4" fmla="*/ 74 w 81"/>
                <a:gd name="T5" fmla="*/ 57 h 78"/>
                <a:gd name="T6" fmla="*/ 81 w 81"/>
                <a:gd name="T7" fmla="*/ 53 h 78"/>
                <a:gd name="T8" fmla="*/ 52 w 81"/>
                <a:gd name="T9" fmla="*/ 4 h 78"/>
                <a:gd name="T10" fmla="*/ 48 w 81"/>
                <a:gd name="T11" fmla="*/ 0 h 78"/>
                <a:gd name="T12" fmla="*/ 1 w 81"/>
                <a:gd name="T13" fmla="*/ 40 h 78"/>
                <a:gd name="T14" fmla="*/ 3 w 81"/>
                <a:gd name="T15" fmla="*/ 45 h 78"/>
                <a:gd name="T16" fmla="*/ 52 w 81"/>
                <a:gd name="T17" fmla="*/ 78 h 78"/>
                <a:gd name="T18" fmla="*/ 59 w 81"/>
                <a:gd name="T1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8">
                  <a:moveTo>
                    <a:pt x="59" y="77"/>
                  </a:moveTo>
                  <a:cubicBezTo>
                    <a:pt x="60" y="77"/>
                    <a:pt x="61" y="78"/>
                    <a:pt x="62" y="78"/>
                  </a:cubicBezTo>
                  <a:cubicBezTo>
                    <a:pt x="65" y="71"/>
                    <a:pt x="68" y="63"/>
                    <a:pt x="74" y="57"/>
                  </a:cubicBezTo>
                  <a:cubicBezTo>
                    <a:pt x="76" y="56"/>
                    <a:pt x="78" y="54"/>
                    <a:pt x="81" y="53"/>
                  </a:cubicBezTo>
                  <a:cubicBezTo>
                    <a:pt x="55" y="26"/>
                    <a:pt x="52" y="4"/>
                    <a:pt x="52" y="4"/>
                  </a:cubicBezTo>
                  <a:cubicBezTo>
                    <a:pt x="52" y="2"/>
                    <a:pt x="50" y="0"/>
                    <a:pt x="48" y="0"/>
                  </a:cubicBezTo>
                  <a:cubicBezTo>
                    <a:pt x="48" y="0"/>
                    <a:pt x="8" y="3"/>
                    <a:pt x="1" y="40"/>
                  </a:cubicBezTo>
                  <a:cubicBezTo>
                    <a:pt x="0" y="42"/>
                    <a:pt x="1" y="44"/>
                    <a:pt x="3" y="45"/>
                  </a:cubicBezTo>
                  <a:cubicBezTo>
                    <a:pt x="4" y="45"/>
                    <a:pt x="26" y="55"/>
                    <a:pt x="52" y="78"/>
                  </a:cubicBezTo>
                  <a:cubicBezTo>
                    <a:pt x="54" y="77"/>
                    <a:pt x="57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32"/>
            <p:cNvSpPr>
              <a:spLocks/>
            </p:cNvSpPr>
            <p:nvPr/>
          </p:nvSpPr>
          <p:spPr bwMode="auto">
            <a:xfrm>
              <a:off x="4302126" y="4486275"/>
              <a:ext cx="342900" cy="357188"/>
            </a:xfrm>
            <a:custGeom>
              <a:avLst/>
              <a:gdLst>
                <a:gd name="T0" fmla="*/ 117 w 126"/>
                <a:gd name="T1" fmla="*/ 69 h 131"/>
                <a:gd name="T2" fmla="*/ 80 w 126"/>
                <a:gd name="T3" fmla="*/ 66 h 131"/>
                <a:gd name="T4" fmla="*/ 71 w 126"/>
                <a:gd name="T5" fmla="*/ 84 h 131"/>
                <a:gd name="T6" fmla="*/ 79 w 126"/>
                <a:gd name="T7" fmla="*/ 103 h 131"/>
                <a:gd name="T8" fmla="*/ 85 w 126"/>
                <a:gd name="T9" fmla="*/ 103 h 131"/>
                <a:gd name="T10" fmla="*/ 85 w 126"/>
                <a:gd name="T11" fmla="*/ 97 h 131"/>
                <a:gd name="T12" fmla="*/ 79 w 126"/>
                <a:gd name="T13" fmla="*/ 84 h 131"/>
                <a:gd name="T14" fmla="*/ 85 w 126"/>
                <a:gd name="T15" fmla="*/ 71 h 131"/>
                <a:gd name="T16" fmla="*/ 111 w 126"/>
                <a:gd name="T17" fmla="*/ 74 h 131"/>
                <a:gd name="T18" fmla="*/ 118 w 126"/>
                <a:gd name="T19" fmla="*/ 93 h 131"/>
                <a:gd name="T20" fmla="*/ 109 w 126"/>
                <a:gd name="T21" fmla="*/ 113 h 131"/>
                <a:gd name="T22" fmla="*/ 78 w 126"/>
                <a:gd name="T23" fmla="*/ 122 h 131"/>
                <a:gd name="T24" fmla="*/ 53 w 126"/>
                <a:gd name="T25" fmla="*/ 102 h 131"/>
                <a:gd name="T26" fmla="*/ 51 w 126"/>
                <a:gd name="T27" fmla="*/ 97 h 131"/>
                <a:gd name="T28" fmla="*/ 62 w 126"/>
                <a:gd name="T29" fmla="*/ 61 h 131"/>
                <a:gd name="T30" fmla="*/ 87 w 126"/>
                <a:gd name="T31" fmla="*/ 49 h 131"/>
                <a:gd name="T32" fmla="*/ 91 w 126"/>
                <a:gd name="T33" fmla="*/ 46 h 131"/>
                <a:gd name="T34" fmla="*/ 88 w 126"/>
                <a:gd name="T35" fmla="*/ 42 h 131"/>
                <a:gd name="T36" fmla="*/ 28 w 126"/>
                <a:gd name="T37" fmla="*/ 7 h 131"/>
                <a:gd name="T38" fmla="*/ 26 w 126"/>
                <a:gd name="T39" fmla="*/ 6 h 131"/>
                <a:gd name="T40" fmla="*/ 19 w 126"/>
                <a:gd name="T41" fmla="*/ 0 h 131"/>
                <a:gd name="T42" fmla="*/ 12 w 126"/>
                <a:gd name="T43" fmla="*/ 3 h 131"/>
                <a:gd name="T44" fmla="*/ 2 w 126"/>
                <a:gd name="T45" fmla="*/ 20 h 131"/>
                <a:gd name="T46" fmla="*/ 0 w 126"/>
                <a:gd name="T47" fmla="*/ 26 h 131"/>
                <a:gd name="T48" fmla="*/ 1 w 126"/>
                <a:gd name="T49" fmla="*/ 34 h 131"/>
                <a:gd name="T50" fmla="*/ 1 w 126"/>
                <a:gd name="T51" fmla="*/ 34 h 131"/>
                <a:gd name="T52" fmla="*/ 43 w 126"/>
                <a:gd name="T53" fmla="*/ 99 h 131"/>
                <a:gd name="T54" fmla="*/ 43 w 126"/>
                <a:gd name="T55" fmla="*/ 99 h 131"/>
                <a:gd name="T56" fmla="*/ 45 w 126"/>
                <a:gd name="T57" fmla="*/ 105 h 131"/>
                <a:gd name="T58" fmla="*/ 76 w 126"/>
                <a:gd name="T59" fmla="*/ 130 h 131"/>
                <a:gd name="T60" fmla="*/ 85 w 126"/>
                <a:gd name="T61" fmla="*/ 131 h 131"/>
                <a:gd name="T62" fmla="*/ 114 w 126"/>
                <a:gd name="T63" fmla="*/ 119 h 131"/>
                <a:gd name="T64" fmla="*/ 126 w 126"/>
                <a:gd name="T65" fmla="*/ 93 h 131"/>
                <a:gd name="T66" fmla="*/ 117 w 126"/>
                <a:gd name="T67" fmla="*/ 6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" h="131">
                  <a:moveTo>
                    <a:pt x="117" y="69"/>
                  </a:moveTo>
                  <a:cubicBezTo>
                    <a:pt x="112" y="64"/>
                    <a:pt x="94" y="52"/>
                    <a:pt x="80" y="66"/>
                  </a:cubicBezTo>
                  <a:cubicBezTo>
                    <a:pt x="74" y="71"/>
                    <a:pt x="71" y="77"/>
                    <a:pt x="71" y="84"/>
                  </a:cubicBezTo>
                  <a:cubicBezTo>
                    <a:pt x="71" y="92"/>
                    <a:pt x="75" y="99"/>
                    <a:pt x="79" y="103"/>
                  </a:cubicBezTo>
                  <a:cubicBezTo>
                    <a:pt x="81" y="104"/>
                    <a:pt x="84" y="104"/>
                    <a:pt x="85" y="103"/>
                  </a:cubicBezTo>
                  <a:cubicBezTo>
                    <a:pt x="87" y="101"/>
                    <a:pt x="86" y="98"/>
                    <a:pt x="85" y="97"/>
                  </a:cubicBezTo>
                  <a:cubicBezTo>
                    <a:pt x="82" y="94"/>
                    <a:pt x="79" y="89"/>
                    <a:pt x="79" y="84"/>
                  </a:cubicBezTo>
                  <a:cubicBezTo>
                    <a:pt x="79" y="79"/>
                    <a:pt x="81" y="75"/>
                    <a:pt x="85" y="71"/>
                  </a:cubicBezTo>
                  <a:cubicBezTo>
                    <a:pt x="97" y="61"/>
                    <a:pt x="111" y="74"/>
                    <a:pt x="111" y="74"/>
                  </a:cubicBezTo>
                  <a:cubicBezTo>
                    <a:pt x="117" y="80"/>
                    <a:pt x="118" y="88"/>
                    <a:pt x="118" y="93"/>
                  </a:cubicBezTo>
                  <a:cubicBezTo>
                    <a:pt x="117" y="101"/>
                    <a:pt x="114" y="109"/>
                    <a:pt x="109" y="113"/>
                  </a:cubicBezTo>
                  <a:cubicBezTo>
                    <a:pt x="99" y="122"/>
                    <a:pt x="89" y="125"/>
                    <a:pt x="78" y="122"/>
                  </a:cubicBezTo>
                  <a:cubicBezTo>
                    <a:pt x="65" y="119"/>
                    <a:pt x="55" y="108"/>
                    <a:pt x="53" y="102"/>
                  </a:cubicBezTo>
                  <a:cubicBezTo>
                    <a:pt x="52" y="100"/>
                    <a:pt x="51" y="98"/>
                    <a:pt x="51" y="97"/>
                  </a:cubicBezTo>
                  <a:cubicBezTo>
                    <a:pt x="50" y="81"/>
                    <a:pt x="54" y="69"/>
                    <a:pt x="62" y="61"/>
                  </a:cubicBezTo>
                  <a:cubicBezTo>
                    <a:pt x="72" y="50"/>
                    <a:pt x="87" y="49"/>
                    <a:pt x="87" y="49"/>
                  </a:cubicBezTo>
                  <a:cubicBezTo>
                    <a:pt x="89" y="49"/>
                    <a:pt x="90" y="48"/>
                    <a:pt x="91" y="46"/>
                  </a:cubicBezTo>
                  <a:cubicBezTo>
                    <a:pt x="91" y="44"/>
                    <a:pt x="90" y="42"/>
                    <a:pt x="88" y="42"/>
                  </a:cubicBezTo>
                  <a:cubicBezTo>
                    <a:pt x="63" y="31"/>
                    <a:pt x="43" y="19"/>
                    <a:pt x="28" y="7"/>
                  </a:cubicBezTo>
                  <a:cubicBezTo>
                    <a:pt x="28" y="7"/>
                    <a:pt x="27" y="6"/>
                    <a:pt x="26" y="6"/>
                  </a:cubicBezTo>
                  <a:cubicBezTo>
                    <a:pt x="24" y="4"/>
                    <a:pt x="21" y="2"/>
                    <a:pt x="19" y="0"/>
                  </a:cubicBezTo>
                  <a:cubicBezTo>
                    <a:pt x="16" y="0"/>
                    <a:pt x="13" y="1"/>
                    <a:pt x="12" y="3"/>
                  </a:cubicBezTo>
                  <a:cubicBezTo>
                    <a:pt x="7" y="7"/>
                    <a:pt x="5" y="13"/>
                    <a:pt x="2" y="20"/>
                  </a:cubicBezTo>
                  <a:cubicBezTo>
                    <a:pt x="2" y="22"/>
                    <a:pt x="1" y="24"/>
                    <a:pt x="0" y="26"/>
                  </a:cubicBezTo>
                  <a:cubicBezTo>
                    <a:pt x="1" y="28"/>
                    <a:pt x="1" y="31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6" y="51"/>
                    <a:pt x="32" y="72"/>
                    <a:pt x="43" y="99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4" y="101"/>
                    <a:pt x="45" y="103"/>
                    <a:pt x="45" y="105"/>
                  </a:cubicBezTo>
                  <a:cubicBezTo>
                    <a:pt x="48" y="113"/>
                    <a:pt x="60" y="126"/>
                    <a:pt x="76" y="130"/>
                  </a:cubicBezTo>
                  <a:cubicBezTo>
                    <a:pt x="79" y="131"/>
                    <a:pt x="82" y="131"/>
                    <a:pt x="85" y="131"/>
                  </a:cubicBezTo>
                  <a:cubicBezTo>
                    <a:pt x="93" y="131"/>
                    <a:pt x="104" y="128"/>
                    <a:pt x="114" y="119"/>
                  </a:cubicBezTo>
                  <a:cubicBezTo>
                    <a:pt x="121" y="113"/>
                    <a:pt x="125" y="103"/>
                    <a:pt x="126" y="93"/>
                  </a:cubicBezTo>
                  <a:cubicBezTo>
                    <a:pt x="126" y="84"/>
                    <a:pt x="123" y="75"/>
                    <a:pt x="11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33"/>
            <p:cNvSpPr>
              <a:spLocks noEditPoints="1"/>
            </p:cNvSpPr>
            <p:nvPr/>
          </p:nvSpPr>
          <p:spPr bwMode="auto">
            <a:xfrm>
              <a:off x="4219576" y="4457700"/>
              <a:ext cx="177800" cy="231775"/>
            </a:xfrm>
            <a:custGeom>
              <a:avLst/>
              <a:gdLst>
                <a:gd name="T0" fmla="*/ 32 w 65"/>
                <a:gd name="T1" fmla="*/ 85 h 85"/>
                <a:gd name="T2" fmla="*/ 28 w 65"/>
                <a:gd name="T3" fmla="*/ 83 h 85"/>
                <a:gd name="T4" fmla="*/ 26 w 65"/>
                <a:gd name="T5" fmla="*/ 79 h 85"/>
                <a:gd name="T6" fmla="*/ 18 w 65"/>
                <a:gd name="T7" fmla="*/ 57 h 85"/>
                <a:gd name="T8" fmla="*/ 18 w 65"/>
                <a:gd name="T9" fmla="*/ 54 h 85"/>
                <a:gd name="T10" fmla="*/ 19 w 65"/>
                <a:gd name="T11" fmla="*/ 49 h 85"/>
                <a:gd name="T12" fmla="*/ 15 w 65"/>
                <a:gd name="T13" fmla="*/ 52 h 85"/>
                <a:gd name="T14" fmla="*/ 9 w 65"/>
                <a:gd name="T15" fmla="*/ 54 h 85"/>
                <a:gd name="T16" fmla="*/ 6 w 65"/>
                <a:gd name="T17" fmla="*/ 53 h 85"/>
                <a:gd name="T18" fmla="*/ 1 w 65"/>
                <a:gd name="T19" fmla="*/ 41 h 85"/>
                <a:gd name="T20" fmla="*/ 16 w 65"/>
                <a:gd name="T21" fmla="*/ 27 h 85"/>
                <a:gd name="T22" fmla="*/ 17 w 65"/>
                <a:gd name="T23" fmla="*/ 27 h 85"/>
                <a:gd name="T24" fmla="*/ 21 w 65"/>
                <a:gd name="T25" fmla="*/ 28 h 85"/>
                <a:gd name="T26" fmla="*/ 23 w 65"/>
                <a:gd name="T27" fmla="*/ 29 h 85"/>
                <a:gd name="T28" fmla="*/ 23 w 65"/>
                <a:gd name="T29" fmla="*/ 27 h 85"/>
                <a:gd name="T30" fmla="*/ 35 w 65"/>
                <a:gd name="T31" fmla="*/ 7 h 85"/>
                <a:gd name="T32" fmla="*/ 51 w 65"/>
                <a:gd name="T33" fmla="*/ 0 h 85"/>
                <a:gd name="T34" fmla="*/ 56 w 65"/>
                <a:gd name="T35" fmla="*/ 1 h 85"/>
                <a:gd name="T36" fmla="*/ 65 w 65"/>
                <a:gd name="T37" fmla="*/ 12 h 85"/>
                <a:gd name="T38" fmla="*/ 62 w 65"/>
                <a:gd name="T39" fmla="*/ 17 h 85"/>
                <a:gd name="T40" fmla="*/ 61 w 65"/>
                <a:gd name="T41" fmla="*/ 17 h 85"/>
                <a:gd name="T42" fmla="*/ 57 w 65"/>
                <a:gd name="T43" fmla="*/ 14 h 85"/>
                <a:gd name="T44" fmla="*/ 54 w 65"/>
                <a:gd name="T45" fmla="*/ 9 h 85"/>
                <a:gd name="T46" fmla="*/ 51 w 65"/>
                <a:gd name="T47" fmla="*/ 8 h 85"/>
                <a:gd name="T48" fmla="*/ 40 w 65"/>
                <a:gd name="T49" fmla="*/ 12 h 85"/>
                <a:gd name="T50" fmla="*/ 31 w 65"/>
                <a:gd name="T51" fmla="*/ 30 h 85"/>
                <a:gd name="T52" fmla="*/ 28 w 65"/>
                <a:gd name="T53" fmla="*/ 36 h 85"/>
                <a:gd name="T54" fmla="*/ 28 w 65"/>
                <a:gd name="T55" fmla="*/ 37 h 85"/>
                <a:gd name="T56" fmla="*/ 28 w 65"/>
                <a:gd name="T57" fmla="*/ 37 h 85"/>
                <a:gd name="T58" fmla="*/ 29 w 65"/>
                <a:gd name="T59" fmla="*/ 44 h 85"/>
                <a:gd name="T60" fmla="*/ 27 w 65"/>
                <a:gd name="T61" fmla="*/ 51 h 85"/>
                <a:gd name="T62" fmla="*/ 26 w 65"/>
                <a:gd name="T63" fmla="*/ 57 h 85"/>
                <a:gd name="T64" fmla="*/ 33 w 65"/>
                <a:gd name="T65" fmla="*/ 75 h 85"/>
                <a:gd name="T66" fmla="*/ 35 w 65"/>
                <a:gd name="T67" fmla="*/ 79 h 85"/>
                <a:gd name="T68" fmla="*/ 35 w 65"/>
                <a:gd name="T69" fmla="*/ 82 h 85"/>
                <a:gd name="T70" fmla="*/ 33 w 65"/>
                <a:gd name="T71" fmla="*/ 84 h 85"/>
                <a:gd name="T72" fmla="*/ 32 w 65"/>
                <a:gd name="T73" fmla="*/ 85 h 85"/>
                <a:gd name="T74" fmla="*/ 16 w 65"/>
                <a:gd name="T75" fmla="*/ 35 h 85"/>
                <a:gd name="T76" fmla="*/ 9 w 65"/>
                <a:gd name="T77" fmla="*/ 42 h 85"/>
                <a:gd name="T78" fmla="*/ 9 w 65"/>
                <a:gd name="T79" fmla="*/ 47 h 85"/>
                <a:gd name="T80" fmla="*/ 12 w 65"/>
                <a:gd name="T81" fmla="*/ 44 h 85"/>
                <a:gd name="T82" fmla="*/ 18 w 65"/>
                <a:gd name="T83" fmla="*/ 39 h 85"/>
                <a:gd name="T84" fmla="*/ 20 w 65"/>
                <a:gd name="T85" fmla="*/ 36 h 85"/>
                <a:gd name="T86" fmla="*/ 17 w 65"/>
                <a:gd name="T87" fmla="*/ 35 h 85"/>
                <a:gd name="T88" fmla="*/ 16 w 65"/>
                <a:gd name="T89" fmla="*/ 35 h 85"/>
                <a:gd name="T90" fmla="*/ 16 w 65"/>
                <a:gd name="T91" fmla="*/ 3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85">
                  <a:moveTo>
                    <a:pt x="32" y="85"/>
                  </a:moveTo>
                  <a:cubicBezTo>
                    <a:pt x="30" y="85"/>
                    <a:pt x="29" y="84"/>
                    <a:pt x="28" y="83"/>
                  </a:cubicBezTo>
                  <a:cubicBezTo>
                    <a:pt x="27" y="81"/>
                    <a:pt x="27" y="80"/>
                    <a:pt x="26" y="79"/>
                  </a:cubicBezTo>
                  <a:cubicBezTo>
                    <a:pt x="22" y="72"/>
                    <a:pt x="18" y="65"/>
                    <a:pt x="18" y="57"/>
                  </a:cubicBezTo>
                  <a:cubicBezTo>
                    <a:pt x="18" y="56"/>
                    <a:pt x="18" y="55"/>
                    <a:pt x="18" y="5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3" y="53"/>
                    <a:pt x="11" y="54"/>
                    <a:pt x="9" y="54"/>
                  </a:cubicBezTo>
                  <a:cubicBezTo>
                    <a:pt x="8" y="54"/>
                    <a:pt x="7" y="54"/>
                    <a:pt x="6" y="53"/>
                  </a:cubicBezTo>
                  <a:cubicBezTo>
                    <a:pt x="2" y="52"/>
                    <a:pt x="0" y="48"/>
                    <a:pt x="1" y="41"/>
                  </a:cubicBezTo>
                  <a:cubicBezTo>
                    <a:pt x="3" y="31"/>
                    <a:pt x="10" y="27"/>
                    <a:pt x="16" y="27"/>
                  </a:cubicBezTo>
                  <a:cubicBezTo>
                    <a:pt x="16" y="27"/>
                    <a:pt x="17" y="27"/>
                    <a:pt x="17" y="27"/>
                  </a:cubicBezTo>
                  <a:cubicBezTo>
                    <a:pt x="19" y="27"/>
                    <a:pt x="20" y="28"/>
                    <a:pt x="21" y="28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6" y="19"/>
                    <a:pt x="29" y="12"/>
                    <a:pt x="35" y="7"/>
                  </a:cubicBezTo>
                  <a:cubicBezTo>
                    <a:pt x="38" y="4"/>
                    <a:pt x="44" y="0"/>
                    <a:pt x="51" y="0"/>
                  </a:cubicBezTo>
                  <a:cubicBezTo>
                    <a:pt x="53" y="0"/>
                    <a:pt x="55" y="1"/>
                    <a:pt x="56" y="1"/>
                  </a:cubicBezTo>
                  <a:cubicBezTo>
                    <a:pt x="61" y="3"/>
                    <a:pt x="64" y="7"/>
                    <a:pt x="65" y="12"/>
                  </a:cubicBezTo>
                  <a:cubicBezTo>
                    <a:pt x="65" y="15"/>
                    <a:pt x="64" y="17"/>
                    <a:pt x="62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7" y="16"/>
                    <a:pt x="57" y="14"/>
                  </a:cubicBezTo>
                  <a:cubicBezTo>
                    <a:pt x="57" y="10"/>
                    <a:pt x="55" y="9"/>
                    <a:pt x="54" y="9"/>
                  </a:cubicBezTo>
                  <a:cubicBezTo>
                    <a:pt x="53" y="9"/>
                    <a:pt x="52" y="8"/>
                    <a:pt x="51" y="8"/>
                  </a:cubicBezTo>
                  <a:cubicBezTo>
                    <a:pt x="47" y="8"/>
                    <a:pt x="43" y="10"/>
                    <a:pt x="40" y="12"/>
                  </a:cubicBezTo>
                  <a:cubicBezTo>
                    <a:pt x="35" y="17"/>
                    <a:pt x="33" y="23"/>
                    <a:pt x="31" y="30"/>
                  </a:cubicBezTo>
                  <a:cubicBezTo>
                    <a:pt x="30" y="32"/>
                    <a:pt x="29" y="34"/>
                    <a:pt x="28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9"/>
                    <a:pt x="29" y="42"/>
                    <a:pt x="29" y="44"/>
                  </a:cubicBezTo>
                  <a:cubicBezTo>
                    <a:pt x="28" y="47"/>
                    <a:pt x="28" y="49"/>
                    <a:pt x="27" y="51"/>
                  </a:cubicBezTo>
                  <a:cubicBezTo>
                    <a:pt x="27" y="53"/>
                    <a:pt x="26" y="55"/>
                    <a:pt x="26" y="57"/>
                  </a:cubicBezTo>
                  <a:cubicBezTo>
                    <a:pt x="26" y="63"/>
                    <a:pt x="29" y="69"/>
                    <a:pt x="33" y="75"/>
                  </a:cubicBezTo>
                  <a:cubicBezTo>
                    <a:pt x="34" y="76"/>
                    <a:pt x="34" y="78"/>
                    <a:pt x="35" y="79"/>
                  </a:cubicBezTo>
                  <a:cubicBezTo>
                    <a:pt x="36" y="80"/>
                    <a:pt x="36" y="81"/>
                    <a:pt x="35" y="82"/>
                  </a:cubicBezTo>
                  <a:cubicBezTo>
                    <a:pt x="35" y="83"/>
                    <a:pt x="34" y="84"/>
                    <a:pt x="33" y="84"/>
                  </a:cubicBezTo>
                  <a:cubicBezTo>
                    <a:pt x="33" y="85"/>
                    <a:pt x="32" y="85"/>
                    <a:pt x="32" y="85"/>
                  </a:cubicBezTo>
                  <a:close/>
                  <a:moveTo>
                    <a:pt x="16" y="35"/>
                  </a:moveTo>
                  <a:cubicBezTo>
                    <a:pt x="13" y="35"/>
                    <a:pt x="10" y="37"/>
                    <a:pt x="9" y="42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5" y="42"/>
                    <a:pt x="17" y="40"/>
                    <a:pt x="18" y="39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Text Box 2">
            <a:extLst>
              <a:ext uri="{FF2B5EF4-FFF2-40B4-BE49-F238E27FC236}">
                <a16:creationId xmlns:a16="http://schemas.microsoft.com/office/drawing/2014/main" id="{7D976A59-7065-4CC8-B64F-7D284D4E1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454" y="863141"/>
            <a:ext cx="9542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归并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将两个或两个以上的有序表合并成一个新的有序表。</a:t>
            </a: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293E8468-BEC7-48F7-8A0A-1491D2F91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458" y="1495219"/>
            <a:ext cx="108439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设线性表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list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由两个有序子表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lista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listb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组成，将这两个子表归并成一个有序表。</a:t>
            </a:r>
            <a:endParaRPr lang="zh-CN" altLang="en-US" sz="28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list</a:t>
            </a: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：  </a:t>
            </a:r>
            <a:r>
              <a:rPr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low</a:t>
            </a:r>
            <a:r>
              <a:rPr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……a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mid   </a:t>
            </a:r>
            <a:r>
              <a:rPr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mid+1</a:t>
            </a:r>
            <a:r>
              <a:rPr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……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high</a:t>
            </a:r>
            <a:r>
              <a:rPr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无序</a:t>
            </a:r>
          </a:p>
        </p:txBody>
      </p:sp>
      <p:grpSp>
        <p:nvGrpSpPr>
          <p:cNvPr id="55" name="Group 4">
            <a:extLst>
              <a:ext uri="{FF2B5EF4-FFF2-40B4-BE49-F238E27FC236}">
                <a16:creationId xmlns:a16="http://schemas.microsoft.com/office/drawing/2014/main" id="{67EF5526-E9E7-4FFF-8C0D-DEB2B79AC91F}"/>
              </a:ext>
            </a:extLst>
          </p:cNvPr>
          <p:cNvGrpSpPr/>
          <p:nvPr/>
        </p:nvGrpSpPr>
        <p:grpSpPr bwMode="auto">
          <a:xfrm>
            <a:off x="2830513" y="2603215"/>
            <a:ext cx="1800225" cy="461963"/>
            <a:chOff x="1701" y="1797"/>
            <a:chExt cx="1134" cy="291"/>
          </a:xfrm>
        </p:grpSpPr>
        <p:sp>
          <p:nvSpPr>
            <p:cNvPr id="56" name="Line 5">
              <a:extLst>
                <a:ext uri="{FF2B5EF4-FFF2-40B4-BE49-F238E27FC236}">
                  <a16:creationId xmlns:a16="http://schemas.microsoft.com/office/drawing/2014/main" id="{09DE018F-D950-47AF-9A28-E7EAFFB23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9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3AD4D8A1-1CCE-4ADE-A4F6-A10B5D46C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797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子表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a</a:t>
              </a:r>
            </a:p>
          </p:txBody>
        </p:sp>
      </p:grpSp>
      <p:grpSp>
        <p:nvGrpSpPr>
          <p:cNvPr id="58" name="Group 7">
            <a:extLst>
              <a:ext uri="{FF2B5EF4-FFF2-40B4-BE49-F238E27FC236}">
                <a16:creationId xmlns:a16="http://schemas.microsoft.com/office/drawing/2014/main" id="{BDD8C18F-2793-4D78-B1C7-5FD5D69E0D53}"/>
              </a:ext>
            </a:extLst>
          </p:cNvPr>
          <p:cNvGrpSpPr/>
          <p:nvPr/>
        </p:nvGrpSpPr>
        <p:grpSpPr bwMode="auto">
          <a:xfrm>
            <a:off x="4847092" y="2574640"/>
            <a:ext cx="2016125" cy="461963"/>
            <a:chOff x="1701" y="1779"/>
            <a:chExt cx="1134" cy="291"/>
          </a:xfrm>
        </p:grpSpPr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E4190C80-7472-4099-9BD9-D2BC6359A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9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Text Box 9">
              <a:extLst>
                <a:ext uri="{FF2B5EF4-FFF2-40B4-BE49-F238E27FC236}">
                  <a16:creationId xmlns:a16="http://schemas.microsoft.com/office/drawing/2014/main" id="{7AA8357D-28AD-4158-A52D-D75F2250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1779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子表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b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0E6170D-6531-45AA-AE71-A5893B498116}"/>
              </a:ext>
            </a:extLst>
          </p:cNvPr>
          <p:cNvGrpSpPr/>
          <p:nvPr/>
        </p:nvGrpSpPr>
        <p:grpSpPr>
          <a:xfrm>
            <a:off x="432027" y="3429000"/>
            <a:ext cx="11201173" cy="2554545"/>
            <a:chOff x="381227" y="3452074"/>
            <a:chExt cx="11201173" cy="2554545"/>
          </a:xfrm>
        </p:grpSpPr>
        <p:sp>
          <p:nvSpPr>
            <p:cNvPr id="66" name="Text Box 3">
              <a:extLst>
                <a:ext uri="{FF2B5EF4-FFF2-40B4-BE49-F238E27FC236}">
                  <a16:creationId xmlns:a16="http://schemas.microsoft.com/office/drawing/2014/main" id="{B203449C-A4B8-4909-A767-34F33DEF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27" y="3452074"/>
              <a:ext cx="11201173" cy="2554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2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路归并排序基本思想：</a:t>
              </a:r>
              <a:endPara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lvl="1" eaLnBrk="1" hangingPunct="1">
                <a:spcBef>
                  <a:spcPct val="5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将一个长度为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n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的待排序列，看成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n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个长度为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1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的有序序列</a:t>
              </a:r>
            </a:p>
            <a:p>
              <a:pPr lvl="1" eaLnBrk="1" hangingPunct="1">
                <a:spcBef>
                  <a:spcPct val="5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将相邻的两个子序列两两归并，产生               个长度为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2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或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1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的有序序列</a:t>
              </a:r>
            </a:p>
            <a:p>
              <a:pPr lvl="1" eaLnBrk="1" hangingPunct="1">
                <a:spcBef>
                  <a:spcPct val="5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对这              个有序序列两两归并，依此类推，直到得到一个长度为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n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的有序序列。</a:t>
              </a:r>
            </a:p>
          </p:txBody>
        </p:sp>
        <p:grpSp>
          <p:nvGrpSpPr>
            <p:cNvPr id="76" name="Group 4">
              <a:extLst>
                <a:ext uri="{FF2B5EF4-FFF2-40B4-BE49-F238E27FC236}">
                  <a16:creationId xmlns:a16="http://schemas.microsoft.com/office/drawing/2014/main" id="{E4D0E6CA-6ACD-4AB1-90BB-FC499202499B}"/>
                </a:ext>
              </a:extLst>
            </p:cNvPr>
            <p:cNvGrpSpPr/>
            <p:nvPr/>
          </p:nvGrpSpPr>
          <p:grpSpPr bwMode="auto">
            <a:xfrm>
              <a:off x="6176819" y="4582052"/>
              <a:ext cx="935436" cy="422117"/>
              <a:chOff x="2109" y="2795"/>
              <a:chExt cx="681" cy="327"/>
            </a:xfrm>
          </p:grpSpPr>
          <p:grpSp>
            <p:nvGrpSpPr>
              <p:cNvPr id="77" name="Group 5">
                <a:extLst>
                  <a:ext uri="{FF2B5EF4-FFF2-40B4-BE49-F238E27FC236}">
                    <a16:creationId xmlns:a16="http://schemas.microsoft.com/office/drawing/2014/main" id="{56DAED41-9074-4AFE-ABA6-06D399C08775}"/>
                  </a:ext>
                </a:extLst>
              </p:cNvPr>
              <p:cNvGrpSpPr/>
              <p:nvPr/>
            </p:nvGrpSpPr>
            <p:grpSpPr bwMode="auto">
              <a:xfrm rot="10800000">
                <a:off x="2699" y="2840"/>
                <a:ext cx="91" cy="273"/>
                <a:chOff x="1338" y="1570"/>
                <a:chExt cx="91" cy="409"/>
              </a:xfrm>
            </p:grpSpPr>
            <p:sp>
              <p:nvSpPr>
                <p:cNvPr id="87" name="Line 6">
                  <a:extLst>
                    <a:ext uri="{FF2B5EF4-FFF2-40B4-BE49-F238E27FC236}">
                      <a16:creationId xmlns:a16="http://schemas.microsoft.com/office/drawing/2014/main" id="{00AC7D84-63BE-42D8-BE5F-6D8214EDF4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8" y="1570"/>
                  <a:ext cx="0" cy="40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Line 7">
                  <a:extLst>
                    <a:ext uri="{FF2B5EF4-FFF2-40B4-BE49-F238E27FC236}">
                      <a16:creationId xmlns:a16="http://schemas.microsoft.com/office/drawing/2014/main" id="{D0AD3902-2D1D-4D1B-8A9F-EE248F1CAA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8" y="1979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" name="Group 8">
                <a:extLst>
                  <a:ext uri="{FF2B5EF4-FFF2-40B4-BE49-F238E27FC236}">
                    <a16:creationId xmlns:a16="http://schemas.microsoft.com/office/drawing/2014/main" id="{785211E7-29E3-4A99-B848-FD9F68B4BED5}"/>
                  </a:ext>
                </a:extLst>
              </p:cNvPr>
              <p:cNvGrpSpPr/>
              <p:nvPr/>
            </p:nvGrpSpPr>
            <p:grpSpPr bwMode="auto">
              <a:xfrm rot="10800000">
                <a:off x="2109" y="2840"/>
                <a:ext cx="90" cy="273"/>
                <a:chOff x="2835" y="2205"/>
                <a:chExt cx="90" cy="409"/>
              </a:xfrm>
            </p:grpSpPr>
            <p:sp>
              <p:nvSpPr>
                <p:cNvPr id="85" name="Line 9">
                  <a:extLst>
                    <a:ext uri="{FF2B5EF4-FFF2-40B4-BE49-F238E27FC236}">
                      <a16:creationId xmlns:a16="http://schemas.microsoft.com/office/drawing/2014/main" id="{6753EEBA-69A8-4372-9992-1B415F68A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5" y="2205"/>
                  <a:ext cx="0" cy="40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10">
                  <a:extLst>
                    <a:ext uri="{FF2B5EF4-FFF2-40B4-BE49-F238E27FC236}">
                      <a16:creationId xmlns:a16="http://schemas.microsoft.com/office/drawing/2014/main" id="{E277A4F6-D74C-4021-B12E-313B8376A6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35" y="2614"/>
                  <a:ext cx="9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" name="Text Box 11">
                <a:extLst>
                  <a:ext uri="{FF2B5EF4-FFF2-40B4-BE49-F238E27FC236}">
                    <a16:creationId xmlns:a16="http://schemas.microsoft.com/office/drawing/2014/main" id="{D598620F-0691-4D12-9DF6-2C345D651B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2795"/>
                <a:ext cx="6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</a:rPr>
                  <a:t>n / 2</a:t>
                </a:r>
              </a:p>
            </p:txBody>
          </p:sp>
        </p:grpSp>
        <p:grpSp>
          <p:nvGrpSpPr>
            <p:cNvPr id="89" name="Group 4">
              <a:extLst>
                <a:ext uri="{FF2B5EF4-FFF2-40B4-BE49-F238E27FC236}">
                  <a16:creationId xmlns:a16="http://schemas.microsoft.com/office/drawing/2014/main" id="{A1E96E5C-EBEC-427E-A5CE-4A84898EED3B}"/>
                </a:ext>
              </a:extLst>
            </p:cNvPr>
            <p:cNvGrpSpPr/>
            <p:nvPr/>
          </p:nvGrpSpPr>
          <p:grpSpPr bwMode="auto">
            <a:xfrm>
              <a:off x="1895077" y="5151722"/>
              <a:ext cx="935436" cy="422117"/>
              <a:chOff x="2109" y="2795"/>
              <a:chExt cx="681" cy="327"/>
            </a:xfrm>
          </p:grpSpPr>
          <p:grpSp>
            <p:nvGrpSpPr>
              <p:cNvPr id="90" name="Group 5">
                <a:extLst>
                  <a:ext uri="{FF2B5EF4-FFF2-40B4-BE49-F238E27FC236}">
                    <a16:creationId xmlns:a16="http://schemas.microsoft.com/office/drawing/2014/main" id="{5070636A-08ED-4077-B135-AF932901825E}"/>
                  </a:ext>
                </a:extLst>
              </p:cNvPr>
              <p:cNvGrpSpPr/>
              <p:nvPr/>
            </p:nvGrpSpPr>
            <p:grpSpPr bwMode="auto">
              <a:xfrm rot="10800000">
                <a:off x="2699" y="2840"/>
                <a:ext cx="91" cy="273"/>
                <a:chOff x="1338" y="1570"/>
                <a:chExt cx="91" cy="409"/>
              </a:xfrm>
            </p:grpSpPr>
            <p:sp>
              <p:nvSpPr>
                <p:cNvPr id="95" name="Line 6">
                  <a:extLst>
                    <a:ext uri="{FF2B5EF4-FFF2-40B4-BE49-F238E27FC236}">
                      <a16:creationId xmlns:a16="http://schemas.microsoft.com/office/drawing/2014/main" id="{BF05AA7E-4085-4A02-BBD9-05CA8401B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8" y="1570"/>
                  <a:ext cx="0" cy="40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Line 7">
                  <a:extLst>
                    <a:ext uri="{FF2B5EF4-FFF2-40B4-BE49-F238E27FC236}">
                      <a16:creationId xmlns:a16="http://schemas.microsoft.com/office/drawing/2014/main" id="{F12F8B39-CAC5-427D-9CA1-EBBFE88AF8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8" y="1979"/>
                  <a:ext cx="9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1" name="Group 8">
                <a:extLst>
                  <a:ext uri="{FF2B5EF4-FFF2-40B4-BE49-F238E27FC236}">
                    <a16:creationId xmlns:a16="http://schemas.microsoft.com/office/drawing/2014/main" id="{7CB9DDB8-FAF4-4715-9B84-266EC37DECAF}"/>
                  </a:ext>
                </a:extLst>
              </p:cNvPr>
              <p:cNvGrpSpPr/>
              <p:nvPr/>
            </p:nvGrpSpPr>
            <p:grpSpPr bwMode="auto">
              <a:xfrm rot="10800000">
                <a:off x="2109" y="2840"/>
                <a:ext cx="90" cy="273"/>
                <a:chOff x="2835" y="2205"/>
                <a:chExt cx="90" cy="409"/>
              </a:xfrm>
            </p:grpSpPr>
            <p:sp>
              <p:nvSpPr>
                <p:cNvPr id="93" name="Line 9">
                  <a:extLst>
                    <a:ext uri="{FF2B5EF4-FFF2-40B4-BE49-F238E27FC236}">
                      <a16:creationId xmlns:a16="http://schemas.microsoft.com/office/drawing/2014/main" id="{7808D6B9-8586-48C7-BCE7-6010221A3D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5" y="2205"/>
                  <a:ext cx="0" cy="40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Line 10">
                  <a:extLst>
                    <a:ext uri="{FF2B5EF4-FFF2-40B4-BE49-F238E27FC236}">
                      <a16:creationId xmlns:a16="http://schemas.microsoft.com/office/drawing/2014/main" id="{458C4B25-F85C-4843-AFCC-49E567D3C9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35" y="2614"/>
                  <a:ext cx="9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" name="Text Box 11">
                <a:extLst>
                  <a:ext uri="{FF2B5EF4-FFF2-40B4-BE49-F238E27FC236}">
                    <a16:creationId xmlns:a16="http://schemas.microsoft.com/office/drawing/2014/main" id="{72311C87-0592-4594-858A-B148974EF2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2795"/>
                <a:ext cx="6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</a:rPr>
                  <a:t>n /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67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9F3D7BE3-D064-4C0D-88A7-2AB45D9E1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8345" y="949325"/>
            <a:ext cx="7704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(19) (13) (6) (25) (2) (20) (32) (15) (30)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6FC75983-5DF4-43AA-B0E6-8C0ECA3DB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070" y="2068513"/>
            <a:ext cx="1296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(13   19)</a:t>
            </a:r>
          </a:p>
        </p:txBody>
      </p:sp>
      <p:sp>
        <p:nvSpPr>
          <p:cNvPr id="34" name="Text Box 4">
            <a:extLst>
              <a:ext uri="{FF2B5EF4-FFF2-40B4-BE49-F238E27FC236}">
                <a16:creationId xmlns:a16="http://schemas.microsoft.com/office/drawing/2014/main" id="{3EF72D3B-E97C-4149-827D-3F3AC8F43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4470" y="2068513"/>
            <a:ext cx="1296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(6   25)</a:t>
            </a:r>
          </a:p>
        </p:txBody>
      </p:sp>
      <p:sp>
        <p:nvSpPr>
          <p:cNvPr id="36" name="Text Box 5">
            <a:extLst>
              <a:ext uri="{FF2B5EF4-FFF2-40B4-BE49-F238E27FC236}">
                <a16:creationId xmlns:a16="http://schemas.microsoft.com/office/drawing/2014/main" id="{68A320DB-FD79-4365-9723-3810C754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432" y="2070100"/>
            <a:ext cx="129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(2   20)</a:t>
            </a:r>
          </a:p>
        </p:txBody>
      </p:sp>
      <p:sp>
        <p:nvSpPr>
          <p:cNvPr id="43" name="Text Box 6">
            <a:extLst>
              <a:ext uri="{FF2B5EF4-FFF2-40B4-BE49-F238E27FC236}">
                <a16:creationId xmlns:a16="http://schemas.microsoft.com/office/drawing/2014/main" id="{2DAB99D0-7D9C-43A8-953F-9D6CBA57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982" y="2068513"/>
            <a:ext cx="1439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(15   32)</a:t>
            </a:r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639E8B6A-BA2B-4AE4-81B5-535639D5F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382" y="2068513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(30)</a:t>
            </a:r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F80381A1-170F-4594-B94B-3D95357CA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507" y="3211513"/>
            <a:ext cx="252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(6   13   19   25)  </a:t>
            </a:r>
          </a:p>
        </p:txBody>
      </p:sp>
      <p:sp>
        <p:nvSpPr>
          <p:cNvPr id="47" name="Text Box 9">
            <a:extLst>
              <a:ext uri="{FF2B5EF4-FFF2-40B4-BE49-F238E27FC236}">
                <a16:creationId xmlns:a16="http://schemas.microsoft.com/office/drawing/2014/main" id="{4F5D5A41-1D94-49D5-ABBE-58E75D79E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95" y="3211513"/>
            <a:ext cx="244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(2   15   20   32)  </a:t>
            </a:r>
          </a:p>
        </p:txBody>
      </p:sp>
      <p:sp>
        <p:nvSpPr>
          <p:cNvPr id="50" name="Text Box 10">
            <a:extLst>
              <a:ext uri="{FF2B5EF4-FFF2-40B4-BE49-F238E27FC236}">
                <a16:creationId xmlns:a16="http://schemas.microsoft.com/office/drawing/2014/main" id="{65585F01-B054-42E5-8763-C959268ED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382" y="3211513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(30)</a:t>
            </a:r>
          </a:p>
        </p:txBody>
      </p:sp>
      <p:sp>
        <p:nvSpPr>
          <p:cNvPr id="51" name="Text Box 11">
            <a:extLst>
              <a:ext uri="{FF2B5EF4-FFF2-40B4-BE49-F238E27FC236}">
                <a16:creationId xmlns:a16="http://schemas.microsoft.com/office/drawing/2014/main" id="{C3FA2B11-7CC4-4A45-80B2-DEED81852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070" y="4322763"/>
            <a:ext cx="5256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(2     6    13    15    19   20  25   32)  </a:t>
            </a:r>
          </a:p>
        </p:txBody>
      </p:sp>
      <p:sp>
        <p:nvSpPr>
          <p:cNvPr id="52" name="Text Box 12">
            <a:extLst>
              <a:ext uri="{FF2B5EF4-FFF2-40B4-BE49-F238E27FC236}">
                <a16:creationId xmlns:a16="http://schemas.microsoft.com/office/drawing/2014/main" id="{62A8A3E1-4110-4EA6-AFF2-5453D28CF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7945" y="4322763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(30)</a:t>
            </a:r>
          </a:p>
        </p:txBody>
      </p:sp>
      <p:sp>
        <p:nvSpPr>
          <p:cNvPr id="53" name="Text Box 13">
            <a:extLst>
              <a:ext uri="{FF2B5EF4-FFF2-40B4-BE49-F238E27FC236}">
                <a16:creationId xmlns:a16="http://schemas.microsoft.com/office/drawing/2014/main" id="{7C9EE636-D4E4-41A6-A2B5-C14FAAEDE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632" y="5402263"/>
            <a:ext cx="597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(2   6    13    15    19    20    25   30   32)  </a:t>
            </a:r>
          </a:p>
        </p:txBody>
      </p:sp>
      <p:grpSp>
        <p:nvGrpSpPr>
          <p:cNvPr id="69" name="Group 14">
            <a:extLst>
              <a:ext uri="{FF2B5EF4-FFF2-40B4-BE49-F238E27FC236}">
                <a16:creationId xmlns:a16="http://schemas.microsoft.com/office/drawing/2014/main" id="{7D44EB1B-4B9D-47D5-B294-59EADB46C495}"/>
              </a:ext>
            </a:extLst>
          </p:cNvPr>
          <p:cNvGrpSpPr/>
          <p:nvPr/>
        </p:nvGrpSpPr>
        <p:grpSpPr bwMode="auto">
          <a:xfrm>
            <a:off x="3223532" y="1565275"/>
            <a:ext cx="1152525" cy="503238"/>
            <a:chOff x="1066" y="1117"/>
            <a:chExt cx="726" cy="317"/>
          </a:xfrm>
        </p:grpSpPr>
        <p:sp>
          <p:nvSpPr>
            <p:cNvPr id="70" name="Line 15">
              <a:extLst>
                <a:ext uri="{FF2B5EF4-FFF2-40B4-BE49-F238E27FC236}">
                  <a16:creationId xmlns:a16="http://schemas.microsoft.com/office/drawing/2014/main" id="{38C31CCD-DAD7-437B-8863-A66E9075A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117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B5633B7F-324A-4BAB-814C-AB53568E3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117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6" name="Group 17">
            <a:extLst>
              <a:ext uri="{FF2B5EF4-FFF2-40B4-BE49-F238E27FC236}">
                <a16:creationId xmlns:a16="http://schemas.microsoft.com/office/drawing/2014/main" id="{43F456C8-7276-4F58-97D7-60B706225EF8}"/>
              </a:ext>
            </a:extLst>
          </p:cNvPr>
          <p:cNvGrpSpPr/>
          <p:nvPr/>
        </p:nvGrpSpPr>
        <p:grpSpPr bwMode="auto">
          <a:xfrm>
            <a:off x="4518932" y="1565275"/>
            <a:ext cx="1008063" cy="503238"/>
            <a:chOff x="1882" y="1117"/>
            <a:chExt cx="635" cy="317"/>
          </a:xfrm>
        </p:grpSpPr>
        <p:sp>
          <p:nvSpPr>
            <p:cNvPr id="77" name="Line 18">
              <a:extLst>
                <a:ext uri="{FF2B5EF4-FFF2-40B4-BE49-F238E27FC236}">
                  <a16:creationId xmlns:a16="http://schemas.microsoft.com/office/drawing/2014/main" id="{E3933064-1D82-4E3B-AE05-DBB2BC6D8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117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19">
              <a:extLst>
                <a:ext uri="{FF2B5EF4-FFF2-40B4-BE49-F238E27FC236}">
                  <a16:creationId xmlns:a16="http://schemas.microsoft.com/office/drawing/2014/main" id="{22AB600F-3BBD-4F90-B034-8C343EEC9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117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9" name="Group 20">
            <a:extLst>
              <a:ext uri="{FF2B5EF4-FFF2-40B4-BE49-F238E27FC236}">
                <a16:creationId xmlns:a16="http://schemas.microsoft.com/office/drawing/2014/main" id="{46486AAA-C63C-449D-AD24-149B2A76A832}"/>
              </a:ext>
            </a:extLst>
          </p:cNvPr>
          <p:cNvGrpSpPr/>
          <p:nvPr/>
        </p:nvGrpSpPr>
        <p:grpSpPr bwMode="auto">
          <a:xfrm>
            <a:off x="5815920" y="1565275"/>
            <a:ext cx="863600" cy="503238"/>
            <a:chOff x="2699" y="1117"/>
            <a:chExt cx="544" cy="317"/>
          </a:xfrm>
        </p:grpSpPr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30F07D2-8F2D-4280-93EE-42251BF29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117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E3220A72-5BA5-4B0A-8595-AC454BFF1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117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2" name="Group 23">
            <a:extLst>
              <a:ext uri="{FF2B5EF4-FFF2-40B4-BE49-F238E27FC236}">
                <a16:creationId xmlns:a16="http://schemas.microsoft.com/office/drawing/2014/main" id="{2C4E2E33-57EA-48E7-B7EB-1AB2EE16AD2C}"/>
              </a:ext>
            </a:extLst>
          </p:cNvPr>
          <p:cNvGrpSpPr/>
          <p:nvPr/>
        </p:nvGrpSpPr>
        <p:grpSpPr bwMode="auto">
          <a:xfrm>
            <a:off x="6895420" y="1565275"/>
            <a:ext cx="1152525" cy="503238"/>
            <a:chOff x="3379" y="1117"/>
            <a:chExt cx="726" cy="317"/>
          </a:xfrm>
        </p:grpSpPr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5C991E14-565B-4561-901A-0F8AB1093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17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D9CD282D-D028-49D7-9AF2-D371FEF58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117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Group 26">
            <a:extLst>
              <a:ext uri="{FF2B5EF4-FFF2-40B4-BE49-F238E27FC236}">
                <a16:creationId xmlns:a16="http://schemas.microsoft.com/office/drawing/2014/main" id="{711E53C4-860F-459F-BC5B-2A20FD0077D2}"/>
              </a:ext>
            </a:extLst>
          </p:cNvPr>
          <p:cNvGrpSpPr/>
          <p:nvPr/>
        </p:nvGrpSpPr>
        <p:grpSpPr bwMode="auto">
          <a:xfrm>
            <a:off x="8263845" y="1565275"/>
            <a:ext cx="503237" cy="503238"/>
            <a:chOff x="4241" y="1117"/>
            <a:chExt cx="317" cy="317"/>
          </a:xfrm>
        </p:grpSpPr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53B189E8-B4E2-470C-A892-D38641305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117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E7F8D057-F0EB-4C53-95F6-5D63974AE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117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8" name="Group 29">
            <a:extLst>
              <a:ext uri="{FF2B5EF4-FFF2-40B4-BE49-F238E27FC236}">
                <a16:creationId xmlns:a16="http://schemas.microsoft.com/office/drawing/2014/main" id="{862EE81B-592E-4B4A-AE44-55563227FFD3}"/>
              </a:ext>
            </a:extLst>
          </p:cNvPr>
          <p:cNvGrpSpPr/>
          <p:nvPr/>
        </p:nvGrpSpPr>
        <p:grpSpPr bwMode="auto">
          <a:xfrm>
            <a:off x="8335282" y="2708275"/>
            <a:ext cx="503238" cy="503238"/>
            <a:chOff x="4286" y="1817"/>
            <a:chExt cx="317" cy="317"/>
          </a:xfrm>
        </p:grpSpPr>
        <p:sp>
          <p:nvSpPr>
            <p:cNvPr id="89" name="Line 30">
              <a:extLst>
                <a:ext uri="{FF2B5EF4-FFF2-40B4-BE49-F238E27FC236}">
                  <a16:creationId xmlns:a16="http://schemas.microsoft.com/office/drawing/2014/main" id="{D9967951-16F1-4477-83C5-BF3E32280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817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31">
              <a:extLst>
                <a:ext uri="{FF2B5EF4-FFF2-40B4-BE49-F238E27FC236}">
                  <a16:creationId xmlns:a16="http://schemas.microsoft.com/office/drawing/2014/main" id="{5FEACA52-FD5A-4BF9-B20F-362A5C2CC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1817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1" name="Group 32">
            <a:extLst>
              <a:ext uri="{FF2B5EF4-FFF2-40B4-BE49-F238E27FC236}">
                <a16:creationId xmlns:a16="http://schemas.microsoft.com/office/drawing/2014/main" id="{3F4ACC1F-8AD0-471C-A4AC-169D628E47FB}"/>
              </a:ext>
            </a:extLst>
          </p:cNvPr>
          <p:cNvGrpSpPr/>
          <p:nvPr/>
        </p:nvGrpSpPr>
        <p:grpSpPr bwMode="auto">
          <a:xfrm>
            <a:off x="5742895" y="2706688"/>
            <a:ext cx="2376487" cy="504825"/>
            <a:chOff x="2653" y="1816"/>
            <a:chExt cx="1497" cy="318"/>
          </a:xfrm>
        </p:grpSpPr>
        <p:sp>
          <p:nvSpPr>
            <p:cNvPr id="92" name="Line 33">
              <a:extLst>
                <a:ext uri="{FF2B5EF4-FFF2-40B4-BE49-F238E27FC236}">
                  <a16:creationId xmlns:a16="http://schemas.microsoft.com/office/drawing/2014/main" id="{16A29B4E-842F-444C-ABDA-0B567F6FB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816"/>
              <a:ext cx="1497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Line 34">
              <a:extLst>
                <a:ext uri="{FF2B5EF4-FFF2-40B4-BE49-F238E27FC236}">
                  <a16:creationId xmlns:a16="http://schemas.microsoft.com/office/drawing/2014/main" id="{C19CD3DD-F374-4C45-AA37-CB5C11555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17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4" name="Group 35">
            <a:extLst>
              <a:ext uri="{FF2B5EF4-FFF2-40B4-BE49-F238E27FC236}">
                <a16:creationId xmlns:a16="http://schemas.microsoft.com/office/drawing/2014/main" id="{5C01496B-EAC7-4A60-AF57-50E38DCC789C}"/>
              </a:ext>
            </a:extLst>
          </p:cNvPr>
          <p:cNvGrpSpPr/>
          <p:nvPr/>
        </p:nvGrpSpPr>
        <p:grpSpPr bwMode="auto">
          <a:xfrm>
            <a:off x="3223532" y="2706688"/>
            <a:ext cx="2303463" cy="504825"/>
            <a:chOff x="1066" y="1816"/>
            <a:chExt cx="1451" cy="318"/>
          </a:xfrm>
        </p:grpSpPr>
        <p:sp>
          <p:nvSpPr>
            <p:cNvPr id="95" name="Line 36">
              <a:extLst>
                <a:ext uri="{FF2B5EF4-FFF2-40B4-BE49-F238E27FC236}">
                  <a16:creationId xmlns:a16="http://schemas.microsoft.com/office/drawing/2014/main" id="{55558F0D-74CD-4F05-9D64-780C77778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816"/>
              <a:ext cx="145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Line 37">
              <a:extLst>
                <a:ext uri="{FF2B5EF4-FFF2-40B4-BE49-F238E27FC236}">
                  <a16:creationId xmlns:a16="http://schemas.microsoft.com/office/drawing/2014/main" id="{6E959C26-F3B2-4A94-8614-4023BF8D3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1817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7" name="Group 38">
            <a:extLst>
              <a:ext uri="{FF2B5EF4-FFF2-40B4-BE49-F238E27FC236}">
                <a16:creationId xmlns:a16="http://schemas.microsoft.com/office/drawing/2014/main" id="{2BEC1674-0880-40CA-80E1-050C92521794}"/>
              </a:ext>
            </a:extLst>
          </p:cNvPr>
          <p:cNvGrpSpPr/>
          <p:nvPr/>
        </p:nvGrpSpPr>
        <p:grpSpPr bwMode="auto">
          <a:xfrm>
            <a:off x="3223532" y="3817938"/>
            <a:ext cx="4895850" cy="503237"/>
            <a:chOff x="1066" y="2516"/>
            <a:chExt cx="3084" cy="317"/>
          </a:xfrm>
        </p:grpSpPr>
        <p:sp>
          <p:nvSpPr>
            <p:cNvPr id="98" name="Line 39">
              <a:extLst>
                <a:ext uri="{FF2B5EF4-FFF2-40B4-BE49-F238E27FC236}">
                  <a16:creationId xmlns:a16="http://schemas.microsoft.com/office/drawing/2014/main" id="{0FD1B824-A895-41B2-8F16-C34A15153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2516"/>
              <a:ext cx="30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40">
              <a:extLst>
                <a:ext uri="{FF2B5EF4-FFF2-40B4-BE49-F238E27FC236}">
                  <a16:creationId xmlns:a16="http://schemas.microsoft.com/office/drawing/2014/main" id="{F37F4DB1-58AE-45FA-B032-5A81D9AEC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516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0" name="Group 41">
            <a:extLst>
              <a:ext uri="{FF2B5EF4-FFF2-40B4-BE49-F238E27FC236}">
                <a16:creationId xmlns:a16="http://schemas.microsoft.com/office/drawing/2014/main" id="{653EA1CA-6731-4E6C-AE43-87535E550708}"/>
              </a:ext>
            </a:extLst>
          </p:cNvPr>
          <p:cNvGrpSpPr/>
          <p:nvPr/>
        </p:nvGrpSpPr>
        <p:grpSpPr bwMode="auto">
          <a:xfrm>
            <a:off x="3223532" y="4899025"/>
            <a:ext cx="5688013" cy="504825"/>
            <a:chOff x="1066" y="3215"/>
            <a:chExt cx="3583" cy="318"/>
          </a:xfrm>
        </p:grpSpPr>
        <p:sp>
          <p:nvSpPr>
            <p:cNvPr id="101" name="Line 42">
              <a:extLst>
                <a:ext uri="{FF2B5EF4-FFF2-40B4-BE49-F238E27FC236}">
                  <a16:creationId xmlns:a16="http://schemas.microsoft.com/office/drawing/2014/main" id="{69740FA0-A534-4B99-BF61-31AEC0141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215"/>
              <a:ext cx="358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Line 43">
              <a:extLst>
                <a:ext uri="{FF2B5EF4-FFF2-40B4-BE49-F238E27FC236}">
                  <a16:creationId xmlns:a16="http://schemas.microsoft.com/office/drawing/2014/main" id="{98E6FC26-5622-416A-9DC1-8CAFD5C1C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216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" name="Group 44">
            <a:extLst>
              <a:ext uri="{FF2B5EF4-FFF2-40B4-BE49-F238E27FC236}">
                <a16:creationId xmlns:a16="http://schemas.microsoft.com/office/drawing/2014/main" id="{582BEC01-FB36-49A6-996D-FEFB44993418}"/>
              </a:ext>
            </a:extLst>
          </p:cNvPr>
          <p:cNvGrpSpPr/>
          <p:nvPr/>
        </p:nvGrpSpPr>
        <p:grpSpPr bwMode="auto">
          <a:xfrm>
            <a:off x="8335282" y="3817938"/>
            <a:ext cx="503238" cy="503237"/>
            <a:chOff x="4241" y="1117"/>
            <a:chExt cx="317" cy="317"/>
          </a:xfrm>
        </p:grpSpPr>
        <p:sp>
          <p:nvSpPr>
            <p:cNvPr id="104" name="Line 45">
              <a:extLst>
                <a:ext uri="{FF2B5EF4-FFF2-40B4-BE49-F238E27FC236}">
                  <a16:creationId xmlns:a16="http://schemas.microsoft.com/office/drawing/2014/main" id="{A7A9F7E5-7E7B-49E6-A963-597FB9D4D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117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Line 46">
              <a:extLst>
                <a:ext uri="{FF2B5EF4-FFF2-40B4-BE49-F238E27FC236}">
                  <a16:creationId xmlns:a16="http://schemas.microsoft.com/office/drawing/2014/main" id="{ADCA5782-2581-4634-9CE0-4CFAF9C2F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117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448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6" grpId="0" autoUpdateAnimBg="0"/>
      <p:bldP spid="43" grpId="0" autoUpdateAnimBg="0"/>
      <p:bldP spid="44" grpId="0" autoUpdateAnimBg="0"/>
      <p:bldP spid="46" grpId="0" autoUpdateAnimBg="0"/>
      <p:bldP spid="47" grpId="0" autoUpdateAnimBg="0"/>
      <p:bldP spid="50" grpId="0" autoUpdateAnimBg="0"/>
      <p:bldP spid="51" grpId="0" autoUpdateAnimBg="0"/>
      <p:bldP spid="52" grpId="0" autoUpdateAnimBg="0"/>
      <p:bldP spid="53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9850B303-F8FE-4D81-8877-52E2B86BF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2" y="805112"/>
            <a:ext cx="799306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+mn-ea"/>
                <a:ea typeface="+mn-ea"/>
              </a:rPr>
              <a:t>/*</a:t>
            </a:r>
            <a:r>
              <a:rPr lang="zh-CN" altLang="en-US" sz="2400" b="1" dirty="0">
                <a:latin typeface="+mn-ea"/>
                <a:ea typeface="+mn-ea"/>
              </a:rPr>
              <a:t>将两个有序表合并成一个有序表*</a:t>
            </a:r>
            <a:r>
              <a:rPr lang="en-US" altLang="zh-CN" sz="2400" b="1" dirty="0">
                <a:latin typeface="+mn-ea"/>
                <a:ea typeface="+mn-ea"/>
              </a:rPr>
              <a:t>/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void merge(int list[], int low, int mid, int high, int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listm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[])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=low;	j=mid+1; k=low;	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	while(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&lt;=mid &amp;&amp; j&lt;=high)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					    if(list[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] &lt;= list[j]){			       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listm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[k]=list[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];                          			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++;								k++;							    }								    else{									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listm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[k]=list[j];		                                           		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j++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;								 k++;							           }						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		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404DE006-1D91-4D6B-BD6F-E54556805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1" y="546284"/>
            <a:ext cx="3817257" cy="563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if(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&lt;=mid){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for(t=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;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&lt;=mid;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++){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listm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[k] = list[t];                    	k++; 			}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}			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if(j&lt;=high){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for(t=j; j&lt;=high;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j++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){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listm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[k] = list[t];	k++; 			}		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}			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for(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=low;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&lt;=high;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++)  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	list[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]=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listm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[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];</a:t>
            </a:r>
          </a:p>
          <a:p>
            <a:pPr eaLnBrk="1" hangingPunct="1"/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217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排序算法的性能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649603" y="894016"/>
            <a:ext cx="5705477" cy="609398"/>
            <a:chOff x="655864" y="3759136"/>
            <a:chExt cx="5705477" cy="609398"/>
          </a:xfrm>
        </p:grpSpPr>
        <p:grpSp>
          <p:nvGrpSpPr>
            <p:cNvPr id="96" name="Group 31"/>
            <p:cNvGrpSpPr/>
            <p:nvPr/>
          </p:nvGrpSpPr>
          <p:grpSpPr>
            <a:xfrm>
              <a:off x="655864" y="3859828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1183321" y="3759136"/>
              <a:ext cx="5178020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如何衡量排序算法的性能呢？</a:t>
              </a:r>
            </a:p>
          </p:txBody>
        </p:sp>
      </p:grpSp>
      <p:sp>
        <p:nvSpPr>
          <p:cNvPr id="115" name="Text Box 6"/>
          <p:cNvSpPr txBox="1">
            <a:spLocks noChangeArrowheads="1"/>
          </p:cNvSpPr>
          <p:nvPr/>
        </p:nvSpPr>
        <p:spPr bwMode="auto">
          <a:xfrm>
            <a:off x="865602" y="1676400"/>
            <a:ext cx="10637957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时间性能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：排序算法在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各种情况（最好、最坏、平均）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下的时间复杂度。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例如，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基于比较的内排序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在排序过程中的基本操作：</a:t>
            </a: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① 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：排序码之间的比较；</a:t>
            </a: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② 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：记录从一个位置移动到另一个位置。 </a:t>
            </a:r>
          </a:p>
        </p:txBody>
      </p:sp>
      <p:sp>
        <p:nvSpPr>
          <p:cNvPr id="117" name="Text Box 6"/>
          <p:cNvSpPr txBox="1">
            <a:spLocks noChangeArrowheads="1"/>
          </p:cNvSpPr>
          <p:nvPr/>
        </p:nvSpPr>
        <p:spPr bwMode="auto">
          <a:xfrm>
            <a:off x="945387" y="3638030"/>
            <a:ext cx="10637957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空间性能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：排序过程中占用的辅助存储空间。</a:t>
            </a: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辅助存储空间是除了存放待排序记录占用的存储空间之外，执行算法所需要的其他存储空间。</a:t>
            </a:r>
          </a:p>
        </p:txBody>
      </p:sp>
    </p:spTree>
    <p:extLst>
      <p:ext uri="{BB962C8B-B14F-4D97-AF65-F5344CB8AC3E}">
        <p14:creationId xmlns:p14="http://schemas.microsoft.com/office/powerpoint/2010/main" val="22087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</p:childTnLst>
        </p:cTn>
      </p:par>
    </p:tnLst>
    <p:bldLst>
      <p:bldP spid="115" grpId="0"/>
      <p:bldP spid="115" grpId="1"/>
      <p:bldP spid="117" grpId="0"/>
      <p:bldP spid="117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E0A77CC-D627-47BF-8AF0-4AE80469F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314" y="797510"/>
            <a:ext cx="9144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void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merge_sort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(int list[],  int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listm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[]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int num){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	m=1;								while(m&lt;num){								step=2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m;								for(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=0;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&lt;=num-1;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i+step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){				                 low=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;							  	     mid=i+m-1;							     high=i+2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m-1;							     if(high&gt;num-1)  high = num-1;  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		if(high&gt;mid)  merge(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list,low,mid,high,listm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);		     }								            m=2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m;	</a:t>
            </a:r>
            <a:r>
              <a:rPr lang="en-US" altLang="zh-CN" sz="2400" dirty="0">
                <a:latin typeface="+mn-ea"/>
                <a:ea typeface="+mn-ea"/>
              </a:rPr>
              <a:t>/*</a:t>
            </a:r>
            <a:r>
              <a:rPr lang="zh-CN" altLang="en-US" sz="2400" dirty="0">
                <a:latin typeface="+mn-ea"/>
                <a:ea typeface="+mn-ea"/>
              </a:rPr>
              <a:t>改变子表长度*</a:t>
            </a:r>
            <a:r>
              <a:rPr lang="en-US" altLang="zh-CN" sz="2400" dirty="0">
                <a:latin typeface="+mn-ea"/>
                <a:ea typeface="+mn-ea"/>
              </a:rPr>
              <a:t>/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							}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lang="en-US" altLang="zh-CN" sz="2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7C79F947-81C3-4734-BB23-8C5E7E727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627" y="1176563"/>
            <a:ext cx="5113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latin typeface="+mn-ea"/>
                <a:ea typeface="+mn-ea"/>
              </a:rPr>
              <a:t>/*</a:t>
            </a:r>
            <a:r>
              <a:rPr lang="zh-CN" altLang="en-US" sz="2400" dirty="0">
                <a:latin typeface="+mn-ea"/>
                <a:ea typeface="+mn-ea"/>
              </a:rPr>
              <a:t>初始状态：每个子表长度</a:t>
            </a:r>
            <a:r>
              <a:rPr lang="en-US" altLang="zh-CN" sz="2400" dirty="0">
                <a:latin typeface="+mn-ea"/>
                <a:ea typeface="+mn-ea"/>
              </a:rPr>
              <a:t>=1*/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B5C2D49A-19DA-4E07-A23F-FF39BA841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9243" y="2711667"/>
            <a:ext cx="12588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latin typeface="+mn-ea"/>
                <a:ea typeface="+mn-ea"/>
              </a:rPr>
              <a:t>/*</a:t>
            </a:r>
            <a:r>
              <a:rPr lang="zh-CN" altLang="en-US" sz="2400" dirty="0">
                <a:latin typeface="+mn-ea"/>
                <a:ea typeface="+mn-ea"/>
              </a:rPr>
              <a:t>一趟归并排序*</a:t>
            </a:r>
            <a:r>
              <a:rPr lang="en-US" altLang="zh-CN" sz="2400" dirty="0">
                <a:latin typeface="+mn-ea"/>
                <a:ea typeface="+mn-ea"/>
              </a:rPr>
              <a:t>/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EDA08B78-CB5E-4F3C-8ECB-0913B2E322B6}"/>
              </a:ext>
            </a:extLst>
          </p:cNvPr>
          <p:cNvSpPr/>
          <p:nvPr/>
        </p:nvSpPr>
        <p:spPr bwMode="auto">
          <a:xfrm>
            <a:off x="2858131" y="2711667"/>
            <a:ext cx="357187" cy="1905000"/>
          </a:xfrm>
          <a:prstGeom prst="leftBrace">
            <a:avLst>
              <a:gd name="adj1" fmla="val 44445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867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07943" y="1523272"/>
            <a:ext cx="4341433" cy="597664"/>
            <a:chOff x="607943" y="923176"/>
            <a:chExt cx="4341433" cy="597664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597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执行趟数：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800" baseline="-25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2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07943" y="2322153"/>
            <a:ext cx="5899537" cy="652486"/>
            <a:chOff x="607943" y="923176"/>
            <a:chExt cx="5899537" cy="652486"/>
          </a:xfrm>
        </p:grpSpPr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44254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每一趟：将记录扫描一遍，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07943" y="3175856"/>
            <a:ext cx="6268483" cy="652486"/>
            <a:chOff x="607943" y="923176"/>
            <a:chExt cx="6268483" cy="652486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81149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最好、最坏、平均情况：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800" baseline="-25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24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5223824" y="4182091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20   25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876426" y="4182091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15   40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8518132" y="4182091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10   30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10155824" y="4182091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89019" y="4355829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第一趟归并结果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89019" y="5356210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第二趟归并结果</a:t>
            </a: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5151824" y="5187931"/>
            <a:ext cx="316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15     20     25     40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7096424" y="4770897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171082" y="4770897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8481344" y="5187931"/>
            <a:ext cx="23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10     18     30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10265098" y="477609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543344" y="477609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599571" y="916379"/>
            <a:ext cx="9321648" cy="523220"/>
            <a:chOff x="527748" y="5518403"/>
            <a:chExt cx="9321648" cy="523220"/>
          </a:xfrm>
        </p:grpSpPr>
        <p:grpSp>
          <p:nvGrpSpPr>
            <p:cNvPr id="43" name="Group 31"/>
            <p:cNvGrpSpPr/>
            <p:nvPr/>
          </p:nvGrpSpPr>
          <p:grpSpPr>
            <a:xfrm>
              <a:off x="527748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021080" y="5518403"/>
              <a:ext cx="88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二路归并执行多少趟？每一趟的时间性能是多少？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77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4" grpId="0" animBg="1"/>
      <p:bldP spid="3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07943" y="923176"/>
            <a:ext cx="7179697" cy="597664"/>
            <a:chOff x="607943" y="923176"/>
            <a:chExt cx="7179697" cy="597664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6722708" cy="597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空间性能：合并不能就地进行，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2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07943" y="1791856"/>
            <a:ext cx="5899537" cy="652486"/>
            <a:chOff x="607943" y="923176"/>
            <a:chExt cx="5899537" cy="652486"/>
          </a:xfrm>
        </p:grpSpPr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44254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稳定性：稳定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5178104" y="3924907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20   25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830706" y="3924907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20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8472412" y="3924907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10   30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10110104" y="3924907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43299" y="4098645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第一趟归并结果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43299" y="509902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第二趟归并结果</a:t>
            </a: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5106104" y="4930747"/>
            <a:ext cx="316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20    20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  25     40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7050704" y="4513713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125362" y="4513713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8435624" y="4930747"/>
            <a:ext cx="23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10     18     30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10219378" y="451891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497624" y="451891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441530" y="1627877"/>
            <a:ext cx="5432358" cy="1200329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m &amp;&amp; j &lt;= t)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r[j]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r1[k++] = r[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++];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 r1[k++] = r[j++];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9600" y="2812366"/>
            <a:ext cx="9220464" cy="652486"/>
            <a:chOff x="569600" y="2812366"/>
            <a:chExt cx="9220464" cy="652486"/>
          </a:xfrm>
        </p:grpSpPr>
        <p:grpSp>
          <p:nvGrpSpPr>
            <p:cNvPr id="43" name="Group 31"/>
            <p:cNvGrpSpPr/>
            <p:nvPr/>
          </p:nvGrpSpPr>
          <p:grpSpPr>
            <a:xfrm>
              <a:off x="569600" y="297882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171612" y="2812366"/>
              <a:ext cx="8618452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如果将判断条件改为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(r[</a:t>
              </a:r>
              <a:r>
                <a:rPr kumimoji="1"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&lt; r[j])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，仍然是稳定的吗？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2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4" grpId="0" animBg="1"/>
      <p:bldP spid="39" grpId="0" animBg="1"/>
      <p:bldP spid="4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8-6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各种排序方法的比较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  <p:extLst>
      <p:ext uri="{BB962C8B-B14F-4D97-AF65-F5344CB8AC3E}">
        <p14:creationId xmlns:p14="http://schemas.microsoft.com/office/powerpoint/2010/main" val="14361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23214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16683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时间性能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0741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00884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空间性能</a:t>
            </a:r>
          </a:p>
        </p:txBody>
      </p:sp>
      <p:grpSp>
        <p:nvGrpSpPr>
          <p:cNvPr id="15" name="Group 40"/>
          <p:cNvGrpSpPr/>
          <p:nvPr/>
        </p:nvGrpSpPr>
        <p:grpSpPr>
          <a:xfrm>
            <a:off x="1964746" y="291616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285085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稳定性及简单性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1964746" y="460018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709862" y="453487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关键码的分布情况</a:t>
            </a:r>
          </a:p>
        </p:txBody>
      </p:sp>
      <p:grpSp>
        <p:nvGrpSpPr>
          <p:cNvPr id="30" name="Group 40"/>
          <p:cNvGrpSpPr/>
          <p:nvPr/>
        </p:nvGrpSpPr>
        <p:grpSpPr>
          <a:xfrm>
            <a:off x="1964746" y="375817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2" y="369286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记录本身的信息量</a:t>
            </a:r>
          </a:p>
        </p:txBody>
      </p:sp>
    </p:spTree>
    <p:extLst>
      <p:ext uri="{BB962C8B-B14F-4D97-AF65-F5344CB8AC3E}">
        <p14:creationId xmlns:p14="http://schemas.microsoft.com/office/powerpoint/2010/main" val="256684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8" grpId="0"/>
      <p:bldP spid="3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aphicFrame>
        <p:nvGraphicFramePr>
          <p:cNvPr id="46" name="Group 1680"/>
          <p:cNvGraphicFramePr>
            <a:graphicFrameLocks noGrp="1"/>
          </p:cNvGraphicFramePr>
          <p:nvPr/>
        </p:nvGraphicFramePr>
        <p:xfrm>
          <a:off x="1532923" y="1259523"/>
          <a:ext cx="8731250" cy="4052888"/>
        </p:xfrm>
        <a:graphic>
          <a:graphicData uri="http://schemas.openxmlformats.org/drawingml/2006/table">
            <a:tbl>
              <a:tblPr/>
              <a:tblGrid>
                <a:gridCol w="255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平均情况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最好情况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最坏情况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)~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8777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aphicFrame>
        <p:nvGraphicFramePr>
          <p:cNvPr id="46" name="Group 1680"/>
          <p:cNvGraphicFramePr>
            <a:graphicFrameLocks noGrp="1"/>
          </p:cNvGraphicFramePr>
          <p:nvPr/>
        </p:nvGraphicFramePr>
        <p:xfrm>
          <a:off x="755683" y="924243"/>
          <a:ext cx="5084762" cy="4052888"/>
        </p:xfrm>
        <a:graphic>
          <a:graphicData uri="http://schemas.openxmlformats.org/drawingml/2006/table">
            <a:tbl>
              <a:tblPr/>
              <a:tblGrid>
                <a:gridCol w="255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平均情况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)~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7"/>
          <p:cNvSpPr>
            <a:spLocks noChangeArrowheads="1"/>
          </p:cNvSpPr>
          <p:nvPr/>
        </p:nvSpPr>
        <p:spPr bwMode="auto">
          <a:xfrm>
            <a:off x="6141720" y="1389756"/>
            <a:ext cx="5577840" cy="97872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）直接插入排序、简单选择排序和起泡排序属于一类，时间复杂度为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23576" y="762175"/>
            <a:ext cx="3025195" cy="523220"/>
            <a:chOff x="6891028" y="869585"/>
            <a:chExt cx="3025195" cy="523220"/>
          </a:xfrm>
        </p:grpSpPr>
        <p:grpSp>
          <p:nvGrpSpPr>
            <p:cNvPr id="7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8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从平均情况看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2455669" y="5211798"/>
            <a:ext cx="9108000" cy="963021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快速排序是目前最快的一种排序方法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在待排序记录个数较多的情况下，归并排序比堆排序更快</a:t>
            </a:r>
          </a:p>
        </p:txBody>
      </p:sp>
      <p:sp>
        <p:nvSpPr>
          <p:cNvPr id="24" name="Rectangle 57"/>
          <p:cNvSpPr>
            <a:spLocks noChangeArrowheads="1"/>
          </p:cNvSpPr>
          <p:nvPr/>
        </p:nvSpPr>
        <p:spPr bwMode="auto">
          <a:xfrm>
            <a:off x="6141720" y="3319660"/>
            <a:ext cx="5577840" cy="9409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）希尔排序的时间性能取决于增量序列，介于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5" name="Rectangle 57"/>
          <p:cNvSpPr>
            <a:spLocks noChangeArrowheads="1"/>
          </p:cNvSpPr>
          <p:nvPr/>
        </p:nvSpPr>
        <p:spPr bwMode="auto">
          <a:xfrm>
            <a:off x="6141720" y="2345267"/>
            <a:ext cx="5577840" cy="97872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）堆排序、快速排序和归并排序属于一类，时间复杂度为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 animBg="1"/>
      <p:bldP spid="24" grpId="0"/>
      <p:bldP spid="24" grpId="1"/>
      <p:bldP spid="25" grpId="0"/>
      <p:bldP spid="25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aphicFrame>
        <p:nvGraphicFramePr>
          <p:cNvPr id="46" name="Group 1680"/>
          <p:cNvGraphicFramePr>
            <a:graphicFrameLocks noGrp="1"/>
          </p:cNvGraphicFramePr>
          <p:nvPr/>
        </p:nvGraphicFramePr>
        <p:xfrm>
          <a:off x="638167" y="1290003"/>
          <a:ext cx="4405313" cy="4052888"/>
        </p:xfrm>
        <a:graphic>
          <a:graphicData uri="http://schemas.openxmlformats.org/drawingml/2006/table">
            <a:tbl>
              <a:tblPr/>
              <a:tblGrid>
                <a:gridCol w="255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最好情况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037071" y="975585"/>
            <a:ext cx="3025195" cy="523220"/>
            <a:chOff x="6891028" y="869585"/>
            <a:chExt cx="3025195" cy="523220"/>
          </a:xfrm>
        </p:grpSpPr>
        <p:grpSp>
          <p:nvGrpSpPr>
            <p:cNvPr id="7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从最好情况看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455920" y="1633140"/>
            <a:ext cx="6141720" cy="49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）直接插入排序和起泡排序最好，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55920" y="2166540"/>
            <a:ext cx="5964594" cy="940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）其他排序算法的最好情况与平均情况相同。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629603" y="5577266"/>
            <a:ext cx="9196637" cy="564257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如果待排序序列接近正序，首选起泡排序和直接插入排序</a:t>
            </a:r>
          </a:p>
        </p:txBody>
      </p:sp>
    </p:spTree>
    <p:extLst>
      <p:ext uri="{BB962C8B-B14F-4D97-AF65-F5344CB8AC3E}">
        <p14:creationId xmlns:p14="http://schemas.microsoft.com/office/powerpoint/2010/main" val="33322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2" grpId="0"/>
      <p:bldP spid="42" grpId="1"/>
      <p:bldP spid="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</a:p>
        </p:txBody>
      </p:sp>
      <p:graphicFrame>
        <p:nvGraphicFramePr>
          <p:cNvPr id="46" name="Group 1680"/>
          <p:cNvGraphicFramePr>
            <a:graphicFrameLocks noGrp="1"/>
          </p:cNvGraphicFramePr>
          <p:nvPr/>
        </p:nvGraphicFramePr>
        <p:xfrm>
          <a:off x="638167" y="1290003"/>
          <a:ext cx="4360553" cy="4052888"/>
        </p:xfrm>
        <a:graphic>
          <a:graphicData uri="http://schemas.openxmlformats.org/drawingml/2006/table">
            <a:tbl>
              <a:tblPr/>
              <a:tblGrid>
                <a:gridCol w="255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最坏情况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455920" y="1564306"/>
            <a:ext cx="6096000" cy="4977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）快速排序的时间复杂度为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037071" y="975585"/>
            <a:ext cx="3025195" cy="523220"/>
            <a:chOff x="6891028" y="869585"/>
            <a:chExt cx="3025195" cy="523220"/>
          </a:xfrm>
        </p:grpSpPr>
        <p:grpSp>
          <p:nvGrpSpPr>
            <p:cNvPr id="43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从最坏情况看</a:t>
              </a:r>
            </a:p>
          </p:txBody>
        </p:sp>
      </p:grpSp>
      <p:sp>
        <p:nvSpPr>
          <p:cNvPr id="59" name="矩形 58"/>
          <p:cNvSpPr/>
          <p:nvPr/>
        </p:nvSpPr>
        <p:spPr>
          <a:xfrm>
            <a:off x="5455920" y="3341026"/>
            <a:ext cx="6096000" cy="940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）最坏情况对直接选择排序、堆排序和归并排序影响不大。</a:t>
            </a:r>
          </a:p>
        </p:txBody>
      </p:sp>
      <p:sp>
        <p:nvSpPr>
          <p:cNvPr id="60" name="矩形 59"/>
          <p:cNvSpPr/>
          <p:nvPr/>
        </p:nvSpPr>
        <p:spPr>
          <a:xfrm>
            <a:off x="5455920" y="2017088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）直接插入排序和起泡排序虽然与平均情况相同，但系数大约增加一倍，所以运行速度将降低一半；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33800" y="5516306"/>
            <a:ext cx="8092440" cy="609398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如果待排序序列接近正序或逆序，不使用快速排序</a:t>
            </a:r>
          </a:p>
        </p:txBody>
      </p:sp>
    </p:spTree>
    <p:extLst>
      <p:ext uri="{BB962C8B-B14F-4D97-AF65-F5344CB8AC3E}">
        <p14:creationId xmlns:p14="http://schemas.microsoft.com/office/powerpoint/2010/main" val="37236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9" grpId="0"/>
      <p:bldP spid="59" grpId="1"/>
      <p:bldP spid="60" grpId="0"/>
      <p:bldP spid="60" grpId="1"/>
      <p:bldP spid="2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6037071" y="975585"/>
            <a:ext cx="3025195" cy="523220"/>
            <a:chOff x="6891028" y="869585"/>
            <a:chExt cx="3025195" cy="523220"/>
          </a:xfrm>
        </p:grpSpPr>
        <p:grpSp>
          <p:nvGrpSpPr>
            <p:cNvPr id="43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从空间性能看</a:t>
              </a:r>
            </a:p>
          </p:txBody>
        </p:sp>
      </p:grpSp>
      <p:graphicFrame>
        <p:nvGraphicFramePr>
          <p:cNvPr id="25" name="Group 1205"/>
          <p:cNvGraphicFramePr>
            <a:graphicFrameLocks noGrp="1"/>
          </p:cNvGraphicFramePr>
          <p:nvPr/>
        </p:nvGraphicFramePr>
        <p:xfrm>
          <a:off x="638167" y="1160155"/>
          <a:ext cx="4635500" cy="4040189"/>
        </p:xfrm>
        <a:graphic>
          <a:graphicData uri="http://schemas.openxmlformats.org/drawingml/2006/table">
            <a:tbl>
              <a:tblPr/>
              <a:tblGrid>
                <a:gridCol w="229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辅助空间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(log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 ~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Rectangle 1201"/>
          <p:cNvSpPr>
            <a:spLocks noChangeArrowheads="1"/>
          </p:cNvSpPr>
          <p:nvPr/>
        </p:nvSpPr>
        <p:spPr bwMode="auto">
          <a:xfrm>
            <a:off x="5436235" y="1587681"/>
            <a:ext cx="6511925" cy="4977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）归并排序的空间复杂度为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7" name="Rectangle 1201"/>
          <p:cNvSpPr>
            <a:spLocks noChangeArrowheads="1"/>
          </p:cNvSpPr>
          <p:nvPr/>
        </p:nvSpPr>
        <p:spPr bwMode="auto">
          <a:xfrm>
            <a:off x="5436235" y="2170850"/>
            <a:ext cx="6511925" cy="4977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）快速排序的空间复杂度为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(log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)~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8" name="Rectangle 1201"/>
          <p:cNvSpPr>
            <a:spLocks noChangeArrowheads="1"/>
          </p:cNvSpPr>
          <p:nvPr/>
        </p:nvSpPr>
        <p:spPr bwMode="auto">
          <a:xfrm>
            <a:off x="5436235" y="2754020"/>
            <a:ext cx="6511925" cy="4977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）其它排序方法的空间复杂度为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1670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8-2-1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直接插入排序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</a:p>
        </p:txBody>
      </p:sp>
    </p:spTree>
    <p:extLst>
      <p:ext uri="{BB962C8B-B14F-4D97-AF65-F5344CB8AC3E}">
        <p14:creationId xmlns:p14="http://schemas.microsoft.com/office/powerpoint/2010/main" val="41562903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065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稳定性与简单性</a:t>
            </a:r>
          </a:p>
        </p:txBody>
      </p:sp>
      <p:sp>
        <p:nvSpPr>
          <p:cNvPr id="29" name="Text Box 1027"/>
          <p:cNvSpPr txBox="1">
            <a:spLocks noChangeArrowheads="1"/>
          </p:cNvSpPr>
          <p:nvPr/>
        </p:nvSpPr>
        <p:spPr bwMode="auto">
          <a:xfrm>
            <a:off x="738656" y="1527562"/>
            <a:ext cx="10200006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（1）稳定：包括直接插入排序、起泡排序和归并排序；</a:t>
            </a:r>
          </a:p>
        </p:txBody>
      </p:sp>
      <p:sp>
        <p:nvSpPr>
          <p:cNvPr id="30" name="Text Box 1027"/>
          <p:cNvSpPr txBox="1">
            <a:spLocks noChangeArrowheads="1"/>
          </p:cNvSpPr>
          <p:nvPr/>
        </p:nvSpPr>
        <p:spPr bwMode="auto">
          <a:xfrm>
            <a:off x="738656" y="3710940"/>
            <a:ext cx="10538944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（1）简单算法：包括直接插入排序、简单选择排序和起泡排序，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13326" y="3021985"/>
            <a:ext cx="3384268" cy="523220"/>
            <a:chOff x="6891028" y="869585"/>
            <a:chExt cx="3384268" cy="523220"/>
          </a:xfrm>
        </p:grpSpPr>
        <p:grpSp>
          <p:nvGrpSpPr>
            <p:cNvPr id="33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3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7577121" y="869585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从算法简单性看</a:t>
              </a:r>
            </a:p>
          </p:txBody>
        </p:sp>
      </p:grpSp>
      <p:sp>
        <p:nvSpPr>
          <p:cNvPr id="66" name="Text Box 1027"/>
          <p:cNvSpPr txBox="1">
            <a:spLocks noChangeArrowheads="1"/>
          </p:cNvSpPr>
          <p:nvPr/>
        </p:nvSpPr>
        <p:spPr bwMode="auto">
          <a:xfrm>
            <a:off x="738656" y="2059369"/>
            <a:ext cx="10200006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（2）不稳定：包括希尔排序、简单选择排序、快速排序和堆排序。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513326" y="857905"/>
            <a:ext cx="2666122" cy="523220"/>
            <a:chOff x="6891028" y="869585"/>
            <a:chExt cx="2666122" cy="523220"/>
          </a:xfrm>
        </p:grpSpPr>
        <p:grpSp>
          <p:nvGrpSpPr>
            <p:cNvPr id="68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0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577121" y="869585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从稳定性看</a:t>
              </a:r>
            </a:p>
          </p:txBody>
        </p:sp>
      </p:grpSp>
      <p:sp>
        <p:nvSpPr>
          <p:cNvPr id="83" name="Text Box 1027"/>
          <p:cNvSpPr txBox="1">
            <a:spLocks noChangeArrowheads="1"/>
          </p:cNvSpPr>
          <p:nvPr/>
        </p:nvSpPr>
        <p:spPr bwMode="auto">
          <a:xfrm>
            <a:off x="738656" y="4250531"/>
            <a:ext cx="10538944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（2）改进算法，较复杂：包括希尔排序、堆排序、快速排序和归并排序。</a:t>
            </a:r>
          </a:p>
        </p:txBody>
      </p:sp>
    </p:spTree>
    <p:extLst>
      <p:ext uri="{BB962C8B-B14F-4D97-AF65-F5344CB8AC3E}">
        <p14:creationId xmlns:p14="http://schemas.microsoft.com/office/powerpoint/2010/main" val="232398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66" grpId="0"/>
      <p:bldP spid="66" grpId="1"/>
      <p:bldP spid="83" grpId="0"/>
      <p:bldP spid="83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1261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记录本身信息量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13326" y="857905"/>
            <a:ext cx="6085593" cy="523220"/>
            <a:chOff x="6891028" y="869585"/>
            <a:chExt cx="6085593" cy="523220"/>
          </a:xfrm>
        </p:grpSpPr>
        <p:grpSp>
          <p:nvGrpSpPr>
            <p:cNvPr id="68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0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577120" y="869585"/>
              <a:ext cx="5399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从记录本身信息量的大小看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1199419" y="1470667"/>
            <a:ext cx="1006294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记录本身信息量越大，占用的存储空间就越多，移动记录所花费的时间就越多，所以对记录的移动次数较多的算法不利。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287444" y="5396349"/>
            <a:ext cx="10548516" cy="609398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记录个数不多且</a:t>
            </a:r>
            <a:r>
              <a:rPr lang="zh-CN" altLang="zh-CN" dirty="0"/>
              <a:t>记录本身的信息量较大时，</a:t>
            </a:r>
            <a:r>
              <a:rPr lang="zh-CN" altLang="en-US" dirty="0"/>
              <a:t>首选</a:t>
            </a:r>
            <a:r>
              <a:rPr lang="zh-CN" altLang="zh-CN" dirty="0"/>
              <a:t>简单选择排序算法</a:t>
            </a:r>
            <a:endParaRPr lang="en-US" altLang="zh-CN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199419" y="4701181"/>
            <a:ext cx="10622950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记录本身信息量的大小对改进算法的影响不大。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23160" y="2636520"/>
          <a:ext cx="7284720" cy="1874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最好情况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最坏情况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平均情况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2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80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24" grpId="0" animBg="1"/>
      <p:bldP spid="24" grpId="1" animBg="1"/>
      <p:bldP spid="25" grpId="0"/>
      <p:bldP spid="25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6689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关键码的分布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513326" y="857905"/>
            <a:ext cx="3743340" cy="523220"/>
            <a:chOff x="6891028" y="869585"/>
            <a:chExt cx="3743340" cy="523220"/>
          </a:xfrm>
        </p:grpSpPr>
        <p:grpSp>
          <p:nvGrpSpPr>
            <p:cNvPr id="68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0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577121" y="869585"/>
              <a:ext cx="30572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从关键码的分布看</a:t>
              </a:r>
            </a:p>
          </p:txBody>
        </p:sp>
      </p:grp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939095" y="1589405"/>
            <a:ext cx="10247065" cy="94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）当待排序记录按关键码有序时，插入排序和起泡排序能达到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的时间复杂度；对于快速排序而言，这是最坏情况，时间性能蜕化为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939095" y="2530368"/>
            <a:ext cx="10247065" cy="94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）简单选择排序、堆排序和归并排序的时间性能不随记录序列中关键码的分布而改变。</a:t>
            </a:r>
          </a:p>
        </p:txBody>
      </p:sp>
      <p:sp>
        <p:nvSpPr>
          <p:cNvPr id="2" name="矩形 1"/>
          <p:cNvSpPr/>
          <p:nvPr/>
        </p:nvSpPr>
        <p:spPr>
          <a:xfrm>
            <a:off x="2477562" y="4065507"/>
            <a:ext cx="6840000" cy="108000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none" anchor="ctr" anchorCtr="0">
            <a:noAutofit/>
          </a:bodyPr>
          <a:lstStyle/>
          <a:p>
            <a:pPr algn="ctr">
              <a:lnSpc>
                <a:spcPts val="38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各种排序算法各有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优缺点，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8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应该根据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选择合适的排序算法</a:t>
            </a:r>
          </a:p>
        </p:txBody>
      </p:sp>
    </p:spTree>
    <p:extLst>
      <p:ext uri="{BB962C8B-B14F-4D97-AF65-F5344CB8AC3E}">
        <p14:creationId xmlns:p14="http://schemas.microsoft.com/office/powerpoint/2010/main" val="34094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74271" y="141868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19387" y="1353376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直接插入排序的基本思想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74271" y="30044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19387" y="2939166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直接插入排序的时空性能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74271" y="379778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19387" y="3732476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直接插入排序的稳定性</a:t>
            </a:r>
          </a:p>
        </p:txBody>
      </p:sp>
      <p:grpSp>
        <p:nvGrpSpPr>
          <p:cNvPr id="30" name="Group 40"/>
          <p:cNvGrpSpPr/>
          <p:nvPr/>
        </p:nvGrpSpPr>
        <p:grpSpPr>
          <a:xfrm>
            <a:off x="1974271" y="221158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19387" y="2146271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直接插入排序的算法</a:t>
            </a:r>
          </a:p>
        </p:txBody>
      </p:sp>
    </p:spTree>
    <p:extLst>
      <p:ext uri="{BB962C8B-B14F-4D97-AF65-F5344CB8AC3E}">
        <p14:creationId xmlns:p14="http://schemas.microsoft.com/office/powerpoint/2010/main" val="79449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29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50" y="370091"/>
            <a:ext cx="1657350" cy="1571625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42923" y="5369560"/>
            <a:ext cx="10439402" cy="560923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在插入第 </a:t>
            </a:r>
            <a:r>
              <a:rPr kumimoji="1"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）个记录时，前面的 </a:t>
            </a:r>
            <a:r>
              <a:rPr kumimoji="1"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个记录已经排好序 </a:t>
            </a: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3927471" y="2155032"/>
            <a:ext cx="2295525" cy="452437"/>
            <a:chOff x="1831" y="2380"/>
            <a:chExt cx="1446" cy="285"/>
          </a:xfrm>
        </p:grpSpPr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3277" y="2380"/>
              <a:ext cx="0" cy="2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1831" y="2382"/>
              <a:ext cx="1446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831" y="2382"/>
              <a:ext cx="0" cy="28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2336161" y="3046889"/>
            <a:ext cx="3151187" cy="908050"/>
            <a:chOff x="819" y="2811"/>
            <a:chExt cx="1985" cy="572"/>
          </a:xfrm>
        </p:grpSpPr>
        <p:sp>
          <p:nvSpPr>
            <p:cNvPr id="19" name="AutoShape 5"/>
            <p:cNvSpPr>
              <a:spLocks/>
            </p:cNvSpPr>
            <p:nvPr/>
          </p:nvSpPr>
          <p:spPr bwMode="auto">
            <a:xfrm rot="16200000">
              <a:off x="1698" y="193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40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66286" y="2502537"/>
            <a:ext cx="3568900" cy="469940"/>
            <a:chOff x="2066286" y="2502537"/>
            <a:chExt cx="3568900" cy="46994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6286" y="2524602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27647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52031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580761" y="250253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6169973" y="3062764"/>
            <a:ext cx="3151188" cy="923925"/>
            <a:chOff x="3234" y="2821"/>
            <a:chExt cx="1985" cy="582"/>
          </a:xfrm>
        </p:grpSpPr>
        <p:sp>
          <p:nvSpPr>
            <p:cNvPr id="22" name="AutoShape 8"/>
            <p:cNvSpPr>
              <a:spLocks/>
            </p:cNvSpPr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82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87411" y="2540477"/>
            <a:ext cx="3514925" cy="432000"/>
            <a:chOff x="5987411" y="2540477"/>
            <a:chExt cx="3514925" cy="432000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7768586" y="255317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34536" y="4352449"/>
            <a:ext cx="4319787" cy="493278"/>
            <a:chOff x="2034536" y="4352449"/>
            <a:chExt cx="4319787" cy="493278"/>
          </a:xfrm>
        </p:grpSpPr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2034536" y="4396264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" name="Oval 25"/>
            <p:cNvSpPr>
              <a:spLocks noChangeArrowheads="1"/>
            </p:cNvSpPr>
            <p:nvPr/>
          </p:nvSpPr>
          <p:spPr bwMode="auto">
            <a:xfrm>
              <a:off x="2733036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" name="Oval 26"/>
            <p:cNvSpPr>
              <a:spLocks noChangeArrowheads="1"/>
            </p:cNvSpPr>
            <p:nvPr/>
          </p:nvSpPr>
          <p:spPr bwMode="auto">
            <a:xfrm>
              <a:off x="5171436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Oval 27"/>
            <p:cNvSpPr>
              <a:spLocks noChangeArrowheads="1"/>
            </p:cNvSpPr>
            <p:nvPr/>
          </p:nvSpPr>
          <p:spPr bwMode="auto">
            <a:xfrm>
              <a:off x="5922323" y="441372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baseline="-2500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3763323" y="4352449"/>
              <a:ext cx="927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58923" y="4352449"/>
            <a:ext cx="2811663" cy="491690"/>
            <a:chOff x="6658923" y="4352449"/>
            <a:chExt cx="2811663" cy="491690"/>
          </a:xfrm>
        </p:grpSpPr>
        <p:sp>
          <p:nvSpPr>
            <p:cNvPr id="47" name="Oval 30"/>
            <p:cNvSpPr>
              <a:spLocks noChangeArrowheads="1"/>
            </p:cNvSpPr>
            <p:nvPr/>
          </p:nvSpPr>
          <p:spPr bwMode="auto">
            <a:xfrm>
              <a:off x="9038586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6658923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spc="-7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spc="-7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7728898" y="4352449"/>
              <a:ext cx="927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8991" y="845232"/>
            <a:ext cx="9612609" cy="1118255"/>
            <a:chOff x="648991" y="845232"/>
            <a:chExt cx="10918169" cy="1118255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直接插入排序的</a:t>
              </a:r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基本思想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依次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将待排序序列中的每一个记录插入到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已排好序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的序列中，直到全部记录都排好序。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04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5650</Words>
  <Application>Microsoft Office PowerPoint</Application>
  <PresentationFormat>宽屏</PresentationFormat>
  <Paragraphs>1538</Paragraphs>
  <Slides>72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4" baseType="lpstr">
      <vt:lpstr>Microsoft YaHei UI</vt:lpstr>
      <vt:lpstr>黑体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1</cp:lastModifiedBy>
  <cp:revision>242</cp:revision>
  <dcterms:created xsi:type="dcterms:W3CDTF">2016-09-14T00:58:04Z</dcterms:created>
  <dcterms:modified xsi:type="dcterms:W3CDTF">2023-11-05T14:58:27Z</dcterms:modified>
</cp:coreProperties>
</file>