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handoutMasterIdLst>
    <p:handoutMasterId r:id="rId35"/>
  </p:handoutMasterIdLst>
  <p:sldIdLst>
    <p:sldId id="321" r:id="rId2"/>
    <p:sldId id="258" r:id="rId3"/>
    <p:sldId id="257" r:id="rId4"/>
    <p:sldId id="302" r:id="rId5"/>
    <p:sldId id="303" r:id="rId6"/>
    <p:sldId id="260" r:id="rId7"/>
    <p:sldId id="306" r:id="rId8"/>
    <p:sldId id="311" r:id="rId9"/>
    <p:sldId id="312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98" r:id="rId22"/>
    <p:sldId id="299" r:id="rId23"/>
    <p:sldId id="274" r:id="rId24"/>
    <p:sldId id="275" r:id="rId25"/>
    <p:sldId id="315" r:id="rId26"/>
    <p:sldId id="276" r:id="rId27"/>
    <p:sldId id="316" r:id="rId28"/>
    <p:sldId id="278" r:id="rId29"/>
    <p:sldId id="279" r:id="rId30"/>
    <p:sldId id="277" r:id="rId31"/>
    <p:sldId id="318" r:id="rId32"/>
    <p:sldId id="29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FFFFFF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6" d="100"/>
          <a:sy n="76" d="100"/>
        </p:scale>
        <p:origin x="74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FE1BF9B-517A-48D7-9EC9-FBA0D3255D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2B0AC11-6548-44FC-8B8A-068A95BDC9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96825359-ACAA-4196-B8AD-17145506DE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12358073-D3D7-4C23-9D4A-D2161C92D6A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3E7221-A1DE-4135-A85C-2A7F38E310B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95026F5-3F3A-4DC9-9513-E7D18C508F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C3E242A-0B55-45FC-BA0F-4953448A7C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3D6DBF60-4063-4678-B23D-62BF48B649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B57F541B-3169-4F95-B363-D74226C024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43EC8757-841B-4675-A941-2CF41531BA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202BE9F5-489A-41F0-8857-3FF957291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205F74-F21A-4771-B1B5-618F67A375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05F74-F21A-4771-B1B5-618F67A3753E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86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766346-7E78-4B5E-91E1-5B4D3DB05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45295-5FC8-4CC7-8330-4C632186CF7E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B744E242-DD1F-4CD9-9253-32BC3484B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91A043D9-FAC2-40F8-B3D0-4A1A9BD90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8C8B241-ED2C-4540-8C4C-F2D2B07BE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C7046-B32F-40F2-8DF6-ABCBF9A04A8C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4AF1E98-7E96-4B5E-AF42-69FE378C9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264-BAE0-4217-AFF9-D19AA1B9B42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557ADB6-C7F3-4146-B4CA-052E592F3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3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AC10-3460-4A58-9687-56E8571EF6B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62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811C-0B4C-4700-9B0E-2C4E32E6E33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89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8ABC-D4F7-47F6-80AA-07EEF91BDDD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48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B5CA-1F50-4FDF-A301-6125C1BE7F1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08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AACB-CEC1-4C58-B9BC-C4D84A837FF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5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F856-6767-4690-9D15-E2807AA7268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F444-110F-493F-A665-45E8B1E458A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61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49D8-8E32-4D87-9F4C-639B557277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76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5FD5-A2A6-4CD1-80E7-CD0B41281BC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49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02FF-8010-4F51-AB65-BB19E306469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0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996F856-6767-4690-9D15-E2807AA7268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1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9-1    OS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概述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第九章     资源管理</a:t>
            </a: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9ECCDC6-AEDF-41BC-8B07-78318039B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965062"/>
          </a:xfrm>
        </p:spPr>
        <p:txBody>
          <a:bodyPr>
            <a:no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操作系统的功能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1BE9BBD-7FE0-4401-BC83-1AB374F9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1" y="2836234"/>
            <a:ext cx="685825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</a:rPr>
              <a:t>两个角度</a:t>
            </a:r>
          </a:p>
        </p:txBody>
      </p:sp>
      <p:sp>
        <p:nvSpPr>
          <p:cNvPr id="34821" name="AutoShape 5">
            <a:extLst>
              <a:ext uri="{FF2B5EF4-FFF2-40B4-BE49-F238E27FC236}">
                <a16:creationId xmlns:a16="http://schemas.microsoft.com/office/drawing/2014/main" id="{18A729CE-3EF3-42C6-8614-231EF5E1175D}"/>
              </a:ext>
            </a:extLst>
          </p:cNvPr>
          <p:cNvSpPr>
            <a:spLocks/>
          </p:cNvSpPr>
          <p:nvPr/>
        </p:nvSpPr>
        <p:spPr bwMode="auto">
          <a:xfrm>
            <a:off x="867272" y="2708920"/>
            <a:ext cx="188168" cy="1807840"/>
          </a:xfrm>
          <a:prstGeom prst="leftBrace">
            <a:avLst>
              <a:gd name="adj1" fmla="val 61111"/>
              <a:gd name="adj2" fmla="val 50000"/>
            </a:avLst>
          </a:prstGeom>
          <a:noFill/>
          <a:ln w="666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63FCEE94-C2DC-4966-9074-D80548F5D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423" y="1845808"/>
            <a:ext cx="2743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协调、管理计算机的软硬件资源，提高利用率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8450329A-1EB4-4775-A2E5-1BF94D747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423" y="3894460"/>
            <a:ext cx="2743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对用户提供使用环境和服务（提供接口）</a:t>
            </a:r>
          </a:p>
        </p:txBody>
      </p:sp>
      <p:grpSp>
        <p:nvGrpSpPr>
          <p:cNvPr id="34824" name="Group 8">
            <a:extLst>
              <a:ext uri="{FF2B5EF4-FFF2-40B4-BE49-F238E27FC236}">
                <a16:creationId xmlns:a16="http://schemas.microsoft.com/office/drawing/2014/main" id="{7FA3F9F8-3003-4B92-8690-E1545420EDA1}"/>
              </a:ext>
            </a:extLst>
          </p:cNvPr>
          <p:cNvGrpSpPr>
            <a:grpSpLocks/>
          </p:cNvGrpSpPr>
          <p:nvPr/>
        </p:nvGrpSpPr>
        <p:grpSpPr bwMode="auto">
          <a:xfrm>
            <a:off x="1172072" y="4135760"/>
            <a:ext cx="1785938" cy="890588"/>
            <a:chOff x="2448" y="2736"/>
            <a:chExt cx="1125" cy="561"/>
          </a:xfrm>
        </p:grpSpPr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269A6B2D-52AD-4D03-9509-482F8BD8B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84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用户</a:t>
              </a:r>
            </a:p>
          </p:txBody>
        </p:sp>
        <p:pic>
          <p:nvPicPr>
            <p:cNvPr id="34826" name="Picture 10" descr="j0245191">
              <a:extLst>
                <a:ext uri="{FF2B5EF4-FFF2-40B4-BE49-F238E27FC236}">
                  <a16:creationId xmlns:a16="http://schemas.microsoft.com/office/drawing/2014/main" id="{16A4C77A-AD2A-40C2-AEFC-B129EDD4E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736"/>
              <a:ext cx="453" cy="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827" name="Group 11">
            <a:extLst>
              <a:ext uri="{FF2B5EF4-FFF2-40B4-BE49-F238E27FC236}">
                <a16:creationId xmlns:a16="http://schemas.microsoft.com/office/drawing/2014/main" id="{5999B90B-2B10-44EC-BA64-27D34FA448CF}"/>
              </a:ext>
            </a:extLst>
          </p:cNvPr>
          <p:cNvGrpSpPr>
            <a:grpSpLocks/>
          </p:cNvGrpSpPr>
          <p:nvPr/>
        </p:nvGrpSpPr>
        <p:grpSpPr bwMode="auto">
          <a:xfrm>
            <a:off x="1172073" y="2078360"/>
            <a:ext cx="1776413" cy="1066800"/>
            <a:chOff x="2448" y="1248"/>
            <a:chExt cx="1119" cy="672"/>
          </a:xfrm>
        </p:grpSpPr>
        <p:sp>
          <p:nvSpPr>
            <p:cNvPr id="34828" name="Text Box 12">
              <a:extLst>
                <a:ext uri="{FF2B5EF4-FFF2-40B4-BE49-F238E27FC236}">
                  <a16:creationId xmlns:a16="http://schemas.microsoft.com/office/drawing/2014/main" id="{2862EF40-972E-49A9-8086-CAFBEF7A0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72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资源管理</a:t>
              </a:r>
            </a:p>
          </p:txBody>
        </p:sp>
        <p:pic>
          <p:nvPicPr>
            <p:cNvPr id="34829" name="Picture 13" descr="j0245337">
              <a:extLst>
                <a:ext uri="{FF2B5EF4-FFF2-40B4-BE49-F238E27FC236}">
                  <a16:creationId xmlns:a16="http://schemas.microsoft.com/office/drawing/2014/main" id="{282C3B6B-AC2C-4DC1-8BB8-93FEF7B3E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296"/>
              <a:ext cx="447" cy="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D6AA0B45-4D12-4B76-8432-3CFBEEC42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999" y="1961966"/>
            <a:ext cx="5472609" cy="3416684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</a:t>
            </a:r>
            <a:r>
              <a:rPr lang="zh-CN" altLang="en-US" sz="2400" b="1" dirty="0"/>
              <a:t>具体而言，分为五大管理功能：</a:t>
            </a:r>
          </a:p>
          <a:p>
            <a:pPr lvl="2"/>
            <a:r>
              <a:rPr lang="zh-CN" altLang="en-US" sz="2800" b="1" dirty="0"/>
              <a:t>处理机管理</a:t>
            </a:r>
          </a:p>
          <a:p>
            <a:pPr lvl="2"/>
            <a:r>
              <a:rPr lang="zh-CN" altLang="en-US" sz="2800" b="1" dirty="0"/>
              <a:t>存储器管理</a:t>
            </a:r>
          </a:p>
          <a:p>
            <a:pPr lvl="2"/>
            <a:r>
              <a:rPr lang="zh-CN" altLang="en-US" sz="2800" b="1" dirty="0"/>
              <a:t>设备管理</a:t>
            </a:r>
          </a:p>
          <a:p>
            <a:pPr lvl="2"/>
            <a:r>
              <a:rPr lang="zh-CN" altLang="en-US" sz="2800" b="1" dirty="0"/>
              <a:t>文件管理</a:t>
            </a:r>
          </a:p>
          <a:p>
            <a:pPr lvl="2"/>
            <a:r>
              <a:rPr lang="zh-CN" altLang="en-US" sz="2800" b="1" dirty="0"/>
              <a:t>作业管理（用户接口）</a:t>
            </a:r>
            <a:endParaRPr lang="zh-CN" altLang="en-US" b="1" dirty="0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CD11B26E-DC0D-4CC3-B4C7-B8010AEC73BA}"/>
              </a:ext>
            </a:extLst>
          </p:cNvPr>
          <p:cNvSpPr>
            <a:spLocks/>
          </p:cNvSpPr>
          <p:nvPr/>
        </p:nvSpPr>
        <p:spPr bwMode="auto">
          <a:xfrm rot="10800000">
            <a:off x="8832304" y="2642078"/>
            <a:ext cx="255708" cy="1252381"/>
          </a:xfrm>
          <a:prstGeom prst="leftBrace">
            <a:avLst>
              <a:gd name="adj1" fmla="val 53321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43983132-44A5-49A2-883A-1372A8C7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889" y="300871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系统硬件资源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98EFBCAF-EF81-4856-BEFD-822B1F974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012" y="410377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系统软件资源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2" grpId="0" autoUpdateAnimBg="0"/>
      <p:bldP spid="34823" grpId="0" autoUpdateAnimBg="0"/>
      <p:bldP spid="13" grpId="0" build="p" animBg="1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1542302-7538-49ED-9347-579953F43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0969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（一）处理机管理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DC3723A3-6A6F-4E35-AE8D-37BE1C338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240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按照一定的调度策略，对处理机进行任务分配和资源回收。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20492AAF-FB9D-470B-B666-561F2C0AE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697164"/>
            <a:ext cx="3013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</a:rPr>
              <a:t>进程控制——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64F7C54A-6A0E-46BC-A871-244FB9823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51460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创建、撤销、挂起进程，控制进程在不同状态之间转换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0B561158-6B44-4D18-BCFA-7EB067CEF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87764"/>
            <a:ext cx="266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</a:rPr>
              <a:t>进程同步——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DD9DCF8B-96D4-4FE0-9056-EA566000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协调并发的进程，使其互斥访问共享资源或合作完成同一作业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F3255F89-7508-4161-94A2-D9E6692A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482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</a:rPr>
              <a:t>进程通信——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94134046-31DC-4C98-AB1D-0A71A224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65638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在合作完成同一作业的进程间交换信息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3A5B58E1-8D89-4D36-9634-B702236EA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92764"/>
            <a:ext cx="266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</a:rPr>
              <a:t>进程调度——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9AF3F368-5D60-4232-91AF-6788A5C6C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控制协调各进程对</a:t>
            </a:r>
            <a:r>
              <a:rPr lang="en-US" altLang="zh-CN" sz="2800" b="1"/>
              <a:t>CPU</a:t>
            </a:r>
            <a:r>
              <a:rPr lang="zh-CN" altLang="en-US" sz="2800" b="1"/>
              <a:t>的占用，按调度策略分配</a:t>
            </a:r>
            <a:r>
              <a:rPr lang="en-US" altLang="zh-CN" sz="2800" b="1"/>
              <a:t>CPU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846" grpId="0" autoUpdateAnimBg="0"/>
      <p:bldP spid="35847" grpId="0" autoUpdateAnimBg="0"/>
      <p:bldP spid="35848" grpId="0" autoUpdateAnimBg="0"/>
      <p:bldP spid="35849" grpId="0" autoUpdateAnimBg="0"/>
      <p:bldP spid="35850" grpId="0" autoUpdateAnimBg="0"/>
      <p:bldP spid="35851" grpId="0" autoUpdateAnimBg="0"/>
      <p:bldP spid="358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7205D35-15AA-4291-9D53-1D8B8B8AE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0064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（二）存储器管理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5FCB0AD3-D38F-4792-B672-611BB717D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447800"/>
            <a:ext cx="9289031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主要是内存管理，为多道程序分配运行空间，提高存储器利用率，并为用户提供尽可能大的空间。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59919801-6AC9-4652-B5B9-FA9AB744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2728119"/>
            <a:ext cx="3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内存分配回收</a:t>
            </a:r>
            <a:r>
              <a:rPr lang="en-US" altLang="zh-CN" sz="3200" b="1" dirty="0">
                <a:solidFill>
                  <a:schemeClr val="folHlink"/>
                </a:solidFill>
              </a:rPr>
              <a:t>——</a:t>
            </a:r>
            <a:endParaRPr lang="zh-CN" altLang="en-US" sz="3200" b="1" dirty="0">
              <a:solidFill>
                <a:schemeClr val="folHlink"/>
              </a:solidFill>
            </a:endParaRP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AEB256FA-E16E-4AF8-92BD-02F732F84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38400"/>
            <a:ext cx="5486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为多道程序分配空间，是存储管理最基本的功能。可分为动态和静态两种分配方式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5E614A76-94E6-402A-9740-B4609870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3840164"/>
            <a:ext cx="337673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存储保护 ——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D741232E-77AA-43A1-A783-199FCF02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6043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保护各程序运行的完整性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互不干扰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69BD0F2B-AC58-4661-AB89-BCE2CD3B7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4800600"/>
            <a:ext cx="345293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地址映射 ——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BFA596FB-9B92-42E1-96EB-EDF67B069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实现程序中的逻辑地址到内存中的物理地址的映射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6E4272C8-5696-4A57-A15F-9CAACBD54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5" y="5745164"/>
            <a:ext cx="3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内存扩充 ——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A7276BF7-074B-4102-AD40-C54F003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为用户提供比实际内存大得多的存储空间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  <p:bldP spid="36871" grpId="0" autoUpdateAnimBg="0"/>
      <p:bldP spid="36872" grpId="0" autoUpdateAnimBg="0"/>
      <p:bldP spid="36873" grpId="0" autoUpdateAnimBg="0"/>
      <p:bldP spid="36874" grpId="0" autoUpdateAnimBg="0"/>
      <p:bldP spid="36875" grpId="0" autoUpdateAnimBg="0"/>
      <p:bldP spid="3687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DA7BCAA-8534-415A-AB25-03917F0CB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1917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（三）设备管理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05862A38-20B2-48EB-9A81-BFB41F736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616" y="1354138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为用户提供统一的与设备无关的接口，方便的设备使用、提高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设备利用率。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3F4C001C-3993-46E4-80A9-0490F5D95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0"/>
            <a:ext cx="2890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设备操作——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AE35EB92-EDA8-4F5B-B8E2-35FB854C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38400"/>
            <a:ext cx="533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利用设备驱动程序完成对设备的操作，处理外设的</a:t>
            </a:r>
            <a:r>
              <a:rPr lang="en-US" altLang="zh-CN" sz="2800" b="1"/>
              <a:t>IRQ</a:t>
            </a:r>
            <a:endParaRPr lang="zh-CN" altLang="en-US" sz="2800" b="1"/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D148FF9E-596F-468F-815E-23C4D7CBE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</a:rPr>
              <a:t>设备独立性——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181D5479-7685-46B0-83AE-D9AED114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0"/>
            <a:ext cx="556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提供统一的</a:t>
            </a:r>
            <a:r>
              <a:rPr lang="en-US" altLang="zh-CN" sz="2800" b="1"/>
              <a:t>I/O</a:t>
            </a:r>
            <a:r>
              <a:rPr lang="zh-CN" altLang="en-US" sz="2800" b="1"/>
              <a:t>设备接口，使应用程序独立于物理设备，提高适应性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C479262E-F5F7-4721-B2CD-EBCEEFFB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724400"/>
            <a:ext cx="3690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</a:rPr>
              <a:t>设备分配与回收—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F335A032-2181-4EF8-B559-104DB86A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24401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在多用户间共享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设备资源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344551DE-4500-487E-993E-26DAE05F0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95143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缓冲区管理——</a:t>
            </a: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C5FC5CB4-C347-4A75-BC75-294620B8A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匹配</a:t>
            </a:r>
            <a:r>
              <a:rPr lang="en-US" altLang="zh-CN" sz="2800" b="1"/>
              <a:t>CPU</a:t>
            </a:r>
            <a:r>
              <a:rPr lang="zh-CN" altLang="en-US" sz="2800" b="1"/>
              <a:t>和外设的速度，提高两者的利用率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6" grpId="0" autoUpdateAnimBg="0"/>
      <p:bldP spid="37897" grpId="0" autoUpdateAnimBg="0"/>
      <p:bldP spid="37898" grpId="0" autoUpdateAnimBg="0"/>
      <p:bldP spid="37899" grpId="0" autoUpdateAnimBg="0"/>
      <p:bldP spid="37900" grpId="0" autoUpdateAnimBg="0"/>
      <p:bldP spid="37901" grpId="0" autoUpdateAnimBg="0"/>
      <p:bldP spid="37902" grpId="0" autoUpdateAnimBg="0"/>
      <p:bldP spid="3790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014BC4B-80E2-4F16-AAC7-0917B0829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696200" cy="102576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（四）文件管理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88E1C734-25EA-4BA3-A434-8B60F48D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1676401"/>
            <a:ext cx="6970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解决软件资源的存储、共享、保密和保护。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90C1391B-F533-4800-800A-FFEE48EC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67000"/>
            <a:ext cx="251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文件存储空间管理——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341C1C79-6815-4E1F-9C7D-0E54B07E2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4320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实现文件在外存（磁盘）空间的分配、组织和回收，提高利用率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E58EBA3E-5B16-4B95-8314-250C912CF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0"/>
            <a:ext cx="3048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</a:rPr>
              <a:t>文件的读写管理和存取控制——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F35D4C78-C49B-4DD1-8117-44F16F0A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6200"/>
            <a:ext cx="533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实现对文件读、写、删除、建立操作，解决信息安全问题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94377790-2C53-453A-931A-F11347C31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289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</a:rPr>
              <a:t>文件的组织与目录管理——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F7E89303-988C-4E1F-A351-E01DEBE4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0"/>
            <a:ext cx="487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实现文件名到存储器的映射，解决信息检索问题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166E641-2376-404F-98B3-B46FD0677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02234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（五）作业管理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166C1BE1-33ED-49E1-B57D-4407D240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64" y="1500187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</a:rPr>
              <a:t>  </a:t>
            </a:r>
            <a:r>
              <a:rPr lang="zh-CN" altLang="en-US" sz="2800" b="1" dirty="0"/>
              <a:t>按系统条件和用户要求对作业进行调度和控制。</a:t>
            </a:r>
          </a:p>
        </p:txBody>
      </p:sp>
      <p:grpSp>
        <p:nvGrpSpPr>
          <p:cNvPr id="39941" name="Group 5">
            <a:extLst>
              <a:ext uri="{FF2B5EF4-FFF2-40B4-BE49-F238E27FC236}">
                <a16:creationId xmlns:a16="http://schemas.microsoft.com/office/drawing/2014/main" id="{C83D0681-1768-433C-A4C1-EC2E3249724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09789"/>
            <a:ext cx="8001000" cy="1373187"/>
            <a:chOff x="432" y="1584"/>
            <a:chExt cx="5040" cy="865"/>
          </a:xfrm>
        </p:grpSpPr>
        <p:sp>
          <p:nvSpPr>
            <p:cNvPr id="39942" name="Text Box 6">
              <a:extLst>
                <a:ext uri="{FF2B5EF4-FFF2-40B4-BE49-F238E27FC236}">
                  <a16:creationId xmlns:a16="http://schemas.microsoft.com/office/drawing/2014/main" id="{BD050F3C-38F1-4E87-9851-C2263CBB6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84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1.</a:t>
              </a:r>
            </a:p>
          </p:txBody>
        </p:sp>
        <p:sp>
          <p:nvSpPr>
            <p:cNvPr id="39943" name="Text Box 7">
              <a:extLst>
                <a:ext uri="{FF2B5EF4-FFF2-40B4-BE49-F238E27FC236}">
                  <a16:creationId xmlns:a16="http://schemas.microsoft.com/office/drawing/2014/main" id="{09CF28BC-94B0-4C9F-B45F-D61235FEA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84"/>
              <a:ext cx="465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向用户提供作业控制语言或交互式命令语言，对批量作业或终端型作业采用脱机或联机控制。对用户控制作业的命令进行解释执行。</a:t>
              </a:r>
            </a:p>
          </p:txBody>
        </p:sp>
      </p:grpSp>
      <p:grpSp>
        <p:nvGrpSpPr>
          <p:cNvPr id="39944" name="Group 8">
            <a:extLst>
              <a:ext uri="{FF2B5EF4-FFF2-40B4-BE49-F238E27FC236}">
                <a16:creationId xmlns:a16="http://schemas.microsoft.com/office/drawing/2014/main" id="{94D46785-92CA-47E7-8EDA-124C74962EB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635375"/>
            <a:ext cx="8077200" cy="946150"/>
            <a:chOff x="432" y="2410"/>
            <a:chExt cx="5088" cy="596"/>
          </a:xfrm>
        </p:grpSpPr>
        <p:sp>
          <p:nvSpPr>
            <p:cNvPr id="39945" name="Text Box 9">
              <a:extLst>
                <a:ext uri="{FF2B5EF4-FFF2-40B4-BE49-F238E27FC236}">
                  <a16:creationId xmlns:a16="http://schemas.microsoft.com/office/drawing/2014/main" id="{7FF2A2BB-5EF5-4871-BA5D-EAD828752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10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2.</a:t>
              </a:r>
            </a:p>
          </p:txBody>
        </p:sp>
        <p:sp>
          <p:nvSpPr>
            <p:cNvPr id="39946" name="Text Box 10">
              <a:extLst>
                <a:ext uri="{FF2B5EF4-FFF2-40B4-BE49-F238E27FC236}">
                  <a16:creationId xmlns:a16="http://schemas.microsoft.com/office/drawing/2014/main" id="{096B6683-0A23-477C-A034-2CE866CB2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10"/>
              <a:ext cx="470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根据不同的系统要求制定相应的调度策略，实现作业调度。</a:t>
              </a:r>
            </a:p>
          </p:txBody>
        </p:sp>
      </p:grpSp>
      <p:sp>
        <p:nvSpPr>
          <p:cNvPr id="39947" name="Text Box 11">
            <a:extLst>
              <a:ext uri="{FF2B5EF4-FFF2-40B4-BE49-F238E27FC236}">
                <a16:creationId xmlns:a16="http://schemas.microsoft.com/office/drawing/2014/main" id="{AC12F78C-71E0-4B96-8749-30A0E0C0A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930775"/>
            <a:ext cx="91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</a:rPr>
              <a:t>两种用户接口</a:t>
            </a:r>
          </a:p>
        </p:txBody>
      </p:sp>
      <p:sp>
        <p:nvSpPr>
          <p:cNvPr id="39948" name="AutoShape 12">
            <a:extLst>
              <a:ext uri="{FF2B5EF4-FFF2-40B4-BE49-F238E27FC236}">
                <a16:creationId xmlns:a16="http://schemas.microsoft.com/office/drawing/2014/main" id="{278CB9CC-BEC6-4DCD-9F7E-5DEA6FA07968}"/>
              </a:ext>
            </a:extLst>
          </p:cNvPr>
          <p:cNvSpPr>
            <a:spLocks/>
          </p:cNvSpPr>
          <p:nvPr/>
        </p:nvSpPr>
        <p:spPr bwMode="auto">
          <a:xfrm>
            <a:off x="3048000" y="5059363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49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CE920A58-9E2F-48FC-AD19-AE86971A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1" y="4778376"/>
            <a:ext cx="176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系统命令</a:t>
            </a:r>
          </a:p>
        </p:txBody>
      </p:sp>
      <p:sp>
        <p:nvSpPr>
          <p:cNvPr id="39950" name="AutoShape 14">
            <a:extLst>
              <a:ext uri="{FF2B5EF4-FFF2-40B4-BE49-F238E27FC236}">
                <a16:creationId xmlns:a16="http://schemas.microsoft.com/office/drawing/2014/main" id="{637F8326-9DB8-49D5-A478-B601754DD94A}"/>
              </a:ext>
            </a:extLst>
          </p:cNvPr>
          <p:cNvSpPr>
            <a:spLocks/>
          </p:cNvSpPr>
          <p:nvPr/>
        </p:nvSpPr>
        <p:spPr bwMode="auto">
          <a:xfrm>
            <a:off x="5029200" y="4754563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349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DB5EAB0E-7F46-4215-8F35-64128B006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4419601"/>
            <a:ext cx="4875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 联机——命令行或</a:t>
            </a:r>
            <a:r>
              <a:rPr lang="en-US" altLang="zh-CN" sz="2800" b="1" dirty="0">
                <a:solidFill>
                  <a:srgbClr val="0070C0"/>
                </a:solidFill>
              </a:rPr>
              <a:t>GUI</a:t>
            </a:r>
            <a:r>
              <a:rPr lang="zh-CN" altLang="en-US" sz="2800" b="1" dirty="0">
                <a:solidFill>
                  <a:srgbClr val="0070C0"/>
                </a:solidFill>
              </a:rPr>
              <a:t>接口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9E334B92-929D-40B0-806A-5EFF317E7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5181601"/>
            <a:ext cx="348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 脱机——命令脚本等</a:t>
            </a:r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8379B5EE-DD9D-4C4D-BDE3-0E4D82A5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921376"/>
            <a:ext cx="655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系统调用：在程序中调用操作系统功能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7" grpId="0" autoUpdateAnimBg="0"/>
      <p:bldP spid="39949" grpId="0" autoUpdateAnimBg="0"/>
      <p:bldP spid="39951" grpId="0" autoUpdateAnimBg="0"/>
      <p:bldP spid="39952" grpId="0" autoUpdateAnimBg="0"/>
      <p:bldP spid="399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>
            <a:extLst>
              <a:ext uri="{FF2B5EF4-FFF2-40B4-BE49-F238E27FC236}">
                <a16:creationId xmlns:a16="http://schemas.microsoft.com/office/drawing/2014/main" id="{878C1F1D-A92F-46E7-BC15-C5A5A7303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620000" cy="11430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操作系统的特征</a:t>
            </a:r>
          </a:p>
        </p:txBody>
      </p:sp>
      <p:sp>
        <p:nvSpPr>
          <p:cNvPr id="41988" name="Text Box 1028">
            <a:extLst>
              <a:ext uri="{FF2B5EF4-FFF2-40B4-BE49-F238E27FC236}">
                <a16:creationId xmlns:a16="http://schemas.microsoft.com/office/drawing/2014/main" id="{20CADA30-41E1-480B-8B94-AD5914620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1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/>
              <a:t>特征</a:t>
            </a:r>
          </a:p>
        </p:txBody>
      </p:sp>
      <p:grpSp>
        <p:nvGrpSpPr>
          <p:cNvPr id="41989" name="Group 1029">
            <a:extLst>
              <a:ext uri="{FF2B5EF4-FFF2-40B4-BE49-F238E27FC236}">
                <a16:creationId xmlns:a16="http://schemas.microsoft.com/office/drawing/2014/main" id="{1A57F00A-C42F-4E12-8867-097B53477BF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362200"/>
            <a:ext cx="1905000" cy="2650976"/>
            <a:chOff x="1200" y="1488"/>
            <a:chExt cx="1104" cy="1728"/>
          </a:xfrm>
        </p:grpSpPr>
        <p:sp>
          <p:nvSpPr>
            <p:cNvPr id="41990" name="Line 1030">
              <a:extLst>
                <a:ext uri="{FF2B5EF4-FFF2-40B4-BE49-F238E27FC236}">
                  <a16:creationId xmlns:a16="http://schemas.microsoft.com/office/drawing/2014/main" id="{69B3A720-A289-4467-895C-E5836AD64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488"/>
              <a:ext cx="1104" cy="9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1" name="Line 1031">
              <a:extLst>
                <a:ext uri="{FF2B5EF4-FFF2-40B4-BE49-F238E27FC236}">
                  <a16:creationId xmlns:a16="http://schemas.microsoft.com/office/drawing/2014/main" id="{25E207BF-2642-42E8-9626-D1F803B60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064"/>
              <a:ext cx="1104" cy="33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2" name="Line 1032">
              <a:extLst>
                <a:ext uri="{FF2B5EF4-FFF2-40B4-BE49-F238E27FC236}">
                  <a16:creationId xmlns:a16="http://schemas.microsoft.com/office/drawing/2014/main" id="{0F291D16-23BE-4EC1-8A44-AB798156C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00"/>
              <a:ext cx="1104" cy="19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Line 1033">
              <a:extLst>
                <a:ext uri="{FF2B5EF4-FFF2-40B4-BE49-F238E27FC236}">
                  <a16:creationId xmlns:a16="http://schemas.microsoft.com/office/drawing/2014/main" id="{FD34F5B4-C31D-41CA-B3CE-C2FAB06E5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00"/>
              <a:ext cx="1104" cy="81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41994" name="Text Box 1034">
            <a:extLst>
              <a:ext uri="{FF2B5EF4-FFF2-40B4-BE49-F238E27FC236}">
                <a16:creationId xmlns:a16="http://schemas.microsoft.com/office/drawing/2014/main" id="{34EC02BA-766A-408C-8679-501A1693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2057400"/>
            <a:ext cx="457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70C0"/>
                </a:solidFill>
              </a:rPr>
              <a:t>并发性（</a:t>
            </a:r>
            <a:r>
              <a:rPr lang="en-US" altLang="zh-CN" sz="3200" b="1" dirty="0" err="1">
                <a:solidFill>
                  <a:srgbClr val="0070C0"/>
                </a:solidFill>
              </a:rPr>
              <a:t>Concurency</a:t>
            </a:r>
            <a:r>
              <a:rPr lang="en-US" altLang="zh-CN" sz="3200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41995" name="Text Box 1035">
            <a:extLst>
              <a:ext uri="{FF2B5EF4-FFF2-40B4-BE49-F238E27FC236}">
                <a16:creationId xmlns:a16="http://schemas.microsoft.com/office/drawing/2014/main" id="{8550A8F0-0FF3-4976-B272-84209CC52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70C0"/>
                </a:solidFill>
              </a:rPr>
              <a:t>共享性（</a:t>
            </a:r>
            <a:r>
              <a:rPr lang="en-US" altLang="zh-CN" sz="3200" b="1" dirty="0">
                <a:solidFill>
                  <a:srgbClr val="0070C0"/>
                </a:solidFill>
              </a:rPr>
              <a:t>Sharing）</a:t>
            </a:r>
          </a:p>
        </p:txBody>
      </p:sp>
      <p:sp>
        <p:nvSpPr>
          <p:cNvPr id="41996" name="Text Box 1036">
            <a:extLst>
              <a:ext uri="{FF2B5EF4-FFF2-40B4-BE49-F238E27FC236}">
                <a16:creationId xmlns:a16="http://schemas.microsoft.com/office/drawing/2014/main" id="{4C11E945-D381-428D-8FAF-08F06990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70C0"/>
                </a:solidFill>
              </a:rPr>
              <a:t>虚拟性（</a:t>
            </a:r>
            <a:r>
              <a:rPr lang="en-US" altLang="zh-CN" sz="3200" b="1" dirty="0">
                <a:solidFill>
                  <a:srgbClr val="0070C0"/>
                </a:solidFill>
              </a:rPr>
              <a:t>Virtual）</a:t>
            </a:r>
          </a:p>
        </p:txBody>
      </p:sp>
      <p:sp>
        <p:nvSpPr>
          <p:cNvPr id="41997" name="Text Box 1037">
            <a:extLst>
              <a:ext uri="{FF2B5EF4-FFF2-40B4-BE49-F238E27FC236}">
                <a16:creationId xmlns:a16="http://schemas.microsoft.com/office/drawing/2014/main" id="{3D1F452F-CAF7-4E2F-A707-163641335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48200"/>
            <a:ext cx="487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70C0"/>
                </a:solidFill>
              </a:rPr>
              <a:t>不确定性</a:t>
            </a:r>
            <a:r>
              <a:rPr lang="en-US" altLang="zh-CN" sz="3200" b="1" dirty="0">
                <a:solidFill>
                  <a:srgbClr val="0070C0"/>
                </a:solidFill>
              </a:rPr>
              <a:t>(</a:t>
            </a:r>
            <a:r>
              <a:rPr lang="zh-CN" altLang="en-US" sz="3200" b="1" dirty="0">
                <a:solidFill>
                  <a:srgbClr val="0070C0"/>
                </a:solidFill>
              </a:rPr>
              <a:t>异步</a:t>
            </a:r>
            <a:r>
              <a:rPr lang="en-US" altLang="zh-CN" sz="3200" b="1" dirty="0">
                <a:solidFill>
                  <a:srgbClr val="0070C0"/>
                </a:solidFill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</a:rPr>
              <a:t>（</a:t>
            </a:r>
            <a:r>
              <a:rPr lang="en-US" altLang="zh-CN" sz="3200" b="1" dirty="0">
                <a:solidFill>
                  <a:srgbClr val="0070C0"/>
                </a:solidFill>
              </a:rPr>
              <a:t>Nondeterministic）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utoUpdateAnimBg="0"/>
      <p:bldP spid="41995" grpId="0" autoUpdateAnimBg="0"/>
      <p:bldP spid="41996" grpId="0" autoUpdateAnimBg="0"/>
      <p:bldP spid="4199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F85F892-FE34-41B0-937E-5CD121C98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239000" cy="86836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（一）并发性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AE2BD77B-E6AA-4E49-801A-882F192A6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970" y="1305212"/>
            <a:ext cx="10772653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u="sng" dirty="0">
                <a:solidFill>
                  <a:srgbClr val="C00000"/>
                </a:solidFill>
              </a:rPr>
              <a:t>并发：</a:t>
            </a:r>
            <a:r>
              <a:rPr lang="zh-CN" altLang="en-US" sz="2800" b="1" u="sng" dirty="0"/>
              <a:t>多个事件在同一时间段内发生。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zh-CN" altLang="en-US" sz="2800" b="1" dirty="0"/>
              <a:t> </a:t>
            </a:r>
            <a:r>
              <a:rPr lang="zh-CN" altLang="en-US" sz="2400" b="1" dirty="0"/>
              <a:t>操作系统管理并发程序，包括各进程间的并发，系统与应用间的并发等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zh-CN" altLang="en-US" sz="2400" b="1" dirty="0"/>
              <a:t> 在多道程序处理时，宏观上同时运行，微观上交替执行（在单处理器情况下）</a:t>
            </a:r>
            <a:endParaRPr lang="en-US" altLang="zh-CN" sz="2400" b="1" dirty="0"/>
          </a:p>
          <a:p>
            <a:pPr>
              <a:spcBef>
                <a:spcPts val="600"/>
              </a:spcBef>
              <a:buFontTx/>
              <a:buChar char="•"/>
            </a:pPr>
            <a:r>
              <a:rPr lang="zh-CN" altLang="en-US" sz="2400" b="1" dirty="0"/>
              <a:t> 程序并发执行可以大大提高资源利用率</a:t>
            </a:r>
            <a:r>
              <a:rPr lang="en-US" altLang="zh-CN" sz="2400" b="1" dirty="0"/>
              <a:t>!</a:t>
            </a:r>
            <a:endParaRPr lang="zh-CN" altLang="en-US" sz="2400" b="1" dirty="0"/>
          </a:p>
        </p:txBody>
      </p:sp>
      <p:grpSp>
        <p:nvGrpSpPr>
          <p:cNvPr id="43037" name="Group 29">
            <a:extLst>
              <a:ext uri="{FF2B5EF4-FFF2-40B4-BE49-F238E27FC236}">
                <a16:creationId xmlns:a16="http://schemas.microsoft.com/office/drawing/2014/main" id="{4FECB246-FA77-47AB-810A-4628EA2EC3C7}"/>
              </a:ext>
            </a:extLst>
          </p:cNvPr>
          <p:cNvGrpSpPr>
            <a:grpSpLocks/>
          </p:cNvGrpSpPr>
          <p:nvPr/>
        </p:nvGrpSpPr>
        <p:grpSpPr bwMode="auto">
          <a:xfrm>
            <a:off x="1484729" y="3470532"/>
            <a:ext cx="7162800" cy="2971800"/>
            <a:chOff x="432" y="2208"/>
            <a:chExt cx="4512" cy="1872"/>
          </a:xfrm>
        </p:grpSpPr>
        <p:pic>
          <p:nvPicPr>
            <p:cNvPr id="43015" name="Picture 7" descr="j0235960">
              <a:extLst>
                <a:ext uri="{FF2B5EF4-FFF2-40B4-BE49-F238E27FC236}">
                  <a16:creationId xmlns:a16="http://schemas.microsoft.com/office/drawing/2014/main" id="{55A53CD9-81BC-42D7-88AE-DC0199F86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592"/>
              <a:ext cx="812" cy="1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17" name="Text Box 9">
              <a:extLst>
                <a:ext uri="{FF2B5EF4-FFF2-40B4-BE49-F238E27FC236}">
                  <a16:creationId xmlns:a16="http://schemas.microsoft.com/office/drawing/2014/main" id="{872F7A29-B364-4E15-8464-423DB48C9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688"/>
              <a:ext cx="7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2"/>
                  </a:solidFill>
                </a:rPr>
                <a:t>MP3</a:t>
              </a:r>
            </a:p>
          </p:txBody>
        </p:sp>
        <p:sp>
          <p:nvSpPr>
            <p:cNvPr id="43020" name="Text Box 12">
              <a:extLst>
                <a:ext uri="{FF2B5EF4-FFF2-40B4-BE49-F238E27FC236}">
                  <a16:creationId xmlns:a16="http://schemas.microsoft.com/office/drawing/2014/main" id="{37FC8D7C-22D7-464B-919E-07A68F161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3168"/>
              <a:ext cx="5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2"/>
                  </a:solidFill>
                </a:rPr>
                <a:t>QQ</a:t>
              </a:r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099A27E1-75C6-47B5-96B1-3206B3BB0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4" y="3072"/>
              <a:ext cx="480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0">
              <a:extLst>
                <a:ext uri="{FF2B5EF4-FFF2-40B4-BE49-F238E27FC236}">
                  <a16:creationId xmlns:a16="http://schemas.microsoft.com/office/drawing/2014/main" id="{BE8ABDF9-B636-4B65-AB75-751239C1C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24"/>
              <a:ext cx="0" cy="1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Freeform 21">
              <a:extLst>
                <a:ext uri="{FF2B5EF4-FFF2-40B4-BE49-F238E27FC236}">
                  <a16:creationId xmlns:a16="http://schemas.microsoft.com/office/drawing/2014/main" id="{9CD57AE7-5871-4269-9D97-E42703D34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2506"/>
              <a:ext cx="534" cy="1152"/>
            </a:xfrm>
            <a:custGeom>
              <a:avLst/>
              <a:gdLst>
                <a:gd name="T0" fmla="*/ 0 w 534"/>
                <a:gd name="T1" fmla="*/ 977 h 1152"/>
                <a:gd name="T2" fmla="*/ 1 w 534"/>
                <a:gd name="T3" fmla="*/ 1152 h 1152"/>
                <a:gd name="T4" fmla="*/ 534 w 534"/>
                <a:gd name="T5" fmla="*/ 1152 h 1152"/>
                <a:gd name="T6" fmla="*/ 534 w 534"/>
                <a:gd name="T7" fmla="*/ 0 h 1152"/>
                <a:gd name="T8" fmla="*/ 11 w 534"/>
                <a:gd name="T9" fmla="*/ 0 h 1152"/>
                <a:gd name="T10" fmla="*/ 8 w 534"/>
                <a:gd name="T11" fmla="*/ 22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152">
                  <a:moveTo>
                    <a:pt x="0" y="977"/>
                  </a:moveTo>
                  <a:lnTo>
                    <a:pt x="1" y="1152"/>
                  </a:lnTo>
                  <a:lnTo>
                    <a:pt x="534" y="1152"/>
                  </a:lnTo>
                  <a:lnTo>
                    <a:pt x="534" y="0"/>
                  </a:lnTo>
                  <a:lnTo>
                    <a:pt x="11" y="0"/>
                  </a:lnTo>
                  <a:lnTo>
                    <a:pt x="8" y="229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3031" name="Picture 23" descr="j0082515">
              <a:extLst>
                <a:ext uri="{FF2B5EF4-FFF2-40B4-BE49-F238E27FC236}">
                  <a16:creationId xmlns:a16="http://schemas.microsoft.com/office/drawing/2014/main" id="{E714544D-9AC8-48C7-BCC7-4F1584672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" y="2208"/>
              <a:ext cx="799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2" name="Picture 24" descr="BD19643_">
              <a:extLst>
                <a:ext uri="{FF2B5EF4-FFF2-40B4-BE49-F238E27FC236}">
                  <a16:creationId xmlns:a16="http://schemas.microsoft.com/office/drawing/2014/main" id="{8E4C2FCD-FC73-4572-90A8-654FDD5C7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2976"/>
              <a:ext cx="864" cy="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33" name="Line 25">
              <a:extLst>
                <a:ext uri="{FF2B5EF4-FFF2-40B4-BE49-F238E27FC236}">
                  <a16:creationId xmlns:a16="http://schemas.microsoft.com/office/drawing/2014/main" id="{B0DABA2F-43DE-4251-9965-4BAD72517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00"/>
              <a:ext cx="0" cy="168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34" name="Text Box 26">
            <a:extLst>
              <a:ext uri="{FF2B5EF4-FFF2-40B4-BE49-F238E27FC236}">
                <a16:creationId xmlns:a16="http://schemas.microsoft.com/office/drawing/2014/main" id="{DC2D58B3-4E5C-4D2C-863A-D5DF4D61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429" y="60198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交替的</a:t>
            </a:r>
          </a:p>
        </p:txBody>
      </p:sp>
      <p:sp>
        <p:nvSpPr>
          <p:cNvPr id="43035" name="Text Box 27">
            <a:extLst>
              <a:ext uri="{FF2B5EF4-FFF2-40B4-BE49-F238E27FC236}">
                <a16:creationId xmlns:a16="http://schemas.microsoft.com/office/drawing/2014/main" id="{C949515E-6116-483A-94B3-6D42EE143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129" y="60198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同时的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F41DDA-882F-4466-82AE-2BD2943D4D47}"/>
              </a:ext>
            </a:extLst>
          </p:cNvPr>
          <p:cNvSpPr/>
          <p:nvPr/>
        </p:nvSpPr>
        <p:spPr>
          <a:xfrm>
            <a:off x="7275929" y="1229012"/>
            <a:ext cx="4493538" cy="581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defRPr/>
            </a:pPr>
            <a:r>
              <a:rPr lang="zh-CN" altLang="en-US" sz="2800" b="1" u="sng" dirty="0">
                <a:solidFill>
                  <a:srgbClr val="C00000"/>
                </a:solidFill>
              </a:rPr>
              <a:t>并行：</a:t>
            </a:r>
            <a:r>
              <a:rPr lang="zh-CN" altLang="en-US" sz="2800" b="1" u="sng" kern="0" dirty="0"/>
              <a:t>在某一时刻同时发生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/>
      <p:bldP spid="43034" grpId="0" autoUpdateAnimBg="0"/>
      <p:bldP spid="43035" grpId="0" autoUpdateAnimBg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9F568D7-B225-49D9-864C-5345F6EC4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696200" cy="103596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（二）共享性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94782820-EFFF-4E16-A02A-45F4F13FC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2466572"/>
            <a:ext cx="9649072" cy="2057400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SzTx/>
              <a:buFontTx/>
              <a:buChar char="•"/>
            </a:pPr>
            <a:r>
              <a:rPr lang="zh-CN" altLang="en-US" sz="2800" b="1" dirty="0">
                <a:solidFill>
                  <a:srgbClr val="C00000"/>
                </a:solidFill>
              </a:rPr>
              <a:t>互斥共享：</a:t>
            </a:r>
            <a:r>
              <a:rPr lang="zh-CN" altLang="en-US" sz="2800" b="1" dirty="0"/>
              <a:t>资源分配后到释放前，不能被其他进程所用。（如音频设备、打印机</a:t>
            </a:r>
            <a:r>
              <a:rPr lang="en-US" altLang="zh-CN" sz="2800" b="1" dirty="0"/>
              <a:t>）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800" b="1" dirty="0">
                <a:solidFill>
                  <a:srgbClr val="C00000"/>
                </a:solidFill>
              </a:rPr>
              <a:t>并发访问：</a:t>
            </a:r>
            <a:r>
              <a:rPr lang="zh-CN" altLang="en-US" sz="2800" b="1" dirty="0"/>
              <a:t>又称同时访问，一段时间内允许多个进程同时使用某种资源。（如屏幕）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5CCC943C-2F6D-428C-A920-82C112055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535361"/>
            <a:ext cx="89296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</a:rPr>
              <a:t>共享</a:t>
            </a:r>
            <a:r>
              <a:rPr lang="zh-CN" altLang="en-US" sz="2400" b="1" dirty="0"/>
              <a:t>指多个并发执行的程序共同使用有限的资源。操作系统要对共享资源进行合理分配和使用。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5A6E98-A15D-4AB4-8E1D-5315A176884E}"/>
              </a:ext>
            </a:extLst>
          </p:cNvPr>
          <p:cNvSpPr/>
          <p:nvPr/>
        </p:nvSpPr>
        <p:spPr>
          <a:xfrm>
            <a:off x="1415480" y="4651147"/>
            <a:ext cx="6276077" cy="5818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70C0"/>
                </a:solidFill>
              </a:rPr>
              <a:t>共享性与并发性的关系</a:t>
            </a:r>
            <a:r>
              <a:rPr lang="en-US" altLang="zh-CN" sz="2800" b="1" dirty="0">
                <a:solidFill>
                  <a:srgbClr val="0070C0"/>
                </a:solidFill>
              </a:rPr>
              <a:t>——</a:t>
            </a:r>
            <a:r>
              <a:rPr lang="zh-CN" altLang="en-US" sz="2800" b="1" dirty="0">
                <a:solidFill>
                  <a:srgbClr val="0070C0"/>
                </a:solidFill>
              </a:rPr>
              <a:t>互为条件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58E8C5-86AA-4E6B-9876-177CACD716D5}"/>
              </a:ext>
            </a:extLst>
          </p:cNvPr>
          <p:cNvSpPr/>
          <p:nvPr/>
        </p:nvSpPr>
        <p:spPr>
          <a:xfrm>
            <a:off x="2207568" y="5315186"/>
            <a:ext cx="51475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kern="0" dirty="0"/>
              <a:t>资源有效管理支持并发程序运行；</a:t>
            </a:r>
            <a:endParaRPr lang="en-US" altLang="zh-CN" sz="2400" b="1" kern="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kern="0" dirty="0"/>
              <a:t>程序并发执行使资源得到了共享；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 autoUpdateAnimBg="0"/>
      <p:bldP spid="44036" grpId="0" autoUpdateAnimBg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69F01C4-9E90-4B9F-8AC3-B3F7209F2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99220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（三）虚拟性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8F69A272-7BCC-49D3-8E75-87257FC5C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2893994"/>
            <a:ext cx="8719120" cy="2667000"/>
          </a:xfrm>
          <a:noFill/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zh-CN" sz="2800" b="1"/>
              <a:t>CPU——</a:t>
            </a:r>
            <a:r>
              <a:rPr lang="zh-CN" altLang="en-US" sz="2800" b="1"/>
              <a:t>每个用户（进程）的"虚处理机"</a:t>
            </a:r>
          </a:p>
          <a:p>
            <a:pPr>
              <a:buClr>
                <a:schemeClr val="tx2"/>
              </a:buClr>
            </a:pPr>
            <a:r>
              <a:rPr lang="zh-CN" altLang="en-US" sz="2800" b="1"/>
              <a:t>存储器——每个进程都占有自己地址空间</a:t>
            </a:r>
          </a:p>
          <a:p>
            <a:pPr>
              <a:buClr>
                <a:schemeClr val="tx2"/>
              </a:buClr>
            </a:pPr>
            <a:r>
              <a:rPr lang="zh-CN" altLang="en-US" sz="2800" b="1"/>
              <a:t>显示设备——多窗口或虚拟终端(</a:t>
            </a:r>
            <a:r>
              <a:rPr lang="en-US" altLang="zh-CN" sz="2800" b="1"/>
              <a:t>virtual terminal)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            </a:t>
            </a:r>
            <a:r>
              <a:rPr lang="en-US" altLang="zh-CN" sz="4000" b="1">
                <a:solidFill>
                  <a:schemeClr val="tx2"/>
                </a:solidFill>
              </a:rPr>
              <a:t>……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D9D6B566-BF4B-4334-B6A5-08EED4EB1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676400"/>
            <a:ext cx="91450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虚拟</a:t>
            </a:r>
            <a:r>
              <a:rPr lang="zh-CN" altLang="en-US" sz="2800" b="1" dirty="0"/>
              <a:t>指把一个物理实体映射为若干个对应的逻辑实体，是操作系统管理系统资源的重要手段，可提高资源利用率。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D857DB7-055E-436C-977A-9B743DB7C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035049"/>
          </a:xfrm>
        </p:spPr>
        <p:txBody>
          <a:bodyPr>
            <a:normAutofit/>
          </a:bodyPr>
          <a:lstStyle/>
          <a:p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计算机系统的组成</a:t>
            </a:r>
          </a:p>
        </p:txBody>
      </p:sp>
      <p:pic>
        <p:nvPicPr>
          <p:cNvPr id="30738" name="Picture 18" descr="j0158145">
            <a:extLst>
              <a:ext uri="{FF2B5EF4-FFF2-40B4-BE49-F238E27FC236}">
                <a16:creationId xmlns:a16="http://schemas.microsoft.com/office/drawing/2014/main" id="{588CD78D-EC73-4833-AC3B-9702A97B5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2514600" cy="24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9" name="Line 19">
            <a:extLst>
              <a:ext uri="{FF2B5EF4-FFF2-40B4-BE49-F238E27FC236}">
                <a16:creationId xmlns:a16="http://schemas.microsoft.com/office/drawing/2014/main" id="{26224032-6EFE-4BF5-8253-7F317B768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8862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3ADDD235-FEA7-46D4-9A83-DAC0E2A3D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1752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C07B0973-559E-4CCD-9BA4-A0C8EC6A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768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软件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B0C2C6F7-3FCB-486A-BE1A-150E07C1C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908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硬件</a:t>
            </a:r>
          </a:p>
        </p:txBody>
      </p:sp>
      <p:pic>
        <p:nvPicPr>
          <p:cNvPr id="30743" name="Picture 23" descr="BS00630_">
            <a:extLst>
              <a:ext uri="{FF2B5EF4-FFF2-40B4-BE49-F238E27FC236}">
                <a16:creationId xmlns:a16="http://schemas.microsoft.com/office/drawing/2014/main" id="{48480AC0-A7DA-4551-8C4C-B31BB28B7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438401"/>
            <a:ext cx="121920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4" name="Line 24">
            <a:extLst>
              <a:ext uri="{FF2B5EF4-FFF2-40B4-BE49-F238E27FC236}">
                <a16:creationId xmlns:a16="http://schemas.microsoft.com/office/drawing/2014/main" id="{2E7575F7-3412-46CD-9D91-6868E6A8E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95600"/>
            <a:ext cx="1066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E83DF2E5-1AF8-4673-AEEE-5D6FB3A79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5908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CPU</a:t>
            </a:r>
          </a:p>
        </p:txBody>
      </p:sp>
      <p:sp>
        <p:nvSpPr>
          <p:cNvPr id="30746" name="Line 26">
            <a:extLst>
              <a:ext uri="{FF2B5EF4-FFF2-40B4-BE49-F238E27FC236}">
                <a16:creationId xmlns:a16="http://schemas.microsoft.com/office/drawing/2014/main" id="{2C51AB8E-79CB-4EB7-A140-BFCF6D7D3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95600"/>
            <a:ext cx="990600" cy="762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624D2813-9397-42F3-934F-C4F097A7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3528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存储器</a:t>
            </a:r>
          </a:p>
        </p:txBody>
      </p:sp>
      <p:sp>
        <p:nvSpPr>
          <p:cNvPr id="30749" name="Line 29">
            <a:extLst>
              <a:ext uri="{FF2B5EF4-FFF2-40B4-BE49-F238E27FC236}">
                <a16:creationId xmlns:a16="http://schemas.microsoft.com/office/drawing/2014/main" id="{EC4D4ED5-046B-430D-B367-BEE10E2D2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95600"/>
            <a:ext cx="990600" cy="1905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8DD88A2E-CB74-4C0E-BFA1-75C9A48B7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43400"/>
            <a:ext cx="152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输入输出设备</a:t>
            </a:r>
          </a:p>
        </p:txBody>
      </p:sp>
      <p:pic>
        <p:nvPicPr>
          <p:cNvPr id="30751" name="Picture 31" descr="j0281612">
            <a:extLst>
              <a:ext uri="{FF2B5EF4-FFF2-40B4-BE49-F238E27FC236}">
                <a16:creationId xmlns:a16="http://schemas.microsoft.com/office/drawing/2014/main" id="{A9057CDB-2CB9-4038-85EB-4DE331F8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388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2" name="Picture 32" descr="j0311406">
            <a:extLst>
              <a:ext uri="{FF2B5EF4-FFF2-40B4-BE49-F238E27FC236}">
                <a16:creationId xmlns:a16="http://schemas.microsoft.com/office/drawing/2014/main" id="{A446292B-B7B3-4C77-8484-17BF50E1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15001"/>
            <a:ext cx="114300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3" name="Picture 33" descr="j0245319">
            <a:extLst>
              <a:ext uri="{FF2B5EF4-FFF2-40B4-BE49-F238E27FC236}">
                <a16:creationId xmlns:a16="http://schemas.microsoft.com/office/drawing/2014/main" id="{1B4275BA-4B0A-4E6D-BF44-A06E4B275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419600"/>
            <a:ext cx="763588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4" name="Picture 34" descr="j0269250">
            <a:extLst>
              <a:ext uri="{FF2B5EF4-FFF2-40B4-BE49-F238E27FC236}">
                <a16:creationId xmlns:a16="http://schemas.microsoft.com/office/drawing/2014/main" id="{4CF52EB0-3A57-487A-829E-B2BF0D84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638800"/>
            <a:ext cx="990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5" name="Line 35">
            <a:extLst>
              <a:ext uri="{FF2B5EF4-FFF2-40B4-BE49-F238E27FC236}">
                <a16:creationId xmlns:a16="http://schemas.microsoft.com/office/drawing/2014/main" id="{6F85649A-5445-4F4D-8A29-4C4FC6E98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495800"/>
            <a:ext cx="762000" cy="762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Line 36">
            <a:extLst>
              <a:ext uri="{FF2B5EF4-FFF2-40B4-BE49-F238E27FC236}">
                <a16:creationId xmlns:a16="http://schemas.microsoft.com/office/drawing/2014/main" id="{F86C5C3F-FF5D-419A-9BA0-2A04C1D4E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257800"/>
            <a:ext cx="7620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Line 37">
            <a:extLst>
              <a:ext uri="{FF2B5EF4-FFF2-40B4-BE49-F238E27FC236}">
                <a16:creationId xmlns:a16="http://schemas.microsoft.com/office/drawing/2014/main" id="{E813AFD6-C28A-43C5-A11C-1D5EFBE11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257800"/>
            <a:ext cx="762000" cy="762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8" name="Text Box 38">
            <a:extLst>
              <a:ext uri="{FF2B5EF4-FFF2-40B4-BE49-F238E27FC236}">
                <a16:creationId xmlns:a16="http://schemas.microsoft.com/office/drawing/2014/main" id="{1E5F10C9-F5FE-4466-89B5-E8C9B0E93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912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操作系统</a:t>
            </a: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4CB417DB-69F2-4479-A550-EDB4EDFF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152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</a:rPr>
              <a:t>系统应用程序</a:t>
            </a:r>
          </a:p>
        </p:txBody>
      </p:sp>
      <p:sp>
        <p:nvSpPr>
          <p:cNvPr id="30760" name="Text Box 40">
            <a:extLst>
              <a:ext uri="{FF2B5EF4-FFF2-40B4-BE49-F238E27FC236}">
                <a16:creationId xmlns:a16="http://schemas.microsoft.com/office/drawing/2014/main" id="{D76A04F6-BAA9-4C25-9661-D4D2ABFA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910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用户程序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utoUpdateAnimBg="0"/>
      <p:bldP spid="30742" grpId="0" autoUpdateAnimBg="0"/>
      <p:bldP spid="30745" grpId="0" autoUpdateAnimBg="0"/>
      <p:bldP spid="30748" grpId="0" autoUpdateAnimBg="0"/>
      <p:bldP spid="30750" grpId="0" autoUpdateAnimBg="0"/>
      <p:bldP spid="30758" grpId="0" autoUpdateAnimBg="0"/>
      <p:bldP spid="30759" grpId="0" autoUpdateAnimBg="0"/>
      <p:bldP spid="3076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4A9BCE2-BEFE-4FC1-8530-43669E295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304800"/>
            <a:ext cx="8435975" cy="103596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（四）不确定性（异步性）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96031D2F-32C5-496D-BDA3-9BADD9B297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488" y="2743200"/>
            <a:ext cx="9721080" cy="3352800"/>
          </a:xfrm>
          <a:noFill/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zh-CN" altLang="en-US" sz="2800" b="1" dirty="0"/>
              <a:t>进程的运行速度不可预知，多个进程并发执行，"</a:t>
            </a:r>
            <a:r>
              <a:rPr lang="zh-CN" altLang="en-US" sz="2800" b="1" dirty="0">
                <a:solidFill>
                  <a:srgbClr val="C00000"/>
                </a:solidFill>
              </a:rPr>
              <a:t>时走时停</a:t>
            </a:r>
            <a:r>
              <a:rPr lang="zh-CN" altLang="en-US" sz="2800" b="1" dirty="0"/>
              <a:t>"，不可预知每个进程的运行推进快慢</a:t>
            </a:r>
          </a:p>
          <a:p>
            <a:pPr>
              <a:buClr>
                <a:schemeClr val="tx2"/>
              </a:buClr>
            </a:pPr>
            <a:r>
              <a:rPr lang="zh-CN" altLang="en-US" sz="2800" b="1" dirty="0"/>
              <a:t>进程无论执行先后与快慢如何，结果应该相同——通过进程互斥和同步手段来保证</a:t>
            </a:r>
          </a:p>
          <a:p>
            <a:pPr>
              <a:buClr>
                <a:schemeClr val="tx2"/>
              </a:buClr>
            </a:pPr>
            <a:r>
              <a:rPr lang="zh-CN" altLang="en-US" sz="2800" b="1" dirty="0"/>
              <a:t>难以重现系统在某个时刻的状态（包括重现运行中的错误）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6B43D5E-05D8-45E3-9784-A1C7F433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600200"/>
            <a:ext cx="97210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不确定性</a:t>
            </a:r>
            <a:r>
              <a:rPr lang="zh-CN" altLang="en-US" sz="2800" b="1" dirty="0"/>
              <a:t>指在操作系统中，程序之间是以</a:t>
            </a:r>
            <a:r>
              <a:rPr lang="zh-CN" altLang="en-US" sz="2800" b="1" dirty="0">
                <a:solidFill>
                  <a:srgbClr val="C00000"/>
                </a:solidFill>
              </a:rPr>
              <a:t>异步</a:t>
            </a:r>
            <a:r>
              <a:rPr lang="zh-CN" altLang="en-US" sz="2800" b="1" dirty="0"/>
              <a:t>的方式推进的；各程序（进程）的执行顺序与执行时间都是不确定的。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>
            <a:extLst>
              <a:ext uri="{FF2B5EF4-FFF2-40B4-BE49-F238E27FC236}">
                <a16:creationId xmlns:a16="http://schemas.microsoft.com/office/drawing/2014/main" id="{36B745BB-AF16-450C-A012-E86B3F051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71600"/>
            <a:ext cx="4965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MTBF：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平均故障时间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MTRF：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平均故障修复时间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7098214-B7E4-4197-94F7-F4E07B195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616201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 dirty="0">
                <a:ea typeface="仿宋_GB2312" panose="02010600030101010101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anose="02010600030101010101" charset="-122"/>
                <a:cs typeface="Times New Roman" panose="02020603050405020304" pitchFamily="18" charset="0"/>
              </a:rPr>
              <a:t>系统的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0030101010101" charset="-122"/>
                <a:cs typeface="Times New Roman" panose="02020603050405020304" pitchFamily="18" charset="0"/>
              </a:rPr>
              <a:t>RAS</a:t>
            </a:r>
          </a:p>
        </p:txBody>
      </p:sp>
      <p:grpSp>
        <p:nvGrpSpPr>
          <p:cNvPr id="73747" name="Group 19">
            <a:extLst>
              <a:ext uri="{FF2B5EF4-FFF2-40B4-BE49-F238E27FC236}">
                <a16:creationId xmlns:a16="http://schemas.microsoft.com/office/drawing/2014/main" id="{277EC7CA-E59C-4372-A4E0-ACBF20EC51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429001"/>
            <a:ext cx="7424738" cy="2500313"/>
            <a:chOff x="480" y="2160"/>
            <a:chExt cx="4677" cy="1575"/>
          </a:xfrm>
        </p:grpSpPr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D7500972-138D-4258-BEFC-9F889719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160"/>
              <a:ext cx="1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R（</a:t>
              </a:r>
              <a:r>
                <a:rPr lang="zh-CN" altLang="en-US" sz="2800" b="1" dirty="0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可靠性）：</a:t>
              </a:r>
            </a:p>
          </p:txBody>
        </p:sp>
        <p:sp>
          <p:nvSpPr>
            <p:cNvPr id="73734" name="Text Box 6">
              <a:extLst>
                <a:ext uri="{FF2B5EF4-FFF2-40B4-BE49-F238E27FC236}">
                  <a16:creationId xmlns:a16="http://schemas.microsoft.com/office/drawing/2014/main" id="{3A96B0AE-C8ED-4E46-8D45-3FC645D0C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176"/>
              <a:ext cx="3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用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MTBF</a:t>
              </a:r>
              <a:r>
                <a:rPr lang="zh-CN" altLang="en-US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度量（平均故障时间）</a:t>
              </a:r>
            </a:p>
          </p:txBody>
        </p:sp>
        <p:sp>
          <p:nvSpPr>
            <p:cNvPr id="73735" name="Text Box 7">
              <a:extLst>
                <a:ext uri="{FF2B5EF4-FFF2-40B4-BE49-F238E27FC236}">
                  <a16:creationId xmlns:a16="http://schemas.microsoft.com/office/drawing/2014/main" id="{D5BDAB41-7B6B-478D-A97B-9A040D511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36"/>
              <a:ext cx="1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A（</a:t>
              </a:r>
              <a:r>
                <a:rPr lang="zh-CN" altLang="en-US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可用性）：</a:t>
              </a:r>
            </a:p>
          </p:txBody>
        </p:sp>
        <p:grpSp>
          <p:nvGrpSpPr>
            <p:cNvPr id="73746" name="Group 18">
              <a:extLst>
                <a:ext uri="{FF2B5EF4-FFF2-40B4-BE49-F238E27FC236}">
                  <a16:creationId xmlns:a16="http://schemas.microsoft.com/office/drawing/2014/main" id="{ABF7BCE9-7528-4A1F-BDDE-232CDF358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544"/>
              <a:ext cx="1680" cy="663"/>
              <a:chOff x="2064" y="2544"/>
              <a:chExt cx="1680" cy="663"/>
            </a:xfrm>
          </p:grpSpPr>
          <p:sp>
            <p:nvSpPr>
              <p:cNvPr id="73736" name="Text Box 8">
                <a:extLst>
                  <a:ext uri="{FF2B5EF4-FFF2-40B4-BE49-F238E27FC236}">
                    <a16:creationId xmlns:a16="http://schemas.microsoft.com/office/drawing/2014/main" id="{B4BD16E9-24CF-48A0-A93F-4F48C433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544"/>
                <a:ext cx="76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ea typeface="仿宋_GB2312" panose="02010600030101010101" charset="-122"/>
                    <a:cs typeface="Times New Roman" panose="02020603050405020304" pitchFamily="18" charset="0"/>
                  </a:rPr>
                  <a:t>MTBF</a:t>
                </a:r>
              </a:p>
            </p:txBody>
          </p:sp>
          <p:sp>
            <p:nvSpPr>
              <p:cNvPr id="73737" name="Line 9">
                <a:extLst>
                  <a:ext uri="{FF2B5EF4-FFF2-40B4-BE49-F238E27FC236}">
                    <a16:creationId xmlns:a16="http://schemas.microsoft.com/office/drawing/2014/main" id="{F80A8AB4-8711-4159-8A3A-E64C59570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2880"/>
                <a:ext cx="16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8" name="Text Box 10">
                <a:extLst>
                  <a:ext uri="{FF2B5EF4-FFF2-40B4-BE49-F238E27FC236}">
                    <a16:creationId xmlns:a16="http://schemas.microsoft.com/office/drawing/2014/main" id="{E2AAFAF7-50DE-4283-A3BF-72DCFB85D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880"/>
                <a:ext cx="16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latin typeface="Times New Roman" panose="02020603050405020304" pitchFamily="18" charset="0"/>
                    <a:ea typeface="仿宋_GB2312" panose="02010600030101010101" charset="-122"/>
                    <a:cs typeface="Times New Roman" panose="02020603050405020304" pitchFamily="18" charset="0"/>
                  </a:rPr>
                  <a:t>MTBF </a:t>
                </a:r>
                <a:r>
                  <a:rPr lang="zh-CN" altLang="en-US" sz="2800" b="1">
                    <a:latin typeface="Times New Roman" panose="02020603050405020304" pitchFamily="18" charset="0"/>
                    <a:ea typeface="仿宋_GB2312" panose="02010600030101010101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800" b="1">
                    <a:latin typeface="Times New Roman" panose="02020603050405020304" pitchFamily="18" charset="0"/>
                    <a:ea typeface="仿宋_GB2312" panose="02010600030101010101" charset="-122"/>
                    <a:cs typeface="Times New Roman" panose="02020603050405020304" pitchFamily="18" charset="0"/>
                  </a:rPr>
                  <a:t>MTRF</a:t>
                </a:r>
              </a:p>
            </p:txBody>
          </p:sp>
        </p:grpSp>
        <p:sp>
          <p:nvSpPr>
            <p:cNvPr id="73741" name="Text Box 13">
              <a:extLst>
                <a:ext uri="{FF2B5EF4-FFF2-40B4-BE49-F238E27FC236}">
                  <a16:creationId xmlns:a16="http://schemas.microsoft.com/office/drawing/2014/main" id="{001B269C-D888-4016-8C93-CD2CAE2B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08"/>
              <a:ext cx="1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S（</a:t>
              </a:r>
              <a:r>
                <a:rPr lang="zh-CN" altLang="en-US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可维修性）：</a:t>
              </a:r>
            </a:p>
          </p:txBody>
        </p:sp>
        <p:sp>
          <p:nvSpPr>
            <p:cNvPr id="73742" name="Text Box 14">
              <a:extLst>
                <a:ext uri="{FF2B5EF4-FFF2-40B4-BE49-F238E27FC236}">
                  <a16:creationId xmlns:a16="http://schemas.microsoft.com/office/drawing/2014/main" id="{72ECE2F5-5420-4915-B4C1-7223E0C22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408"/>
              <a:ext cx="18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用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MTRF</a:t>
              </a:r>
              <a:r>
                <a:rPr lang="zh-CN" altLang="en-US" sz="2800" b="1">
                  <a:latin typeface="Times New Roman" panose="02020603050405020304" pitchFamily="18" charset="0"/>
                  <a:ea typeface="仿宋_GB2312" panose="02010600030101010101" charset="-122"/>
                  <a:cs typeface="Times New Roman" panose="02020603050405020304" pitchFamily="18" charset="0"/>
                </a:rPr>
                <a:t>度量</a:t>
              </a:r>
            </a:p>
          </p:txBody>
        </p:sp>
      </p:grpSp>
      <p:sp>
        <p:nvSpPr>
          <p:cNvPr id="73744" name="Rectangle 16">
            <a:extLst>
              <a:ext uri="{FF2B5EF4-FFF2-40B4-BE49-F238E27FC236}">
                <a16:creationId xmlns:a16="http://schemas.microsoft.com/office/drawing/2014/main" id="{DC9B0228-B4BC-4A30-87D8-129588727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461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操作系统的评价指标</a:t>
            </a:r>
          </a:p>
        </p:txBody>
      </p:sp>
    </p:spTree>
    <p:extLst>
      <p:ext uri="{BB962C8B-B14F-4D97-AF65-F5344CB8AC3E}">
        <p14:creationId xmlns:p14="http://schemas.microsoft.com/office/powerpoint/2010/main" val="21113712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798A30B8-0B52-46C4-8DEA-51227648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2451"/>
            <a:ext cx="311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仿宋_GB2312" panose="02010600030101010101" charset="-122"/>
              </a:rPr>
              <a:t> </a:t>
            </a:r>
            <a:r>
              <a:rPr lang="zh-CN" altLang="en-US" sz="2800" b="1">
                <a:ea typeface="仿宋_GB2312" panose="02010600030101010101" charset="-122"/>
              </a:rPr>
              <a:t>系统吞吐量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146167C9-B04D-4D4C-AD42-4DCD09B4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66801"/>
            <a:ext cx="661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仿宋_GB2312" panose="02010600030101010101" charset="-122"/>
              </a:rPr>
              <a:t>单位时间内处理的信息量（作业量）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50BF98EF-3E14-46B5-9431-CF0F8826B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676401"/>
            <a:ext cx="282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仿宋_GB2312" panose="02010600030101010101" charset="-122"/>
              </a:rPr>
              <a:t> </a:t>
            </a:r>
            <a:r>
              <a:rPr lang="zh-CN" altLang="en-US" sz="2800" b="1">
                <a:ea typeface="仿宋_GB2312" panose="02010600030101010101" charset="-122"/>
              </a:rPr>
              <a:t>系统响应时间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741D3A9E-F117-4961-821D-4B9636A9E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1"/>
            <a:ext cx="732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仿宋_GB2312" panose="02010600030101010101" charset="-122"/>
              </a:rPr>
              <a:t>从指定的系统输入到开始输出的时间间隔</a:t>
            </a: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2AAC280E-E6E3-42BD-AFAB-013BAB081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819401"/>
            <a:ext cx="3830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仿宋_GB2312" panose="02010600030101010101" charset="-122"/>
              </a:rPr>
              <a:t> </a:t>
            </a:r>
            <a:r>
              <a:rPr lang="zh-CN" altLang="en-US" sz="2800" b="1">
                <a:ea typeface="仿宋_GB2312" panose="02010600030101010101" charset="-122"/>
              </a:rPr>
              <a:t>系统的资源利用率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ACAF5B66-D573-4B37-B9EB-7B5B212D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352801"/>
            <a:ext cx="740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仿宋_GB2312" panose="02010600030101010101" charset="-122"/>
              </a:rPr>
              <a:t>系统中某个资源在给定时间内被使用的比例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CBE378B1-42BB-434C-BD52-4E7D1BF4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3886201"/>
            <a:ext cx="2462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仿宋_GB2312" panose="02010600030101010101" charset="-122"/>
              </a:rPr>
              <a:t> </a:t>
            </a:r>
            <a:r>
              <a:rPr lang="zh-CN" altLang="en-US" sz="2800" b="1">
                <a:ea typeface="仿宋_GB2312" panose="02010600030101010101" charset="-122"/>
              </a:rPr>
              <a:t>可维护性</a:t>
            </a: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67748673-B308-4980-8E46-8EC395298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343400"/>
            <a:ext cx="5673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仿宋_GB2312" panose="02010600030101010101" charset="-122"/>
              </a:rPr>
              <a:t>在系统运行过程中不断排除隐患</a:t>
            </a:r>
          </a:p>
          <a:p>
            <a:r>
              <a:rPr lang="zh-CN" altLang="en-US" sz="2800" b="1">
                <a:ea typeface="仿宋_GB2312" panose="02010600030101010101" charset="-122"/>
              </a:rPr>
              <a:t>对系统功能做某些修改或补充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7190E940-EAFD-4100-9B10-E30E9BBFC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257801"/>
            <a:ext cx="224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b="1">
                <a:ea typeface="仿宋_GB2312" panose="02010600030101010101" charset="-122"/>
              </a:rPr>
              <a:t> </a:t>
            </a:r>
            <a:r>
              <a:rPr lang="zh-CN" altLang="en-US" sz="2800" b="1">
                <a:ea typeface="仿宋_GB2312" panose="02010600030101010101" charset="-122"/>
              </a:rPr>
              <a:t>可移植性</a:t>
            </a: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CE0FBFB4-31E7-4E5D-8556-5AC248254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715001"/>
            <a:ext cx="7618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仿宋_GB2312" panose="02010600030101010101" charset="-122"/>
              </a:rPr>
              <a:t>把一个操作系统移植到另一种机器所花费时间</a:t>
            </a:r>
          </a:p>
        </p:txBody>
      </p:sp>
    </p:spTree>
    <p:extLst>
      <p:ext uri="{BB962C8B-B14F-4D97-AF65-F5344CB8AC3E}">
        <p14:creationId xmlns:p14="http://schemas.microsoft.com/office/powerpoint/2010/main" val="55615675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/>
      <p:bldP spid="75780" grpId="0"/>
      <p:bldP spid="75781" grpId="0"/>
      <p:bldP spid="75782" grpId="0"/>
      <p:bldP spid="75783" grpId="0"/>
      <p:bldP spid="75784" grpId="0"/>
      <p:bldP spid="75785" grpId="0"/>
      <p:bldP spid="75786" grpId="0"/>
      <p:bldP spid="757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831E5BD-E1AA-47E4-BC28-918C7B775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7772400" cy="887760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操作系统的分类</a:t>
            </a:r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D916E364-740B-4AB8-8983-15683E8AC701}"/>
              </a:ext>
            </a:extLst>
          </p:cNvPr>
          <p:cNvSpPr txBox="1">
            <a:spLocks/>
          </p:cNvSpPr>
          <p:nvPr/>
        </p:nvSpPr>
        <p:spPr>
          <a:xfrm>
            <a:off x="5508104" y="6525344"/>
            <a:ext cx="2514600" cy="252412"/>
          </a:xfrm>
          <a:prstGeom prst="rect">
            <a:avLst/>
          </a:prstGeom>
          <a:ln/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US" altLang="zh-CN" sz="1200" b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pPr algn="r">
                <a:spcBef>
                  <a:spcPct val="0"/>
                </a:spcBef>
              </a:pPr>
              <a:t>23</a:t>
            </a:fld>
            <a:endParaRPr lang="en-US" altLang="zh-CN" sz="12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F29080-AA38-400F-989A-235E9B959B8C}"/>
              </a:ext>
            </a:extLst>
          </p:cNvPr>
          <p:cNvGrpSpPr/>
          <p:nvPr/>
        </p:nvGrpSpPr>
        <p:grpSpPr>
          <a:xfrm>
            <a:off x="912739" y="1720219"/>
            <a:ext cx="5613283" cy="4185042"/>
            <a:chOff x="284984" y="1682501"/>
            <a:chExt cx="5613283" cy="4185042"/>
          </a:xfrm>
        </p:grpSpPr>
        <p:sp>
          <p:nvSpPr>
            <p:cNvPr id="5" name="AutoShape 2">
              <a:extLst>
                <a:ext uri="{FF2B5EF4-FFF2-40B4-BE49-F238E27FC236}">
                  <a16:creationId xmlns:a16="http://schemas.microsoft.com/office/drawing/2014/main" id="{B58E1F65-1304-494B-B2E3-8A720A5D13CE}"/>
                </a:ext>
              </a:extLst>
            </p:cNvPr>
            <p:cNvSpPr/>
            <p:nvPr/>
          </p:nvSpPr>
          <p:spPr bwMode="auto">
            <a:xfrm>
              <a:off x="284984" y="2704945"/>
              <a:ext cx="381000" cy="235336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DFDA76A6-B6AA-4757-8FA6-ACDA5E98D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00" y="2500584"/>
              <a:ext cx="1210588" cy="7078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作业处理</a:t>
              </a:r>
            </a:p>
            <a:p>
              <a:pPr marR="0" algn="ctr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系统</a:t>
              </a: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D110920D-DD71-40CC-88C2-E50763D33356}"/>
                </a:ext>
              </a:extLst>
            </p:cNvPr>
            <p:cNvSpPr/>
            <p:nvPr/>
          </p:nvSpPr>
          <p:spPr bwMode="auto">
            <a:xfrm>
              <a:off x="1926465" y="2167732"/>
              <a:ext cx="304800" cy="1373590"/>
            </a:xfrm>
            <a:prstGeom prst="leftBrace">
              <a:avLst>
                <a:gd name="adj1" fmla="val 55000"/>
                <a:gd name="adj2" fmla="val 47974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0D74000-7E42-48E1-BC7B-7DB3E9431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691" y="1932336"/>
              <a:ext cx="146706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批处理系统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CFFAE723-A5DB-4B3A-9F4A-244D992E0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931" y="3279455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分时系统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D905B2FC-FFF3-4CEF-A6C8-4072F8287939}"/>
                </a:ext>
              </a:extLst>
            </p:cNvPr>
            <p:cNvSpPr/>
            <p:nvPr/>
          </p:nvSpPr>
          <p:spPr bwMode="auto">
            <a:xfrm>
              <a:off x="3662759" y="1842821"/>
              <a:ext cx="269226" cy="632384"/>
            </a:xfrm>
            <a:prstGeom prst="leftBrace">
              <a:avLst>
                <a:gd name="adj1" fmla="val 28333"/>
                <a:gd name="adj2" fmla="val 49626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08CB1026-481B-4C79-B159-F5F2DD532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957" y="1682501"/>
              <a:ext cx="1980029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单道批处理系统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9F42DAD2-6077-493D-B295-377BBFB59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957" y="2191226"/>
              <a:ext cx="1980029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多道批处理系统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CA8AB836-75FC-4ABD-903C-7BDE2B9D721B}"/>
                </a:ext>
              </a:extLst>
            </p:cNvPr>
            <p:cNvSpPr/>
            <p:nvPr/>
          </p:nvSpPr>
          <p:spPr bwMode="auto">
            <a:xfrm>
              <a:off x="3610719" y="2893582"/>
              <a:ext cx="381000" cy="1293814"/>
            </a:xfrm>
            <a:prstGeom prst="leftBrace">
              <a:avLst>
                <a:gd name="adj1" fmla="val 347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2DABADDD-B63E-43DE-AA45-7CC91EEDA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196" y="2704945"/>
              <a:ext cx="1723549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简单分时系统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92BE253A-3E86-4F91-A030-163207CBD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056" y="3143322"/>
              <a:ext cx="1897211" cy="7078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具有前后台</a:t>
              </a:r>
              <a:endParaRPr kumimoji="1" lang="en-US" altLang="zh-CN" sz="2000" b="1" kern="1200" cap="none" spc="0" normalizeH="0" baseline="0" noProof="0" dirty="0">
                <a:latin typeface="+mn-ea"/>
                <a:cs typeface="Times New Roman" panose="02020603050405020304" pitchFamily="18" charset="0"/>
              </a:endParaRPr>
            </a:p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的分时系统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0C3A5930-1FA1-440E-A6DA-220925361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196" y="4010123"/>
              <a:ext cx="1723549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多道分时系统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24200147-ED78-434B-AB63-88DB8E358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17" y="4952405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实时系统</a:t>
              </a:r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C7DEA4CF-E137-4F33-89B8-549A253F1C29}"/>
                </a:ext>
              </a:extLst>
            </p:cNvPr>
            <p:cNvSpPr/>
            <p:nvPr/>
          </p:nvSpPr>
          <p:spPr bwMode="auto">
            <a:xfrm>
              <a:off x="1922905" y="4821359"/>
              <a:ext cx="152400" cy="818752"/>
            </a:xfrm>
            <a:prstGeom prst="leftBrace">
              <a:avLst>
                <a:gd name="adj1" fmla="val 437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BE621ECE-4761-4C65-9290-A741DBF7E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600" y="4621304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实时控制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1D7CFE2C-22DC-4CCE-8C9C-F4C62273F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05" y="5467433"/>
              <a:ext cx="1723549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实时信息查询</a:t>
              </a:r>
            </a:p>
          </p:txBody>
        </p:sp>
      </p:grpSp>
      <p:sp>
        <p:nvSpPr>
          <p:cNvPr id="22" name="灯片编号占位符 4">
            <a:extLst>
              <a:ext uri="{FF2B5EF4-FFF2-40B4-BE49-F238E27FC236}">
                <a16:creationId xmlns:a16="http://schemas.microsoft.com/office/drawing/2014/main" id="{A756E518-1974-4CCD-9A09-04CD005B7E05}"/>
              </a:ext>
            </a:extLst>
          </p:cNvPr>
          <p:cNvSpPr txBox="1">
            <a:spLocks/>
          </p:cNvSpPr>
          <p:nvPr/>
        </p:nvSpPr>
        <p:spPr>
          <a:xfrm>
            <a:off x="9675541" y="6539103"/>
            <a:ext cx="2514600" cy="252412"/>
          </a:xfrm>
          <a:prstGeom prst="rect">
            <a:avLst/>
          </a:prstGeom>
          <a:ln/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</a:pPr>
            <a:fld id="{9A0DB2DC-4C9A-4742-B13C-FB6460FD3503}" type="slidenum">
              <a:rPr lang="en-US" altLang="zh-CN" sz="1000" b="1" smtClean="0">
                <a:solidFill>
                  <a:srgbClr val="A50021"/>
                </a:solidFill>
                <a:latin typeface="+mn-ea"/>
                <a:cs typeface="Times New Roman" panose="02020603050405020304" pitchFamily="18" charset="0"/>
              </a:rPr>
              <a:pPr algn="r">
                <a:spcBef>
                  <a:spcPct val="0"/>
                </a:spcBef>
              </a:pPr>
              <a:t>23</a:t>
            </a:fld>
            <a:endParaRPr lang="en-US" altLang="zh-CN" sz="1000" b="1" dirty="0">
              <a:solidFill>
                <a:srgbClr val="A5002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EBABEC-F1A2-400F-8C21-52D821B6C68D}"/>
              </a:ext>
            </a:extLst>
          </p:cNvPr>
          <p:cNvGrpSpPr/>
          <p:nvPr/>
        </p:nvGrpSpPr>
        <p:grpSpPr>
          <a:xfrm>
            <a:off x="8260017" y="2082611"/>
            <a:ext cx="2157565" cy="3500770"/>
            <a:chOff x="8379750" y="1782862"/>
            <a:chExt cx="2157565" cy="3500770"/>
          </a:xfrm>
        </p:grpSpPr>
        <p:sp>
          <p:nvSpPr>
            <p:cNvPr id="23" name="AutoShape 2">
              <a:extLst>
                <a:ext uri="{FF2B5EF4-FFF2-40B4-BE49-F238E27FC236}">
                  <a16:creationId xmlns:a16="http://schemas.microsoft.com/office/drawing/2014/main" id="{4E2AC1C7-8F1C-4A51-87F4-BCD6BF5F5141}"/>
                </a:ext>
              </a:extLst>
            </p:cNvPr>
            <p:cNvSpPr/>
            <p:nvPr/>
          </p:nvSpPr>
          <p:spPr bwMode="auto">
            <a:xfrm>
              <a:off x="8379750" y="1967677"/>
              <a:ext cx="434016" cy="3090628"/>
            </a:xfrm>
            <a:prstGeom prst="leftBrace">
              <a:avLst>
                <a:gd name="adj1" fmla="val 574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EFB03285-038D-43AE-8749-7F14B31F7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8453" y="1782862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微机系统</a:t>
              </a:r>
            </a:p>
          </p:txBody>
        </p:sp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268142E5-2E4F-4171-9156-3D936675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1498" y="2810707"/>
              <a:ext cx="1723549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多处理机系统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031C8609-F03D-4B0C-804E-342C73160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3766" y="3881625"/>
              <a:ext cx="1723549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网络操作系统</a:t>
              </a: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0651B374-1279-4A3D-ACB0-791EB552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2006" y="4883522"/>
              <a:ext cx="1467068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latin typeface="+mn-ea"/>
                  <a:cs typeface="Times New Roman" panose="02020603050405020304" pitchFamily="18" charset="0"/>
                </a:rPr>
                <a:t>分布式系统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C3547D7-863C-484A-A4CA-C3A1536F8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（一）批处理操作系统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BABB1453-B176-41B2-80D9-1271F244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8001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用户只需将作业输入给系统，然后一系列的作业的装入、调度、分配、执行、得到处理结果均由操作系统来完成，最后由操作系统控制输出。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277842C8-312B-482E-AABF-B270F7CC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40968"/>
            <a:ext cx="8706544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 特点：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：</a:t>
            </a:r>
          </a:p>
          <a:p>
            <a:r>
              <a:rPr lang="zh-CN" altLang="en-US" sz="2800" b="1" dirty="0">
                <a:solidFill>
                  <a:srgbClr val="C00000"/>
                </a:solidFill>
              </a:rPr>
              <a:t>多道</a:t>
            </a:r>
            <a:r>
              <a:rPr lang="zh-CN" altLang="en-US" sz="2800" b="1" dirty="0"/>
              <a:t>——内存中同时存放几个作业；</a:t>
            </a:r>
          </a:p>
          <a:p>
            <a:r>
              <a:rPr lang="zh-CN" altLang="en-US" sz="2800" b="1" dirty="0">
                <a:solidFill>
                  <a:srgbClr val="C00000"/>
                </a:solidFill>
              </a:rPr>
              <a:t>成批</a:t>
            </a:r>
            <a:r>
              <a:rPr lang="zh-CN" altLang="en-US" sz="2800" b="1" dirty="0"/>
              <a:t>——系统自动实现装入、调度与执行作业，作业运行过程中不允许用户干预。</a:t>
            </a:r>
          </a:p>
          <a:p>
            <a:endParaRPr lang="zh-CN" altLang="en-US" sz="1000" b="1" dirty="0"/>
          </a:p>
          <a:p>
            <a:pPr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 优点：</a:t>
            </a:r>
            <a:r>
              <a:rPr lang="zh-CN" altLang="en-US" sz="2800" b="1" dirty="0"/>
              <a:t>作业流程自动化，效率高、吞吐量大</a:t>
            </a:r>
          </a:p>
          <a:p>
            <a:pPr>
              <a:buFontTx/>
              <a:buChar char="•"/>
            </a:pPr>
            <a:endParaRPr lang="zh-CN" altLang="en-US" sz="1000" b="1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 缺点：</a:t>
            </a:r>
            <a:r>
              <a:rPr lang="zh-CN" altLang="en-US" sz="2800" b="1" dirty="0"/>
              <a:t>无交互手段，调试程序困难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3" name="Group 3">
            <a:extLst>
              <a:ext uri="{FF2B5EF4-FFF2-40B4-BE49-F238E27FC236}">
                <a16:creationId xmlns:a16="http://schemas.microsoft.com/office/drawing/2014/main" id="{3E5C620D-E87B-4314-A826-5D54B28DC2AB}"/>
              </a:ext>
            </a:extLst>
          </p:cNvPr>
          <p:cNvGrpSpPr>
            <a:grpSpLocks/>
          </p:cNvGrpSpPr>
          <p:nvPr/>
        </p:nvGrpSpPr>
        <p:grpSpPr bwMode="auto">
          <a:xfrm>
            <a:off x="2008188" y="1181100"/>
            <a:ext cx="381000" cy="457200"/>
            <a:chOff x="480" y="3072"/>
            <a:chExt cx="336" cy="288"/>
          </a:xfrm>
        </p:grpSpPr>
        <p:sp>
          <p:nvSpPr>
            <p:cNvPr id="107524" name="Rectangle 4">
              <a:extLst>
                <a:ext uri="{FF2B5EF4-FFF2-40B4-BE49-F238E27FC236}">
                  <a16:creationId xmlns:a16="http://schemas.microsoft.com/office/drawing/2014/main" id="{7AD93137-C489-4A08-83FD-EC223B573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5" name="Line 5">
              <a:extLst>
                <a:ext uri="{FF2B5EF4-FFF2-40B4-BE49-F238E27FC236}">
                  <a16:creationId xmlns:a16="http://schemas.microsoft.com/office/drawing/2014/main" id="{BA8E017C-6228-4541-8DCC-15B56F351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6" name="Line 6">
              <a:extLst>
                <a:ext uri="{FF2B5EF4-FFF2-40B4-BE49-F238E27FC236}">
                  <a16:creationId xmlns:a16="http://schemas.microsoft.com/office/drawing/2014/main" id="{5D272A1B-5D9A-4A4C-8CEF-9B894B310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7" name="Line 7">
              <a:extLst>
                <a:ext uri="{FF2B5EF4-FFF2-40B4-BE49-F238E27FC236}">
                  <a16:creationId xmlns:a16="http://schemas.microsoft.com/office/drawing/2014/main" id="{987F2CBF-39FA-402B-A3FA-961979FCE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28" name="Group 8">
            <a:extLst>
              <a:ext uri="{FF2B5EF4-FFF2-40B4-BE49-F238E27FC236}">
                <a16:creationId xmlns:a16="http://schemas.microsoft.com/office/drawing/2014/main" id="{B0CB2F2F-5547-46D4-B1F8-2DA0F6202BD9}"/>
              </a:ext>
            </a:extLst>
          </p:cNvPr>
          <p:cNvGrpSpPr>
            <a:grpSpLocks/>
          </p:cNvGrpSpPr>
          <p:nvPr/>
        </p:nvGrpSpPr>
        <p:grpSpPr bwMode="auto">
          <a:xfrm>
            <a:off x="2008188" y="1790700"/>
            <a:ext cx="381000" cy="457200"/>
            <a:chOff x="480" y="3072"/>
            <a:chExt cx="336" cy="288"/>
          </a:xfrm>
        </p:grpSpPr>
        <p:sp>
          <p:nvSpPr>
            <p:cNvPr id="107529" name="Rectangle 9">
              <a:extLst>
                <a:ext uri="{FF2B5EF4-FFF2-40B4-BE49-F238E27FC236}">
                  <a16:creationId xmlns:a16="http://schemas.microsoft.com/office/drawing/2014/main" id="{283260F9-1560-444A-A0C4-08B89899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0" name="Line 10">
              <a:extLst>
                <a:ext uri="{FF2B5EF4-FFF2-40B4-BE49-F238E27FC236}">
                  <a16:creationId xmlns:a16="http://schemas.microsoft.com/office/drawing/2014/main" id="{E6F79E99-9A1E-41DF-B262-55E334937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1" name="Line 11">
              <a:extLst>
                <a:ext uri="{FF2B5EF4-FFF2-40B4-BE49-F238E27FC236}">
                  <a16:creationId xmlns:a16="http://schemas.microsoft.com/office/drawing/2014/main" id="{D616FD63-F2A0-4673-A7B3-DD898E6A7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2" name="Line 12">
              <a:extLst>
                <a:ext uri="{FF2B5EF4-FFF2-40B4-BE49-F238E27FC236}">
                  <a16:creationId xmlns:a16="http://schemas.microsoft.com/office/drawing/2014/main" id="{9774A5B0-B3D3-4B2D-9266-CF688BF75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33" name="Group 13">
            <a:extLst>
              <a:ext uri="{FF2B5EF4-FFF2-40B4-BE49-F238E27FC236}">
                <a16:creationId xmlns:a16="http://schemas.microsoft.com/office/drawing/2014/main" id="{76042B9E-4073-4C2D-8A5D-C2B2A2583B51}"/>
              </a:ext>
            </a:extLst>
          </p:cNvPr>
          <p:cNvGrpSpPr>
            <a:grpSpLocks/>
          </p:cNvGrpSpPr>
          <p:nvPr/>
        </p:nvGrpSpPr>
        <p:grpSpPr bwMode="auto">
          <a:xfrm>
            <a:off x="2008188" y="2476500"/>
            <a:ext cx="381000" cy="457200"/>
            <a:chOff x="480" y="3072"/>
            <a:chExt cx="336" cy="288"/>
          </a:xfrm>
        </p:grpSpPr>
        <p:sp>
          <p:nvSpPr>
            <p:cNvPr id="107534" name="Rectangle 14">
              <a:extLst>
                <a:ext uri="{FF2B5EF4-FFF2-40B4-BE49-F238E27FC236}">
                  <a16:creationId xmlns:a16="http://schemas.microsoft.com/office/drawing/2014/main" id="{FB05A57D-47A1-4037-B0EF-190EAA243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5" name="Line 15">
              <a:extLst>
                <a:ext uri="{FF2B5EF4-FFF2-40B4-BE49-F238E27FC236}">
                  <a16:creationId xmlns:a16="http://schemas.microsoft.com/office/drawing/2014/main" id="{6176C808-5F28-4A6C-A00F-DAEA54991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6" name="Line 16">
              <a:extLst>
                <a:ext uri="{FF2B5EF4-FFF2-40B4-BE49-F238E27FC236}">
                  <a16:creationId xmlns:a16="http://schemas.microsoft.com/office/drawing/2014/main" id="{EAFAD55E-B17D-4847-B4F5-9B25617A2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7" name="Line 17">
              <a:extLst>
                <a:ext uri="{FF2B5EF4-FFF2-40B4-BE49-F238E27FC236}">
                  <a16:creationId xmlns:a16="http://schemas.microsoft.com/office/drawing/2014/main" id="{325C3FFD-ECDA-487C-9008-2CC502B6A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38" name="AutoShape 18">
            <a:extLst>
              <a:ext uri="{FF2B5EF4-FFF2-40B4-BE49-F238E27FC236}">
                <a16:creationId xmlns:a16="http://schemas.microsoft.com/office/drawing/2014/main" id="{730ED2AB-F89F-496B-B59A-3899F949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1790700"/>
            <a:ext cx="533400" cy="457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9" name="Line 19">
            <a:extLst>
              <a:ext uri="{FF2B5EF4-FFF2-40B4-BE49-F238E27FC236}">
                <a16:creationId xmlns:a16="http://schemas.microsoft.com/office/drawing/2014/main" id="{40245A1E-3584-4642-AD94-FEE015BCF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188" y="14859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0" name="Line 20">
            <a:extLst>
              <a:ext uri="{FF2B5EF4-FFF2-40B4-BE49-F238E27FC236}">
                <a16:creationId xmlns:a16="http://schemas.microsoft.com/office/drawing/2014/main" id="{EF1FB8A6-2237-4D65-B57D-11DCC602D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188" y="20955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1" name="Line 21">
            <a:extLst>
              <a:ext uri="{FF2B5EF4-FFF2-40B4-BE49-F238E27FC236}">
                <a16:creationId xmlns:a16="http://schemas.microsoft.com/office/drawing/2014/main" id="{CA5E9736-242C-4CAE-BC60-784C5FE6C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9188" y="23241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2" name="Line 22">
            <a:extLst>
              <a:ext uri="{FF2B5EF4-FFF2-40B4-BE49-F238E27FC236}">
                <a16:creationId xmlns:a16="http://schemas.microsoft.com/office/drawing/2014/main" id="{8AFB3A70-A2C8-4FC7-9E8A-06F1699EC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019300"/>
            <a:ext cx="12954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7543" name="Picture 23" descr="BS00283_">
            <a:extLst>
              <a:ext uri="{FF2B5EF4-FFF2-40B4-BE49-F238E27FC236}">
                <a16:creationId xmlns:a16="http://schemas.microsoft.com/office/drawing/2014/main" id="{891529D8-20CB-4E6D-9300-5372AD26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257301"/>
            <a:ext cx="1312863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Line 24">
            <a:extLst>
              <a:ext uri="{FF2B5EF4-FFF2-40B4-BE49-F238E27FC236}">
                <a16:creationId xmlns:a16="http://schemas.microsoft.com/office/drawing/2014/main" id="{C0177DA4-6D74-43F8-A76D-27B0C96BA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4" y="2019300"/>
            <a:ext cx="1049337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5" name="AutoShape 25">
            <a:extLst>
              <a:ext uri="{FF2B5EF4-FFF2-40B4-BE49-F238E27FC236}">
                <a16:creationId xmlns:a16="http://schemas.microsoft.com/office/drawing/2014/main" id="{C8EA18E0-9C31-47FF-AF5D-61852DD2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063" y="1790700"/>
            <a:ext cx="533400" cy="457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6" name="Line 26">
            <a:extLst>
              <a:ext uri="{FF2B5EF4-FFF2-40B4-BE49-F238E27FC236}">
                <a16:creationId xmlns:a16="http://schemas.microsoft.com/office/drawing/2014/main" id="{6BFF5CB7-797F-444F-BD1C-34E95D1D98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8463" y="14859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7" name="Line 27">
            <a:extLst>
              <a:ext uri="{FF2B5EF4-FFF2-40B4-BE49-F238E27FC236}">
                <a16:creationId xmlns:a16="http://schemas.microsoft.com/office/drawing/2014/main" id="{EF3E9894-C6B9-4BF2-924C-489EA819E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8463" y="20193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8" name="Line 28">
            <a:extLst>
              <a:ext uri="{FF2B5EF4-FFF2-40B4-BE49-F238E27FC236}">
                <a16:creationId xmlns:a16="http://schemas.microsoft.com/office/drawing/2014/main" id="{443D4E77-FD07-4288-8FB6-BBA332208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8463" y="2247900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7549" name="Picture 29" descr="BD04889_">
            <a:extLst>
              <a:ext uri="{FF2B5EF4-FFF2-40B4-BE49-F238E27FC236}">
                <a16:creationId xmlns:a16="http://schemas.microsoft.com/office/drawing/2014/main" id="{7F35990F-31FA-4695-A05A-42A69B41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650" y="1485901"/>
            <a:ext cx="7175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05011_">
            <a:extLst>
              <a:ext uri="{FF2B5EF4-FFF2-40B4-BE49-F238E27FC236}">
                <a16:creationId xmlns:a16="http://schemas.microsoft.com/office/drawing/2014/main" id="{A0757E18-099C-4255-99F4-D38F5E630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63" y="800101"/>
            <a:ext cx="8382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1" name="Text Box 31">
            <a:extLst>
              <a:ext uri="{FF2B5EF4-FFF2-40B4-BE49-F238E27FC236}">
                <a16:creationId xmlns:a16="http://schemas.microsoft.com/office/drawing/2014/main" id="{AD70D139-F5DA-4448-846E-3514E992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9" y="2344738"/>
            <a:ext cx="1000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其它</a:t>
            </a:r>
          </a:p>
        </p:txBody>
      </p:sp>
      <p:sp>
        <p:nvSpPr>
          <p:cNvPr id="107552" name="Text Box 32">
            <a:extLst>
              <a:ext uri="{FF2B5EF4-FFF2-40B4-BE49-F238E27FC236}">
                <a16:creationId xmlns:a16="http://schemas.microsoft.com/office/drawing/2014/main" id="{75BFA110-1EE2-4D63-9710-5C13814B9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476250"/>
            <a:ext cx="1641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作业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成批进入</a:t>
            </a:r>
          </a:p>
        </p:txBody>
      </p:sp>
      <p:sp>
        <p:nvSpPr>
          <p:cNvPr id="107553" name="Text Box 33">
            <a:extLst>
              <a:ext uri="{FF2B5EF4-FFF2-40B4-BE49-F238E27FC236}">
                <a16:creationId xmlns:a16="http://schemas.microsoft.com/office/drawing/2014/main" id="{3D8C4BD8-FD62-4707-BE04-E97FDE91E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1" y="219551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输入井</a:t>
            </a:r>
          </a:p>
        </p:txBody>
      </p:sp>
      <p:sp>
        <p:nvSpPr>
          <p:cNvPr id="107554" name="Text Box 34">
            <a:extLst>
              <a:ext uri="{FF2B5EF4-FFF2-40B4-BE49-F238E27FC236}">
                <a16:creationId xmlns:a16="http://schemas.microsoft.com/office/drawing/2014/main" id="{058E68BE-936C-40AC-A6BE-7BCAF337A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2216151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输出井</a:t>
            </a:r>
          </a:p>
        </p:txBody>
      </p:sp>
      <p:sp>
        <p:nvSpPr>
          <p:cNvPr id="107555" name="Text Box 35">
            <a:extLst>
              <a:ext uri="{FF2B5EF4-FFF2-40B4-BE49-F238E27FC236}">
                <a16:creationId xmlns:a16="http://schemas.microsoft.com/office/drawing/2014/main" id="{5F2C5B5C-9F7F-4104-A7B8-AE7E5549B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2852739"/>
            <a:ext cx="4695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单道批处理系统（脱机）</a:t>
            </a:r>
          </a:p>
        </p:txBody>
      </p:sp>
      <p:sp>
        <p:nvSpPr>
          <p:cNvPr id="107556" name="Text Box 36">
            <a:extLst>
              <a:ext uri="{FF2B5EF4-FFF2-40B4-BE49-F238E27FC236}">
                <a16:creationId xmlns:a16="http://schemas.microsoft.com/office/drawing/2014/main" id="{C1E79412-2DED-47E0-9030-9318F94E1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81201"/>
            <a:ext cx="973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高速</a:t>
            </a:r>
          </a:p>
        </p:txBody>
      </p:sp>
      <p:grpSp>
        <p:nvGrpSpPr>
          <p:cNvPr id="107557" name="Group 37">
            <a:extLst>
              <a:ext uri="{FF2B5EF4-FFF2-40B4-BE49-F238E27FC236}">
                <a16:creationId xmlns:a16="http://schemas.microsoft.com/office/drawing/2014/main" id="{201CB5D7-D94B-4A37-AB7F-EA933F44E83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371600"/>
            <a:ext cx="381000" cy="457200"/>
            <a:chOff x="480" y="3072"/>
            <a:chExt cx="336" cy="288"/>
          </a:xfrm>
        </p:grpSpPr>
        <p:sp>
          <p:nvSpPr>
            <p:cNvPr id="107558" name="Rectangle 38">
              <a:extLst>
                <a:ext uri="{FF2B5EF4-FFF2-40B4-BE49-F238E27FC236}">
                  <a16:creationId xmlns:a16="http://schemas.microsoft.com/office/drawing/2014/main" id="{D2BB6D53-37EA-4150-B747-F770120B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9" name="Line 39">
              <a:extLst>
                <a:ext uri="{FF2B5EF4-FFF2-40B4-BE49-F238E27FC236}">
                  <a16:creationId xmlns:a16="http://schemas.microsoft.com/office/drawing/2014/main" id="{0297830A-84F8-487C-8050-886129B34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0" name="Line 40">
              <a:extLst>
                <a:ext uri="{FF2B5EF4-FFF2-40B4-BE49-F238E27FC236}">
                  <a16:creationId xmlns:a16="http://schemas.microsoft.com/office/drawing/2014/main" id="{D665ADF2-D5E2-4595-ADAC-5CE5A0809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1" name="Line 41">
              <a:extLst>
                <a:ext uri="{FF2B5EF4-FFF2-40B4-BE49-F238E27FC236}">
                  <a16:creationId xmlns:a16="http://schemas.microsoft.com/office/drawing/2014/main" id="{AE76EACC-66BF-4D19-9BA0-53E1C4716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62" name="Group 42">
            <a:extLst>
              <a:ext uri="{FF2B5EF4-FFF2-40B4-BE49-F238E27FC236}">
                <a16:creationId xmlns:a16="http://schemas.microsoft.com/office/drawing/2014/main" id="{DEBA54B7-F2C5-43E6-B227-B0789E99755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371600"/>
            <a:ext cx="381000" cy="457200"/>
            <a:chOff x="480" y="3072"/>
            <a:chExt cx="336" cy="288"/>
          </a:xfrm>
        </p:grpSpPr>
        <p:sp>
          <p:nvSpPr>
            <p:cNvPr id="107563" name="Rectangle 43">
              <a:extLst>
                <a:ext uri="{FF2B5EF4-FFF2-40B4-BE49-F238E27FC236}">
                  <a16:creationId xmlns:a16="http://schemas.microsoft.com/office/drawing/2014/main" id="{AC40EDD9-393E-4431-AB89-F495D8EB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4" name="Line 44">
              <a:extLst>
                <a:ext uri="{FF2B5EF4-FFF2-40B4-BE49-F238E27FC236}">
                  <a16:creationId xmlns:a16="http://schemas.microsoft.com/office/drawing/2014/main" id="{59633EC5-A630-477B-B046-BEDE3B253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5" name="Line 45">
              <a:extLst>
                <a:ext uri="{FF2B5EF4-FFF2-40B4-BE49-F238E27FC236}">
                  <a16:creationId xmlns:a16="http://schemas.microsoft.com/office/drawing/2014/main" id="{C6A6E211-9458-4083-AD1B-F7740F106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6" name="Line 46">
              <a:extLst>
                <a:ext uri="{FF2B5EF4-FFF2-40B4-BE49-F238E27FC236}">
                  <a16:creationId xmlns:a16="http://schemas.microsoft.com/office/drawing/2014/main" id="{AF9D7155-20C6-455E-8ACD-2A436034F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67" name="Group 47">
            <a:extLst>
              <a:ext uri="{FF2B5EF4-FFF2-40B4-BE49-F238E27FC236}">
                <a16:creationId xmlns:a16="http://schemas.microsoft.com/office/drawing/2014/main" id="{A0168A79-AF91-47E9-86D7-536006C083B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371600"/>
            <a:ext cx="381000" cy="457200"/>
            <a:chOff x="480" y="3072"/>
            <a:chExt cx="336" cy="288"/>
          </a:xfrm>
        </p:grpSpPr>
        <p:sp>
          <p:nvSpPr>
            <p:cNvPr id="107568" name="Rectangle 48">
              <a:extLst>
                <a:ext uri="{FF2B5EF4-FFF2-40B4-BE49-F238E27FC236}">
                  <a16:creationId xmlns:a16="http://schemas.microsoft.com/office/drawing/2014/main" id="{3DE5043C-B30A-40F2-994F-9CA2A360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9" name="Line 49">
              <a:extLst>
                <a:ext uri="{FF2B5EF4-FFF2-40B4-BE49-F238E27FC236}">
                  <a16:creationId xmlns:a16="http://schemas.microsoft.com/office/drawing/2014/main" id="{CDFAADB5-F900-45FF-8E0E-AE6280878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0" name="Line 50">
              <a:extLst>
                <a:ext uri="{FF2B5EF4-FFF2-40B4-BE49-F238E27FC236}">
                  <a16:creationId xmlns:a16="http://schemas.microsoft.com/office/drawing/2014/main" id="{6C9D1CA6-77D3-4632-97ED-0D1A45E71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1" name="Line 51">
              <a:extLst>
                <a:ext uri="{FF2B5EF4-FFF2-40B4-BE49-F238E27FC236}">
                  <a16:creationId xmlns:a16="http://schemas.microsoft.com/office/drawing/2014/main" id="{E374C093-27D5-4175-80D4-DE2D39F29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72" name="Group 52">
            <a:extLst>
              <a:ext uri="{FF2B5EF4-FFF2-40B4-BE49-F238E27FC236}">
                <a16:creationId xmlns:a16="http://schemas.microsoft.com/office/drawing/2014/main" id="{94DF3365-D3CE-4122-9D15-A42A8826C97C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4421188"/>
            <a:ext cx="381000" cy="457200"/>
            <a:chOff x="480" y="3072"/>
            <a:chExt cx="336" cy="288"/>
          </a:xfrm>
        </p:grpSpPr>
        <p:sp>
          <p:nvSpPr>
            <p:cNvPr id="107573" name="Rectangle 53">
              <a:extLst>
                <a:ext uri="{FF2B5EF4-FFF2-40B4-BE49-F238E27FC236}">
                  <a16:creationId xmlns:a16="http://schemas.microsoft.com/office/drawing/2014/main" id="{6937659E-847F-487C-AA4C-10F4E854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4" name="Line 54">
              <a:extLst>
                <a:ext uri="{FF2B5EF4-FFF2-40B4-BE49-F238E27FC236}">
                  <a16:creationId xmlns:a16="http://schemas.microsoft.com/office/drawing/2014/main" id="{55ECD16C-A29D-4F46-9330-A1FE4CD30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5" name="Line 55">
              <a:extLst>
                <a:ext uri="{FF2B5EF4-FFF2-40B4-BE49-F238E27FC236}">
                  <a16:creationId xmlns:a16="http://schemas.microsoft.com/office/drawing/2014/main" id="{15392EEE-9074-4984-9F1F-1B7946D1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6" name="Line 56">
              <a:extLst>
                <a:ext uri="{FF2B5EF4-FFF2-40B4-BE49-F238E27FC236}">
                  <a16:creationId xmlns:a16="http://schemas.microsoft.com/office/drawing/2014/main" id="{E86EC446-BA50-4D5F-BE5D-124357C77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77" name="Group 57">
            <a:extLst>
              <a:ext uri="{FF2B5EF4-FFF2-40B4-BE49-F238E27FC236}">
                <a16:creationId xmlns:a16="http://schemas.microsoft.com/office/drawing/2014/main" id="{FC4CF1FE-3FDB-40AA-B7A9-0B371A5999C8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5030788"/>
            <a:ext cx="381000" cy="457200"/>
            <a:chOff x="480" y="3072"/>
            <a:chExt cx="336" cy="288"/>
          </a:xfrm>
        </p:grpSpPr>
        <p:sp>
          <p:nvSpPr>
            <p:cNvPr id="107578" name="Rectangle 58">
              <a:extLst>
                <a:ext uri="{FF2B5EF4-FFF2-40B4-BE49-F238E27FC236}">
                  <a16:creationId xmlns:a16="http://schemas.microsoft.com/office/drawing/2014/main" id="{FC6C5EF3-F8F2-41E6-B7E0-B78F9ED1F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9" name="Line 59">
              <a:extLst>
                <a:ext uri="{FF2B5EF4-FFF2-40B4-BE49-F238E27FC236}">
                  <a16:creationId xmlns:a16="http://schemas.microsoft.com/office/drawing/2014/main" id="{2181F663-A540-4132-8A85-B4020F954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0" name="Line 60">
              <a:extLst>
                <a:ext uri="{FF2B5EF4-FFF2-40B4-BE49-F238E27FC236}">
                  <a16:creationId xmlns:a16="http://schemas.microsoft.com/office/drawing/2014/main" id="{9A4820E1-168B-4014-8B2E-5EC1D5293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1" name="Line 61">
              <a:extLst>
                <a:ext uri="{FF2B5EF4-FFF2-40B4-BE49-F238E27FC236}">
                  <a16:creationId xmlns:a16="http://schemas.microsoft.com/office/drawing/2014/main" id="{180DBE32-A8EA-415E-9AD2-D45C371DC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82" name="Group 62">
            <a:extLst>
              <a:ext uri="{FF2B5EF4-FFF2-40B4-BE49-F238E27FC236}">
                <a16:creationId xmlns:a16="http://schemas.microsoft.com/office/drawing/2014/main" id="{ABA372ED-6C52-44A8-8323-4ADE233A6D41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5716588"/>
            <a:ext cx="381000" cy="457200"/>
            <a:chOff x="480" y="3072"/>
            <a:chExt cx="336" cy="288"/>
          </a:xfrm>
        </p:grpSpPr>
        <p:sp>
          <p:nvSpPr>
            <p:cNvPr id="107583" name="Rectangle 63">
              <a:extLst>
                <a:ext uri="{FF2B5EF4-FFF2-40B4-BE49-F238E27FC236}">
                  <a16:creationId xmlns:a16="http://schemas.microsoft.com/office/drawing/2014/main" id="{140DBE90-4C0D-4296-BCC2-F0A3F1DD5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4" name="Line 64">
              <a:extLst>
                <a:ext uri="{FF2B5EF4-FFF2-40B4-BE49-F238E27FC236}">
                  <a16:creationId xmlns:a16="http://schemas.microsoft.com/office/drawing/2014/main" id="{9C7BE2AB-C948-42C1-99F7-FA1BCEE76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5" name="Line 65">
              <a:extLst>
                <a:ext uri="{FF2B5EF4-FFF2-40B4-BE49-F238E27FC236}">
                  <a16:creationId xmlns:a16="http://schemas.microsoft.com/office/drawing/2014/main" id="{A338902A-3505-473A-BC1F-3E50AEBC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6" name="Line 66">
              <a:extLst>
                <a:ext uri="{FF2B5EF4-FFF2-40B4-BE49-F238E27FC236}">
                  <a16:creationId xmlns:a16="http://schemas.microsoft.com/office/drawing/2014/main" id="{20715BCC-67B1-4D4A-91EE-A37F9181A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87" name="AutoShape 67">
            <a:extLst>
              <a:ext uri="{FF2B5EF4-FFF2-40B4-BE49-F238E27FC236}">
                <a16:creationId xmlns:a16="http://schemas.microsoft.com/office/drawing/2014/main" id="{3097C0C2-C02D-4D17-A073-CFF80AB0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5030788"/>
            <a:ext cx="533400" cy="457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8" name="Line 68">
            <a:extLst>
              <a:ext uri="{FF2B5EF4-FFF2-40B4-BE49-F238E27FC236}">
                <a16:creationId xmlns:a16="http://schemas.microsoft.com/office/drawing/2014/main" id="{E90F7790-91B8-47A6-BF3C-8017CCE74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388" y="4725988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89" name="Line 69">
            <a:extLst>
              <a:ext uri="{FF2B5EF4-FFF2-40B4-BE49-F238E27FC236}">
                <a16:creationId xmlns:a16="http://schemas.microsoft.com/office/drawing/2014/main" id="{A670630C-02F4-41C9-A90B-44E2D4DC4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388" y="533558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90" name="Line 70">
            <a:extLst>
              <a:ext uri="{FF2B5EF4-FFF2-40B4-BE49-F238E27FC236}">
                <a16:creationId xmlns:a16="http://schemas.microsoft.com/office/drawing/2014/main" id="{4E1E5277-A0C9-471A-BA09-E1DF24D61C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388" y="55641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91" name="Line 71">
            <a:extLst>
              <a:ext uri="{FF2B5EF4-FFF2-40B4-BE49-F238E27FC236}">
                <a16:creationId xmlns:a16="http://schemas.microsoft.com/office/drawing/2014/main" id="{66EB003F-6905-42EA-B4BE-37B96CCD6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5068888"/>
            <a:ext cx="8382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7592" name="Picture 72" descr="BS00283_">
            <a:extLst>
              <a:ext uri="{FF2B5EF4-FFF2-40B4-BE49-F238E27FC236}">
                <a16:creationId xmlns:a16="http://schemas.microsoft.com/office/drawing/2014/main" id="{DFE9D838-9F57-46D5-8D58-2EFBC445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4497389"/>
            <a:ext cx="1312863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93" name="Line 73">
            <a:extLst>
              <a:ext uri="{FF2B5EF4-FFF2-40B4-BE49-F238E27FC236}">
                <a16:creationId xmlns:a16="http://schemas.microsoft.com/office/drawing/2014/main" id="{5DC59FC0-94CC-43CC-A6D8-670B7EEB6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8264" y="5259388"/>
            <a:ext cx="1049337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94" name="AutoShape 74">
            <a:extLst>
              <a:ext uri="{FF2B5EF4-FFF2-40B4-BE49-F238E27FC236}">
                <a16:creationId xmlns:a16="http://schemas.microsoft.com/office/drawing/2014/main" id="{7FF6324B-CB49-43B3-83CD-E4BC5E3D4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5030788"/>
            <a:ext cx="533400" cy="4572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5" name="Line 75">
            <a:extLst>
              <a:ext uri="{FF2B5EF4-FFF2-40B4-BE49-F238E27FC236}">
                <a16:creationId xmlns:a16="http://schemas.microsoft.com/office/drawing/2014/main" id="{4678558E-37A6-457F-B27E-902690AA65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4663" y="47259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96" name="Line 76">
            <a:extLst>
              <a:ext uri="{FF2B5EF4-FFF2-40B4-BE49-F238E27FC236}">
                <a16:creationId xmlns:a16="http://schemas.microsoft.com/office/drawing/2014/main" id="{D3E4CB72-657E-4BBC-8339-8782311FC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4663" y="5259388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97" name="Line 77">
            <a:extLst>
              <a:ext uri="{FF2B5EF4-FFF2-40B4-BE49-F238E27FC236}">
                <a16:creationId xmlns:a16="http://schemas.microsoft.com/office/drawing/2014/main" id="{E5A8DF72-A366-495D-BC7B-076A1469E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4663" y="5487988"/>
            <a:ext cx="609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7598" name="Picture 78" descr="BD04889_">
            <a:extLst>
              <a:ext uri="{FF2B5EF4-FFF2-40B4-BE49-F238E27FC236}">
                <a16:creationId xmlns:a16="http://schemas.microsoft.com/office/drawing/2014/main" id="{E8752E1C-8B4C-45E5-9316-B6F3BAB2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50" y="4725989"/>
            <a:ext cx="7175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99" name="Picture 79" descr="BD05011_">
            <a:extLst>
              <a:ext uri="{FF2B5EF4-FFF2-40B4-BE49-F238E27FC236}">
                <a16:creationId xmlns:a16="http://schemas.microsoft.com/office/drawing/2014/main" id="{44F40115-ABBB-4B46-9274-CE35FE675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3" y="4040189"/>
            <a:ext cx="8382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00" name="Text Box 80">
            <a:extLst>
              <a:ext uri="{FF2B5EF4-FFF2-40B4-BE49-F238E27FC236}">
                <a16:creationId xmlns:a16="http://schemas.microsoft.com/office/drawing/2014/main" id="{DDA5CA67-4E32-427A-BBCF-9A3C0873D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6988" y="5584826"/>
            <a:ext cx="995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其它</a:t>
            </a:r>
          </a:p>
        </p:txBody>
      </p:sp>
      <p:sp>
        <p:nvSpPr>
          <p:cNvPr id="107601" name="Text Box 81">
            <a:extLst>
              <a:ext uri="{FF2B5EF4-FFF2-40B4-BE49-F238E27FC236}">
                <a16:creationId xmlns:a16="http://schemas.microsoft.com/office/drawing/2014/main" id="{2131F53C-25B5-4973-8CE7-F2E121FC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716338"/>
            <a:ext cx="16367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作业</a:t>
            </a:r>
          </a:p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成批进入</a:t>
            </a:r>
          </a:p>
        </p:txBody>
      </p:sp>
      <p:sp>
        <p:nvSpPr>
          <p:cNvPr id="107602" name="Text Box 82">
            <a:extLst>
              <a:ext uri="{FF2B5EF4-FFF2-40B4-BE49-F238E27FC236}">
                <a16:creationId xmlns:a16="http://schemas.microsoft.com/office/drawing/2014/main" id="{6AE430F6-E804-4800-AFEE-E5673D3A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5549901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输出井</a:t>
            </a:r>
          </a:p>
        </p:txBody>
      </p:sp>
      <p:sp>
        <p:nvSpPr>
          <p:cNvPr id="107603" name="Text Box 83">
            <a:extLst>
              <a:ext uri="{FF2B5EF4-FFF2-40B4-BE49-F238E27FC236}">
                <a16:creationId xmlns:a16="http://schemas.microsoft.com/office/drawing/2014/main" id="{7E10A236-0451-4AAC-9257-FE2A9A607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6" y="6021389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多道批处理系统</a:t>
            </a:r>
          </a:p>
        </p:txBody>
      </p:sp>
      <p:grpSp>
        <p:nvGrpSpPr>
          <p:cNvPr id="107604" name="Group 84">
            <a:extLst>
              <a:ext uri="{FF2B5EF4-FFF2-40B4-BE49-F238E27FC236}">
                <a16:creationId xmlns:a16="http://schemas.microsoft.com/office/drawing/2014/main" id="{E29C89CB-259F-4071-AE44-D74C023A0319}"/>
              </a:ext>
            </a:extLst>
          </p:cNvPr>
          <p:cNvGrpSpPr>
            <a:grpSpLocks/>
          </p:cNvGrpSpPr>
          <p:nvPr/>
        </p:nvGrpSpPr>
        <p:grpSpPr bwMode="auto">
          <a:xfrm>
            <a:off x="3913188" y="4230688"/>
            <a:ext cx="381000" cy="457200"/>
            <a:chOff x="480" y="3072"/>
            <a:chExt cx="336" cy="288"/>
          </a:xfrm>
        </p:grpSpPr>
        <p:sp>
          <p:nvSpPr>
            <p:cNvPr id="107605" name="Rectangle 85">
              <a:extLst>
                <a:ext uri="{FF2B5EF4-FFF2-40B4-BE49-F238E27FC236}">
                  <a16:creationId xmlns:a16="http://schemas.microsoft.com/office/drawing/2014/main" id="{C1F4E435-6F4D-4B10-887E-CD9613A6A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6" name="Line 86">
              <a:extLst>
                <a:ext uri="{FF2B5EF4-FFF2-40B4-BE49-F238E27FC236}">
                  <a16:creationId xmlns:a16="http://schemas.microsoft.com/office/drawing/2014/main" id="{CDA64A2C-7D49-4A57-8510-983CCFFE8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7" name="Line 87">
              <a:extLst>
                <a:ext uri="{FF2B5EF4-FFF2-40B4-BE49-F238E27FC236}">
                  <a16:creationId xmlns:a16="http://schemas.microsoft.com/office/drawing/2014/main" id="{33CC492B-12DE-408A-ACD7-ED548BCB3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08" name="Line 88">
              <a:extLst>
                <a:ext uri="{FF2B5EF4-FFF2-40B4-BE49-F238E27FC236}">
                  <a16:creationId xmlns:a16="http://schemas.microsoft.com/office/drawing/2014/main" id="{CB6AFCA4-A734-4338-8062-2F084297C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609" name="Group 89">
            <a:extLst>
              <a:ext uri="{FF2B5EF4-FFF2-40B4-BE49-F238E27FC236}">
                <a16:creationId xmlns:a16="http://schemas.microsoft.com/office/drawing/2014/main" id="{0DE426C1-DA29-4C36-913E-DDF46697198F}"/>
              </a:ext>
            </a:extLst>
          </p:cNvPr>
          <p:cNvGrpSpPr>
            <a:grpSpLocks/>
          </p:cNvGrpSpPr>
          <p:nvPr/>
        </p:nvGrpSpPr>
        <p:grpSpPr bwMode="auto">
          <a:xfrm>
            <a:off x="3913188" y="4840288"/>
            <a:ext cx="381000" cy="457200"/>
            <a:chOff x="480" y="3072"/>
            <a:chExt cx="336" cy="288"/>
          </a:xfrm>
        </p:grpSpPr>
        <p:sp>
          <p:nvSpPr>
            <p:cNvPr id="107610" name="Rectangle 90">
              <a:extLst>
                <a:ext uri="{FF2B5EF4-FFF2-40B4-BE49-F238E27FC236}">
                  <a16:creationId xmlns:a16="http://schemas.microsoft.com/office/drawing/2014/main" id="{52E62C7B-9A68-4478-8441-1028CA7A6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1" name="Line 91">
              <a:extLst>
                <a:ext uri="{FF2B5EF4-FFF2-40B4-BE49-F238E27FC236}">
                  <a16:creationId xmlns:a16="http://schemas.microsoft.com/office/drawing/2014/main" id="{FC7D9B64-6058-48ED-9D97-385F8BAE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2" name="Line 92">
              <a:extLst>
                <a:ext uri="{FF2B5EF4-FFF2-40B4-BE49-F238E27FC236}">
                  <a16:creationId xmlns:a16="http://schemas.microsoft.com/office/drawing/2014/main" id="{CE36CE3E-FC1A-4C98-8FCA-4C94E1537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3" name="Line 93">
              <a:extLst>
                <a:ext uri="{FF2B5EF4-FFF2-40B4-BE49-F238E27FC236}">
                  <a16:creationId xmlns:a16="http://schemas.microsoft.com/office/drawing/2014/main" id="{85C3BDA6-37CF-43A7-A7C5-7877BD9E0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614" name="Group 94">
            <a:extLst>
              <a:ext uri="{FF2B5EF4-FFF2-40B4-BE49-F238E27FC236}">
                <a16:creationId xmlns:a16="http://schemas.microsoft.com/office/drawing/2014/main" id="{14D54AF4-9281-4DDE-BE34-90207F71BBC2}"/>
              </a:ext>
            </a:extLst>
          </p:cNvPr>
          <p:cNvGrpSpPr>
            <a:grpSpLocks/>
          </p:cNvGrpSpPr>
          <p:nvPr/>
        </p:nvGrpSpPr>
        <p:grpSpPr bwMode="auto">
          <a:xfrm>
            <a:off x="3913188" y="5449888"/>
            <a:ext cx="381000" cy="457200"/>
            <a:chOff x="480" y="3072"/>
            <a:chExt cx="336" cy="288"/>
          </a:xfrm>
        </p:grpSpPr>
        <p:sp>
          <p:nvSpPr>
            <p:cNvPr id="107615" name="Rectangle 95">
              <a:extLst>
                <a:ext uri="{FF2B5EF4-FFF2-40B4-BE49-F238E27FC236}">
                  <a16:creationId xmlns:a16="http://schemas.microsoft.com/office/drawing/2014/main" id="{E8857B3E-1439-4497-89EE-8685FE847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6" name="Line 96">
              <a:extLst>
                <a:ext uri="{FF2B5EF4-FFF2-40B4-BE49-F238E27FC236}">
                  <a16:creationId xmlns:a16="http://schemas.microsoft.com/office/drawing/2014/main" id="{CBE2B1F6-5B96-4BA5-BAB1-99A7DFF68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7" name="Line 97">
              <a:extLst>
                <a:ext uri="{FF2B5EF4-FFF2-40B4-BE49-F238E27FC236}">
                  <a16:creationId xmlns:a16="http://schemas.microsoft.com/office/drawing/2014/main" id="{533C71F4-DA8A-4D96-8BED-CACC815BC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8" name="Line 98">
              <a:extLst>
                <a:ext uri="{FF2B5EF4-FFF2-40B4-BE49-F238E27FC236}">
                  <a16:creationId xmlns:a16="http://schemas.microsoft.com/office/drawing/2014/main" id="{11EE6AB0-61DD-4DE9-BF5F-B72734D92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619" name="Line 99">
            <a:extLst>
              <a:ext uri="{FF2B5EF4-FFF2-40B4-BE49-F238E27FC236}">
                <a16:creationId xmlns:a16="http://schemas.microsoft.com/office/drawing/2014/main" id="{F758FD81-865D-4891-B773-594B0356A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4459288"/>
            <a:ext cx="838200" cy="30480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20" name="Line 100">
            <a:extLst>
              <a:ext uri="{FF2B5EF4-FFF2-40B4-BE49-F238E27FC236}">
                <a16:creationId xmlns:a16="http://schemas.microsoft.com/office/drawing/2014/main" id="{FFC79716-1CC0-4A8A-9E19-0B9731B450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0388" y="5449888"/>
            <a:ext cx="685800" cy="22860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21" name="Line 101">
            <a:extLst>
              <a:ext uri="{FF2B5EF4-FFF2-40B4-BE49-F238E27FC236}">
                <a16:creationId xmlns:a16="http://schemas.microsoft.com/office/drawing/2014/main" id="{315D6A59-6DD6-4B4F-A466-7AC2AAEA8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4992688"/>
            <a:ext cx="9906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22" name="Line 102">
            <a:extLst>
              <a:ext uri="{FF2B5EF4-FFF2-40B4-BE49-F238E27FC236}">
                <a16:creationId xmlns:a16="http://schemas.microsoft.com/office/drawing/2014/main" id="{B85639B5-0D25-4C1F-98AE-123D1A896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5526088"/>
            <a:ext cx="9906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23" name="Text Box 103">
            <a:extLst>
              <a:ext uri="{FF2B5EF4-FFF2-40B4-BE49-F238E27FC236}">
                <a16:creationId xmlns:a16="http://schemas.microsoft.com/office/drawing/2014/main" id="{165BCB44-4670-472A-B786-F3EB39398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4076701"/>
            <a:ext cx="2798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多道并发执行</a:t>
            </a:r>
          </a:p>
        </p:txBody>
      </p:sp>
      <p:sp>
        <p:nvSpPr>
          <p:cNvPr id="107624" name="Text Box 104">
            <a:extLst>
              <a:ext uri="{FF2B5EF4-FFF2-40B4-BE49-F238E27FC236}">
                <a16:creationId xmlns:a16="http://schemas.microsoft.com/office/drawing/2014/main" id="{F2DE7E46-81C2-4512-8EA2-5C1049C03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5537201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输入井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EA28ADC-F109-4B50-B5CC-A146CAFF0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772400" cy="946150"/>
          </a:xfrm>
        </p:spPr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（二）分时操作系统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D282F2F2-8155-4265-AE6C-3CC9087A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050" y="1700808"/>
            <a:ext cx="8359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多个用户“同时”使用同一台计算机(即：多用户)；或多个程序分时共享硬件和软件资源(即：多任务)。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91EFF47-9180-4540-B7FB-6C791592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04" y="2679591"/>
            <a:ext cx="10729192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 特点：</a:t>
            </a:r>
          </a:p>
          <a:p>
            <a:pPr lvl="1">
              <a:spcBef>
                <a:spcPts val="6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多路性</a:t>
            </a:r>
            <a:r>
              <a:rPr lang="zh-CN" altLang="en-US" sz="2800" b="1" dirty="0"/>
              <a:t>——支持多个用户同时使用，共享资源</a:t>
            </a:r>
          </a:p>
          <a:p>
            <a:pPr lvl="1">
              <a:spcBef>
                <a:spcPts val="6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交互性</a:t>
            </a:r>
            <a:r>
              <a:rPr lang="zh-CN" altLang="en-US" sz="2800" b="1" dirty="0"/>
              <a:t>——每个用户都可以通过终端与计算机进行交互式，系统能及时对用户的操作进行响应</a:t>
            </a:r>
          </a:p>
          <a:p>
            <a:pPr lvl="1">
              <a:spcBef>
                <a:spcPts val="6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独立性</a:t>
            </a:r>
            <a:r>
              <a:rPr lang="zh-CN" altLang="en-US" sz="2800" b="1" dirty="0"/>
              <a:t>——对每个用户而言，他都认为自己是单独使用该计算机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FBC3D2-4C96-4F9D-BBB7-C727230B1120}"/>
              </a:ext>
            </a:extLst>
          </p:cNvPr>
          <p:cNvSpPr/>
          <p:nvPr/>
        </p:nvSpPr>
        <p:spPr>
          <a:xfrm>
            <a:off x="731404" y="5420231"/>
            <a:ext cx="104771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分时系统的提出：</a:t>
            </a:r>
          </a:p>
          <a:p>
            <a:pPr lvl="2"/>
            <a:r>
              <a:rPr lang="zh-CN" altLang="en-US" sz="2800" b="1" dirty="0"/>
              <a:t>解决人机交互，进行</a:t>
            </a:r>
            <a:r>
              <a:rPr lang="zh-CN" altLang="en-US" sz="2800" b="1" dirty="0">
                <a:solidFill>
                  <a:srgbClr val="C00000"/>
                </a:solidFill>
              </a:rPr>
              <a:t>及时响应</a:t>
            </a:r>
            <a:r>
              <a:rPr lang="zh-CN" altLang="en-US" sz="2800" b="1" dirty="0"/>
              <a:t>，共享主机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autoUpdateAnimBg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3DDF1A18-8F2F-4951-B313-B02D447571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194" y="362928"/>
            <a:ext cx="5075868" cy="449264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sz="2400" b="1" dirty="0"/>
              <a:t>分时系统的实现：按时间片轮转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91E796D-D2CD-4189-B7CF-EF3C4ABA3BE1}"/>
              </a:ext>
            </a:extLst>
          </p:cNvPr>
          <p:cNvGrpSpPr/>
          <p:nvPr/>
        </p:nvGrpSpPr>
        <p:grpSpPr>
          <a:xfrm>
            <a:off x="171185" y="4289799"/>
            <a:ext cx="7772400" cy="2466776"/>
            <a:chOff x="4318702" y="4240413"/>
            <a:chExt cx="7772400" cy="2466776"/>
          </a:xfrm>
        </p:grpSpPr>
        <p:grpSp>
          <p:nvGrpSpPr>
            <p:cNvPr id="108574" name="Group 30">
              <a:extLst>
                <a:ext uri="{FF2B5EF4-FFF2-40B4-BE49-F238E27FC236}">
                  <a16:creationId xmlns:a16="http://schemas.microsoft.com/office/drawing/2014/main" id="{C67DB69E-05B7-41B0-8073-7B5F32E66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8702" y="4661745"/>
              <a:ext cx="7772400" cy="1449388"/>
              <a:chOff x="356" y="2886"/>
              <a:chExt cx="4896" cy="913"/>
            </a:xfrm>
          </p:grpSpPr>
          <p:sp>
            <p:nvSpPr>
              <p:cNvPr id="108548" name="Line 4">
                <a:extLst>
                  <a:ext uri="{FF2B5EF4-FFF2-40B4-BE49-F238E27FC236}">
                    <a16:creationId xmlns:a16="http://schemas.microsoft.com/office/drawing/2014/main" id="{885F4F6C-9BEE-41ED-B79F-62847A84F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" y="3457"/>
                <a:ext cx="4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49" name="Text Box 5">
                <a:extLst>
                  <a:ext uri="{FF2B5EF4-FFF2-40B4-BE49-F238E27FC236}">
                    <a16:creationId xmlns:a16="http://schemas.microsoft.com/office/drawing/2014/main" id="{F734B6BB-0386-46E2-93EE-962AE4062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6" y="3193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ea typeface="仿宋_GB2312" panose="02010600030101010101" charset="-122"/>
                  </a:rPr>
                  <a:t>t</a:t>
                </a:r>
              </a:p>
            </p:txBody>
          </p:sp>
          <p:sp>
            <p:nvSpPr>
              <p:cNvPr id="108550" name="Line 6">
                <a:extLst>
                  <a:ext uri="{FF2B5EF4-FFF2-40B4-BE49-F238E27FC236}">
                    <a16:creationId xmlns:a16="http://schemas.microsoft.com/office/drawing/2014/main" id="{1BAB2D7A-A772-446F-80D5-90E6F0386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8" y="321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51" name="Line 7">
                <a:extLst>
                  <a:ext uri="{FF2B5EF4-FFF2-40B4-BE49-F238E27FC236}">
                    <a16:creationId xmlns:a16="http://schemas.microsoft.com/office/drawing/2014/main" id="{EFCBE68F-ABE8-45B1-93DE-D827DB1C2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0" y="321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52" name="Line 8">
                <a:extLst>
                  <a:ext uri="{FF2B5EF4-FFF2-40B4-BE49-F238E27FC236}">
                    <a16:creationId xmlns:a16="http://schemas.microsoft.com/office/drawing/2014/main" id="{A5FB953B-4281-4E22-B7FC-C8838161B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321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53" name="Rectangle 9">
                <a:extLst>
                  <a:ext uri="{FF2B5EF4-FFF2-40B4-BE49-F238E27FC236}">
                    <a16:creationId xmlns:a16="http://schemas.microsoft.com/office/drawing/2014/main" id="{54F3C7AF-EE09-44EB-A9CA-F0A3DA9EA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3313"/>
                <a:ext cx="672" cy="144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54" name="Rectangle 10">
                <a:extLst>
                  <a:ext uri="{FF2B5EF4-FFF2-40B4-BE49-F238E27FC236}">
                    <a16:creationId xmlns:a16="http://schemas.microsoft.com/office/drawing/2014/main" id="{43333316-8852-4F64-8DDC-927D0D413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3313"/>
                <a:ext cx="672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55" name="Rectangle 11">
                <a:extLst>
                  <a:ext uri="{FF2B5EF4-FFF2-40B4-BE49-F238E27FC236}">
                    <a16:creationId xmlns:a16="http://schemas.microsoft.com/office/drawing/2014/main" id="{8304B88B-E584-49D1-B6FF-736FC6D7B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3313"/>
                <a:ext cx="672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ea typeface="仿宋_GB2312" panose="02010600030101010101" charset="-122"/>
                </a:endParaRPr>
              </a:p>
            </p:txBody>
          </p:sp>
          <p:sp>
            <p:nvSpPr>
              <p:cNvPr id="108556" name="Rectangle 12">
                <a:extLst>
                  <a:ext uri="{FF2B5EF4-FFF2-40B4-BE49-F238E27FC236}">
                    <a16:creationId xmlns:a16="http://schemas.microsoft.com/office/drawing/2014/main" id="{8FCBDE73-0055-43DD-B222-19B0D2820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3313"/>
                <a:ext cx="672" cy="144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ea typeface="仿宋_GB2312" panose="02010600030101010101" charset="-122"/>
                </a:endParaRPr>
              </a:p>
            </p:txBody>
          </p:sp>
          <p:sp>
            <p:nvSpPr>
              <p:cNvPr id="108557" name="Rectangle 13">
                <a:extLst>
                  <a:ext uri="{FF2B5EF4-FFF2-40B4-BE49-F238E27FC236}">
                    <a16:creationId xmlns:a16="http://schemas.microsoft.com/office/drawing/2014/main" id="{B3EE7BD4-5D46-4697-A6BE-A9BE5FD21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313"/>
                <a:ext cx="672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ea typeface="仿宋_GB2312" panose="02010600030101010101" charset="-122"/>
                </a:endParaRPr>
              </a:p>
            </p:txBody>
          </p:sp>
          <p:sp>
            <p:nvSpPr>
              <p:cNvPr id="108558" name="Rectangle 14">
                <a:extLst>
                  <a:ext uri="{FF2B5EF4-FFF2-40B4-BE49-F238E27FC236}">
                    <a16:creationId xmlns:a16="http://schemas.microsoft.com/office/drawing/2014/main" id="{87614F82-EC6D-4465-9367-777F06E37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3313"/>
                <a:ext cx="672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ea typeface="仿宋_GB2312" panose="02010600030101010101" charset="-122"/>
                </a:endParaRPr>
              </a:p>
            </p:txBody>
          </p:sp>
          <p:sp>
            <p:nvSpPr>
              <p:cNvPr id="108559" name="Line 15">
                <a:extLst>
                  <a:ext uri="{FF2B5EF4-FFF2-40B4-BE49-F238E27FC236}">
                    <a16:creationId xmlns:a16="http://schemas.microsoft.com/office/drawing/2014/main" id="{4B3CA9F1-AC22-4C8D-BA7E-B716A2577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" y="321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0" name="Line 16">
                <a:extLst>
                  <a:ext uri="{FF2B5EF4-FFF2-40B4-BE49-F238E27FC236}">
                    <a16:creationId xmlns:a16="http://schemas.microsoft.com/office/drawing/2014/main" id="{51B82614-1E6F-41EF-8C93-213056B53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6" y="321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1" name="Line 17">
                <a:extLst>
                  <a:ext uri="{FF2B5EF4-FFF2-40B4-BE49-F238E27FC236}">
                    <a16:creationId xmlns:a16="http://schemas.microsoft.com/office/drawing/2014/main" id="{19DBFA9A-20F2-49E6-80B8-4E777FB07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0" y="321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2" name="Line 18">
                <a:extLst>
                  <a:ext uri="{FF2B5EF4-FFF2-40B4-BE49-F238E27FC236}">
                    <a16:creationId xmlns:a16="http://schemas.microsoft.com/office/drawing/2014/main" id="{0709CCD4-9E2E-468F-9AD5-589F36CEE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8" y="321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3" name="Text Box 19">
                <a:extLst>
                  <a:ext uri="{FF2B5EF4-FFF2-40B4-BE49-F238E27FC236}">
                    <a16:creationId xmlns:a16="http://schemas.microsoft.com/office/drawing/2014/main" id="{8FE14845-B9A8-4B90-85A0-416FDCB27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" y="3450"/>
                <a:ext cx="6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rgbClr val="99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楷体_GB2312" panose="02010600030101010101" charset="-122"/>
                  </a:rPr>
                  <a:t>作业</a:t>
                </a:r>
                <a:r>
                  <a:rPr lang="en-US" altLang="zh-CN" sz="2800" b="1">
                    <a:solidFill>
                      <a:srgbClr val="99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楷体_GB2312" panose="02010600030101010101" charset="-122"/>
                  </a:rPr>
                  <a:t>1</a:t>
                </a:r>
              </a:p>
            </p:txBody>
          </p:sp>
          <p:sp>
            <p:nvSpPr>
              <p:cNvPr id="108564" name="Text Box 20">
                <a:extLst>
                  <a:ext uri="{FF2B5EF4-FFF2-40B4-BE49-F238E27FC236}">
                    <a16:creationId xmlns:a16="http://schemas.microsoft.com/office/drawing/2014/main" id="{4CE3FFEB-2596-4724-96F6-D7ADB92B9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0" y="347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99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楷体_GB2312" panose="02010600030101010101" charset="-122"/>
                  </a:rPr>
                  <a:t>2</a:t>
                </a:r>
              </a:p>
            </p:txBody>
          </p:sp>
          <p:sp>
            <p:nvSpPr>
              <p:cNvPr id="108565" name="Text Box 21">
                <a:extLst>
                  <a:ext uri="{FF2B5EF4-FFF2-40B4-BE49-F238E27FC236}">
                    <a16:creationId xmlns:a16="http://schemas.microsoft.com/office/drawing/2014/main" id="{513C7C11-D612-4BC8-A4D3-E1B63E97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" y="347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楷体_GB2312" panose="02010600030101010101" charset="-122"/>
                  </a:rPr>
                  <a:t>3</a:t>
                </a:r>
              </a:p>
            </p:txBody>
          </p:sp>
          <p:sp>
            <p:nvSpPr>
              <p:cNvPr id="108566" name="Text Box 22">
                <a:extLst>
                  <a:ext uri="{FF2B5EF4-FFF2-40B4-BE49-F238E27FC236}">
                    <a16:creationId xmlns:a16="http://schemas.microsoft.com/office/drawing/2014/main" id="{6F168A8D-1D94-44B9-8C07-26B7DE775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4" y="347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99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楷体_GB2312" panose="02010600030101010101" charset="-122"/>
                  </a:rPr>
                  <a:t>1</a:t>
                </a:r>
              </a:p>
            </p:txBody>
          </p:sp>
          <p:sp>
            <p:nvSpPr>
              <p:cNvPr id="108567" name="Text Box 23">
                <a:extLst>
                  <a:ext uri="{FF2B5EF4-FFF2-40B4-BE49-F238E27FC236}">
                    <a16:creationId xmlns:a16="http://schemas.microsoft.com/office/drawing/2014/main" id="{18DB4428-9F58-4311-8436-B61312C2C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4" y="347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FF99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楷体_GB2312" panose="02010600030101010101" charset="-122"/>
                  </a:rPr>
                  <a:t>2</a:t>
                </a:r>
              </a:p>
            </p:txBody>
          </p:sp>
          <p:sp>
            <p:nvSpPr>
              <p:cNvPr id="108568" name="Text Box 24">
                <a:extLst>
                  <a:ext uri="{FF2B5EF4-FFF2-40B4-BE49-F238E27FC236}">
                    <a16:creationId xmlns:a16="http://schemas.microsoft.com/office/drawing/2014/main" id="{2B1C9B10-73BA-4CC5-B919-2227519B2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6" y="347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楷体_GB2312" panose="02010600030101010101" charset="-122"/>
                  </a:rPr>
                  <a:t>3</a:t>
                </a:r>
              </a:p>
            </p:txBody>
          </p:sp>
          <p:sp>
            <p:nvSpPr>
              <p:cNvPr id="108569" name="Line 25">
                <a:extLst>
                  <a:ext uri="{FF2B5EF4-FFF2-40B4-BE49-F238E27FC236}">
                    <a16:creationId xmlns:a16="http://schemas.microsoft.com/office/drawing/2014/main" id="{107184DE-A7B9-46F4-A39C-5B2D1AF7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8" y="2886"/>
                <a:ext cx="21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0" name="Line 26">
                <a:extLst>
                  <a:ext uri="{FF2B5EF4-FFF2-40B4-BE49-F238E27FC236}">
                    <a16:creationId xmlns:a16="http://schemas.microsoft.com/office/drawing/2014/main" id="{C3AA50CC-0828-40A2-953F-1D9D4C016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886"/>
                <a:ext cx="139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1" name="Line 27">
                <a:extLst>
                  <a:ext uri="{FF2B5EF4-FFF2-40B4-BE49-F238E27FC236}">
                    <a16:creationId xmlns:a16="http://schemas.microsoft.com/office/drawing/2014/main" id="{7EF3E9FD-C265-49A0-9013-3E82EEC3F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4" y="2886"/>
                <a:ext cx="562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2" name="Line 28">
                <a:extLst>
                  <a:ext uri="{FF2B5EF4-FFF2-40B4-BE49-F238E27FC236}">
                    <a16:creationId xmlns:a16="http://schemas.microsoft.com/office/drawing/2014/main" id="{1BAAD1B3-C657-4575-A60B-3D868C830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8" y="2886"/>
                <a:ext cx="448" cy="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7DEF8C4-FCB9-4881-8D14-3DECC65A035B}"/>
                </a:ext>
              </a:extLst>
            </p:cNvPr>
            <p:cNvSpPr/>
            <p:nvPr/>
          </p:nvSpPr>
          <p:spPr>
            <a:xfrm>
              <a:off x="5309302" y="6245524"/>
              <a:ext cx="45311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</a:rPr>
                <a:t>时间片</a:t>
              </a:r>
              <a:r>
                <a:rPr lang="zh-CN" altLang="en-US" sz="2400" b="1" dirty="0"/>
                <a:t>：作业使用</a:t>
              </a:r>
              <a:r>
                <a:rPr lang="en-US" altLang="zh-CN" sz="2400" b="1" dirty="0"/>
                <a:t>CPU</a:t>
              </a:r>
              <a:r>
                <a:rPr lang="zh-CN" altLang="en-US" sz="2400" b="1" dirty="0"/>
                <a:t>的时间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1923A91-75DE-47B5-9255-F076E349DFA0}"/>
                </a:ext>
              </a:extLst>
            </p:cNvPr>
            <p:cNvSpPr/>
            <p:nvPr/>
          </p:nvSpPr>
          <p:spPr>
            <a:xfrm>
              <a:off x="6055655" y="4240413"/>
              <a:ext cx="14901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中断处理</a:t>
              </a:r>
              <a:endParaRPr lang="zh-CN" altLang="en-US" sz="24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51B2201-4806-4B29-B7C1-398FA329A889}"/>
              </a:ext>
            </a:extLst>
          </p:cNvPr>
          <p:cNvGrpSpPr/>
          <p:nvPr/>
        </p:nvGrpSpPr>
        <p:grpSpPr>
          <a:xfrm>
            <a:off x="5531797" y="191106"/>
            <a:ext cx="6048672" cy="4943326"/>
            <a:chOff x="1559496" y="692150"/>
            <a:chExt cx="7834313" cy="6096000"/>
          </a:xfrm>
        </p:grpSpPr>
        <p:pic>
          <p:nvPicPr>
            <p:cNvPr id="32" name="Picture 3" descr="BS00283_">
              <a:extLst>
                <a:ext uri="{FF2B5EF4-FFF2-40B4-BE49-F238E27FC236}">
                  <a16:creationId xmlns:a16="http://schemas.microsoft.com/office/drawing/2014/main" id="{633FC0EC-1A5A-484B-8BB9-5799BAC9E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495" y="2333626"/>
              <a:ext cx="2122488" cy="239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2350EEC3-151A-4BB1-94A7-4F97E9783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7295" y="1758950"/>
              <a:ext cx="1905000" cy="6858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0F80CA13-C77E-4D5D-B4D2-BBD574122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83495" y="3435350"/>
              <a:ext cx="1600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A38960C6-9A11-40CC-A82A-BE7F9D34F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5895" y="4502150"/>
              <a:ext cx="13716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35DAFA1C-6B71-4FBC-823D-74579A3E5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1895" y="4730750"/>
              <a:ext cx="0" cy="6858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F18DF171-CB82-4B1C-A15C-CDF117E3C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2495" y="4502150"/>
              <a:ext cx="137160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6CD0C4E-F9FD-4A87-B7FF-FBE2B8B47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1095" y="3587750"/>
              <a:ext cx="1219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4CCC73A2-AE66-4D0F-822A-3409828F7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4895" y="1911350"/>
              <a:ext cx="1447800" cy="762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13FD4AED-CF3C-468B-9BDC-7F2372365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4295" y="1835150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" name="Picture 12" descr="PE01799A">
              <a:extLst>
                <a:ext uri="{FF2B5EF4-FFF2-40B4-BE49-F238E27FC236}">
                  <a16:creationId xmlns:a16="http://schemas.microsoft.com/office/drawing/2014/main" id="{AF6CF7BA-92C3-4DF4-B8FF-FC10EB733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920750"/>
              <a:ext cx="135731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3" descr="PE01799A">
              <a:extLst>
                <a:ext uri="{FF2B5EF4-FFF2-40B4-BE49-F238E27FC236}">
                  <a16:creationId xmlns:a16="http://schemas.microsoft.com/office/drawing/2014/main" id="{FF3557C1-212E-4902-B072-59364E4CA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983" y="2749550"/>
              <a:ext cx="1357312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4" descr="PE01799A">
              <a:extLst>
                <a:ext uri="{FF2B5EF4-FFF2-40B4-BE49-F238E27FC236}">
                  <a16:creationId xmlns:a16="http://schemas.microsoft.com/office/drawing/2014/main" id="{5AEE3534-A8D9-4A3B-8754-BAE24A6D7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783" y="4883150"/>
              <a:ext cx="1357312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5" descr="PE01799A">
              <a:extLst>
                <a:ext uri="{FF2B5EF4-FFF2-40B4-BE49-F238E27FC236}">
                  <a16:creationId xmlns:a16="http://schemas.microsoft.com/office/drawing/2014/main" id="{91D3D13C-C988-457D-8B91-D4211B9A2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83" y="5416550"/>
              <a:ext cx="1357312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6" descr="PE01799A">
              <a:extLst>
                <a:ext uri="{FF2B5EF4-FFF2-40B4-BE49-F238E27FC236}">
                  <a16:creationId xmlns:a16="http://schemas.microsoft.com/office/drawing/2014/main" id="{35974A29-637A-4D96-BE74-5F77B402E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783" y="5340350"/>
              <a:ext cx="1357312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7" descr="PE01799A">
              <a:extLst>
                <a:ext uri="{FF2B5EF4-FFF2-40B4-BE49-F238E27FC236}">
                  <a16:creationId xmlns:a16="http://schemas.microsoft.com/office/drawing/2014/main" id="{6713C907-74B8-42BB-B3CD-9745E0741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296" y="2901950"/>
              <a:ext cx="135731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8" descr="PE01799A">
              <a:extLst>
                <a:ext uri="{FF2B5EF4-FFF2-40B4-BE49-F238E27FC236}">
                  <a16:creationId xmlns:a16="http://schemas.microsoft.com/office/drawing/2014/main" id="{5B6967F4-6F88-4AB6-A310-EC23B8EA3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6496" y="868363"/>
              <a:ext cx="1357313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9" descr="PE01799A">
              <a:extLst>
                <a:ext uri="{FF2B5EF4-FFF2-40B4-BE49-F238E27FC236}">
                  <a16:creationId xmlns:a16="http://schemas.microsoft.com/office/drawing/2014/main" id="{EC5EDAF5-2A13-4093-BA35-B373B744B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83" y="692150"/>
              <a:ext cx="1357312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Oval 20">
              <a:extLst>
                <a:ext uri="{FF2B5EF4-FFF2-40B4-BE49-F238E27FC236}">
                  <a16:creationId xmlns:a16="http://schemas.microsoft.com/office/drawing/2014/main" id="{7022563C-F6E7-4D46-A02C-7DF84DB4F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495" y="1073150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22E8723A-8E6A-4AA2-9737-26907F591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695" y="2901950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B24BF9ED-B02F-4F91-8587-AE5852B5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95" y="5035550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23">
              <a:extLst>
                <a:ext uri="{FF2B5EF4-FFF2-40B4-BE49-F238E27FC236}">
                  <a16:creationId xmlns:a16="http://schemas.microsoft.com/office/drawing/2014/main" id="{77D2F553-DA7E-4742-B185-CB2710C35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295" y="5568950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Oval 24">
              <a:extLst>
                <a:ext uri="{FF2B5EF4-FFF2-40B4-BE49-F238E27FC236}">
                  <a16:creationId xmlns:a16="http://schemas.microsoft.com/office/drawing/2014/main" id="{658F6F5A-3F98-48B0-834D-F21835AC8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495" y="5492750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25">
              <a:extLst>
                <a:ext uri="{FF2B5EF4-FFF2-40B4-BE49-F238E27FC236}">
                  <a16:creationId xmlns:a16="http://schemas.microsoft.com/office/drawing/2014/main" id="{C785D1E7-8AD1-4579-958A-EDA259E65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295" y="3054350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F0A583C5-BC4A-4273-AEE8-74A1792A0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7495" y="1027113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27">
              <a:extLst>
                <a:ext uri="{FF2B5EF4-FFF2-40B4-BE49-F238E27FC236}">
                  <a16:creationId xmlns:a16="http://schemas.microsoft.com/office/drawing/2014/main" id="{D596E611-B7A2-42E8-AAAA-55B0E00A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295" y="844550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Oval 28">
              <a:extLst>
                <a:ext uri="{FF2B5EF4-FFF2-40B4-BE49-F238E27FC236}">
                  <a16:creationId xmlns:a16="http://schemas.microsoft.com/office/drawing/2014/main" id="{41D271C5-2B4F-4169-AEE8-38E2AB0AD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495" y="107315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5E9E5026-B989-4F49-9994-A9D48457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695" y="290195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Oval 30">
              <a:extLst>
                <a:ext uri="{FF2B5EF4-FFF2-40B4-BE49-F238E27FC236}">
                  <a16:creationId xmlns:a16="http://schemas.microsoft.com/office/drawing/2014/main" id="{9AF9A64A-1F69-40DE-9713-E0487FFEE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495" y="503555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31">
              <a:extLst>
                <a:ext uri="{FF2B5EF4-FFF2-40B4-BE49-F238E27FC236}">
                  <a16:creationId xmlns:a16="http://schemas.microsoft.com/office/drawing/2014/main" id="{136E6D19-4738-4453-9C2E-4EB5D9ED8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295" y="556895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Oval 32">
              <a:extLst>
                <a:ext uri="{FF2B5EF4-FFF2-40B4-BE49-F238E27FC236}">
                  <a16:creationId xmlns:a16="http://schemas.microsoft.com/office/drawing/2014/main" id="{D459D0D5-BBDF-45EF-86C1-FDA997FE7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495" y="549275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Oval 33">
              <a:extLst>
                <a:ext uri="{FF2B5EF4-FFF2-40B4-BE49-F238E27FC236}">
                  <a16:creationId xmlns:a16="http://schemas.microsoft.com/office/drawing/2014/main" id="{39112F06-B5A5-4ECD-9A84-DE8355E6E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295" y="305435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34">
              <a:extLst>
                <a:ext uri="{FF2B5EF4-FFF2-40B4-BE49-F238E27FC236}">
                  <a16:creationId xmlns:a16="http://schemas.microsoft.com/office/drawing/2014/main" id="{0FB01A9E-8B08-47C1-92BD-7ED40432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7495" y="101441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35">
              <a:extLst>
                <a:ext uri="{FF2B5EF4-FFF2-40B4-BE49-F238E27FC236}">
                  <a16:creationId xmlns:a16="http://schemas.microsoft.com/office/drawing/2014/main" id="{C9DC7E46-F32C-4AAA-AE38-A7A2BE8FB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295" y="84455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36">
              <a:extLst>
                <a:ext uri="{FF2B5EF4-FFF2-40B4-BE49-F238E27FC236}">
                  <a16:creationId xmlns:a16="http://schemas.microsoft.com/office/drawing/2014/main" id="{9F215B47-22A0-48AD-882B-ACD8F351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195" y="1071563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37">
              <a:extLst>
                <a:ext uri="{FF2B5EF4-FFF2-40B4-BE49-F238E27FC236}">
                  <a16:creationId xmlns:a16="http://schemas.microsoft.com/office/drawing/2014/main" id="{6950DE11-543B-4508-9F42-FF13161EA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395" y="2900363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38">
              <a:extLst>
                <a:ext uri="{FF2B5EF4-FFF2-40B4-BE49-F238E27FC236}">
                  <a16:creationId xmlns:a16="http://schemas.microsoft.com/office/drawing/2014/main" id="{2A48A6AF-AC83-4C0E-9194-76819B723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195" y="5033963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Oval 39">
              <a:extLst>
                <a:ext uri="{FF2B5EF4-FFF2-40B4-BE49-F238E27FC236}">
                  <a16:creationId xmlns:a16="http://schemas.microsoft.com/office/drawing/2014/main" id="{D47E0292-F019-4429-85E3-5B7FEFC50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995" y="5567363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40">
              <a:extLst>
                <a:ext uri="{FF2B5EF4-FFF2-40B4-BE49-F238E27FC236}">
                  <a16:creationId xmlns:a16="http://schemas.microsoft.com/office/drawing/2014/main" id="{4B77BA9E-4365-4FA3-88CD-2D304B7F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195" y="5491163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Oval 41">
              <a:extLst>
                <a:ext uri="{FF2B5EF4-FFF2-40B4-BE49-F238E27FC236}">
                  <a16:creationId xmlns:a16="http://schemas.microsoft.com/office/drawing/2014/main" id="{5D486484-1BE1-4428-A8BA-B07FEADA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3995" y="3052763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42">
              <a:extLst>
                <a:ext uri="{FF2B5EF4-FFF2-40B4-BE49-F238E27FC236}">
                  <a16:creationId xmlns:a16="http://schemas.microsoft.com/office/drawing/2014/main" id="{7EF18E6A-216A-46B6-9484-B9D131CBA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0195" y="1025525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Oval 43">
              <a:extLst>
                <a:ext uri="{FF2B5EF4-FFF2-40B4-BE49-F238E27FC236}">
                  <a16:creationId xmlns:a16="http://schemas.microsoft.com/office/drawing/2014/main" id="{800CC1F0-1F2C-4667-B973-3057AAC98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995" y="842963"/>
              <a:ext cx="3048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Oval 44">
              <a:extLst>
                <a:ext uri="{FF2B5EF4-FFF2-40B4-BE49-F238E27FC236}">
                  <a16:creationId xmlns:a16="http://schemas.microsoft.com/office/drawing/2014/main" id="{E43167AD-4103-459A-8A63-C6928B80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195" y="107156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Oval 45">
              <a:extLst>
                <a:ext uri="{FF2B5EF4-FFF2-40B4-BE49-F238E27FC236}">
                  <a16:creationId xmlns:a16="http://schemas.microsoft.com/office/drawing/2014/main" id="{5309BEA5-EE70-4E40-84FF-DD58167C5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395" y="290036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Oval 46">
              <a:extLst>
                <a:ext uri="{FF2B5EF4-FFF2-40B4-BE49-F238E27FC236}">
                  <a16:creationId xmlns:a16="http://schemas.microsoft.com/office/drawing/2014/main" id="{2C417D00-6FE3-40BB-A715-7050B7B2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195" y="503396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47">
              <a:extLst>
                <a:ext uri="{FF2B5EF4-FFF2-40B4-BE49-F238E27FC236}">
                  <a16:creationId xmlns:a16="http://schemas.microsoft.com/office/drawing/2014/main" id="{5289B0AD-D510-447C-A1D1-D6CD09EDD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995" y="556736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48">
              <a:extLst>
                <a:ext uri="{FF2B5EF4-FFF2-40B4-BE49-F238E27FC236}">
                  <a16:creationId xmlns:a16="http://schemas.microsoft.com/office/drawing/2014/main" id="{5AD2F55A-7E04-49DA-9A44-50E66AB9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195" y="549116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49">
              <a:extLst>
                <a:ext uri="{FF2B5EF4-FFF2-40B4-BE49-F238E27FC236}">
                  <a16:creationId xmlns:a16="http://schemas.microsoft.com/office/drawing/2014/main" id="{010B4331-1A40-4591-A0C9-7922F4CAC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3995" y="305276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50">
              <a:extLst>
                <a:ext uri="{FF2B5EF4-FFF2-40B4-BE49-F238E27FC236}">
                  <a16:creationId xmlns:a16="http://schemas.microsoft.com/office/drawing/2014/main" id="{1DE6D6DF-3156-4C88-9FEA-F243E914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0195" y="1012825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51">
              <a:extLst>
                <a:ext uri="{FF2B5EF4-FFF2-40B4-BE49-F238E27FC236}">
                  <a16:creationId xmlns:a16="http://schemas.microsoft.com/office/drawing/2014/main" id="{A072613B-371D-4002-981C-2D3C7C00F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995" y="84296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" name="Rectangle 52">
            <a:extLst>
              <a:ext uri="{FF2B5EF4-FFF2-40B4-BE49-F238E27FC236}">
                <a16:creationId xmlns:a16="http://schemas.microsoft.com/office/drawing/2014/main" id="{8B235880-7E21-469C-8895-3CCC701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01" y="1591824"/>
            <a:ext cx="2285853" cy="1873250"/>
          </a:xfrm>
          <a:prstGeom prst="rect">
            <a:avLst/>
          </a:prstGeom>
          <a:solidFill>
            <a:srgbClr val="FFFF00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0" lang="zh-CN" altLang="en-US" sz="2800" b="1" dirty="0">
                <a:latin typeface="Arial" panose="020B0604020202020204" pitchFamily="34" charset="0"/>
                <a:ea typeface="楷体_GB2312" panose="02010600030101010101" charset="-122"/>
              </a:rPr>
              <a:t>用户的数量、</a:t>
            </a:r>
            <a:endParaRPr kumimoji="0" lang="en-US" altLang="zh-CN" sz="2800" b="1" dirty="0">
              <a:latin typeface="Arial" panose="020B0604020202020204" pitchFamily="34" charset="0"/>
              <a:ea typeface="楷体_GB2312" panose="02010600030101010101" charset="-122"/>
            </a:endParaRPr>
          </a:p>
          <a:p>
            <a:r>
              <a:rPr kumimoji="0" lang="zh-CN" altLang="en-US" sz="2800" b="1" dirty="0">
                <a:latin typeface="Arial" panose="020B0604020202020204" pitchFamily="34" charset="0"/>
                <a:ea typeface="楷体_GB2312" panose="02010600030101010101" charset="-122"/>
              </a:rPr>
              <a:t>时间片大小、响应速度是相互关联的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89675F3-7254-4616-9A99-8FCECABCB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772400" cy="1035968"/>
          </a:xfrm>
        </p:spPr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（三）网络操作系统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4D695A2D-9520-41BE-93A2-1B431442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1447801"/>
            <a:ext cx="835908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/>
              <a:t> 网络操作系统是在通常操作系统功能的基础上提供</a:t>
            </a:r>
            <a:r>
              <a:rPr lang="zh-CN" altLang="en-US" sz="2800" b="1" dirty="0">
                <a:solidFill>
                  <a:srgbClr val="C00000"/>
                </a:solidFill>
              </a:rPr>
              <a:t>网络通信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C00000"/>
                </a:solidFill>
              </a:rPr>
              <a:t>网络服务</a:t>
            </a:r>
            <a:r>
              <a:rPr lang="zh-CN" altLang="en-US" sz="2800" b="1" dirty="0"/>
              <a:t>功能的操作系统。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/>
              <a:t> 网络操作系统为网上计算机进行方便而有效的网络资源共享，提供网络用户所需各种服务的软件和相关规程的集合。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/>
              <a:t>网络操作系统分类：</a:t>
            </a:r>
          </a:p>
        </p:txBody>
      </p:sp>
      <p:grpSp>
        <p:nvGrpSpPr>
          <p:cNvPr id="51206" name="Group 6">
            <a:extLst>
              <a:ext uri="{FF2B5EF4-FFF2-40B4-BE49-F238E27FC236}">
                <a16:creationId xmlns:a16="http://schemas.microsoft.com/office/drawing/2014/main" id="{1BCF1924-6288-42DF-BC3A-4F31516AA9A5}"/>
              </a:ext>
            </a:extLst>
          </p:cNvPr>
          <p:cNvGrpSpPr>
            <a:grpSpLocks/>
          </p:cNvGrpSpPr>
          <p:nvPr/>
        </p:nvGrpSpPr>
        <p:grpSpPr bwMode="auto">
          <a:xfrm>
            <a:off x="2057165" y="4772093"/>
            <a:ext cx="3152775" cy="1321195"/>
            <a:chOff x="258" y="2410"/>
            <a:chExt cx="1986" cy="1643"/>
          </a:xfrm>
        </p:grpSpPr>
        <p:sp>
          <p:nvSpPr>
            <p:cNvPr id="51207" name="Text Box 7">
              <a:extLst>
                <a:ext uri="{FF2B5EF4-FFF2-40B4-BE49-F238E27FC236}">
                  <a16:creationId xmlns:a16="http://schemas.microsoft.com/office/drawing/2014/main" id="{3A17601B-D78B-4F0A-926D-851B26D42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" y="2544"/>
              <a:ext cx="720" cy="1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地域范围</a:t>
              </a:r>
            </a:p>
          </p:txBody>
        </p:sp>
        <p:sp>
          <p:nvSpPr>
            <p:cNvPr id="51208" name="AutoShape 8">
              <a:extLst>
                <a:ext uri="{FF2B5EF4-FFF2-40B4-BE49-F238E27FC236}">
                  <a16:creationId xmlns:a16="http://schemas.microsoft.com/office/drawing/2014/main" id="{5C536158-2FB6-4D70-BE01-D68DEEB52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688"/>
              <a:ext cx="192" cy="96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539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09" name="Text Box 9">
              <a:extLst>
                <a:ext uri="{FF2B5EF4-FFF2-40B4-BE49-F238E27FC236}">
                  <a16:creationId xmlns:a16="http://schemas.microsoft.com/office/drawing/2014/main" id="{CA439BED-9AEB-4358-B9E6-726DF8DF8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" y="2410"/>
              <a:ext cx="1153" cy="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局域网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</a:p>
          </p:txBody>
        </p:sp>
        <p:sp>
          <p:nvSpPr>
            <p:cNvPr id="51210" name="Text Box 10">
              <a:extLst>
                <a:ext uri="{FF2B5EF4-FFF2-40B4-BE49-F238E27FC236}">
                  <a16:creationId xmlns:a16="http://schemas.microsoft.com/office/drawing/2014/main" id="{1A463679-F45B-4C59-ADD4-C78D6224F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3407"/>
              <a:ext cx="1153" cy="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城域网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</a:t>
              </a:r>
            </a:p>
          </p:txBody>
        </p:sp>
      </p:grpSp>
      <p:grpSp>
        <p:nvGrpSpPr>
          <p:cNvPr id="51211" name="Group 11">
            <a:extLst>
              <a:ext uri="{FF2B5EF4-FFF2-40B4-BE49-F238E27FC236}">
                <a16:creationId xmlns:a16="http://schemas.microsoft.com/office/drawing/2014/main" id="{83BA708D-8B06-4D8A-ACA0-9F34DEA306B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86881"/>
            <a:ext cx="5037079" cy="1393126"/>
            <a:chOff x="2736" y="2315"/>
            <a:chExt cx="3295" cy="1730"/>
          </a:xfrm>
        </p:grpSpPr>
        <p:grpSp>
          <p:nvGrpSpPr>
            <p:cNvPr id="51212" name="Group 12">
              <a:extLst>
                <a:ext uri="{FF2B5EF4-FFF2-40B4-BE49-F238E27FC236}">
                  <a16:creationId xmlns:a16="http://schemas.microsoft.com/office/drawing/2014/main" id="{43EF3AF3-56D5-4822-871C-6C7E45621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553"/>
              <a:ext cx="816" cy="1175"/>
              <a:chOff x="2736" y="2553"/>
              <a:chExt cx="816" cy="1175"/>
            </a:xfrm>
          </p:grpSpPr>
          <p:sp>
            <p:nvSpPr>
              <p:cNvPr id="51213" name="Text Box 13">
                <a:extLst>
                  <a:ext uri="{FF2B5EF4-FFF2-40B4-BE49-F238E27FC236}">
                    <a16:creationId xmlns:a16="http://schemas.microsoft.com/office/drawing/2014/main" id="{19AF0F9E-D051-4B5F-8488-7F6991400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553"/>
                <a:ext cx="720" cy="1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控制方式</a:t>
                </a:r>
              </a:p>
            </p:txBody>
          </p:sp>
          <p:sp>
            <p:nvSpPr>
              <p:cNvPr id="51214" name="AutoShape 14">
                <a:extLst>
                  <a:ext uri="{FF2B5EF4-FFF2-40B4-BE49-F238E27FC236}">
                    <a16:creationId xmlns:a16="http://schemas.microsoft.com/office/drawing/2014/main" id="{2B58877E-D1A2-4580-B0EC-C99B67A79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2640"/>
                <a:ext cx="192" cy="96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539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215" name="Text Box 15">
              <a:extLst>
                <a:ext uri="{FF2B5EF4-FFF2-40B4-BE49-F238E27FC236}">
                  <a16:creationId xmlns:a16="http://schemas.microsoft.com/office/drawing/2014/main" id="{F50EE8D5-1680-40DD-9161-9E060F5A3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" y="2315"/>
              <a:ext cx="246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客户机/服务器（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C/S）</a:t>
              </a:r>
            </a:p>
          </p:txBody>
        </p:sp>
        <p:sp>
          <p:nvSpPr>
            <p:cNvPr id="51216" name="Text Box 16">
              <a:extLst>
                <a:ext uri="{FF2B5EF4-FFF2-40B4-BE49-F238E27FC236}">
                  <a16:creationId xmlns:a16="http://schemas.microsoft.com/office/drawing/2014/main" id="{F8B46001-0C21-4FC2-A728-AA9DB1923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" y="3395"/>
              <a:ext cx="1776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对等模式（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PTP）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5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28E8620-00B1-49E3-B9D0-319408831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104016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（四）分布式操作系统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26C0D4A7-FFD3-45DB-93C2-85B25615B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8382000" cy="50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分布式系统是以计算机网络为基础的，它的基本特征是处理上的分布，即功能和任务的分布。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分布式操作系统的所有系统任务可在系统中任何处理机上运行，自动实现全系统范围内的任务分配并自动调度各处理机的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工作负载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特点：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透明性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——资源共享、分布，对用户来讲是透明的</a:t>
            </a: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自治性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——处于分布式系统的多个主机地位平等</a:t>
            </a:r>
            <a:endParaRPr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并行性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——分布式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可以将一个进程分散在各机上并行执行</a:t>
            </a:r>
          </a:p>
        </p:txBody>
      </p:sp>
    </p:spTree>
    <p:extLst>
      <p:ext uri="{BB962C8B-B14F-4D97-AF65-F5344CB8AC3E}">
        <p14:creationId xmlns:p14="http://schemas.microsoft.com/office/powerpoint/2010/main" val="126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1" name="Group 5">
            <a:extLst>
              <a:ext uri="{FF2B5EF4-FFF2-40B4-BE49-F238E27FC236}">
                <a16:creationId xmlns:a16="http://schemas.microsoft.com/office/drawing/2014/main" id="{E96871E0-27DF-4B3A-B59F-FB204C2C427C}"/>
              </a:ext>
            </a:extLst>
          </p:cNvPr>
          <p:cNvGrpSpPr>
            <a:grpSpLocks/>
          </p:cNvGrpSpPr>
          <p:nvPr/>
        </p:nvGrpSpPr>
        <p:grpSpPr bwMode="auto">
          <a:xfrm>
            <a:off x="1919536" y="4155976"/>
            <a:ext cx="3284849" cy="419309"/>
            <a:chOff x="816" y="3216"/>
            <a:chExt cx="2619" cy="432"/>
          </a:xfrm>
        </p:grpSpPr>
        <p:sp>
          <p:nvSpPr>
            <p:cNvPr id="29702" name="AutoShape 6">
              <a:extLst>
                <a:ext uri="{FF2B5EF4-FFF2-40B4-BE49-F238E27FC236}">
                  <a16:creationId xmlns:a16="http://schemas.microsoft.com/office/drawing/2014/main" id="{2BE16158-7F97-4BE4-BBEA-118485982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16"/>
              <a:ext cx="1440" cy="432"/>
            </a:xfrm>
            <a:prstGeom prst="flowChartAlternateProcess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6B1EA07B-D29E-4C4A-99CF-1F0136C14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83"/>
              <a:ext cx="1179" cy="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4" name="Text Box 8">
            <a:extLst>
              <a:ext uri="{FF2B5EF4-FFF2-40B4-BE49-F238E27FC236}">
                <a16:creationId xmlns:a16="http://schemas.microsoft.com/office/drawing/2014/main" id="{AE614233-9AB5-4010-893B-E43B3AA9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3642740"/>
            <a:ext cx="103698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实体</a:t>
            </a:r>
          </a:p>
        </p:txBody>
      </p:sp>
      <p:grpSp>
        <p:nvGrpSpPr>
          <p:cNvPr id="29705" name="Group 9">
            <a:extLst>
              <a:ext uri="{FF2B5EF4-FFF2-40B4-BE49-F238E27FC236}">
                <a16:creationId xmlns:a16="http://schemas.microsoft.com/office/drawing/2014/main" id="{556DDEA3-E47D-4640-91FC-9F80351998B9}"/>
              </a:ext>
            </a:extLst>
          </p:cNvPr>
          <p:cNvGrpSpPr>
            <a:grpSpLocks/>
          </p:cNvGrpSpPr>
          <p:nvPr/>
        </p:nvGrpSpPr>
        <p:grpSpPr bwMode="auto">
          <a:xfrm>
            <a:off x="483568" y="2784376"/>
            <a:ext cx="4724400" cy="527247"/>
            <a:chOff x="288" y="2400"/>
            <a:chExt cx="3456" cy="432"/>
          </a:xfrm>
        </p:grpSpPr>
        <p:sp>
          <p:nvSpPr>
            <p:cNvPr id="29706" name="AutoShape 10">
              <a:extLst>
                <a:ext uri="{FF2B5EF4-FFF2-40B4-BE49-F238E27FC236}">
                  <a16:creationId xmlns:a16="http://schemas.microsoft.com/office/drawing/2014/main" id="{8358D1D0-EBB8-4E86-8804-0D43BE211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00"/>
              <a:ext cx="1440" cy="432"/>
            </a:xfrm>
            <a:prstGeom prst="flowChartAlternateProcess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Line 11">
              <a:extLst>
                <a:ext uri="{FF2B5EF4-FFF2-40B4-BE49-F238E27FC236}">
                  <a16:creationId xmlns:a16="http://schemas.microsoft.com/office/drawing/2014/main" id="{0EA4C7EC-E9D4-41FC-A644-FCA1ECDFF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48"/>
              <a:ext cx="201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8" name="Text Box 12">
            <a:extLst>
              <a:ext uri="{FF2B5EF4-FFF2-40B4-BE49-F238E27FC236}">
                <a16:creationId xmlns:a16="http://schemas.microsoft.com/office/drawing/2014/main" id="{B4409F8E-5D04-4881-BD85-2FCE90C66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2250088"/>
            <a:ext cx="103698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对象</a:t>
            </a:r>
          </a:p>
        </p:txBody>
      </p:sp>
      <p:grpSp>
        <p:nvGrpSpPr>
          <p:cNvPr id="29709" name="Group 13">
            <a:extLst>
              <a:ext uri="{FF2B5EF4-FFF2-40B4-BE49-F238E27FC236}">
                <a16:creationId xmlns:a16="http://schemas.microsoft.com/office/drawing/2014/main" id="{FE5AA0BB-F419-497B-9DF4-3A7139E7BD21}"/>
              </a:ext>
            </a:extLst>
          </p:cNvPr>
          <p:cNvGrpSpPr>
            <a:grpSpLocks/>
          </p:cNvGrpSpPr>
          <p:nvPr/>
        </p:nvGrpSpPr>
        <p:grpSpPr bwMode="auto">
          <a:xfrm>
            <a:off x="838201" y="2159390"/>
            <a:ext cx="4369767" cy="515938"/>
            <a:chOff x="240" y="1968"/>
            <a:chExt cx="5152" cy="384"/>
          </a:xfrm>
        </p:grpSpPr>
        <p:sp>
          <p:nvSpPr>
            <p:cNvPr id="29710" name="AutoShape 14">
              <a:extLst>
                <a:ext uri="{FF2B5EF4-FFF2-40B4-BE49-F238E27FC236}">
                  <a16:creationId xmlns:a16="http://schemas.microsoft.com/office/drawing/2014/main" id="{DCD891D8-32B3-4F16-8D44-C0C663B30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68"/>
              <a:ext cx="2976" cy="384"/>
            </a:xfrm>
            <a:prstGeom prst="flowChartAlternateProcess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5">
              <a:extLst>
                <a:ext uri="{FF2B5EF4-FFF2-40B4-BE49-F238E27FC236}">
                  <a16:creationId xmlns:a16="http://schemas.microsoft.com/office/drawing/2014/main" id="{31476392-673D-4ADB-B35C-DA21A53AA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968"/>
              <a:ext cx="275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2" name="Text Box 16">
            <a:extLst>
              <a:ext uri="{FF2B5EF4-FFF2-40B4-BE49-F238E27FC236}">
                <a16:creationId xmlns:a16="http://schemas.microsoft.com/office/drawing/2014/main" id="{507839E7-896D-4FF3-9BBC-5D2BD8AE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1535193"/>
            <a:ext cx="103698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方式</a:t>
            </a:r>
          </a:p>
        </p:txBody>
      </p:sp>
      <p:grpSp>
        <p:nvGrpSpPr>
          <p:cNvPr id="29713" name="Group 17">
            <a:extLst>
              <a:ext uri="{FF2B5EF4-FFF2-40B4-BE49-F238E27FC236}">
                <a16:creationId xmlns:a16="http://schemas.microsoft.com/office/drawing/2014/main" id="{A2E9D8C9-359E-4AFC-A2DE-07019A5352A8}"/>
              </a:ext>
            </a:extLst>
          </p:cNvPr>
          <p:cNvGrpSpPr>
            <a:grpSpLocks/>
          </p:cNvGrpSpPr>
          <p:nvPr/>
        </p:nvGrpSpPr>
        <p:grpSpPr bwMode="auto">
          <a:xfrm>
            <a:off x="838201" y="3544421"/>
            <a:ext cx="4369767" cy="450767"/>
            <a:chOff x="288" y="2832"/>
            <a:chExt cx="4410" cy="384"/>
          </a:xfrm>
        </p:grpSpPr>
        <p:sp>
          <p:nvSpPr>
            <p:cNvPr id="29714" name="AutoShape 18">
              <a:extLst>
                <a:ext uri="{FF2B5EF4-FFF2-40B4-BE49-F238E27FC236}">
                  <a16:creationId xmlns:a16="http://schemas.microsoft.com/office/drawing/2014/main" id="{1CC6D4BE-409F-4F92-98B2-C56FB97A6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32"/>
              <a:ext cx="2976" cy="384"/>
            </a:xfrm>
            <a:prstGeom prst="flowChartAlternateProcess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9">
              <a:extLst>
                <a:ext uri="{FF2B5EF4-FFF2-40B4-BE49-F238E27FC236}">
                  <a16:creationId xmlns:a16="http://schemas.microsoft.com/office/drawing/2014/main" id="{C62E5941-A4C7-498C-9562-8564421CE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210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16" name="Text Box 20">
            <a:extLst>
              <a:ext uri="{FF2B5EF4-FFF2-40B4-BE49-F238E27FC236}">
                <a16:creationId xmlns:a16="http://schemas.microsoft.com/office/drawing/2014/main" id="{D5F67995-B3E2-478C-ACF9-73B303FE8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036" y="2916409"/>
            <a:ext cx="106378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</a:rPr>
              <a:t>目标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49319E5A-3E8F-4761-BB0B-C5890BF9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88" y="1408191"/>
            <a:ext cx="3870160" cy="327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操作系统是计算机系统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中直接控制和管理各种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软硬件资源，以方便用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户充分而有效地利用这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些资源的程序的集合。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F95460-EF51-4B98-8BDF-4B4B040E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366185" cy="695583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操作系统定义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59B12EB1-EF14-4674-B316-BABC7E4EC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530009"/>
              </p:ext>
            </p:extLst>
          </p:nvPr>
        </p:nvGraphicFramePr>
        <p:xfrm>
          <a:off x="5364645" y="2239376"/>
          <a:ext cx="6491996" cy="391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VISIO" r:id="rId4" imgW="1901075" imgH="1119426" progId="Visio.Drawing.6">
                  <p:embed/>
                </p:oleObj>
              </mc:Choice>
              <mc:Fallback>
                <p:oleObj name="VISIO" r:id="rId4" imgW="1901075" imgH="1119426" progId="Visio.Drawing.6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4A301FBA-FBFD-44AC-95B7-4E9661E10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645" y="2239376"/>
                        <a:ext cx="6491996" cy="391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utoUpdateAnimBg="0"/>
      <p:bldP spid="29708" grpId="0" autoUpdateAnimBg="0"/>
      <p:bldP spid="29712" grpId="0" autoUpdateAnimBg="0"/>
      <p:bldP spid="29716" grpId="0" autoUpdateAnimBg="0"/>
      <p:bldP spid="2971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8A50422-42FF-429F-89A7-974DA673B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906463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（五）实时操作系统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7958A41D-8FC6-4C91-B88F-D1C820AE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1379991"/>
            <a:ext cx="9577064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zh-CN" altLang="en-US" sz="2800" b="1" dirty="0">
                <a:latin typeface="隶书" panose="02010509060101010101" pitchFamily="49" charset="-122"/>
              </a:rPr>
              <a:t>系统能及时响应随机发生的外部事件，并在</a:t>
            </a:r>
            <a:r>
              <a:rPr lang="zh-CN" altLang="en-US" sz="2800" b="1" dirty="0">
                <a:solidFill>
                  <a:srgbClr val="C00000"/>
                </a:solidFill>
                <a:latin typeface="隶书" panose="02010509060101010101" pitchFamily="49" charset="-122"/>
              </a:rPr>
              <a:t>严格时间范围内</a:t>
            </a:r>
            <a:r>
              <a:rPr lang="zh-CN" altLang="en-US" sz="2800" b="1" dirty="0">
                <a:latin typeface="隶书" panose="02010509060101010101" pitchFamily="49" charset="-122"/>
              </a:rPr>
              <a:t>完成该请求的处理；主要用于过程控制、事务处理等有实时要求的领域。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B19645DC-60AA-479B-A486-7E807BE8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921907"/>
            <a:ext cx="99371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600"/>
              </a:spcAft>
              <a:buFontTx/>
              <a:buChar char="•"/>
            </a:pPr>
            <a:r>
              <a:rPr lang="zh-CN" altLang="en-US" sz="2800" b="1" dirty="0">
                <a:latin typeface="宋体" panose="02010600030101010101" pitchFamily="2" charset="-122"/>
              </a:rPr>
              <a:t> 特点：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及时响应</a:t>
            </a:r>
            <a:r>
              <a:rPr lang="zh-CN" altLang="en-US" sz="2800" b="1" dirty="0"/>
              <a:t>——信息的接收和处理必须在严格的时间限制内完成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简单交互</a:t>
            </a:r>
            <a:r>
              <a:rPr lang="zh-CN" altLang="en-US" sz="2800" b="1" dirty="0">
                <a:latin typeface="宋体" panose="02010600030101010101" pitchFamily="2" charset="-122"/>
              </a:rPr>
              <a:t>功能</a:t>
            </a:r>
            <a:r>
              <a:rPr lang="zh-CN" altLang="en-US" sz="2800" b="1" dirty="0"/>
              <a:t>——比分时系统提供的交互能力弱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高可靠性</a:t>
            </a:r>
            <a:r>
              <a:rPr lang="zh-CN" altLang="en-US" sz="2800" b="1" dirty="0"/>
              <a:t>——有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容错</a:t>
            </a:r>
            <a:r>
              <a:rPr lang="zh-CN" altLang="en-US" sz="2800" b="1" dirty="0"/>
              <a:t>能力（如故障自动复位）和冗余备份</a:t>
            </a:r>
            <a:endParaRPr lang="en-US" altLang="zh-CN" sz="2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多路性</a:t>
            </a:r>
            <a:r>
              <a:rPr lang="zh-CN" altLang="en-US" sz="2800" b="1" dirty="0"/>
              <a:t>——有多路信息采集、信息采集和对象控制相互独立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>
            <a:extLst>
              <a:ext uri="{FF2B5EF4-FFF2-40B4-BE49-F238E27FC236}">
                <a16:creationId xmlns:a16="http://schemas.microsoft.com/office/drawing/2014/main" id="{7FD0EB9F-F254-44DC-952E-7949B9DBC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20" y="404813"/>
            <a:ext cx="9175544" cy="2406888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实时系统的提出：</a:t>
            </a:r>
          </a:p>
          <a:p>
            <a:pPr lvl="1"/>
            <a:r>
              <a:rPr lang="zh-CN" altLang="en-US" sz="2400" b="1" dirty="0"/>
              <a:t>分时系统的响应往往要等待一个循环周期。</a:t>
            </a:r>
          </a:p>
          <a:p>
            <a:pPr lvl="1"/>
            <a:r>
              <a:rPr lang="zh-CN" altLang="en-US" sz="2400" b="1" dirty="0"/>
              <a:t>实时系统必须在规定的时间内对用户请求或外部事件及时响应</a:t>
            </a:r>
          </a:p>
          <a:p>
            <a:r>
              <a:rPr lang="zh-CN" altLang="en-US" sz="2800" b="1" dirty="0"/>
              <a:t>实时系统通常由</a:t>
            </a:r>
            <a:r>
              <a:rPr lang="zh-CN" altLang="en-US" sz="2800" b="1" dirty="0">
                <a:solidFill>
                  <a:srgbClr val="C00000"/>
                </a:solidFill>
              </a:rPr>
              <a:t>优先级</a:t>
            </a:r>
            <a:r>
              <a:rPr lang="zh-CN" altLang="en-US" sz="2800" b="1" dirty="0">
                <a:solidFill>
                  <a:schemeClr val="tx2"/>
                </a:solidFill>
              </a:rPr>
              <a:t>控制响应顺序</a:t>
            </a:r>
          </a:p>
        </p:txBody>
      </p:sp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2172CC89-8034-493F-9DFD-00748D76FFE6}"/>
              </a:ext>
            </a:extLst>
          </p:cNvPr>
          <p:cNvGrpSpPr>
            <a:grpSpLocks/>
          </p:cNvGrpSpPr>
          <p:nvPr/>
        </p:nvGrpSpPr>
        <p:grpSpPr bwMode="auto">
          <a:xfrm>
            <a:off x="1252112" y="2795711"/>
            <a:ext cx="3502878" cy="3801641"/>
            <a:chOff x="113" y="2357"/>
            <a:chExt cx="2194" cy="1993"/>
          </a:xfrm>
        </p:grpSpPr>
        <p:sp>
          <p:nvSpPr>
            <p:cNvPr id="110597" name="Rectangle 5">
              <a:extLst>
                <a:ext uri="{FF2B5EF4-FFF2-40B4-BE49-F238E27FC236}">
                  <a16:creationId xmlns:a16="http://schemas.microsoft.com/office/drawing/2014/main" id="{C129AA88-1593-41AB-BEBF-C8817A7C8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357"/>
              <a:ext cx="2177" cy="19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8" name="Text Box 6">
              <a:extLst>
                <a:ext uri="{FF2B5EF4-FFF2-40B4-BE49-F238E27FC236}">
                  <a16:creationId xmlns:a16="http://schemas.microsoft.com/office/drawing/2014/main" id="{83CE68B6-16B5-4548-BEAB-E4B0BB94E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" y="2671"/>
              <a:ext cx="2184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实时采集现场数据，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完成自动化控制等</a:t>
              </a:r>
            </a:p>
          </p:txBody>
        </p:sp>
        <p:sp>
          <p:nvSpPr>
            <p:cNvPr id="110599" name="Text Box 7">
              <a:extLst>
                <a:ext uri="{FF2B5EF4-FFF2-40B4-BE49-F238E27FC236}">
                  <a16:creationId xmlns:a16="http://schemas.microsoft.com/office/drawing/2014/main" id="{B9854E0C-791D-4ED2-B9EF-7B6060CAD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192"/>
              <a:ext cx="181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例：导弹导航</a:t>
              </a:r>
            </a:p>
          </p:txBody>
        </p:sp>
        <p:sp>
          <p:nvSpPr>
            <p:cNvPr id="110600" name="Text Box 8">
              <a:extLst>
                <a:ext uri="{FF2B5EF4-FFF2-40B4-BE49-F238E27FC236}">
                  <a16:creationId xmlns:a16="http://schemas.microsoft.com/office/drawing/2014/main" id="{AC034D75-8BBE-428A-937F-BA0F58610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" y="3498"/>
              <a:ext cx="2040" cy="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特点：</a:t>
              </a:r>
            </a:p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响应速度足够快</a:t>
              </a:r>
            </a:p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可靠性高</a:t>
              </a:r>
            </a:p>
          </p:txBody>
        </p:sp>
        <p:sp>
          <p:nvSpPr>
            <p:cNvPr id="110601" name="Text Box 9">
              <a:extLst>
                <a:ext uri="{FF2B5EF4-FFF2-40B4-BE49-F238E27FC236}">
                  <a16:creationId xmlns:a16="http://schemas.microsoft.com/office/drawing/2014/main" id="{C0F34F6E-21D1-4EF6-9AF6-D3D0DA934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2375"/>
              <a:ext cx="126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实时控制</a:t>
              </a:r>
            </a:p>
          </p:txBody>
        </p:sp>
      </p:grpSp>
      <p:grpSp>
        <p:nvGrpSpPr>
          <p:cNvPr id="110602" name="Group 10">
            <a:extLst>
              <a:ext uri="{FF2B5EF4-FFF2-40B4-BE49-F238E27FC236}">
                <a16:creationId xmlns:a16="http://schemas.microsoft.com/office/drawing/2014/main" id="{69947F33-AD4B-4805-A888-8C11450C18C9}"/>
              </a:ext>
            </a:extLst>
          </p:cNvPr>
          <p:cNvGrpSpPr>
            <a:grpSpLocks/>
          </p:cNvGrpSpPr>
          <p:nvPr/>
        </p:nvGrpSpPr>
        <p:grpSpPr bwMode="auto">
          <a:xfrm>
            <a:off x="6159988" y="2795711"/>
            <a:ext cx="4876801" cy="3595968"/>
            <a:chOff x="2661" y="2350"/>
            <a:chExt cx="3072" cy="1902"/>
          </a:xfrm>
        </p:grpSpPr>
        <p:sp>
          <p:nvSpPr>
            <p:cNvPr id="110603" name="Rectangle 11">
              <a:extLst>
                <a:ext uri="{FF2B5EF4-FFF2-40B4-BE49-F238E27FC236}">
                  <a16:creationId xmlns:a16="http://schemas.microsoft.com/office/drawing/2014/main" id="{A565D539-8631-4567-ADA1-9AF1D0179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351"/>
              <a:ext cx="3018" cy="18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4" name="Text Box 12">
              <a:extLst>
                <a:ext uri="{FF2B5EF4-FFF2-40B4-BE49-F238E27FC236}">
                  <a16:creationId xmlns:a16="http://schemas.microsoft.com/office/drawing/2014/main" id="{4B82DC91-FCBF-49CD-A321-9A5296856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668"/>
              <a:ext cx="2825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根据用户要求进行信息检索和处理</a:t>
              </a:r>
            </a:p>
          </p:txBody>
        </p:sp>
        <p:sp>
          <p:nvSpPr>
            <p:cNvPr id="110605" name="Text Box 13">
              <a:extLst>
                <a:ext uri="{FF2B5EF4-FFF2-40B4-BE49-F238E27FC236}">
                  <a16:creationId xmlns:a16="http://schemas.microsoft.com/office/drawing/2014/main" id="{6D6F0762-A8F3-405D-8E1F-EB182D197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" y="3182"/>
              <a:ext cx="262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例：远程订票系统</a:t>
              </a:r>
            </a:p>
          </p:txBody>
        </p:sp>
        <p:sp>
          <p:nvSpPr>
            <p:cNvPr id="110606" name="Text Box 14">
              <a:extLst>
                <a:ext uri="{FF2B5EF4-FFF2-40B4-BE49-F238E27FC236}">
                  <a16:creationId xmlns:a16="http://schemas.microsoft.com/office/drawing/2014/main" id="{351BE3A4-F259-4CB5-A7B5-6128376A2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3519"/>
              <a:ext cx="3071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特点：</a:t>
              </a:r>
            </a:p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强大的文件系统或数据库</a:t>
              </a:r>
            </a:p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操作简便、安全、查询快速</a:t>
              </a:r>
            </a:p>
          </p:txBody>
        </p:sp>
        <p:sp>
          <p:nvSpPr>
            <p:cNvPr id="110607" name="Text Box 15">
              <a:extLst>
                <a:ext uri="{FF2B5EF4-FFF2-40B4-BE49-F238E27FC236}">
                  <a16:creationId xmlns:a16="http://schemas.microsoft.com/office/drawing/2014/main" id="{4C518136-F3DB-4931-A21C-F434D8EEB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" y="2350"/>
              <a:ext cx="1939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实时信息查询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67BE375-3B88-4DB9-BA69-7708FBC78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zh-CN" altLang="en-US" sz="40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嵌入式操作系统的应用</a:t>
            </a:r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C5066A99-EB30-4B64-B010-068DC228DEE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47800"/>
            <a:ext cx="8686800" cy="5029200"/>
            <a:chOff x="144" y="808"/>
            <a:chExt cx="5472" cy="3080"/>
          </a:xfrm>
        </p:grpSpPr>
        <p:pic>
          <p:nvPicPr>
            <p:cNvPr id="72709" name="Picture 5" descr="EOS_app">
              <a:extLst>
                <a:ext uri="{FF2B5EF4-FFF2-40B4-BE49-F238E27FC236}">
                  <a16:creationId xmlns:a16="http://schemas.microsoft.com/office/drawing/2014/main" id="{B8E6E4F5-91B0-4505-B77F-BA482B461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808"/>
              <a:ext cx="5424" cy="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710" name="Rectangle 6">
              <a:extLst>
                <a:ext uri="{FF2B5EF4-FFF2-40B4-BE49-F238E27FC236}">
                  <a16:creationId xmlns:a16="http://schemas.microsoft.com/office/drawing/2014/main" id="{AF406AB1-0EF0-466D-9C36-52345DA05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41"/>
              <a:ext cx="59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6600"/>
                  </a:solidFill>
                </a:rPr>
                <a:t>智能卡</a:t>
              </a:r>
            </a:p>
          </p:txBody>
        </p:sp>
        <p:sp>
          <p:nvSpPr>
            <p:cNvPr id="72711" name="Rectangle 7">
              <a:extLst>
                <a:ext uri="{FF2B5EF4-FFF2-40B4-BE49-F238E27FC236}">
                  <a16:creationId xmlns:a16="http://schemas.microsoft.com/office/drawing/2014/main" id="{213EA1F9-4B80-47D7-BD08-DCD93CB9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774"/>
              <a:ext cx="76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6600"/>
                  </a:solidFill>
                </a:rPr>
                <a:t>移动通信</a:t>
              </a:r>
            </a:p>
          </p:txBody>
        </p:sp>
        <p:sp>
          <p:nvSpPr>
            <p:cNvPr id="72712" name="Rectangle 8">
              <a:extLst>
                <a:ext uri="{FF2B5EF4-FFF2-40B4-BE49-F238E27FC236}">
                  <a16:creationId xmlns:a16="http://schemas.microsoft.com/office/drawing/2014/main" id="{D4485C3F-7C7F-45C7-BAA7-503544D80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09"/>
              <a:ext cx="84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6600"/>
                  </a:solidFill>
                </a:rPr>
                <a:t>计算机外设</a:t>
              </a:r>
            </a:p>
          </p:txBody>
        </p:sp>
        <p:sp>
          <p:nvSpPr>
            <p:cNvPr id="72713" name="Rectangle 9">
              <a:extLst>
                <a:ext uri="{FF2B5EF4-FFF2-40B4-BE49-F238E27FC236}">
                  <a16:creationId xmlns:a16="http://schemas.microsoft.com/office/drawing/2014/main" id="{6C175C73-8A1F-4B83-B5AB-5A0ED55E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784"/>
              <a:ext cx="59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6600"/>
                  </a:solidFill>
                </a:rPr>
                <a:t>机顶盒</a:t>
              </a:r>
            </a:p>
          </p:txBody>
        </p:sp>
        <p:sp>
          <p:nvSpPr>
            <p:cNvPr id="72714" name="Rectangle 10">
              <a:extLst>
                <a:ext uri="{FF2B5EF4-FFF2-40B4-BE49-F238E27FC236}">
                  <a16:creationId xmlns:a16="http://schemas.microsoft.com/office/drawing/2014/main" id="{4DC251F1-E4B6-4634-8AE9-857648767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079"/>
              <a:ext cx="76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6600"/>
                  </a:solidFill>
                </a:rPr>
                <a:t>零售设备</a:t>
              </a:r>
            </a:p>
          </p:txBody>
        </p:sp>
        <p:sp>
          <p:nvSpPr>
            <p:cNvPr id="72715" name="Rectangle 11">
              <a:extLst>
                <a:ext uri="{FF2B5EF4-FFF2-40B4-BE49-F238E27FC236}">
                  <a16:creationId xmlns:a16="http://schemas.microsoft.com/office/drawing/2014/main" id="{133EB6D1-DAF5-420E-9798-4635DDD20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1196"/>
              <a:ext cx="59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6600"/>
                  </a:solidFill>
                </a:rPr>
                <a:t>印刷机</a:t>
              </a:r>
            </a:p>
          </p:txBody>
        </p:sp>
        <p:sp>
          <p:nvSpPr>
            <p:cNvPr id="72716" name="Rectangle 12">
              <a:extLst>
                <a:ext uri="{FF2B5EF4-FFF2-40B4-BE49-F238E27FC236}">
                  <a16:creationId xmlns:a16="http://schemas.microsoft.com/office/drawing/2014/main" id="{5BDE4550-93A9-4689-8EC2-81743663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2205"/>
              <a:ext cx="55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6600"/>
                  </a:solidFill>
                </a:rPr>
                <a:t>复印机</a:t>
              </a:r>
            </a:p>
          </p:txBody>
        </p:sp>
        <p:sp>
          <p:nvSpPr>
            <p:cNvPr id="72717" name="Rectangle 13">
              <a:extLst>
                <a:ext uri="{FF2B5EF4-FFF2-40B4-BE49-F238E27FC236}">
                  <a16:creationId xmlns:a16="http://schemas.microsoft.com/office/drawing/2014/main" id="{87D3735B-8C61-482A-99BE-5DEA9AA57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160"/>
              <a:ext cx="108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6600"/>
                  </a:solidFill>
                </a:rPr>
                <a:t>互联网服务器</a:t>
              </a:r>
            </a:p>
          </p:txBody>
        </p:sp>
        <p:sp>
          <p:nvSpPr>
            <p:cNvPr id="72718" name="Rectangle 14">
              <a:extLst>
                <a:ext uri="{FF2B5EF4-FFF2-40B4-BE49-F238E27FC236}">
                  <a16:creationId xmlns:a16="http://schemas.microsoft.com/office/drawing/2014/main" id="{6902422C-244F-4EEF-9F46-1B7AC34B2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828"/>
              <a:ext cx="1082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6600"/>
                  </a:solidFill>
                </a:rPr>
                <a:t>电话交换设备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DE9FD9B-75B3-4471-9AC9-E349B6A28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4777805"/>
            <a:ext cx="1512168" cy="166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B07E60-DC2F-49C7-BC41-BB9419A4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2510790"/>
            <a:ext cx="1913146" cy="8967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DEDA5CF0-E28B-4B6D-B2D7-9B638EE16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7700" y="1172454"/>
            <a:ext cx="8207375" cy="576262"/>
          </a:xfrm>
        </p:spPr>
        <p:txBody>
          <a:bodyPr/>
          <a:lstStyle/>
          <a:p>
            <a:r>
              <a:rPr lang="en-US" altLang="zh-CN" sz="2800" b="1" dirty="0"/>
              <a:t>CPU</a:t>
            </a:r>
            <a:r>
              <a:rPr lang="zh-CN" altLang="en-US" sz="2800" b="1" dirty="0"/>
              <a:t>，内存和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设备都通过总线交换数据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41F52FE4-219E-4643-9105-1475AB76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057400"/>
            <a:ext cx="14478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89093" name="Line 5">
            <a:extLst>
              <a:ext uri="{FF2B5EF4-FFF2-40B4-BE49-F238E27FC236}">
                <a16:creationId xmlns:a16="http://schemas.microsoft.com/office/drawing/2014/main" id="{2E8EDCEC-F004-4105-AE3E-12A36D7CE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3275" y="2514600"/>
            <a:ext cx="61722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5E79F5C8-E217-4CA6-B950-AC6A1249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6" y="3886200"/>
            <a:ext cx="1660525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0030101010101" charset="-122"/>
                <a:ea typeface="楷体_GB2312" panose="02010600030101010101" charset="-122"/>
              </a:rPr>
              <a:t>存储器</a:t>
            </a:r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F554CD69-B5E0-4D5E-B11F-29953754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6" y="3886200"/>
            <a:ext cx="1546225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I/O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设备</a:t>
            </a: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61515D2A-18D8-4819-8A42-817A2B5B3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6" y="3886200"/>
            <a:ext cx="1573213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I/O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设备</a:t>
            </a:r>
          </a:p>
        </p:txBody>
      </p:sp>
      <p:sp>
        <p:nvSpPr>
          <p:cNvPr id="89097" name="Text Box 9">
            <a:extLst>
              <a:ext uri="{FF2B5EF4-FFF2-40B4-BE49-F238E27FC236}">
                <a16:creationId xmlns:a16="http://schemas.microsoft.com/office/drawing/2014/main" id="{F06B38FE-CB12-4E2F-8829-AE6CFC00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826" y="2214564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总线</a:t>
            </a:r>
          </a:p>
        </p:txBody>
      </p:sp>
      <p:sp>
        <p:nvSpPr>
          <p:cNvPr id="89098" name="Line 10">
            <a:extLst>
              <a:ext uri="{FF2B5EF4-FFF2-40B4-BE49-F238E27FC236}">
                <a16:creationId xmlns:a16="http://schemas.microsoft.com/office/drawing/2014/main" id="{8D216100-FE71-4BE1-ADEC-F456D62C4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2514600"/>
            <a:ext cx="0" cy="137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9" name="Line 11">
            <a:extLst>
              <a:ext uri="{FF2B5EF4-FFF2-40B4-BE49-F238E27FC236}">
                <a16:creationId xmlns:a16="http://schemas.microsoft.com/office/drawing/2014/main" id="{1EBDB967-089C-47C3-9B42-4EF166D9F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2514600"/>
            <a:ext cx="0" cy="137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0" name="Line 12">
            <a:extLst>
              <a:ext uri="{FF2B5EF4-FFF2-40B4-BE49-F238E27FC236}">
                <a16:creationId xmlns:a16="http://schemas.microsoft.com/office/drawing/2014/main" id="{A36C1CA0-7A44-4407-9BB7-AC2E74F33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4875" y="2514600"/>
            <a:ext cx="0" cy="137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1" name="Text Box 13">
            <a:extLst>
              <a:ext uri="{FF2B5EF4-FFF2-40B4-BE49-F238E27FC236}">
                <a16:creationId xmlns:a16="http://schemas.microsoft.com/office/drawing/2014/main" id="{9DD01A3E-F8A9-471C-BD3A-2E5E632B1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953001"/>
            <a:ext cx="104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高速</a:t>
            </a:r>
          </a:p>
        </p:txBody>
      </p:sp>
      <p:sp>
        <p:nvSpPr>
          <p:cNvPr id="89102" name="Text Box 14">
            <a:extLst>
              <a:ext uri="{FF2B5EF4-FFF2-40B4-BE49-F238E27FC236}">
                <a16:creationId xmlns:a16="http://schemas.microsoft.com/office/drawing/2014/main" id="{E38F3BDD-6F00-4198-817B-9762D5198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6" y="4921251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anose="02010600030101010101" charset="-122"/>
              </a:rPr>
              <a:t>低速</a:t>
            </a:r>
          </a:p>
        </p:txBody>
      </p:sp>
      <p:sp>
        <p:nvSpPr>
          <p:cNvPr id="89103" name="Line 15">
            <a:extLst>
              <a:ext uri="{FF2B5EF4-FFF2-40B4-BE49-F238E27FC236}">
                <a16:creationId xmlns:a16="http://schemas.microsoft.com/office/drawing/2014/main" id="{6CA69A24-D218-4E6C-833A-5D42D3B59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3563" y="2276475"/>
            <a:ext cx="0" cy="1600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6851D552-7877-47EE-8B16-40B5C7DC8E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2276475"/>
            <a:ext cx="484028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5" name="Line 17">
            <a:extLst>
              <a:ext uri="{FF2B5EF4-FFF2-40B4-BE49-F238E27FC236}">
                <a16:creationId xmlns:a16="http://schemas.microsoft.com/office/drawing/2014/main" id="{AEA26C68-C926-4CDE-82A9-87606FAD9F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2675" y="2667000"/>
            <a:ext cx="0" cy="1219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6" name="Line 18">
            <a:extLst>
              <a:ext uri="{FF2B5EF4-FFF2-40B4-BE49-F238E27FC236}">
                <a16:creationId xmlns:a16="http://schemas.microsoft.com/office/drawing/2014/main" id="{23B8A079-65BC-4880-B028-C418B08E9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8675" y="2667000"/>
            <a:ext cx="152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BCAB5DF4-051D-4CF1-95E9-EEEAFA76D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8675" y="2667000"/>
            <a:ext cx="0" cy="1219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B27CBBB4-8459-4CC8-A9C0-03727F46E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9075" y="2667000"/>
            <a:ext cx="0" cy="1219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9" name="Line 21">
            <a:extLst>
              <a:ext uri="{FF2B5EF4-FFF2-40B4-BE49-F238E27FC236}">
                <a16:creationId xmlns:a16="http://schemas.microsoft.com/office/drawing/2014/main" id="{BBE79F2A-2E67-4E12-9BEA-4BF43F346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3275" y="2667000"/>
            <a:ext cx="685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10" name="Text Box 22">
            <a:extLst>
              <a:ext uri="{FF2B5EF4-FFF2-40B4-BE49-F238E27FC236}">
                <a16:creationId xmlns:a16="http://schemas.microsoft.com/office/drawing/2014/main" id="{FB13DB2D-AE8B-4E9D-81F8-DB9FF30D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16563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基于总线的微机硬件体系</a:t>
            </a:r>
          </a:p>
        </p:txBody>
      </p:sp>
      <p:sp>
        <p:nvSpPr>
          <p:cNvPr id="89111" name="Line 23">
            <a:extLst>
              <a:ext uri="{FF2B5EF4-FFF2-40B4-BE49-F238E27FC236}">
                <a16:creationId xmlns:a16="http://schemas.microsoft.com/office/drawing/2014/main" id="{0EFA0F03-6014-4880-AB01-E05AB245A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3275" y="2133600"/>
            <a:ext cx="1600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12" name="Line 24">
            <a:extLst>
              <a:ext uri="{FF2B5EF4-FFF2-40B4-BE49-F238E27FC236}">
                <a16:creationId xmlns:a16="http://schemas.microsoft.com/office/drawing/2014/main" id="{5482A52D-6DD3-419B-9287-4618C3B85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133600"/>
            <a:ext cx="0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FA07D19E-CF15-419A-9C39-D8859C2E5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260351"/>
            <a:ext cx="7772400" cy="5762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ea typeface="黑体" panose="02010609060101010101" pitchFamily="49" charset="-122"/>
              </a:rPr>
              <a:t>（补充）计算机工作原理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890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C623D36-F6F8-44E4-922F-58FFDB390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260351"/>
            <a:ext cx="7772400" cy="5762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ea typeface="黑体" panose="02010609060101010101" pitchFamily="49" charset="-122"/>
              </a:rPr>
              <a:t>（补充）计算机工作原理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2AA5180-D52B-42DD-87A1-9A941BB9CD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908051"/>
            <a:ext cx="8135937" cy="936625"/>
          </a:xfrm>
        </p:spPr>
        <p:txBody>
          <a:bodyPr>
            <a:normAutofit lnSpcReduction="10000"/>
          </a:bodyPr>
          <a:lstStyle/>
          <a:p>
            <a:r>
              <a:rPr lang="en-US" altLang="zh-CN" sz="2800" b="1"/>
              <a:t>CPU</a:t>
            </a:r>
            <a:r>
              <a:rPr lang="zh-CN" altLang="en-US" sz="2800" b="1"/>
              <a:t>不直接与设备交换数据。主存处于数据交换的中心位置</a:t>
            </a:r>
            <a:r>
              <a:rPr lang="en-US" altLang="zh-CN" sz="2800" b="1"/>
              <a:t>——</a:t>
            </a:r>
            <a:r>
              <a:rPr lang="zh-CN" altLang="en-US" sz="2800" b="1"/>
              <a:t>共享主存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23B0C8FE-2B9A-4946-B39D-6DBC7001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1" y="6162675"/>
            <a:ext cx="292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/>
              <a:t>非总线型结构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340223B2-BE22-42C0-9F9A-F0E336E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44675"/>
            <a:ext cx="1219200" cy="48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CPU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8A8ACF95-AA10-49AE-9BAF-9E8BDEC37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46400"/>
            <a:ext cx="1371600" cy="48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主存</a:t>
            </a:r>
          </a:p>
        </p:txBody>
      </p:sp>
      <p:sp>
        <p:nvSpPr>
          <p:cNvPr id="91143" name="Line 7">
            <a:extLst>
              <a:ext uri="{FF2B5EF4-FFF2-40B4-BE49-F238E27FC236}">
                <a16:creationId xmlns:a16="http://schemas.microsoft.com/office/drawing/2014/main" id="{4F4B6D43-C541-4794-8793-C1EA2E8AA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333626"/>
            <a:ext cx="0" cy="612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4" name="Rectangle 8">
            <a:extLst>
              <a:ext uri="{FF2B5EF4-FFF2-40B4-BE49-F238E27FC236}">
                <a16:creationId xmlns:a16="http://schemas.microsoft.com/office/drawing/2014/main" id="{34EE74C6-3E28-43D2-B007-0E9148A5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4048126"/>
            <a:ext cx="1209675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通道</a:t>
            </a:r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329D6CFC-D5F1-47D6-AE15-CC55321F3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48126"/>
            <a:ext cx="1168400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通道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8DFEAA62-8C7E-40F7-AE65-A6D42911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4048126"/>
            <a:ext cx="1122363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通道</a:t>
            </a:r>
          </a:p>
        </p:txBody>
      </p:sp>
      <p:sp>
        <p:nvSpPr>
          <p:cNvPr id="91147" name="Rectangle 11">
            <a:extLst>
              <a:ext uri="{FF2B5EF4-FFF2-40B4-BE49-F238E27FC236}">
                <a16:creationId xmlns:a16="http://schemas.microsoft.com/office/drawing/2014/main" id="{FAF5CEBD-0899-40ED-A2C6-5E8A54B9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048126"/>
            <a:ext cx="1157288" cy="55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通道</a:t>
            </a:r>
          </a:p>
        </p:txBody>
      </p:sp>
      <p:sp>
        <p:nvSpPr>
          <p:cNvPr id="91148" name="Line 12">
            <a:extLst>
              <a:ext uri="{FF2B5EF4-FFF2-40B4-BE49-F238E27FC236}">
                <a16:creationId xmlns:a16="http://schemas.microsoft.com/office/drawing/2014/main" id="{74CD4965-2CCB-4786-9E55-A5858C8F60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252789"/>
            <a:ext cx="2057400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6EF8EFE7-BF1A-4AE6-8F4C-131C9754C3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435351"/>
            <a:ext cx="381000" cy="612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DFAA3E5D-338B-41A8-AFFE-54438DC3F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435351"/>
            <a:ext cx="685800" cy="612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1" name="Line 15">
            <a:extLst>
              <a:ext uri="{FF2B5EF4-FFF2-40B4-BE49-F238E27FC236}">
                <a16:creationId xmlns:a16="http://schemas.microsoft.com/office/drawing/2014/main" id="{855CEC81-A5B7-4465-B5D8-54F9BA6D8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190875"/>
            <a:ext cx="2590800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5119830B-8291-49DE-A8CB-B3536E9F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5211763"/>
            <a:ext cx="993775" cy="85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I/O</a:t>
            </a:r>
          </a:p>
          <a:p>
            <a:pPr algn="ctr"/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设备</a:t>
            </a:r>
          </a:p>
        </p:txBody>
      </p:sp>
      <p:sp>
        <p:nvSpPr>
          <p:cNvPr id="91153" name="AutoShape 17">
            <a:extLst>
              <a:ext uri="{FF2B5EF4-FFF2-40B4-BE49-F238E27FC236}">
                <a16:creationId xmlns:a16="http://schemas.microsoft.com/office/drawing/2014/main" id="{3650AF4F-B11D-4667-9B80-102A45D0C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11763"/>
            <a:ext cx="990600" cy="977900"/>
          </a:xfrm>
          <a:prstGeom prst="can">
            <a:avLst>
              <a:gd name="adj" fmla="val 1931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磁</a:t>
            </a:r>
          </a:p>
          <a:p>
            <a:pPr algn="ctr"/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盘</a:t>
            </a:r>
          </a:p>
        </p:txBody>
      </p:sp>
      <p:sp>
        <p:nvSpPr>
          <p:cNvPr id="91154" name="Oval 18">
            <a:extLst>
              <a:ext uri="{FF2B5EF4-FFF2-40B4-BE49-F238E27FC236}">
                <a16:creationId xmlns:a16="http://schemas.microsoft.com/office/drawing/2014/main" id="{8F89A5BB-8CCB-43AA-8173-9B7F09EC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94325"/>
            <a:ext cx="1195388" cy="673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磁带</a:t>
            </a:r>
          </a:p>
        </p:txBody>
      </p:sp>
      <p:sp>
        <p:nvSpPr>
          <p:cNvPr id="91155" name="Rectangle 19">
            <a:extLst>
              <a:ext uri="{FF2B5EF4-FFF2-40B4-BE49-F238E27FC236}">
                <a16:creationId xmlns:a16="http://schemas.microsoft.com/office/drawing/2014/main" id="{6D05C3E0-D22A-4E80-A1A3-D021468F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5211763"/>
            <a:ext cx="1306513" cy="1039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通信</a:t>
            </a:r>
          </a:p>
          <a:p>
            <a:pPr algn="ctr"/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设备</a:t>
            </a:r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EAA31421-C961-465D-A594-E3729311E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4598989"/>
            <a:ext cx="0" cy="612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4038C30D-D1A6-48AF-A138-239A49CBE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598988"/>
            <a:ext cx="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A0CC1947-50A7-4409-9099-FC047B0CB8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598989"/>
            <a:ext cx="0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B0D69B8E-4E3B-4E25-BD11-1D934F9A0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4537075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0" name="Freeform 24">
            <a:extLst>
              <a:ext uri="{FF2B5EF4-FFF2-40B4-BE49-F238E27FC236}">
                <a16:creationId xmlns:a16="http://schemas.microsoft.com/office/drawing/2014/main" id="{51AFE3A2-8B18-421D-9C31-8D822AD3D6B8}"/>
              </a:ext>
            </a:extLst>
          </p:cNvPr>
          <p:cNvSpPr>
            <a:spLocks/>
          </p:cNvSpPr>
          <p:nvPr/>
        </p:nvSpPr>
        <p:spPr bwMode="auto">
          <a:xfrm>
            <a:off x="2971800" y="2079625"/>
            <a:ext cx="2286000" cy="1968500"/>
          </a:xfrm>
          <a:custGeom>
            <a:avLst/>
            <a:gdLst>
              <a:gd name="T0" fmla="*/ 1440 w 1440"/>
              <a:gd name="T1" fmla="*/ 8 h 1496"/>
              <a:gd name="T2" fmla="*/ 480 w 1440"/>
              <a:gd name="T3" fmla="*/ 248 h 1496"/>
              <a:gd name="T4" fmla="*/ 0 w 1440"/>
              <a:gd name="T5" fmla="*/ 1496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1496">
                <a:moveTo>
                  <a:pt x="1440" y="8"/>
                </a:moveTo>
                <a:cubicBezTo>
                  <a:pt x="1080" y="4"/>
                  <a:pt x="720" y="0"/>
                  <a:pt x="480" y="248"/>
                </a:cubicBezTo>
                <a:cubicBezTo>
                  <a:pt x="240" y="496"/>
                  <a:pt x="40" y="1280"/>
                  <a:pt x="0" y="14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91161" name="Freeform 25">
            <a:extLst>
              <a:ext uri="{FF2B5EF4-FFF2-40B4-BE49-F238E27FC236}">
                <a16:creationId xmlns:a16="http://schemas.microsoft.com/office/drawing/2014/main" id="{7357DA81-5791-416D-A90F-2AB0C9F381FD}"/>
              </a:ext>
            </a:extLst>
          </p:cNvPr>
          <p:cNvSpPr>
            <a:spLocks/>
          </p:cNvSpPr>
          <p:nvPr/>
        </p:nvSpPr>
        <p:spPr bwMode="auto">
          <a:xfrm>
            <a:off x="3898900" y="2273301"/>
            <a:ext cx="1435100" cy="1897063"/>
          </a:xfrm>
          <a:custGeom>
            <a:avLst/>
            <a:gdLst>
              <a:gd name="T0" fmla="*/ 904 w 904"/>
              <a:gd name="T1" fmla="*/ 0 h 1488"/>
              <a:gd name="T2" fmla="*/ 88 w 904"/>
              <a:gd name="T3" fmla="*/ 672 h 1488"/>
              <a:gd name="T4" fmla="*/ 376 w 904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4" h="1488">
                <a:moveTo>
                  <a:pt x="904" y="0"/>
                </a:moveTo>
                <a:cubicBezTo>
                  <a:pt x="540" y="212"/>
                  <a:pt x="176" y="424"/>
                  <a:pt x="88" y="672"/>
                </a:cubicBezTo>
                <a:cubicBezTo>
                  <a:pt x="0" y="920"/>
                  <a:pt x="188" y="1204"/>
                  <a:pt x="376" y="14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2" name="Freeform 26">
            <a:extLst>
              <a:ext uri="{FF2B5EF4-FFF2-40B4-BE49-F238E27FC236}">
                <a16:creationId xmlns:a16="http://schemas.microsoft.com/office/drawing/2014/main" id="{C3249D2F-1803-4351-A491-FCB04ED8C794}"/>
              </a:ext>
            </a:extLst>
          </p:cNvPr>
          <p:cNvSpPr>
            <a:spLocks/>
          </p:cNvSpPr>
          <p:nvPr/>
        </p:nvSpPr>
        <p:spPr bwMode="auto">
          <a:xfrm>
            <a:off x="6553200" y="2151063"/>
            <a:ext cx="965200" cy="1897062"/>
          </a:xfrm>
          <a:custGeom>
            <a:avLst/>
            <a:gdLst>
              <a:gd name="T0" fmla="*/ 0 w 608"/>
              <a:gd name="T1" fmla="*/ 0 h 1488"/>
              <a:gd name="T2" fmla="*/ 528 w 608"/>
              <a:gd name="T3" fmla="*/ 528 h 1488"/>
              <a:gd name="T4" fmla="*/ 480 w 608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8" h="1488">
                <a:moveTo>
                  <a:pt x="0" y="0"/>
                </a:moveTo>
                <a:cubicBezTo>
                  <a:pt x="224" y="140"/>
                  <a:pt x="448" y="280"/>
                  <a:pt x="528" y="528"/>
                </a:cubicBezTo>
                <a:cubicBezTo>
                  <a:pt x="608" y="776"/>
                  <a:pt x="488" y="1328"/>
                  <a:pt x="480" y="148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3" name="Freeform 27">
            <a:extLst>
              <a:ext uri="{FF2B5EF4-FFF2-40B4-BE49-F238E27FC236}">
                <a16:creationId xmlns:a16="http://schemas.microsoft.com/office/drawing/2014/main" id="{C1E54428-4A01-463E-A724-B1F41C210016}"/>
              </a:ext>
            </a:extLst>
          </p:cNvPr>
          <p:cNvSpPr>
            <a:spLocks/>
          </p:cNvSpPr>
          <p:nvPr/>
        </p:nvSpPr>
        <p:spPr bwMode="auto">
          <a:xfrm>
            <a:off x="6553200" y="1966913"/>
            <a:ext cx="2971800" cy="2081212"/>
          </a:xfrm>
          <a:custGeom>
            <a:avLst/>
            <a:gdLst>
              <a:gd name="T0" fmla="*/ 0 w 1896"/>
              <a:gd name="T1" fmla="*/ 0 h 1584"/>
              <a:gd name="T2" fmla="*/ 1584 w 1896"/>
              <a:gd name="T3" fmla="*/ 624 h 1584"/>
              <a:gd name="T4" fmla="*/ 1872 w 1896"/>
              <a:gd name="T5" fmla="*/ 1584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6" h="1584">
                <a:moveTo>
                  <a:pt x="0" y="0"/>
                </a:moveTo>
                <a:cubicBezTo>
                  <a:pt x="636" y="180"/>
                  <a:pt x="1272" y="360"/>
                  <a:pt x="1584" y="624"/>
                </a:cubicBezTo>
                <a:cubicBezTo>
                  <a:pt x="1896" y="888"/>
                  <a:pt x="1824" y="1424"/>
                  <a:pt x="1872" y="158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4" name="Rectangle 28">
            <a:extLst>
              <a:ext uri="{FF2B5EF4-FFF2-40B4-BE49-F238E27FC236}">
                <a16:creationId xmlns:a16="http://schemas.microsoft.com/office/drawing/2014/main" id="{A8DFC17C-13D2-4866-95E4-B2630D91E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6" y="2940050"/>
            <a:ext cx="1343025" cy="4889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主存</a:t>
            </a:r>
          </a:p>
        </p:txBody>
      </p:sp>
      <p:sp>
        <p:nvSpPr>
          <p:cNvPr id="91165" name="Text Box 29">
            <a:extLst>
              <a:ext uri="{FF2B5EF4-FFF2-40B4-BE49-F238E27FC236}">
                <a16:creationId xmlns:a16="http://schemas.microsoft.com/office/drawing/2014/main" id="{56C723BF-3A93-425E-B1E0-814F09108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3500438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可同时进行</a:t>
            </a:r>
          </a:p>
        </p:txBody>
      </p:sp>
      <p:sp>
        <p:nvSpPr>
          <p:cNvPr id="91166" name="Text Box 30">
            <a:extLst>
              <a:ext uri="{FF2B5EF4-FFF2-40B4-BE49-F238E27FC236}">
                <a16:creationId xmlns:a16="http://schemas.microsoft.com/office/drawing/2014/main" id="{84CF61F6-D4B0-4E81-B684-A5A56E664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43998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anose="02010600030101010101" charset="-122"/>
              </a:rPr>
              <a:t>控制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5" grpId="0"/>
      <p:bldP spid="911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942E472-D2F6-4970-A5C4-E61B22CB8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891952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ea typeface="黑体" panose="02010609060101010101" pitchFamily="49" charset="-122"/>
              </a:rPr>
              <a:t>引入操作系统的目标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BAA83622-20C3-4061-BA21-FCAAE9792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4108" y="1556792"/>
            <a:ext cx="9371384" cy="4724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zh-CN" altLang="en-US" sz="3200" b="1" dirty="0">
                <a:solidFill>
                  <a:schemeClr val="folHlink"/>
                </a:solidFill>
              </a:rPr>
              <a:t>有效性</a:t>
            </a:r>
            <a:r>
              <a:rPr lang="zh-CN" altLang="en-US" sz="3200" b="1" dirty="0"/>
              <a:t>（系统管理人员的角度）：</a:t>
            </a:r>
            <a:endParaRPr lang="en-US" altLang="zh-CN" sz="3200" b="1" dirty="0"/>
          </a:p>
          <a:p>
            <a:pPr lvl="1">
              <a:buClr>
                <a:schemeClr val="tx2"/>
              </a:buClr>
            </a:pPr>
            <a:r>
              <a:rPr lang="zh-CN" altLang="en-US" sz="2800" b="1" dirty="0"/>
              <a:t>管理和分配硬件、软件</a:t>
            </a:r>
            <a:r>
              <a:rPr lang="zh-CN" altLang="en-US" sz="2800" b="1" dirty="0">
                <a:solidFill>
                  <a:schemeClr val="folHlink"/>
                </a:solidFill>
              </a:rPr>
              <a:t>资源</a:t>
            </a:r>
            <a:r>
              <a:rPr lang="zh-CN" altLang="en-US" sz="2800" b="1" dirty="0"/>
              <a:t>，合理地组织计算机的工作流程，提高效率。</a:t>
            </a:r>
            <a:endParaRPr lang="en-US" altLang="zh-CN" sz="2800" b="1" dirty="0"/>
          </a:p>
          <a:p>
            <a:pPr>
              <a:buClr>
                <a:schemeClr val="tx2"/>
              </a:buClr>
            </a:pPr>
            <a:r>
              <a:rPr lang="zh-CN" altLang="en-US" sz="3200" b="1" dirty="0">
                <a:solidFill>
                  <a:schemeClr val="folHlink"/>
                </a:solidFill>
              </a:rPr>
              <a:t>方便性</a:t>
            </a:r>
            <a:r>
              <a:rPr lang="zh-CN" altLang="en-US" sz="3200" b="1" dirty="0"/>
              <a:t>（用户的角度）：</a:t>
            </a:r>
            <a:endParaRPr lang="en-US" altLang="zh-CN" sz="3200" b="1" dirty="0"/>
          </a:p>
          <a:p>
            <a:pPr lvl="1">
              <a:buClr>
                <a:schemeClr val="tx2"/>
              </a:buClr>
            </a:pPr>
            <a:r>
              <a:rPr lang="zh-CN" altLang="en-US" sz="2800" b="1" dirty="0"/>
              <a:t>提供良好的、一致的</a:t>
            </a:r>
            <a:r>
              <a:rPr lang="zh-CN" altLang="en-US" sz="2800" b="1" dirty="0">
                <a:solidFill>
                  <a:schemeClr val="folHlink"/>
                </a:solidFill>
              </a:rPr>
              <a:t>用户接口</a:t>
            </a:r>
            <a:r>
              <a:rPr lang="zh-CN" altLang="en-US" sz="2800" b="1" dirty="0"/>
              <a:t>，弥补硬件系统的类型和数量差别。</a:t>
            </a:r>
          </a:p>
          <a:p>
            <a:pPr>
              <a:buClr>
                <a:schemeClr val="tx2"/>
              </a:buClr>
            </a:pPr>
            <a:r>
              <a:rPr lang="zh-CN" altLang="en-US" sz="3200" b="1" dirty="0">
                <a:solidFill>
                  <a:schemeClr val="folHlink"/>
                </a:solidFill>
              </a:rPr>
              <a:t>可扩充性</a:t>
            </a:r>
            <a:r>
              <a:rPr lang="zh-CN" altLang="en-US" sz="3200" b="1" dirty="0"/>
              <a:t>（开发人员的角度）：</a:t>
            </a:r>
            <a:endParaRPr lang="en-US" altLang="zh-CN" sz="3200" b="1" dirty="0"/>
          </a:p>
          <a:p>
            <a:pPr lvl="1">
              <a:buClr>
                <a:schemeClr val="tx2"/>
              </a:buClr>
            </a:pPr>
            <a:r>
              <a:rPr lang="zh-CN" altLang="en-US" sz="2800" b="1" dirty="0"/>
              <a:t>适应不同</a:t>
            </a:r>
            <a:r>
              <a:rPr lang="zh-CN" altLang="en-US" sz="2800" b="1" dirty="0">
                <a:solidFill>
                  <a:schemeClr val="folHlink"/>
                </a:solidFill>
              </a:rPr>
              <a:t>硬件</a:t>
            </a:r>
            <a:r>
              <a:rPr lang="zh-CN" altLang="en-US" sz="2800" b="1" dirty="0"/>
              <a:t>的类型和规模、</a:t>
            </a:r>
            <a:r>
              <a:rPr lang="zh-CN" altLang="en-US" sz="2800" b="1" dirty="0">
                <a:solidFill>
                  <a:schemeClr val="folHlink"/>
                </a:solidFill>
              </a:rPr>
              <a:t>操作系统</a:t>
            </a:r>
            <a:r>
              <a:rPr lang="zh-CN" altLang="en-US" sz="2800" b="1" dirty="0"/>
              <a:t>本身的功能和管理策略、多个</a:t>
            </a:r>
            <a:r>
              <a:rPr lang="zh-CN" altLang="en-US" sz="2800" b="1" dirty="0">
                <a:solidFill>
                  <a:schemeClr val="folHlink"/>
                </a:solidFill>
              </a:rPr>
              <a:t>系统之间</a:t>
            </a:r>
            <a:r>
              <a:rPr lang="zh-CN" altLang="en-US" sz="2800" b="1" dirty="0"/>
              <a:t>的资源共享和互操作等。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423FBF8-B89B-47C2-9D03-3AF676F64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2865" y="347379"/>
            <a:ext cx="7562800" cy="841375"/>
          </a:xfrm>
        </p:spPr>
        <p:txBody>
          <a:bodyPr>
            <a:no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操作系统的作用</a:t>
            </a:r>
          </a:p>
        </p:txBody>
      </p:sp>
      <p:grpSp>
        <p:nvGrpSpPr>
          <p:cNvPr id="96259" name="Group 3">
            <a:extLst>
              <a:ext uri="{FF2B5EF4-FFF2-40B4-BE49-F238E27FC236}">
                <a16:creationId xmlns:a16="http://schemas.microsoft.com/office/drawing/2014/main" id="{EB0E79D1-DCF2-4DBB-837D-5E131B2CF392}"/>
              </a:ext>
            </a:extLst>
          </p:cNvPr>
          <p:cNvGrpSpPr>
            <a:grpSpLocks/>
          </p:cNvGrpSpPr>
          <p:nvPr/>
        </p:nvGrpSpPr>
        <p:grpSpPr bwMode="auto">
          <a:xfrm>
            <a:off x="1914500" y="1412776"/>
            <a:ext cx="8001000" cy="584200"/>
            <a:chOff x="432" y="1584"/>
            <a:chExt cx="5040" cy="368"/>
          </a:xfrm>
        </p:grpSpPr>
        <p:sp>
          <p:nvSpPr>
            <p:cNvPr id="96260" name="Text Box 4">
              <a:extLst>
                <a:ext uri="{FF2B5EF4-FFF2-40B4-BE49-F238E27FC236}">
                  <a16:creationId xmlns:a16="http://schemas.microsoft.com/office/drawing/2014/main" id="{A0C9173A-3260-41A2-863A-B6CB14B4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84"/>
              <a:ext cx="11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</a:rPr>
                <a:t>1.</a:t>
              </a:r>
            </a:p>
          </p:txBody>
        </p:sp>
        <p:sp>
          <p:nvSpPr>
            <p:cNvPr id="96261" name="Text Box 5">
              <a:extLst>
                <a:ext uri="{FF2B5EF4-FFF2-40B4-BE49-F238E27FC236}">
                  <a16:creationId xmlns:a16="http://schemas.microsoft.com/office/drawing/2014/main" id="{DF9D9502-2231-4AD1-A05E-AAD7AFE93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84"/>
              <a:ext cx="46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2"/>
                  </a:solidFill>
                </a:rPr>
                <a:t>提供用户与计算机之间的接口</a:t>
              </a:r>
            </a:p>
          </p:txBody>
        </p:sp>
      </p:grpSp>
      <p:grpSp>
        <p:nvGrpSpPr>
          <p:cNvPr id="96262" name="Group 6">
            <a:extLst>
              <a:ext uri="{FF2B5EF4-FFF2-40B4-BE49-F238E27FC236}">
                <a16:creationId xmlns:a16="http://schemas.microsoft.com/office/drawing/2014/main" id="{FA258CA1-F1D9-46F9-8928-BFA35D47C759}"/>
              </a:ext>
            </a:extLst>
          </p:cNvPr>
          <p:cNvGrpSpPr>
            <a:grpSpLocks/>
          </p:cNvGrpSpPr>
          <p:nvPr/>
        </p:nvGrpSpPr>
        <p:grpSpPr bwMode="auto">
          <a:xfrm>
            <a:off x="1914500" y="3254254"/>
            <a:ext cx="8448700" cy="584200"/>
            <a:chOff x="432" y="2410"/>
            <a:chExt cx="5088" cy="368"/>
          </a:xfrm>
        </p:grpSpPr>
        <p:sp>
          <p:nvSpPr>
            <p:cNvPr id="96263" name="Text Box 7">
              <a:extLst>
                <a:ext uri="{FF2B5EF4-FFF2-40B4-BE49-F238E27FC236}">
                  <a16:creationId xmlns:a16="http://schemas.microsoft.com/office/drawing/2014/main" id="{4F4672F0-1539-49A7-92FE-7068CAE52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10"/>
              <a:ext cx="11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2"/>
                  </a:solidFill>
                </a:rPr>
                <a:t>2.</a:t>
              </a:r>
            </a:p>
          </p:txBody>
        </p:sp>
        <p:sp>
          <p:nvSpPr>
            <p:cNvPr id="96264" name="Text Box 8">
              <a:extLst>
                <a:ext uri="{FF2B5EF4-FFF2-40B4-BE49-F238E27FC236}">
                  <a16:creationId xmlns:a16="http://schemas.microsoft.com/office/drawing/2014/main" id="{CE35FB6D-8F6C-4F84-A5F9-EAEC953F9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10"/>
              <a:ext cx="47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2"/>
                  </a:solidFill>
                </a:rPr>
                <a:t>有效管理计算机的软、硬件资源</a:t>
              </a:r>
            </a:p>
          </p:txBody>
        </p:sp>
      </p:grpSp>
      <p:grpSp>
        <p:nvGrpSpPr>
          <p:cNvPr id="96265" name="Group 9">
            <a:extLst>
              <a:ext uri="{FF2B5EF4-FFF2-40B4-BE49-F238E27FC236}">
                <a16:creationId xmlns:a16="http://schemas.microsoft.com/office/drawing/2014/main" id="{15E26E61-040E-4BC7-B736-4B42628FC712}"/>
              </a:ext>
            </a:extLst>
          </p:cNvPr>
          <p:cNvGrpSpPr>
            <a:grpSpLocks/>
          </p:cNvGrpSpPr>
          <p:nvPr/>
        </p:nvGrpSpPr>
        <p:grpSpPr bwMode="auto">
          <a:xfrm>
            <a:off x="1914500" y="5013176"/>
            <a:ext cx="9726116" cy="700396"/>
            <a:chOff x="432" y="2410"/>
            <a:chExt cx="5088" cy="679"/>
          </a:xfrm>
        </p:grpSpPr>
        <p:sp>
          <p:nvSpPr>
            <p:cNvPr id="96266" name="Text Box 10">
              <a:extLst>
                <a:ext uri="{FF2B5EF4-FFF2-40B4-BE49-F238E27FC236}">
                  <a16:creationId xmlns:a16="http://schemas.microsoft.com/office/drawing/2014/main" id="{626AD16C-5A87-4A6D-A82B-0E88E2FBA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10"/>
              <a:ext cx="110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</a:rPr>
                <a:t>3.</a:t>
              </a:r>
            </a:p>
          </p:txBody>
        </p:sp>
        <p:sp>
          <p:nvSpPr>
            <p:cNvPr id="96267" name="Text Box 11">
              <a:extLst>
                <a:ext uri="{FF2B5EF4-FFF2-40B4-BE49-F238E27FC236}">
                  <a16:creationId xmlns:a16="http://schemas.microsoft.com/office/drawing/2014/main" id="{8C767488-FD0F-4C34-87A5-3C57FD4D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10"/>
              <a:ext cx="470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2"/>
                  </a:solidFill>
                </a:rPr>
                <a:t>合理的调度计算机的工作流程，提高系统效率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A594291-6E8A-4E38-91F5-B9E5330E8A58}"/>
              </a:ext>
            </a:extLst>
          </p:cNvPr>
          <p:cNvSpPr/>
          <p:nvPr/>
        </p:nvSpPr>
        <p:spPr>
          <a:xfrm>
            <a:off x="2552138" y="2065910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/>
              <a:t>用户通过各种接口，获得访问、使用系统资源的能力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34D513-8673-40AE-A655-7355090974A5}"/>
              </a:ext>
            </a:extLst>
          </p:cNvPr>
          <p:cNvSpPr/>
          <p:nvPr/>
        </p:nvSpPr>
        <p:spPr>
          <a:xfrm>
            <a:off x="2552138" y="2658693"/>
            <a:ext cx="7576310" cy="48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defRPr/>
            </a:pPr>
            <a:r>
              <a:rPr lang="zh-CN" altLang="en-US" sz="2400" b="1" kern="0" dirty="0"/>
              <a:t>系统有序管理计算机系统，向用户提供调用接口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D6DC5E-BF49-463C-97DC-4D0ECA8AD770}"/>
              </a:ext>
            </a:extLst>
          </p:cNvPr>
          <p:cNvSpPr/>
          <p:nvPr/>
        </p:nvSpPr>
        <p:spPr>
          <a:xfrm>
            <a:off x="2648546" y="4094748"/>
            <a:ext cx="7266954" cy="470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defRPr/>
            </a:pPr>
            <a:r>
              <a:rPr lang="zh-CN" altLang="en-US" sz="2400" b="1" kern="0" dirty="0"/>
              <a:t>系统资源：处理机、存储器、</a:t>
            </a:r>
            <a:r>
              <a:rPr lang="en-US" altLang="zh-CN" sz="2400" b="1" kern="0" dirty="0"/>
              <a:t>I/O</a:t>
            </a:r>
            <a:r>
              <a:rPr lang="zh-CN" altLang="en-US" sz="2400" b="1" kern="0" dirty="0"/>
              <a:t>设备、信息（软件）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F5F8D5E-A013-43C5-80AF-171393AD3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69950"/>
          </a:xfrm>
        </p:spPr>
        <p:txBody>
          <a:bodyPr>
            <a:no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操作系统的发展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3C9BDA78-5585-4ACE-9F67-C6F75E76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手工操作阶段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0B1CF224-4582-46B6-A675-662BD6B3C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956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批量处理阶段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07322263-6959-4EE0-833C-187B37CD4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148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管理程序阶段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C45D70CC-27C6-40C7-8B61-7FD243588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578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多道系统阶段</a:t>
            </a:r>
          </a:p>
        </p:txBody>
      </p:sp>
      <p:sp>
        <p:nvSpPr>
          <p:cNvPr id="101383" name="AutoShape 7">
            <a:extLst>
              <a:ext uri="{FF2B5EF4-FFF2-40B4-BE49-F238E27FC236}">
                <a16:creationId xmlns:a16="http://schemas.microsoft.com/office/drawing/2014/main" id="{CE06EB9B-40B9-4B51-B271-04BE1EB5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860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1384" name="AutoShape 8">
            <a:extLst>
              <a:ext uri="{FF2B5EF4-FFF2-40B4-BE49-F238E27FC236}">
                <a16:creationId xmlns:a16="http://schemas.microsoft.com/office/drawing/2014/main" id="{5ABEBCD0-AA2F-4E1F-883D-5992DA78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1385" name="AutoShape 9">
            <a:extLst>
              <a:ext uri="{FF2B5EF4-FFF2-40B4-BE49-F238E27FC236}">
                <a16:creationId xmlns:a16="http://schemas.microsoft.com/office/drawing/2014/main" id="{20CE2E34-66F4-41FC-9B82-4DE6C68F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1386" name="AutoShape 10">
            <a:extLst>
              <a:ext uri="{FF2B5EF4-FFF2-40B4-BE49-F238E27FC236}">
                <a16:creationId xmlns:a16="http://schemas.microsoft.com/office/drawing/2014/main" id="{39BBA513-7B2A-491A-8C07-3942D435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828800"/>
            <a:ext cx="2133600" cy="228600"/>
          </a:xfrm>
          <a:prstGeom prst="right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7" name="AutoShape 11">
            <a:extLst>
              <a:ext uri="{FF2B5EF4-FFF2-40B4-BE49-F238E27FC236}">
                <a16:creationId xmlns:a16="http://schemas.microsoft.com/office/drawing/2014/main" id="{4579474B-7C99-43ED-BC3E-5D3D5F23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48000"/>
            <a:ext cx="2133600" cy="228600"/>
          </a:xfrm>
          <a:prstGeom prst="right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8" name="AutoShape 12">
            <a:extLst>
              <a:ext uri="{FF2B5EF4-FFF2-40B4-BE49-F238E27FC236}">
                <a16:creationId xmlns:a16="http://schemas.microsoft.com/office/drawing/2014/main" id="{7C777355-1511-4027-ADAE-90DA98E2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2133600" cy="228600"/>
          </a:xfrm>
          <a:prstGeom prst="right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9" name="AutoShape 13">
            <a:extLst>
              <a:ext uri="{FF2B5EF4-FFF2-40B4-BE49-F238E27FC236}">
                <a16:creationId xmlns:a16="http://schemas.microsoft.com/office/drawing/2014/main" id="{2B48F9FE-7154-4FAA-96D1-AA3A89EE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2133600" cy="228600"/>
          </a:xfrm>
          <a:prstGeom prst="right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Text Box 14">
            <a:extLst>
              <a:ext uri="{FF2B5EF4-FFF2-40B4-BE49-F238E27FC236}">
                <a16:creationId xmlns:a16="http://schemas.microsoft.com/office/drawing/2014/main" id="{B9330B8B-3353-435C-B908-861FE4A7D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447800"/>
            <a:ext cx="358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独占全部资源，人工操作，处理机等待</a:t>
            </a: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B3817006-31AA-48DC-8CB9-731D11A23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743200"/>
            <a:ext cx="388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作业自动装载，慢速</a:t>
            </a:r>
            <a:r>
              <a:rPr lang="en-US" altLang="zh-CN" sz="2800" b="1"/>
              <a:t>IO</a:t>
            </a:r>
            <a:r>
              <a:rPr lang="zh-CN" altLang="en-US" sz="2800" b="1"/>
              <a:t>设备与快速主机矛盾</a:t>
            </a: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D20554EA-E6EE-4470-B8E9-B968C5853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86200"/>
            <a:ext cx="381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通道与中断技术引入，使用管理程序协调</a:t>
            </a:r>
          </a:p>
        </p:txBody>
      </p:sp>
      <p:sp>
        <p:nvSpPr>
          <p:cNvPr id="101393" name="Text Box 17">
            <a:extLst>
              <a:ext uri="{FF2B5EF4-FFF2-40B4-BE49-F238E27FC236}">
                <a16:creationId xmlns:a16="http://schemas.microsoft.com/office/drawing/2014/main" id="{CDE1A5BB-75CC-402A-A64F-AC738390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5400"/>
            <a:ext cx="41345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多道程序并发执行，</a:t>
            </a:r>
            <a:endParaRPr lang="en-US" altLang="zh-CN" sz="2800" b="1" dirty="0"/>
          </a:p>
          <a:p>
            <a:r>
              <a:rPr lang="zh-CN" altLang="en-US" sz="2800" b="1" dirty="0"/>
              <a:t>效率提高，现代操作系统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  <p:bldP spid="101381" grpId="0" autoUpdateAnimBg="0"/>
      <p:bldP spid="101382" grpId="0" autoUpdateAnimBg="0"/>
      <p:bldP spid="101390" grpId="0" autoUpdateAnimBg="0"/>
      <p:bldP spid="101391" grpId="0" autoUpdateAnimBg="0"/>
      <p:bldP spid="101392" grpId="0" autoUpdateAnimBg="0"/>
      <p:bldP spid="1013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E60E2A29-4D0C-4738-B074-D6948CA89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1412876"/>
            <a:ext cx="8424862" cy="5040313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操作系统的发展历史经历三个变化：</a:t>
            </a:r>
          </a:p>
          <a:p>
            <a:pPr lvl="2">
              <a:lnSpc>
                <a:spcPct val="115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从人工操作                        机器自动处理</a:t>
            </a:r>
          </a:p>
          <a:p>
            <a:pPr lvl="3">
              <a:lnSpc>
                <a:spcPct val="115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人工操作缓慢</a:t>
            </a:r>
          </a:p>
          <a:p>
            <a:pPr lvl="3">
              <a:lnSpc>
                <a:spcPct val="115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机器按照事先编辑好的过程完成任务的转换</a:t>
            </a:r>
          </a:p>
          <a:p>
            <a:pPr lvl="2">
              <a:lnSpc>
                <a:spcPct val="115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从联机</a:t>
            </a:r>
            <a:r>
              <a:rPr lang="en-US" altLang="zh-CN" sz="2800" b="1" dirty="0">
                <a:solidFill>
                  <a:schemeClr val="tx1"/>
                </a:solidFill>
              </a:rPr>
              <a:t>I/O               </a:t>
            </a:r>
            <a:r>
              <a:rPr lang="zh-CN" altLang="en-US" sz="2800" b="1" dirty="0">
                <a:solidFill>
                  <a:schemeClr val="tx1"/>
                </a:solidFill>
              </a:rPr>
              <a:t>           脱机</a:t>
            </a:r>
            <a:r>
              <a:rPr lang="en-US" altLang="zh-CN" sz="2800" b="1" dirty="0">
                <a:solidFill>
                  <a:schemeClr val="tx1"/>
                </a:solidFill>
              </a:rPr>
              <a:t>I/O</a:t>
            </a:r>
          </a:p>
          <a:p>
            <a:pPr lvl="3">
              <a:lnSpc>
                <a:spcPct val="115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</a:rPr>
              <a:t>速度迅速提高而</a:t>
            </a:r>
            <a:r>
              <a:rPr lang="en-US" altLang="zh-CN" sz="2400" b="1" dirty="0">
                <a:solidFill>
                  <a:schemeClr val="tx1"/>
                </a:solidFill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</a:rPr>
              <a:t>设备依然缓慢， </a:t>
            </a:r>
            <a:r>
              <a:rPr lang="en-US" altLang="zh-CN" sz="2400" b="1" dirty="0">
                <a:solidFill>
                  <a:schemeClr val="tx1"/>
                </a:solidFill>
              </a:rPr>
              <a:t>CPU</a:t>
            </a:r>
            <a:r>
              <a:rPr lang="zh-CN" altLang="en-US" sz="2400" b="1" dirty="0">
                <a:solidFill>
                  <a:schemeClr val="tx1"/>
                </a:solidFill>
              </a:rPr>
              <a:t>花大量时间等待设备</a:t>
            </a:r>
          </a:p>
          <a:p>
            <a:pPr lvl="3">
              <a:lnSpc>
                <a:spcPct val="115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输入输出在外围机控制下进行</a:t>
            </a:r>
          </a:p>
          <a:p>
            <a:pPr lvl="2">
              <a:lnSpc>
                <a:spcPct val="115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从单道程序处理                 多道程序同时处理</a:t>
            </a:r>
          </a:p>
        </p:txBody>
      </p:sp>
      <p:pic>
        <p:nvPicPr>
          <p:cNvPr id="102404" name="Picture 4" descr="BD06813_">
            <a:extLst>
              <a:ext uri="{FF2B5EF4-FFF2-40B4-BE49-F238E27FC236}">
                <a16:creationId xmlns:a16="http://schemas.microsoft.com/office/drawing/2014/main" id="{C81D4993-3F70-4830-B0B9-D2078B69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769442"/>
            <a:ext cx="1295400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05" name="Picture 5" descr="IN00534A">
            <a:extLst>
              <a:ext uri="{FF2B5EF4-FFF2-40B4-BE49-F238E27FC236}">
                <a16:creationId xmlns:a16="http://schemas.microsoft.com/office/drawing/2014/main" id="{6271FF5A-D191-4410-B249-9280DB47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11" y="1777380"/>
            <a:ext cx="128746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C5BCEDC-8842-434D-A7E8-E8242EE876D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209800" y="304800"/>
            <a:ext cx="7772400" cy="86995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操作系统的发展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659B9D26-0F1B-43A2-9A08-E78AFE8EA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2132856"/>
            <a:ext cx="1584176" cy="216024"/>
          </a:xfrm>
          <a:prstGeom prst="right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501ED98E-8D11-4EAD-BFB2-162A1FB6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3825020"/>
            <a:ext cx="1584176" cy="216024"/>
          </a:xfrm>
          <a:prstGeom prst="right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BDAEA725-39BD-43FC-AC70-8C658093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5949280"/>
            <a:ext cx="1584176" cy="216024"/>
          </a:xfrm>
          <a:prstGeom prst="right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1793</TotalTime>
  <Words>2129</Words>
  <Application>Microsoft Office PowerPoint</Application>
  <PresentationFormat>宽屏</PresentationFormat>
  <Paragraphs>327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Microsoft YaHei UI</vt:lpstr>
      <vt:lpstr>等线</vt:lpstr>
      <vt:lpstr>仿宋_GB2312</vt:lpstr>
      <vt:lpstr>黑体</vt:lpstr>
      <vt:lpstr>华文中宋</vt:lpstr>
      <vt:lpstr>楷体_GB2312</vt:lpstr>
      <vt:lpstr>隶书</vt:lpstr>
      <vt:lpstr>宋体</vt:lpstr>
      <vt:lpstr>微软雅黑</vt:lpstr>
      <vt:lpstr>Arial</vt:lpstr>
      <vt:lpstr>Gill Sans MT</vt:lpstr>
      <vt:lpstr>Times New Roman</vt:lpstr>
      <vt:lpstr>Wingdings</vt:lpstr>
      <vt:lpstr>包裹</vt:lpstr>
      <vt:lpstr>VISIO</vt:lpstr>
      <vt:lpstr>PowerPoint 演示文稿</vt:lpstr>
      <vt:lpstr>计算机系统的组成</vt:lpstr>
      <vt:lpstr>操作系统定义</vt:lpstr>
      <vt:lpstr>（补充）计算机工作原理</vt:lpstr>
      <vt:lpstr>（补充）计算机工作原理</vt:lpstr>
      <vt:lpstr>引入操作系统的目标</vt:lpstr>
      <vt:lpstr>操作系统的作用</vt:lpstr>
      <vt:lpstr>操作系统的发展</vt:lpstr>
      <vt:lpstr>PowerPoint 演示文稿</vt:lpstr>
      <vt:lpstr>操作系统的功能</vt:lpstr>
      <vt:lpstr>（一）处理机管理</vt:lpstr>
      <vt:lpstr>（二）存储器管理</vt:lpstr>
      <vt:lpstr>（三）设备管理</vt:lpstr>
      <vt:lpstr>（四）文件管理</vt:lpstr>
      <vt:lpstr>（五）作业管理</vt:lpstr>
      <vt:lpstr>操作系统的特征</vt:lpstr>
      <vt:lpstr>（一）并发性</vt:lpstr>
      <vt:lpstr>（二）共享性</vt:lpstr>
      <vt:lpstr>（三）虚拟性</vt:lpstr>
      <vt:lpstr>（四）不确定性（异步性）</vt:lpstr>
      <vt:lpstr>操作系统的评价指标</vt:lpstr>
      <vt:lpstr>PowerPoint 演示文稿</vt:lpstr>
      <vt:lpstr>操作系统的分类</vt:lpstr>
      <vt:lpstr>（一）批处理操作系统</vt:lpstr>
      <vt:lpstr>PowerPoint 演示文稿</vt:lpstr>
      <vt:lpstr>（二）分时操作系统</vt:lpstr>
      <vt:lpstr>PowerPoint 演示文稿</vt:lpstr>
      <vt:lpstr>（三）网络操作系统</vt:lpstr>
      <vt:lpstr>（四）分布式操作系统</vt:lpstr>
      <vt:lpstr>（五）实时操作系统</vt:lpstr>
      <vt:lpstr>PowerPoint 演示文稿</vt:lpstr>
      <vt:lpstr>嵌入式操作系统的应用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Panye</dc:creator>
  <cp:lastModifiedBy>1</cp:lastModifiedBy>
  <cp:revision>95</cp:revision>
  <cp:lastPrinted>1601-01-01T00:00:00Z</cp:lastPrinted>
  <dcterms:created xsi:type="dcterms:W3CDTF">2003-02-20T10:56:19Z</dcterms:created>
  <dcterms:modified xsi:type="dcterms:W3CDTF">2022-11-23T02:01:33Z</dcterms:modified>
</cp:coreProperties>
</file>